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242338" cy="30243463"/>
  <p:notesSz cx="6858000" cy="9144000"/>
  <p:defaultTextStyle>
    <a:defPPr>
      <a:defRPr lang="zh-CN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690" y="1638"/>
      </p:cViewPr>
      <p:guideLst>
        <p:guide orient="horz" pos="9526"/>
        <p:guide pos="66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176" y="9395078"/>
            <a:ext cx="18055987" cy="648274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351" y="17137962"/>
            <a:ext cx="14869637" cy="77288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00695" y="1211143"/>
            <a:ext cx="4779526" cy="2580495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117" y="1211143"/>
            <a:ext cx="13984539" cy="2580495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998" y="19434227"/>
            <a:ext cx="18055987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998" y="12818472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117" y="7056810"/>
            <a:ext cx="9382033" cy="1995928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8188" y="7056810"/>
            <a:ext cx="9382033" cy="1995928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117" y="6769777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90814" y="6769777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18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118" y="6328727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647" y="21170424"/>
            <a:ext cx="12745403" cy="2499288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63647" y="2702309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3647" y="23669713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7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117" y="7056810"/>
            <a:ext cx="19118104" cy="19959288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3819-419A-4D1B-A955-0EA5C4E29A2D}" type="datetimeFigureOut">
              <a:rPr lang="zh-CN" altLang="en-US" smtClean="0"/>
              <a:t>2012/8/3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61BC-A042-4BE9-9360-25A96ABC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igh resolution templ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38464" cy="30239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0369" y="288083"/>
            <a:ext cx="165618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00" b="1" i="1" dirty="0" err="1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branMorph</a:t>
            </a:r>
            <a:r>
              <a:rPr lang="en-US" altLang="zh-CN" sz="5300" b="1" dirty="0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: An </a:t>
            </a:r>
            <a:r>
              <a:rPr lang="en-US" altLang="zh-CN" sz="5300" b="1" dirty="0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image </a:t>
            </a:r>
            <a:r>
              <a:rPr lang="en-US" altLang="zh-CN" sz="5300" b="1" dirty="0" err="1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skeletonization</a:t>
            </a:r>
            <a:r>
              <a:rPr lang="en-US" altLang="zh-CN" sz="5300" b="1" dirty="0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based </a:t>
            </a:r>
            <a:r>
              <a:rPr lang="en-US" altLang="zh-CN" sz="5300" b="1" dirty="0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tool </a:t>
            </a:r>
            <a:r>
              <a:rPr lang="en-US" altLang="zh-CN" sz="5300" b="1" dirty="0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for branching </a:t>
            </a:r>
            <a:r>
              <a:rPr lang="en-US" altLang="zh-CN" sz="5300" b="1" dirty="0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cell </a:t>
            </a:r>
            <a:r>
              <a:rPr lang="en-US" altLang="zh-CN" sz="5300" b="1" dirty="0" smtClean="0">
                <a:solidFill>
                  <a:srgbClr val="00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morphology analysis</a:t>
            </a:r>
            <a:endParaRPr lang="zh-CN" altLang="en-US" sz="5300" b="1" dirty="0">
              <a:solidFill>
                <a:srgbClr val="004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0369" y="2304307"/>
            <a:ext cx="1440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latin typeface="Arial" pitchFamily="34" charset="0"/>
                <a:cs typeface="Arial" pitchFamily="34" charset="0"/>
              </a:rPr>
              <a:t>Chaofeng</a:t>
            </a:r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 Wang, </a:t>
            </a:r>
            <a:r>
              <a:rPr lang="en-US" altLang="zh-CN" sz="3000" dirty="0" err="1" smtClean="0">
                <a:latin typeface="Arial" pitchFamily="34" charset="0"/>
                <a:cs typeface="Arial" pitchFamily="34" charset="0"/>
              </a:rPr>
              <a:t>Haikuan</a:t>
            </a:r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 Liu, </a:t>
            </a:r>
            <a:r>
              <a:rPr lang="en-US" altLang="zh-CN" sz="3000" dirty="0" err="1" smtClean="0">
                <a:latin typeface="Arial" pitchFamily="34" charset="0"/>
                <a:cs typeface="Arial" pitchFamily="34" charset="0"/>
              </a:rPr>
              <a:t>Caiping</a:t>
            </a:r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000" dirty="0" err="1" smtClean="0">
                <a:latin typeface="Arial" pitchFamily="34" charset="0"/>
                <a:cs typeface="Arial" pitchFamily="34" charset="0"/>
              </a:rPr>
              <a:t>Gui</a:t>
            </a:r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, Dong Zhang, </a:t>
            </a:r>
            <a:r>
              <a:rPr lang="en-US" altLang="zh-CN" sz="3000" dirty="0" err="1" smtClean="0">
                <a:latin typeface="Arial" pitchFamily="34" charset="0"/>
                <a:cs typeface="Arial" pitchFamily="34" charset="0"/>
              </a:rPr>
              <a:t>Weihua</a:t>
            </a:r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 Tang, Axel </a:t>
            </a:r>
            <a:r>
              <a:rPr lang="en-US" altLang="zh-CN" sz="3000" dirty="0" err="1" smtClean="0">
                <a:latin typeface="Arial" pitchFamily="34" charset="0"/>
                <a:cs typeface="Arial" pitchFamily="34" charset="0"/>
              </a:rPr>
              <a:t>Mosig</a:t>
            </a:r>
            <a:endParaRPr lang="zh-CN" alt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0369" y="3312419"/>
            <a:ext cx="1296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Department of  Biophysics</a:t>
            </a:r>
          </a:p>
          <a:p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CAS-MPG Partner Institute and Key Laboratory for Computational Biology,</a:t>
            </a:r>
          </a:p>
          <a:p>
            <a:r>
              <a:rPr lang="en-US" altLang="zh-CN" sz="3000" dirty="0" smtClean="0">
                <a:latin typeface="Arial" pitchFamily="34" charset="0"/>
                <a:cs typeface="Arial" pitchFamily="34" charset="0"/>
              </a:rPr>
              <a:t>Shanghai Institute for Biological Sciences, Shanghai, China</a:t>
            </a:r>
            <a:endParaRPr lang="zh-CN" alt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49" y="5206693"/>
            <a:ext cx="2432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40FF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zh-CN" altLang="en-US" sz="3000" b="1" dirty="0">
              <a:solidFill>
                <a:srgbClr val="004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49" y="5760691"/>
            <a:ext cx="20162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latin typeface="Arial" pitchFamily="34" charset="0"/>
                <a:cs typeface="Arial" pitchFamily="34" charset="0"/>
              </a:rPr>
              <a:t>The biological morphology, consisting of shape, color, structure or pattern, has always been an indispensable research object in biological science domain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. We devised a computational tool to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model and quantify morphological features from sets of cell fluorescence images, which in here, contain pollen tube images and neuron images.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2300" dirty="0" err="1" smtClean="0">
                <a:latin typeface="Arial" pitchFamily="34" charset="0"/>
                <a:cs typeface="Arial" pitchFamily="34" charset="0"/>
              </a:rPr>
              <a:t>skeletonization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based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model is proposed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to account for the cell morphologies which are shown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zh-CN" sz="2300" smtClean="0">
                <a:latin typeface="Arial" pitchFamily="34" charset="0"/>
                <a:cs typeface="Arial" pitchFamily="34" charset="0"/>
              </a:rPr>
              <a:t>Tip-growth cells (TGCs)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like pollen tubes and neurons.</a:t>
            </a:r>
            <a:endParaRPr lang="zh-CN" alt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74" y="7920931"/>
            <a:ext cx="19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40FF"/>
                </a:solidFill>
                <a:latin typeface="Arial" pitchFamily="34" charset="0"/>
                <a:cs typeface="Arial" pitchFamily="34" charset="0"/>
              </a:rPr>
              <a:t>Workflow</a:t>
            </a:r>
            <a:endParaRPr lang="zh-CN" altLang="en-US" sz="3000" b="1" dirty="0">
              <a:solidFill>
                <a:srgbClr val="004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96" y="8474929"/>
            <a:ext cx="93509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The workflow is demonstrated using a neuron image (kindly provided by Dr. </a:t>
            </a:r>
            <a:r>
              <a:rPr lang="en-US" altLang="zh-CN" sz="2300" dirty="0" err="1" smtClean="0">
                <a:latin typeface="Arial" pitchFamily="34" charset="0"/>
                <a:cs typeface="Arial" pitchFamily="34" charset="0"/>
              </a:rPr>
              <a:t>Zhi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 Yang from ION).The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four intermediate outputs: intensity image, cell mask, cell body mask and skeleton image are represented in black ellipses. These outputs are used to perform feature extraction later on. </a:t>
            </a:r>
            <a:r>
              <a:rPr lang="en-US" altLang="zh-CN" sz="2300" dirty="0" err="1">
                <a:latin typeface="Arial" pitchFamily="34" charset="0"/>
                <a:cs typeface="Arial" pitchFamily="34" charset="0"/>
              </a:rPr>
              <a:t>Adj.Mat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. is short for adjacency matrix.</a:t>
            </a:r>
            <a:endParaRPr lang="zh-CN" altLang="en-US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6" y="10382097"/>
            <a:ext cx="8409524" cy="6323810"/>
          </a:xfrm>
          <a:prstGeom prst="rect">
            <a:avLst/>
          </a:prstGeom>
          <a:ln>
            <a:solidFill>
              <a:srgbClr val="002060"/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40049" y="17281971"/>
            <a:ext cx="1032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40FF"/>
                </a:solidFill>
                <a:latin typeface="Arial" pitchFamily="34" charset="0"/>
                <a:cs typeface="Arial" pitchFamily="34" charset="0"/>
              </a:rPr>
              <a:t>ISAT</a:t>
            </a:r>
            <a:endParaRPr lang="zh-CN" altLang="en-US" sz="3000" b="1" dirty="0">
              <a:solidFill>
                <a:srgbClr val="004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694" y="18017082"/>
            <a:ext cx="938539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latin typeface="Arial" pitchFamily="34" charset="0"/>
                <a:cs typeface="Arial" pitchFamily="34" charset="0"/>
              </a:rPr>
              <a:t>Obtaining a proper segmentation is essentially important to feature abstraction. Automatically or manually global </a:t>
            </a:r>
            <a:r>
              <a:rPr lang="en-US" altLang="zh-CN" sz="2300" dirty="0" err="1">
                <a:latin typeface="Arial" pitchFamily="34" charset="0"/>
                <a:cs typeface="Arial" pitchFamily="34" charset="0"/>
              </a:rPr>
              <a:t>thresholding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, and image enhancement are usually implemented for such sake. However, from a generality perspective, images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having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debris or non-interesting cells, complicated by uneven illumination, cause global </a:t>
            </a:r>
            <a:r>
              <a:rPr lang="en-US" altLang="zh-CN" sz="2300" dirty="0" err="1">
                <a:latin typeface="Arial" pitchFamily="34" charset="0"/>
                <a:cs typeface="Arial" pitchFamily="34" charset="0"/>
              </a:rPr>
              <a:t>thresholding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 to fail. The </a:t>
            </a:r>
            <a:r>
              <a:rPr lang="en-US" altLang="zh-CN" sz="2300" i="1" dirty="0">
                <a:latin typeface="Arial" pitchFamily="34" charset="0"/>
                <a:cs typeface="Arial" pitchFamily="34" charset="0"/>
              </a:rPr>
              <a:t>Interactive Segmentation Aid Tool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(ISAT)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provided by us could easily facilitate the human intervention in an aim of suppressing subjectivity and tediousness in this process to an extent as </a:t>
            </a:r>
            <a:r>
              <a:rPr lang="en-US" altLang="zh-CN" sz="2300" dirty="0" err="1" smtClean="0">
                <a:latin typeface="Arial" pitchFamily="34" charset="0"/>
                <a:cs typeface="Arial" pitchFamily="34" charset="0"/>
              </a:rPr>
              <a:t>possbile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as it can.</a:t>
            </a:r>
            <a:endParaRPr lang="zh-CN" altLang="en-US" sz="23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619232" y="7920931"/>
            <a:ext cx="1937" cy="208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48" y="23216155"/>
            <a:ext cx="4802683" cy="55870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1360598" y="18085092"/>
            <a:ext cx="4998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40FF"/>
                </a:solidFill>
                <a:latin typeface="Arial" pitchFamily="34" charset="0"/>
                <a:cs typeface="Arial" pitchFamily="34" charset="0"/>
              </a:rPr>
              <a:t>Validation in classification</a:t>
            </a:r>
            <a:endParaRPr lang="zh-CN" altLang="en-US" sz="3000" b="1" dirty="0">
              <a:solidFill>
                <a:srgbClr val="004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1920" y="18698606"/>
            <a:ext cx="935099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We applied the skeleton based features to classification to validates its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adequacy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distinguish the different phenotypes observable in our data set based on the first two principal components. To further support this on a more quantitative basis, we examined the cross-validation performance of a random forest classifier. We used 100,000 trees and Leave-One-Out-Cross-Validation (LOOCV) strategy to train and validate the classifier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. The </a:t>
            </a:r>
            <a:r>
              <a:rPr lang="en-US" altLang="zh-CN" sz="2300" i="1" dirty="0" smtClean="0">
                <a:latin typeface="Arial" pitchFamily="34" charset="0"/>
                <a:cs typeface="Arial" pitchFamily="34" charset="0"/>
              </a:rPr>
              <a:t>SLIC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features by Murphy e</a:t>
            </a:r>
            <a:r>
              <a:rPr lang="en-US" altLang="zh-CN" sz="2300" i="1" dirty="0" smtClean="0">
                <a:latin typeface="Arial" pitchFamily="34" charset="0"/>
                <a:cs typeface="Arial" pitchFamily="34" charset="0"/>
              </a:rPr>
              <a:t>t al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 are used for comparison, and the confusion matrices are shown. Data used in images (</a:t>
            </a:r>
            <a:r>
              <a:rPr lang="en-US" altLang="zh-CN" sz="23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) are pollen tubes grouped by morphology by experts, images (</a:t>
            </a:r>
            <a:r>
              <a:rPr lang="en-US" altLang="zh-CN" sz="2300" dirty="0" err="1" smtClean="0">
                <a:latin typeface="Arial" pitchFamily="34" charset="0"/>
                <a:cs typeface="Arial" pitchFamily="34" charset="0"/>
              </a:rPr>
              <a:t>c,d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) grouped by genes (genes causing different morphs, to be published.)</a:t>
            </a:r>
            <a:endParaRPr lang="zh-CN" altLang="en-US" sz="23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63" y="21294900"/>
            <a:ext cx="5739549" cy="473284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1360598" y="7956710"/>
            <a:ext cx="4607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40FF"/>
                </a:solidFill>
                <a:latin typeface="Arial" pitchFamily="34" charset="0"/>
                <a:cs typeface="Arial" pitchFamily="34" charset="0"/>
              </a:rPr>
              <a:t>Skeleton based features</a:t>
            </a:r>
            <a:endParaRPr lang="zh-CN" altLang="en-US" sz="3000" b="1" dirty="0">
              <a:solidFill>
                <a:srgbClr val="004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41920" y="8510708"/>
            <a:ext cx="9350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After segmentation and </a:t>
            </a:r>
            <a:r>
              <a:rPr lang="en-US" altLang="zh-CN" sz="2300" dirty="0" err="1" smtClean="0">
                <a:latin typeface="Arial" pitchFamily="34" charset="0"/>
                <a:cs typeface="Arial" pitchFamily="34" charset="0"/>
              </a:rPr>
              <a:t>skeletonization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, the features are extracted along the skeleton. A simulated branching cell is demonstrated below.</a:t>
            </a:r>
            <a:endParaRPr lang="zh-CN" altLang="en-US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028" y="9398129"/>
            <a:ext cx="5016777" cy="413967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598" y="13799733"/>
            <a:ext cx="9095239" cy="391428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017665" y="29349698"/>
            <a:ext cx="920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Helvetica" pitchFamily="34" charset="0"/>
              </a:rPr>
              <a:t>Questions and suggestions to owen263@gmail.com, 2012 Aug 3</a:t>
            </a:r>
            <a:r>
              <a:rPr lang="en-US" altLang="zh-CN" sz="2400" baseline="30000" dirty="0" smtClean="0">
                <a:latin typeface="Helvetica" pitchFamily="34" charset="0"/>
              </a:rPr>
              <a:t>rd</a:t>
            </a:r>
            <a:r>
              <a:rPr lang="en-US" altLang="zh-CN" sz="2400" dirty="0" smtClean="0">
                <a:latin typeface="Helvetica" pitchFamily="34" charset="0"/>
              </a:rPr>
              <a:t>.</a:t>
            </a:r>
            <a:endParaRPr lang="zh-CN" altLang="en-US" sz="2400" dirty="0">
              <a:latin typeface="Helvetica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43" y="22679131"/>
            <a:ext cx="5086406" cy="295576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698" y="23906707"/>
            <a:ext cx="4877684" cy="83819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5760" y="22028356"/>
            <a:ext cx="290461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(a) is a rotated pollen image in pseudo-color, white boxes showing the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problems.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Specifying a region for addition/deletion (white ROI in a and d), ISAT gives a satisfactory result (black ROI in c and e).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08757" y="26068688"/>
            <a:ext cx="290461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Images a, c, e, g:  global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thresholding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with a carefully chosen threshold.</a:t>
            </a: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Images b, d, f, h: ISAT.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0598" y="26032253"/>
            <a:ext cx="2281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40FF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zh-CN" altLang="en-US" sz="3000" b="1" dirty="0">
              <a:solidFill>
                <a:srgbClr val="004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384020" y="26643011"/>
            <a:ext cx="9308893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The skeleton features provide a new way to quantify the morphology of branching cells (or TGCs), and can be used in clustering and classifying high-throughput image morphology data provided that the image quality is consistent.</a:t>
            </a:r>
          </a:p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For lab images bothered by serious noises and pollutants, </a:t>
            </a:r>
            <a:r>
              <a:rPr lang="en-US" altLang="zh-CN" sz="2300" b="1" i="1" dirty="0" smtClean="0">
                <a:latin typeface="Arial" pitchFamily="34" charset="0"/>
                <a:cs typeface="Arial" pitchFamily="34" charset="0"/>
              </a:rPr>
              <a:t>ISAT</a:t>
            </a:r>
            <a:r>
              <a:rPr lang="en-US" altLang="zh-CN" sz="23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provides an easy and effective solution to segmentation.</a:t>
            </a:r>
            <a:endParaRPr lang="zh-CN" altLang="en-US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575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PICB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Chaofeng Wang</dc:creator>
  <cp:lastModifiedBy>wangcf</cp:lastModifiedBy>
  <cp:revision>31</cp:revision>
  <dcterms:created xsi:type="dcterms:W3CDTF">2012-08-02T14:13:27Z</dcterms:created>
  <dcterms:modified xsi:type="dcterms:W3CDTF">2012-08-03T06:04:46Z</dcterms:modified>
</cp:coreProperties>
</file>