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317" r:id="rId5"/>
    <p:sldId id="316" r:id="rId6"/>
    <p:sldId id="432" r:id="rId7"/>
    <p:sldId id="527" r:id="rId8"/>
    <p:sldId id="495" r:id="rId9"/>
    <p:sldId id="496" r:id="rId10"/>
    <p:sldId id="498" r:id="rId11"/>
    <p:sldId id="497" r:id="rId12"/>
    <p:sldId id="460" r:id="rId13"/>
    <p:sldId id="407" r:id="rId14"/>
    <p:sldId id="408" r:id="rId15"/>
    <p:sldId id="406" r:id="rId16"/>
    <p:sldId id="343" r:id="rId17"/>
    <p:sldId id="344" r:id="rId18"/>
    <p:sldId id="461" r:id="rId19"/>
    <p:sldId id="345" r:id="rId20"/>
    <p:sldId id="463" r:id="rId21"/>
    <p:sldId id="462" r:id="rId22"/>
    <p:sldId id="319" r:id="rId23"/>
    <p:sldId id="410" r:id="rId24"/>
    <p:sldId id="359" r:id="rId25"/>
    <p:sldId id="411" r:id="rId26"/>
    <p:sldId id="376" r:id="rId27"/>
    <p:sldId id="412" r:id="rId28"/>
    <p:sldId id="560" r:id="rId29"/>
    <p:sldId id="561" r:id="rId30"/>
    <p:sldId id="464" r:id="rId31"/>
    <p:sldId id="361" r:id="rId32"/>
    <p:sldId id="562" r:id="rId33"/>
    <p:sldId id="320" r:id="rId34"/>
    <p:sldId id="362" r:id="rId35"/>
    <p:sldId id="563" r:id="rId36"/>
    <p:sldId id="486" r:id="rId37"/>
    <p:sldId id="564" r:id="rId38"/>
    <p:sldId id="565" r:id="rId39"/>
    <p:sldId id="489" r:id="rId40"/>
    <p:sldId id="363" r:id="rId41"/>
    <p:sldId id="366" r:id="rId42"/>
    <p:sldId id="315" r:id="rId4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55375F"/>
    <a:srgbClr val="442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272" y="6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521,'2'0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1094 527,'2'0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183 406,'1'1,"-1"-2</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1094 527,'2'0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520,'2'0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1143 569,'2'0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521,'2'0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520,'2'0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1143 569,'2'0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183 406,'1'1,"-1"-2</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1094 527,'2'0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183 406,'1'1,"-1"-2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8BE76-29C8-41AB-8544-889D89FA4F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AD677-048F-409F-AACD-0A0B5EF61C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8" name="矩形 7"/>
          <p:cNvSpPr/>
          <p:nvPr userDrawn="1"/>
        </p:nvSpPr>
        <p:spPr>
          <a:xfrm>
            <a:off x="0" y="319314"/>
            <a:ext cx="9144000" cy="4504872"/>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4767263"/>
            <a:ext cx="2057400" cy="273844"/>
          </a:xfrm>
        </p:spPr>
        <p:txBody>
          <a:bodyPr/>
          <a:lstStyle>
            <a:lvl1pPr>
              <a:defRPr/>
            </a:lvl1pPr>
          </a:lstStyle>
          <a:p>
            <a:fld id="{4814B3DF-4CEB-470F-80A0-E5BC2ECCF346}" type="datetime1">
              <a:rPr lang="zh-CN" altLang="en-US"/>
            </a:fld>
            <a:endParaRPr lang="zh-CN" altLang="en-US" sz="1350">
              <a:solidFill>
                <a:schemeClr val="tx1"/>
              </a:solidFill>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1"/>
          </p:nvPr>
        </p:nvSpPr>
        <p:spPr>
          <a:xfrm>
            <a:off x="3028950" y="4767263"/>
            <a:ext cx="3086100" cy="273844"/>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7263"/>
            <a:ext cx="2057400" cy="273844"/>
          </a:xfrm>
        </p:spPr>
        <p:txBody>
          <a:bodyPr/>
          <a:lstStyle>
            <a:lvl1pPr>
              <a:defRPr/>
            </a:lvl1pPr>
          </a:lstStyle>
          <a:p>
            <a:fld id="{665E6A66-ADBE-481E-A892-F07C63236206}" type="slidenum">
              <a:rPr lang="zh-CN" altLang="en-US"/>
            </a:fld>
            <a:endParaRPr lang="zh-CN" altLang="en-US" sz="1350">
              <a:solidFill>
                <a:schemeClr val="tx1"/>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27987A4-0198-42B4-AAAE-EDBADA4485A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1.xml"/><Relationship Id="rId7" Type="http://schemas.openxmlformats.org/officeDocument/2006/relationships/image" Target="../media/image5.png"/><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4.png"/><Relationship Id="rId3" Type="http://schemas.openxmlformats.org/officeDocument/2006/relationships/customXml" Target="../ink/ink1.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11.xml"/><Relationship Id="rId6" Type="http://schemas.openxmlformats.org/officeDocument/2006/relationships/customXml" Target="../ink/ink6.xml"/><Relationship Id="rId5" Type="http://schemas.openxmlformats.org/officeDocument/2006/relationships/customXml" Target="../ink/ink5.xml"/><Relationship Id="rId4" Type="http://schemas.openxmlformats.org/officeDocument/2006/relationships/image" Target="../media/image4.png"/><Relationship Id="rId3" Type="http://schemas.openxmlformats.org/officeDocument/2006/relationships/customXml" Target="../ink/ink4.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customXml" Target="../ink/ink8.xml"/><Relationship Id="rId2" Type="http://schemas.openxmlformats.org/officeDocument/2006/relationships/image" Target="../media/image6.png"/><Relationship Id="rId1" Type="http://schemas.openxmlformats.org/officeDocument/2006/relationships/customXml" Target="../ink/ink7.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customXml" Target="../ink/ink10.xml"/><Relationship Id="rId2" Type="http://schemas.openxmlformats.org/officeDocument/2006/relationships/image" Target="../media/image6.png"/><Relationship Id="rId1" Type="http://schemas.openxmlformats.org/officeDocument/2006/relationships/customXml" Target="../ink/ink9.xml"/></Relationships>
</file>

<file path=ppt/slides/_rels/slide19.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 Id="rId3" Type="http://schemas.openxmlformats.org/officeDocument/2006/relationships/customXml" Target="../ink/ink12.xml"/><Relationship Id="rId2" Type="http://schemas.openxmlformats.org/officeDocument/2006/relationships/image" Target="../media/image6.png"/><Relationship Id="rId10" Type="http://schemas.openxmlformats.org/officeDocument/2006/relationships/slideLayout" Target="../slideLayouts/slideLayout11.xml"/><Relationship Id="rId1" Type="http://schemas.openxmlformats.org/officeDocument/2006/relationships/customXml" Target="../ink/ink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3.png"/><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3" name="文本框 2"/>
          <p:cNvSpPr txBox="1"/>
          <p:nvPr/>
        </p:nvSpPr>
        <p:spPr>
          <a:xfrm>
            <a:off x="187960" y="3338830"/>
            <a:ext cx="7661275" cy="1260475"/>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基于主成分回归的民航客运量研究</a:t>
            </a:r>
            <a:endParaRPr lang="zh-CN" altLang="en-US" sz="36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2" presetClass="entr" presetSubtype="4" fill="hold" grpId="0" nodeType="afterEffect">
                                  <p:stCondLst>
                                    <p:cond delay="0"/>
                                  </p:stCondLst>
                                  <p:iterate type="lt">
                                    <p:tmPct val="14000"/>
                                  </p:iterate>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2" name="文本框 1"/>
          <p:cNvSpPr txBox="1"/>
          <p:nvPr/>
        </p:nvSpPr>
        <p:spPr>
          <a:xfrm>
            <a:off x="396240" y="909955"/>
            <a:ext cx="7788910" cy="2646045"/>
          </a:xfrm>
          <a:prstGeom prst="rect">
            <a:avLst/>
          </a:prstGeom>
          <a:noFill/>
        </p:spPr>
        <p:txBody>
          <a:bodyPr wrap="square" rtlCol="0" anchor="t">
            <a:spAutoFit/>
          </a:bodyPr>
          <a:p>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回归分析</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:预测建模技术的方法，研究因变量（目标）和自变量（预测器）之前的关系</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800">
              <a:solidFill>
                <a:schemeClr val="bg1"/>
              </a:solidFill>
            </a:endParaRPr>
          </a:p>
          <a:p>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应类用于民航客运量的研究</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确定研究对象</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下载</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搜集相关数据</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选取合适的变量</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数据统计性分析</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回归建模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宋体" panose="02010600030101010101" pitchFamily="2" charset="-122"/>
                <a:ea typeface="宋体" panose="02010600030101010101" pitchFamily="2" charset="-122"/>
              </a:rPr>
              <a:t>              </a:t>
            </a:r>
            <a:endParaRPr lang="zh-CN" altLang="en-US" sz="1800">
              <a:solidFill>
                <a:schemeClr val="bg1"/>
              </a:solidFill>
            </a:endParaRPr>
          </a:p>
          <a:p>
            <a:endParaRPr lang="zh-CN" altLang="en-US" sz="18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3" name="文本框 2"/>
          <p:cNvSpPr txBox="1"/>
          <p:nvPr/>
        </p:nvSpPr>
        <p:spPr>
          <a:xfrm>
            <a:off x="354965" y="592455"/>
            <a:ext cx="8256905" cy="3476625"/>
          </a:xfrm>
          <a:prstGeom prst="rect">
            <a:avLst/>
          </a:prstGeom>
          <a:noFill/>
        </p:spPr>
        <p:txBody>
          <a:bodyPr wrap="square" rtlCol="0">
            <a:spAutoFit/>
          </a:bodyPr>
          <a:p>
            <a:pPr algn="l"/>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回归模型好处</a:t>
            </a:r>
            <a:endPar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）揭示了因变量和自变量之间的显著关系</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）揭示了多个自变量对一个因变量的影响程度大小</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回归分析还允许我们比较在不同尺度上测量的变量的影响，例如价格变化的影响和促销活动的数量的影响。这样的好处是可以帮助市场研究者 / 数据分析家 / 数据科学家评估选择最佳的变量集，用于建立预测模型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6" name="Group 72"/>
          <p:cNvGrpSpPr/>
          <p:nvPr/>
        </p:nvGrpSpPr>
        <p:grpSpPr>
          <a:xfrm>
            <a:off x="518251" y="2958997"/>
            <a:ext cx="7035165" cy="1323439"/>
            <a:chOff x="66675" y="1304926"/>
            <a:chExt cx="7035165" cy="1323439"/>
          </a:xfrm>
        </p:grpSpPr>
        <p:sp>
          <p:nvSpPr>
            <p:cNvPr id="7" name="TextBox 36"/>
            <p:cNvSpPr txBox="1"/>
            <p:nvPr/>
          </p:nvSpPr>
          <p:spPr>
            <a:xfrm>
              <a:off x="66675" y="1304926"/>
              <a:ext cx="952500" cy="1323439"/>
            </a:xfrm>
            <a:prstGeom prst="rect">
              <a:avLst/>
            </a:prstGeom>
            <a:noFill/>
          </p:spPr>
          <p:txBody>
            <a:bodyPr wrap="square" rtlCol="0">
              <a:spAutoFit/>
            </a:bodyPr>
            <a:lstStyle/>
            <a:p>
              <a:r>
                <a:rPr lang="en-US" sz="8000" spc="-300" dirty="0" smtClean="0">
                  <a:solidFill>
                    <a:schemeClr val="bg1"/>
                  </a:solidFill>
                  <a:latin typeface="Agency FB" panose="020B0503020202020204" pitchFamily="34" charset="0"/>
                </a:rPr>
                <a:t>02</a:t>
              </a:r>
              <a:endParaRPr lang="en-US" sz="8000" spc="-300" dirty="0">
                <a:solidFill>
                  <a:schemeClr val="bg1"/>
                </a:solidFill>
                <a:latin typeface="Agency FB" panose="020B0503020202020204" pitchFamily="34" charset="0"/>
              </a:endParaRPr>
            </a:p>
          </p:txBody>
        </p:sp>
        <p:sp>
          <p:nvSpPr>
            <p:cNvPr id="8" name="Content Placeholder 2"/>
            <p:cNvSpPr txBox="1"/>
            <p:nvPr/>
          </p:nvSpPr>
          <p:spPr>
            <a:xfrm>
              <a:off x="1139190" y="1519556"/>
              <a:ext cx="5962650" cy="894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mn-ea"/>
                  <a:sym typeface="+mn-ea"/>
                </a:rPr>
                <a:t>算法原理</a:t>
              </a:r>
              <a:endParaRPr lang="zh-CN" altLang="en-US" sz="2800" b="1" dirty="0">
                <a:solidFill>
                  <a:schemeClr val="bg1"/>
                </a:solidFill>
                <a:latin typeface="+mn-ea"/>
              </a:endParaRPr>
            </a:p>
            <a:p>
              <a:pPr marL="0" indent="0">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mn-ea"/>
                </a:rPr>
                <a:t>算法基本原理以及主成分的基本性质</a:t>
              </a:r>
              <a:endParaRPr lang="zh-CN" altLang="en-US" sz="2800" b="1" dirty="0">
                <a:solidFill>
                  <a:schemeClr val="bg1"/>
                </a:solidFill>
                <a:latin typeface="+mn-ea"/>
              </a:endParaRPr>
            </a:p>
            <a:p>
              <a:pPr marL="0" indent="0">
                <a:buNone/>
              </a:pPr>
              <a:endParaRPr lang="en-US" altLang="zh-CN" sz="1600" i="1" dirty="0">
                <a:solidFill>
                  <a:schemeClr val="bg1"/>
                </a:solidFill>
                <a:latin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50" name="Content Placeholder 2"/>
          <p:cNvSpPr txBox="1"/>
          <p:nvPr/>
        </p:nvSpPr>
        <p:spPr>
          <a:xfrm>
            <a:off x="496570" y="642620"/>
            <a:ext cx="7932420" cy="30632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主成分的基本思想</a:t>
            </a:r>
            <a:endParaRPr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主成分分析(Principal Components Analysis， PCA)也称为主量分析，利用一种降维的思想，在损失信息很少的前提下把多个指标利用正交旋转变换转化为几个综合指标。通常把转化成的综合指标称为主成分，其中每个主成分都是原始变量的线性组合，且各个主成分之间互不相关。</a:t>
            </a:r>
            <a:r>
              <a:rPr lang="zh-CN" sz="2000" i="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sz="2000" i="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lang="zh-CN" sz="2000" i="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10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671195"/>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zh-CN" altLang="en-US" sz="2800" i="1" dirty="0">
              <a:solidFill>
                <a:schemeClr val="bg1"/>
              </a:solidFill>
              <a:latin typeface="+mn-ea"/>
            </a:endParaRPr>
          </a:p>
        </p:txBody>
      </p:sp>
      <p:sp>
        <p:nvSpPr>
          <p:cNvPr id="50" name="Content Placeholder 2"/>
          <p:cNvSpPr txBox="1"/>
          <p:nvPr/>
        </p:nvSpPr>
        <p:spPr>
          <a:xfrm>
            <a:off x="304800" y="874395"/>
            <a:ext cx="8810625" cy="3569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设对某一事物的研究涉及p个指标，分别用</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X</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表示。</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这p个指标构成的p维随机向量为</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X=(</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设随机向量X的均值为 μ，协方差矩阵为Σ。 </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对X进行线性变换，可以形成新的综合变量，用Y表示，即满足下式：</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HH~F_23%H{@K{[PQ3X7A974"/>
          <p:cNvPicPr>
            <a:picLocks noChangeAspect="1"/>
          </p:cNvPicPr>
          <p:nvPr>
            <p:custDataLst>
              <p:tags r:id="rId1"/>
            </p:custDataLst>
          </p:nvPr>
        </p:nvPicPr>
        <p:blipFill>
          <a:blip r:embed="rId2"/>
          <a:stretch>
            <a:fillRect/>
          </a:stretch>
        </p:blipFill>
        <p:spPr>
          <a:xfrm>
            <a:off x="2390775" y="2528570"/>
            <a:ext cx="3699510" cy="17367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66395" y="793750"/>
            <a:ext cx="8276590" cy="3794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由于可以任意地对原始变量进行上述线性变换，得到的综合变量 Y 的统计特性也不尽相同。因此为了取得较好的效果，我们总是希望</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 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X的方差尽可能大且各</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之间互相独立，由于var(</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var(</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Σ</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endPar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而对于任意常数c，有:</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var(c</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'X)=cμ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Σ</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c=c</a:t>
            </a:r>
            <a:r>
              <a:rPr lang="en-US" altLang="zh-CN" sz="2000" baseline="30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Σ</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endPar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Arial" panose="020B0604020202020204" pitchFamily="34" charset="0"/>
              <a:buNone/>
            </a:pPr>
            <a:endParaRPr lang="en-US" altLang="zh-CN" sz="2000" baseline="30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因此，对</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不加限制时，可使</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var(</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任意增大，问题将变得没有意义。我们将线性变换约束在下面的原则之下：</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Arial" panose="020B0604020202020204" pitchFamily="34" charset="0"/>
              <a:buNone/>
            </a:pP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Arial" panose="020B0604020202020204" pitchFamily="34" charset="0"/>
              <a:buNone/>
            </a:pP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 name="对象 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2463800"/>
                        <a:ext cx="914400" cy="2159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7214235" y="3488690"/>
              <a:ext cx="13335" cy="360"/>
            </p14:xfrm>
          </p:contentPart>
        </mc:Choice>
        <mc:Fallback xmlns="">
          <p:pic>
            <p:nvPicPr>
              <p:cNvPr id="8" name="墨迹 7"/>
            </p:nvPicPr>
            <p:blipFill>
              <a:blip r:embed="rId4"/>
            </p:blipFill>
            <p:spPr>
              <a:xfrm>
                <a:off x="7214235" y="3488690"/>
                <a:ext cx="1333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7214235" y="3482340"/>
              <a:ext cx="13335" cy="360"/>
            </p14:xfrm>
          </p:contentPart>
        </mc:Choice>
        <mc:Fallback xmlns="">
          <p:pic>
            <p:nvPicPr>
              <p:cNvPr id="9" name="墨迹 8"/>
            </p:nvPicPr>
            <p:blipFill>
              <a:blip r:embed="rId4"/>
            </p:blipFill>
            <p:spPr>
              <a:xfrm>
                <a:off x="7214235" y="3482340"/>
                <a:ext cx="13335"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7656830" y="3810635"/>
              <a:ext cx="13335" cy="360"/>
            </p14:xfrm>
          </p:contentPart>
        </mc:Choice>
        <mc:Fallback xmlns="">
          <p:pic>
            <p:nvPicPr>
              <p:cNvPr id="10" name="墨迹 9"/>
            </p:nvPicPr>
            <p:blipFill>
              <a:blip r:embed="rId4"/>
            </p:blipFill>
            <p:spPr>
              <a:xfrm>
                <a:off x="7656830" y="3810635"/>
                <a:ext cx="13335" cy="360"/>
              </a:xfrm>
              <a:prstGeom prst="rect"/>
            </p:spPr>
          </p:pic>
        </mc:Fallback>
      </mc:AlternateContent>
      <p:pic>
        <p:nvPicPr>
          <p:cNvPr id="4" name="图片 3"/>
          <p:cNvPicPr>
            <a:picLocks noChangeAspect="1"/>
          </p:cNvPicPr>
          <p:nvPr/>
        </p:nvPicPr>
        <p:blipFill>
          <a:blip r:embed="rId7"/>
          <a:stretch>
            <a:fillRect/>
          </a:stretch>
        </p:blipFill>
        <p:spPr>
          <a:xfrm>
            <a:off x="1158875" y="3591560"/>
            <a:ext cx="5076825" cy="4381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graphicFrame>
        <p:nvGraphicFramePr>
          <p:cNvPr id="2" name="对象 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2463800"/>
                        <a:ext cx="914400" cy="2159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7214235" y="3488690"/>
              <a:ext cx="13335" cy="360"/>
            </p14:xfrm>
          </p:contentPart>
        </mc:Choice>
        <mc:Fallback xmlns="">
          <p:pic>
            <p:nvPicPr>
              <p:cNvPr id="8" name="墨迹 7"/>
            </p:nvPicPr>
            <p:blipFill>
              <a:blip r:embed="rId4"/>
            </p:blipFill>
            <p:spPr>
              <a:xfrm>
                <a:off x="7214235" y="3488690"/>
                <a:ext cx="1333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7214235" y="3482340"/>
              <a:ext cx="13335" cy="360"/>
            </p14:xfrm>
          </p:contentPart>
        </mc:Choice>
        <mc:Fallback xmlns="">
          <p:pic>
            <p:nvPicPr>
              <p:cNvPr id="9" name="墨迹 8"/>
            </p:nvPicPr>
            <p:blipFill>
              <a:blip r:embed="rId4"/>
            </p:blipFill>
            <p:spPr>
              <a:xfrm>
                <a:off x="7214235" y="3482340"/>
                <a:ext cx="13335"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7656830" y="3810635"/>
              <a:ext cx="13335" cy="360"/>
            </p14:xfrm>
          </p:contentPart>
        </mc:Choice>
        <mc:Fallback xmlns="">
          <p:pic>
            <p:nvPicPr>
              <p:cNvPr id="10" name="墨迹 9"/>
            </p:nvPicPr>
            <p:blipFill>
              <a:blip r:embed="rId4"/>
            </p:blipFill>
            <p:spPr>
              <a:xfrm>
                <a:off x="7656830" y="3810635"/>
                <a:ext cx="13335" cy="360"/>
              </a:xfrm>
              <a:prstGeom prst="rect"/>
            </p:spPr>
          </p:pic>
        </mc:Fallback>
      </mc:AlternateContent>
      <p:sp>
        <p:nvSpPr>
          <p:cNvPr id="12" name="文本框 11"/>
          <p:cNvSpPr txBox="1"/>
          <p:nvPr/>
        </p:nvSpPr>
        <p:spPr>
          <a:xfrm>
            <a:off x="258445" y="695960"/>
            <a:ext cx="8627745" cy="3476625"/>
          </a:xfrm>
          <a:prstGeom prst="rect">
            <a:avLst/>
          </a:prstGeom>
          <a:noFill/>
        </p:spPr>
        <p:txBody>
          <a:bodyPr wrap="square" rtlCol="0" anchor="t">
            <a:spAutoFit/>
          </a:bodyPr>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不相关（</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j=1,2,3</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是与</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的一切满足原则 (1) 的线性</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组合中方差最</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大者；</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不相关的 </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所有线性组合中方差最大者。</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不相关的 </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所有线性组合中方差最大者。</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buNone/>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基于以上三条原则决定的综合变量</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分别被称为原始变量的第一、第二、…、第 p 个主成分。其中，各综合变量在总方差中占的比重依次递减。在实际研究工作中，通常只挑前几个方差最大的主成分，从而达到简化系统结构，抓住问题实质的目的。</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57200" y="511810"/>
            <a:ext cx="8237855" cy="38366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sz="2800" dirty="0">
                <a:solidFill>
                  <a:schemeClr val="bg1"/>
                </a:solidFill>
                <a:latin typeface="微软雅黑" panose="020B0503020204020204" pitchFamily="34" charset="-122"/>
                <a:ea typeface="微软雅黑" panose="020B0503020204020204" pitchFamily="34" charset="-122"/>
              </a:rPr>
              <a:t>主成分的基本性质</a:t>
            </a:r>
            <a:endParaRPr sz="28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sz="28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rPr>
              <a:t>引论：设矩阵 </a:t>
            </a:r>
            <a:r>
              <a:rPr sz="2000" dirty="0">
                <a:solidFill>
                  <a:schemeClr val="bg1"/>
                </a:solidFill>
                <a:latin typeface="微软雅黑" panose="020B0503020204020204" pitchFamily="34" charset="-122"/>
                <a:ea typeface="微软雅黑" panose="020B0503020204020204" pitchFamily="34" charset="-122"/>
                <a:sym typeface="+mn-ea"/>
              </a:rPr>
              <a:t>A</a:t>
            </a:r>
            <a:r>
              <a:rPr lang="en-US" sz="2000" dirty="0">
                <a:solidFill>
                  <a:schemeClr val="bg1"/>
                </a:solidFill>
                <a:latin typeface="微软雅黑" panose="020B0503020204020204" pitchFamily="34" charset="-122"/>
                <a:ea typeface="微软雅黑" panose="020B0503020204020204" pitchFamily="34" charset="-122"/>
                <a:sym typeface="+mn-ea"/>
              </a:rPr>
              <a:t>'=A</a:t>
            </a:r>
            <a:r>
              <a:rPr sz="2000" dirty="0">
                <a:solidFill>
                  <a:schemeClr val="bg1"/>
                </a:solidFill>
                <a:latin typeface="微软雅黑" panose="020B0503020204020204" pitchFamily="34" charset="-122"/>
                <a:ea typeface="微软雅黑" panose="020B0503020204020204" pitchFamily="34" charset="-122"/>
              </a:rPr>
              <a:t>，将 A的特征值λ</a:t>
            </a:r>
            <a:r>
              <a:rPr lang="en-US" sz="2000" baseline="-25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，λ</a:t>
            </a:r>
            <a:r>
              <a:rPr lang="en-US" altLang="zh-CN" sz="2000" baseline="-25000" dirty="0">
                <a:solidFill>
                  <a:schemeClr val="bg1"/>
                </a:solidFill>
                <a:latin typeface="微软雅黑" panose="020B0503020204020204" pitchFamily="34" charset="-122"/>
                <a:ea typeface="微软雅黑" panose="020B0503020204020204" pitchFamily="34" charset="-122"/>
              </a:rPr>
              <a:t>2</a:t>
            </a:r>
            <a:r>
              <a:rPr lang="en-US" altLang="zh-CN" sz="2000" dirty="0">
                <a:solidFill>
                  <a:schemeClr val="bg1"/>
                </a:solidFill>
                <a:latin typeface="微软雅黑" panose="020B0503020204020204" pitchFamily="34" charset="-122"/>
                <a:ea typeface="微软雅黑" panose="020B0503020204020204" pitchFamily="34" charset="-122"/>
              </a:rPr>
              <a:t>,...,λ</a:t>
            </a:r>
            <a:r>
              <a:rPr lang="en-US" altLang="zh-CN" sz="2000" baseline="-25000" dirty="0">
                <a:solidFill>
                  <a:schemeClr val="bg1"/>
                </a:solidFill>
                <a:latin typeface="微软雅黑" panose="020B0503020204020204" pitchFamily="34" charset="-122"/>
                <a:ea typeface="微软雅黑" panose="020B0503020204020204" pitchFamily="34" charset="-122"/>
              </a:rPr>
              <a:t>p</a:t>
            </a:r>
            <a:r>
              <a:rPr sz="2000" dirty="0">
                <a:solidFill>
                  <a:schemeClr val="bg1"/>
                </a:solidFill>
                <a:latin typeface="微软雅黑" panose="020B0503020204020204" pitchFamily="34" charset="-122"/>
                <a:ea typeface="微软雅黑" panose="020B0503020204020204" pitchFamily="34" charset="-122"/>
              </a:rPr>
              <a:t> 依大小顺序</a:t>
            </a:r>
            <a:endParaRPr sz="20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rPr>
              <a:t>排列，不妨设 </a:t>
            </a:r>
            <a:r>
              <a:rPr sz="2000" dirty="0">
                <a:solidFill>
                  <a:schemeClr val="bg1"/>
                </a:solidFill>
                <a:latin typeface="微软雅黑" panose="020B0503020204020204" pitchFamily="34" charset="-122"/>
                <a:ea typeface="微软雅黑" panose="020B0503020204020204" pitchFamily="34" charset="-122"/>
                <a:sym typeface="+mn-ea"/>
              </a:rPr>
              <a:t>λ</a:t>
            </a:r>
            <a:r>
              <a:rPr lang="en-US" sz="2000" baseline="-25000" dirty="0">
                <a:solidFill>
                  <a:schemeClr val="bg1"/>
                </a:solidFill>
                <a:latin typeface="微软雅黑" panose="020B0503020204020204" pitchFamily="34" charset="-122"/>
                <a:ea typeface="微软雅黑" panose="020B0503020204020204" pitchFamily="34" charset="-122"/>
                <a:sym typeface="+mn-ea"/>
              </a:rPr>
              <a:t>1</a:t>
            </a:r>
            <a:r>
              <a:rPr lang="en-US" sz="2000" dirty="0">
                <a:solidFill>
                  <a:schemeClr val="bg1"/>
                </a:solidFill>
                <a:latin typeface="微软雅黑" panose="020B0503020204020204" pitchFamily="34" charset="-122"/>
                <a:ea typeface="微软雅黑" panose="020B0503020204020204" pitchFamily="34" charset="-122"/>
                <a:sym typeface="+mn-ea"/>
              </a:rPr>
              <a:t>&gt;=</a:t>
            </a:r>
            <a:r>
              <a:rPr lang="zh-CN" altLang="en-US" sz="2000" dirty="0">
                <a:solidFill>
                  <a:schemeClr val="bg1"/>
                </a:solidFill>
                <a:latin typeface="微软雅黑" panose="020B0503020204020204" pitchFamily="34" charset="-122"/>
                <a:ea typeface="微软雅黑" panose="020B0503020204020204" pitchFamily="34" charset="-122"/>
                <a:sym typeface="+mn-ea"/>
              </a:rPr>
              <a:t>λ</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2</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λ</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p</a:t>
            </a:r>
            <a:r>
              <a:rPr lang="en-US" altLang="zh-CN" sz="2000" dirty="0">
                <a:solidFill>
                  <a:schemeClr val="bg1"/>
                </a:solidFill>
                <a:latin typeface="微软雅黑" panose="020B0503020204020204" pitchFamily="34" charset="-122"/>
                <a:ea typeface="微软雅黑" panose="020B0503020204020204" pitchFamily="34" charset="-122"/>
                <a:sym typeface="+mn-ea"/>
              </a:rPr>
              <a:t>,r</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1</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r</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2</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a:t>
            </a:r>
            <a:r>
              <a:rPr lang="en-US" sz="2000" dirty="0">
                <a:solidFill>
                  <a:schemeClr val="bg1"/>
                </a:solidFill>
                <a:latin typeface="微软雅黑" panose="020B0503020204020204" pitchFamily="34" charset="-122"/>
                <a:ea typeface="微软雅黑" panose="020B0503020204020204" pitchFamily="34" charset="-122"/>
                <a:sym typeface="+mn-ea"/>
              </a:rPr>
              <a:t>&gt;=r</a:t>
            </a:r>
            <a:r>
              <a:rPr lang="en-US" sz="2000" baseline="-25000" dirty="0">
                <a:solidFill>
                  <a:schemeClr val="bg1"/>
                </a:solidFill>
                <a:latin typeface="微软雅黑" panose="020B0503020204020204" pitchFamily="34" charset="-122"/>
                <a:ea typeface="微软雅黑" panose="020B0503020204020204" pitchFamily="34" charset="-122"/>
                <a:sym typeface="+mn-ea"/>
              </a:rPr>
              <a:t>p</a:t>
            </a:r>
            <a:r>
              <a:rPr lang="en-US" altLang="zh-CN" sz="2000" dirty="0">
                <a:solidFill>
                  <a:schemeClr val="bg1"/>
                </a:solidFill>
                <a:latin typeface="微软雅黑" panose="020B0503020204020204" pitchFamily="34" charset="-122"/>
                <a:ea typeface="微软雅黑" panose="020B0503020204020204" pitchFamily="34" charset="-122"/>
                <a:sym typeface="+mn-ea"/>
              </a:rPr>
              <a:t>,</a:t>
            </a:r>
            <a:r>
              <a:rPr sz="2000" dirty="0">
                <a:solidFill>
                  <a:schemeClr val="bg1"/>
                </a:solidFill>
                <a:latin typeface="微软雅黑" panose="020B0503020204020204" pitchFamily="34" charset="-122"/>
                <a:ea typeface="微软雅黑" panose="020B0503020204020204" pitchFamily="34" charset="-122"/>
              </a:rPr>
              <a:t>为矩阵A各特征值对应的标准正交向量，则对任意向量 x，有</a:t>
            </a:r>
            <a:r>
              <a:rPr sz="2800" dirty="0">
                <a:solidFill>
                  <a:schemeClr val="bg1"/>
                </a:solidFill>
                <a:latin typeface="微软雅黑" panose="020B0503020204020204" pitchFamily="34" charset="-122"/>
                <a:ea typeface="微软雅黑" panose="020B0503020204020204" pitchFamily="34" charset="-122"/>
              </a:rPr>
              <a:t>：</a:t>
            </a:r>
            <a:endParaRPr sz="28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sz="28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sz="20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rPr>
              <a:t>结论：设随机向量 </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dirty="0">
                <a:solidFill>
                  <a:schemeClr val="bg1"/>
                </a:solidFill>
                <a:latin typeface="微软雅黑" panose="020B0503020204020204" pitchFamily="34" charset="-122"/>
                <a:ea typeface="微软雅黑" panose="020B0503020204020204" pitchFamily="34" charset="-122"/>
              </a:rPr>
              <a:t>的协方差矩阵</a:t>
            </a:r>
            <a:r>
              <a:rPr lang="zh-CN" sz="2000" dirty="0">
                <a:solidFill>
                  <a:schemeClr val="bg1"/>
                </a:solidFill>
                <a:latin typeface="微软雅黑" panose="020B0503020204020204" pitchFamily="34" charset="-122"/>
                <a:ea typeface="微软雅黑" panose="020B0503020204020204" pitchFamily="34" charset="-122"/>
              </a:rPr>
              <a:t>为</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Σ</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dirty="0">
                <a:solidFill>
                  <a:schemeClr val="bg1"/>
                </a:solidFill>
                <a:latin typeface="微软雅黑" panose="020B0503020204020204" pitchFamily="34" charset="-122"/>
                <a:ea typeface="微软雅黑" panose="020B0503020204020204" pitchFamily="34" charset="-122"/>
                <a:sym typeface="+mn-ea"/>
              </a:rPr>
              <a:t>λ</a:t>
            </a:r>
            <a:r>
              <a:rPr lang="en-US" sz="2000" baseline="-25000" dirty="0">
                <a:solidFill>
                  <a:schemeClr val="bg1"/>
                </a:solidFill>
                <a:latin typeface="微软雅黑" panose="020B0503020204020204" pitchFamily="34" charset="-122"/>
                <a:ea typeface="微软雅黑" panose="020B0503020204020204" pitchFamily="34" charset="-122"/>
                <a:sym typeface="+mn-ea"/>
              </a:rPr>
              <a:t>1</a:t>
            </a:r>
            <a:r>
              <a:rPr lang="en-US" sz="2000" dirty="0">
                <a:solidFill>
                  <a:schemeClr val="bg1"/>
                </a:solidFill>
                <a:latin typeface="微软雅黑" panose="020B0503020204020204" pitchFamily="34" charset="-122"/>
                <a:ea typeface="微软雅黑" panose="020B0503020204020204" pitchFamily="34" charset="-122"/>
                <a:sym typeface="+mn-ea"/>
              </a:rPr>
              <a:t>&gt;=</a:t>
            </a:r>
            <a:r>
              <a:rPr lang="zh-CN" altLang="en-US" sz="2000" dirty="0">
                <a:solidFill>
                  <a:schemeClr val="bg1"/>
                </a:solidFill>
                <a:latin typeface="微软雅黑" panose="020B0503020204020204" pitchFamily="34" charset="-122"/>
                <a:ea typeface="微软雅黑" panose="020B0503020204020204" pitchFamily="34" charset="-122"/>
                <a:sym typeface="+mn-ea"/>
              </a:rPr>
              <a:t>λ</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2</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λ</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p</a:t>
            </a:r>
            <a:r>
              <a:rPr lang="en-US" altLang="zh-CN" sz="2000" dirty="0">
                <a:solidFill>
                  <a:schemeClr val="bg1"/>
                </a:solidFill>
                <a:latin typeface="微软雅黑" panose="020B0503020204020204" pitchFamily="34" charset="-122"/>
                <a:ea typeface="微软雅黑" panose="020B0503020204020204" pitchFamily="34" charset="-122"/>
                <a:sym typeface="+mn-ea"/>
              </a:rPr>
              <a:t>,r</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1</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r</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2</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a:t>
            </a:r>
            <a:r>
              <a:rPr lang="en-US" sz="2000" dirty="0">
                <a:solidFill>
                  <a:schemeClr val="bg1"/>
                </a:solidFill>
                <a:latin typeface="微软雅黑" panose="020B0503020204020204" pitchFamily="34" charset="-122"/>
                <a:ea typeface="微软雅黑" panose="020B0503020204020204" pitchFamily="34" charset="-122"/>
                <a:sym typeface="+mn-ea"/>
              </a:rPr>
              <a:t>&gt;=r</a:t>
            </a:r>
            <a:r>
              <a:rPr lang="en-US" sz="2000" baseline="-25000" dirty="0">
                <a:solidFill>
                  <a:schemeClr val="bg1"/>
                </a:solidFill>
                <a:latin typeface="微软雅黑" panose="020B0503020204020204" pitchFamily="34" charset="-122"/>
                <a:ea typeface="微软雅黑" panose="020B0503020204020204" pitchFamily="34" charset="-122"/>
                <a:sym typeface="+mn-ea"/>
              </a:rPr>
              <a:t>p</a:t>
            </a:r>
            <a:r>
              <a:rPr lang="zh-CN" altLang="en-US" sz="2000" dirty="0">
                <a:solidFill>
                  <a:schemeClr val="bg1"/>
                </a:solidFill>
                <a:latin typeface="微软雅黑" panose="020B0503020204020204" pitchFamily="34" charset="-122"/>
                <a:ea typeface="微软雅黑" panose="020B0503020204020204" pitchFamily="34" charset="-122"/>
                <a:sym typeface="+mn-ea"/>
              </a:rPr>
              <a:t>为对应的特征向量，则第 i 个主成分为：</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xmlns:p14="http://schemas.microsoft.com/office/powerpoint/2010/main">
        <mc:Choice Requires="p14">
          <p:contentPart r:id="rId1" p14:bwMode="auto">
            <p14:nvContentPartPr>
              <p14:cNvPr id="11" name="墨迹 10"/>
              <p14:cNvContentPartPr/>
              <p14:nvPr/>
            </p14:nvContentPartPr>
            <p14:xfrm>
              <a:off x="1225550" y="2719070"/>
              <a:ext cx="6985" cy="6350"/>
            </p14:xfrm>
          </p:contentPart>
        </mc:Choice>
        <mc:Fallback xmlns="">
          <p:pic>
            <p:nvPicPr>
              <p:cNvPr id="11" name="墨迹 10"/>
            </p:nvPicPr>
            <p:blipFill>
              <a:blip r:embed="rId2"/>
            </p:blipFill>
            <p:spPr>
              <a:xfrm>
                <a:off x="1225550" y="2719070"/>
                <a:ext cx="6985" cy="63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1" name="墨迹 20"/>
              <p14:cNvContentPartPr/>
              <p14:nvPr/>
            </p14:nvContentPartPr>
            <p14:xfrm>
              <a:off x="7328535" y="3529330"/>
              <a:ext cx="13335" cy="360"/>
            </p14:xfrm>
          </p:contentPart>
        </mc:Choice>
        <mc:Fallback xmlns="">
          <p:pic>
            <p:nvPicPr>
              <p:cNvPr id="21" name="墨迹 20"/>
            </p:nvPicPr>
            <p:blipFill>
              <a:blip r:embed="rId4"/>
            </p:blipFill>
            <p:spPr>
              <a:xfrm>
                <a:off x="7328535" y="3529330"/>
                <a:ext cx="13335" cy="360"/>
              </a:xfrm>
              <a:prstGeom prst="rect"/>
            </p:spPr>
          </p:pic>
        </mc:Fallback>
      </mc:AlternateContent>
      <p:pic>
        <p:nvPicPr>
          <p:cNvPr id="3" name="图片 2" descr="WE2_MSQ@K`)SE1`6X_4}JDJ"/>
          <p:cNvPicPr>
            <a:picLocks noChangeAspect="1"/>
          </p:cNvPicPr>
          <p:nvPr/>
        </p:nvPicPr>
        <p:blipFill>
          <a:blip r:embed="rId5"/>
          <a:stretch>
            <a:fillRect/>
          </a:stretch>
        </p:blipFill>
        <p:spPr>
          <a:xfrm>
            <a:off x="2087245" y="2862580"/>
            <a:ext cx="3743325" cy="666750"/>
          </a:xfrm>
          <a:prstGeom prst="rect">
            <a:avLst/>
          </a:prstGeom>
        </p:spPr>
      </p:pic>
      <p:pic>
        <p:nvPicPr>
          <p:cNvPr id="4" name="图片 3" descr="6)IZZ4CB%4%80)CC{]M)C7T"/>
          <p:cNvPicPr>
            <a:picLocks noChangeAspect="1"/>
          </p:cNvPicPr>
          <p:nvPr/>
        </p:nvPicPr>
        <p:blipFill>
          <a:blip r:embed="rId6"/>
          <a:stretch>
            <a:fillRect/>
          </a:stretch>
        </p:blipFill>
        <p:spPr>
          <a:xfrm>
            <a:off x="1660525" y="4273550"/>
            <a:ext cx="2971800" cy="3143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2435" y="945515"/>
            <a:ext cx="7440930" cy="45231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此时：</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由以上结论，我们把 </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的协方差阵 </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Σ</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的非零特征值</a:t>
            </a:r>
            <a:r>
              <a:rPr sz="2000" dirty="0">
                <a:solidFill>
                  <a:schemeClr val="bg1"/>
                </a:solidFill>
                <a:latin typeface="微软雅黑" panose="020B0503020204020204" pitchFamily="34" charset="-122"/>
                <a:ea typeface="微软雅黑" panose="020B0503020204020204" pitchFamily="34" charset="-122"/>
                <a:sym typeface="+mn-ea"/>
              </a:rPr>
              <a:t>λ</a:t>
            </a:r>
            <a:r>
              <a:rPr lang="en-US" sz="2000" baseline="-25000" dirty="0">
                <a:solidFill>
                  <a:schemeClr val="bg1"/>
                </a:solidFill>
                <a:latin typeface="微软雅黑" panose="020B0503020204020204" pitchFamily="34" charset="-122"/>
                <a:ea typeface="微软雅黑" panose="020B0503020204020204" pitchFamily="34" charset="-122"/>
                <a:sym typeface="+mn-ea"/>
              </a:rPr>
              <a:t>1</a:t>
            </a:r>
            <a:r>
              <a:rPr lang="en-US" sz="2000" dirty="0">
                <a:solidFill>
                  <a:schemeClr val="bg1"/>
                </a:solidFill>
                <a:latin typeface="微软雅黑" panose="020B0503020204020204" pitchFamily="34" charset="-122"/>
                <a:ea typeface="微软雅黑" panose="020B0503020204020204" pitchFamily="34" charset="-122"/>
                <a:sym typeface="+mn-ea"/>
              </a:rPr>
              <a:t>&gt;=</a:t>
            </a:r>
            <a:r>
              <a:rPr lang="zh-CN" altLang="en-US" sz="2000" dirty="0">
                <a:solidFill>
                  <a:schemeClr val="bg1"/>
                </a:solidFill>
                <a:latin typeface="微软雅黑" panose="020B0503020204020204" pitchFamily="34" charset="-122"/>
                <a:ea typeface="微软雅黑" panose="020B0503020204020204" pitchFamily="34" charset="-122"/>
                <a:sym typeface="+mn-ea"/>
              </a:rPr>
              <a:t>λ</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2</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λ</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p</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对应的标准化特征向量</a:t>
            </a:r>
            <a:r>
              <a:rPr lang="en-US" altLang="zh-CN" sz="2000" dirty="0">
                <a:solidFill>
                  <a:schemeClr val="bg1"/>
                </a:solidFill>
                <a:latin typeface="微软雅黑" panose="020B0503020204020204" pitchFamily="34" charset="-122"/>
                <a:ea typeface="微软雅黑" panose="020B0503020204020204" pitchFamily="34" charset="-122"/>
                <a:sym typeface="+mn-ea"/>
              </a:rPr>
              <a:t>r</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1</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r</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2</a:t>
            </a:r>
            <a:r>
              <a:rPr lang="en-US" sz="2000" dirty="0">
                <a:solidFill>
                  <a:schemeClr val="bg1"/>
                </a:solidFill>
                <a:latin typeface="微软雅黑" panose="020B0503020204020204" pitchFamily="34" charset="-122"/>
                <a:ea typeface="微软雅黑" panose="020B0503020204020204" pitchFamily="34" charset="-122"/>
                <a:sym typeface="+mn-ea"/>
              </a:rPr>
              <a:t>&gt;=</a:t>
            </a:r>
            <a:r>
              <a:rPr lang="en-US" altLang="zh-CN" sz="2000" dirty="0">
                <a:solidFill>
                  <a:schemeClr val="bg1"/>
                </a:solidFill>
                <a:latin typeface="微软雅黑" panose="020B0503020204020204" pitchFamily="34" charset="-122"/>
                <a:ea typeface="微软雅黑" panose="020B0503020204020204" pitchFamily="34" charset="-122"/>
                <a:sym typeface="+mn-ea"/>
              </a:rPr>
              <a:t>,...,</a:t>
            </a:r>
            <a:r>
              <a:rPr lang="en-US" sz="2000" dirty="0">
                <a:solidFill>
                  <a:schemeClr val="bg1"/>
                </a:solidFill>
                <a:latin typeface="微软雅黑" panose="020B0503020204020204" pitchFamily="34" charset="-122"/>
                <a:ea typeface="微软雅黑" panose="020B0503020204020204" pitchFamily="34" charset="-122"/>
                <a:sym typeface="+mn-ea"/>
              </a:rPr>
              <a:t>&gt;=r</a:t>
            </a:r>
            <a:r>
              <a:rPr lang="en-US" sz="2000" baseline="-25000" dirty="0">
                <a:solidFill>
                  <a:schemeClr val="bg1"/>
                </a:solidFill>
                <a:latin typeface="微软雅黑" panose="020B0503020204020204" pitchFamily="34" charset="-122"/>
                <a:ea typeface="微软雅黑" panose="020B0503020204020204" pitchFamily="34" charset="-122"/>
                <a:sym typeface="+mn-ea"/>
              </a:rPr>
              <a:t>p</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分别作为系数向量， </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Y</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分别称为随机向量X的第一主成分、第二主成分、…、第p个主成分。</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xmlns:p14="http://schemas.microsoft.com/office/powerpoint/2010/main">
        <mc:Choice Requires="p14">
          <p:contentPart r:id="rId1" p14:bwMode="auto">
            <p14:nvContentPartPr>
              <p14:cNvPr id="11" name="墨迹 10"/>
              <p14:cNvContentPartPr/>
              <p14:nvPr/>
            </p14:nvContentPartPr>
            <p14:xfrm>
              <a:off x="1225550" y="2719070"/>
              <a:ext cx="6985" cy="6350"/>
            </p14:xfrm>
          </p:contentPart>
        </mc:Choice>
        <mc:Fallback xmlns="">
          <p:pic>
            <p:nvPicPr>
              <p:cNvPr id="11" name="墨迹 10"/>
            </p:nvPicPr>
            <p:blipFill>
              <a:blip r:embed="rId2"/>
            </p:blipFill>
            <p:spPr>
              <a:xfrm>
                <a:off x="1225550" y="2719070"/>
                <a:ext cx="6985" cy="63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1" name="墨迹 20"/>
              <p14:cNvContentPartPr/>
              <p14:nvPr/>
            </p14:nvContentPartPr>
            <p14:xfrm>
              <a:off x="7328535" y="3529330"/>
              <a:ext cx="13335" cy="360"/>
            </p14:xfrm>
          </p:contentPart>
        </mc:Choice>
        <mc:Fallback xmlns="">
          <p:pic>
            <p:nvPicPr>
              <p:cNvPr id="21" name="墨迹 20"/>
            </p:nvPicPr>
            <p:blipFill>
              <a:blip r:embed="rId4"/>
            </p:blipFill>
            <p:spPr>
              <a:xfrm>
                <a:off x="7328535" y="3529330"/>
                <a:ext cx="13335" cy="360"/>
              </a:xfrm>
              <a:prstGeom prst="rect"/>
            </p:spPr>
          </p:pic>
        </mc:Fallback>
      </mc:AlternateContent>
      <p:pic>
        <p:nvPicPr>
          <p:cNvPr id="2" name="图片 1" descr="A94RTNA0V4$C_)CSPS1I3%Q"/>
          <p:cNvPicPr>
            <a:picLocks noChangeAspect="1"/>
          </p:cNvPicPr>
          <p:nvPr/>
        </p:nvPicPr>
        <p:blipFill>
          <a:blip r:embed="rId5"/>
          <a:stretch>
            <a:fillRect/>
          </a:stretch>
        </p:blipFill>
        <p:spPr>
          <a:xfrm>
            <a:off x="1299845" y="1349375"/>
            <a:ext cx="2867025" cy="762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65760" y="658495"/>
            <a:ext cx="8168640" cy="38271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性质1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Y的协方差阵为对角阵，其中对角线上的值为</a:t>
            </a:r>
            <a:r>
              <a:rPr sz="2000" dirty="0">
                <a:solidFill>
                  <a:schemeClr val="bg1"/>
                </a:solidFill>
                <a:latin typeface="微软雅黑" panose="020B0503020204020204" pitchFamily="34" charset="-122"/>
                <a:ea typeface="微软雅黑" panose="020B0503020204020204" pitchFamily="34" charset="-122"/>
                <a:sym typeface="+mn-ea"/>
              </a:rPr>
              <a:t>λ</a:t>
            </a:r>
            <a:r>
              <a:rPr lang="en-US" sz="2000" baseline="-25000" dirty="0">
                <a:solidFill>
                  <a:schemeClr val="bg1"/>
                </a:solidFill>
                <a:latin typeface="微软雅黑" panose="020B0503020204020204" pitchFamily="34" charset="-122"/>
                <a:ea typeface="微软雅黑" panose="020B0503020204020204" pitchFamily="34" charset="-122"/>
                <a:sym typeface="+mn-ea"/>
              </a:rPr>
              <a:t>1,</a:t>
            </a:r>
            <a:r>
              <a:rPr lang="zh-CN" altLang="en-US" sz="2000" dirty="0">
                <a:solidFill>
                  <a:schemeClr val="bg1"/>
                </a:solidFill>
                <a:latin typeface="微软雅黑" panose="020B0503020204020204" pitchFamily="34" charset="-122"/>
                <a:ea typeface="微软雅黑" panose="020B0503020204020204" pitchFamily="34" charset="-122"/>
                <a:sym typeface="+mn-ea"/>
              </a:rPr>
              <a:t>λ</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2</a:t>
            </a:r>
            <a:r>
              <a:rPr lang="en-US" altLang="zh-CN" sz="2000" dirty="0">
                <a:solidFill>
                  <a:schemeClr val="bg1"/>
                </a:solidFill>
                <a:latin typeface="微软雅黑" panose="020B0503020204020204" pitchFamily="34" charset="-122"/>
                <a:ea typeface="微软雅黑" panose="020B0503020204020204" pitchFamily="34" charset="-122"/>
                <a:sym typeface="+mn-ea"/>
              </a:rPr>
              <a:t>,...,λ</a:t>
            </a:r>
            <a:r>
              <a:rPr lang="en-US" altLang="zh-CN" sz="2000" baseline="-25000" dirty="0">
                <a:solidFill>
                  <a:schemeClr val="bg1"/>
                </a:solidFill>
                <a:latin typeface="微软雅黑" panose="020B0503020204020204" pitchFamily="34" charset="-122"/>
                <a:ea typeface="微软雅黑" panose="020B0503020204020204" pitchFamily="34" charset="-122"/>
                <a:sym typeface="+mn-ea"/>
              </a:rPr>
              <a:t>p</a:t>
            </a:r>
            <a:endParaRPr lang="en-US" altLang="zh-CN" sz="2000" baseline="-25000" dirty="0">
              <a:solidFill>
                <a:schemeClr val="bg1"/>
              </a:solidFill>
              <a:latin typeface="微软雅黑" panose="020B0503020204020204" pitchFamily="34" charset="-122"/>
              <a:ea typeface="微软雅黑" panose="020B0503020204020204" pitchFamily="34" charset="-122"/>
              <a:sym typeface="+mn-ea"/>
            </a:endParaRPr>
          </a:p>
          <a:p>
            <a:pPr marL="0" indent="0">
              <a:buFont typeface="Arial" panose="020B0604020202020204" pitchFamily="34" charset="0"/>
              <a:buNone/>
            </a:pPr>
            <a:endParaRPr lang="en-US" altLang="zh-CN" sz="2000" baseline="-25000" dirty="0">
              <a:solidFill>
                <a:schemeClr val="bg1"/>
              </a:solidFill>
              <a:latin typeface="微软雅黑" panose="020B0503020204020204" pitchFamily="34" charset="-122"/>
              <a:ea typeface="微软雅黑" panose="020B0503020204020204" pitchFamily="34" charset="-122"/>
              <a:sym typeface="+mn-ea"/>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，称                                          为第</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k 个主成分的方差贡献率。</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与前m 个主成分</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m</a:t>
            </a:r>
            <a:endPar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Arial" panose="020B0604020202020204" pitchFamily="34" charset="0"/>
              <a:buNone/>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的全相关系数平方和称为</a:t>
            </a:r>
            <a:r>
              <a:rPr 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对</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25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的方差贡献率</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这一定义说明前m 个主成分提取了原始变量 中 的信息，由此可以判断提取的主成分解释变量的能力。</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AlternateContent xmlns:mc="http://schemas.openxmlformats.org/markup-compatibility/2006" xmlns:p14="http://schemas.microsoft.com/office/powerpoint/2010/main">
        <mc:Choice Requires="p14">
          <p:contentPart r:id="rId1" p14:bwMode="auto">
            <p14:nvContentPartPr>
              <p14:cNvPr id="11" name="墨迹 10"/>
              <p14:cNvContentPartPr/>
              <p14:nvPr/>
            </p14:nvContentPartPr>
            <p14:xfrm>
              <a:off x="1225550" y="2719070"/>
              <a:ext cx="6985" cy="6350"/>
            </p14:xfrm>
          </p:contentPart>
        </mc:Choice>
        <mc:Fallback xmlns="">
          <p:pic>
            <p:nvPicPr>
              <p:cNvPr id="11" name="墨迹 10"/>
            </p:nvPicPr>
            <p:blipFill>
              <a:blip r:embed="rId2"/>
            </p:blipFill>
            <p:spPr>
              <a:xfrm>
                <a:off x="1225550" y="2719070"/>
                <a:ext cx="6985" cy="63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1" name="墨迹 20"/>
              <p14:cNvContentPartPr/>
              <p14:nvPr/>
            </p14:nvContentPartPr>
            <p14:xfrm>
              <a:off x="7328535" y="3529330"/>
              <a:ext cx="13335" cy="360"/>
            </p14:xfrm>
          </p:contentPart>
        </mc:Choice>
        <mc:Fallback xmlns="">
          <p:pic>
            <p:nvPicPr>
              <p:cNvPr id="21" name="墨迹 20"/>
            </p:nvPicPr>
            <p:blipFill>
              <a:blip r:embed="rId4"/>
            </p:blipFill>
            <p:spPr>
              <a:xfrm>
                <a:off x="7328535" y="3529330"/>
                <a:ext cx="13335" cy="360"/>
              </a:xfrm>
              <a:prstGeom prst="rect"/>
            </p:spPr>
          </p:pic>
        </mc:Fallback>
      </mc:AlternateContent>
      <p:pic>
        <p:nvPicPr>
          <p:cNvPr id="2" name="图片 1" descr="PS7L%C]YY8_0@H~1Z%OR(CP"/>
          <p:cNvPicPr>
            <a:picLocks noChangeAspect="1"/>
          </p:cNvPicPr>
          <p:nvPr/>
        </p:nvPicPr>
        <p:blipFill>
          <a:blip r:embed="rId5"/>
          <a:stretch>
            <a:fillRect/>
          </a:stretch>
        </p:blipFill>
        <p:spPr>
          <a:xfrm>
            <a:off x="1311275" y="1176020"/>
            <a:ext cx="2847975" cy="476250"/>
          </a:xfrm>
          <a:prstGeom prst="rect">
            <a:avLst/>
          </a:prstGeom>
        </p:spPr>
      </p:pic>
      <p:pic>
        <p:nvPicPr>
          <p:cNvPr id="3" name="图片 2" descr="Z7OWGJUMY[$Y7ASEQAV]@NQ"/>
          <p:cNvPicPr>
            <a:picLocks noChangeAspect="1"/>
          </p:cNvPicPr>
          <p:nvPr/>
        </p:nvPicPr>
        <p:blipFill>
          <a:blip r:embed="rId6"/>
          <a:stretch>
            <a:fillRect/>
          </a:stretch>
        </p:blipFill>
        <p:spPr>
          <a:xfrm>
            <a:off x="4801235" y="1176020"/>
            <a:ext cx="3019425" cy="523875"/>
          </a:xfrm>
          <a:prstGeom prst="rect">
            <a:avLst/>
          </a:prstGeom>
        </p:spPr>
      </p:pic>
      <p:pic>
        <p:nvPicPr>
          <p:cNvPr id="5" name="图片 4" descr="Y8Z8X1@1HBTXFR7}V681}]X"/>
          <p:cNvPicPr>
            <a:picLocks noChangeAspect="1"/>
          </p:cNvPicPr>
          <p:nvPr/>
        </p:nvPicPr>
        <p:blipFill>
          <a:blip r:embed="rId7"/>
          <a:stretch>
            <a:fillRect/>
          </a:stretch>
        </p:blipFill>
        <p:spPr>
          <a:xfrm>
            <a:off x="1405255" y="2012315"/>
            <a:ext cx="2114550" cy="466725"/>
          </a:xfrm>
          <a:prstGeom prst="rect">
            <a:avLst/>
          </a:prstGeom>
        </p:spPr>
      </p:pic>
      <p:pic>
        <p:nvPicPr>
          <p:cNvPr id="7" name="图片 6" descr="JE3_2RC1_ULL%I3H7CBNPLI"/>
          <p:cNvPicPr>
            <a:picLocks noChangeAspect="1"/>
          </p:cNvPicPr>
          <p:nvPr/>
        </p:nvPicPr>
        <p:blipFill>
          <a:blip r:embed="rId8"/>
          <a:stretch>
            <a:fillRect/>
          </a:stretch>
        </p:blipFill>
        <p:spPr>
          <a:xfrm>
            <a:off x="1311275" y="2604770"/>
            <a:ext cx="3286125" cy="628650"/>
          </a:xfrm>
          <a:prstGeom prst="rect">
            <a:avLst/>
          </a:prstGeom>
        </p:spPr>
      </p:pic>
      <p:pic>
        <p:nvPicPr>
          <p:cNvPr id="8" name="图片 7" descr="@GH}DG8LM(8[V[O@V(Y[6}S"/>
          <p:cNvPicPr>
            <a:picLocks noChangeAspect="1"/>
          </p:cNvPicPr>
          <p:nvPr/>
        </p:nvPicPr>
        <p:blipFill>
          <a:blip r:embed="rId9"/>
          <a:stretch>
            <a:fillRect/>
          </a:stretch>
        </p:blipFill>
        <p:spPr>
          <a:xfrm>
            <a:off x="6781800" y="3389630"/>
            <a:ext cx="1752600" cy="4381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6" name="Group 72"/>
          <p:cNvGrpSpPr/>
          <p:nvPr/>
        </p:nvGrpSpPr>
        <p:grpSpPr>
          <a:xfrm>
            <a:off x="598805" y="2064385"/>
            <a:ext cx="3820159" cy="1014730"/>
            <a:chOff x="534022" y="1244592"/>
            <a:chExt cx="3739822" cy="946421"/>
          </a:xfrm>
        </p:grpSpPr>
        <p:sp>
          <p:nvSpPr>
            <p:cNvPr id="7" name="TextBox 36"/>
            <p:cNvSpPr txBox="1"/>
            <p:nvPr/>
          </p:nvSpPr>
          <p:spPr>
            <a:xfrm>
              <a:off x="534022" y="1244592"/>
              <a:ext cx="762000" cy="946421"/>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01</a:t>
              </a:r>
              <a:endParaRPr lang="en-US" sz="6000" spc="-300" dirty="0">
                <a:solidFill>
                  <a:schemeClr val="bg1"/>
                </a:solidFill>
                <a:latin typeface="Agency FB" panose="020B0503020202020204" pitchFamily="34" charset="0"/>
              </a:endParaRPr>
            </a:p>
          </p:txBody>
        </p:sp>
        <p:sp>
          <p:nvSpPr>
            <p:cNvPr id="8" name="Content Placeholder 2"/>
            <p:cNvSpPr txBox="1"/>
            <p:nvPr/>
          </p:nvSpPr>
          <p:spPr>
            <a:xfrm>
              <a:off x="1146343" y="1244592"/>
              <a:ext cx="3127501" cy="7847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latin typeface="微软雅黑" panose="020B0503020204020204" pitchFamily="34" charset="-122"/>
                  <a:ea typeface="微软雅黑" panose="020B0503020204020204" pitchFamily="34" charset="-122"/>
                </a:rPr>
                <a:t>项目概述</a:t>
              </a:r>
              <a:endParaRPr lang="zh-CN" altLang="en-US"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dirty="0">
                  <a:solidFill>
                    <a:schemeClr val="bg1"/>
                  </a:solidFill>
                  <a:latin typeface="微软雅黑" panose="020B0503020204020204" pitchFamily="34" charset="-122"/>
                  <a:ea typeface="微软雅黑" panose="020B0503020204020204" pitchFamily="34" charset="-122"/>
                  <a:sym typeface="+mn-ea"/>
                </a:rPr>
                <a:t>基于主成分回归的民航客运量研究</a:t>
              </a:r>
              <a:endParaRPr lang="zh-CN" altLang="en-US" b="1" dirty="0">
                <a:solidFill>
                  <a:schemeClr val="bg1"/>
                </a:solidFill>
                <a:latin typeface="微软雅黑" panose="020B0503020204020204" pitchFamily="34" charset="-122"/>
                <a:ea typeface="微软雅黑" panose="020B0503020204020204" pitchFamily="34" charset="-122"/>
              </a:endParaRPr>
            </a:p>
            <a:p>
              <a:pPr marL="0" indent="0" algn="l">
                <a:buNone/>
              </a:pPr>
              <a:endParaRPr lang="zh-CN" altLang="en-US"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9" name="Group 73"/>
          <p:cNvGrpSpPr/>
          <p:nvPr/>
        </p:nvGrpSpPr>
        <p:grpSpPr>
          <a:xfrm>
            <a:off x="671921" y="3281930"/>
            <a:ext cx="3936365" cy="1015663"/>
            <a:chOff x="533400" y="1276351"/>
            <a:chExt cx="3936365" cy="1015663"/>
          </a:xfrm>
        </p:grpSpPr>
        <p:sp>
          <p:nvSpPr>
            <p:cNvPr id="10" name="TextBox 39"/>
            <p:cNvSpPr txBox="1"/>
            <p:nvPr/>
          </p:nvSpPr>
          <p:spPr>
            <a:xfrm>
              <a:off x="533400" y="1276351"/>
              <a:ext cx="762000" cy="1015663"/>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02</a:t>
              </a:r>
              <a:endParaRPr lang="en-US" sz="6000" spc="-300" dirty="0">
                <a:solidFill>
                  <a:schemeClr val="bg1"/>
                </a:solidFill>
                <a:latin typeface="Agency FB" panose="020B0503020202020204" pitchFamily="34" charset="0"/>
              </a:endParaRPr>
            </a:p>
          </p:txBody>
        </p:sp>
        <p:sp>
          <p:nvSpPr>
            <p:cNvPr id="11" name="Content Placeholder 2"/>
            <p:cNvSpPr txBox="1"/>
            <p:nvPr/>
          </p:nvSpPr>
          <p:spPr>
            <a:xfrm>
              <a:off x="1238885" y="1397636"/>
              <a:ext cx="3230880" cy="894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rPr>
                <a:t>算法原理</a:t>
              </a:r>
              <a:endParaRPr lang="zh-CN" altLang="en-US" sz="2400" b="1"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mn-ea"/>
                </a:rPr>
                <a:t>算法基本原理以及主成分的基本性质</a:t>
              </a:r>
              <a:endParaRPr lang="zh-CN" altLang="en-US" sz="2400" b="1"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12" name="Group 73"/>
          <p:cNvGrpSpPr/>
          <p:nvPr/>
        </p:nvGrpSpPr>
        <p:grpSpPr>
          <a:xfrm>
            <a:off x="4608286" y="1949982"/>
            <a:ext cx="3851275" cy="1015663"/>
            <a:chOff x="533400" y="1276351"/>
            <a:chExt cx="3851275" cy="1015663"/>
          </a:xfrm>
        </p:grpSpPr>
        <p:sp>
          <p:nvSpPr>
            <p:cNvPr id="13" name="TextBox 39"/>
            <p:cNvSpPr txBox="1"/>
            <p:nvPr/>
          </p:nvSpPr>
          <p:spPr>
            <a:xfrm>
              <a:off x="533400" y="1276351"/>
              <a:ext cx="762000" cy="1015663"/>
            </a:xfrm>
            <a:prstGeom prst="rect">
              <a:avLst/>
            </a:prstGeom>
            <a:noFill/>
          </p:spPr>
          <p:txBody>
            <a:bodyPr wrap="square" rtlCol="0">
              <a:spAutoFit/>
            </a:bodyPr>
            <a:lstStyle/>
            <a:p>
              <a:r>
                <a:rPr lang="id-ID" sz="6000" spc="-300" dirty="0" smtClean="0">
                  <a:solidFill>
                    <a:schemeClr val="bg1"/>
                  </a:solidFill>
                  <a:latin typeface="Agency FB" panose="020B0503020202020204" pitchFamily="34" charset="0"/>
                </a:rPr>
                <a:t>0</a:t>
              </a:r>
              <a:r>
                <a:rPr lang="en-US" sz="6000" spc="-300" dirty="0" smtClean="0">
                  <a:solidFill>
                    <a:schemeClr val="bg1"/>
                  </a:solidFill>
                  <a:latin typeface="Agency FB" panose="020B0503020202020204" pitchFamily="34" charset="0"/>
                </a:rPr>
                <a:t>3</a:t>
              </a:r>
              <a:endParaRPr lang="en-US" sz="6000" spc="-300" dirty="0">
                <a:solidFill>
                  <a:schemeClr val="bg1"/>
                </a:solidFill>
                <a:latin typeface="Agency FB" panose="020B0503020202020204" pitchFamily="34" charset="0"/>
              </a:endParaRPr>
            </a:p>
          </p:txBody>
        </p:sp>
        <p:sp>
          <p:nvSpPr>
            <p:cNvPr id="14" name="Content Placeholder 2"/>
            <p:cNvSpPr txBox="1"/>
            <p:nvPr/>
          </p:nvSpPr>
          <p:spPr>
            <a:xfrm>
              <a:off x="1238885" y="1370966"/>
              <a:ext cx="3145790" cy="894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rPr>
                <a:t>数据相关处理</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rPr>
                <a:t>数据介绍，统计性分析，可视化等</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8" name="Group 73"/>
          <p:cNvGrpSpPr/>
          <p:nvPr/>
        </p:nvGrpSpPr>
        <p:grpSpPr>
          <a:xfrm>
            <a:off x="4608286" y="3281930"/>
            <a:ext cx="3429000" cy="1148791"/>
            <a:chOff x="533400" y="1276351"/>
            <a:chExt cx="3429000" cy="1148791"/>
          </a:xfrm>
        </p:grpSpPr>
        <p:sp>
          <p:nvSpPr>
            <p:cNvPr id="19" name="TextBox 39"/>
            <p:cNvSpPr txBox="1"/>
            <p:nvPr/>
          </p:nvSpPr>
          <p:spPr>
            <a:xfrm>
              <a:off x="533400" y="1276351"/>
              <a:ext cx="762000" cy="1015663"/>
            </a:xfrm>
            <a:prstGeom prst="rect">
              <a:avLst/>
            </a:prstGeom>
            <a:noFill/>
          </p:spPr>
          <p:txBody>
            <a:bodyPr wrap="square" rtlCol="0">
              <a:spAutoFit/>
            </a:bodyPr>
            <a:lstStyle/>
            <a:p>
              <a:r>
                <a:rPr lang="id-ID" sz="6000" spc="-300" dirty="0" smtClean="0">
                  <a:solidFill>
                    <a:schemeClr val="bg1"/>
                  </a:solidFill>
                  <a:latin typeface="Agency FB" panose="020B0503020202020204" pitchFamily="34" charset="0"/>
                </a:rPr>
                <a:t>0</a:t>
              </a:r>
              <a:r>
                <a:rPr lang="en-US" sz="6000" spc="-300" dirty="0" smtClean="0">
                  <a:solidFill>
                    <a:schemeClr val="bg1"/>
                  </a:solidFill>
                  <a:latin typeface="Agency FB" panose="020B0503020202020204" pitchFamily="34" charset="0"/>
                </a:rPr>
                <a:t>4</a:t>
              </a:r>
              <a:endParaRPr lang="en-US" sz="6000" spc="-300" dirty="0">
                <a:solidFill>
                  <a:schemeClr val="bg1"/>
                </a:solidFill>
                <a:latin typeface="Agency FB" panose="020B0503020202020204" pitchFamily="34" charset="0"/>
              </a:endParaRPr>
            </a:p>
          </p:txBody>
        </p:sp>
        <p:sp>
          <p:nvSpPr>
            <p:cNvPr id="20" name="Content Placeholder 2"/>
            <p:cNvSpPr txBox="1"/>
            <p:nvPr/>
          </p:nvSpPr>
          <p:spPr>
            <a:xfrm>
              <a:off x="1238672" y="1531271"/>
              <a:ext cx="27237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rPr>
                <a:t>项目实战与总结</a:t>
              </a:r>
              <a:endParaRPr lang="zh-CN" altLang="en-US" sz="24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b="1" dirty="0">
                <a:solidFill>
                  <a:schemeClr val="bg1"/>
                </a:solidFill>
                <a:latin typeface="+mn-ea"/>
              </a:endParaRPr>
            </a:p>
            <a:p>
              <a:pPr marL="0" indent="0">
                <a:buFont typeface="Arial" panose="020B0604020202020204" pitchFamily="34" charset="0"/>
                <a:buNone/>
              </a:pPr>
              <a:r>
                <a:rPr lang="zh-CN" altLang="en-US" b="1" dirty="0">
                  <a:solidFill>
                    <a:schemeClr val="bg1"/>
                  </a:solidFill>
                  <a:latin typeface="+mn-ea"/>
                </a:rPr>
                <a:t>          </a:t>
              </a:r>
              <a:endParaRPr lang="en-US" altLang="zh-CN" b="1" dirty="0">
                <a:solidFill>
                  <a:schemeClr val="bg1"/>
                </a:solidFill>
                <a:latin typeface="+mn-ea"/>
              </a:endParaRPr>
            </a:p>
          </p:txBody>
        </p:sp>
      </p:grpSp>
      <p:sp>
        <p:nvSpPr>
          <p:cNvPr id="15" name="Content Placeholder 2"/>
          <p:cNvSpPr txBox="1"/>
          <p:nvPr/>
        </p:nvSpPr>
        <p:spPr>
          <a:xfrm>
            <a:off x="760125" y="375304"/>
            <a:ext cx="4135664"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3200" b="1" dirty="0" smtClean="0">
                <a:solidFill>
                  <a:schemeClr val="bg1"/>
                </a:solidFill>
                <a:latin typeface="+mn-ea"/>
              </a:rPr>
              <a:t>目录</a:t>
            </a:r>
            <a:endParaRPr lang="en-US" altLang="zh-CN" sz="1800" i="1" dirty="0">
              <a:solidFill>
                <a:schemeClr val="bg1"/>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43"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
                                        <p:tgtEl>
                                          <p:spTgt spid="9"/>
                                        </p:tgtEl>
                                      </p:cBhvr>
                                    </p:animEffect>
                                    <p:anim calcmode="lin" valueType="num">
                                      <p:cBhvr>
                                        <p:cTn id="12" dur="400" fill="hold"/>
                                        <p:tgtEl>
                                          <p:spTgt spid="9"/>
                                        </p:tgtEl>
                                        <p:attrNameLst>
                                          <p:attrName>ppt_x</p:attrName>
                                        </p:attrNameLst>
                                      </p:cBhvr>
                                      <p:tavLst>
                                        <p:tav tm="0">
                                          <p:val>
                                            <p:strVal val="#ppt_x"/>
                                          </p:val>
                                        </p:tav>
                                        <p:tav tm="100000">
                                          <p:val>
                                            <p:strVal val="#ppt_x"/>
                                          </p:val>
                                        </p:tav>
                                      </p:tavLst>
                                    </p:anim>
                                    <p:anim calcmode="lin" valueType="num">
                                      <p:cBhvr>
                                        <p:cTn id="13" dur="400" fill="hold"/>
                                        <p:tgtEl>
                                          <p:spTgt spid="9"/>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6" fill="hold">
                            <p:stCondLst>
                              <p:cond delay="1500"/>
                            </p:stCondLst>
                            <p:childTnLst>
                              <p:par>
                                <p:cTn id="17" presetID="43"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
                                        <p:tgtEl>
                                          <p:spTgt spid="12"/>
                                        </p:tgtEl>
                                      </p:cBhvr>
                                    </p:animEffect>
                                    <p:anim calcmode="lin" valueType="num">
                                      <p:cBhvr>
                                        <p:cTn id="20" dur="400" fill="hold"/>
                                        <p:tgtEl>
                                          <p:spTgt spid="12"/>
                                        </p:tgtEl>
                                        <p:attrNameLst>
                                          <p:attrName>ppt_x</p:attrName>
                                        </p:attrNameLst>
                                      </p:cBhvr>
                                      <p:tavLst>
                                        <p:tav tm="0">
                                          <p:val>
                                            <p:strVal val="#ppt_x"/>
                                          </p:val>
                                        </p:tav>
                                        <p:tav tm="100000">
                                          <p:val>
                                            <p:strVal val="#ppt_x"/>
                                          </p:val>
                                        </p:tav>
                                      </p:tavLst>
                                    </p:anim>
                                    <p:anim calcmode="lin" valueType="num">
                                      <p:cBhvr>
                                        <p:cTn id="21" dur="400" fill="hold"/>
                                        <p:tgtEl>
                                          <p:spTgt spid="12"/>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4" fill="hold">
                            <p:stCondLst>
                              <p:cond delay="2500"/>
                            </p:stCondLst>
                            <p:childTnLst>
                              <p:par>
                                <p:cTn id="25" presetID="43"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
                                        <p:tgtEl>
                                          <p:spTgt spid="18"/>
                                        </p:tgtEl>
                                      </p:cBhvr>
                                    </p:animEffect>
                                    <p:anim calcmode="lin" valueType="num">
                                      <p:cBhvr>
                                        <p:cTn id="28" dur="400" fill="hold"/>
                                        <p:tgtEl>
                                          <p:spTgt spid="18"/>
                                        </p:tgtEl>
                                        <p:attrNameLst>
                                          <p:attrName>ppt_x</p:attrName>
                                        </p:attrNameLst>
                                      </p:cBhvr>
                                      <p:tavLst>
                                        <p:tav tm="0">
                                          <p:val>
                                            <p:strVal val="#ppt_x"/>
                                          </p:val>
                                        </p:tav>
                                        <p:tav tm="100000">
                                          <p:val>
                                            <p:strVal val="#ppt_x"/>
                                          </p:val>
                                        </p:tav>
                                      </p:tavLst>
                                    </p:anim>
                                    <p:anim calcmode="lin" valueType="num">
                                      <p:cBhvr>
                                        <p:cTn id="29" dur="400" fill="hold"/>
                                        <p:tgtEl>
                                          <p:spTgt spid="18"/>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1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1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12" name="Group 73"/>
          <p:cNvGrpSpPr/>
          <p:nvPr/>
        </p:nvGrpSpPr>
        <p:grpSpPr>
          <a:xfrm>
            <a:off x="950686" y="3258082"/>
            <a:ext cx="3650615" cy="1015663"/>
            <a:chOff x="533400" y="1276351"/>
            <a:chExt cx="3650615" cy="1015663"/>
          </a:xfrm>
        </p:grpSpPr>
        <p:sp>
          <p:nvSpPr>
            <p:cNvPr id="13" name="TextBox 39"/>
            <p:cNvSpPr txBox="1"/>
            <p:nvPr/>
          </p:nvSpPr>
          <p:spPr>
            <a:xfrm>
              <a:off x="533400" y="1276351"/>
              <a:ext cx="762000" cy="1015663"/>
            </a:xfrm>
            <a:prstGeom prst="rect">
              <a:avLst/>
            </a:prstGeom>
            <a:noFill/>
          </p:spPr>
          <p:txBody>
            <a:bodyPr wrap="square" rtlCol="0">
              <a:spAutoFit/>
            </a:bodyPr>
            <a:lstStyle/>
            <a:p>
              <a:r>
                <a:rPr lang="id-ID" sz="6000" spc="-300" dirty="0" smtClean="0">
                  <a:solidFill>
                    <a:schemeClr val="bg1"/>
                  </a:solidFill>
                  <a:latin typeface="Agency FB" panose="020B0503020202020204" pitchFamily="34" charset="0"/>
                </a:rPr>
                <a:t>0</a:t>
              </a:r>
              <a:r>
                <a:rPr lang="en-US" sz="6000" spc="-300" dirty="0" smtClean="0">
                  <a:solidFill>
                    <a:schemeClr val="bg1"/>
                  </a:solidFill>
                  <a:latin typeface="Agency FB" panose="020B0503020202020204" pitchFamily="34" charset="0"/>
                </a:rPr>
                <a:t>3</a:t>
              </a:r>
              <a:endParaRPr lang="en-US" sz="6000" spc="-300" dirty="0">
                <a:solidFill>
                  <a:schemeClr val="bg1"/>
                </a:solidFill>
                <a:latin typeface="Agency FB" panose="020B0503020202020204" pitchFamily="34" charset="0"/>
              </a:endParaRPr>
            </a:p>
          </p:txBody>
        </p:sp>
        <p:sp>
          <p:nvSpPr>
            <p:cNvPr id="4" name="Content Placeholder 2"/>
            <p:cNvSpPr txBox="1"/>
            <p:nvPr/>
          </p:nvSpPr>
          <p:spPr>
            <a:xfrm>
              <a:off x="1238885" y="1370966"/>
              <a:ext cx="2945130" cy="894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mn-ea"/>
                </a:rPr>
                <a:t>数据相关处理</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mn-ea"/>
                </a:rPr>
                <a:t>数据介绍，统计性分析，可视化等</a:t>
              </a:r>
              <a:endParaRPr lang="zh-CN" altLang="en-US"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
                                        <p:tgtEl>
                                          <p:spTgt spid="12"/>
                                        </p:tgtEl>
                                      </p:cBhvr>
                                    </p:animEffect>
                                    <p:anim calcmode="lin" valueType="num">
                                      <p:cBhvr>
                                        <p:cTn id="8" dur="400" fill="hold"/>
                                        <p:tgtEl>
                                          <p:spTgt spid="12"/>
                                        </p:tgtEl>
                                        <p:attrNameLst>
                                          <p:attrName>ppt_x</p:attrName>
                                        </p:attrNameLst>
                                      </p:cBhvr>
                                      <p:tavLst>
                                        <p:tav tm="0">
                                          <p:val>
                                            <p:strVal val="#ppt_x"/>
                                          </p:val>
                                        </p:tav>
                                        <p:tav tm="100000">
                                          <p:val>
                                            <p:strVal val="#ppt_x"/>
                                          </p:val>
                                        </p:tav>
                                      </p:tavLst>
                                    </p:anim>
                                    <p:anim calcmode="lin" valueType="num">
                                      <p:cBhvr>
                                        <p:cTn id="9" dur="400" fill="hold"/>
                                        <p:tgtEl>
                                          <p:spTgt spid="1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29895" y="549910"/>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数据集介绍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Content Placeholder 2"/>
          <p:cNvSpPr txBox="1"/>
          <p:nvPr/>
        </p:nvSpPr>
        <p:spPr>
          <a:xfrm>
            <a:off x="332740" y="1190625"/>
            <a:ext cx="8779510" cy="1887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sz="1800" dirty="0">
              <a:solidFill>
                <a:schemeClr val="bg1"/>
              </a:solidFill>
              <a:cs typeface="+mn-lt"/>
            </a:endParaRPr>
          </a:p>
          <a:p>
            <a:pPr marL="0" indent="0">
              <a:buFont typeface="Arial" panose="020B0604020202020204" pitchFamily="34" charset="0"/>
              <a:buNone/>
            </a:pPr>
            <a:r>
              <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）内容：包含</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1988—2003</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年份对应的民航客运量（万人），国民收入      （亿元），消费额（亿元），铁路客运量（万元），民航航线里程（万公里），来华旅游入境人数（万人）</a:t>
            </a:r>
            <a:r>
              <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）目的：找到对民航客运量影响较大的变量</a:t>
            </a:r>
            <a:r>
              <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）数据集</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包含16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份样本数据：包含六个变量，一个因变量，五个自变量。</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29895" y="549910"/>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数据清洗</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Content Placeholder 2"/>
          <p:cNvSpPr txBox="1"/>
          <p:nvPr/>
        </p:nvSpPr>
        <p:spPr>
          <a:xfrm>
            <a:off x="581660" y="1431290"/>
            <a:ext cx="7691755" cy="11830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solidFill>
                <a:ea typeface="微软雅黑" panose="020B0503020204020204" pitchFamily="34" charset="-122"/>
                <a:cs typeface="+mn-lt"/>
              </a:rPr>
              <a:t>       </a:t>
            </a:r>
            <a:r>
              <a:rPr 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数据清洗（data cleansing）指</a:t>
            </a:r>
            <a:r>
              <a:rPr sz="2000" u="sng"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删除</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sz="2000" u="sng"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更正</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库中错误、不完整、格式有误或多余的数据。数据清洗不仅仅更正错误，同样加强来自各个单独信息系统不同数据间的一致性。专门的数据清洗软件能够自动检测数据文件，更正错误数据，并用全企业一致的格式集成数据</a:t>
            </a:r>
            <a:r>
              <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sz="1800" dirty="0">
                <a:solidFill>
                  <a:schemeClr val="bg1"/>
                </a:solidFill>
                <a:ea typeface="微软雅黑" panose="020B0503020204020204" pitchFamily="34" charset="-122"/>
                <a:cs typeface="+mn-lt"/>
              </a:rPr>
              <a:t>        </a:t>
            </a:r>
            <a:r>
              <a:rPr lang="zh-CN" sz="2000" dirty="0">
                <a:solidFill>
                  <a:schemeClr val="bg1"/>
                </a:solidFill>
                <a:ea typeface="微软雅黑" panose="020B0503020204020204" pitchFamily="34" charset="-122"/>
                <a:cs typeface="+mn-lt"/>
              </a:rPr>
              <a:t> </a:t>
            </a:r>
            <a:r>
              <a:rPr lang="zh-CN" sz="2000" dirty="0">
                <a:solidFill>
                  <a:srgbClr val="FF0000"/>
                </a:solidFill>
                <a:ea typeface="微软雅黑" panose="020B0503020204020204" pitchFamily="34" charset="-122"/>
                <a:cs typeface="+mn-lt"/>
              </a:rPr>
              <a:t> 研究数据中不存在缺失值，重复值，错误值。</a:t>
            </a:r>
            <a:endParaRPr 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sz="1600" dirty="0">
              <a:solidFill>
                <a:schemeClr val="bg1"/>
              </a:solidFill>
              <a:latin typeface="+mj-lt"/>
              <a:cs typeface="+mj-lt"/>
            </a:endParaRPr>
          </a:p>
          <a:p>
            <a:pPr marL="0" indent="0">
              <a:buFont typeface="Arial" panose="020B0604020202020204" pitchFamily="34" charset="0"/>
              <a:buNone/>
            </a:pPr>
            <a:endParaRPr lang="zh-CN" altLang="en-US" sz="1600" dirty="0">
              <a:solidFill>
                <a:schemeClr val="bg1"/>
              </a:solidFill>
              <a:latin typeface="+mj-lt"/>
              <a:cs typeface="+mj-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407035"/>
            <a:ext cx="817943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数据集指标</a:t>
            </a:r>
            <a:endParaRPr lang="zh-CN" altLang="en-US" sz="28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sz="2800" dirty="0">
                <a:solidFill>
                  <a:schemeClr val="bg1"/>
                </a:solidFill>
                <a:latin typeface="+mn-ea"/>
              </a:rPr>
              <a:t>     </a:t>
            </a:r>
            <a:r>
              <a:rPr lang="zh-CN" altLang="en-US" sz="2400" dirty="0">
                <a:solidFill>
                  <a:schemeClr val="bg1"/>
                </a:solidFill>
                <a:latin typeface="微软雅黑" panose="020B0503020204020204" pitchFamily="34" charset="-122"/>
                <a:ea typeface="微软雅黑" panose="020B0503020204020204" pitchFamily="34" charset="-122"/>
              </a:rPr>
              <a:t>给出数据集中的部分数据：</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2" name="图片 1" descr="OVG%79$KNMFF~DT2T6)V4$8"/>
          <p:cNvPicPr>
            <a:picLocks noChangeAspect="1"/>
          </p:cNvPicPr>
          <p:nvPr>
            <p:custDataLst>
              <p:tags r:id="rId1"/>
            </p:custDataLst>
          </p:nvPr>
        </p:nvPicPr>
        <p:blipFill>
          <a:blip r:embed="rId2"/>
          <a:stretch>
            <a:fillRect/>
          </a:stretch>
        </p:blipFill>
        <p:spPr>
          <a:xfrm>
            <a:off x="1717040" y="1539875"/>
            <a:ext cx="4857750" cy="304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483235"/>
            <a:ext cx="342836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数据集统计性分析</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1" name="Content Placeholder 2"/>
          <p:cNvSpPr txBox="1"/>
          <p:nvPr/>
        </p:nvSpPr>
        <p:spPr>
          <a:xfrm>
            <a:off x="2145030" y="3694004"/>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900" i="1" dirty="0">
              <a:solidFill>
                <a:schemeClr val="bg1"/>
              </a:solidFill>
              <a:latin typeface="+mn-ea"/>
            </a:endParaRPr>
          </a:p>
        </p:txBody>
      </p:sp>
      <p:pic>
        <p:nvPicPr>
          <p:cNvPr id="4" name="图片 3"/>
          <p:cNvPicPr>
            <a:picLocks noChangeAspect="1"/>
          </p:cNvPicPr>
          <p:nvPr/>
        </p:nvPicPr>
        <p:blipFill>
          <a:blip r:embed="rId1"/>
          <a:stretch>
            <a:fillRect/>
          </a:stretch>
        </p:blipFill>
        <p:spPr>
          <a:xfrm>
            <a:off x="618490" y="1358265"/>
            <a:ext cx="7591425" cy="22479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16" presetClass="entr" presetSubtype="26" fill="hold" grpId="0" nodeType="withEffect">
                                  <p:stCondLst>
                                    <p:cond delay="3200"/>
                                  </p:stCondLst>
                                  <p:childTnLst>
                                    <p:set>
                                      <p:cBhvr>
                                        <p:cTn id="9" dur="1" fill="hold">
                                          <p:stCondLst>
                                            <p:cond delay="0"/>
                                          </p:stCondLst>
                                        </p:cTn>
                                        <p:tgtEl>
                                          <p:spTgt spid="51"/>
                                        </p:tgtEl>
                                        <p:attrNameLst>
                                          <p:attrName>style.visibility</p:attrName>
                                        </p:attrNameLst>
                                      </p:cBhvr>
                                      <p:to>
                                        <p:strVal val="visible"/>
                                      </p:to>
                                    </p:set>
                                    <p:animEffect transition="in" filter="barn(inHorizontal)">
                                      <p:cBhvr>
                                        <p:cTn id="10" dur="9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459740"/>
            <a:ext cx="6473190" cy="9791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数据可视化</a:t>
            </a:r>
            <a:endPar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画出因变量与各自变量间的散点图，观察</a:t>
            </a:r>
            <a:r>
              <a:rPr lang="zh-CN" altLang="en-US" sz="2400" dirty="0">
                <a:solidFill>
                  <a:schemeClr val="bg1"/>
                </a:solidFill>
                <a:latin typeface="+mn-ea"/>
              </a:rPr>
              <a:t>：</a:t>
            </a:r>
            <a:endParaRPr lang="zh-CN" altLang="en-US" sz="2400" dirty="0">
              <a:solidFill>
                <a:schemeClr val="bg1"/>
              </a:solidFill>
              <a:latin typeface="+mn-ea"/>
            </a:endParaRPr>
          </a:p>
        </p:txBody>
      </p:sp>
      <p:sp>
        <p:nvSpPr>
          <p:cNvPr id="51" name="Content Placeholder 2"/>
          <p:cNvSpPr txBox="1"/>
          <p:nvPr/>
        </p:nvSpPr>
        <p:spPr>
          <a:xfrm>
            <a:off x="2199640" y="3694004"/>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900" i="1" dirty="0">
              <a:solidFill>
                <a:schemeClr val="bg1"/>
              </a:solidFill>
              <a:latin typeface="+mn-ea"/>
            </a:endParaRPr>
          </a:p>
        </p:txBody>
      </p:sp>
      <p:pic>
        <p:nvPicPr>
          <p:cNvPr id="3" name="图片 2" descr="1"/>
          <p:cNvPicPr>
            <a:picLocks noChangeAspect="1"/>
          </p:cNvPicPr>
          <p:nvPr/>
        </p:nvPicPr>
        <p:blipFill>
          <a:blip r:embed="rId1"/>
          <a:stretch>
            <a:fillRect/>
          </a:stretch>
        </p:blipFill>
        <p:spPr>
          <a:xfrm>
            <a:off x="439420" y="1876425"/>
            <a:ext cx="2412365" cy="2065020"/>
          </a:xfrm>
          <a:prstGeom prst="rect">
            <a:avLst/>
          </a:prstGeom>
        </p:spPr>
      </p:pic>
      <p:pic>
        <p:nvPicPr>
          <p:cNvPr id="4" name="图片 3" descr="2"/>
          <p:cNvPicPr>
            <a:picLocks noChangeAspect="1"/>
          </p:cNvPicPr>
          <p:nvPr/>
        </p:nvPicPr>
        <p:blipFill>
          <a:blip r:embed="rId2"/>
          <a:stretch>
            <a:fillRect/>
          </a:stretch>
        </p:blipFill>
        <p:spPr>
          <a:xfrm>
            <a:off x="3075305" y="1842770"/>
            <a:ext cx="2613025" cy="2194560"/>
          </a:xfrm>
          <a:prstGeom prst="rect">
            <a:avLst/>
          </a:prstGeom>
        </p:spPr>
      </p:pic>
      <p:pic>
        <p:nvPicPr>
          <p:cNvPr id="5" name="图片 4" descr="3"/>
          <p:cNvPicPr>
            <a:picLocks noChangeAspect="1"/>
          </p:cNvPicPr>
          <p:nvPr/>
        </p:nvPicPr>
        <p:blipFill>
          <a:blip r:embed="rId3"/>
          <a:stretch>
            <a:fillRect/>
          </a:stretch>
        </p:blipFill>
        <p:spPr>
          <a:xfrm>
            <a:off x="6006465" y="1876425"/>
            <a:ext cx="2646680" cy="21609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16" presetClass="entr" presetSubtype="26" fill="hold" grpId="0" nodeType="withEffect">
                                  <p:stCondLst>
                                    <p:cond delay="3200"/>
                                  </p:stCondLst>
                                  <p:childTnLst>
                                    <p:set>
                                      <p:cBhvr>
                                        <p:cTn id="9" dur="1" fill="hold">
                                          <p:stCondLst>
                                            <p:cond delay="0"/>
                                          </p:stCondLst>
                                        </p:cTn>
                                        <p:tgtEl>
                                          <p:spTgt spid="51"/>
                                        </p:tgtEl>
                                        <p:attrNameLst>
                                          <p:attrName>style.visibility</p:attrName>
                                        </p:attrNameLst>
                                      </p:cBhvr>
                                      <p:to>
                                        <p:strVal val="visible"/>
                                      </p:to>
                                    </p:set>
                                    <p:animEffect transition="in" filter="barn(inHorizontal)">
                                      <p:cBhvr>
                                        <p:cTn id="10" dur="9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459740"/>
            <a:ext cx="6473190" cy="9791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数据可视化</a:t>
            </a:r>
            <a:endPar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画出因变量与各自变量间的散点图，观察：</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Content Placeholder 2"/>
          <p:cNvSpPr txBox="1"/>
          <p:nvPr/>
        </p:nvSpPr>
        <p:spPr>
          <a:xfrm>
            <a:off x="2133600" y="3735279"/>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900" i="1" dirty="0">
              <a:solidFill>
                <a:schemeClr val="bg1"/>
              </a:solidFill>
              <a:latin typeface="+mn-ea"/>
            </a:endParaRPr>
          </a:p>
        </p:txBody>
      </p:sp>
      <p:pic>
        <p:nvPicPr>
          <p:cNvPr id="8" name="图片 7" descr="4"/>
          <p:cNvPicPr>
            <a:picLocks noChangeAspect="1"/>
          </p:cNvPicPr>
          <p:nvPr/>
        </p:nvPicPr>
        <p:blipFill>
          <a:blip r:embed="rId1"/>
          <a:stretch>
            <a:fillRect/>
          </a:stretch>
        </p:blipFill>
        <p:spPr>
          <a:xfrm>
            <a:off x="331470" y="1917700"/>
            <a:ext cx="2654935" cy="2167255"/>
          </a:xfrm>
          <a:prstGeom prst="rect">
            <a:avLst/>
          </a:prstGeom>
        </p:spPr>
      </p:pic>
      <p:pic>
        <p:nvPicPr>
          <p:cNvPr id="9" name="图片 8" descr="5"/>
          <p:cNvPicPr>
            <a:picLocks noChangeAspect="1"/>
          </p:cNvPicPr>
          <p:nvPr/>
        </p:nvPicPr>
        <p:blipFill>
          <a:blip r:embed="rId2"/>
          <a:stretch>
            <a:fillRect/>
          </a:stretch>
        </p:blipFill>
        <p:spPr>
          <a:xfrm>
            <a:off x="3291205" y="1894205"/>
            <a:ext cx="2712720" cy="2214880"/>
          </a:xfrm>
          <a:prstGeom prst="rect">
            <a:avLst/>
          </a:prstGeom>
        </p:spPr>
      </p:pic>
      <p:pic>
        <p:nvPicPr>
          <p:cNvPr id="10" name="图片 9" descr="6"/>
          <p:cNvPicPr>
            <a:picLocks noChangeAspect="1"/>
          </p:cNvPicPr>
          <p:nvPr/>
        </p:nvPicPr>
        <p:blipFill>
          <a:blip r:embed="rId3"/>
          <a:stretch>
            <a:fillRect/>
          </a:stretch>
        </p:blipFill>
        <p:spPr>
          <a:xfrm>
            <a:off x="6273165" y="1926590"/>
            <a:ext cx="2673350" cy="21824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16" presetClass="entr" presetSubtype="26" fill="hold" grpId="0" nodeType="withEffect">
                                  <p:stCondLst>
                                    <p:cond delay="3200"/>
                                  </p:stCondLst>
                                  <p:childTnLst>
                                    <p:set>
                                      <p:cBhvr>
                                        <p:cTn id="9" dur="1" fill="hold">
                                          <p:stCondLst>
                                            <p:cond delay="0"/>
                                          </p:stCondLst>
                                        </p:cTn>
                                        <p:tgtEl>
                                          <p:spTgt spid="51"/>
                                        </p:tgtEl>
                                        <p:attrNameLst>
                                          <p:attrName>style.visibility</p:attrName>
                                        </p:attrNameLst>
                                      </p:cBhvr>
                                      <p:to>
                                        <p:strVal val="visible"/>
                                      </p:to>
                                    </p:set>
                                    <p:animEffect transition="in" filter="barn(inHorizontal)">
                                      <p:cBhvr>
                                        <p:cTn id="10" dur="9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459740"/>
            <a:ext cx="7296150" cy="9791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数据可视化</a:t>
            </a:r>
            <a:endPar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画出因变量密度图，直方图以及全部变量的图集：</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Content Placeholder 2"/>
          <p:cNvSpPr txBox="1"/>
          <p:nvPr/>
        </p:nvSpPr>
        <p:spPr>
          <a:xfrm>
            <a:off x="2133600" y="3735279"/>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900" i="1" dirty="0">
              <a:solidFill>
                <a:schemeClr val="bg1"/>
              </a:solidFill>
              <a:latin typeface="+mn-ea"/>
            </a:endParaRPr>
          </a:p>
        </p:txBody>
      </p:sp>
      <p:pic>
        <p:nvPicPr>
          <p:cNvPr id="4" name="图片 3" descr="density"/>
          <p:cNvPicPr>
            <a:picLocks noChangeAspect="1"/>
          </p:cNvPicPr>
          <p:nvPr/>
        </p:nvPicPr>
        <p:blipFill>
          <a:blip r:embed="rId1"/>
          <a:stretch>
            <a:fillRect/>
          </a:stretch>
        </p:blipFill>
        <p:spPr>
          <a:xfrm>
            <a:off x="121920" y="1839595"/>
            <a:ext cx="2752725" cy="2247265"/>
          </a:xfrm>
          <a:prstGeom prst="rect">
            <a:avLst/>
          </a:prstGeom>
        </p:spPr>
      </p:pic>
      <p:pic>
        <p:nvPicPr>
          <p:cNvPr id="5" name="图片 4" descr="hist"/>
          <p:cNvPicPr>
            <a:picLocks noChangeAspect="1"/>
          </p:cNvPicPr>
          <p:nvPr/>
        </p:nvPicPr>
        <p:blipFill>
          <a:blip r:embed="rId2"/>
          <a:stretch>
            <a:fillRect/>
          </a:stretch>
        </p:blipFill>
        <p:spPr>
          <a:xfrm>
            <a:off x="3077845" y="1838960"/>
            <a:ext cx="2753360" cy="2247900"/>
          </a:xfrm>
          <a:prstGeom prst="rect">
            <a:avLst/>
          </a:prstGeom>
        </p:spPr>
      </p:pic>
      <p:pic>
        <p:nvPicPr>
          <p:cNvPr id="7" name="图片 6" descr="total"/>
          <p:cNvPicPr>
            <a:picLocks noChangeAspect="1"/>
          </p:cNvPicPr>
          <p:nvPr/>
        </p:nvPicPr>
        <p:blipFill>
          <a:blip r:embed="rId3"/>
          <a:stretch>
            <a:fillRect/>
          </a:stretch>
        </p:blipFill>
        <p:spPr>
          <a:xfrm>
            <a:off x="6142355" y="1838960"/>
            <a:ext cx="2776855" cy="22669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16" presetClass="entr" presetSubtype="26" fill="hold" grpId="0" nodeType="withEffect">
                                  <p:stCondLst>
                                    <p:cond delay="3200"/>
                                  </p:stCondLst>
                                  <p:childTnLst>
                                    <p:set>
                                      <p:cBhvr>
                                        <p:cTn id="9" dur="1" fill="hold">
                                          <p:stCondLst>
                                            <p:cond delay="0"/>
                                          </p:stCondLst>
                                        </p:cTn>
                                        <p:tgtEl>
                                          <p:spTgt spid="51"/>
                                        </p:tgtEl>
                                        <p:attrNameLst>
                                          <p:attrName>style.visibility</p:attrName>
                                        </p:attrNameLst>
                                      </p:cBhvr>
                                      <p:to>
                                        <p:strVal val="visible"/>
                                      </p:to>
                                    </p:set>
                                    <p:animEffect transition="in" filter="barn(inHorizontal)">
                                      <p:cBhvr>
                                        <p:cTn id="10" dur="9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48920" y="464185"/>
            <a:ext cx="397764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计算变量间的相关阵</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Content Placeholder 2"/>
          <p:cNvSpPr txBox="1"/>
          <p:nvPr/>
        </p:nvSpPr>
        <p:spPr>
          <a:xfrm>
            <a:off x="248920" y="958215"/>
            <a:ext cx="8924290"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zh-CN" sz="1800" dirty="0">
              <a:solidFill>
                <a:schemeClr val="bg1"/>
              </a:solidFill>
              <a:cs typeface="+mn-lt"/>
            </a:endParaRPr>
          </a:p>
        </p:txBody>
      </p:sp>
      <p:sp>
        <p:nvSpPr>
          <p:cNvPr id="2" name="文本框 1"/>
          <p:cNvSpPr txBox="1"/>
          <p:nvPr/>
        </p:nvSpPr>
        <p:spPr>
          <a:xfrm>
            <a:off x="401955" y="1104900"/>
            <a:ext cx="8402320" cy="1938020"/>
          </a:xfrm>
          <a:prstGeom prst="rect">
            <a:avLst/>
          </a:prstGeom>
          <a:noFill/>
        </p:spPr>
        <p:txBody>
          <a:bodyPr wrap="square" rtlCol="0" anchor="t">
            <a:spAutoFit/>
          </a:bodyPr>
          <a:p>
            <a:r>
              <a:rPr lang="zh-CN" altLang="en-US" sz="2000">
                <a:solidFill>
                  <a:schemeClr val="bg1"/>
                </a:solidFill>
                <a:latin typeface="微软雅黑" panose="020B0503020204020204" pitchFamily="34" charset="-122"/>
                <a:ea typeface="微软雅黑" panose="020B0503020204020204" pitchFamily="34" charset="-122"/>
              </a:rPr>
              <a:t>cor1&lt;-cor(planedata[,-1])</a:t>
            </a:r>
            <a:endParaRPr lang="zh-CN" altLang="en-US" sz="2000">
              <a:solidFill>
                <a:schemeClr val="bg1"/>
              </a:solidFill>
              <a:latin typeface="微软雅黑" panose="020B0503020204020204" pitchFamily="34" charset="-122"/>
              <a:ea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rPr>
              <a:t>       从相关系数阵看出，y与x</a:t>
            </a:r>
            <a:r>
              <a:rPr lang="zh-CN" altLang="en-US" sz="2000" baseline="-25000">
                <a:solidFill>
                  <a:schemeClr val="bg1"/>
                </a:solidFill>
                <a:latin typeface="微软雅黑" panose="020B0503020204020204" pitchFamily="34" charset="-122"/>
                <a:ea typeface="微软雅黑" panose="020B0503020204020204" pitchFamily="34" charset="-122"/>
              </a:rPr>
              <a:t>1</a:t>
            </a:r>
            <a:r>
              <a:rPr lang="zh-CN" altLang="en-US" sz="2000">
                <a:solidFill>
                  <a:schemeClr val="bg1"/>
                </a:solidFill>
                <a:latin typeface="微软雅黑" panose="020B0503020204020204" pitchFamily="34" charset="-122"/>
                <a:ea typeface="微软雅黑" panose="020B0503020204020204" pitchFamily="34" charset="-122"/>
              </a:rPr>
              <a:t>, x</a:t>
            </a:r>
            <a:r>
              <a:rPr lang="zh-CN" altLang="en-US" sz="2000" baseline="-25000">
                <a:solidFill>
                  <a:schemeClr val="bg1"/>
                </a:solidFill>
                <a:latin typeface="微软雅黑" panose="020B0503020204020204" pitchFamily="34" charset="-122"/>
                <a:ea typeface="微软雅黑" panose="020B0503020204020204" pitchFamily="34" charset="-122"/>
              </a:rPr>
              <a:t>2</a:t>
            </a:r>
            <a:r>
              <a:rPr lang="zh-CN" altLang="en-US" sz="2000">
                <a:solidFill>
                  <a:schemeClr val="bg1"/>
                </a:solidFill>
                <a:latin typeface="微软雅黑" panose="020B0503020204020204" pitchFamily="34" charset="-122"/>
                <a:ea typeface="微软雅黑" panose="020B0503020204020204" pitchFamily="34" charset="-122"/>
              </a:rPr>
              <a:t>, x</a:t>
            </a:r>
            <a:r>
              <a:rPr lang="zh-CN" altLang="en-US" sz="2000" baseline="-25000">
                <a:solidFill>
                  <a:schemeClr val="bg1"/>
                </a:solidFill>
                <a:latin typeface="微软雅黑" panose="020B0503020204020204" pitchFamily="34" charset="-122"/>
                <a:ea typeface="微软雅黑" panose="020B0503020204020204" pitchFamily="34" charset="-122"/>
              </a:rPr>
              <a:t>4</a:t>
            </a:r>
            <a:r>
              <a:rPr lang="zh-CN" altLang="en-US" sz="2000">
                <a:solidFill>
                  <a:schemeClr val="bg1"/>
                </a:solidFill>
                <a:latin typeface="微软雅黑" panose="020B0503020204020204" pitchFamily="34" charset="-122"/>
                <a:ea typeface="微软雅黑" panose="020B0503020204020204" pitchFamily="34" charset="-122"/>
              </a:rPr>
              <a:t>, x</a:t>
            </a:r>
            <a:r>
              <a:rPr lang="zh-CN" altLang="en-US" sz="2000" baseline="-25000">
                <a:solidFill>
                  <a:schemeClr val="bg1"/>
                </a:solidFill>
                <a:latin typeface="微软雅黑" panose="020B0503020204020204" pitchFamily="34" charset="-122"/>
                <a:ea typeface="微软雅黑" panose="020B0503020204020204" pitchFamily="34" charset="-122"/>
              </a:rPr>
              <a:t>5</a:t>
            </a:r>
            <a:r>
              <a:rPr lang="zh-CN" altLang="en-US" sz="2000">
                <a:solidFill>
                  <a:schemeClr val="bg1"/>
                </a:solidFill>
                <a:latin typeface="微软雅黑" panose="020B0503020204020204" pitchFamily="34" charset="-122"/>
                <a:ea typeface="微软雅黑" panose="020B0503020204020204" pitchFamily="34" charset="-122"/>
              </a:rPr>
              <a:t>的相关系数都在0.9以上，说明所选自变量与y高度相关，用y与自变量做多元线性回归是合适的。虽然x</a:t>
            </a:r>
            <a:r>
              <a:rPr lang="zh-CN" altLang="en-US" sz="2000" baseline="-25000">
                <a:solidFill>
                  <a:schemeClr val="bg1"/>
                </a:solidFill>
                <a:latin typeface="微软雅黑" panose="020B0503020204020204" pitchFamily="34" charset="-122"/>
                <a:ea typeface="微软雅黑" panose="020B0503020204020204" pitchFamily="34" charset="-122"/>
              </a:rPr>
              <a:t>3</a:t>
            </a:r>
            <a:r>
              <a:rPr lang="zh-CN" altLang="en-US" sz="2000">
                <a:solidFill>
                  <a:schemeClr val="bg1"/>
                </a:solidFill>
                <a:latin typeface="微软雅黑" panose="020B0503020204020204" pitchFamily="34" charset="-122"/>
                <a:ea typeface="微软雅黑" panose="020B0503020204020204" pitchFamily="34" charset="-122"/>
              </a:rPr>
              <a:t>与y的相关系数为0.227，说明铁路客运量与民航客运量之间的关系不密切，但是在初步建模时还是先考虑将x</a:t>
            </a:r>
            <a:r>
              <a:rPr lang="zh-CN" altLang="en-US" sz="2000" baseline="-25000">
                <a:solidFill>
                  <a:schemeClr val="bg1"/>
                </a:solidFill>
                <a:latin typeface="微软雅黑" panose="020B0503020204020204" pitchFamily="34" charset="-122"/>
                <a:ea typeface="微软雅黑" panose="020B0503020204020204" pitchFamily="34" charset="-122"/>
              </a:rPr>
              <a:t>3</a:t>
            </a:r>
            <a:r>
              <a:rPr lang="zh-CN" altLang="en-US" sz="2000">
                <a:solidFill>
                  <a:schemeClr val="bg1"/>
                </a:solidFill>
                <a:latin typeface="微软雅黑" panose="020B0503020204020204" pitchFamily="34" charset="-122"/>
                <a:ea typeface="微软雅黑" panose="020B0503020204020204" pitchFamily="34" charset="-122"/>
              </a:rPr>
              <a:t>包含在内。</a:t>
            </a:r>
            <a:endParaRPr lang="zh-CN" altLang="en-US" sz="2000">
              <a:solidFill>
                <a:schemeClr val="bg1"/>
              </a:solidFill>
              <a:latin typeface="微软雅黑" panose="020B0503020204020204" pitchFamily="34" charset="-122"/>
              <a:ea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endParaRPr>
          </a:p>
        </p:txBody>
      </p:sp>
      <p:pic>
        <p:nvPicPr>
          <p:cNvPr id="4" name="图片 3" descr="94E[M5ZN)629U2GPLJ%SPV0"/>
          <p:cNvPicPr>
            <a:picLocks noChangeAspect="1"/>
          </p:cNvPicPr>
          <p:nvPr/>
        </p:nvPicPr>
        <p:blipFill>
          <a:blip r:embed="rId1"/>
          <a:stretch>
            <a:fillRect/>
          </a:stretch>
        </p:blipFill>
        <p:spPr>
          <a:xfrm>
            <a:off x="1687195" y="2887345"/>
            <a:ext cx="5038725" cy="14744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48285" y="443230"/>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建立回归方程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Content Placeholder 2"/>
          <p:cNvSpPr txBox="1"/>
          <p:nvPr/>
        </p:nvSpPr>
        <p:spPr>
          <a:xfrm>
            <a:off x="248285" y="1104900"/>
            <a:ext cx="8924290"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mn-lt"/>
              </a:rPr>
              <a:t>lm1&lt;-lm(y~x1+x2+x3+x4+x5,data=planedata)</a:t>
            </a: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mn-lt"/>
              </a:rPr>
              <a:t>summary(lm1)</a:t>
            </a: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cs typeface="+mn-lt"/>
              </a:rPr>
              <a:t>#</a:t>
            </a:r>
            <a:r>
              <a:rPr lang="zh-CN" altLang="en-US" sz="2000" dirty="0">
                <a:solidFill>
                  <a:schemeClr val="bg1"/>
                </a:solidFill>
                <a:latin typeface="微软雅黑" panose="020B0503020204020204" pitchFamily="34" charset="-122"/>
                <a:ea typeface="微软雅黑" panose="020B0503020204020204" pitchFamily="34" charset="-122"/>
                <a:cs typeface="+mn-lt"/>
              </a:rPr>
              <a:t>输出结果</a:t>
            </a:r>
            <a:endParaRPr lang="zh-CN" altLang="en-US" sz="2000" dirty="0">
              <a:solidFill>
                <a:schemeClr val="bg1"/>
              </a:solidFill>
              <a:latin typeface="微软雅黑" panose="020B0503020204020204" pitchFamily="34" charset="-122"/>
              <a:ea typeface="微软雅黑" panose="020B0503020204020204" pitchFamily="34" charset="-122"/>
              <a:cs typeface="+mn-lt"/>
            </a:endParaRPr>
          </a:p>
        </p:txBody>
      </p:sp>
      <p:pic>
        <p:nvPicPr>
          <p:cNvPr id="4" name="图片 3" descr="A7OEJ9VEABG(PAKL~VUHW0N"/>
          <p:cNvPicPr>
            <a:picLocks noChangeAspect="1"/>
          </p:cNvPicPr>
          <p:nvPr/>
        </p:nvPicPr>
        <p:blipFill>
          <a:blip r:embed="rId1"/>
          <a:stretch>
            <a:fillRect/>
          </a:stretch>
        </p:blipFill>
        <p:spPr>
          <a:xfrm>
            <a:off x="2675890" y="1524000"/>
            <a:ext cx="5233670" cy="3227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6" name="Group 72"/>
          <p:cNvGrpSpPr/>
          <p:nvPr/>
        </p:nvGrpSpPr>
        <p:grpSpPr>
          <a:xfrm>
            <a:off x="741136" y="3067582"/>
            <a:ext cx="5226685" cy="1323439"/>
            <a:chOff x="533400" y="1276351"/>
            <a:chExt cx="5226685" cy="1323439"/>
          </a:xfrm>
        </p:grpSpPr>
        <p:sp>
          <p:nvSpPr>
            <p:cNvPr id="7" name="TextBox 36"/>
            <p:cNvSpPr txBox="1"/>
            <p:nvPr/>
          </p:nvSpPr>
          <p:spPr>
            <a:xfrm>
              <a:off x="533400" y="1276351"/>
              <a:ext cx="762000" cy="1323439"/>
            </a:xfrm>
            <a:prstGeom prst="rect">
              <a:avLst/>
            </a:prstGeom>
            <a:noFill/>
          </p:spPr>
          <p:txBody>
            <a:bodyPr wrap="square" rtlCol="0">
              <a:spAutoFit/>
            </a:bodyPr>
            <a:lstStyle/>
            <a:p>
              <a:r>
                <a:rPr lang="id-ID" sz="8000" spc="-300" dirty="0">
                  <a:solidFill>
                    <a:schemeClr val="bg1"/>
                  </a:solidFill>
                  <a:latin typeface="Agency FB" panose="020B0503020202020204" pitchFamily="34" charset="0"/>
                </a:rPr>
                <a:t>01</a:t>
              </a:r>
              <a:endParaRPr lang="en-US" sz="8000" spc="-300" dirty="0">
                <a:solidFill>
                  <a:schemeClr val="bg1"/>
                </a:solidFill>
                <a:latin typeface="Agency FB" panose="020B0503020202020204" pitchFamily="34" charset="0"/>
              </a:endParaRPr>
            </a:p>
          </p:txBody>
        </p:sp>
        <p:sp>
          <p:nvSpPr>
            <p:cNvPr id="8" name="Content Placeholder 2"/>
            <p:cNvSpPr txBox="1"/>
            <p:nvPr/>
          </p:nvSpPr>
          <p:spPr>
            <a:xfrm>
              <a:off x="1497330" y="1424941"/>
              <a:ext cx="4262755" cy="894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latin typeface="微软雅黑" panose="020B0503020204020204" pitchFamily="34" charset="-122"/>
                  <a:ea typeface="微软雅黑" panose="020B0503020204020204" pitchFamily="34" charset="-122"/>
                  <a:sym typeface="+mn-ea"/>
                </a:rPr>
                <a:t>项目概述</a:t>
              </a:r>
              <a:endParaRPr lang="zh-CN" altLang="en-US" sz="2400" dirty="0">
                <a:solidFill>
                  <a:schemeClr val="bg1"/>
                </a:solidFill>
                <a:latin typeface="+mn-ea"/>
              </a:endParaRPr>
            </a:p>
            <a:p>
              <a:pPr marL="0" indent="0" algn="l">
                <a:buNone/>
              </a:pPr>
              <a:r>
                <a:rPr lang="zh-CN" altLang="en-US" sz="2000" dirty="0">
                  <a:solidFill>
                    <a:schemeClr val="bg1"/>
                  </a:solidFill>
                  <a:latin typeface="微软雅黑" panose="020B0503020204020204" pitchFamily="34" charset="-122"/>
                  <a:ea typeface="微软雅黑" panose="020B0503020204020204" pitchFamily="34" charset="-122"/>
                  <a:sym typeface="+mn-ea"/>
                </a:rPr>
                <a:t>基于主成分回归的民航客运量研究</a:t>
              </a:r>
              <a:endParaRPr lang="zh-CN" altLang="en-US" sz="2000" b="1" i="1" dirty="0">
                <a:solidFill>
                  <a:schemeClr val="bg1"/>
                </a:solidFill>
                <a:latin typeface="+mn-ea"/>
                <a:sym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83820" y="443230"/>
            <a:ext cx="9177655" cy="38296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回归诊断</a:t>
            </a:r>
            <a:endParaRPr lang="zh-CN" altLang="en-US" sz="28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sz="20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（1）回归方程为：y</a:t>
            </a:r>
            <a:r>
              <a:rPr lang="en-US" altLang="zh-CN" sz="2000" dirty="0">
                <a:solidFill>
                  <a:schemeClr val="bg1"/>
                </a:solidFill>
                <a:latin typeface="微软雅黑" panose="020B0503020204020204" pitchFamily="34" charset="-122"/>
                <a:ea typeface="微软雅黑" panose="020B0503020204020204" pitchFamily="34" charset="-122"/>
              </a:rPr>
              <a:t>=450.909+0.354</a:t>
            </a:r>
            <a:r>
              <a:rPr lang="zh-CN" altLang="en-US" sz="2000">
                <a:solidFill>
                  <a:schemeClr val="bg1"/>
                </a:solidFill>
                <a:latin typeface="微软雅黑" panose="020B0503020204020204" pitchFamily="34" charset="-122"/>
                <a:ea typeface="微软雅黑" panose="020B0503020204020204" pitchFamily="34" charset="-122"/>
                <a:sym typeface="+mn-ea"/>
              </a:rPr>
              <a:t>x</a:t>
            </a:r>
            <a:r>
              <a:rPr lang="zh-CN" altLang="en-US" sz="2000" baseline="-25000">
                <a:solidFill>
                  <a:schemeClr val="bg1"/>
                </a:solidFill>
                <a:latin typeface="微软雅黑" panose="020B0503020204020204" pitchFamily="34" charset="-122"/>
                <a:ea typeface="微软雅黑" panose="020B0503020204020204" pitchFamily="34" charset="-122"/>
                <a:sym typeface="+mn-ea"/>
              </a:rPr>
              <a:t>1</a:t>
            </a:r>
            <a:r>
              <a:rPr lang="en-US" altLang="zh-CN" sz="2000">
                <a:solidFill>
                  <a:schemeClr val="bg1"/>
                </a:solidFill>
                <a:latin typeface="微软雅黑" panose="020B0503020204020204" pitchFamily="34" charset="-122"/>
                <a:ea typeface="微软雅黑" panose="020B0503020204020204" pitchFamily="34" charset="-122"/>
                <a:sym typeface="+mn-ea"/>
              </a:rPr>
              <a:t>-</a:t>
            </a:r>
            <a:r>
              <a:rPr lang="zh-CN" altLang="en-US" sz="2000">
                <a:solidFill>
                  <a:schemeClr val="bg1"/>
                </a:solidFill>
                <a:latin typeface="微软雅黑" panose="020B0503020204020204" pitchFamily="34" charset="-122"/>
                <a:ea typeface="微软雅黑" panose="020B0503020204020204" pitchFamily="34" charset="-122"/>
                <a:sym typeface="+mn-ea"/>
              </a:rPr>
              <a:t>0.561x</a:t>
            </a:r>
            <a:r>
              <a:rPr lang="zh-CN" altLang="en-US" sz="2000" baseline="-25000">
                <a:solidFill>
                  <a:schemeClr val="bg1"/>
                </a:solidFill>
                <a:latin typeface="微软雅黑" panose="020B0503020204020204" pitchFamily="34" charset="-122"/>
                <a:ea typeface="微软雅黑" panose="020B0503020204020204" pitchFamily="34" charset="-122"/>
                <a:sym typeface="+mn-ea"/>
              </a:rPr>
              <a:t>2</a:t>
            </a:r>
            <a:r>
              <a:rPr lang="en-US" altLang="zh-CN" sz="2000">
                <a:solidFill>
                  <a:schemeClr val="bg1"/>
                </a:solidFill>
                <a:latin typeface="微软雅黑" panose="020B0503020204020204" pitchFamily="34" charset="-122"/>
                <a:ea typeface="微软雅黑" panose="020B0503020204020204" pitchFamily="34" charset="-122"/>
                <a:sym typeface="+mn-ea"/>
              </a:rPr>
              <a:t>-0.007</a:t>
            </a:r>
            <a:r>
              <a:rPr lang="zh-CN" altLang="en-US" sz="2000">
                <a:solidFill>
                  <a:schemeClr val="bg1"/>
                </a:solidFill>
                <a:latin typeface="微软雅黑" panose="020B0503020204020204" pitchFamily="34" charset="-122"/>
                <a:ea typeface="微软雅黑" panose="020B0503020204020204" pitchFamily="34" charset="-122"/>
                <a:sym typeface="+mn-ea"/>
              </a:rPr>
              <a:t>x</a:t>
            </a:r>
            <a:r>
              <a:rPr lang="zh-CN" altLang="en-US" sz="2000" baseline="-25000">
                <a:solidFill>
                  <a:schemeClr val="bg1"/>
                </a:solidFill>
                <a:latin typeface="微软雅黑" panose="020B0503020204020204" pitchFamily="34" charset="-122"/>
                <a:ea typeface="微软雅黑" panose="020B0503020204020204" pitchFamily="34" charset="-122"/>
                <a:sym typeface="+mn-ea"/>
              </a:rPr>
              <a:t>3</a:t>
            </a:r>
            <a:r>
              <a:rPr lang="en-US" altLang="zh-CN" sz="2000">
                <a:solidFill>
                  <a:schemeClr val="bg1"/>
                </a:solidFill>
                <a:latin typeface="微软雅黑" panose="020B0503020204020204" pitchFamily="34" charset="-122"/>
                <a:ea typeface="微软雅黑" panose="020B0503020204020204" pitchFamily="34" charset="-122"/>
                <a:sym typeface="+mn-ea"/>
              </a:rPr>
              <a:t>+21.578</a:t>
            </a:r>
            <a:r>
              <a:rPr lang="zh-CN" altLang="en-US" sz="2000">
                <a:solidFill>
                  <a:schemeClr val="bg1"/>
                </a:solidFill>
                <a:latin typeface="微软雅黑" panose="020B0503020204020204" pitchFamily="34" charset="-122"/>
                <a:ea typeface="微软雅黑" panose="020B0503020204020204" pitchFamily="34" charset="-122"/>
                <a:sym typeface="+mn-ea"/>
              </a:rPr>
              <a:t> x</a:t>
            </a:r>
            <a:r>
              <a:rPr lang="zh-CN" altLang="en-US" sz="2000" baseline="-25000">
                <a:solidFill>
                  <a:schemeClr val="bg1"/>
                </a:solidFill>
                <a:latin typeface="微软雅黑" panose="020B0503020204020204" pitchFamily="34" charset="-122"/>
                <a:ea typeface="微软雅黑" panose="020B0503020204020204" pitchFamily="34" charset="-122"/>
                <a:sym typeface="+mn-ea"/>
              </a:rPr>
              <a:t>4</a:t>
            </a:r>
            <a:r>
              <a:rPr lang="en-US" altLang="zh-CN" sz="2000">
                <a:solidFill>
                  <a:schemeClr val="bg1"/>
                </a:solidFill>
                <a:latin typeface="微软雅黑" panose="020B0503020204020204" pitchFamily="34" charset="-122"/>
                <a:ea typeface="微软雅黑" panose="020B0503020204020204" pitchFamily="34" charset="-122"/>
                <a:sym typeface="+mn-ea"/>
              </a:rPr>
              <a:t>+0.435</a:t>
            </a:r>
            <a:r>
              <a:rPr lang="zh-CN" altLang="en-US" sz="2000">
                <a:solidFill>
                  <a:schemeClr val="bg1"/>
                </a:solidFill>
                <a:latin typeface="微软雅黑" panose="020B0503020204020204" pitchFamily="34" charset="-122"/>
                <a:ea typeface="微软雅黑" panose="020B0503020204020204" pitchFamily="34" charset="-122"/>
                <a:sym typeface="+mn-ea"/>
              </a:rPr>
              <a:t> x</a:t>
            </a:r>
            <a:r>
              <a:rPr lang="zh-CN" altLang="en-US" sz="2000" baseline="-25000">
                <a:solidFill>
                  <a:schemeClr val="bg1"/>
                </a:solidFill>
                <a:latin typeface="微软雅黑" panose="020B0503020204020204" pitchFamily="34" charset="-122"/>
                <a:ea typeface="微软雅黑" panose="020B0503020204020204" pitchFamily="34" charset="-122"/>
                <a:sym typeface="+mn-ea"/>
              </a:rPr>
              <a:t>5</a:t>
            </a:r>
            <a:endParaRPr lang="zh-CN" altLang="en-US" sz="2000" baseline="-25000">
              <a:solidFill>
                <a:schemeClr val="bg1"/>
              </a:solidFill>
              <a:latin typeface="微软雅黑" panose="020B0503020204020204" pitchFamily="34" charset="-122"/>
              <a:ea typeface="微软雅黑" panose="020B0503020204020204" pitchFamily="34" charset="-122"/>
              <a:sym typeface="+mn-ea"/>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决定系数R</a:t>
            </a:r>
            <a:r>
              <a:rPr lang="en-US" altLang="zh-CN" sz="2000" baseline="30000" dirty="0">
                <a:solidFill>
                  <a:schemeClr val="bg1"/>
                </a:solidFill>
                <a:latin typeface="微软雅黑" panose="020B0503020204020204" pitchFamily="34" charset="-122"/>
                <a:ea typeface="微软雅黑" panose="020B0503020204020204" pitchFamily="34" charset="-122"/>
              </a:rPr>
              <a:t>2</a:t>
            </a:r>
            <a:r>
              <a:rPr lang="en-US" altLang="zh-CN" sz="2000" dirty="0">
                <a:solidFill>
                  <a:schemeClr val="bg1"/>
                </a:solidFill>
                <a:latin typeface="微软雅黑" panose="020B0503020204020204" pitchFamily="34" charset="-122"/>
                <a:ea typeface="微软雅黑" panose="020B0503020204020204" pitchFamily="34" charset="-122"/>
              </a:rPr>
              <a:t>=0.998，由此可看出回归方程高度显著。</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方程整体显著性检验，F=1128， P=2.03e-13，表明回归方程高度显著，说明自变量整体上对y有高度显著的线性影响。</a:t>
            </a:r>
            <a:endParaRPr lang="zh-CN" altLang="en-US" sz="2000" dirty="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回归系数的显著性检验。自变量对y均有显著影响，其中x3铁路客运量的P值=0.006 最大，但仍在1%的显著性水平上对 y 高度显著。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6" name="Group 72"/>
          <p:cNvGrpSpPr/>
          <p:nvPr/>
        </p:nvGrpSpPr>
        <p:grpSpPr>
          <a:xfrm>
            <a:off x="960211" y="3120922"/>
            <a:ext cx="5154839" cy="1323439"/>
            <a:chOff x="180975" y="1350646"/>
            <a:chExt cx="5154839" cy="1323439"/>
          </a:xfrm>
        </p:grpSpPr>
        <p:sp>
          <p:nvSpPr>
            <p:cNvPr id="7" name="TextBox 36"/>
            <p:cNvSpPr txBox="1"/>
            <p:nvPr/>
          </p:nvSpPr>
          <p:spPr>
            <a:xfrm>
              <a:off x="180975" y="1350646"/>
              <a:ext cx="952500" cy="1323439"/>
            </a:xfrm>
            <a:prstGeom prst="rect">
              <a:avLst/>
            </a:prstGeom>
            <a:noFill/>
          </p:spPr>
          <p:txBody>
            <a:bodyPr wrap="square" rtlCol="0">
              <a:spAutoFit/>
            </a:bodyPr>
            <a:lstStyle/>
            <a:p>
              <a:r>
                <a:rPr lang="en-US" sz="8000" spc="-300" dirty="0" smtClean="0">
                  <a:solidFill>
                    <a:schemeClr val="bg1"/>
                  </a:solidFill>
                  <a:latin typeface="Agency FB" panose="020B0503020202020204" pitchFamily="34" charset="0"/>
                </a:rPr>
                <a:t>04</a:t>
              </a:r>
              <a:endParaRPr lang="en-US" sz="8000" spc="-300" dirty="0">
                <a:solidFill>
                  <a:schemeClr val="bg1"/>
                </a:solidFill>
                <a:latin typeface="Agency FB" panose="020B0503020202020204" pitchFamily="34" charset="0"/>
              </a:endParaRPr>
            </a:p>
          </p:txBody>
        </p:sp>
        <p:sp>
          <p:nvSpPr>
            <p:cNvPr id="8" name="Content Placeholder 2"/>
            <p:cNvSpPr txBox="1"/>
            <p:nvPr/>
          </p:nvSpPr>
          <p:spPr>
            <a:xfrm>
              <a:off x="1200150" y="1565429"/>
              <a:ext cx="4135664"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sym typeface="+mn-ea"/>
                </a:rPr>
                <a:t>项目实战与总结</a:t>
              </a:r>
              <a:endParaRPr lang="zh-CN" altLang="en-US" sz="2800" dirty="0">
                <a:solidFill>
                  <a:schemeClr val="bg1"/>
                </a:solidFill>
                <a:latin typeface="+mn-ea"/>
              </a:endParaRPr>
            </a:p>
            <a:p>
              <a:pPr marL="0" indent="0">
                <a:buFont typeface="Arial" panose="020B0604020202020204" pitchFamily="34" charset="0"/>
                <a:buNone/>
              </a:pPr>
              <a:endParaRPr lang="zh-CN" altLang="en-US" sz="2800" b="1" dirty="0">
                <a:solidFill>
                  <a:schemeClr val="bg1"/>
                </a:solidFill>
                <a:latin typeface="+mn-ea"/>
              </a:endParaRPr>
            </a:p>
            <a:p>
              <a:pPr marL="0" indent="0">
                <a:buFont typeface="Arial" panose="020B0604020202020204" pitchFamily="34" charset="0"/>
                <a:buNone/>
              </a:pPr>
              <a:endParaRPr lang="zh-CN" altLang="en-US" sz="2400" b="1" dirty="0">
                <a:solidFill>
                  <a:schemeClr val="bg1"/>
                </a:solidFill>
                <a:latin typeface="+mn-ea"/>
              </a:endParaRPr>
            </a:p>
            <a:p>
              <a:pPr marL="0" indent="0">
                <a:buNone/>
              </a:pPr>
              <a:endParaRPr lang="zh-CN" altLang="en-US" sz="2400" b="1" i="1" dirty="0">
                <a:solidFill>
                  <a:schemeClr val="bg1"/>
                </a:solidFill>
                <a:latin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17170" y="555625"/>
            <a:ext cx="376682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多重共线性的诊断</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Content Placeholder 2"/>
          <p:cNvSpPr txBox="1"/>
          <p:nvPr/>
        </p:nvSpPr>
        <p:spPr>
          <a:xfrm>
            <a:off x="217170" y="1196340"/>
            <a:ext cx="8924290"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sz="1800" dirty="0">
                <a:solidFill>
                  <a:schemeClr val="bg1"/>
                </a:solidFill>
                <a:cs typeface="+mn-lt"/>
              </a:rPr>
              <a:t>         </a:t>
            </a:r>
            <a:r>
              <a:rPr lang="zh-CN" sz="2000" dirty="0">
                <a:solidFill>
                  <a:schemeClr val="bg1"/>
                </a:solidFill>
                <a:latin typeface="微软雅黑" panose="020B0503020204020204" pitchFamily="34" charset="-122"/>
                <a:ea typeface="微软雅黑" panose="020B0503020204020204" pitchFamily="34" charset="-122"/>
                <a:cs typeface="+mn-lt"/>
              </a:rPr>
              <a:t>根据条件数法：记</a:t>
            </a:r>
            <a:r>
              <a:rPr lang="en-US" altLang="zh-CN" sz="2000" dirty="0">
                <a:solidFill>
                  <a:schemeClr val="bg1"/>
                </a:solidFill>
                <a:latin typeface="微软雅黑" panose="020B0503020204020204" pitchFamily="34" charset="-122"/>
                <a:ea typeface="微软雅黑" panose="020B0503020204020204" pitchFamily="34" charset="-122"/>
                <a:cs typeface="+mn-lt"/>
              </a:rPr>
              <a:t>X'X</a:t>
            </a:r>
            <a:r>
              <a:rPr lang="zh-CN" sz="2000" dirty="0">
                <a:solidFill>
                  <a:schemeClr val="bg1"/>
                </a:solidFill>
                <a:latin typeface="微软雅黑" panose="020B0503020204020204" pitchFamily="34" charset="-122"/>
                <a:ea typeface="微软雅黑" panose="020B0503020204020204" pitchFamily="34" charset="-122"/>
                <a:cs typeface="+mn-lt"/>
              </a:rPr>
              <a:t> 的最大和最小特征根分别为</a:t>
            </a:r>
            <a:r>
              <a:rPr sz="2000" dirty="0">
                <a:solidFill>
                  <a:schemeClr val="bg1"/>
                </a:solidFill>
                <a:latin typeface="微软雅黑" panose="020B0503020204020204" pitchFamily="34" charset="-122"/>
                <a:ea typeface="微软雅黑" panose="020B0503020204020204" pitchFamily="34" charset="-122"/>
                <a:sym typeface="+mn-ea"/>
              </a:rPr>
              <a:t>λ</a:t>
            </a:r>
            <a:r>
              <a:rPr lang="zh-CN" altLang="en-US" sz="2000" baseline="-25000" dirty="0">
                <a:solidFill>
                  <a:schemeClr val="bg1"/>
                </a:solidFill>
                <a:latin typeface="微软雅黑" panose="020B0503020204020204" pitchFamily="34" charset="-122"/>
                <a:ea typeface="微软雅黑" panose="020B0503020204020204" pitchFamily="34" charset="-122"/>
                <a:cs typeface="+mn-lt"/>
                <a:sym typeface="+mn-ea"/>
              </a:rPr>
              <a:t>max</a:t>
            </a:r>
            <a:r>
              <a:rPr lang="zh-CN" altLang="en-US" sz="2000" dirty="0">
                <a:solidFill>
                  <a:schemeClr val="bg1"/>
                </a:solidFill>
                <a:latin typeface="微软雅黑" panose="020B0503020204020204" pitchFamily="34" charset="-122"/>
                <a:ea typeface="微软雅黑" panose="020B0503020204020204" pitchFamily="34" charset="-122"/>
                <a:cs typeface="+mn-lt"/>
                <a:sym typeface="+mn-ea"/>
              </a:rPr>
              <a:t>和</a:t>
            </a:r>
            <a:r>
              <a:rPr lang="zh-CN" sz="2000" dirty="0">
                <a:solidFill>
                  <a:schemeClr val="bg1"/>
                </a:solidFill>
                <a:latin typeface="微软雅黑" panose="020B0503020204020204" pitchFamily="34" charset="-122"/>
                <a:ea typeface="微软雅黑" panose="020B0503020204020204" pitchFamily="34" charset="-122"/>
                <a:cs typeface="+mn-lt"/>
              </a:rPr>
              <a:t> </a:t>
            </a:r>
            <a:r>
              <a:rPr sz="2000" dirty="0">
                <a:solidFill>
                  <a:schemeClr val="bg1"/>
                </a:solidFill>
                <a:latin typeface="微软雅黑" panose="020B0503020204020204" pitchFamily="34" charset="-122"/>
                <a:ea typeface="微软雅黑" panose="020B0503020204020204" pitchFamily="34" charset="-122"/>
                <a:sym typeface="+mn-ea"/>
              </a:rPr>
              <a:t>λ</a:t>
            </a:r>
            <a:r>
              <a:rPr lang="zh-CN" altLang="en-US" sz="2000" baseline="-25000" dirty="0">
                <a:solidFill>
                  <a:schemeClr val="bg1"/>
                </a:solidFill>
                <a:latin typeface="微软雅黑" panose="020B0503020204020204" pitchFamily="34" charset="-122"/>
                <a:ea typeface="微软雅黑" panose="020B0503020204020204" pitchFamily="34" charset="-122"/>
                <a:cs typeface="+mn-lt"/>
                <a:sym typeface="+mn-ea"/>
              </a:rPr>
              <a:t>m</a:t>
            </a:r>
            <a:r>
              <a:rPr lang="en-US" altLang="zh-CN" sz="2000" baseline="-25000" dirty="0">
                <a:solidFill>
                  <a:schemeClr val="bg1"/>
                </a:solidFill>
                <a:latin typeface="微软雅黑" panose="020B0503020204020204" pitchFamily="34" charset="-122"/>
                <a:ea typeface="微软雅黑" panose="020B0503020204020204" pitchFamily="34" charset="-122"/>
                <a:cs typeface="+mn-lt"/>
                <a:sym typeface="+mn-ea"/>
              </a:rPr>
              <a:t>in</a:t>
            </a:r>
            <a:r>
              <a:rPr lang="zh-CN" sz="2000" dirty="0">
                <a:solidFill>
                  <a:schemeClr val="bg1"/>
                </a:solidFill>
                <a:latin typeface="微软雅黑" panose="020B0503020204020204" pitchFamily="34" charset="-122"/>
                <a:ea typeface="微软雅黑" panose="020B0503020204020204" pitchFamily="34" charset="-122"/>
                <a:cs typeface="+mn-lt"/>
              </a:rPr>
              <a:t>，称</a:t>
            </a:r>
            <a:endParaRPr lang="zh-CN"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endParaRPr lang="zh-CN"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endParaRPr lang="zh-CN"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endParaRPr lang="zh-CN"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mn-lt"/>
              </a:rPr>
              <a:t>为矩阵的条件数（Condition Index）。</a:t>
            </a: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mn-lt"/>
              </a:rPr>
              <a:t>用条件数判断多重共线性的准则：k＜100时，设计矩阵 X 多重共线性程度较小；100≤ k ≤ 1000时，认为 X 存在较强的多重共线性； 当 k &gt;1000时，认为存在严重的多重共线性。</a:t>
            </a: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endParaRPr lang="zh-CN" altLang="en-US" sz="2000" dirty="0">
              <a:solidFill>
                <a:schemeClr val="bg1"/>
              </a:solidFill>
              <a:latin typeface="微软雅黑" panose="020B0503020204020204" pitchFamily="34" charset="-122"/>
              <a:ea typeface="微软雅黑" panose="020B0503020204020204" pitchFamily="34" charset="-122"/>
              <a:cs typeface="+mn-lt"/>
            </a:endParaRPr>
          </a:p>
        </p:txBody>
      </p:sp>
      <p:pic>
        <p:nvPicPr>
          <p:cNvPr id="3" name="图片 2" descr="AL4RQF2)K2PA}AN{@SRG6ME"/>
          <p:cNvPicPr>
            <a:picLocks noChangeAspect="1"/>
          </p:cNvPicPr>
          <p:nvPr/>
        </p:nvPicPr>
        <p:blipFill>
          <a:blip r:embed="rId1"/>
          <a:stretch>
            <a:fillRect/>
          </a:stretch>
        </p:blipFill>
        <p:spPr>
          <a:xfrm>
            <a:off x="3188970" y="1683385"/>
            <a:ext cx="1800225" cy="9048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17170" y="555625"/>
            <a:ext cx="376682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多重共线性的诊断</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Content Placeholder 2"/>
          <p:cNvSpPr txBox="1"/>
          <p:nvPr/>
        </p:nvSpPr>
        <p:spPr>
          <a:xfrm>
            <a:off x="217170" y="1196340"/>
            <a:ext cx="8112125"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mn-lt"/>
              </a:rPr>
              <a:t>#多重共线性</a:t>
            </a: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mn-lt"/>
              </a:rPr>
              <a:t>&gt; kappa(cor1,exact = TRUE)</a:t>
            </a: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mn-lt"/>
              </a:rPr>
              <a:t>根据条件数k = </a:t>
            </a:r>
            <a:r>
              <a:rPr lang="en-US" altLang="zh-CN" sz="2000" dirty="0">
                <a:solidFill>
                  <a:schemeClr val="bg1"/>
                </a:solidFill>
                <a:latin typeface="微软雅黑" panose="020B0503020204020204" pitchFamily="34" charset="-122"/>
                <a:ea typeface="微软雅黑" panose="020B0503020204020204" pitchFamily="34" charset="-122"/>
                <a:cs typeface="+mn-lt"/>
              </a:rPr>
              <a:t>55064.86</a:t>
            </a:r>
            <a:r>
              <a:rPr lang="zh-CN" altLang="en-US" sz="2000" dirty="0">
                <a:solidFill>
                  <a:schemeClr val="bg1"/>
                </a:solidFill>
                <a:latin typeface="微软雅黑" panose="020B0503020204020204" pitchFamily="34" charset="-122"/>
                <a:ea typeface="微软雅黑" panose="020B0503020204020204" pitchFamily="34" charset="-122"/>
                <a:cs typeface="+mn-lt"/>
              </a:rPr>
              <a:t> &gt;1 000，说明自变量之间存</a:t>
            </a:r>
            <a:endParaRPr lang="zh-CN" altLang="en-US" sz="2000" dirty="0">
              <a:solidFill>
                <a:schemeClr val="bg1"/>
              </a:solidFill>
              <a:latin typeface="微软雅黑" panose="020B0503020204020204" pitchFamily="34" charset="-122"/>
              <a:ea typeface="微软雅黑" panose="020B0503020204020204" pitchFamily="34" charset="-122"/>
              <a:cs typeface="+mn-lt"/>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mn-lt"/>
              </a:rPr>
              <a:t>在严重的多重共线性。因此需要重新确定分析的自变量。</a:t>
            </a:r>
            <a:endParaRPr lang="en-US" altLang="zh-CN" sz="2000" dirty="0">
              <a:solidFill>
                <a:schemeClr val="bg1"/>
              </a:solidFill>
              <a:latin typeface="微软雅黑" panose="020B0503020204020204" pitchFamily="34" charset="-122"/>
              <a:ea typeface="微软雅黑" panose="020B0503020204020204" pitchFamily="34" charset="-122"/>
              <a:cs typeface="+mn-lt"/>
            </a:endParaRPr>
          </a:p>
        </p:txBody>
      </p:sp>
      <p:pic>
        <p:nvPicPr>
          <p:cNvPr id="2" name="图片 1" descr="S4_]2Q{H{$73UB)MPP{HBEN"/>
          <p:cNvPicPr>
            <a:picLocks noChangeAspect="1"/>
          </p:cNvPicPr>
          <p:nvPr/>
        </p:nvPicPr>
        <p:blipFill>
          <a:blip r:embed="rId1"/>
          <a:stretch>
            <a:fillRect/>
          </a:stretch>
        </p:blipFill>
        <p:spPr>
          <a:xfrm>
            <a:off x="791845" y="2188845"/>
            <a:ext cx="2393315" cy="5067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149860" y="432435"/>
            <a:ext cx="456311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主成分回归实现过程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Content Placeholder 2"/>
          <p:cNvSpPr txBox="1"/>
          <p:nvPr/>
        </p:nvSpPr>
        <p:spPr>
          <a:xfrm>
            <a:off x="149860" y="1073150"/>
            <a:ext cx="7994650"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dates&lt;-data.frame(scale(planedata[,-1]))#将原始数据进行标准化</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pr1&lt;-princomp(~x1+x2+x3+x4+x5,data=dates,cor=T)#对5个自变量做主成分分析，cor=T表示用相关系数矩阵进行PCA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summary(pr1,loading=TRUE)</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F}I37]1$H6@3J8%Q60CFD{U"/>
          <p:cNvPicPr>
            <a:picLocks noChangeAspect="1"/>
          </p:cNvPicPr>
          <p:nvPr/>
        </p:nvPicPr>
        <p:blipFill>
          <a:blip r:embed="rId1"/>
          <a:stretch>
            <a:fillRect/>
          </a:stretch>
        </p:blipFill>
        <p:spPr>
          <a:xfrm>
            <a:off x="1028065" y="2576830"/>
            <a:ext cx="6238875" cy="21310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149860" y="432435"/>
            <a:ext cx="456311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主成分回归实现过程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Content Placeholder 2"/>
          <p:cNvSpPr txBox="1"/>
          <p:nvPr/>
        </p:nvSpPr>
        <p:spPr>
          <a:xfrm>
            <a:off x="149860" y="1363345"/>
            <a:ext cx="8383905"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输出结果8.1 中 Importance of components 部分第一行是5 个主成分的标准差，即主成分所对应的特征值的算术平方根 (k=1, 2, …, p)；第二行是各主成分方差所占的比例，反映了主成分所能解释数据变异的比例，也就是包含原数据的信息比例；第三行是累积比例。第一个主成分Comp.1的方差百分比为79.826%，含有原始5个变量近80%的信息量；前两个主成分累积百分比为98.468%，几乎包含了5个变量的全部信息，因此取两个主成分已经足够。</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149860" y="432435"/>
            <a:ext cx="456311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计算主成分得分</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Content Placeholder 2"/>
          <p:cNvSpPr txBox="1"/>
          <p:nvPr/>
        </p:nvSpPr>
        <p:spPr>
          <a:xfrm>
            <a:off x="149860" y="1363345"/>
            <a:ext cx="8383905"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pr1$scores[,1:2]#输出前两个主成分的得分</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pr2&lt;-pr1$scores[,1:2]</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dates$z1&lt;-pr2[,1]</a:t>
            </a:r>
            <a:endPar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dates$z2&lt;-pr2[,2]#将z1,z2加入到dates数据集中</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定义</a:t>
            </a:r>
            <a:r>
              <a:rPr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z1,z2</a:t>
            </a:r>
            <a:r>
              <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为新的分析变量，建立回归模型。</a:t>
            </a:r>
            <a:endParaRPr 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149860" y="432435"/>
            <a:ext cx="7940040" cy="2159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pr2&lt;-lm(y~z1+z2-1,data=dates)#y对两个主成分</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建立</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回归模型</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summary(pr2)</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3S8_EJZ5S418P9BP3AR$AL1"/>
          <p:cNvPicPr>
            <a:picLocks noChangeAspect="1"/>
          </p:cNvPicPr>
          <p:nvPr/>
        </p:nvPicPr>
        <p:blipFill>
          <a:blip r:embed="rId1"/>
          <a:stretch>
            <a:fillRect/>
          </a:stretch>
        </p:blipFill>
        <p:spPr>
          <a:xfrm>
            <a:off x="1647825" y="1717675"/>
            <a:ext cx="5095875" cy="2552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5" name="文本框 4"/>
          <p:cNvSpPr txBox="1"/>
          <p:nvPr/>
        </p:nvSpPr>
        <p:spPr>
          <a:xfrm>
            <a:off x="447675" y="483870"/>
            <a:ext cx="6036310" cy="521970"/>
          </a:xfrm>
          <a:prstGeom prst="rect">
            <a:avLst/>
          </a:prstGeom>
          <a:noFill/>
        </p:spPr>
        <p:txBody>
          <a:bodyPr wrap="square" rtlCol="0">
            <a:spAutoFit/>
          </a:bodyPr>
          <a:p>
            <a:r>
              <a:rPr lang="zh-CN" altLang="en-US" sz="2800">
                <a:solidFill>
                  <a:schemeClr val="bg1"/>
                </a:solidFill>
                <a:latin typeface="微软雅黑" panose="020B0503020204020204" pitchFamily="34" charset="-122"/>
                <a:ea typeface="微软雅黑" panose="020B0503020204020204" pitchFamily="34" charset="-122"/>
                <a:cs typeface="+mn-lt"/>
              </a:rPr>
              <a:t>结果分析</a:t>
            </a:r>
            <a:endParaRPr lang="zh-CN" altLang="en-US" sz="2800">
              <a:solidFill>
                <a:schemeClr val="bg1"/>
              </a:solidFill>
              <a:latin typeface="微软雅黑" panose="020B0503020204020204" pitchFamily="34" charset="-122"/>
              <a:ea typeface="微软雅黑" panose="020B0503020204020204" pitchFamily="34" charset="-122"/>
              <a:cs typeface="+mn-lt"/>
            </a:endParaRPr>
          </a:p>
        </p:txBody>
      </p:sp>
      <p:sp>
        <p:nvSpPr>
          <p:cNvPr id="7" name="文本框 6"/>
          <p:cNvSpPr txBox="1"/>
          <p:nvPr/>
        </p:nvSpPr>
        <p:spPr>
          <a:xfrm>
            <a:off x="586740" y="1208405"/>
            <a:ext cx="7947660" cy="3476625"/>
          </a:xfrm>
          <a:prstGeom prst="rect">
            <a:avLst/>
          </a:prstGeom>
          <a:noFill/>
        </p:spPr>
        <p:txBody>
          <a:bodyPr wrap="square" rtlCol="0" anchor="t">
            <a:spAutoFit/>
          </a:bodyPr>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由以上输出结果可知，标准化后的y（记为</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）对两个主成</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分做普通最小二乘估计，得到主成分的回归方程为：</a:t>
            </a:r>
            <a:endParaRPr sz="2000">
              <a:solidFill>
                <a:schemeClr val="bg1"/>
              </a:solidFill>
            </a:endParaRPr>
          </a:p>
          <a:p>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y*=-0.4726z1+0.194z2</a:t>
            </a:r>
            <a:endPar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由于主成分是标准化后自变量的线性组合，如果想要得到关于标准化后的五个自变量的回归方程，只需分别将下面两个式子:</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得到：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此时回归方程中每个回归系数的符号也都能够合理地解释。</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1)4EG[5{FD5J2B%Z5})~%C"/>
          <p:cNvPicPr>
            <a:picLocks noChangeAspect="1"/>
          </p:cNvPicPr>
          <p:nvPr/>
        </p:nvPicPr>
        <p:blipFill>
          <a:blip r:embed="rId1"/>
          <a:stretch>
            <a:fillRect/>
          </a:stretch>
        </p:blipFill>
        <p:spPr>
          <a:xfrm>
            <a:off x="1346200" y="2838450"/>
            <a:ext cx="5581650" cy="752475"/>
          </a:xfrm>
          <a:prstGeom prst="rect">
            <a:avLst/>
          </a:prstGeom>
        </p:spPr>
      </p:pic>
      <p:pic>
        <p:nvPicPr>
          <p:cNvPr id="3" name="图片 2" descr="U2$KB[7{`~OF2V6@7C{P7@L"/>
          <p:cNvPicPr>
            <a:picLocks noChangeAspect="1"/>
          </p:cNvPicPr>
          <p:nvPr/>
        </p:nvPicPr>
        <p:blipFill>
          <a:blip r:embed="rId2"/>
          <a:stretch>
            <a:fillRect/>
          </a:stretch>
        </p:blipFill>
        <p:spPr>
          <a:xfrm>
            <a:off x="1494790" y="3698240"/>
            <a:ext cx="5848350" cy="3714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31470" y="536575"/>
            <a:ext cx="376682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rPr>
              <a:t>商业场景评价</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42315" y="1576705"/>
            <a:ext cx="6729095" cy="1014730"/>
          </a:xfrm>
          <a:prstGeom prst="rect">
            <a:avLst/>
          </a:prstGeom>
          <a:noFill/>
        </p:spPr>
        <p:txBody>
          <a:bodyPr wrap="square" rtlCol="0" anchor="t">
            <a:spAutoFit/>
          </a:bodyPr>
          <a:p>
            <a:r>
              <a:rPr lang="zh-CN" altLang="en-US" sz="2000">
                <a:solidFill>
                  <a:schemeClr val="bg1"/>
                </a:solidFill>
                <a:latin typeface="微软雅黑" panose="020B0503020204020204" pitchFamily="34" charset="-122"/>
                <a:ea typeface="微软雅黑" panose="020B0503020204020204" pitchFamily="34" charset="-122"/>
                <a:sym typeface="+mn-ea"/>
              </a:rPr>
              <a:t>通过将主成分回归方法应用到民航客运量的研究中，确定与民航客运量相关的自变量，可以为民航客运量的研究提供更多思路，如预测与整体分析等。</a:t>
            </a:r>
            <a:endParaRPr lang="zh-CN" altLang="en-US" sz="200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2" name="文本框 1"/>
          <p:cNvSpPr txBox="1"/>
          <p:nvPr/>
        </p:nvSpPr>
        <p:spPr>
          <a:xfrm>
            <a:off x="355600" y="505460"/>
            <a:ext cx="7862570" cy="4030980"/>
          </a:xfrm>
          <a:prstGeom prst="rect">
            <a:avLst/>
          </a:prstGeom>
          <a:noFill/>
        </p:spPr>
        <p:txBody>
          <a:bodyPr wrap="square" rtlCol="0" anchor="t">
            <a:spAutoFit/>
          </a:bodyPr>
          <a:p>
            <a:r>
              <a:rPr lang="zh-CN" altLang="en-US" sz="2800">
                <a:solidFill>
                  <a:schemeClr val="bg1"/>
                </a:solidFill>
                <a:latin typeface="微软雅黑" panose="020B0503020204020204" pitchFamily="34" charset="-122"/>
                <a:ea typeface="微软雅黑" panose="020B0503020204020204" pitchFamily="34" charset="-122"/>
              </a:rPr>
              <a:t>客运量</a:t>
            </a:r>
            <a:endParaRPr lang="zh-CN" altLang="en-US" sz="2800">
              <a:solidFill>
                <a:schemeClr val="bg1"/>
              </a:solidFill>
              <a:latin typeface="微软雅黑" panose="020B0503020204020204" pitchFamily="34" charset="-122"/>
              <a:ea typeface="微软雅黑" panose="020B0503020204020204" pitchFamily="34" charset="-122"/>
            </a:endParaRPr>
          </a:p>
          <a:p>
            <a:endParaRPr lang="zh-CN" altLang="en-US" sz="2800">
              <a:solidFill>
                <a:schemeClr val="bg1"/>
              </a:solidFill>
              <a:latin typeface="微软雅黑" panose="020B0503020204020204" pitchFamily="34" charset="-122"/>
              <a:ea typeface="微软雅黑" panose="020B0503020204020204" pitchFamily="34" charset="-122"/>
            </a:endParaRPr>
          </a:p>
          <a:p>
            <a:r>
              <a:rPr lang="zh-CN" altLang="en-US" sz="2000">
                <a:solidFill>
                  <a:srgbClr val="FF0000"/>
                </a:solidFill>
                <a:latin typeface="微软雅黑" panose="020B0503020204020204" pitchFamily="34" charset="-122"/>
                <a:ea typeface="微软雅黑" panose="020B0503020204020204" pitchFamily="34" charset="-122"/>
              </a:rPr>
              <a:t>定义</a:t>
            </a:r>
            <a:r>
              <a:rPr lang="zh-CN" altLang="en-US" sz="2000">
                <a:solidFill>
                  <a:schemeClr val="bg1"/>
                </a:solidFill>
                <a:latin typeface="微软雅黑" panose="020B0503020204020204" pitchFamily="34" charset="-122"/>
                <a:ea typeface="微软雅黑" panose="020B0503020204020204" pitchFamily="34" charset="-122"/>
              </a:rPr>
              <a:t>：是指一定时期内，各种运输工具实际运送的旅客数量，是反映航运企业一定时期内运送旅客人数的指标。计算单位是人或人次。</a:t>
            </a:r>
            <a:endParaRPr lang="zh-CN" altLang="en-US" sz="2000">
              <a:solidFill>
                <a:schemeClr val="bg1"/>
              </a:solidFill>
              <a:latin typeface="微软雅黑" panose="020B0503020204020204" pitchFamily="34" charset="-122"/>
              <a:ea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endParaRPr>
          </a:p>
          <a:p>
            <a:r>
              <a:rPr lang="zh-CN" altLang="en-US" sz="2000">
                <a:solidFill>
                  <a:srgbClr val="FF0000"/>
                </a:solidFill>
                <a:latin typeface="微软雅黑" panose="020B0503020204020204" pitchFamily="34" charset="-122"/>
                <a:ea typeface="微软雅黑" panose="020B0503020204020204" pitchFamily="34" charset="-122"/>
              </a:rPr>
              <a:t>分类</a:t>
            </a:r>
            <a:r>
              <a:rPr lang="zh-CN" altLang="en-US" sz="2000">
                <a:solidFill>
                  <a:schemeClr val="bg1"/>
                </a:solidFill>
                <a:latin typeface="微软雅黑" panose="020B0503020204020204" pitchFamily="34" charset="-122"/>
                <a:ea typeface="微软雅黑" panose="020B0503020204020204" pitchFamily="34" charset="-122"/>
              </a:rPr>
              <a:t>：客运量按旅客在运输过程中所处的不同阶段,可分为发</a:t>
            </a:r>
            <a:r>
              <a:rPr lang="zh-CN" altLang="en-US" sz="2000" u="sng">
                <a:solidFill>
                  <a:schemeClr val="bg1"/>
                </a:solidFill>
                <a:latin typeface="微软雅黑" panose="020B0503020204020204" pitchFamily="34" charset="-122"/>
                <a:ea typeface="微软雅黑" panose="020B0503020204020204" pitchFamily="34" charset="-122"/>
              </a:rPr>
              <a:t>送量、运送量和到达量</a:t>
            </a:r>
            <a:r>
              <a:rPr lang="zh-CN" altLang="en-US" sz="2000">
                <a:solidFill>
                  <a:schemeClr val="bg1"/>
                </a:solidFill>
                <a:latin typeface="微软雅黑" panose="020B0503020204020204" pitchFamily="34" charset="-122"/>
                <a:ea typeface="微软雅黑" panose="020B0503020204020204" pitchFamily="34" charset="-122"/>
              </a:rPr>
              <a:t>三种。</a:t>
            </a:r>
            <a:endParaRPr lang="zh-CN" altLang="en-US" sz="2000">
              <a:solidFill>
                <a:schemeClr val="bg1"/>
              </a:solidFill>
              <a:latin typeface="微软雅黑" panose="020B0503020204020204" pitchFamily="34" charset="-122"/>
              <a:ea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rPr>
              <a:t>       发送量是运输企业、单位和个人在各站、港发送旅客的人数,根据客运单据 (客票) 中所记载的人数统计,半票和小孩票均按一人统计。</a:t>
            </a:r>
            <a:endParaRPr lang="zh-CN" altLang="en-US" sz="2000">
              <a:solidFill>
                <a:schemeClr val="bg1"/>
              </a:solidFill>
              <a:latin typeface="微软雅黑" panose="020B0503020204020204" pitchFamily="34" charset="-122"/>
              <a:ea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rPr>
              <a:t>      运送量是各种运输方式在一定时期内运送旅客的数量,全国铁路的旅客运输量按发运量计算。</a:t>
            </a:r>
            <a:endParaRPr lang="zh-CN" altLang="en-US" sz="2000">
              <a:solidFill>
                <a:schemeClr val="bg1"/>
              </a:solidFill>
              <a:latin typeface="微软雅黑" panose="020B0503020204020204" pitchFamily="34" charset="-122"/>
              <a:ea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rPr>
              <a:t>       到达量是到达的客流量。</a:t>
            </a:r>
            <a:endParaRPr lang="zh-CN" altLang="en-US"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3" name="文本框 2"/>
          <p:cNvSpPr txBox="1"/>
          <p:nvPr/>
        </p:nvSpPr>
        <p:spPr>
          <a:xfrm>
            <a:off x="928915" y="3062515"/>
            <a:ext cx="3972691"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感谢观看 </a:t>
            </a:r>
            <a:r>
              <a:rPr lang="en-US" altLang="zh-CN" sz="2800" b="1" dirty="0" smtClean="0">
                <a:solidFill>
                  <a:schemeClr val="bg1"/>
                </a:solidFill>
                <a:latin typeface="微软雅黑" panose="020B0503020204020204" pitchFamily="34" charset="-122"/>
                <a:ea typeface="微软雅黑" panose="020B0503020204020204" pitchFamily="34" charset="-122"/>
              </a:rPr>
              <a:t>THANK YOU</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2" presetClass="entr" presetSubtype="4" fill="hold" grpId="0" nodeType="afterEffect">
                                  <p:stCondLst>
                                    <p:cond delay="0"/>
                                  </p:stCondLst>
                                  <p:iterate type="lt">
                                    <p:tmPct val="14000"/>
                                  </p:iterate>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2" name="文本框 1"/>
          <p:cNvSpPr txBox="1"/>
          <p:nvPr/>
        </p:nvSpPr>
        <p:spPr>
          <a:xfrm>
            <a:off x="355600" y="505460"/>
            <a:ext cx="7862570" cy="3107690"/>
          </a:xfrm>
          <a:prstGeom prst="rect">
            <a:avLst/>
          </a:prstGeom>
          <a:noFill/>
        </p:spPr>
        <p:txBody>
          <a:bodyPr wrap="square" rtlCol="0" anchor="t">
            <a:spAutoFit/>
          </a:bodyPr>
          <a:p>
            <a:r>
              <a:rPr lang="zh-CN" altLang="en-US" sz="2800">
                <a:solidFill>
                  <a:schemeClr val="bg1"/>
                </a:solidFill>
                <a:latin typeface="微软雅黑" panose="020B0503020204020204" pitchFamily="34" charset="-122"/>
                <a:ea typeface="微软雅黑" panose="020B0503020204020204" pitchFamily="34" charset="-122"/>
              </a:rPr>
              <a:t>不同涵义的客运量</a:t>
            </a:r>
            <a:endParaRPr lang="zh-CN" altLang="en-US" sz="2800">
              <a:solidFill>
                <a:schemeClr val="bg1"/>
              </a:solidFill>
              <a:latin typeface="微软雅黑" panose="020B0503020204020204" pitchFamily="34" charset="-122"/>
              <a:ea typeface="微软雅黑" panose="020B0503020204020204" pitchFamily="34" charset="-122"/>
            </a:endParaRPr>
          </a:p>
          <a:p>
            <a:endParaRPr lang="zh-CN" altLang="en-US" sz="2800">
              <a:solidFill>
                <a:schemeClr val="bg1"/>
              </a:solidFill>
              <a:latin typeface="微软雅黑" panose="020B0503020204020204" pitchFamily="34" charset="-122"/>
              <a:ea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rPr>
              <a:t>1.公路客运量是公路运输企业报告期内实际运送的旅客人数。</a:t>
            </a:r>
            <a:endParaRPr lang="zh-CN" altLang="en-US" sz="2000">
              <a:solidFill>
                <a:schemeClr val="bg1"/>
              </a:solidFill>
              <a:latin typeface="微软雅黑" panose="020B0503020204020204" pitchFamily="34" charset="-122"/>
              <a:ea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rPr>
              <a:t>   公路客运量的计算方法：不论乘车远近和票价的多少，以客票为依据，不足购票年龄的免票儿童不计算客运量。</a:t>
            </a:r>
            <a:endParaRPr lang="zh-CN" altLang="en-US" sz="2000">
              <a:solidFill>
                <a:schemeClr val="bg1"/>
              </a:solidFill>
              <a:latin typeface="微软雅黑" panose="020B0503020204020204" pitchFamily="34" charset="-122"/>
              <a:ea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rPr>
              <a:t>2.铁路客运量是指该站到达客流量、周转客流量和出发客流量的总和。</a:t>
            </a:r>
            <a:endParaRPr lang="zh-CN" altLang="en-US" sz="2000">
              <a:solidFill>
                <a:schemeClr val="bg1"/>
              </a:solidFill>
              <a:latin typeface="微软雅黑" panose="020B0503020204020204" pitchFamily="34" charset="-122"/>
              <a:ea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endParaRPr>
          </a:p>
          <a:p>
            <a:r>
              <a:rPr lang="en-US" altLang="zh-CN" sz="2000">
                <a:solidFill>
                  <a:schemeClr val="bg1"/>
                </a:solidFill>
                <a:latin typeface="微软雅黑" panose="020B0503020204020204" pitchFamily="34" charset="-122"/>
                <a:ea typeface="微软雅黑" panose="020B0503020204020204" pitchFamily="34" charset="-122"/>
              </a:rPr>
              <a:t>3.</a:t>
            </a:r>
            <a:r>
              <a:rPr lang="zh-CN" altLang="en-US" sz="2000">
                <a:solidFill>
                  <a:schemeClr val="bg1"/>
                </a:solidFill>
                <a:latin typeface="微软雅黑" panose="020B0503020204020204" pitchFamily="34" charset="-122"/>
                <a:ea typeface="微软雅黑" panose="020B0503020204020204" pitchFamily="34" charset="-122"/>
              </a:rPr>
              <a:t>民航客运量是机场</a:t>
            </a:r>
            <a:r>
              <a:rPr lang="zh-CN" altLang="en-US" sz="2000">
                <a:solidFill>
                  <a:schemeClr val="bg1"/>
                </a:solidFill>
                <a:latin typeface="微软雅黑" panose="020B0503020204020204" pitchFamily="34" charset="-122"/>
                <a:ea typeface="微软雅黑" panose="020B0503020204020204" pitchFamily="34" charset="-122"/>
                <a:sym typeface="+mn-ea"/>
              </a:rPr>
              <a:t>到达客流量、周转客流量和出发客流量的总和。</a:t>
            </a:r>
            <a:endParaRPr lang="zh-CN" altLang="en-US"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2" name="文本框 1"/>
          <p:cNvSpPr txBox="1"/>
          <p:nvPr/>
        </p:nvSpPr>
        <p:spPr>
          <a:xfrm>
            <a:off x="280035" y="370205"/>
            <a:ext cx="8455025" cy="3107690"/>
          </a:xfrm>
          <a:prstGeom prst="rect">
            <a:avLst/>
          </a:prstGeom>
          <a:noFill/>
        </p:spPr>
        <p:txBody>
          <a:bodyPr wrap="square" rtlCol="0" anchor="t">
            <a:spAutoFit/>
          </a:bodyPr>
          <a:p>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国内客运市场现状</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民航局公布的数据，2019年我国机场全年旅客吞吐量超过13亿人次。境内定期航班通航机场（不含香港、澳门和台湾地区）共有237个。年旅客吞吐量1000万人次以上的机场共39个，旅客吞吐量占境内机场旅客吞吐量的83.3%。年旅客吞吐量200-1000万人次机场有35个（含北京南苑机场），旅客吞吐量占9.8%。其余165个机场的旅客吞吐量仅占6.8%。相比北京、上海和广州三大机场22.4%的吞吐量占比，国内航空市场的高度分化，支线航空发展的薄弱程度都显而易见。</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2" name="文本框 1"/>
          <p:cNvSpPr txBox="1"/>
          <p:nvPr/>
        </p:nvSpPr>
        <p:spPr>
          <a:xfrm>
            <a:off x="344805" y="645795"/>
            <a:ext cx="8455025" cy="2491740"/>
          </a:xfrm>
          <a:prstGeom prst="rect">
            <a:avLst/>
          </a:prstGeom>
          <a:noFill/>
        </p:spPr>
        <p:txBody>
          <a:bodyPr wrap="square" rtlCol="0" anchor="t">
            <a:spAutoFit/>
          </a:bodyPr>
          <a:p>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国内支线市场特点</a:t>
            </a:r>
            <a:endPar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5大特点，航点多、市场小、票价低、分流大、成本高。</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特点可能会导致：航司投入多，见效慢，易亏损的局面，不会投入过多资源去深度开发支线市场。</a:t>
            </a:r>
            <a:endParaRPr lang="zh-CN" altLang="en-US" sz="2000">
              <a:solidFill>
                <a:schemeClr val="bg1"/>
              </a:solidFill>
            </a:endParaRPr>
          </a:p>
          <a:p>
            <a:endParaRPr lang="zh-CN" altLang="en-US" sz="20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2" name="文本框 1"/>
          <p:cNvSpPr txBox="1"/>
          <p:nvPr/>
        </p:nvSpPr>
        <p:spPr>
          <a:xfrm>
            <a:off x="344170" y="370840"/>
            <a:ext cx="8455025" cy="4215765"/>
          </a:xfrm>
          <a:prstGeom prst="rect">
            <a:avLst/>
          </a:prstGeom>
          <a:noFill/>
        </p:spPr>
        <p:txBody>
          <a:bodyPr wrap="square" rtlCol="0" anchor="t">
            <a:spAutoFit/>
          </a:bodyPr>
          <a:p>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支线航班运营压力的原因</a:t>
            </a:r>
            <a:endPar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）支线航点的经济发展水平和旅客消费能力较低，造成了支线航班的价格非常敏感，提升票价难度大，航司盈利困难。</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）临近枢纽机场的配套资源好，吸引力强，也会造成支线客源被干线分流的局面，支线航点客源不足，难以覆盖航空公司的运营成本。</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）支线机场地面接驳不完善，不便捷。公交、出租、大巴、地铁综合交通体系的缺位会严重影响旅客出行习惯。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）航线编排不科学，航距过长，不符合支线航班最佳理论航距的要求，导致无法体现航线的边际收入贡献。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）飞机摆放地点选择不佳，造成市场空间有限，未来的潜力受资源瓶颈约束较大。</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）是地方政府支线航班补贴金额下滑幅度较大</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2" name="文本框 1"/>
          <p:cNvSpPr txBox="1"/>
          <p:nvPr/>
        </p:nvSpPr>
        <p:spPr>
          <a:xfrm>
            <a:off x="344170" y="497840"/>
            <a:ext cx="8581390" cy="2799715"/>
          </a:xfrm>
          <a:prstGeom prst="rect">
            <a:avLst/>
          </a:prstGeom>
          <a:noFill/>
        </p:spPr>
        <p:txBody>
          <a:bodyPr wrap="square" rtlCol="0" anchor="t">
            <a:spAutoFit/>
          </a:bodyPr>
          <a:p>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支线市场的发展趋势</a:t>
            </a:r>
            <a:endPar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2010年开始，国内支线吞吐量逐年快速增加。得益于近十年民航的高速发展，我国支线航空更是有了长足的进步。2010年-2019年，行业整体吞吐量增速为9.9%，而吞吐量100万以下的机场增速为18.8%。主要原因是各家航司对地方政府给予的支线补贴越来越重视。另一方面是民航局严控时刻总量，主协调机场时刻资源获取难度更大。各家航司的运力开始逐步向支线市场进行布局。</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REFSHAPE" val="575408620"/>
  <p:tag name="KSO_WM_UNIT_PLACING_PICTURE_USER_VIEWPORT" val="{&quot;height&quot;:2535,&quot;width&quot;:5400}"/>
</p:tagLst>
</file>

<file path=ppt/tags/tag2.xml><?xml version="1.0" encoding="utf-8"?>
<p:tagLst xmlns:p="http://schemas.openxmlformats.org/presentationml/2006/main">
  <p:tag name="KSO_WM_UNIT_PLACING_PICTURE_USER_VIEWPORT" val="{&quot;height&quot;:4800,&quot;width&quot;:765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5090</Words>
  <Application>WPS 演示</Application>
  <PresentationFormat>全屏显示(16:9)</PresentationFormat>
  <Paragraphs>271</Paragraphs>
  <Slides>40</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5" baseType="lpstr">
      <vt:lpstr>Arial</vt:lpstr>
      <vt:lpstr>宋体</vt:lpstr>
      <vt:lpstr>Wingdings</vt:lpstr>
      <vt:lpstr>微软雅黑</vt:lpstr>
      <vt:lpstr>方正正黑简体</vt:lpstr>
      <vt:lpstr>Calibri</vt:lpstr>
      <vt:lpstr>Agency FB</vt:lpstr>
      <vt:lpstr>Arial Unicode MS</vt:lpstr>
      <vt:lpstr>等线 Light</vt:lpstr>
      <vt:lpstr>Calibri Light</vt:lpstr>
      <vt:lpstr>等线</vt:lpstr>
      <vt:lpstr>黑体</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一切安如从前</cp:lastModifiedBy>
  <cp:revision>201</cp:revision>
  <dcterms:created xsi:type="dcterms:W3CDTF">2017-03-04T06:55:00Z</dcterms:created>
  <dcterms:modified xsi:type="dcterms:W3CDTF">2020-07-10T06:04:49Z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