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317" r:id="rId5"/>
    <p:sldId id="316" r:id="rId6"/>
    <p:sldId id="432" r:id="rId7"/>
    <p:sldId id="495" r:id="rId8"/>
    <p:sldId id="496" r:id="rId9"/>
    <p:sldId id="498" r:id="rId10"/>
    <p:sldId id="497" r:id="rId11"/>
    <p:sldId id="460" r:id="rId12"/>
    <p:sldId id="407" r:id="rId13"/>
    <p:sldId id="408" r:id="rId14"/>
    <p:sldId id="406" r:id="rId15"/>
    <p:sldId id="343" r:id="rId16"/>
    <p:sldId id="344" r:id="rId17"/>
    <p:sldId id="461" r:id="rId18"/>
    <p:sldId id="345" r:id="rId19"/>
    <p:sldId id="463" r:id="rId20"/>
    <p:sldId id="462" r:id="rId21"/>
    <p:sldId id="319" r:id="rId22"/>
    <p:sldId id="410" r:id="rId23"/>
    <p:sldId id="359" r:id="rId24"/>
    <p:sldId id="411" r:id="rId25"/>
    <p:sldId id="376" r:id="rId26"/>
    <p:sldId id="412" r:id="rId27"/>
    <p:sldId id="360" r:id="rId28"/>
    <p:sldId id="464" r:id="rId29"/>
    <p:sldId id="361" r:id="rId30"/>
    <p:sldId id="320" r:id="rId31"/>
    <p:sldId id="362" r:id="rId32"/>
    <p:sldId id="486" r:id="rId33"/>
    <p:sldId id="489" r:id="rId34"/>
    <p:sldId id="363" r:id="rId35"/>
    <p:sldId id="492" r:id="rId36"/>
    <p:sldId id="366" r:id="rId37"/>
    <p:sldId id="315" r:id="rId3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521,'2'0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1094 527,'2'0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183 406,'1'1,"-1"-2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1094 527,'2'0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520,'2'0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1143 569,'2'0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521,'2'0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520,'2'0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1143 569,'2'0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183 406,'1'1,"-1"-2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1094 527,'2'0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6-18T18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183 406,'1'1,"-1"-2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19314"/>
            <a:ext cx="9144000" cy="450487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4814B3DF-4CEB-470F-80A0-E5BC2ECCF346}" type="datetime1">
              <a:rPr lang="zh-CN" altLang="en-US"/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665E6A66-ADBE-481E-A892-F07C63236206}" type="slidenum">
              <a:rPr lang="zh-CN" altLang="en-US"/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5.png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3" Type="http://schemas.openxmlformats.org/officeDocument/2006/relationships/customXml" Target="../ink/ink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4.png"/><Relationship Id="rId3" Type="http://schemas.openxmlformats.org/officeDocument/2006/relationships/customXml" Target="../ink/ink4.xml"/><Relationship Id="rId2" Type="http://schemas.openxmlformats.org/officeDocument/2006/relationships/image" Target="../media/image3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1.xml"/><Relationship Id="rId10" Type="http://schemas.openxmlformats.org/officeDocument/2006/relationships/image" Target="../media/image9.jpeg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4.png"/><Relationship Id="rId3" Type="http://schemas.openxmlformats.org/officeDocument/2006/relationships/customXml" Target="../ink/ink12.xml"/><Relationship Id="rId2" Type="http://schemas.openxmlformats.org/officeDocument/2006/relationships/image" Target="../media/image10.png"/><Relationship Id="rId1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4800" y="3286125"/>
            <a:ext cx="693293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基于层次聚类的客户消费力研究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65" y="687705"/>
            <a:ext cx="825690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ea typeface="微软雅黑" panose="020B0503020204020204" pitchFamily="34" charset="-122"/>
                <a:cs typeface="+mn-lt"/>
                <a:sym typeface="+mn-ea"/>
              </a:rPr>
              <a:t>层次聚类</a:t>
            </a:r>
            <a:endParaRPr lang="zh-CN" altLang="en-US" sz="2800">
              <a:solidFill>
                <a:schemeClr val="bg1"/>
              </a:solidFill>
              <a:ea typeface="微软雅黑" panose="020B0503020204020204" pitchFamily="34" charset="-122"/>
              <a:cs typeface="+mn-lt"/>
              <a:sym typeface="+mn-ea"/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   </a:t>
            </a:r>
            <a:r>
              <a:rPr lang="zh-CN" altLang="en-US" sz="24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特点</a:t>
            </a:r>
            <a:endParaRPr lang="zh-CN" altLang="en-US" sz="2400">
              <a:solidFill>
                <a:schemeClr val="bg1"/>
              </a:solidFill>
              <a:ea typeface="微软雅黑" panose="020B0503020204020204" pitchFamily="34" charset="-122"/>
              <a:cs typeface="+mn-lt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      </a:t>
            </a:r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 没有正确答案（标签）</a:t>
            </a:r>
            <a:endParaRPr lang="zh-CN" altLang="en-US" sz="2000">
              <a:solidFill>
                <a:schemeClr val="bg1"/>
              </a:solidFill>
              <a:ea typeface="微软雅黑" panose="020B0503020204020204" pitchFamily="34" charset="-122"/>
              <a:cs typeface="+mn-lt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        依靠自身属性相似度，物以类聚</a:t>
            </a:r>
            <a:endParaRPr lang="zh-CN" altLang="en-US" sz="2000">
              <a:solidFill>
                <a:schemeClr val="bg1"/>
              </a:solidFill>
              <a:ea typeface="微软雅黑" panose="020B0503020204020204" pitchFamily="34" charset="-122"/>
              <a:cs typeface="+mn-lt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   </a:t>
            </a:r>
            <a:endParaRPr lang="zh-CN" altLang="en-US" sz="2400">
              <a:solidFill>
                <a:schemeClr val="bg1"/>
              </a:solidFill>
              <a:ea typeface="微软雅黑" panose="020B0503020204020204" pitchFamily="34" charset="-122"/>
              <a:cs typeface="+mn-lt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   如何判断相似性</a:t>
            </a:r>
            <a:endParaRPr lang="zh-CN" altLang="en-US" sz="2400">
              <a:solidFill>
                <a:schemeClr val="bg1"/>
              </a:solidFill>
              <a:ea typeface="微软雅黑" panose="020B0503020204020204" pitchFamily="34" charset="-122"/>
              <a:cs typeface="+mn-lt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       </a:t>
            </a:r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以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距离</a:t>
            </a:r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作为分类的依据，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相对距离</a:t>
            </a:r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越近，</a:t>
            </a:r>
            <a:r>
              <a:rPr lang="zh-CN" altLang="en-US" sz="200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相似程度</a:t>
            </a:r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越高，归成一类</a:t>
            </a:r>
            <a:endParaRPr lang="zh-CN" altLang="en-US" sz="2000">
              <a:solidFill>
                <a:schemeClr val="bg1"/>
              </a:solidFill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6" name="Group 72"/>
          <p:cNvGrpSpPr/>
          <p:nvPr/>
        </p:nvGrpSpPr>
        <p:grpSpPr>
          <a:xfrm>
            <a:off x="518251" y="2958997"/>
            <a:ext cx="7035165" cy="1323439"/>
            <a:chOff x="66675" y="1304926"/>
            <a:chExt cx="7035165" cy="1323439"/>
          </a:xfrm>
        </p:grpSpPr>
        <p:sp>
          <p:nvSpPr>
            <p:cNvPr id="7" name="TextBox 36"/>
            <p:cNvSpPr txBox="1"/>
            <p:nvPr/>
          </p:nvSpPr>
          <p:spPr>
            <a:xfrm>
              <a:off x="66675" y="1304926"/>
              <a:ext cx="952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spc="-3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en-US" sz="8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Content Placeholder 2"/>
            <p:cNvSpPr txBox="1"/>
            <p:nvPr/>
          </p:nvSpPr>
          <p:spPr>
            <a:xfrm>
              <a:off x="1139190" y="1519556"/>
              <a:ext cx="5962650" cy="8940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+mn-ea"/>
                  <a:sym typeface="+mn-ea"/>
                </a:rPr>
                <a:t>算法原理</a:t>
              </a:r>
              <a:endParaRPr lang="zh-CN" altLang="en-US" sz="2800" b="1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+mn-ea"/>
                  <a:sym typeface="+mn-ea"/>
                </a:rPr>
                <a:t>算法基本原理</a:t>
              </a:r>
              <a:r>
                <a:rPr lang="zh-CN" altLang="en-US" sz="1800" dirty="0">
                  <a:solidFill>
                    <a:schemeClr val="bg1"/>
                  </a:solidFill>
                  <a:latin typeface="+mn-ea"/>
                  <a:sym typeface="+mn-ea"/>
                </a:rPr>
                <a:t>以及</a:t>
              </a:r>
              <a:r>
                <a:rPr lang="zh-CN" altLang="en-US" sz="1800" dirty="0">
                  <a:solidFill>
                    <a:schemeClr val="bg1"/>
                  </a:solidFill>
                  <a:latin typeface="+mn-ea"/>
                  <a:sym typeface="+mn-ea"/>
                </a:rPr>
                <a:t>相似性度量公式</a:t>
              </a:r>
              <a:endParaRPr lang="zh-CN" altLang="en-US" sz="2800" b="1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None/>
              </a:pPr>
              <a:endParaRPr lang="en-US" altLang="zh-CN" sz="1600" i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407035" y="480695"/>
            <a:ext cx="2952115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基本思想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601980" y="1045210"/>
            <a:ext cx="7932420" cy="904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sz="1800" dirty="0">
                <a:solidFill>
                  <a:schemeClr val="bg1"/>
                </a:solidFill>
                <a:cs typeface="+mn-lt"/>
              </a:rPr>
              <a:t>层次聚类试图在不同层次对数据集进行划分，从而形成树形的聚类结构。数据集划分既可采用“</a:t>
            </a:r>
            <a:r>
              <a:rPr sz="1800" u="sng" dirty="0">
                <a:solidFill>
                  <a:srgbClr val="FF0000"/>
                </a:solidFill>
                <a:cs typeface="+mn-lt"/>
              </a:rPr>
              <a:t>自底向上</a:t>
            </a:r>
            <a:r>
              <a:rPr sz="1800" dirty="0">
                <a:solidFill>
                  <a:schemeClr val="bg1"/>
                </a:solidFill>
                <a:cs typeface="+mn-lt"/>
              </a:rPr>
              <a:t>”的聚合策略，也可采用“自顶向下”的分拆策略。</a:t>
            </a:r>
            <a:r>
              <a:rPr lang="zh-CN" i="1" dirty="0">
                <a:solidFill>
                  <a:schemeClr val="bg1"/>
                </a:solidFill>
                <a:latin typeface="+mn-ea"/>
              </a:rPr>
              <a:t>   </a:t>
            </a:r>
            <a:endParaRPr lang="zh-CN" i="1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i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 descr="ZD$VN63U}DM025UVIX%ZE9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7900" y="1875155"/>
            <a:ext cx="4648200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439420" y="671195"/>
            <a:ext cx="2952115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2800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272415" y="575310"/>
            <a:ext cx="8599170" cy="3569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sz="2800" dirty="0">
                <a:solidFill>
                  <a:schemeClr val="bg1"/>
                </a:solidFill>
                <a:latin typeface="+mn-ea"/>
              </a:rPr>
              <a:t>AGNES算法（自底向上的层次聚类算法）</a:t>
            </a:r>
            <a:endParaRPr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sz="2000" dirty="0">
                <a:solidFill>
                  <a:schemeClr val="bg1"/>
                </a:solidFill>
                <a:latin typeface="+mj-lt"/>
                <a:cs typeface="+mj-lt"/>
              </a:rPr>
              <a:t>首先，将样本中的每一个样本看做一个</a:t>
            </a:r>
            <a:r>
              <a:rPr lang="zh-CN" sz="2000" dirty="0">
                <a:solidFill>
                  <a:schemeClr val="bg1"/>
                </a:solidFill>
                <a:latin typeface="+mj-lt"/>
                <a:cs typeface="+mj-lt"/>
              </a:rPr>
              <a:t>类</a:t>
            </a:r>
            <a:r>
              <a:rPr sz="2000" dirty="0">
                <a:solidFill>
                  <a:schemeClr val="bg1"/>
                </a:solidFill>
                <a:latin typeface="+mj-lt"/>
                <a:cs typeface="+mj-lt"/>
              </a:rPr>
              <a:t>，然后在算法运行的每一步中找出距离最近的两个</a:t>
            </a:r>
            <a:r>
              <a:rPr lang="zh-CN" sz="2000" dirty="0">
                <a:solidFill>
                  <a:schemeClr val="bg1"/>
                </a:solidFill>
                <a:latin typeface="+mj-lt"/>
                <a:cs typeface="+mj-lt"/>
              </a:rPr>
              <a:t>类</a:t>
            </a:r>
            <a:r>
              <a:rPr sz="2000" dirty="0">
                <a:solidFill>
                  <a:schemeClr val="bg1"/>
                </a:solidFill>
                <a:latin typeface="+mj-lt"/>
                <a:cs typeface="+mj-lt"/>
              </a:rPr>
              <a:t>进行合并，该过程不断重复，直到达到预设 </a:t>
            </a:r>
            <a:r>
              <a:rPr lang="zh-CN" sz="2000" dirty="0">
                <a:solidFill>
                  <a:schemeClr val="bg1"/>
                </a:solidFill>
                <a:latin typeface="+mj-lt"/>
                <a:cs typeface="+mj-lt"/>
              </a:rPr>
              <a:t>类</a:t>
            </a:r>
            <a:r>
              <a:rPr sz="2000" dirty="0">
                <a:solidFill>
                  <a:schemeClr val="bg1"/>
                </a:solidFill>
                <a:latin typeface="+mj-lt"/>
                <a:cs typeface="+mj-lt"/>
              </a:rPr>
              <a:t>的个数。</a:t>
            </a:r>
            <a:endParaRPr sz="2000" dirty="0">
              <a:solidFill>
                <a:schemeClr val="bg1"/>
              </a:solidFill>
              <a:latin typeface="+mj-lt"/>
              <a:cs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/>
                </a:solidFill>
                <a:latin typeface="+mj-lt"/>
                <a:cs typeface="+mj-lt"/>
              </a:rPr>
              <a:t>这里通过计算不同类之间的距离来对样本进行划分。</a:t>
            </a:r>
            <a:r>
              <a:rPr lang="zh-CN" i="1" dirty="0">
                <a:solidFill>
                  <a:schemeClr val="bg1"/>
                </a:solidFill>
                <a:latin typeface="+mn-ea"/>
              </a:rPr>
              <a:t>   </a:t>
            </a:r>
            <a:endParaRPr lang="zh-CN" i="1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i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354965" y="660400"/>
            <a:ext cx="366141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定义点之间的距离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287655" y="1438910"/>
            <a:ext cx="8832215" cy="1580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i="1" dirty="0">
                <a:solidFill>
                  <a:schemeClr val="bg1"/>
                </a:solidFill>
                <a:latin typeface="+mn-ea"/>
              </a:rPr>
              <a:t>   </a:t>
            </a:r>
            <a:endParaRPr lang="zh-CN" i="1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i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7214235" y="3488690"/>
              <a:ext cx="13335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7214235" y="348869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7214235" y="3482340"/>
              <a:ext cx="13335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7214235" y="348234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7656830" y="3810635"/>
              <a:ext cx="13335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7656830" y="3810635"/>
                <a:ext cx="13335" cy="360"/>
              </a:xfrm>
              <a:prstGeom prst="rect"/>
            </p:spPr>
          </p:pic>
        </mc:Fallback>
      </mc:AlternateContent>
      <p:pic>
        <p:nvPicPr>
          <p:cNvPr id="3" name="图片 2" descr="TVBW{C83Q}I72{`$F93NF9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900" y="1637665"/>
            <a:ext cx="4752975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184785" y="438150"/>
            <a:ext cx="8349615" cy="3491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定义类之间的距离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比如给定两个类分别为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zh-CN" sz="2000" baseline="-25000" dirty="0">
                <a:solidFill>
                  <a:schemeClr val="bg1"/>
                </a:solidFill>
                <a:latin typeface="+mn-ea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zh-CN" sz="2000" baseline="-25000" dirty="0">
                <a:solidFill>
                  <a:schemeClr val="bg1"/>
                </a:solidFill>
                <a:latin typeface="+mn-ea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，其距离计算公式可以这样计算：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）最小距离：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）最大距离：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）平均距离：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aseline="-25000" dirty="0">
                <a:solidFill>
                  <a:schemeClr val="bg1"/>
                </a:solidFill>
                <a:latin typeface="+mn-ea"/>
              </a:rPr>
              <a:t>  </a:t>
            </a:r>
            <a:endParaRPr lang="zh-CN" altLang="en-US" sz="2000" baseline="-250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aseline="-250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800" baseline="-250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800" baseline="-25000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800" baseline="-25000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sz="2800" baseline="-25000" dirty="0">
                <a:solidFill>
                  <a:schemeClr val="bg1"/>
                </a:solidFill>
                <a:latin typeface="+mn-ea"/>
              </a:rPr>
              <a:t>ward</a:t>
            </a:r>
            <a:r>
              <a:rPr lang="zh-CN" altLang="en-US" sz="2800" baseline="-25000" dirty="0">
                <a:solidFill>
                  <a:schemeClr val="bg1"/>
                </a:solidFill>
                <a:latin typeface="+mn-ea"/>
              </a:rPr>
              <a:t>法：</a:t>
            </a:r>
            <a:endParaRPr lang="zh-CN" altLang="en-US" sz="2800" baseline="-25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7214235" y="3488690"/>
              <a:ext cx="13335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7214235" y="348869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7214235" y="3482340"/>
              <a:ext cx="13335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7214235" y="348234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7656830" y="3810635"/>
              <a:ext cx="13335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7656830" y="3810635"/>
                <a:ext cx="13335" cy="360"/>
              </a:xfrm>
              <a:prstGeom prst="rect"/>
            </p:spPr>
          </p:pic>
        </mc:Fallback>
      </mc:AlternateContent>
      <p:pic>
        <p:nvPicPr>
          <p:cNvPr id="4" name="图片 3" descr="}~Z%JUFPM@U5MCNF@0T$XW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6620" y="1697990"/>
            <a:ext cx="3286125" cy="628650"/>
          </a:xfrm>
          <a:prstGeom prst="rect">
            <a:avLst/>
          </a:prstGeom>
        </p:spPr>
      </p:pic>
      <p:pic>
        <p:nvPicPr>
          <p:cNvPr id="5" name="图片 4" descr="S88WBRZN{SD{}Q%S(Y4(OL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6620" y="2463800"/>
            <a:ext cx="3219450" cy="647700"/>
          </a:xfrm>
          <a:prstGeom prst="rect">
            <a:avLst/>
          </a:prstGeom>
        </p:spPr>
      </p:pic>
      <p:pic>
        <p:nvPicPr>
          <p:cNvPr id="7" name="图片 6" descr="M~}WA%J1S5)}IPH1PVWB8T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6620" y="3291205"/>
            <a:ext cx="3933825" cy="638175"/>
          </a:xfrm>
          <a:prstGeom prst="rect">
            <a:avLst/>
          </a:prstGeom>
        </p:spPr>
      </p:pic>
      <p:pic>
        <p:nvPicPr>
          <p:cNvPr id="11" name="图片 10" descr="YUSY4~_3MYMBLUW7FUH)(N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6620" y="4046220"/>
            <a:ext cx="2707640" cy="542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375920" y="422910"/>
            <a:ext cx="366141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层次聚类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--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树状图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457200" y="1438910"/>
            <a:ext cx="8599170" cy="1580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sz="2000" dirty="0">
              <a:solidFill>
                <a:schemeClr val="bg1"/>
              </a:solidFill>
              <a:cs typeface="+mn-lt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墨迹 10"/>
              <p14:cNvContentPartPr/>
              <p14:nvPr/>
            </p14:nvContentPartPr>
            <p14:xfrm>
              <a:off x="1225550" y="2719070"/>
              <a:ext cx="6985" cy="6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1225550" y="2719070"/>
                <a:ext cx="698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墨迹 20"/>
              <p14:cNvContentPartPr/>
              <p14:nvPr/>
            </p14:nvContentPartPr>
            <p14:xfrm>
              <a:off x="7328535" y="3529330"/>
              <a:ext cx="13335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7328535" y="3529330"/>
                <a:ext cx="13335" cy="360"/>
              </a:xfrm>
              <a:prstGeom prst="rect"/>
            </p:spPr>
          </p:pic>
        </mc:Fallback>
      </mc:AlternateContent>
      <p:pic>
        <p:nvPicPr>
          <p:cNvPr id="2" name="图片 1" descr="YYGB)D]HN7V%L(E61X2G%`H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99590" y="1063625"/>
            <a:ext cx="4962525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375920" y="422910"/>
            <a:ext cx="403098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层次聚类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--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算法伪代码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墨迹 10"/>
              <p14:cNvContentPartPr/>
              <p14:nvPr/>
            </p14:nvContentPartPr>
            <p14:xfrm>
              <a:off x="1225550" y="2719070"/>
              <a:ext cx="6985" cy="6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1225550" y="2719070"/>
                <a:ext cx="698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墨迹 20"/>
              <p14:cNvContentPartPr/>
              <p14:nvPr/>
            </p14:nvContentPartPr>
            <p14:xfrm>
              <a:off x="7328535" y="3529330"/>
              <a:ext cx="13335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7328535" y="3529330"/>
                <a:ext cx="13335" cy="360"/>
              </a:xfrm>
              <a:prstGeom prst="rect"/>
            </p:spPr>
          </p:pic>
        </mc:Fallback>
      </mc:AlternateContent>
      <p:pic>
        <p:nvPicPr>
          <p:cNvPr id="3" name="图片 2" descr="JHN0S}ZD~(Z2X2R4{4)06N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75" y="952500"/>
            <a:ext cx="34480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365125" y="660400"/>
            <a:ext cx="366141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层次聚类的优点：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457200" y="1438910"/>
            <a:ext cx="8599170" cy="1580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/>
                </a:solidFill>
                <a:cs typeface="+mn-lt"/>
                <a:sym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cs typeface="+mn-lt"/>
                <a:sym typeface="+mn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cs typeface="+mn-lt"/>
                <a:sym typeface="+mn-ea"/>
              </a:rPr>
              <a:t>）</a:t>
            </a:r>
            <a:r>
              <a:rPr lang="zh-CN" sz="2000" dirty="0">
                <a:solidFill>
                  <a:schemeClr val="bg1"/>
                </a:solidFill>
                <a:cs typeface="+mn-lt"/>
                <a:sym typeface="+mn-ea"/>
              </a:rPr>
              <a:t>可以产生可视化分群结果</a:t>
            </a:r>
            <a:endParaRPr lang="zh-CN" sz="2000" dirty="0">
              <a:solidFill>
                <a:schemeClr val="bg1"/>
              </a:solidFill>
              <a:cs typeface="+mn-lt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2000" dirty="0">
              <a:solidFill>
                <a:schemeClr val="bg1"/>
              </a:solidFill>
              <a:cs typeface="+mn-lt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/>
                </a:solidFill>
                <a:cs typeface="+mn-lt"/>
                <a:sym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cs typeface="+mn-lt"/>
                <a:sym typeface="+mn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cs typeface="+mn-lt"/>
                <a:sym typeface="+mn-ea"/>
              </a:rPr>
              <a:t>）</a:t>
            </a:r>
            <a:r>
              <a:rPr lang="zh-CN" sz="2000" dirty="0">
                <a:solidFill>
                  <a:schemeClr val="bg1"/>
                </a:solidFill>
                <a:cs typeface="+mn-lt"/>
                <a:sym typeface="+mn-ea"/>
              </a:rPr>
              <a:t>可以等结构产生后，再进行类的划分</a:t>
            </a:r>
            <a:endParaRPr lang="zh-CN" sz="2000" dirty="0">
              <a:solidFill>
                <a:schemeClr val="bg1"/>
              </a:solidFill>
              <a:cs typeface="+mn-lt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2000" dirty="0">
              <a:solidFill>
                <a:schemeClr val="bg1"/>
              </a:solidFill>
              <a:cs typeface="+mn-lt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/>
                </a:solidFill>
                <a:cs typeface="+mn-lt"/>
                <a:sym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cs typeface="+mn-lt"/>
                <a:sym typeface="+mn-ea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cs typeface="+mn-lt"/>
                <a:sym typeface="+mn-ea"/>
              </a:rPr>
              <a:t>）</a:t>
            </a:r>
            <a:r>
              <a:rPr lang="zh-CN" sz="2000" dirty="0">
                <a:solidFill>
                  <a:schemeClr val="bg1"/>
                </a:solidFill>
                <a:cs typeface="+mn-lt"/>
                <a:sym typeface="+mn-ea"/>
              </a:rPr>
              <a:t>不用一开始决定分多少群</a:t>
            </a:r>
            <a:endParaRPr lang="zh-CN" sz="2000" dirty="0">
              <a:solidFill>
                <a:schemeClr val="bg1"/>
              </a:solidFill>
              <a:cs typeface="+mn-lt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2000" dirty="0">
              <a:solidFill>
                <a:schemeClr val="bg1"/>
              </a:solidFill>
              <a:cs typeface="+mn-lt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墨迹 10"/>
              <p14:cNvContentPartPr/>
              <p14:nvPr/>
            </p14:nvContentPartPr>
            <p14:xfrm>
              <a:off x="1225550" y="2719070"/>
              <a:ext cx="6985" cy="6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1225550" y="2719070"/>
                <a:ext cx="698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墨迹 20"/>
              <p14:cNvContentPartPr/>
              <p14:nvPr/>
            </p14:nvContentPartPr>
            <p14:xfrm>
              <a:off x="7328535" y="3529330"/>
              <a:ext cx="13335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7328535" y="3529330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12" name="Group 73"/>
          <p:cNvGrpSpPr/>
          <p:nvPr/>
        </p:nvGrpSpPr>
        <p:grpSpPr>
          <a:xfrm>
            <a:off x="950686" y="3258082"/>
            <a:ext cx="3650615" cy="1015663"/>
            <a:chOff x="533400" y="1276351"/>
            <a:chExt cx="3650615" cy="1015663"/>
          </a:xfrm>
        </p:grpSpPr>
        <p:sp>
          <p:nvSpPr>
            <p:cNvPr id="13" name="TextBox 39"/>
            <p:cNvSpPr txBox="1"/>
            <p:nvPr/>
          </p:nvSpPr>
          <p:spPr>
            <a:xfrm>
              <a:off x="533400" y="1276351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6000" spc="-3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  <a:endParaRPr lang="en-US" sz="6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" name="Content Placeholder 2"/>
            <p:cNvSpPr txBox="1"/>
            <p:nvPr/>
          </p:nvSpPr>
          <p:spPr>
            <a:xfrm>
              <a:off x="1238885" y="1370966"/>
              <a:ext cx="2945130" cy="8940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项目实战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业务场景，数据介绍以及可视化等</a:t>
              </a: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6" name="Group 72"/>
          <p:cNvGrpSpPr/>
          <p:nvPr/>
        </p:nvGrpSpPr>
        <p:grpSpPr>
          <a:xfrm>
            <a:off x="687070" y="1997074"/>
            <a:ext cx="3301365" cy="1014730"/>
            <a:chOff x="534022" y="1244592"/>
            <a:chExt cx="3231938" cy="957552"/>
          </a:xfrm>
        </p:grpSpPr>
        <p:sp>
          <p:nvSpPr>
            <p:cNvPr id="7" name="TextBox 36"/>
            <p:cNvSpPr txBox="1"/>
            <p:nvPr/>
          </p:nvSpPr>
          <p:spPr>
            <a:xfrm>
              <a:off x="534022" y="1244592"/>
              <a:ext cx="762000" cy="957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en-US" sz="6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Content Placeholder 2"/>
            <p:cNvSpPr txBox="1"/>
            <p:nvPr/>
          </p:nvSpPr>
          <p:spPr>
            <a:xfrm>
              <a:off x="1146344" y="1244756"/>
              <a:ext cx="2619616" cy="7849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项目概述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  <a:p>
              <a:pPr marL="0" indent="0" algn="l"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基于层次聚类的客户消费力研究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9" name="Group 73"/>
          <p:cNvGrpSpPr/>
          <p:nvPr/>
        </p:nvGrpSpPr>
        <p:grpSpPr>
          <a:xfrm>
            <a:off x="760186" y="3281930"/>
            <a:ext cx="3682365" cy="1015663"/>
            <a:chOff x="533400" y="1276351"/>
            <a:chExt cx="3682365" cy="1015663"/>
          </a:xfrm>
        </p:grpSpPr>
        <p:sp>
          <p:nvSpPr>
            <p:cNvPr id="10" name="TextBox 39"/>
            <p:cNvSpPr txBox="1"/>
            <p:nvPr/>
          </p:nvSpPr>
          <p:spPr>
            <a:xfrm>
              <a:off x="533400" y="1276351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en-US" sz="6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>
            <a:xfrm>
              <a:off x="1238885" y="1397636"/>
              <a:ext cx="2976880" cy="8940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算法原理</a:t>
              </a: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+mn-ea"/>
                  <a:sym typeface="+mn-ea"/>
                </a:rPr>
                <a:t>算法基本原理以及相似性度量公式</a:t>
              </a: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Group 73"/>
          <p:cNvGrpSpPr/>
          <p:nvPr/>
        </p:nvGrpSpPr>
        <p:grpSpPr>
          <a:xfrm>
            <a:off x="4608286" y="1962682"/>
            <a:ext cx="3650615" cy="1015663"/>
            <a:chOff x="533400" y="1276351"/>
            <a:chExt cx="3650615" cy="1015663"/>
          </a:xfrm>
        </p:grpSpPr>
        <p:sp>
          <p:nvSpPr>
            <p:cNvPr id="13" name="TextBox 39"/>
            <p:cNvSpPr txBox="1"/>
            <p:nvPr/>
          </p:nvSpPr>
          <p:spPr>
            <a:xfrm>
              <a:off x="533400" y="1276351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6000" spc="-3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  <a:endParaRPr lang="en-US" sz="6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4" name="Content Placeholder 2"/>
            <p:cNvSpPr txBox="1"/>
            <p:nvPr/>
          </p:nvSpPr>
          <p:spPr>
            <a:xfrm>
              <a:off x="1238885" y="1370966"/>
              <a:ext cx="2945130" cy="8940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项目实战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业务场景，数据介绍以及可视化等</a:t>
              </a: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Group 73"/>
          <p:cNvGrpSpPr/>
          <p:nvPr/>
        </p:nvGrpSpPr>
        <p:grpSpPr>
          <a:xfrm>
            <a:off x="4608286" y="3281930"/>
            <a:ext cx="3429000" cy="1191336"/>
            <a:chOff x="533400" y="1276351"/>
            <a:chExt cx="3429000" cy="1191336"/>
          </a:xfrm>
        </p:grpSpPr>
        <p:sp>
          <p:nvSpPr>
            <p:cNvPr id="19" name="TextBox 39"/>
            <p:cNvSpPr txBox="1"/>
            <p:nvPr/>
          </p:nvSpPr>
          <p:spPr>
            <a:xfrm>
              <a:off x="533400" y="1276351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6000" spc="-3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  <a:endParaRPr lang="en-US" sz="6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" name="Content Placeholder 2"/>
            <p:cNvSpPr txBox="1"/>
            <p:nvPr/>
          </p:nvSpPr>
          <p:spPr>
            <a:xfrm>
              <a:off x="1238672" y="1573816"/>
              <a:ext cx="2723728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项目总结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          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5" name="Content Placeholder 2"/>
          <p:cNvSpPr txBox="1"/>
          <p:nvPr/>
        </p:nvSpPr>
        <p:spPr>
          <a:xfrm>
            <a:off x="760125" y="375304"/>
            <a:ext cx="4135664" cy="89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目录</a:t>
            </a:r>
            <a:endParaRPr lang="en-US" altLang="zh-CN" sz="1800" i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429895" y="549910"/>
            <a:ext cx="2952115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数据集介绍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332740" y="1190625"/>
            <a:ext cx="8779510" cy="1887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cs typeface="+mn-lt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cs typeface="+mn-lt"/>
              </a:rPr>
              <a:t>）内容：包含不同客户的每年收入，支出，年龄情况</a:t>
            </a:r>
            <a:r>
              <a:rPr lang="zh-CN" sz="1800" dirty="0">
                <a:solidFill>
                  <a:schemeClr val="bg1"/>
                </a:solidFill>
                <a:cs typeface="+mn-lt"/>
              </a:rPr>
              <a:t>。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cs typeface="+mn-lt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cs typeface="+mn-lt"/>
              </a:rPr>
              <a:t>）目的：</a:t>
            </a:r>
            <a:r>
              <a:rPr lang="zh-CN" sz="1800" dirty="0">
                <a:solidFill>
                  <a:schemeClr val="bg1"/>
                </a:solidFill>
                <a:cs typeface="+mn-lt"/>
              </a:rPr>
              <a:t>对客户消费力能力进行划分。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/>
                </a:solidFill>
                <a:cs typeface="+mn-lt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cs typeface="+mn-lt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）</a:t>
            </a:r>
            <a:r>
              <a:rPr lang="zh-CN" altLang="en-US" sz="1800" dirty="0">
                <a:solidFill>
                  <a:schemeClr val="bg1"/>
                </a:solidFill>
                <a:cs typeface="+mn-lt"/>
              </a:rPr>
              <a:t>数据集</a:t>
            </a:r>
            <a:r>
              <a:rPr lang="en-US" altLang="zh-CN" sz="1800" dirty="0">
                <a:solidFill>
                  <a:schemeClr val="bg1"/>
                </a:solidFill>
                <a:cs typeface="+mn-lt"/>
              </a:rPr>
              <a:t>包含200个</a:t>
            </a:r>
            <a:r>
              <a:rPr lang="zh-CN" altLang="en-US" sz="1800" dirty="0">
                <a:solidFill>
                  <a:schemeClr val="bg1"/>
                </a:solidFill>
                <a:cs typeface="+mn-lt"/>
              </a:rPr>
              <a:t>数据：包含四个变量。</a:t>
            </a:r>
            <a:endParaRPr lang="en-US" alt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+mj-lt"/>
              <a:cs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429895" y="549910"/>
            <a:ext cx="2952115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数据清洗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570865" y="1431290"/>
            <a:ext cx="7691755" cy="1183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         </a:t>
            </a:r>
            <a:r>
              <a:rPr sz="18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数据清洗（data cleansing）指</a:t>
            </a:r>
            <a:r>
              <a:rPr sz="1800" u="sng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删除</a:t>
            </a:r>
            <a:r>
              <a:rPr sz="18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、</a:t>
            </a:r>
            <a:r>
              <a:rPr sz="1800" u="sng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更正</a:t>
            </a:r>
            <a:r>
              <a:rPr sz="18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数据库中错误、不完整、格式有误或多余的数据。数据清洗不仅仅更正错误，同样加强来自各个单独信息系统不同数据间的一致性。专门的数据清洗软件能够自动检测数据文件，更正错误数据，并用全企业一致的格式集成数据</a:t>
            </a:r>
            <a:r>
              <a:rPr lang="zh-CN" sz="18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。</a:t>
            </a:r>
            <a:endParaRPr lang="zh-CN" sz="1800" dirty="0">
              <a:solidFill>
                <a:schemeClr val="bg1"/>
              </a:solidFill>
              <a:ea typeface="微软雅黑" panose="020B0503020204020204" pitchFamily="34" charset="-122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 dirty="0">
              <a:solidFill>
                <a:schemeClr val="bg1"/>
              </a:solidFill>
              <a:ea typeface="微软雅黑" panose="020B0503020204020204" pitchFamily="34" charset="-122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</a:rPr>
              <a:t>         </a:t>
            </a:r>
            <a:r>
              <a:rPr lang="zh-CN" sz="1800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 研究数据中不存在缺失值，重复值，错误值。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sz="1600" dirty="0">
              <a:solidFill>
                <a:schemeClr val="bg1"/>
              </a:solidFill>
              <a:latin typeface="+mj-lt"/>
              <a:cs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439420" y="407035"/>
            <a:ext cx="8179435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数据集指标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   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给出数据集中的部分数据：取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Annual Income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Spending Score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为聚类变量。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 descr="]$SVV~9$_3)MOX%1UY`PE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2160270"/>
            <a:ext cx="5610225" cy="182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439420" y="483235"/>
            <a:ext cx="3428365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数据集统计性分析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Content Placeholder 2"/>
          <p:cNvSpPr txBox="1"/>
          <p:nvPr/>
        </p:nvSpPr>
        <p:spPr>
          <a:xfrm>
            <a:off x="2133600" y="3735279"/>
            <a:ext cx="2952328" cy="89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900" i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 descr="$H%5KUMK`]VBH0I~7J0EJW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040" y="1376680"/>
            <a:ext cx="349567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9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439420" y="483235"/>
            <a:ext cx="4931410" cy="97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数据可视化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画出两变量的散点图，观察：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Content Placeholder 2"/>
          <p:cNvSpPr txBox="1"/>
          <p:nvPr/>
        </p:nvSpPr>
        <p:spPr>
          <a:xfrm>
            <a:off x="2133600" y="3735279"/>
            <a:ext cx="2952328" cy="89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900" i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6" descr="%BP6H[R@@WI82R]5{YM%PV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764665"/>
            <a:ext cx="4547870" cy="255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9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248920" y="464185"/>
            <a:ext cx="397764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Scipy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绘制树状图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248920" y="946150"/>
            <a:ext cx="8924290" cy="2933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import scipy.cluster.hierarchy as sch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import matplotlib.pyplot as plt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dendrogram = sch.dendrogram(sch.linkage(X, method = '</a:t>
            </a:r>
            <a:r>
              <a:rPr lang="zh-CN" sz="1800" dirty="0">
                <a:solidFill>
                  <a:srgbClr val="FF0000"/>
                </a:solidFill>
                <a:cs typeface="+mn-lt"/>
              </a:rPr>
              <a:t>ward</a:t>
            </a:r>
            <a:r>
              <a:rPr lang="zh-CN" sz="1800" dirty="0">
                <a:solidFill>
                  <a:schemeClr val="bg1"/>
                </a:solidFill>
                <a:cs typeface="+mn-lt"/>
              </a:rPr>
              <a:t>'))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plt.title('Dendrogram')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plt.xlabel('customers')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plt.ylabel('Euclidean distances')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plt.show()</a:t>
            </a:r>
            <a:endParaRPr lang="zh-CN" sz="1800" dirty="0">
              <a:solidFill>
                <a:schemeClr val="bg1"/>
              </a:solidFill>
              <a:cs typeface="+mn-lt"/>
            </a:endParaRPr>
          </a:p>
        </p:txBody>
      </p:sp>
      <p:pic>
        <p:nvPicPr>
          <p:cNvPr id="2" name="图片 1" descr="ZWNY_%)H6O11G{ZSSLOJ4Y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4930" y="1952625"/>
            <a:ext cx="4067175" cy="280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248920" y="464185"/>
            <a:ext cx="397764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Sklearn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分群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248920" y="946150"/>
            <a:ext cx="8924290" cy="2933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sz="18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7500" y="946150"/>
            <a:ext cx="46018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bg1"/>
                </a:solidFill>
              </a:rPr>
              <a:t>plt.scatter(X[y_hc == 0, 0], X[y_hc == 0, 1], s = 100, c = 'red', label = 'Cluster 1')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plt.scatter(X[y_hc == 1, 0], X[y_hc == 1, 1], s = 100, c = 'blue', label = 'Cluster 2')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plt.scatter(X[y_hc == 2, 0], X[y_hc == 2, 1], s = 100, c = 'green', label = 'Cluster 3')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plt.scatter(X[y_hc == 3, 0], X[y_hc == 3, 1], s = 100, c = 'cyan', label = 'Cluster </a:t>
            </a:r>
            <a:r>
              <a:rPr lang="en-US" altLang="zh-CN" sz="1800">
                <a:solidFill>
                  <a:schemeClr val="bg1"/>
                </a:solidFill>
              </a:rPr>
              <a:t>4‘</a:t>
            </a:r>
            <a:r>
              <a:rPr lang="zh-CN" altLang="en-US" sz="1800">
                <a:solidFill>
                  <a:schemeClr val="bg1"/>
                </a:solidFill>
              </a:rPr>
              <a:t>)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plt.title('Clusters of customers')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plt.xlabel('Annual Income (k$)')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plt.ylabel('Spending Score (1-100)')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plt.legend()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plt.show()</a:t>
            </a: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3" name="图片 2" descr="THB0]S)RC}~U7V_[$ENF4]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9345" y="1652905"/>
            <a:ext cx="3512185" cy="273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375920" y="443230"/>
            <a:ext cx="2952115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画出手肘图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248285" y="1083945"/>
            <a:ext cx="8924290" cy="2933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sz="2000" dirty="0">
                <a:solidFill>
                  <a:schemeClr val="bg1"/>
                </a:solidFill>
                <a:cs typeface="+mn-lt"/>
              </a:rPr>
              <a:t>通过找出</a:t>
            </a:r>
            <a:r>
              <a:rPr lang="en-US" altLang="zh-CN" sz="2000" dirty="0">
                <a:solidFill>
                  <a:schemeClr val="bg1"/>
                </a:solidFill>
                <a:cs typeface="+mn-lt"/>
              </a:rPr>
              <a:t>WCSS</a:t>
            </a:r>
            <a:r>
              <a:rPr lang="en-US" altLang="zh-CN" sz="2000" dirty="0">
                <a:solidFill>
                  <a:schemeClr val="bg1"/>
                </a:solidFill>
                <a:cs typeface="+mn-lt"/>
                <a:sym typeface="+mn-ea"/>
              </a:rPr>
              <a:t>——&gt;</a:t>
            </a: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画出手肘图</a:t>
            </a:r>
            <a:r>
              <a:rPr lang="en-US" altLang="zh-CN" sz="2000" dirty="0">
                <a:solidFill>
                  <a:schemeClr val="bg1"/>
                </a:solidFill>
                <a:cs typeface="+mn-lt"/>
                <a:sym typeface="+mn-ea"/>
              </a:rPr>
              <a:t>——&gt;</a:t>
            </a: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找到坡度改变最大的地方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cs typeface="+mn-lt"/>
              </a:rPr>
              <a:t>——&gt;</a:t>
            </a: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确定类的最佳个数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</p:txBody>
      </p:sp>
      <p:pic>
        <p:nvPicPr>
          <p:cNvPr id="3" name="图片 2" descr="GT1OFP5E{0JH3ETJKW(CI{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520" y="1907540"/>
            <a:ext cx="4638675" cy="256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6" name="Group 72"/>
          <p:cNvGrpSpPr/>
          <p:nvPr/>
        </p:nvGrpSpPr>
        <p:grpSpPr>
          <a:xfrm>
            <a:off x="960211" y="3120922"/>
            <a:ext cx="5154839" cy="1323439"/>
            <a:chOff x="180975" y="1350646"/>
            <a:chExt cx="5154839" cy="1323439"/>
          </a:xfrm>
        </p:grpSpPr>
        <p:sp>
          <p:nvSpPr>
            <p:cNvPr id="7" name="TextBox 36"/>
            <p:cNvSpPr txBox="1"/>
            <p:nvPr/>
          </p:nvSpPr>
          <p:spPr>
            <a:xfrm>
              <a:off x="180975" y="1350646"/>
              <a:ext cx="952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spc="-3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en-US" sz="8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Content Placeholder 2"/>
            <p:cNvSpPr txBox="1"/>
            <p:nvPr/>
          </p:nvSpPr>
          <p:spPr>
            <a:xfrm>
              <a:off x="1200150" y="1565429"/>
              <a:ext cx="4135664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+mn-ea"/>
                  <a:sym typeface="+mn-ea"/>
                </a:rPr>
                <a:t>项目评价</a:t>
              </a:r>
              <a:endParaRPr lang="zh-CN" altLang="en-US" sz="2800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zh-CN" altLang="en-US" sz="2800" b="1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  <a:p>
              <a:pPr marL="0" indent="0">
                <a:buNone/>
              </a:pPr>
              <a:endParaRPr lang="zh-CN" altLang="en-US" sz="2400" b="1" i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217170" y="555625"/>
            <a:ext cx="376682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评估聚类效果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217170" y="1196340"/>
            <a:ext cx="8924290" cy="2933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定义：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          群内之间点的平均距离（群内的点平均距离越小）</a:t>
            </a: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          </a:t>
            </a:r>
            <a:r>
              <a:rPr lang="zh-CN" sz="1800" dirty="0">
                <a:solidFill>
                  <a:schemeClr val="bg1"/>
                </a:solidFill>
                <a:cs typeface="+mn-lt"/>
                <a:sym typeface="+mn-ea"/>
              </a:rPr>
              <a:t>群间之间的平均距离（群间点的平均距离越大）</a:t>
            </a:r>
            <a:endParaRPr lang="zh-CN" sz="1800" dirty="0">
              <a:solidFill>
                <a:schemeClr val="bg1"/>
              </a:solidFill>
              <a:cs typeface="+mn-lt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 dirty="0">
                <a:solidFill>
                  <a:schemeClr val="bg1"/>
                </a:solidFill>
                <a:cs typeface="+mn-lt"/>
              </a:rPr>
              <a:t>           </a:t>
            </a:r>
            <a:r>
              <a:rPr lang="en-US" altLang="zh-CN" sz="1800" dirty="0">
                <a:solidFill>
                  <a:schemeClr val="bg1"/>
                </a:solidFill>
                <a:cs typeface="+mn-lt"/>
              </a:rPr>
              <a:t>a(x)</a:t>
            </a:r>
            <a:r>
              <a:rPr lang="zh-CN" altLang="en-US" sz="1800" dirty="0">
                <a:solidFill>
                  <a:schemeClr val="bg1"/>
                </a:solidFill>
                <a:cs typeface="+mn-lt"/>
              </a:rPr>
              <a:t>为</a:t>
            </a:r>
            <a:r>
              <a:rPr lang="en-US" altLang="zh-CN" sz="1800" dirty="0">
                <a:solidFill>
                  <a:schemeClr val="bg1"/>
                </a:solidFill>
                <a:cs typeface="+mn-lt"/>
              </a:rPr>
              <a:t>x</a:t>
            </a:r>
            <a:r>
              <a:rPr lang="zh-CN" altLang="en-US" sz="1800" dirty="0">
                <a:solidFill>
                  <a:schemeClr val="bg1"/>
                </a:solidFill>
                <a:cs typeface="+mn-lt"/>
              </a:rPr>
              <a:t>距离群内其他点的平均距离</a:t>
            </a:r>
            <a:endParaRPr lang="zh-CN" altLang="en-US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cs typeface="+mn-lt"/>
              </a:rPr>
              <a:t>           </a:t>
            </a:r>
            <a:r>
              <a:rPr lang="en-US" altLang="zh-CN" sz="1800" dirty="0">
                <a:solidFill>
                  <a:schemeClr val="bg1"/>
                </a:solidFill>
                <a:cs typeface="+mn-lt"/>
              </a:rPr>
              <a:t>b(x)</a:t>
            </a:r>
            <a:r>
              <a:rPr lang="zh-CN" altLang="en-US" sz="1800" dirty="0">
                <a:solidFill>
                  <a:schemeClr val="bg1"/>
                </a:solidFill>
                <a:cs typeface="+mn-lt"/>
              </a:rPr>
              <a:t>是距离其他群内点之间的最小平均距离</a:t>
            </a:r>
            <a:endParaRPr lang="zh-CN" altLang="en-US" sz="1800" dirty="0">
              <a:solidFill>
                <a:schemeClr val="bg1"/>
              </a:solidFill>
              <a:cs typeface="+mn-lt"/>
            </a:endParaRPr>
          </a:p>
        </p:txBody>
      </p:sp>
      <p:pic>
        <p:nvPicPr>
          <p:cNvPr id="2" name="图片 1" descr="PI$19W7YR3L(5A[($PGWY%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40" y="2421890"/>
            <a:ext cx="381952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6" name="Group 72"/>
          <p:cNvGrpSpPr/>
          <p:nvPr/>
        </p:nvGrpSpPr>
        <p:grpSpPr>
          <a:xfrm>
            <a:off x="1005296" y="2887877"/>
            <a:ext cx="5099594" cy="1323439"/>
            <a:chOff x="533400" y="1276351"/>
            <a:chExt cx="5099594" cy="1323439"/>
          </a:xfrm>
        </p:grpSpPr>
        <p:sp>
          <p:nvSpPr>
            <p:cNvPr id="7" name="TextBox 36"/>
            <p:cNvSpPr txBox="1"/>
            <p:nvPr/>
          </p:nvSpPr>
          <p:spPr>
            <a:xfrm>
              <a:off x="533400" y="1276351"/>
              <a:ext cx="76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8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en-US" sz="8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Content Placeholder 2"/>
            <p:cNvSpPr txBox="1"/>
            <p:nvPr/>
          </p:nvSpPr>
          <p:spPr>
            <a:xfrm>
              <a:off x="1497330" y="1425094"/>
              <a:ext cx="4135664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+mn-ea"/>
                  <a:sym typeface="+mn-ea"/>
                </a:rPr>
                <a:t>项目概述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  <a:p>
              <a:pPr marL="0" indent="0" algn="l"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基于层次聚类的客户消费力研究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l">
                <a:buNone/>
              </a:pPr>
              <a:endParaRPr lang="zh-CN" altLang="en-US" sz="2000" b="1" i="1" dirty="0">
                <a:solidFill>
                  <a:schemeClr val="bg1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149860" y="432435"/>
            <a:ext cx="456311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计算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Silhouette Coefficient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149860" y="1279525"/>
            <a:ext cx="8924290" cy="2933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import matplotlib.pyplot as plt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sil = []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for i in range(2, 11):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    ward = AgglomerativeClustering(n_clusters = i, affinity = 'euclidean', linkage = 'ward')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    y_ward = ward.fit_predict(X)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</a:rPr>
              <a:t>    sil.append(metrics.silhouette_score(X, y_ward))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cs typeface="+mn-lt"/>
              </a:rPr>
              <a:t>#sil</a:t>
            </a:r>
            <a:endParaRPr lang="zh-CN" altLang="en-US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149860" y="432435"/>
            <a:ext cx="456311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计算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Silhouette Coefficient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149860" y="1279525"/>
            <a:ext cx="8924290" cy="2933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  <a:sym typeface="+mn-ea"/>
              </a:rPr>
              <a:t>plt.plot(range(2, 11), sil)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  <a:sym typeface="+mn-ea"/>
              </a:rPr>
              <a:t>plt.xlim([0,11])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  <a:sym typeface="+mn-ea"/>
              </a:rPr>
              <a:t>plt.title('The Silhouette Method')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  <a:sym typeface="+mn-ea"/>
              </a:rPr>
              <a:t>plt.xlabel('Number of Clusters')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  <a:sym typeface="+mn-ea"/>
              </a:rPr>
              <a:t>plt.ylabel('Silhouette Coefficient')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cs typeface="+mn-lt"/>
                <a:sym typeface="+mn-ea"/>
              </a:rPr>
              <a:t>plt.show()</a:t>
            </a:r>
            <a:endParaRPr lang="zh-CN" altLang="en-US" sz="20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bg1"/>
              </a:solidFill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bg1"/>
              </a:solidFill>
              <a:cs typeface="+mn-lt"/>
            </a:endParaRPr>
          </a:p>
        </p:txBody>
      </p:sp>
      <p:pic>
        <p:nvPicPr>
          <p:cNvPr id="3" name="图片 2" descr="CUKE3$S8Q523@0%M629]4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75" y="1224280"/>
            <a:ext cx="4581525" cy="2695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675" y="483870"/>
            <a:ext cx="6036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cs typeface="+mn-lt"/>
              </a:rPr>
              <a:t>K=5</a:t>
            </a:r>
            <a:r>
              <a:rPr lang="zh-CN" altLang="en-US" sz="2800">
                <a:solidFill>
                  <a:schemeClr val="bg1"/>
                </a:solidFill>
                <a:cs typeface="+mn-lt"/>
              </a:rPr>
              <a:t>时的聚类结果</a:t>
            </a:r>
            <a:endParaRPr lang="zh-CN" altLang="en-US" sz="2800">
              <a:solidFill>
                <a:schemeClr val="bg1"/>
              </a:solidFill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6740" y="1208405"/>
            <a:ext cx="75774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通过</a:t>
            </a:r>
            <a:r>
              <a:rPr lang="en-US" altLang="zh-CN" sz="2000">
                <a:solidFill>
                  <a:schemeClr val="bg1"/>
                </a:solidFill>
              </a:rPr>
              <a:t>Sklearn</a:t>
            </a:r>
            <a:r>
              <a:rPr lang="zh-CN" altLang="en-US" sz="2000">
                <a:solidFill>
                  <a:schemeClr val="bg1"/>
                </a:solidFill>
              </a:rPr>
              <a:t>进行聚类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from sklearn.cluster import AgglomerativeClustering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hc = AgglomerativeClustering(n_clusters = 5, affinity = 'euclidean', linkage = 'ward')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y_hc = hc.fit_predict(X)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6740" y="1208405"/>
            <a:ext cx="75774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1312545"/>
            <a:ext cx="4400550" cy="2809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7675" y="483870"/>
            <a:ext cx="6036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cs typeface="+mn-lt"/>
              </a:rPr>
              <a:t>K=5</a:t>
            </a:r>
            <a:r>
              <a:rPr lang="zh-CN" altLang="en-US" sz="2800">
                <a:solidFill>
                  <a:schemeClr val="bg1"/>
                </a:solidFill>
                <a:cs typeface="+mn-lt"/>
              </a:rPr>
              <a:t>时的客户数据聚类结果</a:t>
            </a:r>
            <a:endParaRPr lang="zh-CN" altLang="en-US" sz="280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331470" y="536575"/>
            <a:ext cx="3766820" cy="64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商业场景评价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7415" y="1588770"/>
            <a:ext cx="61874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bg1"/>
                </a:solidFill>
                <a:sym typeface="+mn-ea"/>
              </a:rPr>
              <a:t>通过将层次聚类方法应用到客户消费力的研究中，可以将客户进行准确定位，针对不同层次的客户制定不同的消费制度，从而为企业带来更大的利润。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8915" y="3062515"/>
            <a:ext cx="397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505460"/>
            <a:ext cx="750316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机器学习问题分类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监督式学习（</a:t>
            </a:r>
            <a:r>
              <a:rPr lang="en-US" altLang="zh-CN" sz="2400">
                <a:solidFill>
                  <a:schemeClr val="bg1"/>
                </a:solidFill>
              </a:rPr>
              <a:t>Supervised Learning)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chemeClr val="bg1"/>
                </a:solidFill>
              </a:rPr>
              <a:t>回归分析（</a:t>
            </a:r>
            <a:r>
              <a:rPr lang="en-US" altLang="zh-CN" sz="2000">
                <a:solidFill>
                  <a:schemeClr val="bg1"/>
                </a:solidFill>
              </a:rPr>
              <a:t>Regression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分类问题（</a:t>
            </a:r>
            <a:r>
              <a:rPr lang="en-US" altLang="zh-CN" sz="2000">
                <a:solidFill>
                  <a:schemeClr val="bg1"/>
                </a:solidFill>
              </a:rPr>
              <a:t>Classification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非监督式学习（</a:t>
            </a:r>
            <a:r>
              <a:rPr lang="en-US" altLang="zh-CN" sz="2400">
                <a:solidFill>
                  <a:schemeClr val="bg1"/>
                </a:solidFill>
              </a:rPr>
              <a:t>Unsupervised Learning)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        </a:t>
            </a:r>
            <a:r>
              <a:rPr lang="zh-CN" altLang="en-US" sz="2000">
                <a:solidFill>
                  <a:schemeClr val="bg1"/>
                </a:solidFill>
              </a:rPr>
              <a:t>降维（</a:t>
            </a:r>
            <a:r>
              <a:rPr lang="en-US" altLang="zh-CN" sz="2000">
                <a:solidFill>
                  <a:schemeClr val="bg1"/>
                </a:solidFill>
              </a:rPr>
              <a:t>Dimension  Reduction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聚类问题（</a:t>
            </a:r>
            <a:r>
              <a:rPr lang="en-US" altLang="zh-CN" sz="2000">
                <a:solidFill>
                  <a:schemeClr val="bg1"/>
                </a:solidFill>
              </a:rPr>
              <a:t>Clusting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170" y="370205"/>
            <a:ext cx="845502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客户细分问题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客户细分是指</a:t>
            </a:r>
            <a:r>
              <a:rPr lang="zh-CN" altLang="en-US" sz="1800" u="sng">
                <a:solidFill>
                  <a:schemeClr val="bg1"/>
                </a:solidFill>
              </a:rPr>
              <a:t>根据客户属性划分的客户集合</a:t>
            </a:r>
            <a:r>
              <a:rPr lang="zh-CN" altLang="en-US" sz="1800">
                <a:solidFill>
                  <a:schemeClr val="bg1"/>
                </a:solidFill>
              </a:rPr>
              <a:t>。 它既是客户关系管理（Customer Relationship Management，CRM）的重要理论组成部分，又是其重要管理工具。它是分门别类研究客户、进行有效客户评估、合理分配服务资源、成功实施客户策略的基本原则之一，为企业充分获取客户价值提供理论和方法指导。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顾客细分理论原理是：每类产品的顾客群不是一个群体，根据顾客群的文化观念，消费收入、消费习俗、生活方式的不同细分新的类别，企业根据消费者的不同制定品牌推广战略和营销策略，将资源针对目标顾客集中使用。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805" y="645795"/>
            <a:ext cx="845502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客户细分包括：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（</a:t>
            </a:r>
            <a:r>
              <a:rPr lang="en-US" altLang="zh-CN" sz="1800">
                <a:solidFill>
                  <a:schemeClr val="bg1"/>
                </a:solidFill>
              </a:rPr>
              <a:t>1</a:t>
            </a:r>
            <a:r>
              <a:rPr lang="zh-CN" altLang="en-US" sz="1800">
                <a:solidFill>
                  <a:schemeClr val="bg1"/>
                </a:solidFill>
              </a:rPr>
              <a:t>）</a:t>
            </a:r>
            <a:r>
              <a:rPr lang="zh-CN" altLang="en-US" sz="1800">
                <a:solidFill>
                  <a:schemeClr val="bg1"/>
                </a:solidFill>
              </a:rPr>
              <a:t>确定应该收集的数据，以及收集这些数据的方法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）</a:t>
            </a:r>
            <a:r>
              <a:rPr lang="zh-CN" altLang="en-US" sz="1800">
                <a:solidFill>
                  <a:schemeClr val="bg1"/>
                </a:solidFill>
              </a:rPr>
              <a:t>将通常保存在分立信息系统中的数据整合在一起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）</a:t>
            </a:r>
            <a:r>
              <a:rPr lang="zh-CN" altLang="en-US" sz="1800">
                <a:solidFill>
                  <a:schemeClr val="bg1"/>
                </a:solidFill>
              </a:rPr>
              <a:t>开发统计算法或模型，分析数据，将分析结果作为对客户细分的基础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）</a:t>
            </a:r>
            <a:r>
              <a:rPr lang="zh-CN" altLang="en-US" sz="1800">
                <a:solidFill>
                  <a:schemeClr val="bg1"/>
                </a:solidFill>
              </a:rPr>
              <a:t>建立协作关系，使营销和客户服务部门能够与IT经理合作，保证所有人都能      明确细分的目的，以及完成细分的技术要求和限制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）</a:t>
            </a:r>
            <a:r>
              <a:rPr lang="zh-CN" altLang="en-US" sz="1800">
                <a:solidFill>
                  <a:schemeClr val="bg1"/>
                </a:solidFill>
              </a:rPr>
              <a:t>实施强有力的网络基础设施，以汇聚、保存、处理和分发数据分析结果</a:t>
            </a:r>
            <a:endParaRPr lang="zh-CN" altLang="en-US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）</a:t>
            </a:r>
            <a:r>
              <a:rPr lang="zh-CN" altLang="en-US" sz="1800">
                <a:solidFill>
                  <a:schemeClr val="bg1"/>
                </a:solidFill>
              </a:rPr>
              <a:t>虽然高级数据库、营销自动化工具和细分模型对客户细分工作很重要，但各公司还必须拥有精通客户细分的人才，这样才能准确分析模型，最终制定出有效的营销和服务战略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805" y="561340"/>
            <a:ext cx="845502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客户细分形式：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  <a:p>
            <a:r>
              <a:rPr sz="1800">
                <a:solidFill>
                  <a:schemeClr val="bg1"/>
                </a:solidFill>
              </a:rPr>
              <a:t>一般来说，细分可以根据三个方面的考虑来进行</a:t>
            </a:r>
            <a:r>
              <a:rPr lang="zh-CN" sz="1800">
                <a:solidFill>
                  <a:schemeClr val="bg1"/>
                </a:solidFill>
              </a:rPr>
              <a:t>：</a:t>
            </a:r>
            <a:endParaRPr lang="zh-CN" sz="1800">
              <a:solidFill>
                <a:schemeClr val="bg1"/>
              </a:solidFill>
            </a:endParaRPr>
          </a:p>
          <a:p>
            <a:endParaRPr lang="zh-CN" sz="1800">
              <a:solidFill>
                <a:schemeClr val="bg1"/>
              </a:solidFill>
            </a:endParaRPr>
          </a:p>
          <a:p>
            <a:r>
              <a:rPr lang="zh-CN" sz="1800">
                <a:solidFill>
                  <a:schemeClr val="bg1"/>
                </a:solidFill>
              </a:rPr>
              <a:t>1.外在属性</a:t>
            </a:r>
            <a:endParaRPr lang="zh-CN" sz="1800">
              <a:solidFill>
                <a:schemeClr val="bg1"/>
              </a:solidFill>
            </a:endParaRPr>
          </a:p>
          <a:p>
            <a:r>
              <a:rPr lang="zh-CN" sz="1800">
                <a:solidFill>
                  <a:schemeClr val="bg1"/>
                </a:solidFill>
              </a:rPr>
              <a:t>        如客户的地域分布，客户的产品拥有，客户的组织归属——企业用户、个人用户、政府用户等。通常，这种分层最简单、直观，数据也很容易得到。但这种分类比较粗放。</a:t>
            </a:r>
            <a:endParaRPr lang="zh-CN" sz="1800">
              <a:solidFill>
                <a:schemeClr val="bg1"/>
              </a:solidFill>
            </a:endParaRPr>
          </a:p>
          <a:p>
            <a:r>
              <a:rPr lang="zh-CN" sz="1800">
                <a:solidFill>
                  <a:schemeClr val="bg1"/>
                </a:solidFill>
              </a:rPr>
              <a:t>2.内在属性</a:t>
            </a:r>
            <a:endParaRPr lang="zh-CN" sz="1800">
              <a:solidFill>
                <a:schemeClr val="bg1"/>
              </a:solidFill>
            </a:endParaRPr>
          </a:p>
          <a:p>
            <a:r>
              <a:rPr lang="zh-CN" sz="1800">
                <a:solidFill>
                  <a:schemeClr val="bg1"/>
                </a:solidFill>
              </a:rPr>
              <a:t>          内在属性行为客户的内在因素所决定的属性，比如性别、年龄、信仰、爱好、收入、家庭成员数、信用度、性格、价值取向等</a:t>
            </a:r>
            <a:endParaRPr lang="zh-CN" sz="1800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3.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消费行为分类</a:t>
            </a:r>
            <a:endParaRPr lang="en-US" altLang="zh-CN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170" y="497840"/>
            <a:ext cx="858139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消费行为分类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在不少行业对消费行为的分析主要从三个方面考虑，即所谓</a:t>
            </a:r>
            <a:r>
              <a:rPr lang="zh-CN" altLang="en-US" sz="2000">
                <a:solidFill>
                  <a:srgbClr val="FF0000"/>
                </a:solidFill>
              </a:rPr>
              <a:t>RFM</a:t>
            </a:r>
            <a:r>
              <a:rPr lang="zh-CN" altLang="en-US" sz="2000">
                <a:solidFill>
                  <a:schemeClr val="bg1"/>
                </a:solidFill>
              </a:rPr>
              <a:t>：最近消费、消费频率与消费额。在通信行业，比如说，对客户分类主要依据这样一些变量：话费量、使用行为特征、付款记录,　信用记录、维护行为、注册行为等。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　　按照消费行为来分类通常只能适用于现有客户，对于潜在客户，由于消费行为还没有开始，当然分层无从谈起。即使对于现有客户，消费行为分类也只能满足企业客户分层的特定目的。如奖励贡献多的客户。至于找出客户中的特点为市场营销活动找到确定对策，则要做更多的数据分析工作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400" y="655955"/>
            <a:ext cx="7503160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聚类问题： 物以类聚（近朱者赤</a:t>
            </a:r>
            <a:r>
              <a:rPr lang="en-US" altLang="zh-CN" sz="2400">
                <a:solidFill>
                  <a:schemeClr val="bg1"/>
                </a:solidFill>
              </a:rPr>
              <a:t>,</a:t>
            </a:r>
            <a:r>
              <a:rPr lang="zh-CN" altLang="en-US" sz="2400">
                <a:solidFill>
                  <a:schemeClr val="bg1"/>
                </a:solidFill>
              </a:rPr>
              <a:t>近墨者黑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应类用于客户细分研究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将客户按照行为跟特征做不同分割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产品定位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区分市场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653387444"/>
  <p:tag name="KSO_WM_UNIT_PLACING_PICTURE_USER_VIEWPORT" val="{&quot;height&quot;:4155,&quot;width&quot;:7320}"/>
</p:tagLst>
</file>

<file path=ppt/tags/tag2.xml><?xml version="1.0" encoding="utf-8"?>
<p:tagLst xmlns:p="http://schemas.openxmlformats.org/presentationml/2006/main">
  <p:tag name="KSO_WM_UNIT_PLACING_PICTURE_USER_VIEWPORT" val="{&quot;height&quot;:5550,&quot;width&quot;:781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3802</Words>
  <Application>WPS 演示</Application>
  <PresentationFormat>全屏显示(16:9)</PresentationFormat>
  <Paragraphs>259</Paragraphs>
  <Slides>35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方正正黑简体</vt:lpstr>
      <vt:lpstr>Calibri</vt:lpstr>
      <vt:lpstr>Agency FB</vt:lpstr>
      <vt:lpstr>Arial Unicode MS</vt:lpstr>
      <vt:lpstr>等线 Light</vt:lpstr>
      <vt:lpstr>Calibri Light</vt:lpstr>
      <vt:lpstr>等线</vt:lpstr>
      <vt:lpstr>黑体</vt:lpstr>
      <vt:lpstr>Office 主题​​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一切安如从前</cp:lastModifiedBy>
  <cp:revision>157</cp:revision>
  <dcterms:created xsi:type="dcterms:W3CDTF">2017-03-04T06:55:00Z</dcterms:created>
  <dcterms:modified xsi:type="dcterms:W3CDTF">2020-07-06T06:35:21Z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