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317" r:id="rId5"/>
    <p:sldId id="316" r:id="rId6"/>
    <p:sldId id="432" r:id="rId7"/>
    <p:sldId id="433" r:id="rId8"/>
    <p:sldId id="347" r:id="rId9"/>
    <p:sldId id="407" r:id="rId10"/>
    <p:sldId id="408" r:id="rId11"/>
    <p:sldId id="406" r:id="rId12"/>
    <p:sldId id="343" r:id="rId13"/>
    <p:sldId id="344" r:id="rId14"/>
    <p:sldId id="345" r:id="rId15"/>
    <p:sldId id="346" r:id="rId16"/>
    <p:sldId id="387" r:id="rId17"/>
    <p:sldId id="409" r:id="rId18"/>
    <p:sldId id="319" r:id="rId19"/>
    <p:sldId id="410" r:id="rId20"/>
    <p:sldId id="359" r:id="rId21"/>
    <p:sldId id="411" r:id="rId22"/>
    <p:sldId id="376" r:id="rId23"/>
    <p:sldId id="412" r:id="rId24"/>
    <p:sldId id="360" r:id="rId25"/>
    <p:sldId id="367" r:id="rId26"/>
    <p:sldId id="361" r:id="rId27"/>
    <p:sldId id="320" r:id="rId28"/>
    <p:sldId id="362" r:id="rId29"/>
    <p:sldId id="363" r:id="rId30"/>
    <p:sldId id="364" r:id="rId31"/>
    <p:sldId id="365" r:id="rId32"/>
    <p:sldId id="366" r:id="rId33"/>
    <p:sldId id="315"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55375F"/>
    <a:srgbClr val="442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72" y="6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521,'2'0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520,'2'0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569,'2'0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183 406,'1'1,"-1"-2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527,'2'0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1286 562,'2'0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323 228,'2'0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8T18:46: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323 228,'2'0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BE76-29C8-41AB-8544-889D89FA4F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AD677-048F-409F-AACD-0A0B5EF61C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8" name="矩形 7"/>
          <p:cNvSpPr/>
          <p:nvPr userDrawn="1"/>
        </p:nvSpPr>
        <p:spPr>
          <a:xfrm>
            <a:off x="0" y="319314"/>
            <a:ext cx="9144000" cy="4504872"/>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p:spPr>
        <p:txBody>
          <a:bodyPr/>
          <a:lstStyle>
            <a:lvl1pPr>
              <a:defRPr/>
            </a:lvl1pPr>
          </a:lstStyle>
          <a:p>
            <a:fld id="{4814B3DF-4CEB-470F-80A0-E5BC2ECCF346}" type="datetime1">
              <a:rPr lang="zh-CN" altLang="en-US"/>
            </a:fld>
            <a:endParaRPr lang="zh-CN" altLang="en-US" sz="1350">
              <a:solidFill>
                <a:schemeClr val="tx1"/>
              </a:solidFill>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a:xfrm>
            <a:off x="3028950" y="4767263"/>
            <a:ext cx="3086100" cy="273844"/>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3"/>
            <a:ext cx="2057400" cy="273844"/>
          </a:xfrm>
        </p:spPr>
        <p:txBody>
          <a:bodyPr/>
          <a:lstStyle>
            <a:lvl1pPr>
              <a:defRPr/>
            </a:lvl1pPr>
          </a:lstStyle>
          <a:p>
            <a:fld id="{665E6A66-ADBE-481E-A892-F07C63236206}" type="slidenum">
              <a:rPr lang="zh-CN" altLang="en-US"/>
            </a:fld>
            <a:endParaRPr lang="zh-CN" altLang="en-US" sz="1350">
              <a:solidFill>
                <a:schemeClr val="tx1"/>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CA37975-6AF7-4301-9DC5-87C074AA59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A37975-6AF7-4301-9DC5-87C074AA59D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27987A4-0198-42B4-AAAE-EDBADA4485A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6.png"/><Relationship Id="rId3" Type="http://schemas.openxmlformats.org/officeDocument/2006/relationships/customXml" Target="../ink/ink1.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6.png"/><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customXml" Target="../ink/ink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customXml" Target="../ink/ink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文本框 2"/>
          <p:cNvSpPr txBox="1"/>
          <p:nvPr/>
        </p:nvSpPr>
        <p:spPr>
          <a:xfrm>
            <a:off x="-287655" y="2926080"/>
            <a:ext cx="6932930" cy="181483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基于朴素贝叶斯的</a:t>
            </a:r>
            <a:endParaRPr lang="zh-CN" altLang="en-US" sz="3600" b="1" dirty="0">
              <a:solidFill>
                <a:schemeClr val="bg1"/>
              </a:solidFill>
              <a:latin typeface="微软雅黑" panose="020B0503020204020204" pitchFamily="34" charset="-122"/>
              <a:ea typeface="微软雅黑" panose="020B0503020204020204" pitchFamily="34" charset="-122"/>
            </a:endParaRPr>
          </a:p>
          <a:p>
            <a:pPr algn="ctr"/>
            <a:r>
              <a:rPr lang="zh-CN" altLang="en-US" sz="3600" b="1" dirty="0">
                <a:solidFill>
                  <a:schemeClr val="bg1"/>
                </a:solidFill>
                <a:latin typeface="微软雅黑" panose="020B0503020204020204" pitchFamily="34" charset="-122"/>
                <a:ea typeface="微软雅黑" panose="020B0503020204020204" pitchFamily="34" charset="-122"/>
              </a:rPr>
              <a:t>银行理财产品购买力研究</a:t>
            </a:r>
            <a:endParaRPr lang="zh-CN" altLang="en-US" sz="36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2" presetClass="entr" presetSubtype="4" fill="hold" grpId="0" nodeType="afterEffect">
                                  <p:stCondLst>
                                    <p:cond delay="0"/>
                                  </p:stCondLst>
                                  <p:iterate type="lt">
                                    <p:tmPct val="14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67119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贝叶斯公式</a:t>
            </a:r>
            <a:endParaRPr lang="zh-CN" altLang="en-US" sz="2800" i="1" dirty="0">
              <a:solidFill>
                <a:schemeClr val="bg1"/>
              </a:solidFill>
              <a:latin typeface="+mn-ea"/>
            </a:endParaRPr>
          </a:p>
        </p:txBody>
      </p:sp>
      <p:sp>
        <p:nvSpPr>
          <p:cNvPr id="50" name="Content Placeholder 2"/>
          <p:cNvSpPr txBox="1"/>
          <p:nvPr/>
        </p:nvSpPr>
        <p:spPr>
          <a:xfrm>
            <a:off x="584200" y="1607820"/>
            <a:ext cx="8599170" cy="1580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chemeClr val="bg1"/>
              </a:solidFill>
              <a:latin typeface="+mn-ea"/>
            </a:endParaRPr>
          </a:p>
          <a:p>
            <a:pPr marL="0" indent="0">
              <a:buFont typeface="Arial" panose="020B0604020202020204" pitchFamily="34" charset="0"/>
              <a:buNone/>
            </a:pPr>
            <a:endParaRPr sz="1800" dirty="0">
              <a:solidFill>
                <a:schemeClr val="bg1"/>
              </a:solidFill>
              <a:latin typeface="+mn-ea"/>
            </a:endParaRPr>
          </a:p>
          <a:p>
            <a:pPr marL="0" indent="0">
              <a:buFont typeface="Arial" panose="020B0604020202020204" pitchFamily="34" charset="0"/>
              <a:buNone/>
            </a:pPr>
            <a:endParaRPr sz="1800" dirty="0">
              <a:solidFill>
                <a:schemeClr val="bg1"/>
              </a:solidFill>
              <a:latin typeface="+mn-ea"/>
            </a:endParaRPr>
          </a:p>
          <a:p>
            <a:pPr marL="0" indent="0">
              <a:buFont typeface="Arial" panose="020B0604020202020204" pitchFamily="34" charset="0"/>
              <a:buNone/>
            </a:pPr>
            <a:r>
              <a:rPr sz="1800" dirty="0">
                <a:solidFill>
                  <a:schemeClr val="bg1"/>
                </a:solidFill>
                <a:latin typeface="+mn-ea"/>
              </a:rPr>
              <a:t>其中</a:t>
            </a:r>
            <a:r>
              <a:rPr lang="en-US" sz="1800" dirty="0">
                <a:solidFill>
                  <a:schemeClr val="bg1"/>
                </a:solidFill>
                <a:latin typeface="+mn-ea"/>
              </a:rPr>
              <a:t>P(B)</a:t>
            </a:r>
            <a:r>
              <a:rPr lang="en-US" altLang="zh-CN" sz="1800" dirty="0">
                <a:solidFill>
                  <a:schemeClr val="bg1"/>
                </a:solidFill>
                <a:latin typeface="+mn-ea"/>
                <a:sym typeface="+mn-ea"/>
              </a:rPr>
              <a:t>=Σ𝑃( A</a:t>
            </a:r>
            <a:r>
              <a:rPr lang="en-US" altLang="zh-CN" sz="1800" baseline="-25000" dirty="0">
                <a:solidFill>
                  <a:schemeClr val="bg1"/>
                </a:solidFill>
                <a:latin typeface="+mn-ea"/>
                <a:sym typeface="+mn-ea"/>
              </a:rPr>
              <a:t>i</a:t>
            </a:r>
            <a:r>
              <a:rPr lang="en-US" altLang="zh-CN" sz="1800" dirty="0">
                <a:solidFill>
                  <a:schemeClr val="bg1"/>
                </a:solidFill>
                <a:latin typeface="+mn-ea"/>
                <a:sym typeface="+mn-ea"/>
              </a:rPr>
              <a:t>) 𝑃(𝐵|A</a:t>
            </a:r>
            <a:r>
              <a:rPr lang="en-US" altLang="zh-CN" sz="1800" baseline="-25000" dirty="0">
                <a:solidFill>
                  <a:schemeClr val="bg1"/>
                </a:solidFill>
                <a:latin typeface="+mn-ea"/>
                <a:sym typeface="+mn-ea"/>
              </a:rPr>
              <a:t>i</a:t>
            </a:r>
            <a:r>
              <a:rPr lang="en-US" altLang="zh-CN" sz="1800" dirty="0">
                <a:solidFill>
                  <a:schemeClr val="bg1"/>
                </a:solidFill>
                <a:latin typeface="+mn-ea"/>
                <a:sym typeface="+mn-ea"/>
              </a:rPr>
              <a:t>) </a:t>
            </a:r>
            <a:r>
              <a:rPr lang="zh-CN" sz="1800" dirty="0">
                <a:solidFill>
                  <a:schemeClr val="bg1"/>
                </a:solidFill>
                <a:latin typeface="+mn-ea"/>
              </a:rPr>
              <a:t>；</a:t>
            </a:r>
            <a:endParaRPr lang="zh-CN" sz="1800" dirty="0">
              <a:solidFill>
                <a:schemeClr val="bg1"/>
              </a:solidFill>
              <a:latin typeface="+mn-ea"/>
            </a:endParaRPr>
          </a:p>
          <a:p>
            <a:pPr marL="0" indent="0">
              <a:buFont typeface="Arial" panose="020B0604020202020204" pitchFamily="34" charset="0"/>
              <a:buNone/>
            </a:pPr>
            <a:r>
              <a:rPr lang="en-US" sz="1800" dirty="0">
                <a:solidFill>
                  <a:schemeClr val="bg1"/>
                </a:solidFill>
                <a:latin typeface="+mn-ea"/>
                <a:sym typeface="+mn-ea"/>
              </a:rPr>
              <a:t>P(A</a:t>
            </a:r>
            <a:r>
              <a:rPr lang="en-US" sz="1800" baseline="-25000" dirty="0">
                <a:solidFill>
                  <a:schemeClr val="bg1"/>
                </a:solidFill>
                <a:latin typeface="+mn-ea"/>
                <a:sym typeface="+mn-ea"/>
              </a:rPr>
              <a:t>i</a:t>
            </a:r>
            <a:r>
              <a:rPr lang="en-US" sz="1800" dirty="0">
                <a:solidFill>
                  <a:schemeClr val="bg1"/>
                </a:solidFill>
                <a:latin typeface="+mn-ea"/>
                <a:sym typeface="+mn-ea"/>
              </a:rPr>
              <a:t>|B)</a:t>
            </a:r>
            <a:r>
              <a:rPr sz="1800" dirty="0">
                <a:solidFill>
                  <a:schemeClr val="bg1"/>
                </a:solidFill>
                <a:latin typeface="+mn-ea"/>
                <a:sym typeface="+mn-ea"/>
              </a:rPr>
              <a:t> </a:t>
            </a:r>
            <a:r>
              <a:rPr sz="1800" dirty="0">
                <a:solidFill>
                  <a:schemeClr val="bg1"/>
                </a:solidFill>
                <a:latin typeface="+mn-ea"/>
              </a:rPr>
              <a:t> 是指已知</a:t>
            </a:r>
            <a:r>
              <a:rPr lang="en-US" sz="1800" dirty="0">
                <a:solidFill>
                  <a:schemeClr val="bg1"/>
                </a:solidFill>
                <a:latin typeface="+mn-ea"/>
              </a:rPr>
              <a:t>B</a:t>
            </a:r>
            <a:r>
              <a:rPr sz="1800" dirty="0">
                <a:solidFill>
                  <a:schemeClr val="bg1"/>
                </a:solidFill>
                <a:latin typeface="+mn-ea"/>
              </a:rPr>
              <a:t>出现的条件下，</a:t>
            </a:r>
            <a:r>
              <a:rPr lang="en-US" sz="1800" dirty="0">
                <a:solidFill>
                  <a:schemeClr val="bg1"/>
                </a:solidFill>
                <a:latin typeface="+mn-ea"/>
                <a:sym typeface="+mn-ea"/>
              </a:rPr>
              <a:t>A</a:t>
            </a:r>
            <a:r>
              <a:rPr lang="en-US" sz="1800" baseline="-25000" dirty="0">
                <a:solidFill>
                  <a:schemeClr val="bg1"/>
                </a:solidFill>
                <a:latin typeface="+mn-ea"/>
                <a:sym typeface="+mn-ea"/>
              </a:rPr>
              <a:t>i</a:t>
            </a:r>
            <a:r>
              <a:rPr sz="1800" dirty="0">
                <a:solidFill>
                  <a:schemeClr val="bg1"/>
                </a:solidFill>
                <a:latin typeface="+mn-ea"/>
              </a:rPr>
              <a:t>出现的概率，称为后</a:t>
            </a:r>
            <a:r>
              <a:rPr sz="1800" dirty="0">
                <a:solidFill>
                  <a:schemeClr val="bg1"/>
                </a:solidFill>
                <a:latin typeface="+mn-ea"/>
                <a:sym typeface="+mn-ea"/>
              </a:rPr>
              <a:t>验</a:t>
            </a:r>
            <a:r>
              <a:rPr sz="1800" dirty="0">
                <a:solidFill>
                  <a:schemeClr val="bg1"/>
                </a:solidFill>
                <a:latin typeface="+mn-ea"/>
              </a:rPr>
              <a:t>概率</a:t>
            </a:r>
            <a:r>
              <a:rPr lang="zh-CN" sz="1800" dirty="0">
                <a:solidFill>
                  <a:schemeClr val="bg1"/>
                </a:solidFill>
                <a:latin typeface="+mn-ea"/>
              </a:rPr>
              <a:t>（也称验后概率）；</a:t>
            </a:r>
            <a:endParaRPr lang="zh-CN" sz="1800" dirty="0">
              <a:solidFill>
                <a:schemeClr val="bg1"/>
              </a:solidFill>
              <a:latin typeface="+mn-ea"/>
            </a:endParaRPr>
          </a:p>
          <a:p>
            <a:pPr marL="0" indent="0">
              <a:buFont typeface="Arial" panose="020B0604020202020204" pitchFamily="34" charset="0"/>
              <a:buNone/>
            </a:pPr>
            <a:r>
              <a:rPr lang="zh-CN" sz="1800" dirty="0">
                <a:solidFill>
                  <a:schemeClr val="bg1"/>
                </a:solidFill>
                <a:latin typeface="+mn-ea"/>
                <a:sym typeface="+mn-ea"/>
              </a:rPr>
              <a:t>𝑃(A</a:t>
            </a:r>
            <a:r>
              <a:rPr lang="en-US" altLang="zh-CN" sz="1800" baseline="-25000" dirty="0">
                <a:solidFill>
                  <a:schemeClr val="bg1"/>
                </a:solidFill>
                <a:latin typeface="+mn-ea"/>
                <a:sym typeface="+mn-ea"/>
              </a:rPr>
              <a:t>i</a:t>
            </a:r>
            <a:r>
              <a:rPr lang="zh-CN" sz="1800" dirty="0">
                <a:solidFill>
                  <a:schemeClr val="bg1"/>
                </a:solidFill>
                <a:latin typeface="+mn-ea"/>
                <a:sym typeface="+mn-ea"/>
              </a:rPr>
              <a:t>)</a:t>
            </a:r>
            <a:r>
              <a:rPr sz="1800" dirty="0">
                <a:solidFill>
                  <a:schemeClr val="bg1"/>
                </a:solidFill>
                <a:latin typeface="+mn-ea"/>
              </a:rPr>
              <a:t>称为</a:t>
            </a:r>
            <a:r>
              <a:rPr lang="zh-CN" sz="1800" dirty="0">
                <a:solidFill>
                  <a:schemeClr val="bg1"/>
                </a:solidFill>
                <a:latin typeface="+mn-ea"/>
              </a:rPr>
              <a:t>先验</a:t>
            </a:r>
            <a:r>
              <a:rPr sz="1800" dirty="0">
                <a:solidFill>
                  <a:schemeClr val="bg1"/>
                </a:solidFill>
                <a:latin typeface="+mn-ea"/>
              </a:rPr>
              <a:t>概率</a:t>
            </a:r>
            <a:r>
              <a:rPr lang="zh-CN" sz="1800" dirty="0">
                <a:solidFill>
                  <a:schemeClr val="bg1"/>
                </a:solidFill>
                <a:latin typeface="+mn-ea"/>
              </a:rPr>
              <a:t>（验前概率）。</a:t>
            </a:r>
            <a:endParaRPr sz="1600" dirty="0">
              <a:solidFill>
                <a:schemeClr val="bg1"/>
              </a:solidFill>
              <a:latin typeface="+mn-ea"/>
            </a:endParaRPr>
          </a:p>
          <a:p>
            <a:pPr marL="0" indent="0">
              <a:buFont typeface="Arial" panose="020B0604020202020204" pitchFamily="34" charset="0"/>
              <a:buNone/>
            </a:pPr>
            <a:r>
              <a:rPr lang="zh-CN" i="1" dirty="0">
                <a:solidFill>
                  <a:schemeClr val="bg1"/>
                </a:solidFill>
                <a:latin typeface="+mn-ea"/>
              </a:rPr>
              <a:t>   </a:t>
            </a:r>
            <a:endParaRPr lang="zh-CN" i="1" dirty="0">
              <a:solidFill>
                <a:schemeClr val="bg1"/>
              </a:solidFill>
              <a:latin typeface="+mn-ea"/>
            </a:endParaRPr>
          </a:p>
          <a:p>
            <a:pPr marL="0" indent="0">
              <a:buFont typeface="Arial" panose="020B0604020202020204" pitchFamily="34" charset="0"/>
              <a:buNone/>
            </a:pPr>
            <a:endParaRPr lang="zh-CN" i="1" dirty="0">
              <a:solidFill>
                <a:schemeClr val="bg1"/>
              </a:solidFill>
              <a:latin typeface="+mn-ea"/>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2" name="图片 1" descr="4I{M)0Z1GB`EW5(0`UIODD5"/>
          <p:cNvPicPr>
            <a:picLocks noChangeAspect="1"/>
          </p:cNvPicPr>
          <p:nvPr/>
        </p:nvPicPr>
        <p:blipFill>
          <a:blip r:embed="rId1"/>
          <a:stretch>
            <a:fillRect/>
          </a:stretch>
        </p:blipFill>
        <p:spPr>
          <a:xfrm>
            <a:off x="733425" y="1607820"/>
            <a:ext cx="5529580" cy="800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par>
                                <p:cTn id="11" presetID="16" presetClass="entr" presetSubtype="26" fill="hold" grpId="0" nodeType="withEffect">
                                  <p:stCondLst>
                                    <p:cond delay="3200"/>
                                  </p:stCondLst>
                                  <p:childTnLst>
                                    <p:set>
                                      <p:cBhvr>
                                        <p:cTn id="12" dur="1" fill="hold">
                                          <p:stCondLst>
                                            <p:cond delay="0"/>
                                          </p:stCondLst>
                                        </p:cTn>
                                        <p:tgtEl>
                                          <p:spTgt spid="51"/>
                                        </p:tgtEl>
                                        <p:attrNameLst>
                                          <p:attrName>style.visibility</p:attrName>
                                        </p:attrNameLst>
                                      </p:cBhvr>
                                      <p:to>
                                        <p:strVal val="visible"/>
                                      </p:to>
                                    </p:set>
                                    <p:animEffect transition="in" filter="barn(inHorizontal)">
                                      <p:cBhvr>
                                        <p:cTn id="13"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65125" y="660400"/>
            <a:ext cx="36614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朴素贝叶斯基本公式</a:t>
            </a:r>
            <a:endParaRPr lang="zh-CN" altLang="en-US" sz="2800" i="1" dirty="0">
              <a:solidFill>
                <a:schemeClr val="bg1"/>
              </a:solidFill>
              <a:latin typeface="+mn-ea"/>
            </a:endParaRPr>
          </a:p>
        </p:txBody>
      </p:sp>
      <p:sp>
        <p:nvSpPr>
          <p:cNvPr id="50" name="Content Placeholder 2"/>
          <p:cNvSpPr txBox="1"/>
          <p:nvPr/>
        </p:nvSpPr>
        <p:spPr>
          <a:xfrm>
            <a:off x="287655" y="1438910"/>
            <a:ext cx="8832215" cy="1580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1800" dirty="0">
                <a:solidFill>
                  <a:schemeClr val="bg1"/>
                </a:solidFill>
                <a:latin typeface="+mn-ea"/>
              </a:rPr>
              <a:t>假设输入空间𝓧⊆𝑅</a:t>
            </a:r>
            <a:r>
              <a:rPr lang="en-US" sz="1800" baseline="-25000" dirty="0">
                <a:solidFill>
                  <a:schemeClr val="bg1"/>
                </a:solidFill>
                <a:latin typeface="+mn-ea"/>
              </a:rPr>
              <a:t>n </a:t>
            </a:r>
            <a:r>
              <a:rPr lang="en-US" sz="1800" dirty="0">
                <a:solidFill>
                  <a:schemeClr val="bg1"/>
                </a:solidFill>
                <a:latin typeface="+mn-ea"/>
              </a:rPr>
              <a:t> ,</a:t>
            </a:r>
            <a:r>
              <a:rPr sz="1800" dirty="0">
                <a:solidFill>
                  <a:schemeClr val="bg1"/>
                </a:solidFill>
                <a:latin typeface="+mn-ea"/>
              </a:rPr>
              <a:t>为</a:t>
            </a:r>
            <a:r>
              <a:rPr lang="en-US" sz="1800" dirty="0">
                <a:solidFill>
                  <a:schemeClr val="bg1"/>
                </a:solidFill>
                <a:latin typeface="+mn-ea"/>
              </a:rPr>
              <a:t>n</a:t>
            </a:r>
            <a:r>
              <a:rPr sz="1800" dirty="0">
                <a:solidFill>
                  <a:schemeClr val="bg1"/>
                </a:solidFill>
                <a:latin typeface="+mn-ea"/>
              </a:rPr>
              <a:t>维向量的集合，输出空间为类标记的集合𝓨</a:t>
            </a:r>
            <a:r>
              <a:rPr lang="en-US" sz="1800" dirty="0">
                <a:solidFill>
                  <a:schemeClr val="bg1"/>
                </a:solidFill>
                <a:latin typeface="+mn-ea"/>
              </a:rPr>
              <a:t>:</a:t>
            </a:r>
            <a:r>
              <a:rPr sz="1800" dirty="0">
                <a:solidFill>
                  <a:schemeClr val="bg1"/>
                </a:solidFill>
                <a:latin typeface="宋体" panose="02010600030101010101" pitchFamily="2" charset="-122"/>
                <a:ea typeface="宋体" panose="02010600030101010101" pitchFamily="2" charset="-122"/>
              </a:rPr>
              <a:t>｛</a:t>
            </a:r>
            <a:r>
              <a:rPr lang="en-US" sz="1800" dirty="0">
                <a:solidFill>
                  <a:schemeClr val="bg1"/>
                </a:solidFill>
                <a:latin typeface="宋体" panose="02010600030101010101" pitchFamily="2" charset="-122"/>
                <a:ea typeface="宋体" panose="02010600030101010101" pitchFamily="2" charset="-122"/>
              </a:rPr>
              <a:t>c</a:t>
            </a:r>
            <a:r>
              <a:rPr lang="en-US" sz="1800" baseline="-25000" dirty="0">
                <a:solidFill>
                  <a:schemeClr val="bg1"/>
                </a:solidFill>
                <a:latin typeface="宋体" panose="02010600030101010101" pitchFamily="2" charset="-122"/>
                <a:ea typeface="宋体" panose="02010600030101010101" pitchFamily="2" charset="-122"/>
              </a:rPr>
              <a:t>1</a:t>
            </a:r>
            <a:r>
              <a:rPr lang="en-US" sz="1800" dirty="0">
                <a:solidFill>
                  <a:schemeClr val="bg1"/>
                </a:solidFill>
                <a:latin typeface="宋体" panose="02010600030101010101" pitchFamily="2" charset="-122"/>
                <a:ea typeface="宋体" panose="02010600030101010101" pitchFamily="2" charset="-122"/>
              </a:rPr>
              <a:t>,c</a:t>
            </a:r>
            <a:r>
              <a:rPr lang="en-US" sz="1800" baseline="-25000" dirty="0">
                <a:solidFill>
                  <a:schemeClr val="bg1"/>
                </a:solidFill>
                <a:latin typeface="宋体" panose="02010600030101010101" pitchFamily="2" charset="-122"/>
                <a:ea typeface="宋体" panose="02010600030101010101" pitchFamily="2" charset="-122"/>
              </a:rPr>
              <a:t>2</a:t>
            </a:r>
            <a:r>
              <a:rPr lang="en-US" sz="1800" dirty="0">
                <a:solidFill>
                  <a:schemeClr val="bg1"/>
                </a:solidFill>
                <a:latin typeface="宋体" panose="02010600030101010101" pitchFamily="2" charset="-122"/>
                <a:ea typeface="宋体" panose="02010600030101010101" pitchFamily="2" charset="-122"/>
              </a:rPr>
              <a:t>,...,c</a:t>
            </a:r>
            <a:r>
              <a:rPr lang="en-US" sz="1800" baseline="-25000" dirty="0">
                <a:solidFill>
                  <a:schemeClr val="bg1"/>
                </a:solidFill>
                <a:latin typeface="宋体" panose="02010600030101010101" pitchFamily="2" charset="-122"/>
                <a:ea typeface="宋体" panose="02010600030101010101" pitchFamily="2" charset="-122"/>
              </a:rPr>
              <a:t>k</a:t>
            </a:r>
            <a:r>
              <a:rPr sz="1800" dirty="0">
                <a:solidFill>
                  <a:schemeClr val="bg1"/>
                </a:solidFill>
                <a:latin typeface="宋体" panose="02010600030101010101" pitchFamily="2" charset="-122"/>
                <a:ea typeface="宋体" panose="02010600030101010101" pitchFamily="2" charset="-122"/>
              </a:rPr>
              <a:t>｝</a:t>
            </a:r>
            <a:endParaRPr sz="1800" dirty="0">
              <a:solidFill>
                <a:schemeClr val="bg1"/>
              </a:solidFill>
              <a:latin typeface="+mn-ea"/>
            </a:endParaRPr>
          </a:p>
          <a:p>
            <a:pPr marL="0" indent="0">
              <a:buFont typeface="Arial" panose="020B0604020202020204" pitchFamily="34" charset="0"/>
              <a:buNone/>
            </a:pPr>
            <a:r>
              <a:rPr sz="1800" u="sng" dirty="0">
                <a:solidFill>
                  <a:schemeClr val="bg1"/>
                </a:solidFill>
                <a:latin typeface="+mn-ea"/>
              </a:rPr>
              <a:t>输入</a:t>
            </a:r>
            <a:r>
              <a:rPr sz="1800" dirty="0">
                <a:solidFill>
                  <a:schemeClr val="bg1"/>
                </a:solidFill>
                <a:latin typeface="+mn-ea"/>
              </a:rPr>
              <a:t>特征向量𝑥∈𝓧,</a:t>
            </a:r>
            <a:r>
              <a:rPr sz="1800" u="sng" dirty="0">
                <a:solidFill>
                  <a:schemeClr val="bg1"/>
                </a:solidFill>
                <a:latin typeface="+mn-ea"/>
              </a:rPr>
              <a:t>输出</a:t>
            </a:r>
            <a:r>
              <a:rPr sz="1800" dirty="0">
                <a:solidFill>
                  <a:schemeClr val="bg1"/>
                </a:solidFill>
                <a:latin typeface="+mn-ea"/>
              </a:rPr>
              <a:t>类标记(class label)𝑦∈𝓨.</a:t>
            </a:r>
            <a:endParaRPr sz="1800" dirty="0">
              <a:solidFill>
                <a:schemeClr val="bg1"/>
              </a:solidFill>
              <a:latin typeface="+mn-ea"/>
            </a:endParaRPr>
          </a:p>
          <a:p>
            <a:pPr marL="0" indent="0">
              <a:buFont typeface="Arial" panose="020B0604020202020204" pitchFamily="34" charset="0"/>
              <a:buNone/>
            </a:pPr>
            <a:r>
              <a:rPr sz="1800" dirty="0">
                <a:solidFill>
                  <a:schemeClr val="bg1"/>
                </a:solidFill>
                <a:latin typeface="+mn-ea"/>
              </a:rPr>
              <a:t>𝑋是定义在输出空间𝓧上的随机变量，𝑌是定义在输出空间𝓨上的随机变量.</a:t>
            </a:r>
            <a:endParaRPr sz="1800" dirty="0">
              <a:solidFill>
                <a:schemeClr val="bg1"/>
              </a:solidFill>
              <a:latin typeface="+mn-ea"/>
            </a:endParaRPr>
          </a:p>
          <a:p>
            <a:pPr marL="0" indent="0">
              <a:buFont typeface="Arial" panose="020B0604020202020204" pitchFamily="34" charset="0"/>
              <a:buNone/>
            </a:pPr>
            <a:r>
              <a:rPr sz="1800" dirty="0">
                <a:solidFill>
                  <a:schemeClr val="bg1"/>
                </a:solidFill>
                <a:latin typeface="+mn-ea"/>
              </a:rPr>
              <a:t>𝑃(𝑋,𝑌)是𝑋和𝑌上的联合概率分布.</a:t>
            </a:r>
            <a:endParaRPr sz="1800" dirty="0">
              <a:solidFill>
                <a:schemeClr val="bg1"/>
              </a:solidFill>
              <a:latin typeface="+mn-ea"/>
            </a:endParaRPr>
          </a:p>
          <a:p>
            <a:pPr marL="0" indent="0">
              <a:buFont typeface="Arial" panose="020B0604020202020204" pitchFamily="34" charset="0"/>
              <a:buNone/>
            </a:pPr>
            <a:r>
              <a:rPr sz="1800" dirty="0">
                <a:solidFill>
                  <a:schemeClr val="bg1"/>
                </a:solidFill>
                <a:latin typeface="+mn-ea"/>
              </a:rPr>
              <a:t>训练数据集 </a:t>
            </a:r>
            <a:r>
              <a:rPr lang="en-US" sz="1800" dirty="0">
                <a:solidFill>
                  <a:schemeClr val="bg1"/>
                </a:solidFill>
                <a:latin typeface="+mn-ea"/>
              </a:rPr>
              <a:t>T=</a:t>
            </a:r>
            <a:r>
              <a:rPr lang="en-US" sz="1800" dirty="0">
                <a:solidFill>
                  <a:schemeClr val="bg1"/>
                </a:solidFill>
                <a:latin typeface="宋体" panose="02010600030101010101" pitchFamily="2" charset="-122"/>
                <a:ea typeface="宋体" panose="02010600030101010101" pitchFamily="2" charset="-122"/>
              </a:rPr>
              <a:t>｛(x</a:t>
            </a:r>
            <a:r>
              <a:rPr lang="en-US" sz="1800" baseline="-25000" dirty="0">
                <a:solidFill>
                  <a:schemeClr val="bg1"/>
                </a:solidFill>
                <a:latin typeface="宋体" panose="02010600030101010101" pitchFamily="2" charset="-122"/>
                <a:ea typeface="宋体" panose="02010600030101010101" pitchFamily="2" charset="-122"/>
              </a:rPr>
              <a:t>1</a:t>
            </a:r>
            <a:r>
              <a:rPr lang="en-US" sz="1800" dirty="0">
                <a:solidFill>
                  <a:schemeClr val="bg1"/>
                </a:solidFill>
                <a:latin typeface="宋体" panose="02010600030101010101" pitchFamily="2" charset="-122"/>
                <a:ea typeface="宋体" panose="02010600030101010101" pitchFamily="2" charset="-122"/>
              </a:rPr>
              <a:t>,y</a:t>
            </a:r>
            <a:r>
              <a:rPr lang="en-US" sz="1800" baseline="-25000" dirty="0">
                <a:solidFill>
                  <a:schemeClr val="bg1"/>
                </a:solidFill>
                <a:latin typeface="宋体" panose="02010600030101010101" pitchFamily="2" charset="-122"/>
                <a:ea typeface="宋体" panose="02010600030101010101" pitchFamily="2" charset="-122"/>
              </a:rPr>
              <a:t>1</a:t>
            </a:r>
            <a:r>
              <a:rPr lang="en-US" sz="1800" dirty="0">
                <a:solidFill>
                  <a:schemeClr val="bg1"/>
                </a:solidFill>
                <a:latin typeface="宋体" panose="02010600030101010101" pitchFamily="2" charset="-122"/>
                <a:ea typeface="宋体" panose="02010600030101010101" pitchFamily="2" charset="-122"/>
              </a:rPr>
              <a:t>),(x</a:t>
            </a:r>
            <a:r>
              <a:rPr lang="en-US" sz="1800" baseline="-25000" dirty="0">
                <a:solidFill>
                  <a:schemeClr val="bg1"/>
                </a:solidFill>
                <a:latin typeface="宋体" panose="02010600030101010101" pitchFamily="2" charset="-122"/>
                <a:ea typeface="宋体" panose="02010600030101010101" pitchFamily="2" charset="-122"/>
              </a:rPr>
              <a:t>2</a:t>
            </a:r>
            <a:r>
              <a:rPr lang="en-US" sz="1800" dirty="0">
                <a:solidFill>
                  <a:schemeClr val="bg1"/>
                </a:solidFill>
                <a:latin typeface="宋体" panose="02010600030101010101" pitchFamily="2" charset="-122"/>
                <a:ea typeface="宋体" panose="02010600030101010101" pitchFamily="2" charset="-122"/>
              </a:rPr>
              <a:t>,y</a:t>
            </a:r>
            <a:r>
              <a:rPr lang="en-US" sz="1800" baseline="-25000" dirty="0">
                <a:solidFill>
                  <a:schemeClr val="bg1"/>
                </a:solidFill>
                <a:latin typeface="宋体" panose="02010600030101010101" pitchFamily="2" charset="-122"/>
                <a:ea typeface="宋体" panose="02010600030101010101" pitchFamily="2" charset="-122"/>
              </a:rPr>
              <a:t>2</a:t>
            </a:r>
            <a:r>
              <a:rPr lang="en-US" sz="1800" dirty="0">
                <a:solidFill>
                  <a:schemeClr val="bg1"/>
                </a:solidFill>
                <a:latin typeface="宋体" panose="02010600030101010101" pitchFamily="2" charset="-122"/>
                <a:ea typeface="宋体" panose="02010600030101010101" pitchFamily="2" charset="-122"/>
              </a:rPr>
              <a:t>),...,</a:t>
            </a:r>
            <a:r>
              <a:rPr lang="en-US" sz="1800" dirty="0">
                <a:solidFill>
                  <a:schemeClr val="bg1"/>
                </a:solidFill>
                <a:latin typeface="宋体" panose="02010600030101010101" pitchFamily="2" charset="-122"/>
                <a:ea typeface="宋体" panose="02010600030101010101" pitchFamily="2" charset="-122"/>
                <a:sym typeface="+mn-ea"/>
              </a:rPr>
              <a:t>(x</a:t>
            </a:r>
            <a:r>
              <a:rPr lang="en-US" sz="1800" baseline="-25000" dirty="0">
                <a:solidFill>
                  <a:schemeClr val="bg1"/>
                </a:solidFill>
                <a:latin typeface="宋体" panose="02010600030101010101" pitchFamily="2" charset="-122"/>
                <a:ea typeface="宋体" panose="02010600030101010101" pitchFamily="2" charset="-122"/>
                <a:sym typeface="+mn-ea"/>
              </a:rPr>
              <a:t>n</a:t>
            </a:r>
            <a:r>
              <a:rPr lang="en-US" sz="1800" dirty="0">
                <a:solidFill>
                  <a:schemeClr val="bg1"/>
                </a:solidFill>
                <a:latin typeface="宋体" panose="02010600030101010101" pitchFamily="2" charset="-122"/>
                <a:ea typeface="宋体" panose="02010600030101010101" pitchFamily="2" charset="-122"/>
                <a:sym typeface="+mn-ea"/>
              </a:rPr>
              <a:t>,y</a:t>
            </a:r>
            <a:r>
              <a:rPr lang="en-US" sz="1800" baseline="-25000" dirty="0">
                <a:solidFill>
                  <a:schemeClr val="bg1"/>
                </a:solidFill>
                <a:latin typeface="宋体" panose="02010600030101010101" pitchFamily="2" charset="-122"/>
                <a:ea typeface="宋体" panose="02010600030101010101" pitchFamily="2" charset="-122"/>
                <a:sym typeface="+mn-ea"/>
              </a:rPr>
              <a:t>n</a:t>
            </a:r>
            <a:r>
              <a:rPr lang="en-US" sz="1800" dirty="0">
                <a:solidFill>
                  <a:schemeClr val="bg1"/>
                </a:solidFill>
                <a:latin typeface="宋体" panose="02010600030101010101" pitchFamily="2" charset="-122"/>
                <a:ea typeface="宋体" panose="02010600030101010101" pitchFamily="2" charset="-122"/>
                <a:sym typeface="+mn-ea"/>
              </a:rPr>
              <a:t>)</a:t>
            </a:r>
            <a:r>
              <a:rPr lang="en-US" sz="1800" dirty="0">
                <a:solidFill>
                  <a:schemeClr val="bg1"/>
                </a:solidFill>
                <a:latin typeface="宋体" panose="02010600030101010101" pitchFamily="2" charset="-122"/>
                <a:ea typeface="宋体" panose="02010600030101010101" pitchFamily="2" charset="-122"/>
              </a:rPr>
              <a:t>｝</a:t>
            </a:r>
            <a:r>
              <a:rPr sz="1800" dirty="0">
                <a:solidFill>
                  <a:schemeClr val="bg1"/>
                </a:solidFill>
                <a:latin typeface="+mn-ea"/>
              </a:rPr>
              <a:t>由𝑃(𝑋, 𝑌)独立同分布产生</a:t>
            </a:r>
            <a:endParaRPr sz="1800" dirty="0">
              <a:solidFill>
                <a:schemeClr val="bg1"/>
              </a:solidFill>
              <a:latin typeface="+mn-ea"/>
            </a:endParaRPr>
          </a:p>
          <a:p>
            <a:pPr marL="0" indent="0">
              <a:buFont typeface="Arial" panose="020B0604020202020204" pitchFamily="34" charset="0"/>
              <a:buNone/>
            </a:pPr>
            <a:endParaRPr sz="1800" dirty="0">
              <a:solidFill>
                <a:schemeClr val="bg1"/>
              </a:solidFill>
              <a:latin typeface="+mn-ea"/>
            </a:endParaRPr>
          </a:p>
          <a:p>
            <a:pPr marL="0" indent="0">
              <a:buFont typeface="Arial" panose="020B0604020202020204" pitchFamily="34" charset="0"/>
              <a:buNone/>
            </a:pPr>
            <a:r>
              <a:rPr lang="zh-CN" i="1" dirty="0">
                <a:solidFill>
                  <a:schemeClr val="bg1"/>
                </a:solidFill>
                <a:latin typeface="+mn-ea"/>
              </a:rPr>
              <a:t>   </a:t>
            </a:r>
            <a:endParaRPr lang="zh-CN" i="1" dirty="0">
              <a:solidFill>
                <a:schemeClr val="bg1"/>
              </a:solidFill>
              <a:latin typeface="+mn-ea"/>
            </a:endParaRPr>
          </a:p>
          <a:p>
            <a:pPr marL="0" indent="0">
              <a:buFont typeface="Arial" panose="020B0604020202020204" pitchFamily="34" charset="0"/>
              <a:buNone/>
            </a:pPr>
            <a:endParaRPr lang="zh-CN" i="1" dirty="0">
              <a:solidFill>
                <a:schemeClr val="bg1"/>
              </a:solidFill>
              <a:latin typeface="+mn-ea"/>
            </a:endParaRPr>
          </a:p>
        </p:txBody>
      </p:sp>
      <p:graphicFrame>
        <p:nvGraphicFramePr>
          <p:cNvPr id="2" name="对象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2463800"/>
                        <a:ext cx="914400" cy="2159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7214235" y="3488690"/>
              <a:ext cx="13335" cy="360"/>
            </p14:xfrm>
          </p:contentPart>
        </mc:Choice>
        <mc:Fallback xmlns="">
          <p:pic>
            <p:nvPicPr>
              <p:cNvPr id="8" name="墨迹 7"/>
            </p:nvPicPr>
            <p:blipFill>
              <a:blip r:embed="rId4"/>
            </p:blipFill>
            <p:spPr>
              <a:xfrm>
                <a:off x="7214235" y="3488690"/>
                <a:ext cx="1333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7214235" y="3482340"/>
              <a:ext cx="13335" cy="360"/>
            </p14:xfrm>
          </p:contentPart>
        </mc:Choice>
        <mc:Fallback xmlns="">
          <p:pic>
            <p:nvPicPr>
              <p:cNvPr id="9" name="墨迹 8"/>
            </p:nvPicPr>
            <p:blipFill>
              <a:blip r:embed="rId4"/>
            </p:blipFill>
            <p:spPr>
              <a:xfrm>
                <a:off x="7214235" y="3482340"/>
                <a:ext cx="1333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7656830" y="3810635"/>
              <a:ext cx="13335" cy="360"/>
            </p14:xfrm>
          </p:contentPart>
        </mc:Choice>
        <mc:Fallback xmlns="">
          <p:pic>
            <p:nvPicPr>
              <p:cNvPr id="10" name="墨迹 9"/>
            </p:nvPicPr>
            <p:blipFill>
              <a:blip r:embed="rId4"/>
            </p:blipFill>
            <p:spPr>
              <a:xfrm>
                <a:off x="7656830" y="3810635"/>
                <a:ext cx="1333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65125" y="660400"/>
            <a:ext cx="36614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朴素贝叶斯基本公式</a:t>
            </a:r>
            <a:endParaRPr lang="zh-CN" altLang="en-US" sz="2800" i="1" dirty="0">
              <a:solidFill>
                <a:schemeClr val="bg1"/>
              </a:solidFill>
              <a:latin typeface="+mn-ea"/>
            </a:endParaRPr>
          </a:p>
        </p:txBody>
      </p:sp>
      <p:sp>
        <p:nvSpPr>
          <p:cNvPr id="50" name="Content Placeholder 2"/>
          <p:cNvSpPr txBox="1"/>
          <p:nvPr/>
        </p:nvSpPr>
        <p:spPr>
          <a:xfrm>
            <a:off x="510540" y="1438910"/>
            <a:ext cx="8599170" cy="1580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1800" dirty="0">
                <a:solidFill>
                  <a:schemeClr val="bg1"/>
                </a:solidFill>
              </a:rPr>
              <a:t>朴素贝叶斯法通过训练数据集合</a:t>
            </a:r>
            <a:r>
              <a:rPr sz="1800" dirty="0">
                <a:solidFill>
                  <a:srgbClr val="FF0000"/>
                </a:solidFill>
              </a:rPr>
              <a:t>学习</a:t>
            </a:r>
            <a:r>
              <a:rPr sz="1800" dirty="0">
                <a:solidFill>
                  <a:schemeClr val="bg1"/>
                </a:solidFill>
              </a:rPr>
              <a:t>联合概率分布𝑃(𝑋, 𝑌).</a:t>
            </a:r>
            <a:endParaRPr sz="1800" dirty="0">
              <a:solidFill>
                <a:schemeClr val="bg1"/>
              </a:solidFill>
            </a:endParaRPr>
          </a:p>
          <a:p>
            <a:pPr marL="0" indent="0">
              <a:buFont typeface="Arial" panose="020B0604020202020204" pitchFamily="34" charset="0"/>
              <a:buNone/>
            </a:pPr>
            <a:r>
              <a:rPr sz="1800" dirty="0">
                <a:solidFill>
                  <a:schemeClr val="bg1"/>
                </a:solidFill>
              </a:rPr>
              <a:t>具体的，学习以下先验概率分布及条件概率分布，</a:t>
            </a:r>
            <a:endParaRPr sz="1800" dirty="0">
              <a:solidFill>
                <a:schemeClr val="bg1"/>
              </a:solidFill>
            </a:endParaRPr>
          </a:p>
          <a:p>
            <a:pPr marL="0" indent="0">
              <a:buFont typeface="Arial" panose="020B0604020202020204" pitchFamily="34" charset="0"/>
              <a:buNone/>
            </a:pPr>
            <a:r>
              <a:rPr lang="zh-CN" i="1" dirty="0">
                <a:solidFill>
                  <a:schemeClr val="bg1"/>
                </a:solidFill>
                <a:latin typeface="+mn-ea"/>
              </a:rPr>
              <a:t>     </a:t>
            </a:r>
            <a:r>
              <a:rPr lang="zh-CN" sz="1600" dirty="0">
                <a:solidFill>
                  <a:schemeClr val="bg1"/>
                </a:solidFill>
                <a:latin typeface="+mn-ea"/>
              </a:rPr>
              <a:t>• 先验概率分布</a:t>
            </a:r>
            <a:r>
              <a:rPr lang="en-US" altLang="zh-CN" sz="1600" dirty="0">
                <a:solidFill>
                  <a:schemeClr val="bg1"/>
                </a:solidFill>
                <a:latin typeface="+mn-ea"/>
              </a:rPr>
              <a:t>P(Y=c</a:t>
            </a:r>
            <a:r>
              <a:rPr lang="en-US" altLang="zh-CN" sz="1600" baseline="-25000" dirty="0">
                <a:solidFill>
                  <a:schemeClr val="bg1"/>
                </a:solidFill>
                <a:latin typeface="+mn-ea"/>
              </a:rPr>
              <a:t>k</a:t>
            </a:r>
            <a:r>
              <a:rPr lang="en-US" altLang="zh-CN" sz="1600" dirty="0">
                <a:solidFill>
                  <a:schemeClr val="bg1"/>
                </a:solidFill>
                <a:latin typeface="+mn-ea"/>
              </a:rPr>
              <a:t> ),k=1,2,...,K</a:t>
            </a:r>
            <a:endParaRPr lang="zh-CN" sz="1600" dirty="0">
              <a:solidFill>
                <a:schemeClr val="bg1"/>
              </a:solidFill>
              <a:latin typeface="+mn-ea"/>
            </a:endParaRPr>
          </a:p>
          <a:p>
            <a:pPr marL="0" indent="0">
              <a:buFont typeface="Arial" panose="020B0604020202020204" pitchFamily="34" charset="0"/>
              <a:buNone/>
            </a:pPr>
            <a:r>
              <a:rPr lang="zh-CN" sz="1600" dirty="0">
                <a:solidFill>
                  <a:schemeClr val="bg1"/>
                </a:solidFill>
                <a:latin typeface="+mn-ea"/>
              </a:rPr>
              <a:t>     • 条件概率分布 </a:t>
            </a:r>
            <a:r>
              <a:rPr lang="en-US" altLang="zh-CN" sz="1600" dirty="0">
                <a:solidFill>
                  <a:schemeClr val="bg1"/>
                </a:solidFill>
                <a:latin typeface="+mn-ea"/>
              </a:rPr>
              <a:t>P(X=x|Y=</a:t>
            </a:r>
            <a:r>
              <a:rPr lang="en-US" altLang="zh-CN" sz="1600" dirty="0">
                <a:solidFill>
                  <a:schemeClr val="bg1"/>
                </a:solidFill>
                <a:latin typeface="+mn-ea"/>
                <a:sym typeface="+mn-ea"/>
              </a:rPr>
              <a:t>c</a:t>
            </a:r>
            <a:r>
              <a:rPr lang="en-US" altLang="zh-CN" sz="1600" baseline="-25000" dirty="0">
                <a:solidFill>
                  <a:schemeClr val="bg1"/>
                </a:solidFill>
                <a:latin typeface="+mn-ea"/>
                <a:sym typeface="+mn-ea"/>
              </a:rPr>
              <a:t>k </a:t>
            </a:r>
            <a:r>
              <a:rPr lang="en-US" altLang="zh-CN" sz="1600" dirty="0">
                <a:solidFill>
                  <a:schemeClr val="bg1"/>
                </a:solidFill>
                <a:latin typeface="+mn-ea"/>
                <a:sym typeface="+mn-ea"/>
              </a:rPr>
              <a:t>)=P(X</a:t>
            </a:r>
            <a:r>
              <a:rPr lang="en-US" altLang="zh-CN" sz="1600" baseline="30000" dirty="0">
                <a:solidFill>
                  <a:schemeClr val="bg1"/>
                </a:solidFill>
                <a:latin typeface="+mn-ea"/>
                <a:sym typeface="+mn-ea"/>
              </a:rPr>
              <a:t>(1)</a:t>
            </a:r>
            <a:r>
              <a:rPr lang="en-US" altLang="zh-CN" sz="1600" dirty="0">
                <a:solidFill>
                  <a:schemeClr val="bg1"/>
                </a:solidFill>
                <a:latin typeface="+mn-ea"/>
                <a:sym typeface="+mn-ea"/>
              </a:rPr>
              <a:t>=x</a:t>
            </a:r>
            <a:r>
              <a:rPr lang="en-US" altLang="zh-CN" sz="1600" baseline="30000" dirty="0">
                <a:solidFill>
                  <a:schemeClr val="bg1"/>
                </a:solidFill>
                <a:latin typeface="+mn-ea"/>
                <a:sym typeface="+mn-ea"/>
              </a:rPr>
              <a:t>(1)</a:t>
            </a:r>
            <a:r>
              <a:rPr lang="en-US" altLang="zh-CN" sz="1600" dirty="0">
                <a:solidFill>
                  <a:schemeClr val="bg1"/>
                </a:solidFill>
                <a:latin typeface="+mn-ea"/>
                <a:sym typeface="+mn-ea"/>
              </a:rPr>
              <a:t>,. . . ,</a:t>
            </a:r>
            <a:r>
              <a:rPr lang="en-US" altLang="zh-CN" sz="1600" dirty="0">
                <a:solidFill>
                  <a:schemeClr val="bg1"/>
                </a:solidFill>
                <a:latin typeface="+mn-ea"/>
                <a:sym typeface="+mn-ea"/>
              </a:rPr>
              <a:t>X</a:t>
            </a:r>
            <a:r>
              <a:rPr lang="en-US" altLang="zh-CN" sz="1600" baseline="30000" dirty="0">
                <a:solidFill>
                  <a:schemeClr val="bg1"/>
                </a:solidFill>
                <a:latin typeface="+mn-ea"/>
                <a:sym typeface="+mn-ea"/>
              </a:rPr>
              <a:t>(n)</a:t>
            </a:r>
            <a:r>
              <a:rPr lang="en-US" altLang="zh-CN" sz="1600" dirty="0">
                <a:solidFill>
                  <a:schemeClr val="bg1"/>
                </a:solidFill>
                <a:latin typeface="+mn-ea"/>
                <a:sym typeface="+mn-ea"/>
              </a:rPr>
              <a:t>=x</a:t>
            </a:r>
            <a:r>
              <a:rPr lang="en-US" altLang="zh-CN" sz="1600" baseline="30000" dirty="0">
                <a:solidFill>
                  <a:schemeClr val="bg1"/>
                </a:solidFill>
                <a:latin typeface="+mn-ea"/>
                <a:sym typeface="+mn-ea"/>
              </a:rPr>
              <a:t>(n)</a:t>
            </a:r>
            <a:r>
              <a:rPr lang="en-US" altLang="zh-CN" sz="1600" dirty="0">
                <a:solidFill>
                  <a:schemeClr val="bg1"/>
                </a:solidFill>
                <a:latin typeface="+mn-ea"/>
                <a:sym typeface="+mn-ea"/>
              </a:rPr>
              <a:t>|Y=</a:t>
            </a:r>
            <a:r>
              <a:rPr lang="en-US" altLang="zh-CN" sz="1600" dirty="0">
                <a:solidFill>
                  <a:schemeClr val="bg1"/>
                </a:solidFill>
                <a:latin typeface="+mn-ea"/>
                <a:sym typeface="+mn-ea"/>
              </a:rPr>
              <a:t>c</a:t>
            </a:r>
            <a:r>
              <a:rPr lang="en-US" altLang="zh-CN" sz="1600" baseline="-25000" dirty="0">
                <a:solidFill>
                  <a:schemeClr val="bg1"/>
                </a:solidFill>
                <a:latin typeface="+mn-ea"/>
                <a:sym typeface="+mn-ea"/>
              </a:rPr>
              <a:t>k</a:t>
            </a:r>
            <a:r>
              <a:rPr lang="en-US" altLang="zh-CN" sz="1600" dirty="0">
                <a:solidFill>
                  <a:schemeClr val="bg1"/>
                </a:solidFill>
                <a:latin typeface="+mn-ea"/>
                <a:sym typeface="+mn-ea"/>
              </a:rPr>
              <a:t> ),k=1,2,...,K</a:t>
            </a:r>
            <a:endParaRPr lang="en-US" altLang="zh-CN" sz="1600" dirty="0">
              <a:solidFill>
                <a:schemeClr val="bg1"/>
              </a:solidFill>
              <a:latin typeface="+mn-ea"/>
              <a:sym typeface="+mn-ea"/>
            </a:endParaRPr>
          </a:p>
          <a:p>
            <a:pPr marL="0" indent="0">
              <a:buFont typeface="Arial" panose="020B0604020202020204" pitchFamily="34" charset="0"/>
              <a:buNone/>
            </a:pPr>
            <a:r>
              <a:rPr lang="en-US" altLang="zh-CN" sz="1800" dirty="0">
                <a:solidFill>
                  <a:schemeClr val="bg1"/>
                </a:solidFill>
                <a:latin typeface="+mn-ea"/>
                <a:sym typeface="+mn-ea"/>
              </a:rPr>
              <a:t>朴素贝叶斯法对条件概率分布做了条件</a:t>
            </a:r>
            <a:r>
              <a:rPr lang="en-US" altLang="zh-CN" sz="1800" dirty="0">
                <a:solidFill>
                  <a:srgbClr val="FF0000"/>
                </a:solidFill>
                <a:latin typeface="+mn-ea"/>
                <a:sym typeface="+mn-ea"/>
              </a:rPr>
              <a:t>独立性</a:t>
            </a:r>
            <a:r>
              <a:rPr lang="en-US" altLang="zh-CN" sz="1800" dirty="0">
                <a:solidFill>
                  <a:schemeClr val="bg1"/>
                </a:solidFill>
                <a:latin typeface="+mn-ea"/>
                <a:sym typeface="+mn-ea"/>
              </a:rPr>
              <a:t>假设，</a:t>
            </a:r>
            <a:r>
              <a:rPr lang="en-US" altLang="zh-CN" sz="1800" dirty="0">
                <a:solidFill>
                  <a:srgbClr val="FF0000"/>
                </a:solidFill>
                <a:latin typeface="+mn-ea"/>
                <a:sym typeface="+mn-ea"/>
              </a:rPr>
              <a:t>朴素</a:t>
            </a:r>
            <a:r>
              <a:rPr lang="en-US" altLang="zh-CN" sz="1800" dirty="0">
                <a:solidFill>
                  <a:schemeClr val="bg1"/>
                </a:solidFill>
                <a:latin typeface="+mn-ea"/>
                <a:sym typeface="+mn-ea"/>
              </a:rPr>
              <a:t>贝叶斯因此得名;条件独立性假设：对已知类别，假设所有属性相互独立</a:t>
            </a:r>
            <a:r>
              <a:rPr lang="zh-CN" altLang="en-US" sz="1800" dirty="0">
                <a:solidFill>
                  <a:schemeClr val="bg1"/>
                </a:solidFill>
                <a:latin typeface="+mn-ea"/>
                <a:sym typeface="+mn-ea"/>
              </a:rPr>
              <a:t>。</a:t>
            </a:r>
            <a:endParaRPr lang="zh-CN" altLang="en-US" sz="1800" dirty="0">
              <a:solidFill>
                <a:schemeClr val="bg1"/>
              </a:solidFill>
              <a:latin typeface="+mn-ea"/>
              <a:sym typeface="+mn-ea"/>
            </a:endParaRPr>
          </a:p>
          <a:p>
            <a:pPr marL="0" indent="0">
              <a:buFont typeface="Arial" panose="020B0604020202020204" pitchFamily="34" charset="0"/>
              <a:buNone/>
            </a:pPr>
            <a:r>
              <a:rPr sz="1800" dirty="0">
                <a:solidFill>
                  <a:schemeClr val="bg1"/>
                </a:solidFill>
                <a:latin typeface="+mn-ea"/>
                <a:sym typeface="+mn-ea"/>
              </a:rPr>
              <a:t>这个分类器要做的就是，</a:t>
            </a:r>
            <a:r>
              <a:rPr lang="zh-CN" sz="1800" dirty="0">
                <a:solidFill>
                  <a:schemeClr val="bg1"/>
                </a:solidFill>
                <a:latin typeface="+mn-ea"/>
                <a:sym typeface="+mn-ea"/>
              </a:rPr>
              <a:t>对于</a:t>
            </a:r>
            <a:r>
              <a:rPr sz="1800" dirty="0">
                <a:solidFill>
                  <a:schemeClr val="bg1"/>
                </a:solidFill>
                <a:latin typeface="+mn-ea"/>
                <a:sym typeface="+mn-ea"/>
              </a:rPr>
              <a:t>新输入</a:t>
            </a:r>
            <a:r>
              <a:rPr lang="en-US" sz="1800" dirty="0">
                <a:solidFill>
                  <a:schemeClr val="bg1"/>
                </a:solidFill>
                <a:latin typeface="+mn-ea"/>
                <a:sym typeface="+mn-ea"/>
              </a:rPr>
              <a:t>x</a:t>
            </a:r>
            <a:r>
              <a:rPr sz="1800" dirty="0">
                <a:solidFill>
                  <a:schemeClr val="bg1"/>
                </a:solidFill>
                <a:latin typeface="+mn-ea"/>
                <a:sym typeface="+mn-ea"/>
              </a:rPr>
              <a:t>，计算所有可能的𝑌对应的后验概率𝑃(𝑌|𝑋)，后验概率最大的那个𝑌就</a:t>
            </a:r>
            <a:r>
              <a:rPr sz="1800" dirty="0">
                <a:solidFill>
                  <a:schemeClr val="bg1"/>
                </a:solidFill>
                <a:cs typeface="+mn-lt"/>
                <a:sym typeface="+mn-ea"/>
              </a:rPr>
              <a:t>是这个新输入x的类</a:t>
            </a:r>
            <a:r>
              <a:rPr lang="zh-CN" sz="1800" dirty="0">
                <a:solidFill>
                  <a:schemeClr val="bg1"/>
                </a:solidFill>
                <a:cs typeface="+mn-lt"/>
                <a:sym typeface="+mn-ea"/>
              </a:rPr>
              <a:t>，可以看出其是一种有监督学习</a:t>
            </a:r>
            <a:r>
              <a:rPr lang="zh-CN" sz="2000" dirty="0">
                <a:solidFill>
                  <a:schemeClr val="bg1"/>
                </a:solidFill>
                <a:cs typeface="+mn-lt"/>
                <a:sym typeface="+mn-ea"/>
              </a:rPr>
              <a:t>。</a:t>
            </a:r>
            <a:endParaRPr lang="zh-CN" sz="2000" dirty="0">
              <a:solidFill>
                <a:schemeClr val="bg1"/>
              </a:solidFill>
              <a:cs typeface="+mn-lt"/>
              <a:sym typeface="+mn-ea"/>
            </a:endParaRPr>
          </a:p>
        </p:txBody>
      </p:sp>
      <mc:AlternateContent xmlns:mc="http://schemas.openxmlformats.org/markup-compatibility/2006" xmlns:p14="http://schemas.microsoft.com/office/powerpoint/2010/main">
        <mc:Choice Requires="p14">
          <p:contentPart r:id="rId1" p14:bwMode="auto">
            <p14:nvContentPartPr>
              <p14:cNvPr id="11" name="墨迹 10"/>
              <p14:cNvContentPartPr/>
              <p14:nvPr/>
            </p14:nvContentPartPr>
            <p14:xfrm>
              <a:off x="1225550" y="2719070"/>
              <a:ext cx="6985" cy="6350"/>
            </p14:xfrm>
          </p:contentPart>
        </mc:Choice>
        <mc:Fallback xmlns="">
          <p:pic>
            <p:nvPicPr>
              <p:cNvPr id="11" name="墨迹 10"/>
            </p:nvPicPr>
            <p:blipFill>
              <a:blip r:embed="rId2"/>
            </p:blipFill>
            <p:spPr>
              <a:xfrm>
                <a:off x="1225550" y="2719070"/>
                <a:ext cx="6985" cy="63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1" name="墨迹 20"/>
              <p14:cNvContentPartPr/>
              <p14:nvPr/>
            </p14:nvContentPartPr>
            <p14:xfrm>
              <a:off x="7328535" y="3529330"/>
              <a:ext cx="13335" cy="360"/>
            </p14:xfrm>
          </p:contentPart>
        </mc:Choice>
        <mc:Fallback xmlns="">
          <p:pic>
            <p:nvPicPr>
              <p:cNvPr id="21" name="墨迹 20"/>
            </p:nvPicPr>
            <p:blipFill>
              <a:blip r:embed="rId4"/>
            </p:blipFill>
            <p:spPr>
              <a:xfrm>
                <a:off x="7328535" y="3529330"/>
                <a:ext cx="1333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65125" y="660400"/>
            <a:ext cx="36614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朴素贝叶斯基本公式</a:t>
            </a:r>
            <a:endParaRPr lang="zh-CN" altLang="en-US" sz="2800" i="1" dirty="0">
              <a:solidFill>
                <a:schemeClr val="bg1"/>
              </a:solidFill>
              <a:latin typeface="+mn-ea"/>
            </a:endParaRPr>
          </a:p>
        </p:txBody>
      </p:sp>
      <p:sp>
        <p:nvSpPr>
          <p:cNvPr id="50" name="Content Placeholder 2"/>
          <p:cNvSpPr txBox="1"/>
          <p:nvPr/>
        </p:nvSpPr>
        <p:spPr>
          <a:xfrm>
            <a:off x="510540" y="1438910"/>
            <a:ext cx="8599170" cy="1580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1800" dirty="0">
                <a:solidFill>
                  <a:schemeClr val="bg1"/>
                </a:solidFill>
                <a:cs typeface="+mn-lt"/>
              </a:rPr>
              <a:t>依据条件独立性假设</a:t>
            </a:r>
            <a:r>
              <a:rPr lang="en-US" sz="1800" dirty="0">
                <a:solidFill>
                  <a:schemeClr val="bg1"/>
                </a:solidFill>
                <a:cs typeface="+mn-lt"/>
              </a:rPr>
              <a:t>:</a:t>
            </a:r>
            <a:endParaRPr lang="en-US" sz="1800" dirty="0">
              <a:solidFill>
                <a:schemeClr val="bg1"/>
              </a:solidFill>
              <a:cs typeface="+mn-lt"/>
            </a:endParaRPr>
          </a:p>
          <a:p>
            <a:pPr marL="0" indent="0">
              <a:buFont typeface="Arial" panose="020B0604020202020204" pitchFamily="34" charset="0"/>
              <a:buNone/>
            </a:pPr>
            <a:r>
              <a:rPr lang="en-US" altLang="zh-CN" sz="1800" dirty="0">
                <a:solidFill>
                  <a:schemeClr val="bg1"/>
                </a:solidFill>
                <a:cs typeface="+mn-lt"/>
                <a:sym typeface="+mn-ea"/>
              </a:rPr>
              <a:t>P(X=x|Y=</a:t>
            </a:r>
            <a:r>
              <a:rPr lang="en-US" altLang="zh-CN" sz="1800" dirty="0">
                <a:solidFill>
                  <a:schemeClr val="bg1"/>
                </a:solidFill>
                <a:cs typeface="+mn-lt"/>
                <a:sym typeface="+mn-ea"/>
              </a:rPr>
              <a:t>c</a:t>
            </a:r>
            <a:r>
              <a:rPr lang="en-US" altLang="zh-CN" sz="1800" baseline="-25000" dirty="0">
                <a:solidFill>
                  <a:schemeClr val="bg1"/>
                </a:solidFill>
                <a:cs typeface="+mn-lt"/>
                <a:sym typeface="+mn-ea"/>
              </a:rPr>
              <a:t>k </a:t>
            </a:r>
            <a:r>
              <a:rPr lang="en-US" altLang="zh-CN" sz="1800" dirty="0">
                <a:solidFill>
                  <a:schemeClr val="bg1"/>
                </a:solidFill>
                <a:cs typeface="+mn-lt"/>
                <a:sym typeface="+mn-ea"/>
              </a:rPr>
              <a:t>)=P(X</a:t>
            </a:r>
            <a:r>
              <a:rPr lang="en-US" altLang="zh-CN" sz="1800" baseline="30000" dirty="0">
                <a:solidFill>
                  <a:schemeClr val="bg1"/>
                </a:solidFill>
                <a:cs typeface="+mn-lt"/>
                <a:sym typeface="+mn-ea"/>
              </a:rPr>
              <a:t>(1)</a:t>
            </a:r>
            <a:r>
              <a:rPr lang="en-US" altLang="zh-CN" sz="1800" dirty="0">
                <a:solidFill>
                  <a:schemeClr val="bg1"/>
                </a:solidFill>
                <a:cs typeface="+mn-lt"/>
                <a:sym typeface="+mn-ea"/>
              </a:rPr>
              <a:t>=x</a:t>
            </a:r>
            <a:r>
              <a:rPr lang="en-US" altLang="zh-CN" sz="1800" baseline="30000" dirty="0">
                <a:solidFill>
                  <a:schemeClr val="bg1"/>
                </a:solidFill>
                <a:cs typeface="+mn-lt"/>
                <a:sym typeface="+mn-ea"/>
              </a:rPr>
              <a:t>(1)</a:t>
            </a:r>
            <a:r>
              <a:rPr lang="en-US" altLang="zh-CN" sz="1800" dirty="0">
                <a:solidFill>
                  <a:schemeClr val="bg1"/>
                </a:solidFill>
                <a:cs typeface="+mn-lt"/>
                <a:sym typeface="+mn-ea"/>
              </a:rPr>
              <a:t>,. . . ,X</a:t>
            </a:r>
            <a:r>
              <a:rPr lang="en-US" altLang="zh-CN" sz="1800" baseline="30000" dirty="0">
                <a:solidFill>
                  <a:schemeClr val="bg1"/>
                </a:solidFill>
                <a:cs typeface="+mn-lt"/>
                <a:sym typeface="+mn-ea"/>
              </a:rPr>
              <a:t>(n)</a:t>
            </a:r>
            <a:r>
              <a:rPr lang="en-US" altLang="zh-CN" sz="1800" dirty="0">
                <a:solidFill>
                  <a:schemeClr val="bg1"/>
                </a:solidFill>
                <a:cs typeface="+mn-lt"/>
                <a:sym typeface="+mn-ea"/>
              </a:rPr>
              <a:t>=x</a:t>
            </a:r>
            <a:r>
              <a:rPr lang="en-US" altLang="zh-CN" sz="1800" baseline="30000" dirty="0">
                <a:solidFill>
                  <a:schemeClr val="bg1"/>
                </a:solidFill>
                <a:cs typeface="+mn-lt"/>
                <a:sym typeface="+mn-ea"/>
              </a:rPr>
              <a:t>(n)</a:t>
            </a:r>
            <a:r>
              <a:rPr lang="en-US" altLang="zh-CN" sz="1800" dirty="0">
                <a:solidFill>
                  <a:schemeClr val="bg1"/>
                </a:solidFill>
                <a:cs typeface="+mn-lt"/>
                <a:sym typeface="+mn-ea"/>
              </a:rPr>
              <a:t>|Y=c</a:t>
            </a:r>
            <a:r>
              <a:rPr lang="en-US" altLang="zh-CN" sz="1800" baseline="-25000" dirty="0">
                <a:solidFill>
                  <a:schemeClr val="bg1"/>
                </a:solidFill>
                <a:cs typeface="+mn-lt"/>
                <a:sym typeface="+mn-ea"/>
              </a:rPr>
              <a:t>k</a:t>
            </a:r>
            <a:r>
              <a:rPr lang="en-US" altLang="zh-CN" sz="1800" dirty="0">
                <a:solidFill>
                  <a:schemeClr val="bg1"/>
                </a:solidFill>
                <a:cs typeface="+mn-lt"/>
                <a:sym typeface="+mn-ea"/>
              </a:rPr>
              <a:t> )</a:t>
            </a:r>
            <a:r>
              <a:rPr lang="en-US" sz="1800" dirty="0">
                <a:solidFill>
                  <a:schemeClr val="bg1"/>
                </a:solidFill>
                <a:cs typeface="+mn-lt"/>
              </a:rPr>
              <a:t>=</a:t>
            </a:r>
            <a:r>
              <a:rPr lang="en-US" sz="2000">
                <a:solidFill>
                  <a:schemeClr val="bg1"/>
                </a:solidFill>
                <a:cs typeface="+mn-lt"/>
              </a:rPr>
              <a:t>∏</a:t>
            </a:r>
            <a:r>
              <a:rPr lang="en-US" altLang="zh-CN" sz="1800" dirty="0">
                <a:solidFill>
                  <a:schemeClr val="bg1"/>
                </a:solidFill>
                <a:cs typeface="+mn-lt"/>
                <a:sym typeface="+mn-ea"/>
              </a:rPr>
              <a:t>P(X</a:t>
            </a:r>
            <a:r>
              <a:rPr lang="en-US" altLang="zh-CN" sz="1800" baseline="30000" dirty="0">
                <a:solidFill>
                  <a:schemeClr val="bg1"/>
                </a:solidFill>
                <a:cs typeface="+mn-lt"/>
                <a:sym typeface="+mn-ea"/>
              </a:rPr>
              <a:t>(j)</a:t>
            </a:r>
            <a:r>
              <a:rPr lang="en-US" altLang="zh-CN" sz="1800" dirty="0">
                <a:solidFill>
                  <a:schemeClr val="bg1"/>
                </a:solidFill>
                <a:cs typeface="+mn-lt"/>
                <a:sym typeface="+mn-ea"/>
              </a:rPr>
              <a:t>=x</a:t>
            </a:r>
            <a:r>
              <a:rPr lang="en-US" altLang="zh-CN" sz="1800" baseline="30000" dirty="0">
                <a:solidFill>
                  <a:schemeClr val="bg1"/>
                </a:solidFill>
                <a:cs typeface="+mn-lt"/>
                <a:sym typeface="+mn-ea"/>
              </a:rPr>
              <a:t>(j)</a:t>
            </a:r>
            <a:r>
              <a:rPr lang="en-US" altLang="zh-CN" sz="1800" dirty="0">
                <a:solidFill>
                  <a:schemeClr val="bg1"/>
                </a:solidFill>
                <a:cs typeface="+mn-lt"/>
                <a:sym typeface="+mn-ea"/>
              </a:rPr>
              <a:t>|Y=c</a:t>
            </a:r>
            <a:r>
              <a:rPr lang="en-US" altLang="zh-CN" sz="1800" baseline="-25000" dirty="0">
                <a:solidFill>
                  <a:schemeClr val="bg1"/>
                </a:solidFill>
                <a:cs typeface="+mn-lt"/>
                <a:sym typeface="+mn-ea"/>
              </a:rPr>
              <a:t>k </a:t>
            </a:r>
            <a:r>
              <a:rPr lang="en-US" altLang="zh-CN" sz="1800" dirty="0">
                <a:solidFill>
                  <a:schemeClr val="bg1"/>
                </a:solidFill>
                <a:cs typeface="+mn-lt"/>
                <a:sym typeface="+mn-ea"/>
              </a:rPr>
              <a:t>)j=1,2,...,n</a:t>
            </a:r>
            <a:endParaRPr lang="en-US" altLang="zh-CN" sz="1800" dirty="0">
              <a:solidFill>
                <a:schemeClr val="bg1"/>
              </a:solidFill>
              <a:cs typeface="+mn-lt"/>
              <a:sym typeface="+mn-ea"/>
            </a:endParaRPr>
          </a:p>
          <a:p>
            <a:pPr marL="0" indent="0">
              <a:buFont typeface="Arial" panose="020B0604020202020204" pitchFamily="34" charset="0"/>
              <a:buNone/>
            </a:pPr>
            <a:r>
              <a:rPr lang="en-US" sz="1800" dirty="0">
                <a:solidFill>
                  <a:schemeClr val="bg1"/>
                </a:solidFill>
                <a:cs typeface="+mn-lt"/>
              </a:rPr>
              <a:t>朴素贝叶斯</a:t>
            </a:r>
            <a:r>
              <a:rPr lang="zh-CN" altLang="en-US" sz="1800" dirty="0">
                <a:solidFill>
                  <a:schemeClr val="bg1"/>
                </a:solidFill>
                <a:cs typeface="+mn-lt"/>
              </a:rPr>
              <a:t>算</a:t>
            </a:r>
            <a:r>
              <a:rPr lang="en-US" sz="1800" dirty="0">
                <a:solidFill>
                  <a:schemeClr val="bg1"/>
                </a:solidFill>
                <a:cs typeface="+mn-lt"/>
              </a:rPr>
              <a:t>法在分类时，对给定的输入𝑥, 通过学习到的模型计算后验概率分布  𝑃(𝑌 = c</a:t>
            </a:r>
            <a:r>
              <a:rPr lang="en-US" sz="1800" baseline="-25000" dirty="0">
                <a:solidFill>
                  <a:schemeClr val="bg1"/>
                </a:solidFill>
                <a:cs typeface="+mn-lt"/>
              </a:rPr>
              <a:t>𝑘</a:t>
            </a:r>
            <a:r>
              <a:rPr lang="en-US" sz="1800" dirty="0">
                <a:solidFill>
                  <a:schemeClr val="bg1"/>
                </a:solidFill>
                <a:cs typeface="+mn-lt"/>
              </a:rPr>
              <a:t>|𝑋 = 𝑥), </a:t>
            </a:r>
            <a:r>
              <a:rPr lang="en-US" sz="1800" u="sng" dirty="0">
                <a:solidFill>
                  <a:schemeClr val="bg1"/>
                </a:solidFill>
                <a:cs typeface="+mn-lt"/>
              </a:rPr>
              <a:t>将后验概率最大的类作为𝑥类的输出</a:t>
            </a:r>
            <a:r>
              <a:rPr lang="en-US" sz="1800" dirty="0">
                <a:solidFill>
                  <a:schemeClr val="bg1"/>
                </a:solidFill>
                <a:cs typeface="+mn-lt"/>
              </a:rPr>
              <a:t>，后验概率计算可以依据贝叶斯</a:t>
            </a:r>
            <a:r>
              <a:rPr lang="zh-CN" altLang="en-US" sz="1800" dirty="0">
                <a:solidFill>
                  <a:schemeClr val="bg1"/>
                </a:solidFill>
                <a:cs typeface="+mn-lt"/>
              </a:rPr>
              <a:t>公式</a:t>
            </a:r>
            <a:r>
              <a:rPr lang="en-US" sz="1800" dirty="0">
                <a:solidFill>
                  <a:schemeClr val="bg1"/>
                </a:solidFill>
                <a:cs typeface="+mn-lt"/>
              </a:rPr>
              <a:t>进行</a:t>
            </a:r>
            <a:r>
              <a:rPr lang="zh-CN" altLang="en-US" sz="1800" dirty="0">
                <a:solidFill>
                  <a:schemeClr val="bg1"/>
                </a:solidFill>
                <a:cs typeface="+mn-lt"/>
              </a:rPr>
              <a:t>。</a:t>
            </a:r>
            <a:endParaRPr lang="zh-CN" altLang="en-US" sz="1800" dirty="0">
              <a:solidFill>
                <a:schemeClr val="bg1"/>
              </a:solidFill>
              <a:cs typeface="+mn-lt"/>
            </a:endParaRP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p:txBody>
      </p:sp>
      <p:pic>
        <p:nvPicPr>
          <p:cNvPr id="2" name="图片 1" descr="ZJV`N~(4RGV@@D[CMZ3KT(X"/>
          <p:cNvPicPr>
            <a:picLocks noChangeAspect="1"/>
          </p:cNvPicPr>
          <p:nvPr/>
        </p:nvPicPr>
        <p:blipFill>
          <a:blip r:embed="rId1"/>
          <a:stretch>
            <a:fillRect/>
          </a:stretch>
        </p:blipFill>
        <p:spPr>
          <a:xfrm>
            <a:off x="1734185" y="3094990"/>
            <a:ext cx="6281420" cy="1323340"/>
          </a:xfrm>
          <a:prstGeom prst="rect">
            <a:avLst/>
          </a:prstGeom>
        </p:spPr>
      </p:pic>
      <mc:AlternateContent xmlns:mc="http://schemas.openxmlformats.org/markup-compatibility/2006" xmlns:p14="http://schemas.microsoft.com/office/powerpoint/2010/main">
        <mc:Choice Requires="p14">
          <p:contentPart r:id="rId2" p14:bwMode="auto">
            <p14:nvContentPartPr>
              <p14:cNvPr id="16" name="墨迹 15"/>
              <p14:cNvContentPartPr/>
              <p14:nvPr/>
            </p14:nvContentPartPr>
            <p14:xfrm>
              <a:off x="8614410" y="3763645"/>
              <a:ext cx="13335" cy="360"/>
            </p14:xfrm>
          </p:contentPart>
        </mc:Choice>
        <mc:Fallback xmlns="">
          <p:pic>
            <p:nvPicPr>
              <p:cNvPr id="16" name="墨迹 15"/>
            </p:nvPicPr>
            <p:blipFill>
              <a:blip r:embed="rId3"/>
            </p:blipFill>
            <p:spPr>
              <a:xfrm>
                <a:off x="8614410" y="3763645"/>
                <a:ext cx="1333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80035" y="1178560"/>
            <a:ext cx="8380730" cy="22809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solidFill>
                  <a:schemeClr val="bg1"/>
                </a:solidFill>
                <a:latin typeface="+mn-ea"/>
              </a:rPr>
              <a:t>用极大似然估计</a:t>
            </a:r>
            <a:r>
              <a:rPr lang="zh-CN" altLang="en-US" sz="1800" dirty="0">
                <a:solidFill>
                  <a:srgbClr val="FF0000"/>
                </a:solidFill>
                <a:latin typeface="+mn-ea"/>
              </a:rPr>
              <a:t>可能</a:t>
            </a:r>
            <a:r>
              <a:rPr lang="zh-CN" altLang="en-US" sz="1800" dirty="0">
                <a:solidFill>
                  <a:schemeClr val="bg1"/>
                </a:solidFill>
                <a:latin typeface="+mn-ea"/>
              </a:rPr>
              <a:t>出现要估计的</a:t>
            </a:r>
            <a:r>
              <a:rPr lang="zh-CN" altLang="en-US" sz="1800" dirty="0">
                <a:solidFill>
                  <a:srgbClr val="FF0000"/>
                </a:solidFill>
                <a:latin typeface="+mn-ea"/>
              </a:rPr>
              <a:t>概率为0</a:t>
            </a:r>
            <a:r>
              <a:rPr lang="zh-CN" altLang="en-US" sz="1800" dirty="0">
                <a:solidFill>
                  <a:schemeClr val="bg1"/>
                </a:solidFill>
                <a:latin typeface="+mn-ea"/>
              </a:rPr>
              <a:t>的情况，这时会影响后验概</a:t>
            </a:r>
            <a:endParaRPr lang="zh-CN" altLang="en-US" sz="1800"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rPr>
              <a:t>率计算，使分类产生偏差. 因此，解决这一问题的方法为贝叶斯估计。</a:t>
            </a:r>
            <a:endParaRPr lang="zh-CN" altLang="en-US" sz="1800"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rPr>
              <a:t>条件概率的贝叶斯估计为：</a:t>
            </a:r>
            <a:endParaRPr lang="zh-CN" altLang="en-US" sz="1800" dirty="0">
              <a:solidFill>
                <a:schemeClr val="bg1"/>
              </a:solidFill>
              <a:latin typeface="+mn-ea"/>
            </a:endParaRPr>
          </a:p>
        </p:txBody>
      </p:sp>
      <p:pic>
        <p:nvPicPr>
          <p:cNvPr id="3" name="图片 2" descr="Y6KE]M]9T19S{0S$9WWK7SI"/>
          <p:cNvPicPr>
            <a:picLocks noChangeAspect="1"/>
          </p:cNvPicPr>
          <p:nvPr/>
        </p:nvPicPr>
        <p:blipFill>
          <a:blip r:embed="rId1"/>
          <a:stretch>
            <a:fillRect/>
          </a:stretch>
        </p:blipFill>
        <p:spPr>
          <a:xfrm>
            <a:off x="968375" y="2185035"/>
            <a:ext cx="6347460" cy="1323975"/>
          </a:xfrm>
          <a:prstGeom prst="rect">
            <a:avLst/>
          </a:prstGeom>
        </p:spPr>
      </p:pic>
      <p:sp>
        <p:nvSpPr>
          <p:cNvPr id="4" name="文本框 3"/>
          <p:cNvSpPr txBox="1"/>
          <p:nvPr/>
        </p:nvSpPr>
        <p:spPr>
          <a:xfrm>
            <a:off x="571500" y="3665855"/>
            <a:ext cx="7577455" cy="922020"/>
          </a:xfrm>
          <a:prstGeom prst="rect">
            <a:avLst/>
          </a:prstGeom>
          <a:noFill/>
        </p:spPr>
        <p:txBody>
          <a:bodyPr wrap="square" rtlCol="0" anchor="t">
            <a:spAutoFit/>
          </a:bodyPr>
          <a:p>
            <a:r>
              <a:rPr lang="zh-CN" altLang="en-US" sz="1800">
                <a:solidFill>
                  <a:schemeClr val="bg1"/>
                </a:solidFill>
              </a:rPr>
              <a:t>式中𝜆 ≥ 0.</a:t>
            </a:r>
            <a:endParaRPr lang="zh-CN" altLang="en-US" sz="1800">
              <a:solidFill>
                <a:schemeClr val="bg1"/>
              </a:solidFill>
            </a:endParaRPr>
          </a:p>
          <a:p>
            <a:r>
              <a:rPr lang="zh-CN" altLang="en-US" sz="1800">
                <a:solidFill>
                  <a:schemeClr val="bg1"/>
                </a:solidFill>
              </a:rPr>
              <a:t>• 当𝜆 = 0时就是极大似然估计</a:t>
            </a:r>
            <a:endParaRPr lang="zh-CN" altLang="en-US" sz="1800">
              <a:solidFill>
                <a:schemeClr val="bg1"/>
              </a:solidFill>
            </a:endParaRPr>
          </a:p>
          <a:p>
            <a:r>
              <a:rPr lang="zh-CN" altLang="en-US" sz="1800">
                <a:solidFill>
                  <a:schemeClr val="bg1"/>
                </a:solidFill>
              </a:rPr>
              <a:t>• 当𝜆 = 1时就称为拉普拉斯平滑(Laplace smoothing)</a:t>
            </a:r>
            <a:endParaRPr lang="zh-CN" altLang="en-US" sz="1800">
              <a:solidFill>
                <a:schemeClr val="bg1"/>
              </a:solidFill>
            </a:endParaRPr>
          </a:p>
        </p:txBody>
      </p:sp>
      <p:sp>
        <p:nvSpPr>
          <p:cNvPr id="5" name="Content Placeholder 2"/>
          <p:cNvSpPr txBox="1"/>
          <p:nvPr/>
        </p:nvSpPr>
        <p:spPr>
          <a:xfrm>
            <a:off x="354330" y="537845"/>
            <a:ext cx="366141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贝叶斯估计</a:t>
            </a:r>
            <a:endParaRPr lang="zh-CN" altLang="en-US" sz="2800" i="1" dirty="0">
              <a:solidFill>
                <a:schemeClr val="bg1"/>
              </a:solidFill>
              <a:latin typeface="+mn-ea"/>
            </a:endParaRPr>
          </a:p>
        </p:txBody>
      </p:sp>
      <mc:AlternateContent xmlns:mc="http://schemas.openxmlformats.org/markup-compatibility/2006" xmlns:p14="http://schemas.microsoft.com/office/powerpoint/2010/main">
        <mc:Choice Requires="p14">
          <p:contentPart r:id="rId2" p14:bwMode="auto">
            <p14:nvContentPartPr>
              <p14:cNvPr id="8" name="墨迹 7"/>
              <p14:cNvContentPartPr/>
              <p14:nvPr/>
            </p14:nvContentPartPr>
            <p14:xfrm>
              <a:off x="2163445" y="1526540"/>
              <a:ext cx="13335" cy="360"/>
            </p14:xfrm>
          </p:contentPart>
        </mc:Choice>
        <mc:Fallback xmlns="">
          <p:pic>
            <p:nvPicPr>
              <p:cNvPr id="8" name="墨迹 7"/>
            </p:nvPicPr>
            <p:blipFill>
              <a:blip r:embed="rId3"/>
            </p:blipFill>
            <p:spPr>
              <a:xfrm>
                <a:off x="2163445" y="1526540"/>
                <a:ext cx="1333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80035" y="1178560"/>
            <a:ext cx="8380730" cy="22809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zh-CN" altLang="en-US" sz="1800" dirty="0">
              <a:solidFill>
                <a:schemeClr val="bg1"/>
              </a:solidFill>
              <a:latin typeface="+mn-ea"/>
            </a:endParaRPr>
          </a:p>
          <a:p>
            <a:pPr marL="0" indent="0">
              <a:buFont typeface="Arial" panose="020B0604020202020204" pitchFamily="34" charset="0"/>
              <a:buNone/>
            </a:pPr>
            <a:endParaRPr lang="zh-CN" altLang="en-US" sz="1800"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rPr>
              <a:t>（1）朴素贝叶斯模型发源于古典数学理论，有稳定的分类效率。</a:t>
            </a:r>
            <a:endParaRPr lang="zh-CN" altLang="en-US" sz="1800" dirty="0">
              <a:solidFill>
                <a:schemeClr val="bg1"/>
              </a:solidFill>
              <a:latin typeface="+mn-ea"/>
            </a:endParaRPr>
          </a:p>
          <a:p>
            <a:pPr marL="0" indent="0">
              <a:buFont typeface="Arial" panose="020B0604020202020204" pitchFamily="34" charset="0"/>
              <a:buNone/>
            </a:pPr>
            <a:endParaRPr lang="zh-CN" altLang="en-US" sz="1800"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rPr>
              <a:t>（2）对小规模的数据表现很好，能够处理多分类任务，适合增量式训练，尤其是数据量超出内存时，我们可以一批批的去增量训练。</a:t>
            </a:r>
            <a:endParaRPr lang="zh-CN" altLang="en-US" sz="1800" dirty="0">
              <a:solidFill>
                <a:schemeClr val="bg1"/>
              </a:solidFill>
              <a:latin typeface="+mn-ea"/>
            </a:endParaRPr>
          </a:p>
          <a:p>
            <a:pPr marL="0" indent="0">
              <a:buFont typeface="Arial" panose="020B0604020202020204" pitchFamily="34" charset="0"/>
              <a:buNone/>
            </a:pPr>
            <a:endParaRPr lang="zh-CN" altLang="en-US" sz="1800"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rPr>
              <a:t>（3）对缺失数据不太敏感。</a:t>
            </a:r>
            <a:endParaRPr lang="zh-CN" altLang="en-US" sz="1800" dirty="0">
              <a:solidFill>
                <a:schemeClr val="bg1"/>
              </a:solidFill>
              <a:latin typeface="+mn-ea"/>
            </a:endParaRPr>
          </a:p>
        </p:txBody>
      </p:sp>
      <p:sp>
        <p:nvSpPr>
          <p:cNvPr id="5" name="Content Placeholder 2"/>
          <p:cNvSpPr txBox="1"/>
          <p:nvPr/>
        </p:nvSpPr>
        <p:spPr>
          <a:xfrm>
            <a:off x="280035" y="775970"/>
            <a:ext cx="511810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朴素贝叶斯算法的主要优点</a:t>
            </a:r>
            <a:endParaRPr lang="zh-CN" altLang="en-US" sz="2800" i="1" dirty="0">
              <a:solidFill>
                <a:schemeClr val="bg1"/>
              </a:solidFill>
              <a:latin typeface="+mn-ea"/>
            </a:endParaRPr>
          </a:p>
        </p:txBody>
      </p:sp>
      <mc:AlternateContent xmlns:mc="http://schemas.openxmlformats.org/markup-compatibility/2006" xmlns:p14="http://schemas.microsoft.com/office/powerpoint/2010/main">
        <mc:Choice Requires="p14">
          <p:contentPart r:id="rId1" p14:bwMode="auto">
            <p14:nvContentPartPr>
              <p14:cNvPr id="8" name="墨迹 7"/>
              <p14:cNvContentPartPr/>
              <p14:nvPr/>
            </p14:nvContentPartPr>
            <p14:xfrm>
              <a:off x="2163445" y="1526540"/>
              <a:ext cx="13335" cy="360"/>
            </p14:xfrm>
          </p:contentPart>
        </mc:Choice>
        <mc:Fallback xmlns="">
          <p:pic>
            <p:nvPicPr>
              <p:cNvPr id="8" name="墨迹 7"/>
            </p:nvPicPr>
            <p:blipFill>
              <a:blip r:embed="rId2"/>
            </p:blipFill>
            <p:spPr>
              <a:xfrm>
                <a:off x="2163445" y="1526540"/>
                <a:ext cx="1333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12" name="Group 73"/>
          <p:cNvGrpSpPr/>
          <p:nvPr/>
        </p:nvGrpSpPr>
        <p:grpSpPr>
          <a:xfrm>
            <a:off x="950686" y="3258082"/>
            <a:ext cx="3650615" cy="1015663"/>
            <a:chOff x="533400" y="1276351"/>
            <a:chExt cx="3650615" cy="1015663"/>
          </a:xfrm>
        </p:grpSpPr>
        <p:sp>
          <p:nvSpPr>
            <p:cNvPr id="13"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3</a:t>
              </a:r>
              <a:endParaRPr lang="en-US" sz="6000" spc="-300" dirty="0">
                <a:solidFill>
                  <a:schemeClr val="bg1"/>
                </a:solidFill>
                <a:latin typeface="Agency FB" panose="020B0503020202020204" pitchFamily="34" charset="0"/>
              </a:endParaRPr>
            </a:p>
          </p:txBody>
        </p:sp>
        <p:sp>
          <p:nvSpPr>
            <p:cNvPr id="4" name="Content Placeholder 2"/>
            <p:cNvSpPr txBox="1"/>
            <p:nvPr/>
          </p:nvSpPr>
          <p:spPr>
            <a:xfrm>
              <a:off x="1238885" y="1370966"/>
              <a:ext cx="294513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mn-ea"/>
                </a:rPr>
                <a:t>项目实战</a:t>
              </a:r>
              <a:endParaRPr lang="zh-CN" altLang="en-US" sz="1600" b="1" dirty="0">
                <a:solidFill>
                  <a:schemeClr val="bg1"/>
                </a:solidFill>
                <a:latin typeface="+mn-ea"/>
              </a:endParaRPr>
            </a:p>
            <a:p>
              <a:pPr marL="0" indent="0">
                <a:buFont typeface="Arial" panose="020B0604020202020204" pitchFamily="34" charset="0"/>
                <a:buNone/>
              </a:pPr>
              <a:r>
                <a:rPr lang="zh-CN" altLang="en-US" dirty="0">
                  <a:solidFill>
                    <a:schemeClr val="bg1"/>
                  </a:solidFill>
                  <a:latin typeface="+mn-ea"/>
                </a:rPr>
                <a:t>业务场景，数据介绍以及可视化等</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anim calcmode="lin" valueType="num">
                                      <p:cBhvr>
                                        <p:cTn id="8" dur="400" fill="hold"/>
                                        <p:tgtEl>
                                          <p:spTgt spid="12"/>
                                        </p:tgtEl>
                                        <p:attrNameLst>
                                          <p:attrName>ppt_x</p:attrName>
                                        </p:attrNameLst>
                                      </p:cBhvr>
                                      <p:tavLst>
                                        <p:tav tm="0">
                                          <p:val>
                                            <p:strVal val="#ppt_x"/>
                                          </p:val>
                                        </p:tav>
                                        <p:tav tm="100000">
                                          <p:val>
                                            <p:strVal val="#ppt_x"/>
                                          </p:val>
                                        </p:tav>
                                      </p:tavLst>
                                    </p:anim>
                                    <p:anim calcmode="lin" valueType="num">
                                      <p:cBhvr>
                                        <p:cTn id="9" dur="400" fill="hold"/>
                                        <p:tgtEl>
                                          <p:spTgt spid="1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29895" y="54991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数据集介绍</a:t>
            </a:r>
            <a:endParaRPr lang="zh-CN" altLang="en-US" sz="2800" i="1" dirty="0">
              <a:solidFill>
                <a:schemeClr val="bg1"/>
              </a:solidFill>
              <a:latin typeface="+mn-ea"/>
            </a:endParaRPr>
          </a:p>
        </p:txBody>
      </p:sp>
      <p:sp>
        <p:nvSpPr>
          <p:cNvPr id="50" name="Content Placeholder 2"/>
          <p:cNvSpPr txBox="1"/>
          <p:nvPr/>
        </p:nvSpPr>
        <p:spPr>
          <a:xfrm>
            <a:off x="332740" y="1190625"/>
            <a:ext cx="8779510" cy="1887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a:t>
            </a:r>
            <a:r>
              <a:rPr lang="en-US" altLang="zh-CN" sz="1800" dirty="0">
                <a:solidFill>
                  <a:schemeClr val="bg1"/>
                </a:solidFill>
                <a:cs typeface="+mn-lt"/>
              </a:rPr>
              <a:t>1</a:t>
            </a:r>
            <a:r>
              <a:rPr lang="zh-CN" altLang="en-US" sz="1800" dirty="0">
                <a:solidFill>
                  <a:schemeClr val="bg1"/>
                </a:solidFill>
                <a:cs typeface="+mn-lt"/>
              </a:rPr>
              <a:t>）内容：包含</a:t>
            </a:r>
            <a:r>
              <a:rPr sz="1800" dirty="0">
                <a:solidFill>
                  <a:schemeClr val="bg1"/>
                </a:solidFill>
                <a:cs typeface="+mn-lt"/>
              </a:rPr>
              <a:t>银行提供的一系列个人信息，如：婚育与 否，受教育程度，有无住房，是否有贷款等信息</a:t>
            </a:r>
            <a:r>
              <a:rPr lang="zh-CN" sz="1800" dirty="0">
                <a:solidFill>
                  <a:schemeClr val="bg1"/>
                </a:solidFill>
                <a:cs typeface="+mn-lt"/>
              </a:rPr>
              <a:t>。</a:t>
            </a:r>
            <a:endParaRPr lang="zh-CN" sz="1800" dirty="0">
              <a:solidFill>
                <a:schemeClr val="bg1"/>
              </a:solidFill>
              <a:cs typeface="+mn-lt"/>
            </a:endParaRPr>
          </a:p>
          <a:p>
            <a:pPr marL="0" indent="0">
              <a:buFont typeface="Arial" panose="020B0604020202020204" pitchFamily="34" charset="0"/>
              <a:buNone/>
            </a:pP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a:t>
            </a:r>
            <a:r>
              <a:rPr lang="en-US" altLang="zh-CN" sz="1800" dirty="0">
                <a:solidFill>
                  <a:schemeClr val="bg1"/>
                </a:solidFill>
                <a:cs typeface="+mn-lt"/>
              </a:rPr>
              <a:t>2</a:t>
            </a:r>
            <a:r>
              <a:rPr lang="zh-CN" altLang="en-US" sz="1800" dirty="0">
                <a:solidFill>
                  <a:schemeClr val="bg1"/>
                </a:solidFill>
                <a:cs typeface="+mn-lt"/>
              </a:rPr>
              <a:t>）目的：</a:t>
            </a:r>
            <a:r>
              <a:rPr lang="zh-CN" sz="1800" dirty="0">
                <a:solidFill>
                  <a:schemeClr val="bg1"/>
                </a:solidFill>
                <a:cs typeface="+mn-lt"/>
              </a:rPr>
              <a:t>对客户是</a:t>
            </a:r>
            <a:r>
              <a:rPr sz="1800" dirty="0">
                <a:solidFill>
                  <a:schemeClr val="bg1"/>
                </a:solidFill>
                <a:cs typeface="+mn-lt"/>
              </a:rPr>
              <a:t>会购买公司特定的理财产品</a:t>
            </a:r>
            <a:r>
              <a:rPr lang="zh-CN" sz="1800" dirty="0">
                <a:solidFill>
                  <a:schemeClr val="bg1"/>
                </a:solidFill>
                <a:cs typeface="+mn-lt"/>
              </a:rPr>
              <a:t>进行二分类划分。</a:t>
            </a:r>
            <a:endParaRPr lang="zh-CN" sz="1800" dirty="0">
              <a:solidFill>
                <a:schemeClr val="bg1"/>
              </a:solidFill>
              <a:cs typeface="+mn-lt"/>
            </a:endParaRPr>
          </a:p>
          <a:p>
            <a:pPr marL="0" indent="0">
              <a:buFont typeface="Arial" panose="020B0604020202020204" pitchFamily="34" charset="0"/>
              <a:buNone/>
            </a:pPr>
            <a:endParaRPr sz="1800" dirty="0">
              <a:solidFill>
                <a:schemeClr val="bg1"/>
              </a:solidFill>
              <a:cs typeface="+mn-lt"/>
            </a:endParaRPr>
          </a:p>
          <a:p>
            <a:pPr marL="0" indent="0">
              <a:buFont typeface="Arial" panose="020B0604020202020204" pitchFamily="34" charset="0"/>
              <a:buNone/>
            </a:pPr>
            <a:r>
              <a:rPr lang="zh-CN" sz="2000" dirty="0">
                <a:solidFill>
                  <a:schemeClr val="bg1"/>
                </a:solidFill>
                <a:cs typeface="+mn-lt"/>
              </a:rPr>
              <a:t>（</a:t>
            </a:r>
            <a:r>
              <a:rPr lang="en-US" altLang="zh-CN" sz="2000" dirty="0">
                <a:solidFill>
                  <a:schemeClr val="bg1"/>
                </a:solidFill>
                <a:cs typeface="+mn-lt"/>
              </a:rPr>
              <a:t>3</a:t>
            </a:r>
            <a:r>
              <a:rPr lang="zh-CN" altLang="en-US" sz="2000" dirty="0">
                <a:solidFill>
                  <a:schemeClr val="bg1"/>
                </a:solidFill>
                <a:cs typeface="+mn-lt"/>
              </a:rPr>
              <a:t>）</a:t>
            </a:r>
            <a:r>
              <a:rPr lang="zh-CN" altLang="en-US" sz="1800" dirty="0">
                <a:solidFill>
                  <a:schemeClr val="bg1"/>
                </a:solidFill>
                <a:cs typeface="+mn-lt"/>
              </a:rPr>
              <a:t>数据集</a:t>
            </a:r>
            <a:r>
              <a:rPr lang="en-US" altLang="zh-CN" sz="1800" dirty="0">
                <a:solidFill>
                  <a:schemeClr val="bg1"/>
                </a:solidFill>
                <a:cs typeface="+mn-lt"/>
              </a:rPr>
              <a:t>包含4521个</a:t>
            </a:r>
            <a:r>
              <a:rPr lang="zh-CN" altLang="en-US" sz="1800" dirty="0">
                <a:solidFill>
                  <a:schemeClr val="bg1"/>
                </a:solidFill>
                <a:cs typeface="+mn-lt"/>
              </a:rPr>
              <a:t>数据；包含被解释变量</a:t>
            </a:r>
            <a:r>
              <a:rPr lang="en-US" altLang="zh-CN" sz="1800" dirty="0">
                <a:solidFill>
                  <a:schemeClr val="bg1"/>
                </a:solidFill>
                <a:cs typeface="+mn-lt"/>
              </a:rPr>
              <a:t>y</a:t>
            </a:r>
            <a:r>
              <a:rPr lang="zh-CN" altLang="en-US" sz="1800" dirty="0">
                <a:solidFill>
                  <a:schemeClr val="bg1"/>
                </a:solidFill>
                <a:cs typeface="+mn-lt"/>
              </a:rPr>
              <a:t>，</a:t>
            </a:r>
            <a:r>
              <a:rPr lang="zh-CN" altLang="en-US" sz="1800" dirty="0">
                <a:solidFill>
                  <a:schemeClr val="bg1"/>
                </a:solidFill>
                <a:cs typeface="+mn-lt"/>
              </a:rPr>
              <a:t>解释变量</a:t>
            </a:r>
            <a:r>
              <a:rPr lang="en-US" altLang="zh-CN" sz="1800" dirty="0">
                <a:solidFill>
                  <a:schemeClr val="bg1"/>
                </a:solidFill>
                <a:cs typeface="+mn-lt"/>
              </a:rPr>
              <a:t>16</a:t>
            </a:r>
            <a:r>
              <a:rPr lang="zh-CN" altLang="en-US" sz="1800" dirty="0">
                <a:solidFill>
                  <a:schemeClr val="bg1"/>
                </a:solidFill>
                <a:cs typeface="+mn-lt"/>
              </a:rPr>
              <a:t>个</a:t>
            </a:r>
            <a:r>
              <a:rPr lang="en-US" altLang="zh-CN" sz="1800" dirty="0">
                <a:solidFill>
                  <a:schemeClr val="bg1"/>
                </a:solidFill>
                <a:cs typeface="+mn-lt"/>
              </a:rPr>
              <a:t>.</a:t>
            </a:r>
            <a:endParaRPr lang="en-US" altLang="zh-CN" sz="1800" dirty="0">
              <a:solidFill>
                <a:schemeClr val="bg1"/>
              </a:solidFill>
              <a:cs typeface="+mn-lt"/>
            </a:endParaRPr>
          </a:p>
          <a:p>
            <a:pPr marL="0" indent="0">
              <a:buFont typeface="Arial" panose="020B0604020202020204" pitchFamily="34" charset="0"/>
              <a:buNone/>
            </a:pPr>
            <a:endParaRPr lang="zh-CN" altLang="en-US" sz="1600" dirty="0">
              <a:solidFill>
                <a:schemeClr val="bg1"/>
              </a:solidFill>
              <a:latin typeface="+mj-lt"/>
              <a:cs typeface="+mj-lt"/>
            </a:endParaRPr>
          </a:p>
          <a:p>
            <a:pPr marL="0" indent="0">
              <a:buFont typeface="Arial" panose="020B0604020202020204" pitchFamily="34" charset="0"/>
              <a:buNone/>
            </a:pPr>
            <a:endParaRPr lang="zh-CN" altLang="en-US" sz="1600" dirty="0">
              <a:solidFill>
                <a:schemeClr val="bg1"/>
              </a:solidFill>
              <a:latin typeface="+mj-lt"/>
              <a:cs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29895" y="54991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数据清洗</a:t>
            </a:r>
            <a:endParaRPr lang="zh-CN" altLang="en-US" sz="2800" i="1" dirty="0">
              <a:solidFill>
                <a:schemeClr val="bg1"/>
              </a:solidFill>
              <a:latin typeface="+mn-ea"/>
            </a:endParaRPr>
          </a:p>
        </p:txBody>
      </p:sp>
      <p:sp>
        <p:nvSpPr>
          <p:cNvPr id="50" name="Content Placeholder 2"/>
          <p:cNvSpPr txBox="1"/>
          <p:nvPr/>
        </p:nvSpPr>
        <p:spPr>
          <a:xfrm>
            <a:off x="570865" y="1431290"/>
            <a:ext cx="7691755" cy="11830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ea typeface="微软雅黑" panose="020B0503020204020204" pitchFamily="34" charset="-122"/>
                <a:cs typeface="+mn-lt"/>
              </a:rPr>
              <a:t>         </a:t>
            </a:r>
            <a:r>
              <a:rPr sz="1800" dirty="0">
                <a:solidFill>
                  <a:schemeClr val="bg1"/>
                </a:solidFill>
                <a:ea typeface="微软雅黑" panose="020B0503020204020204" pitchFamily="34" charset="-122"/>
                <a:cs typeface="+mn-lt"/>
              </a:rPr>
              <a:t>数据清洗（data cleansing）指</a:t>
            </a:r>
            <a:r>
              <a:rPr sz="1800" u="sng" dirty="0">
                <a:solidFill>
                  <a:schemeClr val="bg1"/>
                </a:solidFill>
                <a:ea typeface="微软雅黑" panose="020B0503020204020204" pitchFamily="34" charset="-122"/>
                <a:cs typeface="+mn-lt"/>
              </a:rPr>
              <a:t>删除</a:t>
            </a:r>
            <a:r>
              <a:rPr sz="1800" dirty="0">
                <a:solidFill>
                  <a:schemeClr val="bg1"/>
                </a:solidFill>
                <a:ea typeface="微软雅黑" panose="020B0503020204020204" pitchFamily="34" charset="-122"/>
                <a:cs typeface="+mn-lt"/>
              </a:rPr>
              <a:t>、</a:t>
            </a:r>
            <a:r>
              <a:rPr sz="1800" u="sng" dirty="0">
                <a:solidFill>
                  <a:schemeClr val="bg1"/>
                </a:solidFill>
                <a:ea typeface="微软雅黑" panose="020B0503020204020204" pitchFamily="34" charset="-122"/>
                <a:cs typeface="+mn-lt"/>
              </a:rPr>
              <a:t>更正</a:t>
            </a:r>
            <a:r>
              <a:rPr sz="1800" dirty="0">
                <a:solidFill>
                  <a:schemeClr val="bg1"/>
                </a:solidFill>
                <a:ea typeface="微软雅黑" panose="020B0503020204020204" pitchFamily="34" charset="-122"/>
                <a:cs typeface="+mn-lt"/>
              </a:rPr>
              <a:t>数据库中错误、不完整、格式有误或多余的数据。数据清洗不仅仅更正错误，同样加强来自各个单独信息系统不同数据间的一致性。专门的数据清洗软件能够自动检测数据文件，更正错误数据，并用全企业一致的格式集成数据</a:t>
            </a:r>
            <a:r>
              <a:rPr lang="zh-CN" sz="1800" dirty="0">
                <a:solidFill>
                  <a:schemeClr val="bg1"/>
                </a:solidFill>
                <a:ea typeface="微软雅黑" panose="020B0503020204020204" pitchFamily="34" charset="-122"/>
                <a:cs typeface="+mn-lt"/>
              </a:rPr>
              <a:t>。</a:t>
            </a:r>
            <a:endParaRPr lang="zh-CN" sz="1800" dirty="0">
              <a:solidFill>
                <a:schemeClr val="bg1"/>
              </a:solidFill>
              <a:ea typeface="微软雅黑" panose="020B0503020204020204" pitchFamily="34" charset="-122"/>
              <a:cs typeface="+mn-lt"/>
            </a:endParaRPr>
          </a:p>
          <a:p>
            <a:pPr marL="0" indent="0">
              <a:buFont typeface="Arial" panose="020B0604020202020204" pitchFamily="34" charset="0"/>
              <a:buNone/>
            </a:pPr>
            <a:endParaRPr lang="zh-CN" sz="1800" dirty="0">
              <a:solidFill>
                <a:schemeClr val="bg1"/>
              </a:solidFill>
              <a:ea typeface="微软雅黑" panose="020B0503020204020204" pitchFamily="34" charset="-122"/>
              <a:cs typeface="+mn-lt"/>
            </a:endParaRPr>
          </a:p>
          <a:p>
            <a:pPr marL="0" indent="0">
              <a:buFont typeface="Arial" panose="020B0604020202020204" pitchFamily="34" charset="0"/>
              <a:buNone/>
            </a:pPr>
            <a:r>
              <a:rPr lang="zh-CN" sz="1800" dirty="0">
                <a:solidFill>
                  <a:schemeClr val="bg1"/>
                </a:solidFill>
                <a:ea typeface="微软雅黑" panose="020B0503020204020204" pitchFamily="34" charset="-122"/>
                <a:cs typeface="+mn-lt"/>
              </a:rPr>
              <a:t>         </a:t>
            </a:r>
            <a:r>
              <a:rPr lang="zh-CN" sz="1800" dirty="0">
                <a:solidFill>
                  <a:srgbClr val="FF0000"/>
                </a:solidFill>
                <a:ea typeface="微软雅黑" panose="020B0503020204020204" pitchFamily="34" charset="-122"/>
                <a:cs typeface="+mn-lt"/>
              </a:rPr>
              <a:t> 研究数据中不存在缺失值，重复值，错误值。</a:t>
            </a:r>
            <a:endParaRPr 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sz="1600" dirty="0">
              <a:solidFill>
                <a:schemeClr val="bg1"/>
              </a:solidFill>
              <a:latin typeface="+mj-lt"/>
              <a:cs typeface="+mj-lt"/>
            </a:endParaRPr>
          </a:p>
          <a:p>
            <a:pPr marL="0" indent="0">
              <a:buFont typeface="Arial" panose="020B0604020202020204" pitchFamily="34" charset="0"/>
              <a:buNone/>
            </a:pPr>
            <a:endParaRPr lang="zh-CN" altLang="en-US" sz="1600" dirty="0">
              <a:solidFill>
                <a:schemeClr val="bg1"/>
              </a:solidFill>
              <a:latin typeface="+mj-lt"/>
              <a:cs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0703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数据集指标</a:t>
            </a:r>
            <a:endParaRPr lang="zh-CN" altLang="en-US" sz="2800" i="1" dirty="0">
              <a:solidFill>
                <a:schemeClr val="bg1"/>
              </a:solidFill>
              <a:latin typeface="+mn-ea"/>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2" name="图片 1" descr="}]XOCX488)FM6HUBFWXMXGE"/>
          <p:cNvPicPr>
            <a:picLocks noChangeAspect="1"/>
          </p:cNvPicPr>
          <p:nvPr/>
        </p:nvPicPr>
        <p:blipFill>
          <a:blip r:embed="rId1"/>
          <a:stretch>
            <a:fillRect/>
          </a:stretch>
        </p:blipFill>
        <p:spPr>
          <a:xfrm>
            <a:off x="439420" y="888365"/>
            <a:ext cx="8385810" cy="3740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687070" y="1997074"/>
            <a:ext cx="3301365" cy="1014730"/>
            <a:chOff x="534022" y="1244592"/>
            <a:chExt cx="3231938" cy="957552"/>
          </a:xfrm>
        </p:grpSpPr>
        <p:sp>
          <p:nvSpPr>
            <p:cNvPr id="7" name="TextBox 36"/>
            <p:cNvSpPr txBox="1"/>
            <p:nvPr/>
          </p:nvSpPr>
          <p:spPr>
            <a:xfrm>
              <a:off x="534022" y="1244592"/>
              <a:ext cx="762000" cy="957552"/>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01</a:t>
              </a:r>
              <a:endParaRPr lang="en-US" sz="6000" spc="-300" dirty="0">
                <a:solidFill>
                  <a:schemeClr val="bg1"/>
                </a:solidFill>
                <a:latin typeface="Agency FB" panose="020B0503020202020204" pitchFamily="34" charset="0"/>
              </a:endParaRPr>
            </a:p>
          </p:txBody>
        </p:sp>
        <p:sp>
          <p:nvSpPr>
            <p:cNvPr id="8" name="Content Placeholder 2"/>
            <p:cNvSpPr txBox="1"/>
            <p:nvPr/>
          </p:nvSpPr>
          <p:spPr>
            <a:xfrm>
              <a:off x="1146344" y="1244756"/>
              <a:ext cx="2619616" cy="7849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latin typeface="+mn-ea"/>
                </a:rPr>
                <a:t>项目概述</a:t>
              </a:r>
              <a:endParaRPr lang="zh-CN" altLang="en-US" sz="2400" dirty="0">
                <a:solidFill>
                  <a:schemeClr val="bg1"/>
                </a:solidFill>
                <a:latin typeface="+mn-ea"/>
              </a:endParaRPr>
            </a:p>
            <a:p>
              <a:pPr marL="0" indent="0" algn="l">
                <a:buNone/>
              </a:pPr>
              <a:r>
                <a:rPr lang="zh-CN" altLang="en-US" dirty="0">
                  <a:solidFill>
                    <a:schemeClr val="bg1"/>
                  </a:solidFill>
                  <a:latin typeface="微软雅黑" panose="020B0503020204020204" pitchFamily="34" charset="-122"/>
                  <a:ea typeface="微软雅黑" panose="020B0503020204020204" pitchFamily="34" charset="-122"/>
                  <a:sym typeface="+mn-ea"/>
                </a:rPr>
                <a:t>基于朴素贝叶斯的银行理财产品购买力研究</a:t>
              </a: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9" name="Group 73"/>
          <p:cNvGrpSpPr/>
          <p:nvPr/>
        </p:nvGrpSpPr>
        <p:grpSpPr>
          <a:xfrm>
            <a:off x="760186" y="3281930"/>
            <a:ext cx="3534410" cy="1075690"/>
            <a:chOff x="533400" y="1276351"/>
            <a:chExt cx="3534410" cy="1075690"/>
          </a:xfrm>
        </p:grpSpPr>
        <p:sp>
          <p:nvSpPr>
            <p:cNvPr id="10" name="TextBox 39"/>
            <p:cNvSpPr txBox="1"/>
            <p:nvPr/>
          </p:nvSpPr>
          <p:spPr>
            <a:xfrm>
              <a:off x="533400" y="1276351"/>
              <a:ext cx="762000" cy="1015663"/>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02</a:t>
              </a:r>
              <a:endParaRPr lang="en-US" sz="6000" spc="-300" dirty="0">
                <a:solidFill>
                  <a:schemeClr val="bg1"/>
                </a:solidFill>
                <a:latin typeface="Agency FB" panose="020B0503020202020204" pitchFamily="34" charset="0"/>
              </a:endParaRPr>
            </a:p>
          </p:txBody>
        </p:sp>
        <p:sp>
          <p:nvSpPr>
            <p:cNvPr id="11" name="Content Placeholder 2"/>
            <p:cNvSpPr txBox="1"/>
            <p:nvPr/>
          </p:nvSpPr>
          <p:spPr>
            <a:xfrm>
              <a:off x="1238885" y="1457961"/>
              <a:ext cx="2828925"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mn-ea"/>
                </a:rPr>
                <a:t>算法原理</a:t>
              </a:r>
              <a:endParaRPr lang="zh-CN" altLang="en-US" sz="2400" b="1" dirty="0">
                <a:solidFill>
                  <a:schemeClr val="bg1"/>
                </a:solidFill>
                <a:latin typeface="+mn-ea"/>
              </a:endParaRPr>
            </a:p>
            <a:p>
              <a:pPr marL="0" indent="0">
                <a:buFont typeface="Arial" panose="020B0604020202020204" pitchFamily="34" charset="0"/>
                <a:buNone/>
              </a:pPr>
              <a:r>
                <a:rPr lang="zh-CN" altLang="en-US" dirty="0">
                  <a:solidFill>
                    <a:schemeClr val="bg1"/>
                  </a:solidFill>
                  <a:latin typeface="+mn-ea"/>
                </a:rPr>
                <a:t>全概率公式，贝叶斯公式以及朴素贝叶斯基本原理</a:t>
              </a:r>
              <a:endParaRPr lang="zh-CN" altLang="en-US" sz="2400" b="1" dirty="0">
                <a:solidFill>
                  <a:schemeClr val="bg1"/>
                </a:solidFill>
                <a:latin typeface="+mn-ea"/>
              </a:endParaRPr>
            </a:p>
            <a:p>
              <a:pPr marL="0" indent="0">
                <a:buFont typeface="Arial" panose="020B0604020202020204" pitchFamily="34" charset="0"/>
                <a:buNone/>
              </a:pPr>
              <a:endParaRPr lang="zh-CN" altLang="en-US" sz="2400" b="1" dirty="0">
                <a:solidFill>
                  <a:schemeClr val="bg1"/>
                </a:solidFill>
                <a:latin typeface="+mn-ea"/>
              </a:endParaRPr>
            </a:p>
          </p:txBody>
        </p:sp>
      </p:grpSp>
      <p:grpSp>
        <p:nvGrpSpPr>
          <p:cNvPr id="12" name="Group 73"/>
          <p:cNvGrpSpPr/>
          <p:nvPr/>
        </p:nvGrpSpPr>
        <p:grpSpPr>
          <a:xfrm>
            <a:off x="4608286" y="1962682"/>
            <a:ext cx="3650615" cy="1015663"/>
            <a:chOff x="533400" y="1276351"/>
            <a:chExt cx="3650615" cy="1015663"/>
          </a:xfrm>
        </p:grpSpPr>
        <p:sp>
          <p:nvSpPr>
            <p:cNvPr id="13"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3</a:t>
              </a:r>
              <a:endParaRPr lang="en-US" sz="6000" spc="-300" dirty="0">
                <a:solidFill>
                  <a:schemeClr val="bg1"/>
                </a:solidFill>
                <a:latin typeface="Agency FB" panose="020B0503020202020204" pitchFamily="34" charset="0"/>
              </a:endParaRPr>
            </a:p>
          </p:txBody>
        </p:sp>
        <p:sp>
          <p:nvSpPr>
            <p:cNvPr id="14" name="Content Placeholder 2"/>
            <p:cNvSpPr txBox="1"/>
            <p:nvPr/>
          </p:nvSpPr>
          <p:spPr>
            <a:xfrm>
              <a:off x="1238885" y="1370966"/>
              <a:ext cx="294513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mn-ea"/>
                </a:rPr>
                <a:t>项目实战</a:t>
              </a:r>
              <a:endParaRPr lang="zh-CN" altLang="en-US" sz="1600" b="1" dirty="0">
                <a:solidFill>
                  <a:schemeClr val="bg1"/>
                </a:solidFill>
                <a:latin typeface="+mn-ea"/>
              </a:endParaRPr>
            </a:p>
            <a:p>
              <a:pPr marL="0" indent="0">
                <a:buFont typeface="Arial" panose="020B0604020202020204" pitchFamily="34" charset="0"/>
                <a:buNone/>
              </a:pPr>
              <a:r>
                <a:rPr lang="zh-CN" altLang="en-US" dirty="0">
                  <a:solidFill>
                    <a:schemeClr val="bg1"/>
                  </a:solidFill>
                  <a:latin typeface="+mn-ea"/>
                </a:rPr>
                <a:t>业务场景，数据介绍以及可视化等</a:t>
              </a:r>
              <a:endParaRPr lang="zh-CN" altLang="en-US" dirty="0">
                <a:solidFill>
                  <a:schemeClr val="bg1"/>
                </a:solidFill>
                <a:latin typeface="+mn-ea"/>
              </a:endParaRPr>
            </a:p>
          </p:txBody>
        </p:sp>
      </p:grpSp>
      <p:grpSp>
        <p:nvGrpSpPr>
          <p:cNvPr id="18" name="Group 73"/>
          <p:cNvGrpSpPr/>
          <p:nvPr/>
        </p:nvGrpSpPr>
        <p:grpSpPr>
          <a:xfrm>
            <a:off x="4608286" y="3281930"/>
            <a:ext cx="3429000" cy="1191336"/>
            <a:chOff x="533400" y="1276351"/>
            <a:chExt cx="3429000" cy="1191336"/>
          </a:xfrm>
        </p:grpSpPr>
        <p:sp>
          <p:nvSpPr>
            <p:cNvPr id="19" name="TextBox 39"/>
            <p:cNvSpPr txBox="1"/>
            <p:nvPr/>
          </p:nvSpPr>
          <p:spPr>
            <a:xfrm>
              <a:off x="533400" y="1276351"/>
              <a:ext cx="762000" cy="1015663"/>
            </a:xfrm>
            <a:prstGeom prst="rect">
              <a:avLst/>
            </a:prstGeom>
            <a:noFill/>
          </p:spPr>
          <p:txBody>
            <a:bodyPr wrap="square" rtlCol="0">
              <a:spAutoFit/>
            </a:bodyPr>
            <a:lstStyle/>
            <a:p>
              <a:r>
                <a:rPr lang="id-ID" sz="6000" spc="-300" dirty="0" smtClean="0">
                  <a:solidFill>
                    <a:schemeClr val="bg1"/>
                  </a:solidFill>
                  <a:latin typeface="Agency FB" panose="020B0503020202020204" pitchFamily="34" charset="0"/>
                </a:rPr>
                <a:t>0</a:t>
              </a:r>
              <a:r>
                <a:rPr lang="en-US" sz="6000" spc="-300" dirty="0" smtClean="0">
                  <a:solidFill>
                    <a:schemeClr val="bg1"/>
                  </a:solidFill>
                  <a:latin typeface="Agency FB" panose="020B0503020202020204" pitchFamily="34" charset="0"/>
                </a:rPr>
                <a:t>4</a:t>
              </a:r>
              <a:endParaRPr lang="en-US" sz="6000" spc="-300" dirty="0">
                <a:solidFill>
                  <a:schemeClr val="bg1"/>
                </a:solidFill>
                <a:latin typeface="Agency FB" panose="020B0503020202020204" pitchFamily="34" charset="0"/>
              </a:endParaRPr>
            </a:p>
          </p:txBody>
        </p:sp>
        <p:sp>
          <p:nvSpPr>
            <p:cNvPr id="20" name="Content Placeholder 2"/>
            <p:cNvSpPr txBox="1"/>
            <p:nvPr/>
          </p:nvSpPr>
          <p:spPr>
            <a:xfrm>
              <a:off x="1238672" y="1573816"/>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chemeClr val="bg1"/>
                  </a:solidFill>
                  <a:latin typeface="+mn-ea"/>
                </a:rPr>
                <a:t>项目评价</a:t>
              </a:r>
              <a:endParaRPr lang="zh-CN" altLang="en-US" sz="2400" dirty="0">
                <a:solidFill>
                  <a:schemeClr val="bg1"/>
                </a:solidFill>
                <a:latin typeface="+mn-ea"/>
              </a:endParaRPr>
            </a:p>
            <a:p>
              <a:pPr marL="0" indent="0">
                <a:buFont typeface="Arial" panose="020B0604020202020204" pitchFamily="34" charset="0"/>
                <a:buNone/>
              </a:pPr>
              <a:endParaRPr lang="zh-CN" altLang="en-US" b="1" dirty="0">
                <a:solidFill>
                  <a:schemeClr val="bg1"/>
                </a:solidFill>
                <a:latin typeface="+mn-ea"/>
              </a:endParaRPr>
            </a:p>
            <a:p>
              <a:pPr marL="0" indent="0">
                <a:buFont typeface="Arial" panose="020B0604020202020204" pitchFamily="34" charset="0"/>
                <a:buNone/>
              </a:pPr>
              <a:r>
                <a:rPr lang="zh-CN" altLang="en-US" b="1" dirty="0">
                  <a:solidFill>
                    <a:schemeClr val="bg1"/>
                  </a:solidFill>
                  <a:latin typeface="+mn-ea"/>
                </a:rPr>
                <a:t>          </a:t>
              </a:r>
              <a:endParaRPr lang="en-US" altLang="zh-CN" b="1" dirty="0">
                <a:solidFill>
                  <a:schemeClr val="bg1"/>
                </a:solidFill>
                <a:latin typeface="+mn-ea"/>
              </a:endParaRPr>
            </a:p>
          </p:txBody>
        </p:sp>
      </p:grpSp>
      <p:sp>
        <p:nvSpPr>
          <p:cNvPr id="15" name="Content Placeholder 2"/>
          <p:cNvSpPr txBox="1"/>
          <p:nvPr/>
        </p:nvSpPr>
        <p:spPr>
          <a:xfrm>
            <a:off x="759490" y="354349"/>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3200" b="1" dirty="0" smtClean="0">
                <a:solidFill>
                  <a:schemeClr val="bg1"/>
                </a:solidFill>
                <a:latin typeface="+mn-ea"/>
              </a:rPr>
              <a:t>目录</a:t>
            </a:r>
            <a:endParaRPr lang="en-US" altLang="zh-CN" sz="1800" i="1" dirty="0">
              <a:solidFill>
                <a:schemeClr val="bg1"/>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43"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
                                        <p:tgtEl>
                                          <p:spTgt spid="9"/>
                                        </p:tgtEl>
                                      </p:cBhvr>
                                    </p:animEffect>
                                    <p:anim calcmode="lin" valueType="num">
                                      <p:cBhvr>
                                        <p:cTn id="12" dur="400" fill="hold"/>
                                        <p:tgtEl>
                                          <p:spTgt spid="9"/>
                                        </p:tgtEl>
                                        <p:attrNameLst>
                                          <p:attrName>ppt_x</p:attrName>
                                        </p:attrNameLst>
                                      </p:cBhvr>
                                      <p:tavLst>
                                        <p:tav tm="0">
                                          <p:val>
                                            <p:strVal val="#ppt_x"/>
                                          </p:val>
                                        </p:tav>
                                        <p:tav tm="100000">
                                          <p:val>
                                            <p:strVal val="#ppt_x"/>
                                          </p:val>
                                        </p:tav>
                                      </p:tavLst>
                                    </p:anim>
                                    <p:anim calcmode="lin" valueType="num">
                                      <p:cBhvr>
                                        <p:cTn id="13" dur="400" fill="hold"/>
                                        <p:tgtEl>
                                          <p:spTgt spid="9"/>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
                                        <p:tgtEl>
                                          <p:spTgt spid="12"/>
                                        </p:tgtEl>
                                      </p:cBhvr>
                                    </p:animEffect>
                                    <p:anim calcmode="lin" valueType="num">
                                      <p:cBhvr>
                                        <p:cTn id="20" dur="400" fill="hold"/>
                                        <p:tgtEl>
                                          <p:spTgt spid="12"/>
                                        </p:tgtEl>
                                        <p:attrNameLst>
                                          <p:attrName>ppt_x</p:attrName>
                                        </p:attrNameLst>
                                      </p:cBhvr>
                                      <p:tavLst>
                                        <p:tav tm="0">
                                          <p:val>
                                            <p:strVal val="#ppt_x"/>
                                          </p:val>
                                        </p:tav>
                                        <p:tav tm="100000">
                                          <p:val>
                                            <p:strVal val="#ppt_x"/>
                                          </p:val>
                                        </p:tav>
                                      </p:tavLst>
                                    </p:anim>
                                    <p:anim calcmode="lin" valueType="num">
                                      <p:cBhvr>
                                        <p:cTn id="21" dur="400" fill="hold"/>
                                        <p:tgtEl>
                                          <p:spTgt spid="12"/>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2500"/>
                            </p:stCondLst>
                            <p:childTnLst>
                              <p:par>
                                <p:cTn id="25" presetID="43"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83235"/>
            <a:ext cx="342836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数据集统计性分析</a:t>
            </a:r>
            <a:endParaRPr lang="zh-CN" altLang="en-US" sz="2800" i="1" dirty="0">
              <a:solidFill>
                <a:schemeClr val="bg1"/>
              </a:solidFill>
              <a:latin typeface="+mn-ea"/>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4" name="图片 3" descr="VQA3N{]0%CGD@F9V3BIB[T5"/>
          <p:cNvPicPr>
            <a:picLocks noChangeAspect="1"/>
          </p:cNvPicPr>
          <p:nvPr/>
        </p:nvPicPr>
        <p:blipFill>
          <a:blip r:embed="rId1"/>
          <a:stretch>
            <a:fillRect/>
          </a:stretch>
        </p:blipFill>
        <p:spPr>
          <a:xfrm>
            <a:off x="439420" y="1123950"/>
            <a:ext cx="8001000" cy="3400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B(GV)WH42@U3(UWJE[8RY"/>
          <p:cNvPicPr>
            <a:picLocks noChangeAspect="1"/>
          </p:cNvPicPr>
          <p:nvPr/>
        </p:nvPicPr>
        <p:blipFill>
          <a:blip r:embed="rId1"/>
          <a:stretch>
            <a:fillRect/>
          </a:stretch>
        </p:blipFill>
        <p:spPr>
          <a:xfrm>
            <a:off x="3391535" y="711835"/>
            <a:ext cx="3615055" cy="2838450"/>
          </a:xfrm>
          <a:prstGeom prst="rect">
            <a:avLst/>
          </a:prstGeom>
        </p:spPr>
      </p:pic>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48323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数据可视化</a:t>
            </a:r>
            <a:endParaRPr lang="zh-CN" altLang="en-US" sz="2800" i="1" dirty="0">
              <a:solidFill>
                <a:schemeClr val="bg1"/>
              </a:solidFill>
              <a:latin typeface="+mn-ea"/>
            </a:endParaRPr>
          </a:p>
        </p:txBody>
      </p:sp>
      <p:sp>
        <p:nvSpPr>
          <p:cNvPr id="51" name="Content Placeholder 2"/>
          <p:cNvSpPr txBox="1"/>
          <p:nvPr/>
        </p:nvSpPr>
        <p:spPr>
          <a:xfrm>
            <a:off x="2133600" y="3735279"/>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900" i="1" dirty="0">
              <a:solidFill>
                <a:schemeClr val="bg1"/>
              </a:solidFill>
              <a:latin typeface="+mn-ea"/>
            </a:endParaRPr>
          </a:p>
        </p:txBody>
      </p:sp>
      <p:pic>
        <p:nvPicPr>
          <p:cNvPr id="2" name="图片 1"/>
          <p:cNvPicPr>
            <a:picLocks noChangeAspect="1"/>
          </p:cNvPicPr>
          <p:nvPr/>
        </p:nvPicPr>
        <p:blipFill>
          <a:blip r:embed="rId2"/>
          <a:stretch>
            <a:fillRect/>
          </a:stretch>
        </p:blipFill>
        <p:spPr>
          <a:xfrm>
            <a:off x="278765" y="982345"/>
            <a:ext cx="3272790" cy="2752725"/>
          </a:xfrm>
          <a:prstGeom prst="rect">
            <a:avLst/>
          </a:prstGeom>
        </p:spPr>
      </p:pic>
      <p:sp>
        <p:nvSpPr>
          <p:cNvPr id="3" name="文本框 2"/>
          <p:cNvSpPr txBox="1"/>
          <p:nvPr/>
        </p:nvSpPr>
        <p:spPr>
          <a:xfrm>
            <a:off x="3302000" y="2421890"/>
            <a:ext cx="2540000" cy="299085"/>
          </a:xfrm>
          <a:prstGeom prst="rect">
            <a:avLst/>
          </a:prstGeom>
          <a:noFill/>
        </p:spPr>
        <p:txBody>
          <a:bodyPr wrap="square" rtlCol="0" anchor="t">
            <a:spAutoFit/>
          </a:bodyPr>
          <a:p>
            <a:endParaRPr lang="zh-CN" altLang="en-US"/>
          </a:p>
        </p:txBody>
      </p:sp>
      <p:pic>
        <p:nvPicPr>
          <p:cNvPr id="4" name="图片 3" descr="}}Q1G9Q2L2X@_A])A5JHQUP"/>
          <p:cNvPicPr>
            <a:picLocks noChangeAspect="1"/>
          </p:cNvPicPr>
          <p:nvPr/>
        </p:nvPicPr>
        <p:blipFill>
          <a:blip r:embed="rId3"/>
          <a:stretch>
            <a:fillRect/>
          </a:stretch>
        </p:blipFill>
        <p:spPr>
          <a:xfrm>
            <a:off x="5645785" y="1323340"/>
            <a:ext cx="3230880" cy="2791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16" presetClass="entr" presetSubtype="26" fill="hold" grpId="0" nodeType="withEffect">
                                  <p:stCondLst>
                                    <p:cond delay="3200"/>
                                  </p:stCondLst>
                                  <p:childTnLst>
                                    <p:set>
                                      <p:cBhvr>
                                        <p:cTn id="9" dur="1" fill="hold">
                                          <p:stCondLst>
                                            <p:cond delay="0"/>
                                          </p:stCondLst>
                                        </p:cTn>
                                        <p:tgtEl>
                                          <p:spTgt spid="51"/>
                                        </p:tgtEl>
                                        <p:attrNameLst>
                                          <p:attrName>style.visibility</p:attrName>
                                        </p:attrNameLst>
                                      </p:cBhvr>
                                      <p:to>
                                        <p:strVal val="visible"/>
                                      </p:to>
                                    </p:set>
                                    <p:animEffect transition="in" filter="barn(inHorizontal)">
                                      <p:cBhvr>
                                        <p:cTn id="10" dur="9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86715" y="62928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算法</a:t>
            </a:r>
            <a:r>
              <a:rPr lang="en-US" altLang="zh-CN" sz="2800" i="1" dirty="0">
                <a:solidFill>
                  <a:schemeClr val="bg1"/>
                </a:solidFill>
                <a:latin typeface="+mn-ea"/>
              </a:rPr>
              <a:t>R</a:t>
            </a:r>
            <a:r>
              <a:rPr lang="zh-CN" altLang="en-US" sz="2800" i="1" dirty="0">
                <a:solidFill>
                  <a:schemeClr val="bg1"/>
                </a:solidFill>
                <a:latin typeface="+mn-ea"/>
              </a:rPr>
              <a:t>语言</a:t>
            </a:r>
            <a:r>
              <a:rPr lang="zh-CN" altLang="en-US" sz="2800" i="1" dirty="0">
                <a:solidFill>
                  <a:schemeClr val="bg1"/>
                </a:solidFill>
                <a:latin typeface="+mn-ea"/>
              </a:rPr>
              <a:t>实现</a:t>
            </a:r>
            <a:endParaRPr lang="zh-CN" altLang="en-US" sz="2800" i="1" dirty="0">
              <a:solidFill>
                <a:schemeClr val="bg1"/>
              </a:solidFill>
              <a:latin typeface="+mn-ea"/>
            </a:endParaRPr>
          </a:p>
        </p:txBody>
      </p:sp>
      <p:sp>
        <p:nvSpPr>
          <p:cNvPr id="50" name="Content Placeholder 2"/>
          <p:cNvSpPr txBox="1"/>
          <p:nvPr/>
        </p:nvSpPr>
        <p:spPr>
          <a:xfrm>
            <a:off x="217170" y="1376045"/>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1800" dirty="0">
                <a:solidFill>
                  <a:schemeClr val="bg1"/>
                </a:solidFill>
                <a:cs typeface="+mn-lt"/>
              </a:rPr>
              <a:t>应用“e1071”包中的函数“ naiveBayes() ”创建分类器：</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m &lt;- naiveBayes(trainingdata, class, laplace = 0)</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m &lt;- naiveBayes(y~x, class, laplace = 0)</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trainingdata (x): 数据框或者包含训练数据的矩阵</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class (y): 包含训练数据每一行的分类的一个因子向量</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laplace: 控制拉普拉斯估计的一个数值（默认为0）</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该函数返回一个朴素贝叶斯模型对象，该对象能够用于预测。</a:t>
            </a:r>
            <a:endParaRPr lang="zh-CN" sz="1800" dirty="0">
              <a:solidFill>
                <a:schemeClr val="bg1"/>
              </a:solidFill>
              <a:cs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86715" y="62928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算法</a:t>
            </a:r>
            <a:r>
              <a:rPr lang="en-US" altLang="zh-CN" sz="2800" i="1" dirty="0">
                <a:solidFill>
                  <a:schemeClr val="bg1"/>
                </a:solidFill>
                <a:latin typeface="+mn-ea"/>
              </a:rPr>
              <a:t>R</a:t>
            </a:r>
            <a:r>
              <a:rPr lang="zh-CN" altLang="en-US" sz="2800" i="1" dirty="0">
                <a:solidFill>
                  <a:schemeClr val="bg1"/>
                </a:solidFill>
                <a:latin typeface="+mn-ea"/>
              </a:rPr>
              <a:t>语言</a:t>
            </a:r>
            <a:r>
              <a:rPr lang="zh-CN" altLang="en-US" sz="2800" i="1" dirty="0">
                <a:solidFill>
                  <a:schemeClr val="bg1"/>
                </a:solidFill>
                <a:latin typeface="+mn-ea"/>
              </a:rPr>
              <a:t>实现</a:t>
            </a:r>
            <a:endParaRPr lang="zh-CN" altLang="en-US" sz="2800" i="1" dirty="0">
              <a:solidFill>
                <a:schemeClr val="bg1"/>
              </a:solidFill>
              <a:latin typeface="+mn-ea"/>
            </a:endParaRPr>
          </a:p>
        </p:txBody>
      </p:sp>
      <p:sp>
        <p:nvSpPr>
          <p:cNvPr id="50" name="Content Placeholder 2"/>
          <p:cNvSpPr txBox="1"/>
          <p:nvPr/>
        </p:nvSpPr>
        <p:spPr>
          <a:xfrm>
            <a:off x="217170" y="1386840"/>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1800" dirty="0">
                <a:solidFill>
                  <a:schemeClr val="bg1"/>
                </a:solidFill>
                <a:cs typeface="+mn-lt"/>
              </a:rPr>
              <a:t>应用“e1071”包中的函数“ </a:t>
            </a:r>
            <a:r>
              <a:rPr lang="en-US" altLang="zh-CN" sz="1800" dirty="0">
                <a:solidFill>
                  <a:schemeClr val="bg1"/>
                </a:solidFill>
                <a:cs typeface="+mn-lt"/>
              </a:rPr>
              <a:t>predict</a:t>
            </a:r>
            <a:r>
              <a:rPr lang="zh-CN" sz="1800" dirty="0">
                <a:solidFill>
                  <a:schemeClr val="bg1"/>
                </a:solidFill>
                <a:cs typeface="+mn-lt"/>
              </a:rPr>
              <a:t>() ”进行预测：</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p &lt;- predict(m, test, type="class")</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m: 由函数naiveBayes()训练的一个模型</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test: 数据框或者包含测试数据集的矩阵，包含不用来建立分类器的训练数据相同特征</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type: 值为“class”或者“raw”，标识预测的最可能的类别值或者原始的预测概率</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该函数将返回一个向量，根据参数type的值，该向量含有预测的类别值或者原始预测的概率值</a:t>
            </a:r>
            <a:endParaRPr lang="zh-CN" sz="1800" dirty="0">
              <a:solidFill>
                <a:schemeClr val="bg1"/>
              </a:solidFill>
              <a:cs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75920" y="443230"/>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算法实现</a:t>
            </a:r>
            <a:endParaRPr lang="zh-CN" altLang="en-US" sz="2800" i="1" dirty="0">
              <a:solidFill>
                <a:schemeClr val="bg1"/>
              </a:solidFill>
              <a:latin typeface="+mn-ea"/>
            </a:endParaRPr>
          </a:p>
        </p:txBody>
      </p:sp>
      <p:sp>
        <p:nvSpPr>
          <p:cNvPr id="50" name="Content Placeholder 2"/>
          <p:cNvSpPr txBox="1"/>
          <p:nvPr/>
        </p:nvSpPr>
        <p:spPr>
          <a:xfrm>
            <a:off x="217170" y="1376045"/>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zh-CN" sz="1800" dirty="0">
              <a:solidFill>
                <a:schemeClr val="bg1"/>
              </a:solidFill>
              <a:cs typeface="+mn-lt"/>
            </a:endParaRPr>
          </a:p>
        </p:txBody>
      </p:sp>
      <p:pic>
        <p:nvPicPr>
          <p:cNvPr id="2" name="图片 1" descr="G[GEGT)ER]``TJTQ$PS`Y]N"/>
          <p:cNvPicPr>
            <a:picLocks noChangeAspect="1"/>
          </p:cNvPicPr>
          <p:nvPr/>
        </p:nvPicPr>
        <p:blipFill>
          <a:blip r:embed="rId1"/>
          <a:stretch>
            <a:fillRect/>
          </a:stretch>
        </p:blipFill>
        <p:spPr>
          <a:xfrm>
            <a:off x="631190" y="899795"/>
            <a:ext cx="6696075" cy="3886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960211" y="3120922"/>
            <a:ext cx="5154839" cy="1323439"/>
            <a:chOff x="180975" y="1350646"/>
            <a:chExt cx="5154839" cy="1323439"/>
          </a:xfrm>
        </p:grpSpPr>
        <p:sp>
          <p:nvSpPr>
            <p:cNvPr id="7" name="TextBox 36"/>
            <p:cNvSpPr txBox="1"/>
            <p:nvPr/>
          </p:nvSpPr>
          <p:spPr>
            <a:xfrm>
              <a:off x="180975" y="1350646"/>
              <a:ext cx="952500" cy="1323439"/>
            </a:xfrm>
            <a:prstGeom prst="rect">
              <a:avLst/>
            </a:prstGeom>
            <a:noFill/>
          </p:spPr>
          <p:txBody>
            <a:bodyPr wrap="square" rtlCol="0">
              <a:spAutoFit/>
            </a:bodyPr>
            <a:lstStyle/>
            <a:p>
              <a:r>
                <a:rPr lang="en-US" sz="8000" spc="-300" dirty="0" smtClean="0">
                  <a:solidFill>
                    <a:schemeClr val="bg1"/>
                  </a:solidFill>
                  <a:latin typeface="Agency FB" panose="020B0503020202020204" pitchFamily="34" charset="0"/>
                </a:rPr>
                <a:t>04</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200150" y="1565429"/>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mn-ea"/>
                  <a:sym typeface="+mn-ea"/>
                </a:rPr>
                <a:t>项目评价</a:t>
              </a:r>
              <a:endParaRPr lang="zh-CN" altLang="en-US" sz="2800" dirty="0">
                <a:solidFill>
                  <a:schemeClr val="bg1"/>
                </a:solidFill>
                <a:latin typeface="+mn-ea"/>
              </a:endParaRPr>
            </a:p>
            <a:p>
              <a:pPr marL="0" indent="0">
                <a:buFont typeface="Arial" panose="020B0604020202020204" pitchFamily="34" charset="0"/>
                <a:buNone/>
              </a:pPr>
              <a:endParaRPr lang="zh-CN" altLang="en-US" sz="2800" b="1" dirty="0">
                <a:solidFill>
                  <a:schemeClr val="bg1"/>
                </a:solidFill>
                <a:latin typeface="+mn-ea"/>
              </a:endParaRPr>
            </a:p>
            <a:p>
              <a:pPr marL="0" indent="0">
                <a:buFont typeface="Arial" panose="020B0604020202020204" pitchFamily="34" charset="0"/>
                <a:buNone/>
              </a:pPr>
              <a:endParaRPr lang="zh-CN" altLang="en-US" sz="2400" b="1" dirty="0">
                <a:solidFill>
                  <a:schemeClr val="bg1"/>
                </a:solidFill>
                <a:latin typeface="+mn-ea"/>
              </a:endParaRPr>
            </a:p>
            <a:p>
              <a:pPr marL="0" indent="0">
                <a:buNone/>
              </a:pPr>
              <a:endParaRPr lang="zh-CN" altLang="en-US" sz="2400" b="1" i="1"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b="1" dirty="0">
                <a:solidFill>
                  <a:schemeClr val="bg1"/>
                </a:solidFill>
                <a:latin typeface="+mn-ea"/>
                <a:sym typeface="+mn-ea"/>
              </a:rPr>
              <a:t>混淆矩阵</a:t>
            </a:r>
            <a:endParaRPr lang="zh-CN" altLang="en-US" sz="2800" i="1" dirty="0">
              <a:solidFill>
                <a:schemeClr val="bg1"/>
              </a:solidFill>
              <a:latin typeface="+mn-ea"/>
            </a:endParaRPr>
          </a:p>
        </p:txBody>
      </p:sp>
      <p:sp>
        <p:nvSpPr>
          <p:cNvPr id="50" name="Content Placeholder 2"/>
          <p:cNvSpPr txBox="1"/>
          <p:nvPr/>
        </p:nvSpPr>
        <p:spPr>
          <a:xfrm>
            <a:off x="217170" y="1196340"/>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1800" dirty="0">
                <a:solidFill>
                  <a:schemeClr val="bg1"/>
                </a:solidFill>
                <a:cs typeface="+mn-lt"/>
              </a:rPr>
              <a:t>二分类问题– 将实例分成阳性(positive)和阴性(negative)两种</a:t>
            </a:r>
            <a:endParaRPr lang="zh-CN" sz="1800" dirty="0">
              <a:solidFill>
                <a:schemeClr val="bg1"/>
              </a:solidFill>
              <a:cs typeface="+mn-lt"/>
            </a:endParaRPr>
          </a:p>
        </p:txBody>
      </p:sp>
      <p:pic>
        <p:nvPicPr>
          <p:cNvPr id="3" name="图片 2" descr="MPWQ]R``24JX7WW73PF94P4"/>
          <p:cNvPicPr>
            <a:picLocks noChangeAspect="1"/>
          </p:cNvPicPr>
          <p:nvPr/>
        </p:nvPicPr>
        <p:blipFill>
          <a:blip r:embed="rId1"/>
          <a:stretch>
            <a:fillRect/>
          </a:stretch>
        </p:blipFill>
        <p:spPr>
          <a:xfrm>
            <a:off x="354965" y="1847215"/>
            <a:ext cx="4035425" cy="1631950"/>
          </a:xfrm>
          <a:prstGeom prst="rect">
            <a:avLst/>
          </a:prstGeom>
        </p:spPr>
      </p:pic>
      <p:sp>
        <p:nvSpPr>
          <p:cNvPr id="5" name="文本框 4"/>
          <p:cNvSpPr txBox="1"/>
          <p:nvPr/>
        </p:nvSpPr>
        <p:spPr>
          <a:xfrm>
            <a:off x="4576445" y="1761490"/>
            <a:ext cx="4565015" cy="2061210"/>
          </a:xfrm>
          <a:prstGeom prst="rect">
            <a:avLst/>
          </a:prstGeom>
          <a:noFill/>
        </p:spPr>
        <p:txBody>
          <a:bodyPr wrap="square" rtlCol="0" anchor="t">
            <a:spAutoFit/>
          </a:bodyPr>
          <a:p>
            <a:r>
              <a:rPr lang="zh-CN" altLang="en-US" sz="1600" u="sng">
                <a:solidFill>
                  <a:schemeClr val="bg1"/>
                </a:solidFill>
                <a:cs typeface="+mn-lt"/>
              </a:rPr>
              <a:t>真阳性率（</a:t>
            </a:r>
            <a:r>
              <a:rPr lang="zh-CN" altLang="en-US" sz="1600" u="sng">
                <a:solidFill>
                  <a:schemeClr val="bg1"/>
                </a:solidFill>
                <a:cs typeface="+mn-lt"/>
                <a:sym typeface="+mn-ea"/>
              </a:rPr>
              <a:t>TPR）</a:t>
            </a:r>
            <a:r>
              <a:rPr lang="zh-CN" altLang="en-US" sz="1600">
                <a:solidFill>
                  <a:schemeClr val="bg1"/>
                </a:solidFill>
                <a:cs typeface="+mn-lt"/>
              </a:rPr>
              <a:t>：敏感性(Sensitivity)，召回率</a:t>
            </a:r>
            <a:r>
              <a:rPr lang="en-US" altLang="zh-CN" sz="1600">
                <a:solidFill>
                  <a:schemeClr val="bg1"/>
                </a:solidFill>
                <a:cs typeface="+mn-lt"/>
              </a:rPr>
              <a:t>TPR</a:t>
            </a:r>
            <a:r>
              <a:rPr lang="zh-CN" altLang="en-US" sz="1600">
                <a:solidFill>
                  <a:schemeClr val="bg1"/>
                </a:solidFill>
                <a:cs typeface="+mn-lt"/>
              </a:rPr>
              <a:t> =</a:t>
            </a:r>
            <a:r>
              <a:rPr lang="en-US" altLang="zh-CN" sz="1600">
                <a:solidFill>
                  <a:schemeClr val="bg1"/>
                </a:solidFill>
                <a:cs typeface="+mn-lt"/>
              </a:rPr>
              <a:t>TP/(TP+FN)</a:t>
            </a:r>
            <a:endParaRPr lang="zh-CN" altLang="en-US" sz="1600">
              <a:solidFill>
                <a:schemeClr val="bg1"/>
              </a:solidFill>
              <a:cs typeface="+mn-lt"/>
            </a:endParaRPr>
          </a:p>
          <a:p>
            <a:r>
              <a:rPr lang="zh-CN" altLang="en-US" sz="1600" u="sng">
                <a:solidFill>
                  <a:schemeClr val="bg1"/>
                </a:solidFill>
                <a:cs typeface="+mn-lt"/>
              </a:rPr>
              <a:t>准确度：accuracy</a:t>
            </a:r>
            <a:endParaRPr lang="zh-CN" altLang="en-US" sz="1600">
              <a:solidFill>
                <a:schemeClr val="bg1"/>
              </a:solidFill>
              <a:cs typeface="+mn-lt"/>
            </a:endParaRPr>
          </a:p>
          <a:p>
            <a:r>
              <a:rPr lang="en-US" altLang="zh-CN" sz="1600">
                <a:solidFill>
                  <a:schemeClr val="bg1"/>
                </a:solidFill>
                <a:cs typeface="+mn-lt"/>
              </a:rPr>
              <a:t>ACC=(TP+TN)/(TP+FN+FP+TN)</a:t>
            </a:r>
            <a:endParaRPr lang="zh-CN" altLang="en-US" sz="1600">
              <a:solidFill>
                <a:schemeClr val="bg1"/>
              </a:solidFill>
              <a:cs typeface="+mn-lt"/>
            </a:endParaRPr>
          </a:p>
          <a:p>
            <a:r>
              <a:rPr lang="zh-CN" altLang="en-US" sz="1600" u="sng">
                <a:solidFill>
                  <a:schemeClr val="bg1"/>
                </a:solidFill>
                <a:cs typeface="+mn-lt"/>
              </a:rPr>
              <a:t>精确度：precision</a:t>
            </a:r>
            <a:endParaRPr lang="zh-CN" altLang="en-US" sz="1600">
              <a:solidFill>
                <a:schemeClr val="bg1"/>
              </a:solidFill>
              <a:cs typeface="+mn-lt"/>
            </a:endParaRPr>
          </a:p>
          <a:p>
            <a:r>
              <a:rPr lang="en-US" altLang="zh-CN" sz="1600">
                <a:solidFill>
                  <a:schemeClr val="bg1"/>
                </a:solidFill>
                <a:cs typeface="+mn-lt"/>
              </a:rPr>
              <a:t>precison=TP/(TP+FP)</a:t>
            </a:r>
            <a:endParaRPr lang="zh-CN" altLang="en-US" sz="1600">
              <a:solidFill>
                <a:schemeClr val="bg1"/>
              </a:solidFill>
              <a:cs typeface="+mn-lt"/>
            </a:endParaRPr>
          </a:p>
          <a:p>
            <a:r>
              <a:rPr lang="zh-CN" altLang="en-US" sz="1600" u="sng">
                <a:solidFill>
                  <a:schemeClr val="bg1"/>
                </a:solidFill>
                <a:cs typeface="+mn-lt"/>
              </a:rPr>
              <a:t>真阴性率</a:t>
            </a:r>
            <a:r>
              <a:rPr lang="en-US" altLang="zh-CN" sz="1600" u="sng">
                <a:solidFill>
                  <a:schemeClr val="bg1"/>
                </a:solidFill>
                <a:cs typeface="+mn-lt"/>
              </a:rPr>
              <a:t>(</a:t>
            </a:r>
            <a:r>
              <a:rPr lang="zh-CN" altLang="en-US" sz="1600" u="sng">
                <a:solidFill>
                  <a:schemeClr val="bg1"/>
                </a:solidFill>
                <a:cs typeface="+mn-lt"/>
              </a:rPr>
              <a:t>TNR)</a:t>
            </a:r>
            <a:r>
              <a:rPr lang="en-US" altLang="zh-CN" sz="1600" u="sng">
                <a:solidFill>
                  <a:schemeClr val="bg1"/>
                </a:solidFill>
                <a:cs typeface="+mn-lt"/>
              </a:rPr>
              <a:t>:</a:t>
            </a:r>
            <a:r>
              <a:rPr lang="zh-CN" altLang="en-US" sz="1600" u="sng">
                <a:solidFill>
                  <a:schemeClr val="bg1"/>
                </a:solidFill>
                <a:cs typeface="+mn-lt"/>
              </a:rPr>
              <a:t>特异性(Specificity)</a:t>
            </a:r>
            <a:endParaRPr lang="zh-CN" altLang="en-US" sz="1600">
              <a:solidFill>
                <a:schemeClr val="bg1"/>
              </a:solidFill>
              <a:cs typeface="+mn-lt"/>
            </a:endParaRPr>
          </a:p>
          <a:p>
            <a:r>
              <a:rPr lang="en-US" altLang="zh-CN" sz="1600">
                <a:solidFill>
                  <a:schemeClr val="bg1"/>
                </a:solidFill>
                <a:cs typeface="+mn-lt"/>
              </a:rPr>
              <a:t>TNR=TN/(FP+TN)</a:t>
            </a:r>
            <a:endParaRPr lang="en-US" altLang="zh-CN" sz="1600">
              <a:solidFill>
                <a:schemeClr val="bg1"/>
              </a:solidFill>
              <a:cs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b="1" dirty="0">
                <a:solidFill>
                  <a:schemeClr val="bg1"/>
                </a:solidFill>
                <a:latin typeface="+mn-ea"/>
                <a:sym typeface="+mn-ea"/>
              </a:rPr>
              <a:t>混淆矩阵</a:t>
            </a:r>
            <a:endParaRPr lang="zh-CN" altLang="en-US" sz="2800" i="1" dirty="0">
              <a:solidFill>
                <a:schemeClr val="bg1"/>
              </a:solidFill>
              <a:latin typeface="+mn-ea"/>
            </a:endParaRPr>
          </a:p>
        </p:txBody>
      </p:sp>
      <p:sp>
        <p:nvSpPr>
          <p:cNvPr id="50" name="Content Placeholder 2"/>
          <p:cNvSpPr txBox="1"/>
          <p:nvPr/>
        </p:nvSpPr>
        <p:spPr>
          <a:xfrm>
            <a:off x="217170" y="1196340"/>
            <a:ext cx="8924290" cy="2933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solidFill>
                  <a:schemeClr val="bg1"/>
                </a:solidFill>
                <a:cs typeface="+mn-lt"/>
              </a:rPr>
              <a:t>得到混淆矩阵结果如图所示：</a:t>
            </a:r>
            <a:endParaRPr lang="zh-CN" altLang="en-US" sz="1800" dirty="0">
              <a:solidFill>
                <a:schemeClr val="bg1"/>
              </a:solidFill>
              <a:cs typeface="+mn-lt"/>
            </a:endParaRPr>
          </a:p>
          <a:p>
            <a:pPr marL="0" indent="0">
              <a:buFont typeface="Arial" panose="020B0604020202020204" pitchFamily="34" charset="0"/>
              <a:buNone/>
            </a:pPr>
            <a:endParaRPr lang="zh-CN" altLang="en-US" sz="1800" dirty="0">
              <a:solidFill>
                <a:schemeClr val="bg1"/>
              </a:solidFill>
              <a:cs typeface="+mn-lt"/>
            </a:endParaRPr>
          </a:p>
          <a:p>
            <a:pPr marL="0" indent="0">
              <a:buFont typeface="Arial" panose="020B0604020202020204" pitchFamily="34" charset="0"/>
              <a:buNone/>
            </a:pPr>
            <a:endParaRPr lang="zh-CN" altLang="en-US" sz="1800" dirty="0">
              <a:solidFill>
                <a:schemeClr val="bg1"/>
              </a:solidFill>
              <a:cs typeface="+mn-lt"/>
            </a:endParaRPr>
          </a:p>
          <a:p>
            <a:pPr marL="0" indent="0">
              <a:buFont typeface="Arial" panose="020B0604020202020204" pitchFamily="34" charset="0"/>
              <a:buNone/>
            </a:pPr>
            <a:endParaRPr lang="zh-CN" altLang="en-US" sz="1800" dirty="0">
              <a:solidFill>
                <a:schemeClr val="bg1"/>
              </a:solidFill>
              <a:cs typeface="+mn-lt"/>
            </a:endParaRPr>
          </a:p>
          <a:p>
            <a:pPr marL="0" indent="0">
              <a:buFont typeface="Arial" panose="020B0604020202020204" pitchFamily="34" charset="0"/>
              <a:buNone/>
            </a:pPr>
            <a:r>
              <a:rPr lang="zh-CN" altLang="en-US" sz="1800" dirty="0">
                <a:solidFill>
                  <a:schemeClr val="bg1"/>
                </a:solidFill>
                <a:cs typeface="+mn-lt"/>
              </a:rPr>
              <a:t>通过计算可以得出：</a:t>
            </a:r>
            <a:endParaRPr lang="zh-CN" altLang="en-US" sz="1800" dirty="0">
              <a:solidFill>
                <a:schemeClr val="bg1"/>
              </a:solidFill>
              <a:cs typeface="+mn-lt"/>
            </a:endParaRPr>
          </a:p>
        </p:txBody>
      </p:sp>
      <p:pic>
        <p:nvPicPr>
          <p:cNvPr id="2" name="图片 1"/>
          <p:cNvPicPr>
            <a:picLocks noChangeAspect="1"/>
          </p:cNvPicPr>
          <p:nvPr/>
        </p:nvPicPr>
        <p:blipFill>
          <a:blip r:embed="rId1"/>
          <a:stretch>
            <a:fillRect/>
          </a:stretch>
        </p:blipFill>
        <p:spPr>
          <a:xfrm>
            <a:off x="2552700" y="1621155"/>
            <a:ext cx="2546350" cy="809625"/>
          </a:xfrm>
          <a:prstGeom prst="rect">
            <a:avLst/>
          </a:prstGeom>
        </p:spPr>
      </p:pic>
      <p:pic>
        <p:nvPicPr>
          <p:cNvPr id="4" name="图片 3" descr="E[`9C5FIY]171}4J)JWWK`K"/>
          <p:cNvPicPr>
            <a:picLocks noChangeAspect="1"/>
          </p:cNvPicPr>
          <p:nvPr/>
        </p:nvPicPr>
        <p:blipFill>
          <a:blip r:embed="rId2"/>
          <a:stretch>
            <a:fillRect/>
          </a:stretch>
        </p:blipFill>
        <p:spPr>
          <a:xfrm>
            <a:off x="1049655" y="3064510"/>
            <a:ext cx="4961890" cy="7823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i="1" dirty="0">
                <a:solidFill>
                  <a:schemeClr val="bg1"/>
                </a:solidFill>
                <a:latin typeface="+mn-ea"/>
              </a:rPr>
              <a:t>ROC</a:t>
            </a:r>
            <a:r>
              <a:rPr lang="zh-CN" altLang="en-US" sz="2800" i="1" dirty="0">
                <a:solidFill>
                  <a:schemeClr val="bg1"/>
                </a:solidFill>
                <a:latin typeface="+mn-ea"/>
              </a:rPr>
              <a:t>曲线</a:t>
            </a:r>
            <a:endParaRPr lang="zh-CN" altLang="en-US" sz="2800" i="1" dirty="0">
              <a:solidFill>
                <a:schemeClr val="bg1"/>
              </a:solidFill>
              <a:latin typeface="+mn-ea"/>
            </a:endParaRPr>
          </a:p>
        </p:txBody>
      </p:sp>
      <p:sp>
        <p:nvSpPr>
          <p:cNvPr id="3" name="文本框 2"/>
          <p:cNvSpPr txBox="1"/>
          <p:nvPr/>
        </p:nvSpPr>
        <p:spPr>
          <a:xfrm>
            <a:off x="217170" y="1410335"/>
            <a:ext cx="8724900" cy="2030095"/>
          </a:xfrm>
          <a:prstGeom prst="rect">
            <a:avLst/>
          </a:prstGeom>
          <a:noFill/>
        </p:spPr>
        <p:txBody>
          <a:bodyPr wrap="square" rtlCol="0" anchor="t">
            <a:spAutoFit/>
          </a:bodyPr>
          <a:p>
            <a:r>
              <a:rPr lang="zh-CN" altLang="en-US" sz="1800">
                <a:solidFill>
                  <a:schemeClr val="bg1"/>
                </a:solidFill>
              </a:rPr>
              <a:t>每个分类器作出的预测都是基于一个概率得分的。一般默认的阈值（threshold）是0.5。</a:t>
            </a:r>
            <a:endParaRPr lang="zh-CN" altLang="en-US" sz="1800">
              <a:solidFill>
                <a:schemeClr val="bg1"/>
              </a:solidFill>
            </a:endParaRPr>
          </a:p>
          <a:p>
            <a:r>
              <a:rPr lang="en-US" altLang="zh-CN" sz="1800">
                <a:solidFill>
                  <a:schemeClr val="bg1"/>
                </a:solidFill>
              </a:rPr>
              <a:t>ROC</a:t>
            </a:r>
            <a:r>
              <a:rPr lang="zh-CN" altLang="en-US" sz="1800">
                <a:solidFill>
                  <a:schemeClr val="bg1"/>
                </a:solidFill>
              </a:rPr>
              <a:t>曲线是一系列阈值下的（特异度，灵敏度）数值点的连线。不同阈值下模型的特异度和灵敏度不同。</a:t>
            </a:r>
            <a:endParaRPr lang="zh-CN" altLang="en-US" sz="1800">
              <a:solidFill>
                <a:schemeClr val="bg1"/>
              </a:solidFill>
            </a:endParaRPr>
          </a:p>
          <a:p>
            <a:r>
              <a:rPr lang="zh-CN" altLang="en-US" sz="1800">
                <a:solidFill>
                  <a:schemeClr val="bg1"/>
                </a:solidFill>
              </a:rPr>
              <a:t>•AUC（areas-under-the-curve）：</a:t>
            </a:r>
            <a:r>
              <a:rPr lang="en-US" altLang="zh-CN" sz="1800">
                <a:solidFill>
                  <a:schemeClr val="bg1"/>
                </a:solidFill>
              </a:rPr>
              <a:t>ROC</a:t>
            </a:r>
            <a:r>
              <a:rPr lang="zh-CN" altLang="en-US" sz="1800">
                <a:solidFill>
                  <a:schemeClr val="bg1"/>
                </a:solidFill>
              </a:rPr>
              <a:t>曲线下的面积值越大，代表分类器效果越好</a:t>
            </a:r>
            <a:endParaRPr lang="zh-CN" altLang="en-US" sz="1800">
              <a:solidFill>
                <a:schemeClr val="bg1"/>
              </a:solidFill>
            </a:endParaRPr>
          </a:p>
          <a:p>
            <a:r>
              <a:rPr lang="zh-CN" altLang="en-US" sz="1800">
                <a:solidFill>
                  <a:schemeClr val="bg1"/>
                </a:solidFill>
              </a:rPr>
              <a:t>• R语言实现</a:t>
            </a:r>
            <a:endParaRPr lang="zh-CN" altLang="en-US" sz="1800">
              <a:solidFill>
                <a:schemeClr val="bg1"/>
              </a:solidFill>
            </a:endParaRPr>
          </a:p>
          <a:p>
            <a:r>
              <a:rPr lang="zh-CN" altLang="en-US" sz="1800">
                <a:solidFill>
                  <a:schemeClr val="bg1"/>
                </a:solidFill>
              </a:rPr>
              <a:t>   install.packages("pROC")</a:t>
            </a:r>
            <a:endParaRPr lang="zh-CN" altLang="en-US" sz="1800">
              <a:solidFill>
                <a:schemeClr val="bg1"/>
              </a:solidFill>
            </a:endParaRPr>
          </a:p>
          <a:p>
            <a:r>
              <a:rPr lang="zh-CN" altLang="en-US" sz="1800">
                <a:solidFill>
                  <a:schemeClr val="bg1"/>
                </a:solidFill>
              </a:rPr>
              <a:t>   library(pROC)</a:t>
            </a:r>
            <a:endParaRPr lang="zh-CN" altLang="en-US" sz="18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217170" y="55562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i="1" dirty="0">
                <a:solidFill>
                  <a:schemeClr val="bg1"/>
                </a:solidFill>
                <a:latin typeface="+mn-ea"/>
              </a:rPr>
              <a:t>ROC</a:t>
            </a:r>
            <a:r>
              <a:rPr lang="zh-CN" altLang="en-US" sz="2800" i="1" dirty="0">
                <a:solidFill>
                  <a:schemeClr val="bg1"/>
                </a:solidFill>
                <a:latin typeface="+mn-ea"/>
              </a:rPr>
              <a:t>曲线</a:t>
            </a:r>
            <a:endParaRPr lang="zh-CN" altLang="en-US" sz="2800" i="1" dirty="0">
              <a:solidFill>
                <a:schemeClr val="bg1"/>
              </a:solidFill>
              <a:latin typeface="+mn-ea"/>
            </a:endParaRPr>
          </a:p>
        </p:txBody>
      </p:sp>
      <p:pic>
        <p:nvPicPr>
          <p:cNvPr id="2" name="图片 1" descr="Z{T28QTBCOLQ5}UUE35E1ZK"/>
          <p:cNvPicPr>
            <a:picLocks noChangeAspect="1"/>
          </p:cNvPicPr>
          <p:nvPr/>
        </p:nvPicPr>
        <p:blipFill>
          <a:blip r:embed="rId1"/>
          <a:stretch>
            <a:fillRect/>
          </a:stretch>
        </p:blipFill>
        <p:spPr>
          <a:xfrm>
            <a:off x="1872615" y="1196340"/>
            <a:ext cx="3790950" cy="31623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1005296" y="2887877"/>
            <a:ext cx="5088799" cy="1323439"/>
            <a:chOff x="533400" y="1276351"/>
            <a:chExt cx="5088799" cy="1323439"/>
          </a:xfrm>
        </p:grpSpPr>
        <p:sp>
          <p:nvSpPr>
            <p:cNvPr id="7" name="TextBox 36"/>
            <p:cNvSpPr txBox="1"/>
            <p:nvPr/>
          </p:nvSpPr>
          <p:spPr>
            <a:xfrm>
              <a:off x="533400" y="1276351"/>
              <a:ext cx="762000" cy="1323439"/>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01</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486535" y="127650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latin typeface="+mn-ea"/>
                  <a:sym typeface="+mn-ea"/>
                </a:rPr>
                <a:t>项目概述</a:t>
              </a:r>
              <a:endParaRPr lang="zh-CN" altLang="en-US" sz="2400" dirty="0">
                <a:solidFill>
                  <a:schemeClr val="bg1"/>
                </a:solidFill>
                <a:latin typeface="+mn-ea"/>
              </a:endParaRPr>
            </a:p>
            <a:p>
              <a:pPr marL="0" indent="0" algn="l">
                <a:buNone/>
              </a:pPr>
              <a:r>
                <a:rPr lang="zh-CN" altLang="en-US" sz="2400" dirty="0">
                  <a:solidFill>
                    <a:schemeClr val="bg1"/>
                  </a:solidFill>
                  <a:latin typeface="微软雅黑" panose="020B0503020204020204" pitchFamily="34" charset="-122"/>
                  <a:ea typeface="微软雅黑" panose="020B0503020204020204" pitchFamily="34" charset="-122"/>
                  <a:sym typeface="+mn-ea"/>
                </a:rPr>
                <a:t>基于朴素贝叶斯的银行理财产品购买力研究</a:t>
              </a:r>
              <a:endParaRPr lang="zh-CN" altLang="en-US" sz="2000" b="1" i="1" dirty="0">
                <a:solidFill>
                  <a:schemeClr val="bg1"/>
                </a:solidFill>
                <a:latin typeface="+mn-ea"/>
                <a:sym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331470" y="536575"/>
            <a:ext cx="3766820"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商业场景评价</a:t>
            </a:r>
            <a:endParaRPr lang="zh-CN" altLang="en-US" sz="2800" i="1" dirty="0">
              <a:solidFill>
                <a:schemeClr val="bg1"/>
              </a:solidFill>
              <a:latin typeface="+mn-ea"/>
            </a:endParaRPr>
          </a:p>
        </p:txBody>
      </p:sp>
      <p:sp>
        <p:nvSpPr>
          <p:cNvPr id="3" name="文本框 2"/>
          <p:cNvSpPr txBox="1"/>
          <p:nvPr/>
        </p:nvSpPr>
        <p:spPr>
          <a:xfrm>
            <a:off x="884555" y="1555115"/>
            <a:ext cx="6187440" cy="922020"/>
          </a:xfrm>
          <a:prstGeom prst="rect">
            <a:avLst/>
          </a:prstGeom>
          <a:noFill/>
        </p:spPr>
        <p:txBody>
          <a:bodyPr wrap="square" rtlCol="0" anchor="t">
            <a:spAutoFit/>
          </a:bodyPr>
          <a:p>
            <a:r>
              <a:rPr lang="zh-CN" altLang="en-US" sz="1800">
                <a:solidFill>
                  <a:schemeClr val="bg1"/>
                </a:solidFill>
                <a:sym typeface="+mn-ea"/>
              </a:rPr>
              <a:t>通过将朴素贝叶斯方法应用到银行理财产品购买力的研究中，可以获得比较高的分类准确度，可以有效地对客户进行准确定位，从而进行分类研究，提高工作效率。</a:t>
            </a:r>
            <a:endParaRPr lang="zh-CN" altLang="en-US" sz="1800">
              <a:solidFill>
                <a:schemeClr val="bg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文本框 2"/>
          <p:cNvSpPr txBox="1"/>
          <p:nvPr/>
        </p:nvSpPr>
        <p:spPr>
          <a:xfrm>
            <a:off x="928915" y="3062515"/>
            <a:ext cx="397269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感谢观看 </a:t>
            </a:r>
            <a:r>
              <a:rPr lang="en-US" altLang="zh-CN" sz="2800" b="1" dirty="0" smtClean="0">
                <a:solidFill>
                  <a:schemeClr val="bg1"/>
                </a:solidFill>
                <a:latin typeface="微软雅黑" panose="020B0503020204020204" pitchFamily="34" charset="-122"/>
                <a:ea typeface="微软雅黑" panose="020B0503020204020204" pitchFamily="34" charset="-122"/>
              </a:rPr>
              <a:t>THANK YOU</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2" presetClass="entr" presetSubtype="4" fill="hold" grpId="0" nodeType="afterEffect">
                                  <p:stCondLst>
                                    <p:cond delay="0"/>
                                  </p:stCondLst>
                                  <p:iterate type="lt">
                                    <p:tmPct val="14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719455" y="782955"/>
            <a:ext cx="7503160" cy="3138170"/>
          </a:xfrm>
          <a:prstGeom prst="rect">
            <a:avLst/>
          </a:prstGeom>
          <a:noFill/>
        </p:spPr>
        <p:txBody>
          <a:bodyPr wrap="square" rtlCol="0" anchor="t">
            <a:spAutoFit/>
          </a:bodyPr>
          <a:p>
            <a:r>
              <a:rPr lang="zh-CN" altLang="en-US" sz="1800">
                <a:solidFill>
                  <a:schemeClr val="bg1"/>
                </a:solidFill>
              </a:rPr>
              <a:t>理财产品，即由商业银行和正规金融机构自行设计并发行的产品，将募集到的资金根据产品合同约定投入相关金融市场及购买相关金融产品，获取投资收益后，根据合同约定分配给投资人的一类理财产品。</a:t>
            </a:r>
            <a:endParaRPr lang="zh-CN" altLang="en-US" sz="1800">
              <a:solidFill>
                <a:schemeClr val="bg1"/>
              </a:solidFill>
            </a:endParaRPr>
          </a:p>
          <a:p>
            <a:endParaRPr lang="zh-CN" altLang="en-US" sz="1800">
              <a:solidFill>
                <a:schemeClr val="bg1"/>
              </a:solidFill>
            </a:endParaRPr>
          </a:p>
          <a:p>
            <a:r>
              <a:rPr lang="zh-CN" altLang="en-US" sz="1800">
                <a:solidFill>
                  <a:schemeClr val="bg1"/>
                </a:solidFill>
              </a:rPr>
              <a:t>理财产品类型包括：债券型、信托型、挂钩型及QDII型。</a:t>
            </a:r>
            <a:endParaRPr lang="zh-CN" altLang="en-US" sz="1800">
              <a:solidFill>
                <a:schemeClr val="bg1"/>
              </a:solidFill>
            </a:endParaRPr>
          </a:p>
          <a:p>
            <a:r>
              <a:rPr lang="zh-CN" altLang="en-US" sz="1800">
                <a:solidFill>
                  <a:schemeClr val="bg1"/>
                </a:solidFill>
              </a:rPr>
              <a:t> </a:t>
            </a:r>
            <a:endParaRPr lang="zh-CN" altLang="en-US" sz="1800">
              <a:solidFill>
                <a:schemeClr val="bg1"/>
              </a:solidFill>
            </a:endParaRPr>
          </a:p>
          <a:p>
            <a:r>
              <a:rPr lang="zh-CN" altLang="en-US" sz="1800">
                <a:solidFill>
                  <a:schemeClr val="bg1"/>
                </a:solidFill>
              </a:rPr>
              <a:t>个人理财：个人理财产品融资便利贷款是指以借款人本人名义在银行购买的个人理财产品账户内资产及其收益作为还款保障、以账户中止支付处理为主要控制手段、以一定折算率计算出融资限额，并由经办机构向借款人发放的一定金额的人民币贷款。</a:t>
            </a:r>
            <a:endParaRPr lang="zh-CN" altLang="en-US" sz="1800">
              <a:solidFill>
                <a:schemeClr val="bg1"/>
              </a:solidFill>
            </a:endParaRPr>
          </a:p>
          <a:p>
            <a:endParaRPr lang="zh-CN" altLang="en-US" sz="18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2" name="文本框 1"/>
          <p:cNvSpPr txBox="1"/>
          <p:nvPr/>
        </p:nvSpPr>
        <p:spPr>
          <a:xfrm>
            <a:off x="687705" y="1163955"/>
            <a:ext cx="7639685" cy="2306955"/>
          </a:xfrm>
          <a:prstGeom prst="rect">
            <a:avLst/>
          </a:prstGeom>
          <a:noFill/>
        </p:spPr>
        <p:txBody>
          <a:bodyPr wrap="square" rtlCol="0" anchor="t">
            <a:spAutoFit/>
          </a:bodyPr>
          <a:p>
            <a:r>
              <a:rPr lang="zh-CN" altLang="en-US" sz="1800">
                <a:solidFill>
                  <a:schemeClr val="bg1"/>
                </a:solidFill>
              </a:rPr>
              <a:t>风险是指由于将来情况的不确定性而使决策无法实现预期目标的可能性。在进行一项投资决策或筹资决策时,如果只有一种结果,就不存在不确定性,可以认为此项决策不存在风险;但如果这项决策有多种可能的结果,实际的结果就有可能偏离预期的目标,则认为存在着风险。而且,这种偏离程度越大,该项决策的风险也就越大。</a:t>
            </a:r>
            <a:endParaRPr lang="zh-CN" altLang="en-US" sz="1800">
              <a:solidFill>
                <a:schemeClr val="bg1"/>
              </a:solidFill>
            </a:endParaRPr>
          </a:p>
          <a:p>
            <a:r>
              <a:rPr lang="zh-CN" altLang="en-US" sz="1800">
                <a:solidFill>
                  <a:schemeClr val="bg1"/>
                </a:solidFill>
              </a:rPr>
              <a:t> </a:t>
            </a:r>
            <a:endParaRPr lang="zh-CN" altLang="en-US" sz="1800">
              <a:solidFill>
                <a:schemeClr val="bg1"/>
              </a:solidFill>
            </a:endParaRPr>
          </a:p>
          <a:p>
            <a:r>
              <a:rPr lang="zh-CN" altLang="en-US" sz="1800">
                <a:solidFill>
                  <a:schemeClr val="bg1"/>
                </a:solidFill>
              </a:rPr>
              <a:t>理财有风险，投资需谨慎</a:t>
            </a:r>
            <a:endParaRPr lang="zh-CN" altLang="en-US" sz="1800">
              <a:solidFill>
                <a:schemeClr val="bg1"/>
              </a:solidFill>
            </a:endParaRPr>
          </a:p>
          <a:p>
            <a:endParaRPr lang="zh-CN" altLang="en-US" sz="18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pic>
        <p:nvPicPr>
          <p:cNvPr id="3" name="图片 2"/>
          <p:cNvPicPr>
            <a:picLocks noChangeAspect="1"/>
          </p:cNvPicPr>
          <p:nvPr>
            <p:custDataLst>
              <p:tags r:id="rId1"/>
            </p:custDataLst>
          </p:nvPr>
        </p:nvPicPr>
        <p:blipFill>
          <a:blip r:embed="rId2"/>
          <a:stretch>
            <a:fillRect/>
          </a:stretch>
        </p:blipFill>
        <p:spPr>
          <a:xfrm>
            <a:off x="1947545" y="789305"/>
            <a:ext cx="4493895" cy="2453640"/>
          </a:xfrm>
          <a:prstGeom prst="rect">
            <a:avLst/>
          </a:prstGeom>
        </p:spPr>
      </p:pic>
      <p:sp>
        <p:nvSpPr>
          <p:cNvPr id="4" name="文本框 3"/>
          <p:cNvSpPr txBox="1"/>
          <p:nvPr/>
        </p:nvSpPr>
        <p:spPr>
          <a:xfrm>
            <a:off x="2322830" y="3724910"/>
            <a:ext cx="4805045" cy="706755"/>
          </a:xfrm>
          <a:prstGeom prst="rect">
            <a:avLst/>
          </a:prstGeom>
          <a:noFill/>
        </p:spPr>
        <p:txBody>
          <a:bodyPr wrap="square" rtlCol="0">
            <a:spAutoFit/>
          </a:bodyPr>
          <a:p>
            <a:r>
              <a:rPr lang="zh-CN" altLang="en-US"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购买  </a:t>
            </a:r>
            <a:r>
              <a:rPr lang="en-US" altLang="zh-CN"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  </a:t>
            </a:r>
            <a:r>
              <a:rPr lang="zh-CN" altLang="en-US"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不购买？</a:t>
            </a:r>
            <a:endParaRPr lang="zh-CN" altLang="en-US"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 name="文本框 3"/>
          <p:cNvSpPr txBox="1"/>
          <p:nvPr/>
        </p:nvSpPr>
        <p:spPr>
          <a:xfrm>
            <a:off x="1051560" y="1499870"/>
            <a:ext cx="7482840" cy="1476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客户信息数据</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数据处理</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朴素贝叶斯算法   </a:t>
            </a: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购买力研究</a:t>
            </a: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箭头连接符 1"/>
          <p:cNvCxnSpPr/>
          <p:nvPr/>
        </p:nvCxnSpPr>
        <p:spPr>
          <a:xfrm>
            <a:off x="5078730" y="2463165"/>
            <a:ext cx="583565" cy="38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grpSp>
        <p:nvGrpSpPr>
          <p:cNvPr id="6" name="Group 72"/>
          <p:cNvGrpSpPr/>
          <p:nvPr/>
        </p:nvGrpSpPr>
        <p:grpSpPr>
          <a:xfrm>
            <a:off x="518251" y="2958997"/>
            <a:ext cx="7035165" cy="1323439"/>
            <a:chOff x="66675" y="1304926"/>
            <a:chExt cx="7035165" cy="1323439"/>
          </a:xfrm>
        </p:grpSpPr>
        <p:sp>
          <p:nvSpPr>
            <p:cNvPr id="7" name="TextBox 36"/>
            <p:cNvSpPr txBox="1"/>
            <p:nvPr/>
          </p:nvSpPr>
          <p:spPr>
            <a:xfrm>
              <a:off x="66675" y="1304926"/>
              <a:ext cx="952500" cy="1323439"/>
            </a:xfrm>
            <a:prstGeom prst="rect">
              <a:avLst/>
            </a:prstGeom>
            <a:noFill/>
          </p:spPr>
          <p:txBody>
            <a:bodyPr wrap="square" rtlCol="0">
              <a:spAutoFit/>
            </a:bodyPr>
            <a:lstStyle/>
            <a:p>
              <a:r>
                <a:rPr lang="en-US" sz="8000" spc="-300" dirty="0" smtClean="0">
                  <a:solidFill>
                    <a:schemeClr val="bg1"/>
                  </a:solidFill>
                  <a:latin typeface="Agency FB" panose="020B0503020202020204" pitchFamily="34" charset="0"/>
                </a:rPr>
                <a:t>02</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139190" y="1519556"/>
              <a:ext cx="5962650" cy="894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solidFill>
                  <a:latin typeface="+mn-ea"/>
                  <a:sym typeface="+mn-ea"/>
                </a:rPr>
                <a:t>算法原理</a:t>
              </a:r>
              <a:endParaRPr lang="zh-CN" altLang="en-US" sz="2800" b="1" dirty="0">
                <a:solidFill>
                  <a:schemeClr val="bg1"/>
                </a:solidFill>
                <a:latin typeface="+mn-ea"/>
              </a:endParaRPr>
            </a:p>
            <a:p>
              <a:pPr marL="0" indent="0">
                <a:buFont typeface="Arial" panose="020B0604020202020204" pitchFamily="34" charset="0"/>
                <a:buNone/>
              </a:pPr>
              <a:r>
                <a:rPr lang="zh-CN" altLang="en-US" sz="1800" dirty="0">
                  <a:solidFill>
                    <a:schemeClr val="bg1"/>
                  </a:solidFill>
                  <a:latin typeface="+mn-ea"/>
                  <a:sym typeface="+mn-ea"/>
                </a:rPr>
                <a:t>全概率公式，贝叶斯公式以及朴素贝叶斯算法基本原理</a:t>
              </a:r>
              <a:endParaRPr lang="zh-CN" altLang="en-US" sz="2800" b="1" dirty="0">
                <a:solidFill>
                  <a:schemeClr val="bg1"/>
                </a:solidFill>
                <a:latin typeface="+mn-ea"/>
              </a:endParaRPr>
            </a:p>
            <a:p>
              <a:pPr marL="0" indent="0">
                <a:buNone/>
              </a:pPr>
              <a:endParaRPr lang="en-US" altLang="zh-CN" sz="1600" i="1" dirty="0">
                <a:solidFill>
                  <a:schemeClr val="bg1"/>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p:cNvSpPr/>
          <p:nvPr/>
        </p:nvSpPr>
        <p:spPr bwMode="auto">
          <a:xfrm>
            <a:off x="8015288" y="4587875"/>
            <a:ext cx="519112" cy="269875"/>
          </a:xfrm>
          <a:custGeom>
            <a:avLst/>
            <a:gdLst/>
            <a:ahLst/>
            <a:cxnLst>
              <a:cxn ang="0">
                <a:pos x="663" y="88"/>
              </a:cxn>
              <a:cxn ang="0">
                <a:pos x="455" y="142"/>
              </a:cxn>
              <a:cxn ang="0">
                <a:pos x="455" y="142"/>
              </a:cxn>
              <a:cxn ang="0">
                <a:pos x="456" y="129"/>
              </a:cxn>
              <a:cxn ang="0">
                <a:pos x="641" y="84"/>
              </a:cxn>
              <a:cxn ang="0">
                <a:pos x="641" y="84"/>
              </a:cxn>
              <a:cxn ang="0">
                <a:pos x="3" y="97"/>
              </a:cxn>
              <a:cxn ang="0">
                <a:pos x="3" y="97"/>
              </a:cxn>
              <a:cxn ang="0">
                <a:pos x="3" y="97"/>
              </a:cxn>
              <a:cxn ang="0">
                <a:pos x="0" y="84"/>
              </a:cxn>
              <a:cxn ang="0">
                <a:pos x="617" y="72"/>
              </a:cxn>
              <a:cxn ang="0">
                <a:pos x="617" y="72"/>
              </a:cxn>
              <a:cxn ang="0">
                <a:pos x="427" y="12"/>
              </a:cxn>
              <a:cxn ang="0">
                <a:pos x="427" y="12"/>
              </a:cxn>
              <a:cxn ang="0">
                <a:pos x="433" y="0"/>
              </a:cxn>
              <a:cxn ang="0">
                <a:pos x="642" y="67"/>
              </a:cxn>
              <a:cxn ang="0">
                <a:pos x="642" y="67"/>
              </a:cxn>
              <a:cxn ang="0">
                <a:pos x="663" y="76"/>
              </a:cxn>
              <a:cxn ang="0">
                <a:pos x="663" y="76"/>
              </a:cxn>
              <a:cxn ang="0">
                <a:pos x="674" y="82"/>
              </a:cxn>
              <a:cxn ang="0">
                <a:pos x="663" y="88"/>
              </a:cxn>
            </a:cxnLst>
            <a:rect l="0" t="0" r="r" b="b"/>
            <a:pathLst>
              <a:path w="674" h="147">
                <a:moveTo>
                  <a:pt x="663" y="88"/>
                </a:moveTo>
                <a:cubicBezTo>
                  <a:pt x="611" y="116"/>
                  <a:pt x="515" y="147"/>
                  <a:pt x="455" y="142"/>
                </a:cubicBezTo>
                <a:cubicBezTo>
                  <a:pt x="455" y="142"/>
                  <a:pt x="455" y="142"/>
                  <a:pt x="455" y="142"/>
                </a:cubicBezTo>
                <a:cubicBezTo>
                  <a:pt x="456" y="129"/>
                  <a:pt x="456" y="129"/>
                  <a:pt x="456" y="129"/>
                </a:cubicBezTo>
                <a:cubicBezTo>
                  <a:pt x="506" y="133"/>
                  <a:pt x="589" y="108"/>
                  <a:pt x="641" y="84"/>
                </a:cubicBezTo>
                <a:cubicBezTo>
                  <a:pt x="641" y="84"/>
                  <a:pt x="641" y="84"/>
                  <a:pt x="641" y="84"/>
                </a:cubicBezTo>
                <a:cubicBezTo>
                  <a:pt x="430" y="101"/>
                  <a:pt x="209" y="61"/>
                  <a:pt x="3" y="97"/>
                </a:cubicBezTo>
                <a:cubicBezTo>
                  <a:pt x="3" y="97"/>
                  <a:pt x="3" y="97"/>
                  <a:pt x="3" y="97"/>
                </a:cubicBezTo>
                <a:cubicBezTo>
                  <a:pt x="3" y="97"/>
                  <a:pt x="3" y="97"/>
                  <a:pt x="3" y="97"/>
                </a:cubicBezTo>
                <a:cubicBezTo>
                  <a:pt x="0" y="84"/>
                  <a:pt x="0" y="84"/>
                  <a:pt x="0" y="84"/>
                </a:cubicBezTo>
                <a:cubicBezTo>
                  <a:pt x="202" y="48"/>
                  <a:pt x="415" y="85"/>
                  <a:pt x="617" y="72"/>
                </a:cubicBezTo>
                <a:cubicBezTo>
                  <a:pt x="617" y="72"/>
                  <a:pt x="617" y="72"/>
                  <a:pt x="617" y="72"/>
                </a:cubicBezTo>
                <a:cubicBezTo>
                  <a:pt x="556" y="53"/>
                  <a:pt x="482" y="50"/>
                  <a:pt x="427" y="12"/>
                </a:cubicBezTo>
                <a:cubicBezTo>
                  <a:pt x="427" y="12"/>
                  <a:pt x="427" y="12"/>
                  <a:pt x="427" y="12"/>
                </a:cubicBezTo>
                <a:cubicBezTo>
                  <a:pt x="433" y="0"/>
                  <a:pt x="433" y="0"/>
                  <a:pt x="433" y="0"/>
                </a:cubicBezTo>
                <a:cubicBezTo>
                  <a:pt x="500" y="22"/>
                  <a:pt x="579" y="30"/>
                  <a:pt x="642" y="67"/>
                </a:cubicBezTo>
                <a:cubicBezTo>
                  <a:pt x="642" y="67"/>
                  <a:pt x="642" y="67"/>
                  <a:pt x="642" y="67"/>
                </a:cubicBezTo>
                <a:cubicBezTo>
                  <a:pt x="649" y="69"/>
                  <a:pt x="656" y="72"/>
                  <a:pt x="663" y="76"/>
                </a:cubicBezTo>
                <a:cubicBezTo>
                  <a:pt x="663" y="76"/>
                  <a:pt x="663" y="76"/>
                  <a:pt x="663" y="76"/>
                </a:cubicBezTo>
                <a:cubicBezTo>
                  <a:pt x="674" y="82"/>
                  <a:pt x="674" y="82"/>
                  <a:pt x="674" y="82"/>
                </a:cubicBezTo>
                <a:cubicBezTo>
                  <a:pt x="663" y="88"/>
                  <a:pt x="663" y="88"/>
                  <a:pt x="663" y="88"/>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mn-ea"/>
            </a:endParaRPr>
          </a:p>
        </p:txBody>
      </p:sp>
      <p:sp>
        <p:nvSpPr>
          <p:cNvPr id="49" name="Content Placeholder 2"/>
          <p:cNvSpPr txBox="1"/>
          <p:nvPr/>
        </p:nvSpPr>
        <p:spPr>
          <a:xfrm>
            <a:off x="439420" y="671195"/>
            <a:ext cx="2952115" cy="640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i="1" dirty="0">
                <a:solidFill>
                  <a:schemeClr val="bg1"/>
                </a:solidFill>
                <a:latin typeface="+mn-ea"/>
              </a:rPr>
              <a:t>全概率公式</a:t>
            </a:r>
            <a:endParaRPr lang="zh-CN" altLang="en-US" sz="2800" i="1" dirty="0">
              <a:solidFill>
                <a:schemeClr val="bg1"/>
              </a:solidFill>
              <a:latin typeface="+mn-ea"/>
            </a:endParaRPr>
          </a:p>
        </p:txBody>
      </p:sp>
      <p:sp>
        <p:nvSpPr>
          <p:cNvPr id="50" name="Content Placeholder 2"/>
          <p:cNvSpPr txBox="1"/>
          <p:nvPr/>
        </p:nvSpPr>
        <p:spPr>
          <a:xfrm>
            <a:off x="439420" y="1311910"/>
            <a:ext cx="4833620" cy="9042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sz="1800" dirty="0">
                <a:solidFill>
                  <a:schemeClr val="bg1"/>
                </a:solidFill>
                <a:cs typeface="+mn-lt"/>
              </a:rPr>
              <a:t>如果随机试验的基本空间 Ω ={A</a:t>
            </a:r>
            <a:r>
              <a:rPr sz="1800" baseline="-25000" dirty="0">
                <a:solidFill>
                  <a:schemeClr val="bg1"/>
                </a:solidFill>
                <a:cs typeface="+mn-lt"/>
              </a:rPr>
              <a:t>1</a:t>
            </a:r>
            <a:r>
              <a:rPr sz="1800" dirty="0">
                <a:solidFill>
                  <a:schemeClr val="bg1"/>
                </a:solidFill>
                <a:cs typeface="+mn-lt"/>
              </a:rPr>
              <a:t>，A</a:t>
            </a:r>
            <a:r>
              <a:rPr sz="1800" baseline="-25000" dirty="0">
                <a:solidFill>
                  <a:schemeClr val="bg1"/>
                </a:solidFill>
                <a:cs typeface="+mn-lt"/>
              </a:rPr>
              <a:t>2</a:t>
            </a:r>
            <a:r>
              <a:rPr sz="1800" dirty="0">
                <a:solidFill>
                  <a:schemeClr val="bg1"/>
                </a:solidFill>
                <a:cs typeface="+mn-lt"/>
              </a:rPr>
              <a:t>，⋯ ，A</a:t>
            </a:r>
            <a:r>
              <a:rPr sz="1800" baseline="-25000" dirty="0">
                <a:solidFill>
                  <a:schemeClr val="bg1"/>
                </a:solidFill>
                <a:cs typeface="+mn-lt"/>
              </a:rPr>
              <a:t>n</a:t>
            </a:r>
            <a:r>
              <a:rPr sz="1800" dirty="0">
                <a:solidFill>
                  <a:schemeClr val="bg1"/>
                </a:solidFill>
                <a:cs typeface="+mn-lt"/>
              </a:rPr>
              <a:t>}，</a:t>
            </a:r>
            <a:endParaRPr sz="1800" dirty="0">
              <a:solidFill>
                <a:schemeClr val="bg1"/>
              </a:solidFill>
              <a:cs typeface="+mn-lt"/>
            </a:endParaRPr>
          </a:p>
          <a:p>
            <a:pPr marL="0" indent="0">
              <a:buFont typeface="Arial" panose="020B0604020202020204" pitchFamily="34" charset="0"/>
              <a:buNone/>
            </a:pPr>
            <a:r>
              <a:rPr sz="1800" dirty="0">
                <a:solidFill>
                  <a:schemeClr val="bg1"/>
                </a:solidFill>
                <a:cs typeface="+mn-lt"/>
              </a:rPr>
              <a:t>且Ω=A</a:t>
            </a:r>
            <a:r>
              <a:rPr sz="1800" baseline="-25000" dirty="0">
                <a:solidFill>
                  <a:schemeClr val="bg1"/>
                </a:solidFill>
                <a:cs typeface="+mn-lt"/>
              </a:rPr>
              <a:t>1 </a:t>
            </a:r>
            <a:r>
              <a:rPr sz="1800" dirty="0">
                <a:solidFill>
                  <a:schemeClr val="bg1"/>
                </a:solidFill>
                <a:cs typeface="+mn-lt"/>
              </a:rPr>
              <a:t>+ A</a:t>
            </a:r>
            <a:r>
              <a:rPr sz="1800" baseline="-25000" dirty="0">
                <a:solidFill>
                  <a:schemeClr val="bg1"/>
                </a:solidFill>
                <a:cs typeface="+mn-lt"/>
              </a:rPr>
              <a:t>2 </a:t>
            </a:r>
            <a:r>
              <a:rPr sz="1800" dirty="0">
                <a:solidFill>
                  <a:schemeClr val="bg1"/>
                </a:solidFill>
                <a:cs typeface="+mn-lt"/>
              </a:rPr>
              <a:t>+ ⋯ + A</a:t>
            </a:r>
            <a:r>
              <a:rPr sz="1800" baseline="-25000" dirty="0">
                <a:solidFill>
                  <a:schemeClr val="bg1"/>
                </a:solidFill>
                <a:cs typeface="+mn-lt"/>
              </a:rPr>
              <a:t>n</a:t>
            </a:r>
            <a:r>
              <a:rPr sz="1800" dirty="0">
                <a:solidFill>
                  <a:schemeClr val="bg1"/>
                </a:solidFill>
                <a:cs typeface="+mn-lt"/>
              </a:rPr>
              <a:t>，事件𝐵 ⊂ Ω</a:t>
            </a:r>
            <a:r>
              <a:rPr lang="zh-CN" sz="1800" dirty="0">
                <a:solidFill>
                  <a:schemeClr val="bg1"/>
                </a:solidFill>
                <a:cs typeface="+mn-lt"/>
              </a:rPr>
              <a:t>；</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𝐵=𝐵 Ω = 𝐵(A</a:t>
            </a:r>
            <a:r>
              <a:rPr lang="zh-CN" sz="1800" baseline="-25000" dirty="0">
                <a:solidFill>
                  <a:schemeClr val="bg1"/>
                </a:solidFill>
                <a:cs typeface="+mn-lt"/>
              </a:rPr>
              <a:t>1</a:t>
            </a:r>
            <a:r>
              <a:rPr lang="zh-CN" sz="1800" dirty="0">
                <a:solidFill>
                  <a:schemeClr val="bg1"/>
                </a:solidFill>
                <a:cs typeface="+mn-lt"/>
              </a:rPr>
              <a:t>+A</a:t>
            </a:r>
            <a:r>
              <a:rPr lang="zh-CN" sz="1800" baseline="-25000" dirty="0">
                <a:solidFill>
                  <a:schemeClr val="bg1"/>
                </a:solidFill>
                <a:cs typeface="+mn-lt"/>
              </a:rPr>
              <a:t>2</a:t>
            </a:r>
            <a:r>
              <a:rPr lang="zh-CN" sz="1800" dirty="0">
                <a:solidFill>
                  <a:schemeClr val="bg1"/>
                </a:solidFill>
                <a:cs typeface="+mn-lt"/>
              </a:rPr>
              <a:t> + ⋯ + A</a:t>
            </a:r>
            <a:r>
              <a:rPr lang="zh-CN" sz="1800" baseline="-25000" dirty="0">
                <a:solidFill>
                  <a:schemeClr val="bg1"/>
                </a:solidFill>
                <a:cs typeface="+mn-lt"/>
              </a:rPr>
              <a:t>n</a:t>
            </a:r>
            <a:r>
              <a:rPr lang="zh-CN" sz="1800" dirty="0">
                <a:solidFill>
                  <a:schemeClr val="bg1"/>
                </a:solidFill>
                <a:cs typeface="+mn-lt"/>
              </a:rPr>
              <a:t>)</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sym typeface="+mn-ea"/>
              </a:rPr>
              <a:t>                  = </a:t>
            </a:r>
            <a:r>
              <a:rPr lang="en-US" altLang="zh-CN" sz="1800" dirty="0">
                <a:solidFill>
                  <a:schemeClr val="bg1"/>
                </a:solidFill>
                <a:cs typeface="+mn-lt"/>
                <a:sym typeface="+mn-ea"/>
              </a:rPr>
              <a:t>B</a:t>
            </a:r>
            <a:r>
              <a:rPr lang="zh-CN" sz="1800" dirty="0">
                <a:solidFill>
                  <a:schemeClr val="bg1"/>
                </a:solidFill>
                <a:cs typeface="+mn-lt"/>
                <a:sym typeface="+mn-ea"/>
              </a:rPr>
              <a:t>A</a:t>
            </a:r>
            <a:r>
              <a:rPr lang="zh-CN" sz="1800" baseline="-25000" dirty="0">
                <a:solidFill>
                  <a:schemeClr val="bg1"/>
                </a:solidFill>
                <a:cs typeface="+mn-lt"/>
                <a:sym typeface="+mn-ea"/>
              </a:rPr>
              <a:t>1</a:t>
            </a:r>
            <a:r>
              <a:rPr lang="zh-CN" sz="1800" dirty="0">
                <a:solidFill>
                  <a:schemeClr val="bg1"/>
                </a:solidFill>
                <a:cs typeface="+mn-lt"/>
                <a:sym typeface="+mn-ea"/>
              </a:rPr>
              <a:t>+ </a:t>
            </a:r>
            <a:r>
              <a:rPr lang="en-US" altLang="zh-CN" sz="1800" dirty="0">
                <a:solidFill>
                  <a:schemeClr val="bg1"/>
                </a:solidFill>
                <a:cs typeface="+mn-lt"/>
                <a:sym typeface="+mn-ea"/>
              </a:rPr>
              <a:t>B</a:t>
            </a:r>
            <a:r>
              <a:rPr lang="zh-CN" sz="1800" dirty="0">
                <a:solidFill>
                  <a:schemeClr val="bg1"/>
                </a:solidFill>
                <a:cs typeface="+mn-lt"/>
                <a:sym typeface="+mn-ea"/>
              </a:rPr>
              <a:t>A</a:t>
            </a:r>
            <a:r>
              <a:rPr lang="zh-CN" sz="1800" baseline="-25000" dirty="0">
                <a:solidFill>
                  <a:schemeClr val="bg1"/>
                </a:solidFill>
                <a:cs typeface="+mn-lt"/>
                <a:sym typeface="+mn-ea"/>
              </a:rPr>
              <a:t>2</a:t>
            </a:r>
            <a:r>
              <a:rPr lang="zh-CN" sz="1800" dirty="0">
                <a:solidFill>
                  <a:schemeClr val="bg1"/>
                </a:solidFill>
                <a:cs typeface="+mn-lt"/>
                <a:sym typeface="+mn-ea"/>
              </a:rPr>
              <a:t> + ⋯ + </a:t>
            </a:r>
            <a:r>
              <a:rPr lang="en-US" altLang="zh-CN" sz="1800" dirty="0">
                <a:solidFill>
                  <a:schemeClr val="bg1"/>
                </a:solidFill>
                <a:cs typeface="+mn-lt"/>
                <a:sym typeface="+mn-ea"/>
              </a:rPr>
              <a:t>B</a:t>
            </a:r>
            <a:r>
              <a:rPr lang="zh-CN" sz="1800" dirty="0">
                <a:solidFill>
                  <a:schemeClr val="bg1"/>
                </a:solidFill>
                <a:cs typeface="+mn-lt"/>
                <a:sym typeface="+mn-ea"/>
              </a:rPr>
              <a:t>A</a:t>
            </a:r>
            <a:r>
              <a:rPr lang="zh-CN" sz="1800" baseline="-25000" dirty="0">
                <a:solidFill>
                  <a:schemeClr val="bg1"/>
                </a:solidFill>
                <a:cs typeface="+mn-lt"/>
                <a:sym typeface="+mn-ea"/>
              </a:rPr>
              <a:t>𝑛</a:t>
            </a:r>
            <a:r>
              <a:rPr lang="zh-CN" sz="1800" dirty="0">
                <a:solidFill>
                  <a:schemeClr val="bg1"/>
                </a:solidFill>
                <a:cs typeface="+mn-lt"/>
                <a:sym typeface="+mn-ea"/>
              </a:rPr>
              <a:t>，</a:t>
            </a:r>
            <a:endParaRPr lang="zh-CN" sz="1800" dirty="0">
              <a:solidFill>
                <a:schemeClr val="bg1"/>
              </a:solidFill>
              <a:cs typeface="+mn-lt"/>
              <a:sym typeface="+mn-ea"/>
            </a:endParaRPr>
          </a:p>
          <a:p>
            <a:pPr marL="0" indent="0">
              <a:buFont typeface="Arial" panose="020B0604020202020204" pitchFamily="34" charset="0"/>
              <a:buNone/>
            </a:pP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P </a:t>
            </a:r>
            <a:r>
              <a:rPr lang="en-US" altLang="zh-CN" sz="1800" dirty="0">
                <a:solidFill>
                  <a:schemeClr val="bg1"/>
                </a:solidFill>
                <a:cs typeface="+mn-lt"/>
              </a:rPr>
              <a:t>( </a:t>
            </a:r>
            <a:r>
              <a:rPr lang="zh-CN" sz="1800" dirty="0">
                <a:solidFill>
                  <a:schemeClr val="bg1"/>
                </a:solidFill>
                <a:cs typeface="+mn-lt"/>
              </a:rPr>
              <a:t>𝐵</a:t>
            </a:r>
            <a:r>
              <a:rPr lang="en-US" altLang="zh-CN" sz="1800" dirty="0">
                <a:solidFill>
                  <a:schemeClr val="bg1"/>
                </a:solidFill>
                <a:cs typeface="+mn-lt"/>
              </a:rPr>
              <a:t>)</a:t>
            </a:r>
            <a:r>
              <a:rPr lang="zh-CN" sz="1800" dirty="0">
                <a:solidFill>
                  <a:schemeClr val="bg1"/>
                </a:solidFill>
                <a:cs typeface="+mn-lt"/>
              </a:rPr>
              <a:t>= 𝑃(</a:t>
            </a:r>
            <a:r>
              <a:rPr lang="en-US" altLang="zh-CN" sz="1800" dirty="0">
                <a:solidFill>
                  <a:schemeClr val="bg1"/>
                </a:solidFill>
                <a:cs typeface="+mn-lt"/>
              </a:rPr>
              <a:t>B</a:t>
            </a:r>
            <a:r>
              <a:rPr lang="zh-CN" sz="1800" dirty="0">
                <a:solidFill>
                  <a:schemeClr val="bg1"/>
                </a:solidFill>
                <a:cs typeface="+mn-lt"/>
              </a:rPr>
              <a:t>A</a:t>
            </a:r>
            <a:r>
              <a:rPr lang="zh-CN" sz="1800" baseline="-25000" dirty="0">
                <a:solidFill>
                  <a:schemeClr val="bg1"/>
                </a:solidFill>
                <a:cs typeface="+mn-lt"/>
              </a:rPr>
              <a:t>1</a:t>
            </a:r>
            <a:r>
              <a:rPr lang="zh-CN" sz="1800" dirty="0">
                <a:solidFill>
                  <a:schemeClr val="bg1"/>
                </a:solidFill>
                <a:cs typeface="+mn-lt"/>
              </a:rPr>
              <a:t>) + 𝑃</a:t>
            </a:r>
            <a:r>
              <a:rPr lang="en-US" altLang="zh-CN" sz="1800" dirty="0">
                <a:solidFill>
                  <a:schemeClr val="bg1"/>
                </a:solidFill>
                <a:cs typeface="+mn-lt"/>
              </a:rPr>
              <a:t>(B</a:t>
            </a:r>
            <a:r>
              <a:rPr lang="zh-CN" sz="1800" dirty="0">
                <a:solidFill>
                  <a:schemeClr val="bg1"/>
                </a:solidFill>
                <a:cs typeface="+mn-lt"/>
              </a:rPr>
              <a:t>A</a:t>
            </a:r>
            <a:r>
              <a:rPr lang="zh-CN" sz="1800" baseline="-25000" dirty="0">
                <a:solidFill>
                  <a:schemeClr val="bg1"/>
                </a:solidFill>
                <a:cs typeface="+mn-lt"/>
              </a:rPr>
              <a:t>2</a:t>
            </a:r>
            <a:r>
              <a:rPr lang="zh-CN" sz="1800" dirty="0">
                <a:solidFill>
                  <a:schemeClr val="bg1"/>
                </a:solidFill>
                <a:cs typeface="+mn-lt"/>
              </a:rPr>
              <a:t>) + ⋯ + 𝑃(</a:t>
            </a:r>
            <a:r>
              <a:rPr lang="en-US" altLang="zh-CN" sz="1800" dirty="0">
                <a:solidFill>
                  <a:schemeClr val="bg1"/>
                </a:solidFill>
                <a:cs typeface="+mn-lt"/>
              </a:rPr>
              <a:t>B</a:t>
            </a:r>
            <a:r>
              <a:rPr lang="zh-CN" sz="1800" dirty="0">
                <a:solidFill>
                  <a:schemeClr val="bg1"/>
                </a:solidFill>
                <a:cs typeface="+mn-lt"/>
              </a:rPr>
              <a:t>A</a:t>
            </a:r>
            <a:r>
              <a:rPr lang="zh-CN" sz="1800" baseline="-25000" dirty="0">
                <a:solidFill>
                  <a:schemeClr val="bg1"/>
                </a:solidFill>
                <a:cs typeface="+mn-lt"/>
              </a:rPr>
              <a:t>𝑛</a:t>
            </a:r>
            <a:r>
              <a:rPr lang="zh-CN" sz="1800" dirty="0">
                <a:solidFill>
                  <a:schemeClr val="bg1"/>
                </a:solidFill>
                <a:cs typeface="+mn-lt"/>
              </a:rPr>
              <a:t>)</a:t>
            </a:r>
            <a:endParaRPr lang="zh-CN" sz="1800" dirty="0">
              <a:solidFill>
                <a:schemeClr val="bg1"/>
              </a:solidFill>
              <a:cs typeface="+mn-lt"/>
            </a:endParaRPr>
          </a:p>
          <a:p>
            <a:pPr marL="0" indent="0">
              <a:buFont typeface="Arial" panose="020B0604020202020204" pitchFamily="34" charset="0"/>
              <a:buNone/>
            </a:pPr>
            <a:r>
              <a:rPr lang="zh-CN" sz="1800" dirty="0">
                <a:solidFill>
                  <a:schemeClr val="bg1"/>
                </a:solidFill>
                <a:cs typeface="+mn-lt"/>
              </a:rPr>
              <a:t>              = 𝑃(A</a:t>
            </a:r>
            <a:r>
              <a:rPr lang="zh-CN" sz="1800" baseline="-25000" dirty="0">
                <a:solidFill>
                  <a:schemeClr val="bg1"/>
                </a:solidFill>
                <a:cs typeface="+mn-lt"/>
              </a:rPr>
              <a:t>1</a:t>
            </a:r>
            <a:r>
              <a:rPr lang="zh-CN" sz="1800" dirty="0">
                <a:solidFill>
                  <a:schemeClr val="bg1"/>
                </a:solidFill>
                <a:cs typeface="+mn-lt"/>
              </a:rPr>
              <a:t>)𝑃(𝐵|A</a:t>
            </a:r>
            <a:r>
              <a:rPr lang="zh-CN" sz="1800" baseline="-25000" dirty="0">
                <a:solidFill>
                  <a:schemeClr val="bg1"/>
                </a:solidFill>
                <a:cs typeface="+mn-lt"/>
              </a:rPr>
              <a:t>1</a:t>
            </a:r>
            <a:r>
              <a:rPr lang="zh-CN" sz="1800" dirty="0">
                <a:solidFill>
                  <a:schemeClr val="bg1"/>
                </a:solidFill>
                <a:cs typeface="+mn-lt"/>
              </a:rPr>
              <a:t>) + ⋯ + 𝑃(A</a:t>
            </a:r>
            <a:r>
              <a:rPr lang="zh-CN" sz="1800" baseline="-25000" dirty="0">
                <a:solidFill>
                  <a:schemeClr val="bg1"/>
                </a:solidFill>
                <a:cs typeface="+mn-lt"/>
              </a:rPr>
              <a:t>𝑛</a:t>
            </a:r>
            <a:r>
              <a:rPr lang="zh-CN" sz="1800" dirty="0">
                <a:solidFill>
                  <a:schemeClr val="bg1"/>
                </a:solidFill>
                <a:cs typeface="+mn-lt"/>
              </a:rPr>
              <a:t>)𝑃(𝐵|A</a:t>
            </a:r>
            <a:r>
              <a:rPr lang="en-US" altLang="zh-CN" sz="1800" baseline="-25000" dirty="0">
                <a:solidFill>
                  <a:schemeClr val="bg1"/>
                </a:solidFill>
                <a:cs typeface="+mn-lt"/>
              </a:rPr>
              <a:t>n</a:t>
            </a:r>
            <a:r>
              <a:rPr lang="en-US" altLang="zh-CN" sz="1800" dirty="0">
                <a:solidFill>
                  <a:schemeClr val="bg1"/>
                </a:solidFill>
                <a:cs typeface="+mn-lt"/>
              </a:rPr>
              <a:t>)</a:t>
            </a:r>
            <a:endParaRPr lang="zh-CN" sz="1800" dirty="0">
              <a:solidFill>
                <a:schemeClr val="bg1"/>
              </a:solidFill>
              <a:cs typeface="+mn-lt"/>
            </a:endParaRPr>
          </a:p>
          <a:p>
            <a:pPr marL="0" indent="0">
              <a:buFont typeface="Arial" panose="020B0604020202020204" pitchFamily="34" charset="0"/>
              <a:buNone/>
            </a:pPr>
            <a:r>
              <a:rPr lang="en-US" altLang="zh-CN" sz="1800" dirty="0">
                <a:solidFill>
                  <a:schemeClr val="bg1"/>
                </a:solidFill>
                <a:cs typeface="+mn-lt"/>
              </a:rPr>
              <a:t>              =Σ𝑃( A</a:t>
            </a:r>
            <a:r>
              <a:rPr lang="en-US" altLang="zh-CN" sz="1800" baseline="-25000" dirty="0">
                <a:solidFill>
                  <a:schemeClr val="bg1"/>
                </a:solidFill>
                <a:cs typeface="+mn-lt"/>
              </a:rPr>
              <a:t>i</a:t>
            </a:r>
            <a:r>
              <a:rPr lang="en-US" altLang="zh-CN" sz="1800" dirty="0">
                <a:solidFill>
                  <a:schemeClr val="bg1"/>
                </a:solidFill>
                <a:cs typeface="+mn-lt"/>
              </a:rPr>
              <a:t>) 𝑃(𝐵|A</a:t>
            </a:r>
            <a:r>
              <a:rPr lang="en-US" altLang="zh-CN" sz="1800" baseline="-25000" dirty="0">
                <a:solidFill>
                  <a:schemeClr val="bg1"/>
                </a:solidFill>
                <a:cs typeface="+mn-lt"/>
              </a:rPr>
              <a:t>i</a:t>
            </a:r>
            <a:r>
              <a:rPr lang="en-US" altLang="zh-CN" sz="1800" dirty="0">
                <a:solidFill>
                  <a:schemeClr val="bg1"/>
                </a:solidFill>
                <a:cs typeface="+mn-lt"/>
              </a:rPr>
              <a:t>)             (i=1,2,...,n)</a:t>
            </a:r>
            <a:endParaRPr lang="en-US" altLang="zh-CN" sz="1800" i="1" dirty="0">
              <a:solidFill>
                <a:schemeClr val="bg1"/>
              </a:solidFill>
              <a:cs typeface="+mn-lt"/>
            </a:endParaRPr>
          </a:p>
          <a:p>
            <a:pPr marL="0" indent="0">
              <a:buFont typeface="Arial" panose="020B0604020202020204" pitchFamily="34" charset="0"/>
              <a:buNone/>
            </a:pPr>
            <a:r>
              <a:rPr lang="zh-CN" i="1" dirty="0">
                <a:solidFill>
                  <a:schemeClr val="bg1"/>
                </a:solidFill>
                <a:latin typeface="+mn-ea"/>
              </a:rPr>
              <a:t>   </a:t>
            </a:r>
            <a:endParaRPr lang="zh-CN" i="1" dirty="0">
              <a:solidFill>
                <a:schemeClr val="bg1"/>
              </a:solidFill>
              <a:latin typeface="+mn-ea"/>
            </a:endParaRPr>
          </a:p>
          <a:p>
            <a:pPr marL="0" indent="0">
              <a:buFont typeface="Arial" panose="020B0604020202020204" pitchFamily="34" charset="0"/>
              <a:buNone/>
            </a:pPr>
            <a:endParaRPr lang="zh-CN" i="1" dirty="0">
              <a:solidFill>
                <a:schemeClr val="bg1"/>
              </a:solidFill>
              <a:latin typeface="+mn-ea"/>
            </a:endParaRPr>
          </a:p>
        </p:txBody>
      </p:sp>
      <p:pic>
        <p:nvPicPr>
          <p:cNvPr id="2" name="图片 1" descr="L4GOYGO]XO3%2AN{56%3JKG"/>
          <p:cNvPicPr>
            <a:picLocks noChangeAspect="1"/>
          </p:cNvPicPr>
          <p:nvPr/>
        </p:nvPicPr>
        <p:blipFill>
          <a:blip r:embed="rId1"/>
          <a:stretch>
            <a:fillRect/>
          </a:stretch>
        </p:blipFill>
        <p:spPr>
          <a:xfrm>
            <a:off x="5139055" y="1645285"/>
            <a:ext cx="3724275" cy="1704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210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tags/tag1.xml><?xml version="1.0" encoding="utf-8"?>
<p:tagLst xmlns:p="http://schemas.openxmlformats.org/presentationml/2006/main">
  <p:tag name="REFSHAPE" val="647956684"/>
  <p:tag name="KSO_WM_UNIT_PLACING_PICTURE_USER_VIEWPORT" val="{&quot;height&quot;:2595,&quot;width&quot;:436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3341</Words>
  <Application>WPS 演示</Application>
  <PresentationFormat>全屏显示(16:9)</PresentationFormat>
  <Paragraphs>224</Paragraphs>
  <Slides>31</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6" baseType="lpstr">
      <vt:lpstr>Arial</vt:lpstr>
      <vt:lpstr>宋体</vt:lpstr>
      <vt:lpstr>Wingdings</vt:lpstr>
      <vt:lpstr>微软雅黑</vt:lpstr>
      <vt:lpstr>方正正黑简体</vt:lpstr>
      <vt:lpstr>Calibri</vt:lpstr>
      <vt:lpstr>Agency FB</vt:lpstr>
      <vt:lpstr>Arial Unicode MS</vt:lpstr>
      <vt:lpstr>等线 Light</vt:lpstr>
      <vt:lpstr>Calibri Light</vt:lpstr>
      <vt:lpstr>等线</vt:lpstr>
      <vt:lpstr>黑体</vt:lpstr>
      <vt:lpstr>BatangChe</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一切安如从前</cp:lastModifiedBy>
  <cp:revision>109</cp:revision>
  <dcterms:created xsi:type="dcterms:W3CDTF">2017-03-04T06:55:00Z</dcterms:created>
  <dcterms:modified xsi:type="dcterms:W3CDTF">2020-06-28T08:06:04Z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