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untitled"/>
          <p:cNvPicPr>
            <a:picLocks noChangeAspect="1"/>
          </p:cNvPicPr>
          <p:nvPr/>
        </p:nvPicPr>
        <p:blipFill>
          <a:blip r:embed="rId1"/>
          <a:stretch>
            <a:fillRect/>
          </a:stretch>
        </p:blipFill>
        <p:spPr>
          <a:xfrm>
            <a:off x="-19685" y="-14605"/>
            <a:ext cx="12263755" cy="689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0214"/>
          <p:cNvPicPr>
            <a:picLocks noChangeAspect="1"/>
          </p:cNvPicPr>
          <p:nvPr/>
        </p:nvPicPr>
        <p:blipFill>
          <a:blip r:embed="rId1"/>
          <a:stretch>
            <a:fillRect/>
          </a:stretch>
        </p:blipFill>
        <p:spPr>
          <a:xfrm>
            <a:off x="-15240" y="-104140"/>
            <a:ext cx="12222480" cy="7066280"/>
          </a:xfrm>
          <a:prstGeom prst="rect">
            <a:avLst/>
          </a:prstGeom>
        </p:spPr>
      </p:pic>
      <p:sp>
        <p:nvSpPr>
          <p:cNvPr id="3" name="五边形 2"/>
          <p:cNvSpPr/>
          <p:nvPr/>
        </p:nvSpPr>
        <p:spPr>
          <a:xfrm rot="10800000">
            <a:off x="9237784" y="4333176"/>
            <a:ext cx="2954216" cy="1203876"/>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文本框 3"/>
          <p:cNvSpPr txBox="1"/>
          <p:nvPr/>
        </p:nvSpPr>
        <p:spPr>
          <a:xfrm>
            <a:off x="10028555" y="4674235"/>
            <a:ext cx="1752600" cy="521970"/>
          </a:xfrm>
          <a:prstGeom prst="rect">
            <a:avLst/>
          </a:prstGeom>
          <a:noFill/>
        </p:spPr>
        <p:txBody>
          <a:bodyPr wrap="square" rtlCol="0">
            <a:spAutoFit/>
          </a:bodyPr>
          <a:p>
            <a:r>
              <a:rPr lang="zh-CN" altLang="en-US" sz="2800">
                <a:solidFill>
                  <a:schemeClr val="bg1">
                    <a:lumMod val="65000"/>
                  </a:schemeClr>
                </a:solidFill>
                <a:latin typeface="微软雅黑" panose="020B0503020204020204" charset="-122"/>
                <a:ea typeface="微软雅黑" panose="020B0503020204020204" charset="-122"/>
              </a:rPr>
              <a:t>设计效果</a:t>
            </a:r>
            <a:endParaRPr lang="zh-CN" altLang="en-US" sz="280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36320" y="365760"/>
            <a:ext cx="2910840" cy="798830"/>
          </a:xfrm>
          <a:prstGeom prst="rect">
            <a:avLst/>
          </a:prstGeom>
          <a:noFill/>
        </p:spPr>
        <p:txBody>
          <a:bodyPr wrap="square" rtlCol="0">
            <a:spAutoFit/>
          </a:bodyPr>
          <a:p>
            <a:r>
              <a:rPr lang="zh-CN" altLang="en-US" sz="2800" dirty="0" smtClean="0">
                <a:solidFill>
                  <a:schemeClr val="bg1"/>
                </a:solidFill>
                <a:latin typeface="微软雅黑" panose="020B0503020204020204" charset="-122"/>
                <a:ea typeface="微软雅黑" panose="020B0503020204020204" charset="-122"/>
                <a:sym typeface="+mn-ea"/>
              </a:rPr>
              <a:t>效果图</a:t>
            </a:r>
            <a:endParaRPr lang="zh-CN" altLang="en-US" sz="2800" dirty="0" smtClean="0">
              <a:solidFill>
                <a:schemeClr val="bg1"/>
              </a:solidFill>
              <a:latin typeface="微软雅黑" panose="020B0503020204020204" charset="-122"/>
              <a:ea typeface="微软雅黑" panose="020B0503020204020204" charset="-122"/>
              <a:sym typeface="+mn-ea"/>
            </a:endParaRPr>
          </a:p>
          <a:p>
            <a:endParaRPr lang="zh-CN" altLang="en-US"/>
          </a:p>
        </p:txBody>
      </p:sp>
      <p:pic>
        <p:nvPicPr>
          <p:cNvPr id="4" name="图片 3" descr="942410"/>
          <p:cNvPicPr>
            <a:picLocks noChangeAspect="1"/>
          </p:cNvPicPr>
          <p:nvPr/>
        </p:nvPicPr>
        <p:blipFill>
          <a:blip r:embed="rId1"/>
          <a:stretch>
            <a:fillRect/>
          </a:stretch>
        </p:blipFill>
        <p:spPr>
          <a:xfrm>
            <a:off x="-30480" y="-104140"/>
            <a:ext cx="12237085" cy="7066280"/>
          </a:xfrm>
          <a:prstGeom prst="rect">
            <a:avLst/>
          </a:prstGeom>
        </p:spPr>
      </p:pic>
      <p:sp>
        <p:nvSpPr>
          <p:cNvPr id="5" name="文本框 4"/>
          <p:cNvSpPr txBox="1"/>
          <p:nvPr/>
        </p:nvSpPr>
        <p:spPr>
          <a:xfrm>
            <a:off x="1203960" y="365760"/>
            <a:ext cx="4770120" cy="521970"/>
          </a:xfrm>
          <a:prstGeom prst="rect">
            <a:avLst/>
          </a:prstGeom>
          <a:noFill/>
        </p:spPr>
        <p:txBody>
          <a:bodyPr wrap="square" rtlCol="0">
            <a:spAutoFit/>
          </a:bodyPr>
          <a:p>
            <a:r>
              <a:rPr lang="zh-CN" altLang="en-US" sz="2800">
                <a:solidFill>
                  <a:schemeClr val="bg1"/>
                </a:solidFill>
                <a:latin typeface="微软雅黑" panose="020B0503020204020204" charset="-122"/>
                <a:ea typeface="微软雅黑" panose="020B0503020204020204" charset="-122"/>
              </a:rPr>
              <a:t>效果图</a:t>
            </a:r>
            <a:endParaRPr lang="zh-CN" altLang="en-US" sz="28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24015"/>
          <p:cNvPicPr>
            <a:picLocks noChangeAspect="1"/>
          </p:cNvPicPr>
          <p:nvPr/>
        </p:nvPicPr>
        <p:blipFill>
          <a:blip r:embed="rId1"/>
          <a:stretch>
            <a:fillRect/>
          </a:stretch>
        </p:blipFill>
        <p:spPr>
          <a:xfrm>
            <a:off x="0" y="-104140"/>
            <a:ext cx="12207240" cy="7066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61520"/>
          <p:cNvPicPr>
            <a:picLocks noChangeAspect="1"/>
          </p:cNvPicPr>
          <p:nvPr/>
        </p:nvPicPr>
        <p:blipFill>
          <a:blip r:embed="rId1"/>
          <a:stretch>
            <a:fillRect/>
          </a:stretch>
        </p:blipFill>
        <p:spPr>
          <a:xfrm>
            <a:off x="-15240" y="-104140"/>
            <a:ext cx="12267565" cy="7066280"/>
          </a:xfrm>
          <a:prstGeom prst="rect">
            <a:avLst/>
          </a:prstGeom>
        </p:spPr>
      </p:pic>
      <p:sp>
        <p:nvSpPr>
          <p:cNvPr id="3" name="五边形 2"/>
          <p:cNvSpPr/>
          <p:nvPr/>
        </p:nvSpPr>
        <p:spPr>
          <a:xfrm rot="10800000">
            <a:off x="9298109" y="4317936"/>
            <a:ext cx="2954216" cy="1203876"/>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文本框 3"/>
          <p:cNvSpPr txBox="1"/>
          <p:nvPr/>
        </p:nvSpPr>
        <p:spPr>
          <a:xfrm>
            <a:off x="10180955" y="4632960"/>
            <a:ext cx="1645920" cy="521970"/>
          </a:xfrm>
          <a:prstGeom prst="rect">
            <a:avLst/>
          </a:prstGeom>
          <a:noFill/>
        </p:spPr>
        <p:txBody>
          <a:bodyPr wrap="square" rtlCol="0">
            <a:spAutoFit/>
          </a:bodyPr>
          <a:p>
            <a:r>
              <a:rPr lang="zh-CN" altLang="en-US" sz="2800">
                <a:solidFill>
                  <a:schemeClr val="bg1">
                    <a:lumMod val="65000"/>
                  </a:schemeClr>
                </a:solidFill>
                <a:latin typeface="微软雅黑" panose="020B0503020204020204" charset="-122"/>
                <a:ea typeface="微软雅黑" panose="020B0503020204020204" charset="-122"/>
              </a:rPr>
              <a:t>使用场景</a:t>
            </a:r>
            <a:endParaRPr lang="zh-CN" altLang="en-US" sz="280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15040"/>
          <p:cNvPicPr>
            <a:picLocks noChangeAspect="1"/>
          </p:cNvPicPr>
          <p:nvPr/>
        </p:nvPicPr>
        <p:blipFill>
          <a:blip r:embed="rId1"/>
          <a:stretch>
            <a:fillRect/>
          </a:stretch>
        </p:blipFill>
        <p:spPr>
          <a:xfrm>
            <a:off x="-14605" y="-40005"/>
            <a:ext cx="12281535" cy="6906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3521040"/>
          <p:cNvPicPr>
            <a:picLocks noChangeAspect="1"/>
          </p:cNvPicPr>
          <p:nvPr/>
        </p:nvPicPr>
        <p:blipFill>
          <a:blip r:embed="rId1"/>
          <a:stretch>
            <a:fillRect/>
          </a:stretch>
        </p:blipFill>
        <p:spPr>
          <a:xfrm>
            <a:off x="-15240" y="-104140"/>
            <a:ext cx="12221845" cy="706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标题-1"/>
          <p:cNvPicPr>
            <a:picLocks noChangeAspect="1"/>
          </p:cNvPicPr>
          <p:nvPr/>
        </p:nvPicPr>
        <p:blipFill>
          <a:blip r:embed="rId1"/>
          <a:stretch>
            <a:fillRect/>
          </a:stretch>
        </p:blipFill>
        <p:spPr>
          <a:xfrm>
            <a:off x="-33020" y="-39370"/>
            <a:ext cx="12229465" cy="7001510"/>
          </a:xfrm>
          <a:prstGeom prst="rect">
            <a:avLst/>
          </a:prstGeom>
        </p:spPr>
      </p:pic>
      <p:sp>
        <p:nvSpPr>
          <p:cNvPr id="3" name="文本框 2"/>
          <p:cNvSpPr txBox="1"/>
          <p:nvPr/>
        </p:nvSpPr>
        <p:spPr>
          <a:xfrm>
            <a:off x="2484120" y="1898015"/>
            <a:ext cx="4004310" cy="4399915"/>
          </a:xfrm>
          <a:prstGeom prst="rect">
            <a:avLst/>
          </a:prstGeom>
          <a:noFill/>
        </p:spPr>
        <p:txBody>
          <a:bodyPr wrap="square" rtlCol="0">
            <a:spAutoFit/>
          </a:bodyPr>
          <a:p>
            <a:pPr marL="285750" indent="-285750">
              <a:buFont typeface="Wingdings" panose="05000000000000000000" charset="0"/>
              <a:buChar char="u"/>
            </a:pPr>
            <a:r>
              <a:rPr lang="zh-CN" altLang="en-US" sz="2800">
                <a:latin typeface="微软雅黑" panose="020B0503020204020204" charset="-122"/>
                <a:ea typeface="微软雅黑" panose="020B0503020204020204" charset="-122"/>
              </a:rPr>
              <a:t>第一部分</a:t>
            </a: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r>
              <a:rPr lang="zh-CN" altLang="en-US" sz="2800">
                <a:latin typeface="微软雅黑" panose="020B0503020204020204" charset="-122"/>
                <a:ea typeface="微软雅黑" panose="020B0503020204020204" charset="-122"/>
              </a:rPr>
              <a:t>第二部分</a:t>
            </a: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r>
              <a:rPr lang="zh-CN" altLang="en-US" sz="2800">
                <a:latin typeface="微软雅黑" panose="020B0503020204020204" charset="-122"/>
                <a:ea typeface="微软雅黑" panose="020B0503020204020204" charset="-122"/>
              </a:rPr>
              <a:t>第三部分</a:t>
            </a: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endParaRPr lang="zh-CN" altLang="en-US" sz="2800">
              <a:latin typeface="微软雅黑" panose="020B0503020204020204" charset="-122"/>
              <a:ea typeface="微软雅黑" panose="020B0503020204020204" charset="-122"/>
            </a:endParaRPr>
          </a:p>
          <a:p>
            <a:pPr marL="285750" indent="-285750">
              <a:buFont typeface="Wingdings" panose="05000000000000000000" charset="0"/>
              <a:buChar char="u"/>
            </a:pPr>
            <a:r>
              <a:rPr lang="zh-CN" altLang="en-US" sz="2800">
                <a:latin typeface="微软雅黑" panose="020B0503020204020204" charset="-122"/>
                <a:ea typeface="微软雅黑" panose="020B0503020204020204" charset="-122"/>
              </a:rPr>
              <a:t>第四部分</a:t>
            </a:r>
            <a:endParaRPr lang="zh-CN" altLang="en-US" sz="2800">
              <a:latin typeface="微软雅黑" panose="020B0503020204020204" charset="-122"/>
              <a:ea typeface="微软雅黑" panose="020B0503020204020204" charset="-122"/>
            </a:endParaRPr>
          </a:p>
        </p:txBody>
      </p:sp>
      <p:sp>
        <p:nvSpPr>
          <p:cNvPr id="4" name="文本框 3"/>
          <p:cNvSpPr txBox="1"/>
          <p:nvPr/>
        </p:nvSpPr>
        <p:spPr>
          <a:xfrm>
            <a:off x="6247765" y="1898015"/>
            <a:ext cx="4406900" cy="4399915"/>
          </a:xfrm>
          <a:prstGeom prst="rect">
            <a:avLst/>
          </a:prstGeom>
          <a:noFill/>
        </p:spPr>
        <p:txBody>
          <a:bodyPr wrap="square" rtlCol="0">
            <a:spAutoFit/>
          </a:bodyPr>
          <a:p>
            <a:r>
              <a:rPr lang="zh-CN" altLang="en-US" sz="2800">
                <a:latin typeface="微软雅黑" panose="020B0503020204020204" charset="-122"/>
                <a:ea typeface="微软雅黑" panose="020B0503020204020204" charset="-122"/>
              </a:rPr>
              <a:t>前期调研</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设计定位</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设计过程</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使用场景</a:t>
            </a:r>
            <a:endParaRPr lang="zh-CN" altLang="en-US" sz="28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00"/>
          <p:cNvPicPr>
            <a:picLocks noChangeAspect="1"/>
          </p:cNvPicPr>
          <p:nvPr/>
        </p:nvPicPr>
        <p:blipFill>
          <a:blip r:embed="rId1"/>
          <a:stretch>
            <a:fillRect/>
          </a:stretch>
        </p:blipFill>
        <p:spPr>
          <a:xfrm>
            <a:off x="-19050" y="-74930"/>
            <a:ext cx="12200255" cy="6991350"/>
          </a:xfrm>
          <a:prstGeom prst="rect">
            <a:avLst/>
          </a:prstGeom>
        </p:spPr>
      </p:pic>
      <p:sp>
        <p:nvSpPr>
          <p:cNvPr id="3" name="五边形 2"/>
          <p:cNvSpPr/>
          <p:nvPr/>
        </p:nvSpPr>
        <p:spPr>
          <a:xfrm rot="10800000">
            <a:off x="9237784" y="4333176"/>
            <a:ext cx="2954216" cy="1203876"/>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文本框 3"/>
          <p:cNvSpPr txBox="1"/>
          <p:nvPr/>
        </p:nvSpPr>
        <p:spPr>
          <a:xfrm>
            <a:off x="9947910" y="4639945"/>
            <a:ext cx="1874520" cy="521970"/>
          </a:xfrm>
          <a:prstGeom prst="rect">
            <a:avLst/>
          </a:prstGeom>
          <a:noFill/>
        </p:spPr>
        <p:txBody>
          <a:bodyPr wrap="square" rtlCol="0">
            <a:spAutoFit/>
          </a:bodyPr>
          <a:p>
            <a:r>
              <a:rPr lang="zh-CN" altLang="en-US" sz="2800">
                <a:solidFill>
                  <a:schemeClr val="bg1">
                    <a:lumMod val="65000"/>
                  </a:schemeClr>
                </a:solidFill>
                <a:latin typeface="微软雅黑" panose="020B0503020204020204" charset="-122"/>
                <a:ea typeface="微软雅黑" panose="020B0503020204020204" charset="-122"/>
              </a:rPr>
              <a:t>前期调研</a:t>
            </a:r>
            <a:endParaRPr lang="zh-CN" altLang="en-US" sz="280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1010"/>
          <p:cNvPicPr>
            <a:picLocks noChangeAspect="1"/>
          </p:cNvPicPr>
          <p:nvPr/>
        </p:nvPicPr>
        <p:blipFill>
          <a:blip r:embed="rId1"/>
          <a:stretch>
            <a:fillRect/>
          </a:stretch>
        </p:blipFill>
        <p:spPr>
          <a:xfrm>
            <a:off x="-26670" y="-60325"/>
            <a:ext cx="12245340" cy="6978650"/>
          </a:xfrm>
          <a:prstGeom prst="rect">
            <a:avLst/>
          </a:prstGeom>
        </p:spPr>
      </p:pic>
      <p:sp>
        <p:nvSpPr>
          <p:cNvPr id="3" name="文本框 2"/>
          <p:cNvSpPr txBox="1"/>
          <p:nvPr/>
        </p:nvSpPr>
        <p:spPr>
          <a:xfrm>
            <a:off x="3270250" y="2995295"/>
            <a:ext cx="7412990" cy="1476375"/>
          </a:xfrm>
          <a:prstGeom prst="rect">
            <a:avLst/>
          </a:prstGeom>
          <a:noFill/>
        </p:spPr>
        <p:txBody>
          <a:bodyPr wrap="square" rtlCol="0">
            <a:spAutoFit/>
          </a:bodyPr>
          <a:p>
            <a:r>
              <a:rPr lang="zh-CN" altLang="en-US" dirty="0">
                <a:solidFill>
                  <a:schemeClr val="bg1"/>
                </a:solidFill>
                <a:sym typeface="+mn-ea"/>
              </a:rPr>
              <a:t>在如今</a:t>
            </a:r>
            <a:r>
              <a:rPr lang="zh-CN" altLang="en-US" dirty="0" smtClean="0">
                <a:solidFill>
                  <a:schemeClr val="bg1"/>
                </a:solidFill>
                <a:sym typeface="+mn-ea"/>
              </a:rPr>
              <a:t>这个时代</a:t>
            </a:r>
            <a:r>
              <a:rPr lang="zh-CN" altLang="en-US" dirty="0">
                <a:solidFill>
                  <a:schemeClr val="bg1"/>
                </a:solidFill>
                <a:sym typeface="+mn-ea"/>
              </a:rPr>
              <a:t>，日常家具的发展可谓是日新月异，座椅为生活中不可缺少的用具，不仅起着提供休息的作用，更是美化居家气氛的重要工具。随着装饰风格趋于多元化，人们对日常生活中的工业产品中的情感要求越来越高，人们已经不仅仅满足于这些产品的基本使用功能，人们开始更加注重产品给他们所带来的情感上的体验以及精神上的愉悦。</a:t>
            </a:r>
            <a:endParaRPr lang="zh-CN" altLang="en-US"/>
          </a:p>
        </p:txBody>
      </p:sp>
      <p:sp>
        <p:nvSpPr>
          <p:cNvPr id="4" name="文本框 3"/>
          <p:cNvSpPr txBox="1"/>
          <p:nvPr/>
        </p:nvSpPr>
        <p:spPr>
          <a:xfrm>
            <a:off x="3374390" y="5005705"/>
            <a:ext cx="7204710" cy="1753235"/>
          </a:xfrm>
          <a:prstGeom prst="rect">
            <a:avLst/>
          </a:prstGeom>
          <a:noFill/>
        </p:spPr>
        <p:txBody>
          <a:bodyPr wrap="square" rtlCol="0">
            <a:spAutoFit/>
          </a:bodyPr>
          <a:p>
            <a:r>
              <a:rPr lang="zh-CN" altLang="en-US" dirty="0">
                <a:solidFill>
                  <a:schemeClr val="bg1"/>
                </a:solidFill>
                <a:sym typeface="+mn-ea"/>
              </a:rPr>
              <a:t>近些年来，随着城市智能化脚步的加快，越来越多的人们承受着城市快速发展所带来的压力和困扰，在城市的“围墙”里，人们也越来越渴望回归到返璞归真的自然生活状态中。因此，自然环保的设计理念应运而生，以绿色环保、清新自然为主题设计的产品也越来越受到年轻人的追捧。</a:t>
            </a:r>
            <a:endParaRPr lang="zh-CN" altLang="en-US" dirty="0">
              <a:solidFill>
                <a:schemeClr val="bg1"/>
              </a:solidFill>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0202"/>
          <p:cNvPicPr>
            <a:picLocks noChangeAspect="1"/>
          </p:cNvPicPr>
          <p:nvPr/>
        </p:nvPicPr>
        <p:blipFill>
          <a:blip r:embed="rId1"/>
          <a:stretch>
            <a:fillRect/>
          </a:stretch>
        </p:blipFill>
        <p:spPr>
          <a:xfrm>
            <a:off x="-45720" y="-59690"/>
            <a:ext cx="12283440" cy="6976745"/>
          </a:xfrm>
          <a:prstGeom prst="rect">
            <a:avLst/>
          </a:prstGeom>
        </p:spPr>
      </p:pic>
      <p:sp>
        <p:nvSpPr>
          <p:cNvPr id="3" name="文本框 2"/>
          <p:cNvSpPr txBox="1"/>
          <p:nvPr/>
        </p:nvSpPr>
        <p:spPr>
          <a:xfrm>
            <a:off x="1162050" y="562610"/>
            <a:ext cx="4023360" cy="798830"/>
          </a:xfrm>
          <a:prstGeom prst="rect">
            <a:avLst/>
          </a:prstGeom>
          <a:noFill/>
        </p:spPr>
        <p:txBody>
          <a:bodyPr wrap="square" rtlCol="0">
            <a:spAutoFit/>
          </a:bodyPr>
          <a:p>
            <a:r>
              <a:rPr lang="zh-CN" altLang="en-US" sz="2800" dirty="0" smtClean="0">
                <a:solidFill>
                  <a:schemeClr val="bg1"/>
                </a:solidFill>
                <a:latin typeface="微软雅黑" panose="020B0503020204020204" charset="-122"/>
                <a:ea typeface="微软雅黑" panose="020B0503020204020204" charset="-122"/>
                <a:sym typeface="+mn-ea"/>
              </a:rPr>
              <a:t>消费者年龄分析</a:t>
            </a:r>
            <a:endParaRPr lang="zh-CN" altLang="en-US" sz="2800" dirty="0" smtClean="0">
              <a:solidFill>
                <a:schemeClr val="bg1"/>
              </a:solidFill>
              <a:latin typeface="微软雅黑" panose="020B0503020204020204" charset="-122"/>
              <a:ea typeface="微软雅黑" panose="020B0503020204020204" charset="-122"/>
              <a:sym typeface="+mn-ea"/>
            </a:endParaRPr>
          </a:p>
          <a:p>
            <a:endParaRPr lang="zh-CN" altLang="en-US"/>
          </a:p>
        </p:txBody>
      </p:sp>
      <p:sp>
        <p:nvSpPr>
          <p:cNvPr id="28" name="Freeform 105"/>
          <p:cNvSpPr>
            <a:spLocks noEditPoints="1"/>
          </p:cNvSpPr>
          <p:nvPr/>
        </p:nvSpPr>
        <p:spPr bwMode="auto">
          <a:xfrm>
            <a:off x="2438470" y="1643160"/>
            <a:ext cx="476250" cy="476250"/>
          </a:xfrm>
          <a:custGeom>
            <a:avLst/>
            <a:gdLst>
              <a:gd name="T0" fmla="*/ 30 w 127"/>
              <a:gd name="T1" fmla="*/ 115 h 127"/>
              <a:gd name="T2" fmla="*/ 18 w 127"/>
              <a:gd name="T3" fmla="*/ 115 h 127"/>
              <a:gd name="T4" fmla="*/ 12 w 127"/>
              <a:gd name="T5" fmla="*/ 110 h 127"/>
              <a:gd name="T6" fmla="*/ 12 w 127"/>
              <a:gd name="T7" fmla="*/ 98 h 127"/>
              <a:gd name="T8" fmla="*/ 51 w 127"/>
              <a:gd name="T9" fmla="*/ 60 h 127"/>
              <a:gd name="T10" fmla="*/ 35 w 127"/>
              <a:gd name="T11" fmla="*/ 64 h 127"/>
              <a:gd name="T12" fmla="*/ 7 w 127"/>
              <a:gd name="T13" fmla="*/ 93 h 127"/>
              <a:gd name="T14" fmla="*/ 7 w 127"/>
              <a:gd name="T15" fmla="*/ 115 h 127"/>
              <a:gd name="T16" fmla="*/ 12 w 127"/>
              <a:gd name="T17" fmla="*/ 121 h 127"/>
              <a:gd name="T18" fmla="*/ 35 w 127"/>
              <a:gd name="T19" fmla="*/ 121 h 127"/>
              <a:gd name="T20" fmla="*/ 64 w 127"/>
              <a:gd name="T21" fmla="*/ 93 h 127"/>
              <a:gd name="T22" fmla="*/ 68 w 127"/>
              <a:gd name="T23" fmla="*/ 77 h 127"/>
              <a:gd name="T24" fmla="*/ 30 w 127"/>
              <a:gd name="T25" fmla="*/ 115 h 127"/>
              <a:gd name="T26" fmla="*/ 121 w 127"/>
              <a:gd name="T27" fmla="*/ 12 h 127"/>
              <a:gd name="T28" fmla="*/ 115 w 127"/>
              <a:gd name="T29" fmla="*/ 7 h 127"/>
              <a:gd name="T30" fmla="*/ 93 w 127"/>
              <a:gd name="T31" fmla="*/ 7 h 127"/>
              <a:gd name="T32" fmla="*/ 64 w 127"/>
              <a:gd name="T33" fmla="*/ 35 h 127"/>
              <a:gd name="T34" fmla="*/ 60 w 127"/>
              <a:gd name="T35" fmla="*/ 51 h 127"/>
              <a:gd name="T36" fmla="*/ 98 w 127"/>
              <a:gd name="T37" fmla="*/ 12 h 127"/>
              <a:gd name="T38" fmla="*/ 110 w 127"/>
              <a:gd name="T39" fmla="*/ 12 h 127"/>
              <a:gd name="T40" fmla="*/ 115 w 127"/>
              <a:gd name="T41" fmla="*/ 18 h 127"/>
              <a:gd name="T42" fmla="*/ 115 w 127"/>
              <a:gd name="T43" fmla="*/ 30 h 127"/>
              <a:gd name="T44" fmla="*/ 77 w 127"/>
              <a:gd name="T45" fmla="*/ 68 h 127"/>
              <a:gd name="T46" fmla="*/ 93 w 127"/>
              <a:gd name="T47" fmla="*/ 64 h 127"/>
              <a:gd name="T48" fmla="*/ 121 w 127"/>
              <a:gd name="T49" fmla="*/ 35 h 127"/>
              <a:gd name="T50" fmla="*/ 121 w 127"/>
              <a:gd name="T51" fmla="*/ 12 h 127"/>
              <a:gd name="T52" fmla="*/ 77 w 127"/>
              <a:gd name="T53" fmla="*/ 51 h 127"/>
              <a:gd name="T54" fmla="*/ 71 w 127"/>
              <a:gd name="T55" fmla="*/ 51 h 127"/>
              <a:gd name="T56" fmla="*/ 51 w 127"/>
              <a:gd name="T57" fmla="*/ 71 h 127"/>
              <a:gd name="T58" fmla="*/ 51 w 127"/>
              <a:gd name="T59" fmla="*/ 77 h 127"/>
              <a:gd name="T60" fmla="*/ 57 w 127"/>
              <a:gd name="T61" fmla="*/ 77 h 127"/>
              <a:gd name="T62" fmla="*/ 77 w 127"/>
              <a:gd name="T63" fmla="*/ 57 h 127"/>
              <a:gd name="T64" fmla="*/ 77 w 127"/>
              <a:gd name="T65" fmla="*/ 5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4" name="文本框 3"/>
          <p:cNvSpPr txBox="1"/>
          <p:nvPr/>
        </p:nvSpPr>
        <p:spPr>
          <a:xfrm>
            <a:off x="2914650" y="1736090"/>
            <a:ext cx="2484120" cy="737235"/>
          </a:xfrm>
          <a:prstGeom prst="rect">
            <a:avLst/>
          </a:prstGeom>
          <a:noFill/>
        </p:spPr>
        <p:txBody>
          <a:bodyPr wrap="square" rtlCol="0">
            <a:spAutoFit/>
          </a:bodyPr>
          <a:p>
            <a:endParaRPr lang="zh-CN" altLang="en-US" sz="2400" b="1" dirty="0" smtClean="0">
              <a:solidFill>
                <a:schemeClr val="bg1"/>
              </a:solidFill>
              <a:latin typeface="微软雅黑" panose="020B0503020204020204" charset="-122"/>
              <a:ea typeface="微软雅黑" panose="020B0503020204020204" charset="-122"/>
              <a:sym typeface="+mn-ea"/>
            </a:endParaRPr>
          </a:p>
          <a:p>
            <a:endParaRPr lang="zh-CN" altLang="en-US"/>
          </a:p>
        </p:txBody>
      </p:sp>
      <p:sp>
        <p:nvSpPr>
          <p:cNvPr id="5" name="文本框 4"/>
          <p:cNvSpPr txBox="1"/>
          <p:nvPr/>
        </p:nvSpPr>
        <p:spPr>
          <a:xfrm>
            <a:off x="3051810" y="1643380"/>
            <a:ext cx="2941320" cy="829945"/>
          </a:xfrm>
          <a:prstGeom prst="rect">
            <a:avLst/>
          </a:prstGeom>
          <a:noFill/>
        </p:spPr>
        <p:txBody>
          <a:bodyPr wrap="square" rtlCol="0">
            <a:spAutoFit/>
          </a:bodyPr>
          <a:p>
            <a:r>
              <a:rPr lang="zh-CN" altLang="en-US" sz="2400" b="1" dirty="0" smtClean="0">
                <a:solidFill>
                  <a:schemeClr val="bg1"/>
                </a:solidFill>
                <a:sym typeface="+mn-ea"/>
              </a:rPr>
              <a:t>年龄分析</a:t>
            </a:r>
            <a:endParaRPr lang="zh-CN" altLang="en-US" sz="2400" b="1" dirty="0">
              <a:solidFill>
                <a:schemeClr val="bg1"/>
              </a:solidFill>
            </a:endParaRPr>
          </a:p>
          <a:p>
            <a:endParaRPr lang="zh-CN" altLang="en-US" sz="2400">
              <a:latin typeface="微软雅黑" panose="020B0503020204020204" charset="-122"/>
              <a:ea typeface="微软雅黑" panose="020B0503020204020204" charset="-122"/>
            </a:endParaRPr>
          </a:p>
        </p:txBody>
      </p:sp>
      <p:sp>
        <p:nvSpPr>
          <p:cNvPr id="6" name="文本框 5"/>
          <p:cNvSpPr txBox="1"/>
          <p:nvPr/>
        </p:nvSpPr>
        <p:spPr>
          <a:xfrm>
            <a:off x="765810" y="2473325"/>
            <a:ext cx="5379720" cy="4307840"/>
          </a:xfrm>
          <a:prstGeom prst="rect">
            <a:avLst/>
          </a:prstGeom>
          <a:noFill/>
        </p:spPr>
        <p:txBody>
          <a:bodyPr wrap="square" rtlCol="0">
            <a:spAutoFit/>
          </a:bodyPr>
          <a:p>
            <a:r>
              <a:rPr lang="en-US" altLang="zh-CN" sz="1600" b="1" dirty="0" smtClean="0">
                <a:solidFill>
                  <a:schemeClr val="bg1"/>
                </a:solidFill>
                <a:latin typeface="微软雅黑" panose="020B0503020204020204" charset="-122"/>
                <a:ea typeface="微软雅黑" panose="020B0503020204020204" charset="-122"/>
                <a:sym typeface="+mn-ea"/>
              </a:rPr>
              <a:t>A.</a:t>
            </a:r>
            <a:r>
              <a:rPr lang="zh-CN" altLang="en-US" sz="1600" dirty="0" smtClean="0">
                <a:solidFill>
                  <a:schemeClr val="bg1"/>
                </a:solidFill>
                <a:latin typeface="微软雅黑" panose="020B0503020204020204" charset="-122"/>
                <a:ea typeface="微软雅黑" panose="020B0503020204020204" charset="-122"/>
                <a:sym typeface="+mn-ea"/>
              </a:rPr>
              <a:t>青少年</a:t>
            </a:r>
            <a:r>
              <a:rPr lang="zh-CN" altLang="en-US" sz="1600" dirty="0">
                <a:solidFill>
                  <a:schemeClr val="bg1"/>
                </a:solidFill>
                <a:latin typeface="微软雅黑" panose="020B0503020204020204" charset="-122"/>
                <a:ea typeface="微软雅黑" panose="020B0503020204020204" charset="-122"/>
                <a:sym typeface="+mn-ea"/>
              </a:rPr>
              <a:t>（</a:t>
            </a:r>
            <a:r>
              <a:rPr lang="en-US" altLang="zh-CN" sz="1600" dirty="0">
                <a:solidFill>
                  <a:schemeClr val="bg1"/>
                </a:solidFill>
                <a:latin typeface="微软雅黑" panose="020B0503020204020204" charset="-122"/>
                <a:ea typeface="微软雅黑" panose="020B0503020204020204" charset="-122"/>
                <a:sym typeface="+mn-ea"/>
              </a:rPr>
              <a:t>12-25</a:t>
            </a:r>
            <a:r>
              <a:rPr lang="zh-CN" altLang="en-US" sz="1600" dirty="0">
                <a:solidFill>
                  <a:schemeClr val="bg1"/>
                </a:solidFill>
                <a:latin typeface="微软雅黑" panose="020B0503020204020204" charset="-122"/>
                <a:ea typeface="微软雅黑" panose="020B0503020204020204" charset="-122"/>
                <a:sym typeface="+mn-ea"/>
              </a:rPr>
              <a:t>岁）：此年龄阶段的人群属于未成年向成年人过度的阶段</a:t>
            </a:r>
            <a:r>
              <a:rPr lang="zh-CN" altLang="en-US" sz="1600" dirty="0" smtClean="0">
                <a:solidFill>
                  <a:schemeClr val="bg1"/>
                </a:solidFill>
                <a:latin typeface="微软雅黑" panose="020B0503020204020204" charset="-122"/>
                <a:ea typeface="微软雅黑" panose="020B0503020204020204" charset="-122"/>
                <a:sym typeface="+mn-ea"/>
              </a:rPr>
              <a:t>，对</a:t>
            </a:r>
            <a:r>
              <a:rPr lang="zh-CN" altLang="en-US" sz="1600" dirty="0">
                <a:solidFill>
                  <a:schemeClr val="bg1"/>
                </a:solidFill>
                <a:latin typeface="微软雅黑" panose="020B0503020204020204" charset="-122"/>
                <a:ea typeface="微软雅黑" panose="020B0503020204020204" charset="-122"/>
                <a:sym typeface="+mn-ea"/>
              </a:rPr>
              <a:t>自己的喜好和周围事物的认识还没有形成定性思维，在家具的选择和购买上易受周围因素和他人的影响</a:t>
            </a:r>
            <a:r>
              <a:rPr lang="zh-CN" altLang="en-US" sz="1600" dirty="0" smtClean="0">
                <a:solidFill>
                  <a:schemeClr val="bg1"/>
                </a:solidFill>
                <a:latin typeface="微软雅黑" panose="020B0503020204020204" charset="-122"/>
                <a:ea typeface="微软雅黑" panose="020B0503020204020204" charset="-122"/>
                <a:sym typeface="+mn-ea"/>
              </a:rPr>
              <a:t>。</a:t>
            </a:r>
            <a:endParaRPr lang="en-US" altLang="zh-CN" sz="1600" dirty="0" smtClean="0">
              <a:solidFill>
                <a:schemeClr val="bg1"/>
              </a:solidFill>
              <a:latin typeface="微软雅黑" panose="020B0503020204020204" charset="-122"/>
              <a:ea typeface="微软雅黑" panose="020B0503020204020204" charset="-122"/>
            </a:endParaRPr>
          </a:p>
          <a:p>
            <a:endParaRPr lang="en-US" altLang="zh-CN" sz="1600" dirty="0" smtClean="0">
              <a:solidFill>
                <a:schemeClr val="bg1"/>
              </a:solidFill>
              <a:latin typeface="微软雅黑" panose="020B0503020204020204" charset="-122"/>
              <a:ea typeface="微软雅黑" panose="020B0503020204020204" charset="-122"/>
            </a:endParaRPr>
          </a:p>
          <a:p>
            <a:r>
              <a:rPr lang="en-US" altLang="zh-CN" sz="1600" b="1" dirty="0" smtClean="0">
                <a:solidFill>
                  <a:schemeClr val="bg1"/>
                </a:solidFill>
                <a:latin typeface="微软雅黑" panose="020B0503020204020204" charset="-122"/>
                <a:ea typeface="微软雅黑" panose="020B0503020204020204" charset="-122"/>
                <a:sym typeface="+mn-ea"/>
              </a:rPr>
              <a:t>B.</a:t>
            </a:r>
            <a:r>
              <a:rPr lang="zh-CN" altLang="zh-CN" sz="1600" dirty="0" smtClean="0">
                <a:solidFill>
                  <a:schemeClr val="bg1"/>
                </a:solidFill>
                <a:latin typeface="微软雅黑" panose="020B0503020204020204" charset="-122"/>
                <a:ea typeface="微软雅黑" panose="020B0503020204020204" charset="-122"/>
                <a:sym typeface="+mn-ea"/>
              </a:rPr>
              <a:t>中老年</a:t>
            </a:r>
            <a:r>
              <a:rPr lang="zh-CN" altLang="zh-CN" sz="1600" dirty="0">
                <a:solidFill>
                  <a:schemeClr val="bg1"/>
                </a:solidFill>
                <a:latin typeface="微软雅黑" panose="020B0503020204020204" charset="-122"/>
                <a:ea typeface="微软雅黑" panose="020B0503020204020204" charset="-122"/>
                <a:sym typeface="+mn-ea"/>
              </a:rPr>
              <a:t>（</a:t>
            </a:r>
            <a:r>
              <a:rPr lang="en-US" altLang="zh-CN" sz="1600" dirty="0">
                <a:solidFill>
                  <a:schemeClr val="bg1"/>
                </a:solidFill>
                <a:latin typeface="微软雅黑" panose="020B0503020204020204" charset="-122"/>
                <a:ea typeface="微软雅黑" panose="020B0503020204020204" charset="-122"/>
                <a:sym typeface="+mn-ea"/>
              </a:rPr>
              <a:t>45-70</a:t>
            </a:r>
            <a:r>
              <a:rPr lang="zh-CN" altLang="zh-CN" sz="1600" dirty="0">
                <a:solidFill>
                  <a:schemeClr val="bg1"/>
                </a:solidFill>
                <a:latin typeface="微软雅黑" panose="020B0503020204020204" charset="-122"/>
                <a:ea typeface="微软雅黑" panose="020B0503020204020204" charset="-122"/>
                <a:sym typeface="+mn-ea"/>
              </a:rPr>
              <a:t>岁）：此年龄段的人主要以退休在家的休闲一族为主，他们追求健康饮食，注重养生，在生活上追求的是清静、自然的意境，更追求人性化有情感有故事的产品。一款舒适的休闲座椅是他们的不二选择</a:t>
            </a:r>
            <a:r>
              <a:rPr lang="zh-CN" altLang="en-US" sz="1600" dirty="0">
                <a:solidFill>
                  <a:schemeClr val="bg1"/>
                </a:solidFill>
                <a:latin typeface="微软雅黑" panose="020B0503020204020204" charset="-122"/>
                <a:ea typeface="微软雅黑" panose="020B0503020204020204" charset="-122"/>
                <a:sym typeface="+mn-ea"/>
              </a:rPr>
              <a:t>。</a:t>
            </a:r>
            <a:endParaRPr lang="zh-CN" altLang="en-US" sz="1600" dirty="0">
              <a:solidFill>
                <a:schemeClr val="bg1"/>
              </a:solidFill>
              <a:latin typeface="微软雅黑" panose="020B0503020204020204" charset="-122"/>
              <a:ea typeface="微软雅黑" panose="020B0503020204020204" charset="-122"/>
            </a:endParaRPr>
          </a:p>
          <a:p>
            <a:endParaRPr lang="en-US" altLang="zh-CN" sz="1600" dirty="0" smtClean="0">
              <a:solidFill>
                <a:schemeClr val="bg1"/>
              </a:solidFill>
              <a:latin typeface="微软雅黑" panose="020B0503020204020204" charset="-122"/>
              <a:ea typeface="微软雅黑" panose="020B0503020204020204" charset="-122"/>
            </a:endParaRPr>
          </a:p>
          <a:p>
            <a:r>
              <a:rPr lang="en-US" altLang="zh-CN" sz="1600" b="1" dirty="0" smtClean="0">
                <a:solidFill>
                  <a:schemeClr val="bg1"/>
                </a:solidFill>
                <a:latin typeface="微软雅黑" panose="020B0503020204020204" charset="-122"/>
                <a:ea typeface="微软雅黑" panose="020B0503020204020204" charset="-122"/>
                <a:sym typeface="+mn-ea"/>
              </a:rPr>
              <a:t>C</a:t>
            </a:r>
            <a:r>
              <a:rPr lang="en-US" altLang="zh-CN" sz="1600" dirty="0" smtClean="0">
                <a:solidFill>
                  <a:schemeClr val="bg1"/>
                </a:solidFill>
                <a:latin typeface="微软雅黑" panose="020B0503020204020204" charset="-122"/>
                <a:ea typeface="微软雅黑" panose="020B0503020204020204" charset="-122"/>
                <a:sym typeface="+mn-ea"/>
              </a:rPr>
              <a:t>.</a:t>
            </a:r>
            <a:r>
              <a:rPr lang="en-US" altLang="zh-CN" sz="1600" dirty="0">
                <a:solidFill>
                  <a:schemeClr val="bg1"/>
                </a:solidFill>
                <a:latin typeface="微软雅黑" panose="020B0503020204020204" charset="-122"/>
                <a:ea typeface="微软雅黑" panose="020B0503020204020204" charset="-122"/>
                <a:sym typeface="+mn-ea"/>
              </a:rPr>
              <a:t> </a:t>
            </a:r>
            <a:r>
              <a:rPr lang="zh-CN" altLang="en-US" sz="1600" dirty="0" smtClean="0">
                <a:solidFill>
                  <a:schemeClr val="bg1"/>
                </a:solidFill>
                <a:latin typeface="微软雅黑" panose="020B0503020204020204" charset="-122"/>
                <a:ea typeface="微软雅黑" panose="020B0503020204020204" charset="-122"/>
                <a:sym typeface="+mn-ea"/>
              </a:rPr>
              <a:t>中青年</a:t>
            </a:r>
            <a:r>
              <a:rPr lang="zh-CN" altLang="en-US" sz="1600" dirty="0">
                <a:solidFill>
                  <a:schemeClr val="bg1"/>
                </a:solidFill>
                <a:latin typeface="微软雅黑" panose="020B0503020204020204" charset="-122"/>
                <a:ea typeface="微软雅黑" panose="020B0503020204020204" charset="-122"/>
                <a:sym typeface="+mn-ea"/>
              </a:rPr>
              <a:t>（</a:t>
            </a:r>
            <a:r>
              <a:rPr lang="en-US" altLang="zh-CN" sz="1600" dirty="0">
                <a:solidFill>
                  <a:schemeClr val="bg1"/>
                </a:solidFill>
                <a:latin typeface="微软雅黑" panose="020B0503020204020204" charset="-122"/>
                <a:ea typeface="微软雅黑" panose="020B0503020204020204" charset="-122"/>
                <a:sym typeface="+mn-ea"/>
              </a:rPr>
              <a:t>25-45</a:t>
            </a:r>
            <a:r>
              <a:rPr lang="zh-CN" altLang="en-US" sz="1600" dirty="0">
                <a:solidFill>
                  <a:schemeClr val="bg1"/>
                </a:solidFill>
                <a:latin typeface="微软雅黑" panose="020B0503020204020204" charset="-122"/>
                <a:ea typeface="微软雅黑" panose="020B0503020204020204" charset="-122"/>
                <a:sym typeface="+mn-ea"/>
              </a:rPr>
              <a:t>岁）：这个年龄段的人群大多属于职场一族，是社会生产和发展的主力军，但是他们同时承受着比其他年龄阶层都要大的生活压力和学习压力。若能在居室中放上一款能够缓解压力，优雅大方的座椅，将是一件令人期待的事情，因此这个年龄段的人是家具的比较主要的消费人群</a:t>
            </a:r>
            <a:r>
              <a:rPr lang="zh-CN" altLang="en-US" sz="1600" dirty="0" smtClean="0">
                <a:solidFill>
                  <a:schemeClr val="bg1"/>
                </a:solidFill>
                <a:latin typeface="微软雅黑" panose="020B0503020204020204" charset="-122"/>
                <a:ea typeface="微软雅黑" panose="020B0503020204020204" charset="-122"/>
                <a:sym typeface="+mn-ea"/>
              </a:rPr>
              <a:t>。</a:t>
            </a:r>
            <a:endParaRPr lang="en-US" altLang="zh-CN" sz="1600" dirty="0">
              <a:solidFill>
                <a:schemeClr val="bg1"/>
              </a:solidFill>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30303"/>
          <p:cNvPicPr>
            <a:picLocks noChangeAspect="1"/>
          </p:cNvPicPr>
          <p:nvPr/>
        </p:nvPicPr>
        <p:blipFill>
          <a:blip r:embed="rId1"/>
          <a:stretch>
            <a:fillRect/>
          </a:stretch>
        </p:blipFill>
        <p:spPr>
          <a:xfrm>
            <a:off x="-52705" y="-104140"/>
            <a:ext cx="12298045" cy="7066280"/>
          </a:xfrm>
          <a:prstGeom prst="rect">
            <a:avLst/>
          </a:prstGeom>
        </p:spPr>
      </p:pic>
      <p:sp>
        <p:nvSpPr>
          <p:cNvPr id="4" name="文本框 3"/>
          <p:cNvSpPr txBox="1"/>
          <p:nvPr/>
        </p:nvSpPr>
        <p:spPr>
          <a:xfrm>
            <a:off x="1105535" y="289560"/>
            <a:ext cx="3672840" cy="798830"/>
          </a:xfrm>
          <a:prstGeom prst="rect">
            <a:avLst/>
          </a:prstGeom>
          <a:noFill/>
        </p:spPr>
        <p:txBody>
          <a:bodyPr wrap="square" rtlCol="0">
            <a:spAutoFit/>
          </a:bodyPr>
          <a:p>
            <a:r>
              <a:rPr lang="zh-CN" altLang="en-US" sz="2800" dirty="0">
                <a:solidFill>
                  <a:schemeClr val="bg1"/>
                </a:solidFill>
                <a:latin typeface="微软雅黑" panose="020B0503020204020204" charset="-122"/>
                <a:ea typeface="微软雅黑" panose="020B0503020204020204" charset="-122"/>
                <a:sym typeface="+mn-ea"/>
              </a:rPr>
              <a:t>使</a:t>
            </a:r>
            <a:r>
              <a:rPr lang="zh-CN" altLang="en-US" sz="2800" dirty="0" smtClean="0">
                <a:solidFill>
                  <a:schemeClr val="bg1"/>
                </a:solidFill>
                <a:latin typeface="微软雅黑" panose="020B0503020204020204" charset="-122"/>
                <a:ea typeface="微软雅黑" panose="020B0503020204020204" charset="-122"/>
                <a:sym typeface="+mn-ea"/>
              </a:rPr>
              <a:t>用心理分析</a:t>
            </a:r>
            <a:endParaRPr lang="en-US" altLang="zh-CN" sz="2800" dirty="0">
              <a:solidFill>
                <a:schemeClr val="bg1"/>
              </a:solidFill>
              <a:latin typeface="微软雅黑" panose="020B0503020204020204" charset="-122"/>
              <a:ea typeface="微软雅黑" panose="020B0503020204020204" charset="-122"/>
            </a:endParaRPr>
          </a:p>
          <a:p>
            <a:endParaRPr lang="zh-CN" altLang="en-US"/>
          </a:p>
        </p:txBody>
      </p:sp>
      <p:sp>
        <p:nvSpPr>
          <p:cNvPr id="15" name="Freeform 112"/>
          <p:cNvSpPr>
            <a:spLocks noEditPoints="1"/>
          </p:cNvSpPr>
          <p:nvPr/>
        </p:nvSpPr>
        <p:spPr bwMode="auto">
          <a:xfrm>
            <a:off x="1344810" y="3016134"/>
            <a:ext cx="390525" cy="479425"/>
          </a:xfrm>
          <a:custGeom>
            <a:avLst/>
            <a:gdLst>
              <a:gd name="T0" fmla="*/ 16 w 104"/>
              <a:gd name="T1" fmla="*/ 36 h 128"/>
              <a:gd name="T2" fmla="*/ 8 w 104"/>
              <a:gd name="T3" fmla="*/ 36 h 128"/>
              <a:gd name="T4" fmla="*/ 0 w 104"/>
              <a:gd name="T5" fmla="*/ 44 h 128"/>
              <a:gd name="T6" fmla="*/ 0 w 104"/>
              <a:gd name="T7" fmla="*/ 120 h 128"/>
              <a:gd name="T8" fmla="*/ 8 w 104"/>
              <a:gd name="T9" fmla="*/ 128 h 128"/>
              <a:gd name="T10" fmla="*/ 16 w 104"/>
              <a:gd name="T11" fmla="*/ 128 h 128"/>
              <a:gd name="T12" fmla="*/ 24 w 104"/>
              <a:gd name="T13" fmla="*/ 120 h 128"/>
              <a:gd name="T14" fmla="*/ 24 w 104"/>
              <a:gd name="T15" fmla="*/ 44 h 128"/>
              <a:gd name="T16" fmla="*/ 16 w 104"/>
              <a:gd name="T17" fmla="*/ 36 h 128"/>
              <a:gd name="T18" fmla="*/ 16 w 104"/>
              <a:gd name="T19" fmla="*/ 116 h 128"/>
              <a:gd name="T20" fmla="*/ 12 w 104"/>
              <a:gd name="T21" fmla="*/ 120 h 128"/>
              <a:gd name="T22" fmla="*/ 8 w 104"/>
              <a:gd name="T23" fmla="*/ 116 h 128"/>
              <a:gd name="T24" fmla="*/ 8 w 104"/>
              <a:gd name="T25" fmla="*/ 48 h 128"/>
              <a:gd name="T26" fmla="*/ 12 w 104"/>
              <a:gd name="T27" fmla="*/ 44 h 128"/>
              <a:gd name="T28" fmla="*/ 16 w 104"/>
              <a:gd name="T29" fmla="*/ 48 h 128"/>
              <a:gd name="T30" fmla="*/ 16 w 104"/>
              <a:gd name="T31" fmla="*/ 116 h 128"/>
              <a:gd name="T32" fmla="*/ 56 w 104"/>
              <a:gd name="T33" fmla="*/ 0 h 128"/>
              <a:gd name="T34" fmla="*/ 48 w 104"/>
              <a:gd name="T35" fmla="*/ 0 h 128"/>
              <a:gd name="T36" fmla="*/ 40 w 104"/>
              <a:gd name="T37" fmla="*/ 8 h 128"/>
              <a:gd name="T38" fmla="*/ 40 w 104"/>
              <a:gd name="T39" fmla="*/ 120 h 128"/>
              <a:gd name="T40" fmla="*/ 48 w 104"/>
              <a:gd name="T41" fmla="*/ 128 h 128"/>
              <a:gd name="T42" fmla="*/ 56 w 104"/>
              <a:gd name="T43" fmla="*/ 128 h 128"/>
              <a:gd name="T44" fmla="*/ 64 w 104"/>
              <a:gd name="T45" fmla="*/ 120 h 128"/>
              <a:gd name="T46" fmla="*/ 64 w 104"/>
              <a:gd name="T47" fmla="*/ 8 h 128"/>
              <a:gd name="T48" fmla="*/ 56 w 104"/>
              <a:gd name="T49" fmla="*/ 0 h 128"/>
              <a:gd name="T50" fmla="*/ 56 w 104"/>
              <a:gd name="T51" fmla="*/ 116 h 128"/>
              <a:gd name="T52" fmla="*/ 52 w 104"/>
              <a:gd name="T53" fmla="*/ 120 h 128"/>
              <a:gd name="T54" fmla="*/ 48 w 104"/>
              <a:gd name="T55" fmla="*/ 116 h 128"/>
              <a:gd name="T56" fmla="*/ 48 w 104"/>
              <a:gd name="T57" fmla="*/ 12 h 128"/>
              <a:gd name="T58" fmla="*/ 52 w 104"/>
              <a:gd name="T59" fmla="*/ 8 h 128"/>
              <a:gd name="T60" fmla="*/ 56 w 104"/>
              <a:gd name="T61" fmla="*/ 12 h 128"/>
              <a:gd name="T62" fmla="*/ 56 w 104"/>
              <a:gd name="T63" fmla="*/ 116 h 128"/>
              <a:gd name="T64" fmla="*/ 96 w 104"/>
              <a:gd name="T65" fmla="*/ 64 h 128"/>
              <a:gd name="T66" fmla="*/ 88 w 104"/>
              <a:gd name="T67" fmla="*/ 64 h 128"/>
              <a:gd name="T68" fmla="*/ 80 w 104"/>
              <a:gd name="T69" fmla="*/ 72 h 128"/>
              <a:gd name="T70" fmla="*/ 80 w 104"/>
              <a:gd name="T71" fmla="*/ 120 h 128"/>
              <a:gd name="T72" fmla="*/ 88 w 104"/>
              <a:gd name="T73" fmla="*/ 128 h 128"/>
              <a:gd name="T74" fmla="*/ 96 w 104"/>
              <a:gd name="T75" fmla="*/ 128 h 128"/>
              <a:gd name="T76" fmla="*/ 104 w 104"/>
              <a:gd name="T77" fmla="*/ 120 h 128"/>
              <a:gd name="T78" fmla="*/ 104 w 104"/>
              <a:gd name="T79" fmla="*/ 72 h 128"/>
              <a:gd name="T80" fmla="*/ 96 w 104"/>
              <a:gd name="T81" fmla="*/ 64 h 128"/>
              <a:gd name="T82" fmla="*/ 96 w 104"/>
              <a:gd name="T83" fmla="*/ 116 h 128"/>
              <a:gd name="T84" fmla="*/ 92 w 104"/>
              <a:gd name="T85" fmla="*/ 120 h 128"/>
              <a:gd name="T86" fmla="*/ 88 w 104"/>
              <a:gd name="T87" fmla="*/ 116 h 128"/>
              <a:gd name="T88" fmla="*/ 88 w 104"/>
              <a:gd name="T89" fmla="*/ 76 h 128"/>
              <a:gd name="T90" fmla="*/ 92 w 104"/>
              <a:gd name="T91" fmla="*/ 72 h 128"/>
              <a:gd name="T92" fmla="*/ 96 w 104"/>
              <a:gd name="T93" fmla="*/ 76 h 128"/>
              <a:gd name="T94" fmla="*/ 96 w 104"/>
              <a:gd name="T95"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28">
                <a:moveTo>
                  <a:pt x="16" y="36"/>
                </a:moveTo>
                <a:cubicBezTo>
                  <a:pt x="8" y="36"/>
                  <a:pt x="8" y="36"/>
                  <a:pt x="8" y="36"/>
                </a:cubicBezTo>
                <a:cubicBezTo>
                  <a:pt x="4" y="36"/>
                  <a:pt x="0" y="40"/>
                  <a:pt x="0" y="44"/>
                </a:cubicBezTo>
                <a:cubicBezTo>
                  <a:pt x="0" y="120"/>
                  <a:pt x="0" y="120"/>
                  <a:pt x="0" y="120"/>
                </a:cubicBezTo>
                <a:cubicBezTo>
                  <a:pt x="0" y="124"/>
                  <a:pt x="4" y="128"/>
                  <a:pt x="8" y="128"/>
                </a:cubicBezTo>
                <a:cubicBezTo>
                  <a:pt x="16" y="128"/>
                  <a:pt x="16" y="128"/>
                  <a:pt x="16" y="128"/>
                </a:cubicBezTo>
                <a:cubicBezTo>
                  <a:pt x="20" y="128"/>
                  <a:pt x="24" y="124"/>
                  <a:pt x="24" y="120"/>
                </a:cubicBezTo>
                <a:cubicBezTo>
                  <a:pt x="24" y="44"/>
                  <a:pt x="24" y="44"/>
                  <a:pt x="24" y="44"/>
                </a:cubicBezTo>
                <a:cubicBezTo>
                  <a:pt x="24" y="40"/>
                  <a:pt x="20" y="36"/>
                  <a:pt x="16" y="36"/>
                </a:cubicBezTo>
                <a:close/>
                <a:moveTo>
                  <a:pt x="16" y="116"/>
                </a:moveTo>
                <a:cubicBezTo>
                  <a:pt x="16" y="118"/>
                  <a:pt x="14" y="120"/>
                  <a:pt x="12" y="120"/>
                </a:cubicBezTo>
                <a:cubicBezTo>
                  <a:pt x="10" y="120"/>
                  <a:pt x="8" y="118"/>
                  <a:pt x="8" y="116"/>
                </a:cubicBezTo>
                <a:cubicBezTo>
                  <a:pt x="8" y="48"/>
                  <a:pt x="8" y="48"/>
                  <a:pt x="8" y="48"/>
                </a:cubicBezTo>
                <a:cubicBezTo>
                  <a:pt x="8" y="46"/>
                  <a:pt x="10" y="44"/>
                  <a:pt x="12" y="44"/>
                </a:cubicBezTo>
                <a:cubicBezTo>
                  <a:pt x="14" y="44"/>
                  <a:pt x="16" y="46"/>
                  <a:pt x="16" y="48"/>
                </a:cubicBezTo>
                <a:lnTo>
                  <a:pt x="16" y="116"/>
                </a:lnTo>
                <a:close/>
                <a:moveTo>
                  <a:pt x="56" y="0"/>
                </a:moveTo>
                <a:cubicBezTo>
                  <a:pt x="48" y="0"/>
                  <a:pt x="48" y="0"/>
                  <a:pt x="48" y="0"/>
                </a:cubicBezTo>
                <a:cubicBezTo>
                  <a:pt x="44" y="0"/>
                  <a:pt x="40" y="4"/>
                  <a:pt x="40" y="8"/>
                </a:cubicBezTo>
                <a:cubicBezTo>
                  <a:pt x="40" y="120"/>
                  <a:pt x="40" y="120"/>
                  <a:pt x="40" y="120"/>
                </a:cubicBezTo>
                <a:cubicBezTo>
                  <a:pt x="40" y="124"/>
                  <a:pt x="44" y="128"/>
                  <a:pt x="48" y="128"/>
                </a:cubicBezTo>
                <a:cubicBezTo>
                  <a:pt x="56" y="128"/>
                  <a:pt x="56" y="128"/>
                  <a:pt x="56" y="128"/>
                </a:cubicBezTo>
                <a:cubicBezTo>
                  <a:pt x="60" y="128"/>
                  <a:pt x="64" y="124"/>
                  <a:pt x="64" y="120"/>
                </a:cubicBezTo>
                <a:cubicBezTo>
                  <a:pt x="64" y="8"/>
                  <a:pt x="64" y="8"/>
                  <a:pt x="64" y="8"/>
                </a:cubicBezTo>
                <a:cubicBezTo>
                  <a:pt x="64" y="4"/>
                  <a:pt x="60" y="0"/>
                  <a:pt x="56" y="0"/>
                </a:cubicBezTo>
                <a:close/>
                <a:moveTo>
                  <a:pt x="56" y="116"/>
                </a:moveTo>
                <a:cubicBezTo>
                  <a:pt x="56" y="118"/>
                  <a:pt x="54" y="120"/>
                  <a:pt x="52" y="120"/>
                </a:cubicBezTo>
                <a:cubicBezTo>
                  <a:pt x="50" y="120"/>
                  <a:pt x="48" y="118"/>
                  <a:pt x="48" y="116"/>
                </a:cubicBezTo>
                <a:cubicBezTo>
                  <a:pt x="48" y="12"/>
                  <a:pt x="48" y="12"/>
                  <a:pt x="48" y="12"/>
                </a:cubicBezTo>
                <a:cubicBezTo>
                  <a:pt x="48" y="10"/>
                  <a:pt x="50" y="8"/>
                  <a:pt x="52" y="8"/>
                </a:cubicBezTo>
                <a:cubicBezTo>
                  <a:pt x="54" y="8"/>
                  <a:pt x="56" y="10"/>
                  <a:pt x="56" y="12"/>
                </a:cubicBezTo>
                <a:lnTo>
                  <a:pt x="56" y="116"/>
                </a:lnTo>
                <a:close/>
                <a:moveTo>
                  <a:pt x="96" y="64"/>
                </a:moveTo>
                <a:cubicBezTo>
                  <a:pt x="88" y="64"/>
                  <a:pt x="88" y="64"/>
                  <a:pt x="88" y="64"/>
                </a:cubicBezTo>
                <a:cubicBezTo>
                  <a:pt x="84" y="64"/>
                  <a:pt x="80" y="68"/>
                  <a:pt x="80" y="72"/>
                </a:cubicBezTo>
                <a:cubicBezTo>
                  <a:pt x="80" y="120"/>
                  <a:pt x="80" y="120"/>
                  <a:pt x="80" y="120"/>
                </a:cubicBezTo>
                <a:cubicBezTo>
                  <a:pt x="80" y="124"/>
                  <a:pt x="84" y="128"/>
                  <a:pt x="88" y="128"/>
                </a:cubicBezTo>
                <a:cubicBezTo>
                  <a:pt x="96" y="128"/>
                  <a:pt x="96" y="128"/>
                  <a:pt x="96" y="128"/>
                </a:cubicBezTo>
                <a:cubicBezTo>
                  <a:pt x="100" y="128"/>
                  <a:pt x="104" y="124"/>
                  <a:pt x="104" y="120"/>
                </a:cubicBezTo>
                <a:cubicBezTo>
                  <a:pt x="104" y="72"/>
                  <a:pt x="104" y="72"/>
                  <a:pt x="104" y="72"/>
                </a:cubicBezTo>
                <a:cubicBezTo>
                  <a:pt x="104" y="68"/>
                  <a:pt x="100" y="64"/>
                  <a:pt x="96" y="64"/>
                </a:cubicBezTo>
                <a:close/>
                <a:moveTo>
                  <a:pt x="96" y="116"/>
                </a:moveTo>
                <a:cubicBezTo>
                  <a:pt x="96" y="118"/>
                  <a:pt x="94" y="120"/>
                  <a:pt x="92" y="120"/>
                </a:cubicBezTo>
                <a:cubicBezTo>
                  <a:pt x="90" y="120"/>
                  <a:pt x="88" y="118"/>
                  <a:pt x="88" y="116"/>
                </a:cubicBezTo>
                <a:cubicBezTo>
                  <a:pt x="88" y="76"/>
                  <a:pt x="88" y="76"/>
                  <a:pt x="88" y="76"/>
                </a:cubicBezTo>
                <a:cubicBezTo>
                  <a:pt x="88" y="74"/>
                  <a:pt x="90" y="72"/>
                  <a:pt x="92" y="72"/>
                </a:cubicBezTo>
                <a:cubicBezTo>
                  <a:pt x="94" y="72"/>
                  <a:pt x="96" y="74"/>
                  <a:pt x="96" y="76"/>
                </a:cubicBezTo>
                <a:lnTo>
                  <a:pt x="96" y="116"/>
                </a:ln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sp>
        <p:nvSpPr>
          <p:cNvPr id="5" name="文本框 4"/>
          <p:cNvSpPr txBox="1"/>
          <p:nvPr/>
        </p:nvSpPr>
        <p:spPr>
          <a:xfrm>
            <a:off x="2187575" y="3063240"/>
            <a:ext cx="2560320" cy="737235"/>
          </a:xfrm>
          <a:prstGeom prst="rect">
            <a:avLst/>
          </a:prstGeom>
          <a:noFill/>
        </p:spPr>
        <p:txBody>
          <a:bodyPr wrap="square" rtlCol="0">
            <a:spAutoFit/>
          </a:bodyPr>
          <a:p>
            <a:r>
              <a:rPr lang="zh-CN" altLang="en-US" sz="2400" b="1" dirty="0" smtClean="0">
                <a:solidFill>
                  <a:schemeClr val="bg1"/>
                </a:solidFill>
                <a:latin typeface="微软雅黑" panose="020B0503020204020204" charset="-122"/>
                <a:ea typeface="微软雅黑" panose="020B0503020204020204" charset="-122"/>
                <a:sym typeface="+mn-ea"/>
              </a:rPr>
              <a:t>归属感</a:t>
            </a:r>
            <a:endParaRPr lang="zh-CN" altLang="en-US" sz="2400" b="1" dirty="0" smtClean="0">
              <a:solidFill>
                <a:schemeClr val="bg1"/>
              </a:solidFill>
              <a:latin typeface="微软雅黑" panose="020B0503020204020204" charset="-122"/>
              <a:ea typeface="微软雅黑" panose="020B0503020204020204" charset="-122"/>
              <a:sym typeface="+mn-ea"/>
            </a:endParaRPr>
          </a:p>
          <a:p>
            <a:endParaRPr lang="zh-CN" altLang="en-US"/>
          </a:p>
        </p:txBody>
      </p:sp>
      <p:sp>
        <p:nvSpPr>
          <p:cNvPr id="6" name="文本框 5"/>
          <p:cNvSpPr txBox="1"/>
          <p:nvPr/>
        </p:nvSpPr>
        <p:spPr>
          <a:xfrm>
            <a:off x="2492375" y="4297680"/>
            <a:ext cx="3703320" cy="1198880"/>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座椅作为我们日常生活中每一天的重要用具，它虽普通，但它却成为家的一种</a:t>
            </a:r>
            <a:r>
              <a:rPr lang="zh-CN" altLang="en-US" dirty="0" smtClean="0">
                <a:solidFill>
                  <a:schemeClr val="bg1"/>
                </a:solidFill>
                <a:latin typeface="微软雅黑" panose="020B0503020204020204" charset="-122"/>
                <a:ea typeface="微软雅黑" panose="020B0503020204020204" charset="-122"/>
                <a:sym typeface="+mn-ea"/>
              </a:rPr>
              <a:t>象征。</a:t>
            </a:r>
            <a:endParaRPr lang="zh-CN" altLang="en-US" dirty="0">
              <a:solidFill>
                <a:schemeClr val="bg1"/>
              </a:solidFill>
              <a:latin typeface="微软雅黑" panose="020B0503020204020204" charset="-122"/>
              <a:ea typeface="微软雅黑" panose="020B0503020204020204" charset="-122"/>
            </a:endParaRPr>
          </a:p>
          <a:p>
            <a:endParaRPr lang="zh-CN" altLang="en-US"/>
          </a:p>
        </p:txBody>
      </p:sp>
      <p:sp>
        <p:nvSpPr>
          <p:cNvPr id="14" name="Freeform 102"/>
          <p:cNvSpPr>
            <a:spLocks noEditPoints="1"/>
          </p:cNvSpPr>
          <p:nvPr/>
        </p:nvSpPr>
        <p:spPr bwMode="auto">
          <a:xfrm>
            <a:off x="7821903" y="3246425"/>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sp>
        <p:nvSpPr>
          <p:cNvPr id="7" name="文本框 6"/>
          <p:cNvSpPr txBox="1"/>
          <p:nvPr/>
        </p:nvSpPr>
        <p:spPr>
          <a:xfrm>
            <a:off x="8390255" y="3246120"/>
            <a:ext cx="2804160" cy="798830"/>
          </a:xfrm>
          <a:prstGeom prst="rect">
            <a:avLst/>
          </a:prstGeom>
          <a:noFill/>
        </p:spPr>
        <p:txBody>
          <a:bodyPr wrap="square" rtlCol="0">
            <a:spAutoFit/>
          </a:bodyPr>
          <a:p>
            <a:r>
              <a:rPr lang="zh-CN" altLang="en-US" sz="2800" b="1" dirty="0" smtClean="0">
                <a:solidFill>
                  <a:schemeClr val="bg1"/>
                </a:solidFill>
                <a:latin typeface="微软雅黑" panose="020B0503020204020204" charset="-122"/>
                <a:ea typeface="微软雅黑" panose="020B0503020204020204" charset="-122"/>
                <a:sym typeface="+mn-ea"/>
              </a:rPr>
              <a:t>自然美</a:t>
            </a:r>
            <a:endParaRPr lang="zh-CN" altLang="en-US" sz="2800" b="1" dirty="0" smtClean="0">
              <a:solidFill>
                <a:schemeClr val="bg1"/>
              </a:solidFill>
              <a:latin typeface="微软雅黑" panose="020B0503020204020204" charset="-122"/>
              <a:ea typeface="微软雅黑" panose="020B0503020204020204" charset="-122"/>
              <a:sym typeface="+mn-ea"/>
            </a:endParaRPr>
          </a:p>
          <a:p>
            <a:endParaRPr lang="zh-CN" altLang="en-US"/>
          </a:p>
        </p:txBody>
      </p:sp>
      <p:sp>
        <p:nvSpPr>
          <p:cNvPr id="8" name="文本框 7"/>
          <p:cNvSpPr txBox="1"/>
          <p:nvPr/>
        </p:nvSpPr>
        <p:spPr>
          <a:xfrm>
            <a:off x="8070215" y="4221480"/>
            <a:ext cx="3124200" cy="1476375"/>
          </a:xfrm>
          <a:prstGeom prst="rect">
            <a:avLst/>
          </a:prstGeom>
          <a:noFill/>
        </p:spPr>
        <p:txBody>
          <a:bodyPr wrap="square" rtlCol="0">
            <a:spAutoFit/>
          </a:bodyPr>
          <a:p>
            <a:r>
              <a:rPr lang="zh-CN" altLang="en-US" dirty="0">
                <a:solidFill>
                  <a:schemeClr val="bg1"/>
                </a:solidFill>
                <a:latin typeface="微软雅黑" panose="020B0503020204020204" charset="-122"/>
                <a:ea typeface="微软雅黑" panose="020B0503020204020204" charset="-122"/>
                <a:sym typeface="+mn-ea"/>
              </a:rPr>
              <a:t>人们渴望追求自然美景，追求心灵宁静的心理将在这款家具的所营造的氛围中得到</a:t>
            </a:r>
            <a:r>
              <a:rPr lang="zh-CN" altLang="en-US" dirty="0" smtClean="0">
                <a:solidFill>
                  <a:schemeClr val="bg1"/>
                </a:solidFill>
                <a:latin typeface="微软雅黑" panose="020B0503020204020204" charset="-122"/>
                <a:ea typeface="微软雅黑" panose="020B0503020204020204" charset="-122"/>
                <a:sym typeface="+mn-ea"/>
              </a:rPr>
              <a:t>释放。</a:t>
            </a:r>
            <a:endParaRPr lang="zh-CN" altLang="en-US" dirty="0">
              <a:solidFill>
                <a:schemeClr val="bg1"/>
              </a:solidFill>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1201"/>
          <p:cNvPicPr>
            <a:picLocks noChangeAspect="1"/>
          </p:cNvPicPr>
          <p:nvPr/>
        </p:nvPicPr>
        <p:blipFill>
          <a:blip r:embed="rId1"/>
          <a:stretch>
            <a:fillRect/>
          </a:stretch>
        </p:blipFill>
        <p:spPr>
          <a:xfrm>
            <a:off x="-45720" y="-104140"/>
            <a:ext cx="12283440" cy="7066280"/>
          </a:xfrm>
          <a:prstGeom prst="rect">
            <a:avLst/>
          </a:prstGeom>
        </p:spPr>
      </p:pic>
      <p:sp>
        <p:nvSpPr>
          <p:cNvPr id="3" name="五边形 2"/>
          <p:cNvSpPr/>
          <p:nvPr/>
        </p:nvSpPr>
        <p:spPr>
          <a:xfrm rot="10800000">
            <a:off x="9237784" y="4333176"/>
            <a:ext cx="2954216" cy="1203876"/>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文本框 3"/>
          <p:cNvSpPr txBox="1"/>
          <p:nvPr/>
        </p:nvSpPr>
        <p:spPr>
          <a:xfrm>
            <a:off x="9982200" y="4674235"/>
            <a:ext cx="2209800" cy="521970"/>
          </a:xfrm>
          <a:prstGeom prst="rect">
            <a:avLst/>
          </a:prstGeom>
          <a:noFill/>
        </p:spPr>
        <p:txBody>
          <a:bodyPr wrap="square" rtlCol="0">
            <a:spAutoFit/>
          </a:bodyPr>
          <a:p>
            <a:r>
              <a:rPr lang="zh-CN" altLang="en-US" sz="2800">
                <a:solidFill>
                  <a:schemeClr val="bg1">
                    <a:lumMod val="65000"/>
                  </a:schemeClr>
                </a:solidFill>
                <a:latin typeface="微软雅黑" panose="020B0503020204020204" charset="-122"/>
                <a:ea typeface="微软雅黑" panose="020B0503020204020204" charset="-122"/>
              </a:rPr>
              <a:t>设计分析</a:t>
            </a:r>
            <a:endParaRPr lang="zh-CN" altLang="en-US" sz="280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41520"/>
          <p:cNvPicPr>
            <a:picLocks noChangeAspect="1"/>
          </p:cNvPicPr>
          <p:nvPr/>
        </p:nvPicPr>
        <p:blipFill>
          <a:blip r:embed="rId1"/>
          <a:stretch>
            <a:fillRect/>
          </a:stretch>
        </p:blipFill>
        <p:spPr>
          <a:xfrm>
            <a:off x="0" y="-27940"/>
            <a:ext cx="12191365" cy="6990080"/>
          </a:xfrm>
          <a:prstGeom prst="rect">
            <a:avLst/>
          </a:prstGeom>
        </p:spPr>
      </p:pic>
      <p:sp>
        <p:nvSpPr>
          <p:cNvPr id="3" name="文本框 2"/>
          <p:cNvSpPr txBox="1"/>
          <p:nvPr/>
        </p:nvSpPr>
        <p:spPr>
          <a:xfrm>
            <a:off x="1082040" y="342900"/>
            <a:ext cx="6004560" cy="798830"/>
          </a:xfrm>
          <a:prstGeom prst="rect">
            <a:avLst/>
          </a:prstGeom>
          <a:noFill/>
        </p:spPr>
        <p:txBody>
          <a:bodyPr wrap="square" rtlCol="0">
            <a:spAutoFit/>
          </a:bodyPr>
          <a:p>
            <a:r>
              <a:rPr lang="zh-CN" altLang="en-US" sz="2800" dirty="0" smtClean="0">
                <a:solidFill>
                  <a:schemeClr val="bg1"/>
                </a:solidFill>
                <a:latin typeface="微软雅黑" panose="020B0503020204020204" charset="-122"/>
                <a:ea typeface="微软雅黑" panose="020B0503020204020204" charset="-122"/>
                <a:sym typeface="+mn-ea"/>
              </a:rPr>
              <a:t>色彩定位</a:t>
            </a:r>
            <a:endParaRPr lang="zh-CN" altLang="en-US" sz="2800" dirty="0" smtClean="0">
              <a:solidFill>
                <a:schemeClr val="bg1"/>
              </a:solidFill>
              <a:latin typeface="微软雅黑" panose="020B0503020204020204" charset="-122"/>
              <a:ea typeface="微软雅黑" panose="020B0503020204020204" charset="-122"/>
              <a:sym typeface="+mn-ea"/>
            </a:endParaRPr>
          </a:p>
          <a:p>
            <a:endParaRPr lang="zh-CN" altLang="en-US"/>
          </a:p>
        </p:txBody>
      </p:sp>
      <p:pic>
        <p:nvPicPr>
          <p:cNvPr id="4" name="图片 3" descr="20090516_aed699dad514a0fad9da0d2oNjsnrXYi"/>
          <p:cNvPicPr>
            <a:picLocks noChangeAspect="1"/>
          </p:cNvPicPr>
          <p:nvPr/>
        </p:nvPicPr>
        <p:blipFill>
          <a:blip r:embed="rId2"/>
          <a:stretch>
            <a:fillRect/>
          </a:stretch>
        </p:blipFill>
        <p:spPr>
          <a:xfrm>
            <a:off x="6907530" y="1647825"/>
            <a:ext cx="3524885" cy="2496820"/>
          </a:xfrm>
          <a:prstGeom prst="rect">
            <a:avLst/>
          </a:prstGeom>
        </p:spPr>
      </p:pic>
      <p:pic>
        <p:nvPicPr>
          <p:cNvPr id="5" name="图片 4" descr="b950e0d1146a0d3622bc399f94fe6b4d"/>
          <p:cNvPicPr>
            <a:picLocks noChangeAspect="1"/>
          </p:cNvPicPr>
          <p:nvPr/>
        </p:nvPicPr>
        <p:blipFill>
          <a:blip r:embed="rId3"/>
          <a:stretch>
            <a:fillRect/>
          </a:stretch>
        </p:blipFill>
        <p:spPr>
          <a:xfrm>
            <a:off x="1310005" y="1647825"/>
            <a:ext cx="3486150" cy="2347595"/>
          </a:xfrm>
          <a:prstGeom prst="rect">
            <a:avLst/>
          </a:prstGeom>
        </p:spPr>
      </p:pic>
      <p:sp>
        <p:nvSpPr>
          <p:cNvPr id="10" name="Freeform 165"/>
          <p:cNvSpPr>
            <a:spLocks noEditPoints="1"/>
          </p:cNvSpPr>
          <p:nvPr/>
        </p:nvSpPr>
        <p:spPr bwMode="auto">
          <a:xfrm>
            <a:off x="5742653" y="2655283"/>
            <a:ext cx="390525" cy="481013"/>
          </a:xfrm>
          <a:custGeom>
            <a:avLst/>
            <a:gdLst>
              <a:gd name="T0" fmla="*/ 103 w 104"/>
              <a:gd name="T1" fmla="*/ 49 h 128"/>
              <a:gd name="T2" fmla="*/ 91 w 104"/>
              <a:gd name="T3" fmla="*/ 25 h 128"/>
              <a:gd name="T4" fmla="*/ 88 w 104"/>
              <a:gd name="T5" fmla="*/ 24 h 128"/>
              <a:gd name="T6" fmla="*/ 64 w 104"/>
              <a:gd name="T7" fmla="*/ 24 h 128"/>
              <a:gd name="T8" fmla="*/ 64 w 104"/>
              <a:gd name="T9" fmla="*/ 16 h 128"/>
              <a:gd name="T10" fmla="*/ 48 w 104"/>
              <a:gd name="T11" fmla="*/ 0 h 128"/>
              <a:gd name="T12" fmla="*/ 40 w 104"/>
              <a:gd name="T13" fmla="*/ 0 h 128"/>
              <a:gd name="T14" fmla="*/ 24 w 104"/>
              <a:gd name="T15" fmla="*/ 16 h 128"/>
              <a:gd name="T16" fmla="*/ 24 w 104"/>
              <a:gd name="T17" fmla="*/ 24 h 128"/>
              <a:gd name="T18" fmla="*/ 8 w 104"/>
              <a:gd name="T19" fmla="*/ 24 h 128"/>
              <a:gd name="T20" fmla="*/ 0 w 104"/>
              <a:gd name="T21" fmla="*/ 32 h 128"/>
              <a:gd name="T22" fmla="*/ 0 w 104"/>
              <a:gd name="T23" fmla="*/ 72 h 128"/>
              <a:gd name="T24" fmla="*/ 8 w 104"/>
              <a:gd name="T25" fmla="*/ 80 h 128"/>
              <a:gd name="T26" fmla="*/ 24 w 104"/>
              <a:gd name="T27" fmla="*/ 80 h 128"/>
              <a:gd name="T28" fmla="*/ 24 w 104"/>
              <a:gd name="T29" fmla="*/ 112 h 128"/>
              <a:gd name="T30" fmla="*/ 40 w 104"/>
              <a:gd name="T31" fmla="*/ 128 h 128"/>
              <a:gd name="T32" fmla="*/ 48 w 104"/>
              <a:gd name="T33" fmla="*/ 128 h 128"/>
              <a:gd name="T34" fmla="*/ 64 w 104"/>
              <a:gd name="T35" fmla="*/ 112 h 128"/>
              <a:gd name="T36" fmla="*/ 64 w 104"/>
              <a:gd name="T37" fmla="*/ 80 h 128"/>
              <a:gd name="T38" fmla="*/ 88 w 104"/>
              <a:gd name="T39" fmla="*/ 80 h 128"/>
              <a:gd name="T40" fmla="*/ 88 w 104"/>
              <a:gd name="T41" fmla="*/ 80 h 128"/>
              <a:gd name="T42" fmla="*/ 91 w 104"/>
              <a:gd name="T43" fmla="*/ 79 h 128"/>
              <a:gd name="T44" fmla="*/ 103 w 104"/>
              <a:gd name="T45" fmla="*/ 55 h 128"/>
              <a:gd name="T46" fmla="*/ 104 w 104"/>
              <a:gd name="T47" fmla="*/ 52 h 128"/>
              <a:gd name="T48" fmla="*/ 103 w 104"/>
              <a:gd name="T49" fmla="*/ 49 h 128"/>
              <a:gd name="T50" fmla="*/ 32 w 104"/>
              <a:gd name="T51" fmla="*/ 16 h 128"/>
              <a:gd name="T52" fmla="*/ 40 w 104"/>
              <a:gd name="T53" fmla="*/ 8 h 128"/>
              <a:gd name="T54" fmla="*/ 48 w 104"/>
              <a:gd name="T55" fmla="*/ 8 h 128"/>
              <a:gd name="T56" fmla="*/ 56 w 104"/>
              <a:gd name="T57" fmla="*/ 16 h 128"/>
              <a:gd name="T58" fmla="*/ 56 w 104"/>
              <a:gd name="T59" fmla="*/ 24 h 128"/>
              <a:gd name="T60" fmla="*/ 32 w 104"/>
              <a:gd name="T61" fmla="*/ 24 h 128"/>
              <a:gd name="T62" fmla="*/ 32 w 104"/>
              <a:gd name="T63" fmla="*/ 16 h 128"/>
              <a:gd name="T64" fmla="*/ 56 w 104"/>
              <a:gd name="T65" fmla="*/ 112 h 128"/>
              <a:gd name="T66" fmla="*/ 48 w 104"/>
              <a:gd name="T67" fmla="*/ 120 h 128"/>
              <a:gd name="T68" fmla="*/ 40 w 104"/>
              <a:gd name="T69" fmla="*/ 120 h 128"/>
              <a:gd name="T70" fmla="*/ 32 w 104"/>
              <a:gd name="T71" fmla="*/ 112 h 128"/>
              <a:gd name="T72" fmla="*/ 32 w 104"/>
              <a:gd name="T73" fmla="*/ 80 h 128"/>
              <a:gd name="T74" fmla="*/ 56 w 104"/>
              <a:gd name="T75" fmla="*/ 80 h 128"/>
              <a:gd name="T76" fmla="*/ 56 w 104"/>
              <a:gd name="T77" fmla="*/ 112 h 128"/>
              <a:gd name="T78" fmla="*/ 86 w 104"/>
              <a:gd name="T79" fmla="*/ 71 h 128"/>
              <a:gd name="T80" fmla="*/ 84 w 104"/>
              <a:gd name="T81" fmla="*/ 72 h 128"/>
              <a:gd name="T82" fmla="*/ 12 w 104"/>
              <a:gd name="T83" fmla="*/ 72 h 128"/>
              <a:gd name="T84" fmla="*/ 8 w 104"/>
              <a:gd name="T85" fmla="*/ 68 h 128"/>
              <a:gd name="T86" fmla="*/ 8 w 104"/>
              <a:gd name="T87" fmla="*/ 36 h 128"/>
              <a:gd name="T88" fmla="*/ 12 w 104"/>
              <a:gd name="T89" fmla="*/ 32 h 128"/>
              <a:gd name="T90" fmla="*/ 84 w 104"/>
              <a:gd name="T91" fmla="*/ 32 h 128"/>
              <a:gd name="T92" fmla="*/ 86 w 104"/>
              <a:gd name="T93" fmla="*/ 33 h 128"/>
              <a:gd name="T94" fmla="*/ 96 w 104"/>
              <a:gd name="T95" fmla="*/ 52 h 128"/>
              <a:gd name="T96" fmla="*/ 86 w 104"/>
              <a:gd name="T97" fmla="*/ 7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 h="128">
                <a:moveTo>
                  <a:pt x="103" y="49"/>
                </a:moveTo>
                <a:cubicBezTo>
                  <a:pt x="91" y="25"/>
                  <a:pt x="91" y="25"/>
                  <a:pt x="91" y="25"/>
                </a:cubicBezTo>
                <a:cubicBezTo>
                  <a:pt x="90" y="24"/>
                  <a:pt x="89" y="24"/>
                  <a:pt x="88" y="24"/>
                </a:cubicBezTo>
                <a:cubicBezTo>
                  <a:pt x="64" y="24"/>
                  <a:pt x="64" y="24"/>
                  <a:pt x="64" y="24"/>
                </a:cubicBezTo>
                <a:cubicBezTo>
                  <a:pt x="64" y="16"/>
                  <a:pt x="64" y="16"/>
                  <a:pt x="64" y="16"/>
                </a:cubicBezTo>
                <a:cubicBezTo>
                  <a:pt x="64" y="7"/>
                  <a:pt x="57" y="0"/>
                  <a:pt x="48" y="0"/>
                </a:cubicBezTo>
                <a:cubicBezTo>
                  <a:pt x="40" y="0"/>
                  <a:pt x="40" y="0"/>
                  <a:pt x="40" y="0"/>
                </a:cubicBezTo>
                <a:cubicBezTo>
                  <a:pt x="31" y="0"/>
                  <a:pt x="24" y="7"/>
                  <a:pt x="24" y="16"/>
                </a:cubicBezTo>
                <a:cubicBezTo>
                  <a:pt x="24" y="24"/>
                  <a:pt x="24" y="24"/>
                  <a:pt x="24" y="24"/>
                </a:cubicBezTo>
                <a:cubicBezTo>
                  <a:pt x="8" y="24"/>
                  <a:pt x="8" y="24"/>
                  <a:pt x="8" y="24"/>
                </a:cubicBezTo>
                <a:cubicBezTo>
                  <a:pt x="4" y="24"/>
                  <a:pt x="0" y="28"/>
                  <a:pt x="0" y="32"/>
                </a:cubicBezTo>
                <a:cubicBezTo>
                  <a:pt x="0" y="72"/>
                  <a:pt x="0" y="72"/>
                  <a:pt x="0" y="72"/>
                </a:cubicBezTo>
                <a:cubicBezTo>
                  <a:pt x="0" y="76"/>
                  <a:pt x="4" y="80"/>
                  <a:pt x="8" y="80"/>
                </a:cubicBezTo>
                <a:cubicBezTo>
                  <a:pt x="24" y="80"/>
                  <a:pt x="24" y="80"/>
                  <a:pt x="24" y="80"/>
                </a:cubicBezTo>
                <a:cubicBezTo>
                  <a:pt x="24" y="112"/>
                  <a:pt x="24" y="112"/>
                  <a:pt x="24" y="112"/>
                </a:cubicBezTo>
                <a:cubicBezTo>
                  <a:pt x="24" y="121"/>
                  <a:pt x="31" y="128"/>
                  <a:pt x="40" y="128"/>
                </a:cubicBezTo>
                <a:cubicBezTo>
                  <a:pt x="48" y="128"/>
                  <a:pt x="48" y="128"/>
                  <a:pt x="48" y="128"/>
                </a:cubicBezTo>
                <a:cubicBezTo>
                  <a:pt x="57" y="128"/>
                  <a:pt x="64" y="121"/>
                  <a:pt x="64" y="112"/>
                </a:cubicBezTo>
                <a:cubicBezTo>
                  <a:pt x="64" y="80"/>
                  <a:pt x="64" y="80"/>
                  <a:pt x="64" y="80"/>
                </a:cubicBezTo>
                <a:cubicBezTo>
                  <a:pt x="88" y="80"/>
                  <a:pt x="88" y="80"/>
                  <a:pt x="88" y="80"/>
                </a:cubicBezTo>
                <a:cubicBezTo>
                  <a:pt x="88" y="80"/>
                  <a:pt x="88" y="80"/>
                  <a:pt x="88" y="80"/>
                </a:cubicBezTo>
                <a:cubicBezTo>
                  <a:pt x="89" y="80"/>
                  <a:pt x="90" y="80"/>
                  <a:pt x="91" y="79"/>
                </a:cubicBezTo>
                <a:cubicBezTo>
                  <a:pt x="103" y="55"/>
                  <a:pt x="103" y="55"/>
                  <a:pt x="103" y="55"/>
                </a:cubicBezTo>
                <a:cubicBezTo>
                  <a:pt x="104" y="53"/>
                  <a:pt x="104" y="53"/>
                  <a:pt x="104" y="52"/>
                </a:cubicBezTo>
                <a:cubicBezTo>
                  <a:pt x="104" y="51"/>
                  <a:pt x="104" y="50"/>
                  <a:pt x="103" y="49"/>
                </a:cubicBezTo>
                <a:close/>
                <a:moveTo>
                  <a:pt x="32" y="16"/>
                </a:moveTo>
                <a:cubicBezTo>
                  <a:pt x="32" y="12"/>
                  <a:pt x="36" y="8"/>
                  <a:pt x="40" y="8"/>
                </a:cubicBezTo>
                <a:cubicBezTo>
                  <a:pt x="48" y="8"/>
                  <a:pt x="48" y="8"/>
                  <a:pt x="48" y="8"/>
                </a:cubicBezTo>
                <a:cubicBezTo>
                  <a:pt x="52" y="8"/>
                  <a:pt x="56" y="12"/>
                  <a:pt x="56" y="16"/>
                </a:cubicBezTo>
                <a:cubicBezTo>
                  <a:pt x="56" y="24"/>
                  <a:pt x="56" y="24"/>
                  <a:pt x="56" y="24"/>
                </a:cubicBezTo>
                <a:cubicBezTo>
                  <a:pt x="32" y="24"/>
                  <a:pt x="32" y="24"/>
                  <a:pt x="32" y="24"/>
                </a:cubicBezTo>
                <a:lnTo>
                  <a:pt x="32" y="16"/>
                </a:lnTo>
                <a:close/>
                <a:moveTo>
                  <a:pt x="56" y="112"/>
                </a:moveTo>
                <a:cubicBezTo>
                  <a:pt x="56" y="116"/>
                  <a:pt x="52" y="120"/>
                  <a:pt x="48" y="120"/>
                </a:cubicBezTo>
                <a:cubicBezTo>
                  <a:pt x="40" y="120"/>
                  <a:pt x="40" y="120"/>
                  <a:pt x="40" y="120"/>
                </a:cubicBezTo>
                <a:cubicBezTo>
                  <a:pt x="36" y="120"/>
                  <a:pt x="32" y="116"/>
                  <a:pt x="32" y="112"/>
                </a:cubicBezTo>
                <a:cubicBezTo>
                  <a:pt x="32" y="80"/>
                  <a:pt x="32" y="80"/>
                  <a:pt x="32" y="80"/>
                </a:cubicBezTo>
                <a:cubicBezTo>
                  <a:pt x="56" y="80"/>
                  <a:pt x="56" y="80"/>
                  <a:pt x="56" y="80"/>
                </a:cubicBezTo>
                <a:lnTo>
                  <a:pt x="56" y="112"/>
                </a:lnTo>
                <a:close/>
                <a:moveTo>
                  <a:pt x="86" y="71"/>
                </a:moveTo>
                <a:cubicBezTo>
                  <a:pt x="86" y="72"/>
                  <a:pt x="85" y="72"/>
                  <a:pt x="84" y="72"/>
                </a:cubicBezTo>
                <a:cubicBezTo>
                  <a:pt x="12" y="72"/>
                  <a:pt x="12" y="72"/>
                  <a:pt x="12" y="72"/>
                </a:cubicBezTo>
                <a:cubicBezTo>
                  <a:pt x="10" y="72"/>
                  <a:pt x="8" y="70"/>
                  <a:pt x="8" y="68"/>
                </a:cubicBezTo>
                <a:cubicBezTo>
                  <a:pt x="8" y="36"/>
                  <a:pt x="8" y="36"/>
                  <a:pt x="8" y="36"/>
                </a:cubicBezTo>
                <a:cubicBezTo>
                  <a:pt x="8" y="34"/>
                  <a:pt x="10" y="32"/>
                  <a:pt x="12" y="32"/>
                </a:cubicBezTo>
                <a:cubicBezTo>
                  <a:pt x="84" y="32"/>
                  <a:pt x="84" y="32"/>
                  <a:pt x="84" y="32"/>
                </a:cubicBezTo>
                <a:cubicBezTo>
                  <a:pt x="85" y="32"/>
                  <a:pt x="86" y="32"/>
                  <a:pt x="86" y="33"/>
                </a:cubicBezTo>
                <a:cubicBezTo>
                  <a:pt x="96" y="52"/>
                  <a:pt x="96" y="52"/>
                  <a:pt x="96" y="52"/>
                </a:cubicBezTo>
                <a:lnTo>
                  <a:pt x="86" y="71"/>
                </a:lnTo>
                <a:close/>
              </a:path>
            </a:pathLst>
          </a:custGeom>
          <a:solidFill>
            <a:schemeClr val="bg1"/>
          </a:solidFill>
          <a:ln>
            <a:noFill/>
          </a:ln>
        </p:spPr>
        <p:txBody>
          <a:bodyPr vert="horz" wrap="square" lIns="91440" tIns="45720" rIns="91440" bIns="45720" numCol="1" anchor="t" anchorCtr="0" compatLnSpc="1"/>
          <a:p>
            <a:endParaRPr lang="zh-CN" altLang="en-US"/>
          </a:p>
        </p:txBody>
      </p:sp>
      <p:sp>
        <p:nvSpPr>
          <p:cNvPr id="6" name="文本框 5"/>
          <p:cNvSpPr txBox="1"/>
          <p:nvPr/>
        </p:nvSpPr>
        <p:spPr>
          <a:xfrm>
            <a:off x="2601595" y="2591435"/>
            <a:ext cx="2194560" cy="460375"/>
          </a:xfrm>
          <a:prstGeom prst="rect">
            <a:avLst/>
          </a:prstGeom>
          <a:noFill/>
        </p:spPr>
        <p:txBody>
          <a:bodyPr wrap="square" rtlCol="0">
            <a:spAutoFit/>
          </a:bodyPr>
          <a:p>
            <a:r>
              <a:rPr lang="zh-CN" altLang="en-US" sz="2400">
                <a:solidFill>
                  <a:schemeClr val="bg1"/>
                </a:solidFill>
                <a:latin typeface="微软雅黑" panose="020B0503020204020204" charset="-122"/>
                <a:ea typeface="微软雅黑" panose="020B0503020204020204" charset="-122"/>
              </a:rPr>
              <a:t>框架</a:t>
            </a:r>
            <a:endParaRPr lang="zh-CN" altLang="en-US" sz="240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8290560" y="2591435"/>
            <a:ext cx="2484120" cy="460375"/>
          </a:xfrm>
          <a:prstGeom prst="rect">
            <a:avLst/>
          </a:prstGeom>
          <a:noFill/>
        </p:spPr>
        <p:txBody>
          <a:bodyPr wrap="square" rtlCol="0">
            <a:spAutoFit/>
          </a:bodyPr>
          <a:p>
            <a:r>
              <a:rPr lang="zh-CN" altLang="en-US" sz="2400">
                <a:solidFill>
                  <a:schemeClr val="bg1"/>
                </a:solidFill>
                <a:latin typeface="微软雅黑" panose="020B0503020204020204" charset="-122"/>
                <a:ea typeface="微软雅黑" panose="020B0503020204020204" charset="-122"/>
              </a:rPr>
              <a:t>坐垫</a:t>
            </a:r>
            <a:endParaRPr lang="zh-CN" altLang="en-US" sz="240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2403475" y="4335780"/>
            <a:ext cx="3108960" cy="36830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木质色</a:t>
            </a:r>
            <a:endParaRPr lang="zh-CN" altLang="en-US">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8016240" y="4427220"/>
            <a:ext cx="2849880" cy="36830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皮革酒红色</a:t>
            </a:r>
            <a:endParaRPr lang="zh-CN" altLang="en-US">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85240"/>
          <p:cNvPicPr>
            <a:picLocks noChangeAspect="1"/>
          </p:cNvPicPr>
          <p:nvPr/>
        </p:nvPicPr>
        <p:blipFill>
          <a:blip r:embed="rId1"/>
          <a:stretch>
            <a:fillRect/>
          </a:stretch>
        </p:blipFill>
        <p:spPr>
          <a:xfrm>
            <a:off x="-15240" y="-104140"/>
            <a:ext cx="12312015" cy="7066280"/>
          </a:xfrm>
          <a:prstGeom prst="rect">
            <a:avLst/>
          </a:prstGeom>
        </p:spPr>
      </p:pic>
      <p:pic>
        <p:nvPicPr>
          <p:cNvPr id="3" name="图片 2" descr="13-1332-2272043"/>
          <p:cNvPicPr>
            <a:picLocks noChangeAspect="1"/>
          </p:cNvPicPr>
          <p:nvPr/>
        </p:nvPicPr>
        <p:blipFill>
          <a:blip r:embed="rId2"/>
          <a:stretch>
            <a:fillRect/>
          </a:stretch>
        </p:blipFill>
        <p:spPr>
          <a:xfrm>
            <a:off x="5564505" y="728345"/>
            <a:ext cx="2460625" cy="2178685"/>
          </a:xfrm>
          <a:prstGeom prst="rect">
            <a:avLst/>
          </a:prstGeom>
        </p:spPr>
      </p:pic>
      <p:pic>
        <p:nvPicPr>
          <p:cNvPr id="4" name="图片 3" descr="20090516_aed699dad514a0fad9da0d2oNjsnrXYi"/>
          <p:cNvPicPr>
            <a:picLocks noChangeAspect="1"/>
          </p:cNvPicPr>
          <p:nvPr/>
        </p:nvPicPr>
        <p:blipFill>
          <a:blip r:embed="rId3"/>
          <a:stretch>
            <a:fillRect/>
          </a:stretch>
        </p:blipFill>
        <p:spPr>
          <a:xfrm>
            <a:off x="5570855" y="3284855"/>
            <a:ext cx="2454275" cy="2459355"/>
          </a:xfrm>
          <a:prstGeom prst="rect">
            <a:avLst/>
          </a:prstGeom>
        </p:spPr>
      </p:pic>
      <p:sp>
        <p:nvSpPr>
          <p:cNvPr id="5" name="文本框 4"/>
          <p:cNvSpPr txBox="1"/>
          <p:nvPr/>
        </p:nvSpPr>
        <p:spPr>
          <a:xfrm>
            <a:off x="792480" y="289560"/>
            <a:ext cx="3230880" cy="798830"/>
          </a:xfrm>
          <a:prstGeom prst="rect">
            <a:avLst/>
          </a:prstGeom>
          <a:noFill/>
        </p:spPr>
        <p:txBody>
          <a:bodyPr wrap="square" rtlCol="0">
            <a:spAutoFit/>
          </a:bodyPr>
          <a:p>
            <a:r>
              <a:rPr lang="zh-CN" altLang="en-US" sz="2800" dirty="0" smtClean="0">
                <a:solidFill>
                  <a:schemeClr val="tx1"/>
                </a:solidFill>
                <a:latin typeface="微软雅黑" panose="020B0503020204020204" charset="-122"/>
                <a:ea typeface="微软雅黑" panose="020B0503020204020204" charset="-122"/>
                <a:sym typeface="+mn-ea"/>
              </a:rPr>
              <a:t>材料分析</a:t>
            </a:r>
            <a:endParaRPr lang="zh-CN" altLang="en-US" sz="2800" dirty="0" smtClean="0">
              <a:solidFill>
                <a:schemeClr val="tx1"/>
              </a:solidFill>
              <a:latin typeface="微软雅黑" panose="020B0503020204020204" charset="-122"/>
              <a:ea typeface="微软雅黑" panose="020B0503020204020204" charset="-122"/>
              <a:sym typeface="+mn-ea"/>
            </a:endParaRPr>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WPS 演示</Application>
  <PresentationFormat>宽屏</PresentationFormat>
  <Paragraphs>84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Wingdings</vt:lpstr>
      <vt:lpstr>微软雅黑</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cp:revision>
  <dcterms:created xsi:type="dcterms:W3CDTF">2017-06-18T12:19:00Z</dcterms:created>
  <dcterms:modified xsi:type="dcterms:W3CDTF">2017-06-19T01:41:08Z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