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42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9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6526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590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191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318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69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4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28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12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9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5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4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30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55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9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5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rgbClr val="F9F8CA"/>
            </a:gs>
            <a:gs pos="6000">
              <a:srgbClr val="4EAADD"/>
            </a:gs>
          </a:gsLst>
          <a:lin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第二小组美术作业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600">
                <a:latin typeface="方正粗黑宋简体" panose="02000000000000000000" charset="-122"/>
                <a:ea typeface="方正粗黑宋简体" panose="02000000000000000000" charset="-122"/>
              </a:rPr>
              <a:t>鎏金鱼龙纹银盘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Screenshot_2021-09-06-20-11-43-67_f873a713f3f3d5709dc764418741c4f2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 rot="300000">
            <a:off x="556895" y="553720"/>
            <a:ext cx="274129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rot="20820000">
            <a:off x="3630295" y="4095750"/>
            <a:ext cx="31140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唐 陕西省西安市南郊何家村唐窖藏出土。盘面呈六角葵形，内底锤出一对鱼龙，鱼龙周围錾刻六组花卉，盘口沿也锤出六组花卉，纹饰部分皆鎏金，极其神秘生动。</a:t>
            </a:r>
          </a:p>
        </p:txBody>
      </p:sp>
      <p:pic>
        <p:nvPicPr>
          <p:cNvPr id="7" name="图片 6" descr="屏幕截图 2021-09-06 2022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00000">
            <a:off x="3791585" y="769330"/>
            <a:ext cx="1895475" cy="1724025"/>
          </a:xfrm>
          <a:prstGeom prst="rect">
            <a:avLst/>
          </a:prstGeom>
        </p:spPr>
      </p:pic>
      <p:pic>
        <p:nvPicPr>
          <p:cNvPr id="8" name="图片 7" descr="屏幕截图 2021-09-06 2023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00000">
            <a:off x="6325870" y="668020"/>
            <a:ext cx="2762250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5FDFF3-2543-48B4-B672-88652C9F9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53" b="91892" l="5021" r="94561">
                        <a14:foregroundMark x1="24826" y1="14345" x2="5160" y2="39709"/>
                        <a14:foregroundMark x1="5160" y1="39709" x2="12971" y2="77963"/>
                        <a14:foregroundMark x1="12971" y1="77963" x2="31381" y2="54470"/>
                        <a14:foregroundMark x1="31381" y1="54470" x2="29289" y2="27443"/>
                        <a14:foregroundMark x1="29289" y1="27443" x2="22036" y2="21206"/>
                        <a14:foregroundMark x1="54951" y1="50728" x2="35704" y2="78586"/>
                        <a14:foregroundMark x1="35704" y1="78586" x2="75732" y2="83992"/>
                        <a14:foregroundMark x1="75732" y1="83992" x2="89679" y2="45738"/>
                        <a14:foregroundMark x1="89679" y1="45738" x2="74059" y2="29106"/>
                        <a14:foregroundMark x1="74059" y1="29106" x2="48815" y2="46154"/>
                        <a14:foregroundMark x1="48815" y1="46154" x2="46025" y2="51351"/>
                        <a14:foregroundMark x1="21060" y1="16424" x2="57880" y2="6653"/>
                        <a14:foregroundMark x1="57880" y1="6653" x2="79916" y2="24740"/>
                        <a14:foregroundMark x1="79916" y1="24740" x2="60251" y2="27651"/>
                        <a14:foregroundMark x1="60251" y1="27651" x2="25244" y2="15593"/>
                        <a14:foregroundMark x1="73222" y1="20582" x2="94700" y2="46154"/>
                        <a14:foregroundMark x1="94700" y1="46154" x2="79358" y2="33264"/>
                        <a14:foregroundMark x1="32775" y1="81497" x2="56625" y2="91892"/>
                        <a14:foregroundMark x1="56625" y1="91892" x2="30823" y2="76091"/>
                        <a14:foregroundMark x1="30823" y1="76091" x2="26220" y2="765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9324">
            <a:off x="3215557" y="4071601"/>
            <a:ext cx="4211485" cy="28252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339E65-03CA-4363-A765-07F9E3CDF42E}"/>
              </a:ext>
            </a:extLst>
          </p:cNvPr>
          <p:cNvSpPr txBox="1"/>
          <p:nvPr/>
        </p:nvSpPr>
        <p:spPr>
          <a:xfrm>
            <a:off x="2260600" y="429210"/>
            <a:ext cx="6121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i="0" dirty="0">
                <a:solidFill>
                  <a:srgbClr val="191919"/>
                </a:solidFill>
                <a:effectLst/>
                <a:latin typeface="PingFang SC"/>
              </a:rPr>
              <a:t>鎏金云龙纹银盘</a:t>
            </a:r>
            <a:endParaRPr lang="zh-CN" altLang="en-US" sz="2400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algn="l"/>
            <a:r>
              <a:rPr lang="zh-CN" altLang="en-US" sz="2400" b="1" i="0" dirty="0">
                <a:solidFill>
                  <a:srgbClr val="191919"/>
                </a:solidFill>
                <a:effectLst/>
                <a:latin typeface="PingFang SC"/>
              </a:rPr>
              <a:t>汉代，盛食器，</a:t>
            </a:r>
            <a:r>
              <a:rPr lang="en-US" altLang="zh-CN" sz="2400" b="1" i="0" dirty="0">
                <a:solidFill>
                  <a:srgbClr val="191919"/>
                </a:solidFill>
                <a:effectLst/>
                <a:latin typeface="PingFang SC"/>
              </a:rPr>
              <a:t>2</a:t>
            </a:r>
            <a:r>
              <a:rPr lang="zh-CN" altLang="en-US" sz="2400" b="1" i="0" dirty="0">
                <a:solidFill>
                  <a:srgbClr val="191919"/>
                </a:solidFill>
                <a:effectLst/>
                <a:latin typeface="PingFang SC"/>
              </a:rPr>
              <a:t>件。出土于今辛店街道窝托社区西汉齐王墓。两件大小形状均相同。高</a:t>
            </a:r>
            <a:r>
              <a:rPr lang="en-US" altLang="zh-CN" sz="2400" b="1" i="0" dirty="0">
                <a:solidFill>
                  <a:srgbClr val="191919"/>
                </a:solidFill>
                <a:effectLst/>
                <a:latin typeface="PingFang SC"/>
              </a:rPr>
              <a:t>5</a:t>
            </a:r>
            <a:r>
              <a:rPr lang="zh-CN" altLang="en-US" sz="2400" b="1" i="0" dirty="0">
                <a:solidFill>
                  <a:srgbClr val="191919"/>
                </a:solidFill>
                <a:effectLst/>
                <a:latin typeface="PingFang SC"/>
              </a:rPr>
              <a:t>厘米，口径</a:t>
            </a:r>
            <a:r>
              <a:rPr lang="en-US" altLang="zh-CN" sz="2400" b="1" i="0" dirty="0">
                <a:solidFill>
                  <a:srgbClr val="191919"/>
                </a:solidFill>
                <a:effectLst/>
                <a:latin typeface="PingFang SC"/>
              </a:rPr>
              <a:t>23.5</a:t>
            </a:r>
            <a:r>
              <a:rPr lang="zh-CN" altLang="en-US" sz="2400" b="1" i="0" dirty="0">
                <a:solidFill>
                  <a:srgbClr val="191919"/>
                </a:solidFill>
                <a:effectLst/>
                <a:latin typeface="PingFang SC"/>
              </a:rPr>
              <a:t>厘米。其中一件藏于淄博市博物馆，另一件藏于临淄齐文化博物馆。银盘侈口，折沿，折腹，平底。鎏金纹饰构图严谨，口沿饰波折纹和花叶纹，内外腹饰几何纹，内底</a:t>
            </a:r>
            <a:r>
              <a:rPr lang="en-US" altLang="zh-CN" sz="2400" b="1" i="0" dirty="0">
                <a:solidFill>
                  <a:srgbClr val="191919"/>
                </a:solidFill>
                <a:effectLst/>
                <a:latin typeface="PingFang SC"/>
              </a:rPr>
              <a:t>3</a:t>
            </a:r>
            <a:r>
              <a:rPr lang="zh-CN" altLang="en-US" sz="2400" b="1" i="0" dirty="0">
                <a:solidFill>
                  <a:srgbClr val="191919"/>
                </a:solidFill>
                <a:effectLst/>
                <a:latin typeface="PingFang SC"/>
              </a:rPr>
              <a:t>条匀称的云龙纹和两圈弦带纹。一件外底刻有铭文：“容五升，大官南右般木”、“大官、木”外腹刻“左工一斤六两”，实测重</a:t>
            </a:r>
            <a:r>
              <a:rPr lang="en-US" altLang="zh-CN" sz="2400" b="1" i="0" dirty="0">
                <a:solidFill>
                  <a:srgbClr val="191919"/>
                </a:solidFill>
                <a:effectLst/>
                <a:latin typeface="PingFang SC"/>
              </a:rPr>
              <a:t>340</a:t>
            </a:r>
            <a:r>
              <a:rPr lang="zh-CN" altLang="en-US" sz="2400" b="1" i="0" dirty="0">
                <a:solidFill>
                  <a:srgbClr val="191919"/>
                </a:solidFill>
                <a:effectLst/>
                <a:latin typeface="PingFang SC"/>
              </a:rPr>
              <a:t>克，水测容</a:t>
            </a:r>
            <a:r>
              <a:rPr lang="en-US" altLang="zh-CN" sz="2400" b="1" i="0" dirty="0">
                <a:solidFill>
                  <a:srgbClr val="191919"/>
                </a:solidFill>
                <a:effectLst/>
                <a:latin typeface="PingFang SC"/>
              </a:rPr>
              <a:t>900</a:t>
            </a:r>
            <a:r>
              <a:rPr lang="zh-CN" altLang="en-US" sz="2400" b="1" i="0" dirty="0">
                <a:solidFill>
                  <a:srgbClr val="191919"/>
                </a:solidFill>
                <a:effectLst/>
                <a:latin typeface="PingFang SC"/>
              </a:rPr>
              <a:t>毫升；另一件外底刻有铭文：“南般、朱、容五升”，外腹刻“左工一斤一两”，实测重</a:t>
            </a:r>
            <a:r>
              <a:rPr lang="en-US" altLang="zh-CN" sz="2400" b="1" i="0" dirty="0">
                <a:solidFill>
                  <a:srgbClr val="191919"/>
                </a:solidFill>
                <a:effectLst/>
                <a:latin typeface="PingFang SC"/>
              </a:rPr>
              <a:t>271</a:t>
            </a:r>
            <a:r>
              <a:rPr lang="zh-CN" altLang="en-US" sz="2400" b="1" i="0" dirty="0">
                <a:solidFill>
                  <a:srgbClr val="191919"/>
                </a:solidFill>
                <a:effectLst/>
                <a:latin typeface="PingFang SC"/>
              </a:rPr>
              <a:t>克，水测容</a:t>
            </a:r>
            <a:r>
              <a:rPr lang="en-US" altLang="zh-CN" sz="2400" b="1" i="0" dirty="0">
                <a:solidFill>
                  <a:srgbClr val="191919"/>
                </a:solidFill>
                <a:effectLst/>
                <a:latin typeface="PingFang SC"/>
              </a:rPr>
              <a:t>900</a:t>
            </a:r>
            <a:r>
              <a:rPr lang="zh-CN" altLang="en-US" sz="2400" b="1" i="0" dirty="0">
                <a:solidFill>
                  <a:srgbClr val="191919"/>
                </a:solidFill>
                <a:effectLst/>
                <a:latin typeface="PingFang SC"/>
              </a:rPr>
              <a:t>毫升。</a:t>
            </a:r>
            <a:endParaRPr lang="zh-CN" altLang="en-US" sz="2400" b="0" i="0" dirty="0">
              <a:solidFill>
                <a:srgbClr val="191919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326296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66667E-6 3.7037E-6 L 1.66667E-6 -0.07223 " pathEditMode="relative" rAng="0" ptsTypes="AA">
                                      <p:cBhvr>
                                        <p:cTn id="11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12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0">
              <a:srgbClr val="F9F8CA"/>
            </a:gs>
            <a:gs pos="6000">
              <a:srgbClr val="4EAADD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A496D-5D7B-4840-AB84-922E95397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F5D200-37C8-47E5-B62B-B65815D86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5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853,&quot;width&quot;:4317}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260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PingFang SC</vt:lpstr>
      <vt:lpstr>方正粗黑宋简体</vt:lpstr>
      <vt:lpstr>方正姚体</vt:lpstr>
      <vt:lpstr>Arial</vt:lpstr>
      <vt:lpstr>Trebuchet MS</vt:lpstr>
      <vt:lpstr>Wingdings 3</vt:lpstr>
      <vt:lpstr>平面</vt:lpstr>
      <vt:lpstr>第二小组美术作业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第二小组美术作业</dc:title>
  <dc:creator/>
  <cp:lastModifiedBy>Sign Up</cp:lastModifiedBy>
  <cp:revision>4</cp:revision>
  <dcterms:created xsi:type="dcterms:W3CDTF">2021-09-06T12:12:42Z</dcterms:created>
  <dcterms:modified xsi:type="dcterms:W3CDTF">2021-09-07T12:10:46Z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DA6CD6D9A0B149DBB1907A29C57B7D63</vt:lpwstr>
  </property>
  <property fmtid="{D5CDD505-2E9C-101B-9397-08002B2CF9AE}" pid="3" name="KSOProductBuildVer">
    <vt:lpwstr>2052-11.1.0.10700</vt:lpwstr>
  </property>
</Properties>
</file>