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42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29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6526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590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7191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318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698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4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28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12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19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5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74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30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55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49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35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0">
              <a:srgbClr val="F9F8CA"/>
            </a:gs>
            <a:gs pos="6000">
              <a:srgbClr val="4EAADD"/>
            </a:gs>
          </a:gsLst>
          <a:lin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第二小组美术作业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600" dirty="0">
                <a:latin typeface="方正粗黑宋简体" panose="02000000000000000000" charset="-122"/>
                <a:ea typeface="方正粗黑宋简体" panose="02000000000000000000" charset="-122"/>
              </a:rPr>
              <a:t>鎏金鱼龙纹银盘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Screenshot_2021-09-06-20-11-43-67_f873a713f3f3d5709dc764418741c4f2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 rot="300000">
            <a:off x="556895" y="553720"/>
            <a:ext cx="2741295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 rot="20820000">
            <a:off x="3630295" y="4095750"/>
            <a:ext cx="31140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唐 陕西省西安市南郊何家村唐窖藏出土。盘面呈六角葵形，内底锤出一对鱼龙，鱼龙周围錾刻六组花卉，盘口沿也锤出六组花卉，纹饰部分皆鎏金，极其神秘生动。</a:t>
            </a:r>
          </a:p>
        </p:txBody>
      </p:sp>
      <p:pic>
        <p:nvPicPr>
          <p:cNvPr id="7" name="图片 6" descr="屏幕截图 2021-09-06 2022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00000">
            <a:off x="3791585" y="769330"/>
            <a:ext cx="1895475" cy="1724025"/>
          </a:xfrm>
          <a:prstGeom prst="rect">
            <a:avLst/>
          </a:prstGeom>
        </p:spPr>
      </p:pic>
      <p:pic>
        <p:nvPicPr>
          <p:cNvPr id="8" name="图片 7" descr="屏幕截图 2021-09-06 2023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00000">
            <a:off x="6325870" y="668020"/>
            <a:ext cx="2762250" cy="3028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75FDFF3-2543-48B4-B672-88652C9F9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53" b="91892" l="5021" r="94561">
                        <a14:foregroundMark x1="24826" y1="14345" x2="5160" y2="39709"/>
                        <a14:foregroundMark x1="5160" y1="39709" x2="12971" y2="77963"/>
                        <a14:foregroundMark x1="12971" y1="77963" x2="31381" y2="54470"/>
                        <a14:foregroundMark x1="31381" y1="54470" x2="29289" y2="27443"/>
                        <a14:foregroundMark x1="29289" y1="27443" x2="22036" y2="21206"/>
                        <a14:foregroundMark x1="54951" y1="50728" x2="35704" y2="78586"/>
                        <a14:foregroundMark x1="35704" y1="78586" x2="75732" y2="83992"/>
                        <a14:foregroundMark x1="75732" y1="83992" x2="89679" y2="45738"/>
                        <a14:foregroundMark x1="89679" y1="45738" x2="74059" y2="29106"/>
                        <a14:foregroundMark x1="74059" y1="29106" x2="48815" y2="46154"/>
                        <a14:foregroundMark x1="48815" y1="46154" x2="46025" y2="51351"/>
                        <a14:foregroundMark x1="21060" y1="16424" x2="57880" y2="6653"/>
                        <a14:foregroundMark x1="57880" y1="6653" x2="79916" y2="24740"/>
                        <a14:foregroundMark x1="79916" y1="24740" x2="60251" y2="27651"/>
                        <a14:foregroundMark x1="60251" y1="27651" x2="25244" y2="15593"/>
                        <a14:foregroundMark x1="73222" y1="20582" x2="94700" y2="46154"/>
                        <a14:foregroundMark x1="94700" y1="46154" x2="79358" y2="33264"/>
                        <a14:foregroundMark x1="32775" y1="81497" x2="56625" y2="91892"/>
                        <a14:foregroundMark x1="56625" y1="91892" x2="30823" y2="76091"/>
                        <a14:foregroundMark x1="30823" y1="76091" x2="26220" y2="765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9324">
            <a:off x="3215557" y="4071601"/>
            <a:ext cx="4211485" cy="28252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F339E65-03CA-4363-A765-07F9E3CDF42E}"/>
              </a:ext>
            </a:extLst>
          </p:cNvPr>
          <p:cNvSpPr txBox="1"/>
          <p:nvPr/>
        </p:nvSpPr>
        <p:spPr>
          <a:xfrm>
            <a:off x="2260600" y="429210"/>
            <a:ext cx="6121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i="0" dirty="0">
                <a:solidFill>
                  <a:srgbClr val="191919"/>
                </a:solidFill>
                <a:effectLst/>
                <a:latin typeface="PingFang SC"/>
              </a:rPr>
              <a:t>鎏金云龙纹银盘</a:t>
            </a:r>
            <a:endParaRPr lang="zh-CN" altLang="en-US" sz="2400" b="0" i="0" dirty="0">
              <a:solidFill>
                <a:srgbClr val="191919"/>
              </a:solidFill>
              <a:effectLst/>
              <a:latin typeface="PingFang SC"/>
            </a:endParaRPr>
          </a:p>
          <a:p>
            <a:pPr algn="l"/>
            <a:r>
              <a:rPr lang="zh-CN" altLang="en-US" sz="2400" b="1" i="0" dirty="0">
                <a:solidFill>
                  <a:srgbClr val="191919"/>
                </a:solidFill>
                <a:effectLst/>
                <a:latin typeface="PingFang SC"/>
              </a:rPr>
              <a:t>汉代，盛食器，</a:t>
            </a:r>
            <a:r>
              <a:rPr lang="en-US" altLang="zh-CN" sz="2400" b="1" i="0" dirty="0">
                <a:solidFill>
                  <a:srgbClr val="191919"/>
                </a:solidFill>
                <a:effectLst/>
                <a:latin typeface="PingFang SC"/>
              </a:rPr>
              <a:t>2</a:t>
            </a:r>
            <a:r>
              <a:rPr lang="zh-CN" altLang="en-US" sz="2400" b="1" i="0" dirty="0">
                <a:solidFill>
                  <a:srgbClr val="191919"/>
                </a:solidFill>
                <a:effectLst/>
                <a:latin typeface="PingFang SC"/>
              </a:rPr>
              <a:t>件。出土于今辛店街道窝托社区西汉齐王墓。两件大小形状均相同。高</a:t>
            </a:r>
            <a:r>
              <a:rPr lang="en-US" altLang="zh-CN" sz="2400" b="1" i="0" dirty="0">
                <a:solidFill>
                  <a:srgbClr val="191919"/>
                </a:solidFill>
                <a:effectLst/>
                <a:latin typeface="PingFang SC"/>
              </a:rPr>
              <a:t>5</a:t>
            </a:r>
            <a:r>
              <a:rPr lang="zh-CN" altLang="en-US" sz="2400" b="1" i="0" dirty="0">
                <a:solidFill>
                  <a:srgbClr val="191919"/>
                </a:solidFill>
                <a:effectLst/>
                <a:latin typeface="PingFang SC"/>
              </a:rPr>
              <a:t>厘米，口径</a:t>
            </a:r>
            <a:r>
              <a:rPr lang="en-US" altLang="zh-CN" sz="2400" b="1" i="0" dirty="0">
                <a:solidFill>
                  <a:srgbClr val="191919"/>
                </a:solidFill>
                <a:effectLst/>
                <a:latin typeface="PingFang SC"/>
              </a:rPr>
              <a:t>23.5</a:t>
            </a:r>
            <a:r>
              <a:rPr lang="zh-CN" altLang="en-US" sz="2400" b="1" i="0" dirty="0">
                <a:solidFill>
                  <a:srgbClr val="191919"/>
                </a:solidFill>
                <a:effectLst/>
                <a:latin typeface="PingFang SC"/>
              </a:rPr>
              <a:t>厘米。其中一件藏于淄博市博物馆，另一件藏于临淄齐文化博物馆。银盘侈口，折沿，折腹，平底。鎏金纹饰构图严谨，口沿饰波折纹和花叶纹，内外腹饰几何纹，内底</a:t>
            </a:r>
            <a:r>
              <a:rPr lang="en-US" altLang="zh-CN" sz="2400" b="1" i="0" dirty="0">
                <a:solidFill>
                  <a:srgbClr val="191919"/>
                </a:solidFill>
                <a:effectLst/>
                <a:latin typeface="PingFang SC"/>
              </a:rPr>
              <a:t>3</a:t>
            </a:r>
            <a:r>
              <a:rPr lang="zh-CN" altLang="en-US" sz="2400" b="1" i="0" dirty="0">
                <a:solidFill>
                  <a:srgbClr val="191919"/>
                </a:solidFill>
                <a:effectLst/>
                <a:latin typeface="PingFang SC"/>
              </a:rPr>
              <a:t>条匀称的云龙纹和两圈弦带纹。一件外底刻有铭文：“容五升，大官南右般木”、“大官、木”外腹刻“左工一斤六两”，实测重</a:t>
            </a:r>
            <a:r>
              <a:rPr lang="en-US" altLang="zh-CN" sz="2400" b="1" i="0" dirty="0">
                <a:solidFill>
                  <a:srgbClr val="191919"/>
                </a:solidFill>
                <a:effectLst/>
                <a:latin typeface="PingFang SC"/>
              </a:rPr>
              <a:t>340</a:t>
            </a:r>
            <a:r>
              <a:rPr lang="zh-CN" altLang="en-US" sz="2400" b="1" i="0" dirty="0">
                <a:solidFill>
                  <a:srgbClr val="191919"/>
                </a:solidFill>
                <a:effectLst/>
                <a:latin typeface="PingFang SC"/>
              </a:rPr>
              <a:t>克，水测容</a:t>
            </a:r>
            <a:r>
              <a:rPr lang="en-US" altLang="zh-CN" sz="2400" b="1" i="0" dirty="0">
                <a:solidFill>
                  <a:srgbClr val="191919"/>
                </a:solidFill>
                <a:effectLst/>
                <a:latin typeface="PingFang SC"/>
              </a:rPr>
              <a:t>900</a:t>
            </a:r>
            <a:r>
              <a:rPr lang="zh-CN" altLang="en-US" sz="2400" b="1" i="0" dirty="0">
                <a:solidFill>
                  <a:srgbClr val="191919"/>
                </a:solidFill>
                <a:effectLst/>
                <a:latin typeface="PingFang SC"/>
              </a:rPr>
              <a:t>毫升；另一件外底刻有铭文：“南般、朱、容五升”，外腹刻“左工一斤一两”，实测重</a:t>
            </a:r>
            <a:r>
              <a:rPr lang="en-US" altLang="zh-CN" sz="2400" b="1" i="0" dirty="0">
                <a:solidFill>
                  <a:srgbClr val="191919"/>
                </a:solidFill>
                <a:effectLst/>
                <a:latin typeface="PingFang SC"/>
              </a:rPr>
              <a:t>271</a:t>
            </a:r>
            <a:r>
              <a:rPr lang="zh-CN" altLang="en-US" sz="2400" b="1" i="0" dirty="0">
                <a:solidFill>
                  <a:srgbClr val="191919"/>
                </a:solidFill>
                <a:effectLst/>
                <a:latin typeface="PingFang SC"/>
              </a:rPr>
              <a:t>克，水测容</a:t>
            </a:r>
            <a:r>
              <a:rPr lang="en-US" altLang="zh-CN" sz="2400" b="1" i="0" dirty="0">
                <a:solidFill>
                  <a:srgbClr val="191919"/>
                </a:solidFill>
                <a:effectLst/>
                <a:latin typeface="PingFang SC"/>
              </a:rPr>
              <a:t>900</a:t>
            </a:r>
            <a:r>
              <a:rPr lang="zh-CN" altLang="en-US" sz="2400" b="1" i="0" dirty="0">
                <a:solidFill>
                  <a:srgbClr val="191919"/>
                </a:solidFill>
                <a:effectLst/>
                <a:latin typeface="PingFang SC"/>
              </a:rPr>
              <a:t>毫升。</a:t>
            </a:r>
            <a:endParaRPr lang="zh-CN" altLang="en-US" sz="2400" b="0" i="0" dirty="0">
              <a:solidFill>
                <a:srgbClr val="191919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32629678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1.66667E-6 3.7037E-6 L 1.66667E-6 -0.07223 " pathEditMode="relative" rAng="0" ptsTypes="AA">
                                      <p:cBhvr>
                                        <p:cTn id="11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2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AC808D-55E0-40DB-AC7A-7DD8F6F9EFC3}"/>
              </a:ext>
            </a:extLst>
          </p:cNvPr>
          <p:cNvSpPr txBox="1"/>
          <p:nvPr/>
        </p:nvSpPr>
        <p:spPr>
          <a:xfrm rot="21433855">
            <a:off x="719328" y="335845"/>
            <a:ext cx="787603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陕西历博银盘其实隐含了揭开故事谜语的关键线索。在盘面左右两栋建筑的匾额中，分书“道院”、“书堂”两字。再对应银盘中鱼龙幻化、凤栖竹林的情形，不难看出，这正是一首古诗的图像演绎：“道院迎仙客，书堂隐相儒。庭栽栖凤竹，池养化龙鱼。”回看邵武窖藏银盘，内容也可以与诗句一一对应。现存文献中，最早记载此诗作者及背景的是明代文人蒋一葵的</a:t>
            </a:r>
            <a:r>
              <a:rPr lang="en-US" altLang="zh-CN" dirty="0"/>
              <a:t>《</a:t>
            </a:r>
            <a:r>
              <a:rPr lang="zh-CN" altLang="en-US" dirty="0"/>
              <a:t>尧山堂外纪</a:t>
            </a:r>
            <a:r>
              <a:rPr lang="en-US" altLang="zh-CN" dirty="0"/>
              <a:t>》</a:t>
            </a:r>
            <a:r>
              <a:rPr lang="zh-CN" altLang="en-US" dirty="0"/>
              <a:t>，称其为唐末诗人罗隐（</a:t>
            </a:r>
            <a:r>
              <a:rPr lang="en-US" altLang="zh-CN" dirty="0"/>
              <a:t>833</a:t>
            </a:r>
            <a:r>
              <a:rPr lang="zh-CN" altLang="en-US" dirty="0"/>
              <a:t>～</a:t>
            </a:r>
            <a:r>
              <a:rPr lang="en-US" altLang="zh-CN" dirty="0"/>
              <a:t>909</a:t>
            </a:r>
            <a:r>
              <a:rPr lang="zh-CN" altLang="en-US" dirty="0"/>
              <a:t>年）过梁震</a:t>
            </a:r>
            <a:r>
              <a:rPr lang="en-US" altLang="zh-CN" dirty="0"/>
              <a:t>(</a:t>
            </a:r>
            <a:r>
              <a:rPr lang="zh-CN" altLang="en-US" dirty="0"/>
              <a:t>约</a:t>
            </a:r>
            <a:r>
              <a:rPr lang="en-US" altLang="zh-CN" dirty="0"/>
              <a:t>863</a:t>
            </a:r>
            <a:r>
              <a:rPr lang="zh-CN" altLang="en-US" dirty="0"/>
              <a:t>～</a:t>
            </a:r>
            <a:r>
              <a:rPr lang="en-US" altLang="zh-CN" dirty="0"/>
              <a:t>?</a:t>
            </a:r>
            <a:r>
              <a:rPr lang="zh-CN" altLang="en-US" dirty="0"/>
              <a:t>年</a:t>
            </a:r>
            <a:r>
              <a:rPr lang="en-US" altLang="zh-CN" dirty="0"/>
              <a:t>)</a:t>
            </a:r>
            <a:r>
              <a:rPr lang="zh-CN" altLang="en-US" dirty="0"/>
              <a:t>在荆台的居所时留题。照此看来诗句所描述的自然是此处的景致。梁震生于唐末乱世，是活跃在五代初荆南高氏政权的一位谋士。梁震于唐朝末年（</a:t>
            </a:r>
            <a:r>
              <a:rPr lang="en-US" altLang="zh-CN" dirty="0"/>
              <a:t>907</a:t>
            </a:r>
            <a:r>
              <a:rPr lang="zh-CN" altLang="en-US" dirty="0"/>
              <a:t>年）在吏部侍郎于竞（生卒不详）门下及第。同年朱温（</a:t>
            </a:r>
            <a:r>
              <a:rPr lang="en-US" altLang="zh-CN" dirty="0"/>
              <a:t>852</a:t>
            </a:r>
            <a:r>
              <a:rPr lang="zh-CN" altLang="en-US" dirty="0"/>
              <a:t>～</a:t>
            </a:r>
            <a:r>
              <a:rPr lang="en-US" altLang="zh-CN" dirty="0"/>
              <a:t>912</a:t>
            </a:r>
            <a:r>
              <a:rPr lang="zh-CN" altLang="en-US" dirty="0"/>
              <a:t>年）废哀帝，建立后梁。梁震大概不愿与朱梁合作，计划回蜀。但途经湖北江陵时却被占据此地的朱温属下高季兴（</a:t>
            </a:r>
            <a:r>
              <a:rPr lang="en-US" altLang="zh-CN" dirty="0"/>
              <a:t>858</a:t>
            </a:r>
            <a:r>
              <a:rPr lang="zh-CN" altLang="en-US" dirty="0"/>
              <a:t>～</a:t>
            </a:r>
            <a:r>
              <a:rPr lang="en-US" altLang="zh-CN" dirty="0"/>
              <a:t>929</a:t>
            </a:r>
            <a:r>
              <a:rPr lang="zh-CN" altLang="en-US" dirty="0"/>
              <a:t>年）所招募。高季兴原是朱温义子的家奴，梁震耻之为僚。然而在此形势下若不从招可能惹祸上身，故提出可为谋士，但不出任官职。高氏也不勉强，接受了这个要求。据载，高季兴给予这位前朝进士极高的礼遇，称他“先辈”，相交如布衣。而梁震也尽心在江陵为其服务，提供各种战略意见。高季兴逝世后其子高从诲（</a:t>
            </a:r>
            <a:r>
              <a:rPr lang="en-US" altLang="zh-CN" dirty="0"/>
              <a:t>891</a:t>
            </a:r>
            <a:r>
              <a:rPr lang="zh-CN" altLang="en-US" dirty="0"/>
              <a:t>～</a:t>
            </a:r>
            <a:r>
              <a:rPr lang="en-US" altLang="zh-CN" dirty="0"/>
              <a:t>948</a:t>
            </a:r>
            <a:r>
              <a:rPr lang="zh-CN" altLang="en-US" dirty="0"/>
              <a:t>年）嗣位，梁震退而隐居。梁氏晚年以诗文自娱，与诗僧齐己（生卒不详）交善。</a:t>
            </a:r>
            <a:r>
              <a:rPr lang="en-US" altLang="zh-CN" dirty="0"/>
              <a:t>《</a:t>
            </a:r>
            <a:r>
              <a:rPr lang="zh-CN" altLang="en-US" dirty="0"/>
              <a:t>资治通鉴</a:t>
            </a:r>
            <a:r>
              <a:rPr lang="en-US" altLang="zh-CN" dirty="0"/>
              <a:t>》</a:t>
            </a:r>
            <a:r>
              <a:rPr lang="zh-CN" altLang="en-US" dirty="0"/>
              <a:t>说他隐居在“土洲”，自称“荆台隐士”。从南宋</a:t>
            </a:r>
            <a:r>
              <a:rPr lang="en-US" altLang="zh-CN" dirty="0"/>
              <a:t>《</a:t>
            </a:r>
            <a:r>
              <a:rPr lang="zh-CN" altLang="en-US" dirty="0"/>
              <a:t>舆地纪胜</a:t>
            </a:r>
            <a:r>
              <a:rPr lang="en-US" altLang="zh-CN" dirty="0"/>
              <a:t>》</a:t>
            </a:r>
            <a:r>
              <a:rPr lang="zh-CN" altLang="en-US" dirty="0"/>
              <a:t>来看，荆台、龙山均为江陵附近的著名景点，荆台位于“土洲”之南。</a:t>
            </a:r>
            <a:r>
              <a:rPr lang="en-US" altLang="zh-CN" dirty="0"/>
              <a:t>《</a:t>
            </a:r>
            <a:r>
              <a:rPr lang="zh-CN" altLang="en-US" dirty="0"/>
              <a:t>舆地纪胜</a:t>
            </a:r>
            <a:r>
              <a:rPr lang="en-US" altLang="zh-CN" dirty="0"/>
              <a:t>》</a:t>
            </a:r>
            <a:r>
              <a:rPr lang="zh-CN" altLang="en-US" dirty="0"/>
              <a:t>中江陵景致还有“百洲”一种，后有人认为这个“土洲”即是“百洲”之一。梁震隐居的地点，大致如是。</a:t>
            </a:r>
            <a:r>
              <a:rPr lang="en-US" altLang="zh-CN" dirty="0"/>
              <a:t>2.</a:t>
            </a:r>
            <a:r>
              <a:rPr lang="zh-CN" altLang="en-US" dirty="0"/>
              <a:t>流传演绎据</a:t>
            </a:r>
            <a:r>
              <a:rPr lang="en-US" altLang="zh-CN" dirty="0"/>
              <a:t>《</a:t>
            </a:r>
            <a:r>
              <a:rPr lang="zh-CN" altLang="en-US" dirty="0"/>
              <a:t>尧山堂外纪</a:t>
            </a:r>
            <a:r>
              <a:rPr lang="en-US" altLang="zh-CN" dirty="0"/>
              <a:t>》</a:t>
            </a:r>
            <a:r>
              <a:rPr lang="zh-CN" altLang="en-US" dirty="0"/>
              <a:t>所述罗隐是经过梁震居所后留题了上文“道院迎仙客”一诗。不过此诗作者是否罗隐其实十分值得怀疑。然而从内容上看，诗作本身却与梁震有所关联。</a:t>
            </a:r>
          </a:p>
        </p:txBody>
      </p:sp>
    </p:spTree>
    <p:extLst>
      <p:ext uri="{BB962C8B-B14F-4D97-AF65-F5344CB8AC3E}">
        <p14:creationId xmlns:p14="http://schemas.microsoft.com/office/powerpoint/2010/main" val="4124900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000">
              <a:srgbClr val="F9F8CA"/>
            </a:gs>
            <a:gs pos="6000">
              <a:srgbClr val="4EAADD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A496D-5D7B-4840-AB84-922E95397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F5D200-37C8-47E5-B62B-B65815D86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75037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853,&quot;width&quot;:4317}"/>
</p:tagLst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</TotalTime>
  <Words>770</Words>
  <Application>Microsoft Office PowerPoint</Application>
  <PresentationFormat>宽屏</PresentationFormat>
  <Paragraphs>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PingFang SC</vt:lpstr>
      <vt:lpstr>方正粗黑宋简体</vt:lpstr>
      <vt:lpstr>方正姚体</vt:lpstr>
      <vt:lpstr>Arial</vt:lpstr>
      <vt:lpstr>Trebuchet MS</vt:lpstr>
      <vt:lpstr>Wingdings 3</vt:lpstr>
      <vt:lpstr>平面</vt:lpstr>
      <vt:lpstr>第二小组美术作业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第二小组美术作业</dc:title>
  <dc:creator/>
  <cp:lastModifiedBy>Sign Up</cp:lastModifiedBy>
  <cp:revision>5</cp:revision>
  <dcterms:created xsi:type="dcterms:W3CDTF">2021-09-06T12:12:42Z</dcterms:created>
  <dcterms:modified xsi:type="dcterms:W3CDTF">2021-09-08T13:07:44Z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DA6CD6D9A0B149DBB1907A29C57B7D63</vt:lpwstr>
  </property>
  <property fmtid="{D5CDD505-2E9C-101B-9397-08002B2CF9AE}" pid="3" name="KSOProductBuildVer">
    <vt:lpwstr>2052-11.1.0.10700</vt:lpwstr>
  </property>
</Properties>
</file>