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12"/>
  </p:notesMasterIdLst>
  <p:sldIdLst>
    <p:sldId id="256" r:id="rId2"/>
    <p:sldId id="264" r:id="rId3"/>
    <p:sldId id="257" r:id="rId4"/>
    <p:sldId id="258" r:id="rId5"/>
    <p:sldId id="259" r:id="rId6"/>
    <p:sldId id="265" r:id="rId7"/>
    <p:sldId id="260" r:id="rId8"/>
    <p:sldId id="261" r:id="rId9"/>
    <p:sldId id="262"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5"/>
    <p:restoredTop sz="85859"/>
  </p:normalViewPr>
  <p:slideViewPr>
    <p:cSldViewPr snapToGrid="0" snapToObjects="1">
      <p:cViewPr>
        <p:scale>
          <a:sx n="100" d="100"/>
          <a:sy n="100" d="100"/>
        </p:scale>
        <p:origin x="144" y="-6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E9EF5-35FE-D443-A7D8-77C6767EC00E}" type="datetimeFigureOut">
              <a:rPr kumimoji="1" lang="zh-CN" altLang="en-US" smtClean="0"/>
              <a:t>2018/4/23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8F9D5-9697-0148-9E47-A9115A910092}" type="slidenum">
              <a:rPr kumimoji="1" lang="zh-CN" altLang="en-US" smtClean="0"/>
              <a:t>‹#›</a:t>
            </a:fld>
            <a:endParaRPr kumimoji="1" lang="zh-CN" altLang="en-US"/>
          </a:p>
        </p:txBody>
      </p:sp>
    </p:spTree>
    <p:extLst>
      <p:ext uri="{BB962C8B-B14F-4D97-AF65-F5344CB8AC3E}">
        <p14:creationId xmlns:p14="http://schemas.microsoft.com/office/powerpoint/2010/main" val="548463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1</a:t>
            </a:fld>
            <a:endParaRPr kumimoji="1" lang="zh-CN" altLang="en-US"/>
          </a:p>
        </p:txBody>
      </p:sp>
    </p:spTree>
    <p:extLst>
      <p:ext uri="{BB962C8B-B14F-4D97-AF65-F5344CB8AC3E}">
        <p14:creationId xmlns:p14="http://schemas.microsoft.com/office/powerpoint/2010/main" val="45400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2</a:t>
            </a:fld>
            <a:endParaRPr kumimoji="1" lang="zh-CN" altLang="en-US"/>
          </a:p>
        </p:txBody>
      </p:sp>
    </p:spTree>
    <p:extLst>
      <p:ext uri="{BB962C8B-B14F-4D97-AF65-F5344CB8AC3E}">
        <p14:creationId xmlns:p14="http://schemas.microsoft.com/office/powerpoint/2010/main" val="207832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3</a:t>
            </a:fld>
            <a:endParaRPr kumimoji="1" lang="zh-CN" altLang="en-US"/>
          </a:p>
        </p:txBody>
      </p:sp>
    </p:spTree>
    <p:extLst>
      <p:ext uri="{BB962C8B-B14F-4D97-AF65-F5344CB8AC3E}">
        <p14:creationId xmlns:p14="http://schemas.microsoft.com/office/powerpoint/2010/main" val="162479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4</a:t>
            </a:fld>
            <a:endParaRPr kumimoji="1" lang="zh-CN" altLang="en-US"/>
          </a:p>
        </p:txBody>
      </p:sp>
    </p:spTree>
    <p:extLst>
      <p:ext uri="{BB962C8B-B14F-4D97-AF65-F5344CB8AC3E}">
        <p14:creationId xmlns:p14="http://schemas.microsoft.com/office/powerpoint/2010/main" val="92329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5</a:t>
            </a:fld>
            <a:endParaRPr kumimoji="1" lang="zh-CN" altLang="en-US"/>
          </a:p>
        </p:txBody>
      </p:sp>
    </p:spTree>
    <p:extLst>
      <p:ext uri="{BB962C8B-B14F-4D97-AF65-F5344CB8AC3E}">
        <p14:creationId xmlns:p14="http://schemas.microsoft.com/office/powerpoint/2010/main" val="102969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6</a:t>
            </a:fld>
            <a:endParaRPr kumimoji="1" lang="zh-CN" altLang="en-US"/>
          </a:p>
        </p:txBody>
      </p:sp>
    </p:spTree>
    <p:extLst>
      <p:ext uri="{BB962C8B-B14F-4D97-AF65-F5344CB8AC3E}">
        <p14:creationId xmlns:p14="http://schemas.microsoft.com/office/powerpoint/2010/main" val="182936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7</a:t>
            </a:fld>
            <a:endParaRPr kumimoji="1" lang="zh-CN" altLang="en-US"/>
          </a:p>
        </p:txBody>
      </p:sp>
    </p:spTree>
    <p:extLst>
      <p:ext uri="{BB962C8B-B14F-4D97-AF65-F5344CB8AC3E}">
        <p14:creationId xmlns:p14="http://schemas.microsoft.com/office/powerpoint/2010/main" val="2871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7D8F9D5-9697-0148-9E47-A9115A910092}" type="slidenum">
              <a:rPr kumimoji="1" lang="zh-CN" altLang="en-US" smtClean="0"/>
              <a:t>10</a:t>
            </a:fld>
            <a:endParaRPr kumimoji="1" lang="zh-CN" altLang="en-US"/>
          </a:p>
        </p:txBody>
      </p:sp>
    </p:spTree>
    <p:extLst>
      <p:ext uri="{BB962C8B-B14F-4D97-AF65-F5344CB8AC3E}">
        <p14:creationId xmlns:p14="http://schemas.microsoft.com/office/powerpoint/2010/main" val="198496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7827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36987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65176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77031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57422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000472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4472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378459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71529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29729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22223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63704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61227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57289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52184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119173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D8E2EC-822F-2740-97F9-F85379B1F9E6}" type="datetimeFigureOut">
              <a:rPr kumimoji="1" lang="zh-CN" altLang="en-US" smtClean="0"/>
              <a:t>2018/4/23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21292340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D8E2EC-822F-2740-97F9-F85379B1F9E6}" type="datetimeFigureOut">
              <a:rPr kumimoji="1" lang="zh-CN" altLang="en-US" smtClean="0"/>
              <a:t>2018/4/23</a:t>
            </a:fld>
            <a:endParaRPr kumimoji="1"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926410-2B07-DA47-83BE-550492C69E38}" type="slidenum">
              <a:rPr kumimoji="1" lang="zh-CN" altLang="en-US" smtClean="0"/>
              <a:t>‹#›</a:t>
            </a:fld>
            <a:endParaRPr kumimoji="1" lang="zh-CN" altLang="en-US"/>
          </a:p>
        </p:txBody>
      </p:sp>
    </p:spTree>
    <p:extLst>
      <p:ext uri="{BB962C8B-B14F-4D97-AF65-F5344CB8AC3E}">
        <p14:creationId xmlns:p14="http://schemas.microsoft.com/office/powerpoint/2010/main" val="27241705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xiaoyudi-China/xiaoyudi_iOS/blob/master/Yuudee2ProductProposalV110EN.md" TargetMode="External"/><Relationship Id="rId4" Type="http://schemas.openxmlformats.org/officeDocument/2006/relationships/hyperlink" Target="https://github.com/xiaoyudi-China/xiaoyudi_iOS/tree/master/docs" TargetMode="External"/><Relationship Id="rId5" Type="http://schemas.openxmlformats.org/officeDocument/2006/relationships/hyperlink" Target="https://github.com/xiaoyudi-China/xiaoyudi_iOS/tree/master/symbolset" TargetMode="External"/><Relationship Id="rId6" Type="http://schemas.openxmlformats.org/officeDocument/2006/relationships/hyperlink" Target="https://github.com/xiaoyudi-China/xiaoyudi_iOS/blob/master/MRD-V100.md"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xiaoyudi.org/?p=2196" TargetMode="External"/><Relationship Id="rId3" Type="http://schemas.openxmlformats.org/officeDocument/2006/relationships/hyperlink" Target="https://weibo.com/6530669403/profile?rightmod=1&amp;wvr=6&amp;mod=personinfo&amp;is_all=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Monthly Report</a:t>
            </a:r>
            <a:endParaRPr kumimoji="1" lang="zh-CN" altLang="en-US" dirty="0"/>
          </a:p>
        </p:txBody>
      </p:sp>
      <p:sp>
        <p:nvSpPr>
          <p:cNvPr id="3" name="副标题 2"/>
          <p:cNvSpPr>
            <a:spLocks noGrp="1"/>
          </p:cNvSpPr>
          <p:nvPr>
            <p:ph type="subTitle" idx="1"/>
          </p:nvPr>
        </p:nvSpPr>
        <p:spPr/>
        <p:txBody>
          <a:bodyPr/>
          <a:lstStyle/>
          <a:p>
            <a:r>
              <a:rPr kumimoji="1" lang="en-US" altLang="zh-CN" dirty="0" smtClean="0"/>
              <a:t>2018-04-23</a:t>
            </a:r>
            <a:endParaRPr kumimoji="1" lang="zh-CN" altLang="en-US" dirty="0"/>
          </a:p>
        </p:txBody>
      </p:sp>
    </p:spTree>
    <p:extLst>
      <p:ext uri="{BB962C8B-B14F-4D97-AF65-F5344CB8AC3E}">
        <p14:creationId xmlns:p14="http://schemas.microsoft.com/office/powerpoint/2010/main" val="1796899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Arrangements for the coming month</a:t>
            </a:r>
            <a:endParaRPr kumimoji="1" lang="zh-CN" altLang="en-US" dirty="0"/>
          </a:p>
        </p:txBody>
      </p:sp>
      <p:sp>
        <p:nvSpPr>
          <p:cNvPr id="3" name="内容占位符 2"/>
          <p:cNvSpPr>
            <a:spLocks noGrp="1"/>
          </p:cNvSpPr>
          <p:nvPr>
            <p:ph idx="1"/>
          </p:nvPr>
        </p:nvSpPr>
        <p:spPr>
          <a:xfrm>
            <a:off x="1484310" y="2612571"/>
            <a:ext cx="10018713" cy="3178629"/>
          </a:xfrm>
        </p:spPr>
        <p:txBody>
          <a:bodyPr>
            <a:normAutofit/>
          </a:bodyPr>
          <a:lstStyle/>
          <a:p>
            <a:r>
              <a:rPr lang="en-US" altLang="zh-CN" dirty="0" smtClean="0"/>
              <a:t>1</a:t>
            </a:r>
            <a:r>
              <a:rPr lang="zh-CN" altLang="en-US" dirty="0" smtClean="0"/>
              <a:t> </a:t>
            </a:r>
            <a:r>
              <a:rPr lang="en-US" altLang="zh-CN" dirty="0" smtClean="0"/>
              <a:t>Data collection</a:t>
            </a:r>
            <a:r>
              <a:rPr lang="zh-CN" altLang="en-US" dirty="0" smtClean="0"/>
              <a:t> </a:t>
            </a:r>
            <a:r>
              <a:rPr lang="en-US" altLang="zh-CN" dirty="0" smtClean="0"/>
              <a:t>function design</a:t>
            </a:r>
          </a:p>
          <a:p>
            <a:r>
              <a:rPr lang="en-US" altLang="zh-CN" dirty="0" smtClean="0"/>
              <a:t>2</a:t>
            </a:r>
            <a:r>
              <a:rPr lang="zh-CN" altLang="en-US" dirty="0" smtClean="0"/>
              <a:t> </a:t>
            </a:r>
            <a:r>
              <a:rPr lang="en-US" altLang="zh-CN" dirty="0" smtClean="0"/>
              <a:t>Reinforcement </a:t>
            </a:r>
            <a:r>
              <a:rPr lang="en-US" altLang="zh-CN" dirty="0"/>
              <a:t>module </a:t>
            </a:r>
            <a:r>
              <a:rPr lang="en-US" altLang="zh-CN" dirty="0" smtClean="0"/>
              <a:t>design</a:t>
            </a:r>
          </a:p>
          <a:p>
            <a:r>
              <a:rPr lang="en-US" altLang="zh-CN" dirty="0" smtClean="0"/>
              <a:t>3</a:t>
            </a:r>
            <a:r>
              <a:rPr lang="zh-CN" altLang="en-US" dirty="0" smtClean="0"/>
              <a:t> </a:t>
            </a:r>
            <a:r>
              <a:rPr lang="en-US" altLang="zh-CN" dirty="0" smtClean="0"/>
              <a:t>Detailed </a:t>
            </a:r>
            <a:r>
              <a:rPr lang="en-US" altLang="zh-CN" dirty="0"/>
              <a:t>Product Prototype </a:t>
            </a:r>
            <a:r>
              <a:rPr lang="en-US" altLang="zh-CN" dirty="0" smtClean="0"/>
              <a:t>Diagram</a:t>
            </a:r>
          </a:p>
          <a:p>
            <a:r>
              <a:rPr lang="en-US" altLang="zh-CN" dirty="0" smtClean="0"/>
              <a:t>4</a:t>
            </a:r>
            <a:r>
              <a:rPr lang="zh-CN" altLang="en-US" dirty="0" smtClean="0"/>
              <a:t> </a:t>
            </a:r>
            <a:r>
              <a:rPr lang="en-US" altLang="zh-CN" dirty="0" smtClean="0"/>
              <a:t>Drawing scene pictures</a:t>
            </a:r>
          </a:p>
          <a:p>
            <a:r>
              <a:rPr lang="en-US" altLang="zh-CN" dirty="0" smtClean="0"/>
              <a:t>5</a:t>
            </a:r>
            <a:r>
              <a:rPr lang="zh-CN" altLang="en-US" dirty="0" smtClean="0"/>
              <a:t> </a:t>
            </a:r>
            <a:r>
              <a:rPr lang="en-US" altLang="zh-CN" dirty="0" smtClean="0"/>
              <a:t>UI interaction</a:t>
            </a:r>
            <a:r>
              <a:rPr lang="zh-CN" altLang="en-US" dirty="0" smtClean="0"/>
              <a:t> </a:t>
            </a:r>
            <a:r>
              <a:rPr lang="en-US" altLang="zh-CN" dirty="0" smtClean="0"/>
              <a:t>design</a:t>
            </a:r>
            <a:endParaRPr lang="zh-CN" altLang="en-US" dirty="0"/>
          </a:p>
        </p:txBody>
      </p:sp>
    </p:spTree>
    <p:extLst>
      <p:ext uri="{BB962C8B-B14F-4D97-AF65-F5344CB8AC3E}">
        <p14:creationId xmlns:p14="http://schemas.microsoft.com/office/powerpoint/2010/main" val="1174810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Outline</a:t>
            </a:r>
            <a:endParaRPr kumimoji="1" lang="zh-CN" altLang="en-US" dirty="0"/>
          </a:p>
        </p:txBody>
      </p:sp>
      <p:sp>
        <p:nvSpPr>
          <p:cNvPr id="3" name="内容占位符 2"/>
          <p:cNvSpPr>
            <a:spLocks noGrp="1"/>
          </p:cNvSpPr>
          <p:nvPr>
            <p:ph idx="1"/>
          </p:nvPr>
        </p:nvSpPr>
        <p:spPr>
          <a:xfrm>
            <a:off x="1484310" y="2438399"/>
            <a:ext cx="10018713" cy="3352801"/>
          </a:xfrm>
        </p:spPr>
        <p:txBody>
          <a:bodyPr/>
          <a:lstStyle/>
          <a:p>
            <a:r>
              <a:rPr kumimoji="1" lang="en-US" altLang="zh-CN" dirty="0" smtClean="0"/>
              <a:t>Project progress overview</a:t>
            </a:r>
            <a:endParaRPr kumimoji="1" lang="zh-CN" altLang="en-US" dirty="0" smtClean="0"/>
          </a:p>
          <a:p>
            <a:r>
              <a:rPr kumimoji="1" lang="en-US" altLang="zh-CN" dirty="0" smtClean="0"/>
              <a:t>Quarter 1 Report</a:t>
            </a:r>
            <a:endParaRPr kumimoji="1" lang="zh-CN" altLang="en-US" dirty="0" smtClean="0"/>
          </a:p>
          <a:p>
            <a:r>
              <a:rPr kumimoji="1" lang="en-US" altLang="zh-CN" dirty="0" smtClean="0"/>
              <a:t>Quarter 2 Work</a:t>
            </a:r>
            <a:r>
              <a:rPr kumimoji="1" lang="zh-CN" altLang="en-US" dirty="0" smtClean="0"/>
              <a:t> </a:t>
            </a:r>
            <a:r>
              <a:rPr kumimoji="1" lang="en-US" altLang="zh-CN" dirty="0"/>
              <a:t>P</a:t>
            </a:r>
            <a:r>
              <a:rPr kumimoji="1" lang="en-US" altLang="zh-CN" dirty="0" smtClean="0"/>
              <a:t>lan</a:t>
            </a:r>
          </a:p>
          <a:p>
            <a:r>
              <a:rPr lang="en-US" altLang="zh-CN" dirty="0" smtClean="0"/>
              <a:t>Work done in the past month</a:t>
            </a:r>
          </a:p>
          <a:p>
            <a:r>
              <a:rPr lang="en-US" altLang="zh-CN" dirty="0" smtClean="0"/>
              <a:t>Arrangements for the coming month</a:t>
            </a:r>
            <a:endParaRPr kumimoji="1" lang="zh-CN" altLang="en-US" dirty="0" smtClean="0"/>
          </a:p>
          <a:p>
            <a:endParaRPr kumimoji="1" lang="zh-CN" altLang="en-US" dirty="0" smtClean="0"/>
          </a:p>
          <a:p>
            <a:endParaRPr kumimoji="1" lang="zh-CN" altLang="en-US" dirty="0"/>
          </a:p>
        </p:txBody>
      </p:sp>
    </p:spTree>
    <p:extLst>
      <p:ext uri="{BB962C8B-B14F-4D97-AF65-F5344CB8AC3E}">
        <p14:creationId xmlns:p14="http://schemas.microsoft.com/office/powerpoint/2010/main" val="85186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Project progress overview</a:t>
            </a:r>
            <a:endParaRPr kumimoji="1" lang="zh-CN" altLang="en-US" dirty="0"/>
          </a:p>
        </p:txBody>
      </p:sp>
      <p:sp>
        <p:nvSpPr>
          <p:cNvPr id="3" name="内容占位符 2"/>
          <p:cNvSpPr>
            <a:spLocks noGrp="1"/>
          </p:cNvSpPr>
          <p:nvPr>
            <p:ph idx="1"/>
          </p:nvPr>
        </p:nvSpPr>
        <p:spPr/>
        <p:txBody>
          <a:bodyPr/>
          <a:lstStyle/>
          <a:p>
            <a:r>
              <a:rPr lang="en-US" altLang="zh-CN" dirty="0" smtClean="0"/>
              <a:t>Most of the work for quarter 1 and quarter 2 has been completed, focusing on training content and product function design, as well as communication work</a:t>
            </a:r>
            <a:r>
              <a:rPr lang="zh-CN" altLang="en-US" dirty="0" smtClean="0"/>
              <a:t>；</a:t>
            </a:r>
            <a:endParaRPr lang="en-US" altLang="zh-CN" dirty="0" smtClean="0"/>
          </a:p>
          <a:p>
            <a:r>
              <a:rPr lang="en-US" altLang="zh-CN" dirty="0" smtClean="0"/>
              <a:t>Currently working on quarter 2’s milestone2 &amp; 3: design left modules and draw the prototype figures of each module</a:t>
            </a:r>
            <a:r>
              <a:rPr lang="en-US" altLang="zh-CN" dirty="0"/>
              <a:t>.</a:t>
            </a:r>
            <a:endParaRPr lang="zh-CN" altLang="en-US" dirty="0"/>
          </a:p>
          <a:p>
            <a:r>
              <a:rPr lang="en-US" altLang="zh-CN" dirty="0" smtClean="0"/>
              <a:t>Next: UI design and advance scene picture drawing  work</a:t>
            </a:r>
            <a:r>
              <a:rPr lang="en-US" altLang="zh-CN" dirty="0"/>
              <a:t>.</a:t>
            </a:r>
            <a:endParaRPr lang="zh-CN" altLang="en-US" dirty="0"/>
          </a:p>
          <a:p>
            <a:endParaRPr kumimoji="1" lang="zh-CN" altLang="en-US" dirty="0"/>
          </a:p>
        </p:txBody>
      </p:sp>
    </p:spTree>
    <p:extLst>
      <p:ext uri="{BB962C8B-B14F-4D97-AF65-F5344CB8AC3E}">
        <p14:creationId xmlns:p14="http://schemas.microsoft.com/office/powerpoint/2010/main" val="247263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Quarter 1 Report</a:t>
            </a:r>
            <a:endParaRPr kumimoji="1" lang="zh-CN" altLang="en-US" dirty="0"/>
          </a:p>
        </p:txBody>
      </p:sp>
      <p:sp>
        <p:nvSpPr>
          <p:cNvPr id="3" name="内容占位符 2"/>
          <p:cNvSpPr>
            <a:spLocks noGrp="1"/>
          </p:cNvSpPr>
          <p:nvPr>
            <p:ph idx="1"/>
          </p:nvPr>
        </p:nvSpPr>
        <p:spPr>
          <a:xfrm>
            <a:off x="1058779" y="1989221"/>
            <a:ext cx="11133221" cy="4868779"/>
          </a:xfrm>
        </p:spPr>
        <p:txBody>
          <a:bodyPr>
            <a:normAutofit fontScale="85000" lnSpcReduction="20000"/>
          </a:bodyPr>
          <a:lstStyle/>
          <a:p>
            <a:r>
              <a:rPr lang="en-US" altLang="zh-CN" dirty="0" smtClean="0"/>
              <a:t>In the quarter 1 report , we described in detail the completion of the milestones and adjustments, and attached the corresponding links</a:t>
            </a:r>
            <a:r>
              <a:rPr lang="zh-CN" altLang="en-US" dirty="0" smtClean="0"/>
              <a:t> </a:t>
            </a:r>
            <a:r>
              <a:rPr lang="en-US" altLang="zh-CN" dirty="0" smtClean="0"/>
              <a:t>of the outputs.</a:t>
            </a:r>
            <a:endParaRPr lang="en-US" altLang="zh-CN" dirty="0"/>
          </a:p>
          <a:p>
            <a:pPr lvl="1"/>
            <a:r>
              <a:rPr lang="zh-CN" altLang="en-US" dirty="0"/>
              <a:t>（</a:t>
            </a:r>
            <a:r>
              <a:rPr lang="en-US" altLang="zh-CN" dirty="0"/>
              <a:t>1</a:t>
            </a:r>
            <a:r>
              <a:rPr lang="zh-CN" altLang="en-US" dirty="0" smtClean="0"/>
              <a:t>）</a:t>
            </a:r>
            <a:r>
              <a:rPr lang="en-US" altLang="zh-CN" dirty="0" smtClean="0"/>
              <a:t>We defined our product and conducted relevant researches for this purpose: target user needs research, training theory expert/trainer discussion</a:t>
            </a:r>
            <a:r>
              <a:rPr lang="zh-CN" altLang="en-US" dirty="0"/>
              <a:t>：</a:t>
            </a:r>
            <a:r>
              <a:rPr lang="en-US" altLang="zh-CN" dirty="0" smtClean="0"/>
              <a:t> </a:t>
            </a:r>
            <a:r>
              <a:rPr lang="en-US" altLang="zh-CN" sz="1200" dirty="0">
                <a:hlinkClick r:id="rId3"/>
              </a:rPr>
              <a:t>https://github.com/xiaoyudi-China/xiaoyudi_iOS/blob/master/Yuudee2ProductProposalV110EN.md</a:t>
            </a:r>
            <a:r>
              <a:rPr lang="zh-CN" altLang="zh-CN" sz="1200" dirty="0"/>
              <a:t> </a:t>
            </a:r>
            <a:endParaRPr lang="en-US" altLang="zh-CN" dirty="0"/>
          </a:p>
          <a:p>
            <a:pPr lvl="1"/>
            <a:r>
              <a:rPr lang="zh-CN" altLang="en-US" dirty="0"/>
              <a:t>（</a:t>
            </a:r>
            <a:r>
              <a:rPr lang="en-US" altLang="zh-CN" dirty="0" smtClean="0"/>
              <a:t>2</a:t>
            </a:r>
            <a:r>
              <a:rPr lang="zh-CN" altLang="en-US" dirty="0" smtClean="0"/>
              <a:t>）</a:t>
            </a:r>
            <a:r>
              <a:rPr lang="en-US" altLang="zh-CN" dirty="0" smtClean="0"/>
              <a:t>Based on the theoretical basis, we determined the noun-centered training</a:t>
            </a:r>
            <a:r>
              <a:rPr lang="zh-CN" altLang="en-US" dirty="0" smtClean="0"/>
              <a:t> </a:t>
            </a:r>
            <a:r>
              <a:rPr lang="en-US" altLang="zh-CN" dirty="0" smtClean="0"/>
              <a:t>structure and corresponding corpus through investigation and expert discussion</a:t>
            </a:r>
            <a:r>
              <a:rPr lang="zh-CN" altLang="en-US" dirty="0"/>
              <a:t>：</a:t>
            </a:r>
            <a:r>
              <a:rPr lang="en-US" altLang="zh-CN" sz="1200" dirty="0" smtClean="0"/>
              <a:t> </a:t>
            </a:r>
            <a:r>
              <a:rPr lang="en-US" altLang="zh-CN" sz="1200" dirty="0">
                <a:hlinkClick r:id="rId4"/>
              </a:rPr>
              <a:t>https://github.com/xiaoyudi-China/xiaoyudi_iOS/tree/master/docs</a:t>
            </a:r>
            <a:r>
              <a:rPr lang="zh-CN" altLang="zh-CN" sz="1200" dirty="0"/>
              <a:t> </a:t>
            </a:r>
            <a:endParaRPr lang="en-US" altLang="zh-CN" sz="1200" dirty="0"/>
          </a:p>
          <a:p>
            <a:pPr lvl="1"/>
            <a:r>
              <a:rPr lang="zh-CN" altLang="en-US" dirty="0"/>
              <a:t>（</a:t>
            </a:r>
            <a:r>
              <a:rPr lang="en-US" altLang="zh-CN" dirty="0"/>
              <a:t>3</a:t>
            </a:r>
            <a:r>
              <a:rPr lang="zh-CN" altLang="en-US" dirty="0" smtClean="0"/>
              <a:t>）</a:t>
            </a:r>
            <a:r>
              <a:rPr lang="en-US" altLang="zh-CN" dirty="0" smtClean="0"/>
              <a:t>We invited a 24-year-old young person with autism to draw more than 20 scene pictures</a:t>
            </a:r>
            <a:r>
              <a:rPr lang="zh-CN" altLang="en-US" dirty="0"/>
              <a:t>：</a:t>
            </a:r>
            <a:r>
              <a:rPr lang="zh-CN" altLang="en-US" dirty="0" smtClean="0"/>
              <a:t> </a:t>
            </a:r>
            <a:r>
              <a:rPr lang="en-US" altLang="zh-CN" sz="1300" dirty="0">
                <a:hlinkClick r:id="rId5"/>
              </a:rPr>
              <a:t>https://</a:t>
            </a:r>
            <a:r>
              <a:rPr lang="en-US" altLang="zh-CN" sz="1300" dirty="0" smtClean="0">
                <a:hlinkClick r:id="rId5"/>
              </a:rPr>
              <a:t>github.com/xiaoyudi-China/xiaoyudi_iOS/tree/master/symbolset</a:t>
            </a:r>
            <a:endParaRPr lang="zh-CN" altLang="en-US" sz="1300" dirty="0" smtClean="0"/>
          </a:p>
          <a:p>
            <a:pPr lvl="1"/>
            <a:r>
              <a:rPr lang="zh-CN" altLang="en-US" sz="2100" dirty="0" smtClean="0"/>
              <a:t>（</a:t>
            </a:r>
            <a:r>
              <a:rPr lang="en-US" altLang="zh-CN" sz="2100" dirty="0" smtClean="0"/>
              <a:t>4</a:t>
            </a:r>
            <a:r>
              <a:rPr lang="zh-CN" altLang="en-US" sz="2100" dirty="0" smtClean="0"/>
              <a:t>）</a:t>
            </a:r>
            <a:r>
              <a:rPr lang="en-US" altLang="zh-CN" sz="2100" dirty="0"/>
              <a:t>MRD </a:t>
            </a:r>
            <a:r>
              <a:rPr lang="en-US" altLang="zh-CN" sz="1600" u="sng" dirty="0">
                <a:hlinkClick r:id="rId6"/>
              </a:rPr>
              <a:t>https://github.com/xiaoyudi-China/xiaoyudi_iOS/blob/master/MRD-V100.md</a:t>
            </a:r>
            <a:r>
              <a:rPr lang="zh-CN" altLang="zh-CN" sz="1600" dirty="0"/>
              <a:t> </a:t>
            </a:r>
            <a:endParaRPr lang="en-US" altLang="zh-CN" sz="1900" dirty="0"/>
          </a:p>
          <a:p>
            <a:pPr lvl="1"/>
            <a:r>
              <a:rPr lang="zh-CN" altLang="en-US" dirty="0" smtClean="0"/>
              <a:t>（</a:t>
            </a:r>
            <a:r>
              <a:rPr lang="en-US" altLang="zh-CN" dirty="0"/>
              <a:t>5</a:t>
            </a:r>
            <a:r>
              <a:rPr lang="zh-CN" altLang="en-US" dirty="0" smtClean="0"/>
              <a:t>）</a:t>
            </a:r>
            <a:r>
              <a:rPr lang="en-US" altLang="zh-CN" dirty="0"/>
              <a:t>Luo </a:t>
            </a:r>
            <a:r>
              <a:rPr lang="en-US" altLang="zh-CN" dirty="0" err="1"/>
              <a:t>Chuan</a:t>
            </a:r>
            <a:r>
              <a:rPr lang="en-US" altLang="zh-CN" dirty="0"/>
              <a:t> visited Vice Dean of Microsoft Research Asia Lab,  Dr. Zhou Ming, who is the Chairman of China NLP consortium. They discussed the feasibility of applying AI technology in understanding and rating the student reaction. Also identify the limited availability of metadata is a obvious challenge.</a:t>
            </a:r>
          </a:p>
          <a:p>
            <a:pPr lvl="1"/>
            <a:r>
              <a:rPr lang="zh-CN" altLang="en-US" dirty="0" smtClean="0"/>
              <a:t>（</a:t>
            </a:r>
            <a:r>
              <a:rPr lang="en-US" altLang="zh-CN" dirty="0"/>
              <a:t>6</a:t>
            </a:r>
            <a:r>
              <a:rPr lang="zh-CN" altLang="en-US" dirty="0" smtClean="0"/>
              <a:t>）</a:t>
            </a:r>
            <a:r>
              <a:rPr lang="en-US" altLang="zh-CN" dirty="0"/>
              <a:t>Luo </a:t>
            </a:r>
            <a:r>
              <a:rPr lang="en-US" altLang="zh-CN" dirty="0" err="1"/>
              <a:t>Chuan</a:t>
            </a:r>
            <a:r>
              <a:rPr lang="en-US" altLang="zh-CN" dirty="0"/>
              <a:t> and Yu </a:t>
            </a:r>
            <a:r>
              <a:rPr lang="en-US" altLang="zh-CN" dirty="0" err="1"/>
              <a:t>ChangHong</a:t>
            </a:r>
            <a:r>
              <a:rPr lang="en-US" altLang="zh-CN" dirty="0"/>
              <a:t> visited Professor </a:t>
            </a:r>
            <a:r>
              <a:rPr lang="en-US" altLang="zh-CN" dirty="0" err="1"/>
              <a:t>Xun</a:t>
            </a:r>
            <a:r>
              <a:rPr lang="en-US" altLang="zh-CN" dirty="0"/>
              <a:t> </a:t>
            </a:r>
            <a:r>
              <a:rPr lang="en-US" altLang="zh-CN" dirty="0" err="1"/>
              <a:t>Endong</a:t>
            </a:r>
            <a:r>
              <a:rPr lang="en-US" altLang="zh-CN" dirty="0"/>
              <a:t> in Beijing Language and Culture University. Professor </a:t>
            </a:r>
            <a:r>
              <a:rPr lang="en-US" altLang="zh-CN" dirty="0" err="1"/>
              <a:t>Xun</a:t>
            </a:r>
            <a:r>
              <a:rPr lang="en-US" altLang="zh-CN" dirty="0"/>
              <a:t> is working on IT </a:t>
            </a:r>
            <a:r>
              <a:rPr lang="en-US" altLang="zh-CN" dirty="0" smtClean="0"/>
              <a:t>execution </a:t>
            </a:r>
            <a:r>
              <a:rPr lang="en-US" altLang="zh-CN" dirty="0"/>
              <a:t>for Chinese </a:t>
            </a:r>
            <a:r>
              <a:rPr lang="en-US" altLang="zh-CN" dirty="0" smtClean="0"/>
              <a:t>education to </a:t>
            </a:r>
            <a:r>
              <a:rPr lang="en-US" altLang="zh-CN" dirty="0"/>
              <a:t>foreigners as second language.  Professor </a:t>
            </a:r>
            <a:r>
              <a:rPr lang="en-US" altLang="zh-CN" dirty="0" err="1"/>
              <a:t>Xun</a:t>
            </a:r>
            <a:r>
              <a:rPr lang="en-US" altLang="zh-CN" dirty="0"/>
              <a:t> suggest </a:t>
            </a:r>
            <a:r>
              <a:rPr lang="en-US" altLang="zh-CN" dirty="0" err="1"/>
              <a:t>Yuudee</a:t>
            </a:r>
            <a:r>
              <a:rPr lang="en-US" altLang="zh-CN" dirty="0"/>
              <a:t> 2 use the character sets </a:t>
            </a:r>
            <a:r>
              <a:rPr lang="en-US" altLang="zh-CN" dirty="0" smtClean="0"/>
              <a:t>identified </a:t>
            </a:r>
            <a:r>
              <a:rPr lang="en-US" altLang="zh-CN" dirty="0"/>
              <a:t>by YCT (a C</a:t>
            </a:r>
            <a:r>
              <a:rPr lang="en-US" altLang="zh-CN" dirty="0" smtClean="0"/>
              <a:t>hinese </a:t>
            </a:r>
            <a:r>
              <a:rPr lang="en-US" altLang="zh-CN" dirty="0"/>
              <a:t>capability test standard). Specifically YCT 1, 2 and 3, each responding to 80,150 and 300 words. They are the most frequent used words according through  big data analysis and </a:t>
            </a:r>
            <a:r>
              <a:rPr lang="en-US" altLang="zh-CN" dirty="0" err="1"/>
              <a:t>emperical</a:t>
            </a:r>
            <a:r>
              <a:rPr lang="en-US" altLang="zh-CN" dirty="0"/>
              <a:t> test. We considered his suggestion, and compared the YCT1,2,3 character sets with the recommendation from Therapists. The current selected words are the intersection from both</a:t>
            </a:r>
            <a:r>
              <a:rPr lang="en-US" altLang="zh-CN" dirty="0" smtClean="0"/>
              <a:t>.</a:t>
            </a:r>
            <a:endParaRPr lang="zh-CN" altLang="en-US" dirty="0" smtClean="0"/>
          </a:p>
          <a:p>
            <a:endParaRPr kumimoji="1" lang="zh-CN" altLang="en-US" dirty="0"/>
          </a:p>
        </p:txBody>
      </p:sp>
    </p:spTree>
    <p:extLst>
      <p:ext uri="{BB962C8B-B14F-4D97-AF65-F5344CB8AC3E}">
        <p14:creationId xmlns:p14="http://schemas.microsoft.com/office/powerpoint/2010/main" val="820474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Quarter 2 Work</a:t>
            </a:r>
            <a:r>
              <a:rPr kumimoji="1" lang="zh-CN" altLang="en-US" dirty="0" smtClean="0"/>
              <a:t> </a:t>
            </a:r>
            <a:r>
              <a:rPr kumimoji="1" lang="en-US" altLang="zh-CN" dirty="0" smtClean="0"/>
              <a:t>plan</a:t>
            </a:r>
            <a:endParaRPr kumimoji="1" lang="zh-CN" altLang="en-US" dirty="0"/>
          </a:p>
        </p:txBody>
      </p:sp>
      <p:sp>
        <p:nvSpPr>
          <p:cNvPr id="3" name="内容占位符 2"/>
          <p:cNvSpPr>
            <a:spLocks noGrp="1"/>
          </p:cNvSpPr>
          <p:nvPr>
            <p:ph idx="1"/>
          </p:nvPr>
        </p:nvSpPr>
        <p:spPr/>
        <p:txBody>
          <a:bodyPr>
            <a:normAutofit fontScale="92500"/>
          </a:bodyPr>
          <a:lstStyle/>
          <a:p>
            <a:r>
              <a:rPr lang="en-US" altLang="zh-CN" dirty="0" smtClean="0"/>
              <a:t>The work of Quarter 2 includes:</a:t>
            </a:r>
          </a:p>
          <a:p>
            <a:pPr lvl="1"/>
            <a:r>
              <a:rPr lang="en-US" altLang="zh-CN" b="1" dirty="0" smtClean="0">
                <a:solidFill>
                  <a:schemeClr val="accent2"/>
                </a:solidFill>
              </a:rPr>
              <a:t>drawing some scene pictures(symbol</a:t>
            </a:r>
            <a:r>
              <a:rPr lang="zh-CN" altLang="en-US" b="1" dirty="0" smtClean="0">
                <a:solidFill>
                  <a:schemeClr val="accent2"/>
                </a:solidFill>
              </a:rPr>
              <a:t> </a:t>
            </a:r>
            <a:r>
              <a:rPr lang="en-US" altLang="zh-CN" b="1" dirty="0" smtClean="0">
                <a:solidFill>
                  <a:schemeClr val="accent2"/>
                </a:solidFill>
              </a:rPr>
              <a:t>sets</a:t>
            </a:r>
            <a:r>
              <a:rPr lang="en-US" altLang="zh-CN" b="1" dirty="0">
                <a:solidFill>
                  <a:schemeClr val="accent2"/>
                </a:solidFill>
              </a:rPr>
              <a:t>)</a:t>
            </a:r>
            <a:r>
              <a:rPr lang="en-US" altLang="zh-CN" b="1" dirty="0" smtClean="0">
                <a:solidFill>
                  <a:schemeClr val="accent2"/>
                </a:solidFill>
              </a:rPr>
              <a:t>, </a:t>
            </a:r>
          </a:p>
          <a:p>
            <a:pPr lvl="1"/>
            <a:r>
              <a:rPr lang="en-US" altLang="zh-CN" b="1" dirty="0" smtClean="0">
                <a:solidFill>
                  <a:schemeClr val="accent2"/>
                </a:solidFill>
              </a:rPr>
              <a:t>drawing product prototype diagrams, </a:t>
            </a:r>
          </a:p>
          <a:p>
            <a:pPr lvl="1"/>
            <a:r>
              <a:rPr lang="en-US" altLang="zh-CN" dirty="0" smtClean="0"/>
              <a:t>UI design and technical architecture, </a:t>
            </a:r>
          </a:p>
          <a:p>
            <a:pPr lvl="1"/>
            <a:r>
              <a:rPr lang="en-US" altLang="zh-CN" b="1" dirty="0" smtClean="0">
                <a:solidFill>
                  <a:schemeClr val="accent2"/>
                </a:solidFill>
              </a:rPr>
              <a:t>developing and integrating data collection and analysis tools, PIADS(no Chinese version) </a:t>
            </a:r>
          </a:p>
          <a:p>
            <a:pPr lvl="1"/>
            <a:r>
              <a:rPr lang="en-US" altLang="zh-CN" b="1" dirty="0" smtClean="0">
                <a:solidFill>
                  <a:schemeClr val="accent2"/>
                </a:solidFill>
              </a:rPr>
              <a:t>providing repositories meeting open source requirements, </a:t>
            </a:r>
          </a:p>
          <a:p>
            <a:pPr lvl="1"/>
            <a:r>
              <a:rPr lang="en-US" altLang="zh-CN" dirty="0" smtClean="0"/>
              <a:t>communication.</a:t>
            </a:r>
            <a:endParaRPr lang="en-US" altLang="zh-CN" dirty="0"/>
          </a:p>
          <a:p>
            <a:endParaRPr kumimoji="1" lang="zh-CN" altLang="en-US" dirty="0"/>
          </a:p>
        </p:txBody>
      </p:sp>
    </p:spTree>
    <p:extLst>
      <p:ext uri="{BB962C8B-B14F-4D97-AF65-F5344CB8AC3E}">
        <p14:creationId xmlns:p14="http://schemas.microsoft.com/office/powerpoint/2010/main" val="1569632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 done in the past month</a:t>
            </a:r>
            <a:endParaRPr kumimoji="1" lang="zh-CN" altLang="en-US" dirty="0"/>
          </a:p>
        </p:txBody>
      </p:sp>
      <p:sp>
        <p:nvSpPr>
          <p:cNvPr id="3" name="内容占位符 2"/>
          <p:cNvSpPr>
            <a:spLocks noGrp="1"/>
          </p:cNvSpPr>
          <p:nvPr>
            <p:ph idx="1"/>
          </p:nvPr>
        </p:nvSpPr>
        <p:spPr>
          <a:xfrm>
            <a:off x="1965570" y="2101517"/>
            <a:ext cx="10018713" cy="4596062"/>
          </a:xfrm>
        </p:spPr>
        <p:txBody>
          <a:bodyPr>
            <a:normAutofit fontScale="85000" lnSpcReduction="20000"/>
          </a:bodyPr>
          <a:lstStyle/>
          <a:p>
            <a:r>
              <a:rPr kumimoji="1" lang="en-US" altLang="zh-CN" dirty="0" smtClean="0"/>
              <a:t>1</a:t>
            </a:r>
            <a:r>
              <a:rPr kumimoji="1" lang="zh-CN" altLang="en-US" dirty="0" smtClean="0"/>
              <a:t>、</a:t>
            </a:r>
            <a:r>
              <a:rPr kumimoji="1" lang="en-US" altLang="zh-CN" dirty="0" smtClean="0"/>
              <a:t>Education module design: </a:t>
            </a:r>
          </a:p>
          <a:p>
            <a:r>
              <a:rPr kumimoji="1" lang="en-US" altLang="zh-CN" b="1" dirty="0"/>
              <a:t>Outputs</a:t>
            </a:r>
            <a:r>
              <a:rPr kumimoji="1" lang="en-US" altLang="zh-CN" b="1" dirty="0" smtClean="0"/>
              <a:t>:</a:t>
            </a:r>
            <a:r>
              <a:rPr kumimoji="1" lang="zh-CN" altLang="en-US" b="1" dirty="0" smtClean="0"/>
              <a:t> </a:t>
            </a:r>
            <a:r>
              <a:rPr kumimoji="1" lang="en-US" altLang="zh-CN" b="1" dirty="0" smtClean="0"/>
              <a:t>product </a:t>
            </a:r>
            <a:r>
              <a:rPr kumimoji="1" lang="en-US" altLang="zh-CN" b="1" dirty="0"/>
              <a:t>syllabus, training corpus, prototype map design</a:t>
            </a:r>
            <a:r>
              <a:rPr kumimoji="1" lang="en-US" altLang="zh-CN" b="1" dirty="0" smtClean="0"/>
              <a:t>.</a:t>
            </a:r>
          </a:p>
          <a:p>
            <a:r>
              <a:rPr kumimoji="1" lang="en-US" altLang="zh-CN" dirty="0" smtClean="0"/>
              <a:t>Contents</a:t>
            </a:r>
            <a:r>
              <a:rPr kumimoji="1" lang="zh-CN" altLang="en-US" dirty="0" smtClean="0"/>
              <a:t>：</a:t>
            </a:r>
            <a:endParaRPr kumimoji="1" lang="en-US" altLang="zh-CN" dirty="0" smtClean="0"/>
          </a:p>
          <a:p>
            <a:pPr lvl="1"/>
            <a:r>
              <a:rPr kumimoji="1" lang="en-US" altLang="zh-CN" dirty="0" smtClean="0"/>
              <a:t>(1) Chinese </a:t>
            </a:r>
            <a:r>
              <a:rPr kumimoji="1" lang="en-US" altLang="zh-CN" dirty="0"/>
              <a:t>typical grammatical structure extraction: Through in-depth study of Chinese grammar, extract the most typical noun phrase structure, verb phrase structure and sentence structure in Chinese grammatical </a:t>
            </a:r>
            <a:r>
              <a:rPr kumimoji="1" lang="en-US" altLang="zh-CN" dirty="0" smtClean="0"/>
              <a:t>structure</a:t>
            </a:r>
            <a:r>
              <a:rPr kumimoji="1" lang="zh-CN" altLang="en-US" dirty="0"/>
              <a:t>；</a:t>
            </a:r>
            <a:endParaRPr kumimoji="1" lang="en-US" altLang="zh-CN" dirty="0" smtClean="0"/>
          </a:p>
          <a:p>
            <a:pPr lvl="1"/>
            <a:r>
              <a:rPr kumimoji="1" lang="en-US" altLang="zh-CN" dirty="0" smtClean="0"/>
              <a:t>(2)</a:t>
            </a:r>
            <a:r>
              <a:rPr kumimoji="1" lang="zh-CN" altLang="en-US" dirty="0" smtClean="0"/>
              <a:t> </a:t>
            </a:r>
            <a:r>
              <a:rPr kumimoji="1" lang="en-US" altLang="zh-CN" dirty="0" smtClean="0"/>
              <a:t>Selection of </a:t>
            </a:r>
            <a:r>
              <a:rPr kumimoji="1" lang="en-US" altLang="zh-CN" dirty="0"/>
              <a:t>training language materials: According to the Chinese 492 common vocabularies and YCT vocabulary, the training </a:t>
            </a:r>
            <a:r>
              <a:rPr kumimoji="1" lang="en-US" altLang="zh-CN" dirty="0" smtClean="0"/>
              <a:t>corpus was</a:t>
            </a:r>
            <a:r>
              <a:rPr kumimoji="1" lang="zh-CN" altLang="en-US" dirty="0" smtClean="0"/>
              <a:t> </a:t>
            </a:r>
            <a:r>
              <a:rPr kumimoji="1" lang="en-US" altLang="zh-CN" dirty="0" smtClean="0"/>
              <a:t>selected</a:t>
            </a:r>
            <a:r>
              <a:rPr kumimoji="1" lang="en-US" altLang="zh-CN" dirty="0"/>
              <a:t>: noun phrases: 58; verb phrases: 46; sentences: 402</a:t>
            </a:r>
            <a:r>
              <a:rPr kumimoji="1" lang="en-US" altLang="zh-CN" dirty="0" smtClean="0"/>
              <a:t>;</a:t>
            </a:r>
            <a:endParaRPr kumimoji="1" lang="zh-CN" altLang="en-US" dirty="0" smtClean="0"/>
          </a:p>
          <a:p>
            <a:pPr lvl="1"/>
            <a:r>
              <a:rPr kumimoji="1" lang="en-US" altLang="zh-CN" dirty="0"/>
              <a:t>(3) Training and quiz course organization: Taking the noun structure as an example, the courses are divided into two categories, training and test classes</a:t>
            </a:r>
            <a:r>
              <a:rPr kumimoji="1" lang="en-US" altLang="zh-CN" dirty="0" smtClean="0"/>
              <a:t>.</a:t>
            </a:r>
            <a:r>
              <a:rPr kumimoji="1" lang="zh-CN" altLang="en-US" dirty="0" smtClean="0"/>
              <a:t> </a:t>
            </a:r>
            <a:r>
              <a:rPr kumimoji="1" lang="en-US" altLang="zh-CN" dirty="0" smtClean="0"/>
              <a:t>Each </a:t>
            </a:r>
            <a:r>
              <a:rPr kumimoji="1" lang="en-US" altLang="zh-CN" dirty="0"/>
              <a:t>training </a:t>
            </a:r>
            <a:r>
              <a:rPr kumimoji="1" lang="en-US" altLang="zh-CN" dirty="0" smtClean="0"/>
              <a:t>class</a:t>
            </a:r>
            <a:r>
              <a:rPr kumimoji="1" lang="zh-CN" altLang="en-US" dirty="0" smtClean="0"/>
              <a:t> </a:t>
            </a:r>
            <a:r>
              <a:rPr kumimoji="1" lang="en-US" altLang="zh-CN" dirty="0" smtClean="0"/>
              <a:t>and </a:t>
            </a:r>
            <a:r>
              <a:rPr kumimoji="1" lang="en-US" altLang="zh-CN" dirty="0"/>
              <a:t>test class</a:t>
            </a:r>
            <a:r>
              <a:rPr kumimoji="1" lang="zh-CN" altLang="en-US" dirty="0"/>
              <a:t> </a:t>
            </a:r>
            <a:r>
              <a:rPr kumimoji="1" lang="en-US" altLang="zh-CN" dirty="0" smtClean="0"/>
              <a:t>contains 10</a:t>
            </a:r>
            <a:r>
              <a:rPr kumimoji="1" lang="zh-CN" altLang="en-US" dirty="0" smtClean="0"/>
              <a:t> </a:t>
            </a:r>
            <a:r>
              <a:rPr kumimoji="1" lang="en-US" altLang="zh-CN" dirty="0" smtClean="0"/>
              <a:t>items. </a:t>
            </a:r>
            <a:r>
              <a:rPr kumimoji="1" lang="en-US" altLang="zh-CN" dirty="0"/>
              <a:t>After the training session, a test session will be performed. The test is passed after 3 consecutive tests with a correct rate of 80%.The verb structure and sentence structure training organization are similar. </a:t>
            </a:r>
            <a:endParaRPr kumimoji="1" lang="zh-CN" altLang="en-US" dirty="0" smtClean="0"/>
          </a:p>
          <a:p>
            <a:pPr lvl="1"/>
            <a:r>
              <a:rPr kumimoji="1" lang="en-US" altLang="zh-CN" dirty="0" smtClean="0"/>
              <a:t>(</a:t>
            </a:r>
            <a:r>
              <a:rPr kumimoji="1" lang="en-US" altLang="zh-CN" dirty="0"/>
              <a:t>4) Design of teaching methods: To attract </a:t>
            </a:r>
            <a:r>
              <a:rPr kumimoji="1" lang="en-US" altLang="zh-CN" dirty="0" smtClean="0"/>
              <a:t>children‘s </a:t>
            </a:r>
            <a:r>
              <a:rPr kumimoji="1" lang="en-US" altLang="zh-CN" dirty="0"/>
              <a:t>interest, we present the </a:t>
            </a:r>
            <a:r>
              <a:rPr kumimoji="1" lang="en-US" altLang="zh-CN" dirty="0" smtClean="0"/>
              <a:t>training</a:t>
            </a:r>
            <a:r>
              <a:rPr kumimoji="1" lang="zh-CN" altLang="en-US" dirty="0" smtClean="0"/>
              <a:t> </a:t>
            </a:r>
            <a:r>
              <a:rPr kumimoji="1" lang="en-US" altLang="zh-CN" dirty="0" smtClean="0"/>
              <a:t>corpus </a:t>
            </a:r>
            <a:r>
              <a:rPr kumimoji="1" lang="en-US" altLang="zh-CN" dirty="0"/>
              <a:t>in the form of a turntable. With the aid of pictures and </a:t>
            </a:r>
            <a:r>
              <a:rPr kumimoji="1" lang="en-US" altLang="zh-CN" dirty="0" smtClean="0"/>
              <a:t>animations, children were asked to </a:t>
            </a:r>
            <a:r>
              <a:rPr kumimoji="1" lang="en-US" altLang="zh-CN" dirty="0"/>
              <a:t>click on the answers to complete the language </a:t>
            </a:r>
            <a:r>
              <a:rPr kumimoji="1" lang="en-US" altLang="zh-CN" dirty="0" smtClean="0"/>
              <a:t>structure.</a:t>
            </a:r>
            <a:r>
              <a:rPr kumimoji="1" lang="zh-CN" altLang="en-US" dirty="0" smtClean="0"/>
              <a:t> </a:t>
            </a:r>
            <a:r>
              <a:rPr kumimoji="1" lang="en-US" altLang="zh-CN" dirty="0" smtClean="0"/>
              <a:t>Through </a:t>
            </a:r>
            <a:r>
              <a:rPr kumimoji="1" lang="en-US" altLang="zh-CN" dirty="0"/>
              <a:t>repeated training, this linguistic structure pattern </a:t>
            </a:r>
            <a:r>
              <a:rPr kumimoji="1" lang="en-US" altLang="zh-CN" dirty="0" smtClean="0"/>
              <a:t>will</a:t>
            </a:r>
            <a:r>
              <a:rPr kumimoji="1" lang="zh-CN" altLang="en-US" dirty="0" smtClean="0"/>
              <a:t> </a:t>
            </a:r>
            <a:r>
              <a:rPr kumimoji="1" lang="en-US" altLang="zh-CN" dirty="0" smtClean="0"/>
              <a:t>be </a:t>
            </a:r>
            <a:r>
              <a:rPr kumimoji="1" lang="en-US" altLang="zh-CN" dirty="0"/>
              <a:t>constructed in children's minds.</a:t>
            </a:r>
          </a:p>
        </p:txBody>
      </p:sp>
    </p:spTree>
    <p:extLst>
      <p:ext uri="{BB962C8B-B14F-4D97-AF65-F5344CB8AC3E}">
        <p14:creationId xmlns:p14="http://schemas.microsoft.com/office/powerpoint/2010/main" val="743822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 done in the past month</a:t>
            </a:r>
          </a:p>
        </p:txBody>
      </p:sp>
      <p:sp>
        <p:nvSpPr>
          <p:cNvPr id="3" name="内容占位符 2"/>
          <p:cNvSpPr>
            <a:spLocks noGrp="1"/>
          </p:cNvSpPr>
          <p:nvPr>
            <p:ph idx="1"/>
          </p:nvPr>
        </p:nvSpPr>
        <p:spPr>
          <a:xfrm>
            <a:off x="1484310" y="2041071"/>
            <a:ext cx="10018713" cy="4816929"/>
          </a:xfrm>
        </p:spPr>
        <p:txBody>
          <a:bodyPr>
            <a:normAutofit/>
          </a:bodyPr>
          <a:lstStyle/>
          <a:p>
            <a:r>
              <a:rPr lang="en-US" altLang="zh-CN" dirty="0" smtClean="0"/>
              <a:t>2</a:t>
            </a:r>
            <a:r>
              <a:rPr lang="zh-CN" altLang="en-US" dirty="0" smtClean="0"/>
              <a:t>、</a:t>
            </a:r>
            <a:r>
              <a:rPr lang="en-US" altLang="zh-CN" dirty="0" smtClean="0"/>
              <a:t>Data </a:t>
            </a:r>
            <a:r>
              <a:rPr lang="en-US" altLang="zh-CN" dirty="0"/>
              <a:t>collection design</a:t>
            </a:r>
            <a:endParaRPr lang="zh-CN" altLang="en-US" dirty="0"/>
          </a:p>
          <a:p>
            <a:pPr lvl="1"/>
            <a:r>
              <a:rPr lang="zh-CN" altLang="en-US" dirty="0" smtClean="0"/>
              <a:t> </a:t>
            </a:r>
            <a:r>
              <a:rPr lang="en-US" altLang="zh-CN" dirty="0" smtClean="0"/>
              <a:t>The statistical indicators are initially listed and the yuudee2 stat 1st draft  is given, including the demographic section and the psychometric section. </a:t>
            </a:r>
            <a:endParaRPr lang="zh-CN" altLang="en-US" dirty="0" smtClean="0"/>
          </a:p>
          <a:p>
            <a:pPr lvl="1"/>
            <a:r>
              <a:rPr lang="en-US" altLang="zh-CN" dirty="0" smtClean="0"/>
              <a:t>Please </a:t>
            </a:r>
            <a:r>
              <a:rPr lang="en-US" altLang="zh-CN" dirty="0"/>
              <a:t>find here: </a:t>
            </a:r>
            <a:r>
              <a:rPr lang="en-US" altLang="zh-CN" sz="1800" dirty="0">
                <a:hlinkClick r:id="rId3" invalidUrl="https://github.com/xiaoyudi-China/xiaoyudi_iOS/blob/master/product_design/Yuudee2 STAT 1st Draft.pdf"/>
              </a:rPr>
              <a:t>https://</a:t>
            </a:r>
            <a:r>
              <a:rPr lang="en-US" altLang="zh-CN" sz="1800" dirty="0">
                <a:hlinkClick r:id="rId4" invalidUrl="https://github.com/xiaoyudi-China/xiaoyudi_iOS/blob/master/product_design/Yuudee2 STAT 1st Draft.pdf"/>
              </a:rPr>
              <a:t>github.com/xiaoyudi-China/xiaoyudi_iOS/blob/master/product_design/Yuudee2%20STAT%201st%20Draft.pdf</a:t>
            </a:r>
            <a:endParaRPr lang="en-US" altLang="zh-CN" sz="1800" dirty="0"/>
          </a:p>
          <a:p>
            <a:endParaRPr lang="zh-CN" altLang="en-US" dirty="0"/>
          </a:p>
          <a:p>
            <a:pPr lvl="2"/>
            <a:endParaRPr kumimoji="1" lang="zh-CN" altLang="en-US" dirty="0"/>
          </a:p>
        </p:txBody>
      </p:sp>
    </p:spTree>
    <p:extLst>
      <p:ext uri="{BB962C8B-B14F-4D97-AF65-F5344CB8AC3E}">
        <p14:creationId xmlns:p14="http://schemas.microsoft.com/office/powerpoint/2010/main" val="708492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 done in the past month</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3</a:t>
            </a:r>
            <a:r>
              <a:rPr lang="zh-CN" altLang="en-US" dirty="0" smtClean="0"/>
              <a:t>、</a:t>
            </a:r>
            <a:r>
              <a:rPr lang="en-US" altLang="zh-CN" dirty="0"/>
              <a:t>Q</a:t>
            </a:r>
            <a:r>
              <a:rPr lang="en-US" altLang="zh-CN" dirty="0" smtClean="0"/>
              <a:t>uart</a:t>
            </a:r>
            <a:r>
              <a:rPr lang="zh-CN" altLang="en-US" dirty="0" smtClean="0"/>
              <a:t> </a:t>
            </a:r>
            <a:r>
              <a:rPr lang="en-US" altLang="zh-CN" dirty="0" smtClean="0"/>
              <a:t>1</a:t>
            </a:r>
            <a:r>
              <a:rPr lang="zh-CN" altLang="en-US" dirty="0" smtClean="0"/>
              <a:t> </a:t>
            </a:r>
            <a:r>
              <a:rPr lang="en-US" altLang="zh-CN" dirty="0" smtClean="0"/>
              <a:t>Communications and Branding</a:t>
            </a:r>
            <a:endParaRPr lang="en-US" altLang="zh-CN" dirty="0"/>
          </a:p>
          <a:p>
            <a:pPr lvl="1"/>
            <a:r>
              <a:rPr lang="en-US" altLang="zh-CN" dirty="0" smtClean="0"/>
              <a:t>Blog: </a:t>
            </a:r>
            <a:r>
              <a:rPr lang="en-US" altLang="zh-CN" dirty="0" err="1" smtClean="0"/>
              <a:t>Yuudee</a:t>
            </a:r>
            <a:r>
              <a:rPr lang="en-US" altLang="zh-CN" dirty="0" smtClean="0"/>
              <a:t> 2’s willingness</a:t>
            </a:r>
            <a:r>
              <a:rPr lang="zh-CN" altLang="en-US" dirty="0"/>
              <a:t> </a:t>
            </a:r>
            <a:endParaRPr lang="en-US" altLang="zh-CN" dirty="0"/>
          </a:p>
          <a:p>
            <a:pPr marL="457200" lvl="1" indent="0">
              <a:buNone/>
            </a:pPr>
            <a:r>
              <a:rPr lang="en-US" altLang="zh-CN" dirty="0" smtClean="0"/>
              <a:t>link</a:t>
            </a:r>
            <a:r>
              <a:rPr lang="zh-CN" altLang="en-US" dirty="0" smtClean="0"/>
              <a:t>：</a:t>
            </a:r>
            <a:r>
              <a:rPr lang="en-US" altLang="zh-CN" dirty="0" smtClean="0">
                <a:hlinkClick r:id="rId2"/>
              </a:rPr>
              <a:t>http</a:t>
            </a:r>
            <a:r>
              <a:rPr lang="en-US" altLang="zh-CN" dirty="0">
                <a:hlinkClick r:id="rId2"/>
              </a:rPr>
              <a:t>://www.xiaoyudi.org/?p=2196</a:t>
            </a:r>
            <a:endParaRPr lang="en-US" altLang="zh-CN" dirty="0"/>
          </a:p>
          <a:p>
            <a:pPr lvl="1"/>
            <a:r>
              <a:rPr lang="en-US" altLang="zh-CN" dirty="0" err="1"/>
              <a:t>Weibo</a:t>
            </a:r>
            <a:r>
              <a:rPr lang="en-US" altLang="zh-CN" dirty="0"/>
              <a:t> (like twitter) </a:t>
            </a:r>
            <a:endParaRPr lang="en-US" altLang="zh-CN" dirty="0" smtClean="0"/>
          </a:p>
          <a:p>
            <a:pPr marL="457200" lvl="1" indent="0">
              <a:buNone/>
            </a:pPr>
            <a:r>
              <a:rPr lang="en-US" altLang="zh-CN" dirty="0" smtClean="0"/>
              <a:t>link:</a:t>
            </a:r>
            <a:endParaRPr lang="en-US" altLang="zh-CN" dirty="0"/>
          </a:p>
          <a:p>
            <a:pPr marL="457200" lvl="1" indent="0">
              <a:buNone/>
            </a:pPr>
            <a:r>
              <a:rPr lang="en-US" altLang="zh-CN" dirty="0" smtClean="0">
                <a:hlinkClick r:id="rId3"/>
              </a:rPr>
              <a:t>https</a:t>
            </a:r>
            <a:r>
              <a:rPr lang="en-US" altLang="zh-CN" dirty="0">
                <a:hlinkClick r:id="rId3"/>
              </a:rPr>
              <a:t>://weibo.com/6530669403/profile?rightmod=1&amp;wvr=6&amp;mod=personinfo&amp;is_all=1</a:t>
            </a:r>
            <a:endParaRPr lang="en-US" altLang="zh-CN" dirty="0"/>
          </a:p>
          <a:p>
            <a:endParaRPr kumimoji="1" lang="zh-CN" altLang="en-US" dirty="0"/>
          </a:p>
        </p:txBody>
      </p:sp>
    </p:spTree>
    <p:extLst>
      <p:ext uri="{BB962C8B-B14F-4D97-AF65-F5344CB8AC3E}">
        <p14:creationId xmlns:p14="http://schemas.microsoft.com/office/powerpoint/2010/main" val="1643747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 done in the past month</a:t>
            </a:r>
            <a:endParaRPr kumimoji="1" lang="zh-CN" altLang="en-US" dirty="0"/>
          </a:p>
        </p:txBody>
      </p:sp>
      <p:sp>
        <p:nvSpPr>
          <p:cNvPr id="3" name="内容占位符 2"/>
          <p:cNvSpPr>
            <a:spLocks noGrp="1"/>
          </p:cNvSpPr>
          <p:nvPr>
            <p:ph idx="1"/>
          </p:nvPr>
        </p:nvSpPr>
        <p:spPr/>
        <p:txBody>
          <a:bodyPr/>
          <a:lstStyle/>
          <a:p>
            <a:r>
              <a:rPr lang="en-US" altLang="zh-CN" dirty="0" smtClean="0"/>
              <a:t>4</a:t>
            </a:r>
            <a:r>
              <a:rPr lang="zh-CN" altLang="en-US" dirty="0" smtClean="0"/>
              <a:t>、</a:t>
            </a:r>
            <a:r>
              <a:rPr lang="en-US" altLang="zh-CN" dirty="0" smtClean="0"/>
              <a:t>Research</a:t>
            </a:r>
          </a:p>
          <a:p>
            <a:r>
              <a:rPr lang="zh-CN" altLang="en-US" dirty="0" smtClean="0"/>
              <a:t>（</a:t>
            </a:r>
            <a:r>
              <a:rPr lang="en-US" altLang="zh-CN" dirty="0"/>
              <a:t>1</a:t>
            </a:r>
            <a:r>
              <a:rPr lang="zh-CN" altLang="en-US" dirty="0" smtClean="0"/>
              <a:t>）</a:t>
            </a:r>
            <a:r>
              <a:rPr lang="en-US" altLang="zh-CN" dirty="0" smtClean="0"/>
              <a:t>Invite </a:t>
            </a:r>
            <a:r>
              <a:rPr lang="en-US" altLang="zh-CN" dirty="0"/>
              <a:t>Prof. Yi Li from Peking University to do project </a:t>
            </a:r>
            <a:r>
              <a:rPr lang="en-US" altLang="zh-CN" dirty="0" smtClean="0"/>
              <a:t>review</a:t>
            </a:r>
          </a:p>
          <a:p>
            <a:r>
              <a:rPr lang="zh-CN" altLang="en-US" dirty="0" smtClean="0"/>
              <a:t>（</a:t>
            </a:r>
            <a:r>
              <a:rPr lang="en-US" altLang="zh-CN" dirty="0"/>
              <a:t>2</a:t>
            </a:r>
            <a:r>
              <a:rPr lang="zh-CN" altLang="en-US" dirty="0" smtClean="0"/>
              <a:t>）</a:t>
            </a:r>
            <a:r>
              <a:rPr lang="en-US" altLang="zh-CN" dirty="0"/>
              <a:t>Invite Dr. Chen </a:t>
            </a:r>
            <a:r>
              <a:rPr lang="en-US" altLang="zh-CN" dirty="0" err="1" smtClean="0"/>
              <a:t>Sinong</a:t>
            </a:r>
            <a:r>
              <a:rPr lang="en-US" altLang="zh-CN" dirty="0" smtClean="0"/>
              <a:t> from </a:t>
            </a:r>
            <a:r>
              <a:rPr lang="en-US" altLang="zh-CN" dirty="0"/>
              <a:t>Peking University as an information consultant for data </a:t>
            </a:r>
            <a:r>
              <a:rPr lang="en-US" altLang="zh-CN" dirty="0" smtClean="0"/>
              <a:t>collection</a:t>
            </a:r>
            <a:endParaRPr lang="zh-CN" altLang="en-US" dirty="0"/>
          </a:p>
        </p:txBody>
      </p:sp>
    </p:spTree>
    <p:extLst>
      <p:ext uri="{BB962C8B-B14F-4D97-AF65-F5344CB8AC3E}">
        <p14:creationId xmlns:p14="http://schemas.microsoft.com/office/powerpoint/2010/main" val="1025729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172</TotalTime>
  <Words>614</Words>
  <Application>Microsoft Macintosh PowerPoint</Application>
  <PresentationFormat>宽屏</PresentationFormat>
  <Paragraphs>65</Paragraphs>
  <Slides>10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Calibri</vt:lpstr>
      <vt:lpstr>Corbel</vt:lpstr>
      <vt:lpstr>华文楷体</vt:lpstr>
      <vt:lpstr>宋体</vt:lpstr>
      <vt:lpstr>视差</vt:lpstr>
      <vt:lpstr>Monthly Report</vt:lpstr>
      <vt:lpstr>Outline</vt:lpstr>
      <vt:lpstr>Project progress overview</vt:lpstr>
      <vt:lpstr>Quarter 1 Report</vt:lpstr>
      <vt:lpstr>Quarter 2 Work plan</vt:lpstr>
      <vt:lpstr>Work done in the past month</vt:lpstr>
      <vt:lpstr>Work done in the past month</vt:lpstr>
      <vt:lpstr>Work done in the past month</vt:lpstr>
      <vt:lpstr>Work done in the past month</vt:lpstr>
      <vt:lpstr>Arrangements for the coming month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81</cp:revision>
  <dcterms:created xsi:type="dcterms:W3CDTF">2018-04-23T06:44:16Z</dcterms:created>
  <dcterms:modified xsi:type="dcterms:W3CDTF">2018-04-23T14:37:16Z</dcterms:modified>
</cp:coreProperties>
</file>