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160" y="1604520"/>
            <a:ext cx="498636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160" y="1604520"/>
            <a:ext cx="49863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160" y="1604520"/>
            <a:ext cx="498636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160" y="1604520"/>
            <a:ext cx="49863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CA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CA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41520" y="1583280"/>
            <a:ext cx="10685520" cy="163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/>
            <a:r>
              <a:rPr lang="en-CA" sz="4800">
                <a:solidFill>
                  <a:srgbClr val="000000"/>
                </a:solidFill>
                <a:latin typeface="Times New Roman"/>
              </a:rPr>
              <a:t>Becoming the Expert -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4800">
                <a:solidFill>
                  <a:srgbClr val="000000"/>
                </a:solidFill>
                <a:latin typeface="Times New Roman"/>
              </a:rPr>
              <a:t>Interactive Multi-Class Machine Teaching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412640" y="3820320"/>
            <a:ext cx="9143280" cy="165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CVPR2015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Edward Johns, Oisin Mac Aodha, Gabriel J. Brostow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University College London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http://visual.cs.ucl.ac.uk/pubs/interactiveMachineTeaching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CA" sz="4400">
                <a:solidFill>
                  <a:srgbClr val="000000"/>
                </a:solidFill>
                <a:latin typeface="Calibri Light"/>
              </a:rPr>
              <a:t>Experimental Results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838080" y="3506400"/>
            <a:ext cx="10514880" cy="14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6360" y="1809360"/>
            <a:ext cx="11927160" cy="323424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788760" y="5112000"/>
            <a:ext cx="10514880" cy="12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Joint second on ‘Leaves’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Multi-modal nature of the leaves present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Human learners typically assumed unimodal distribution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CA" sz="4400">
                <a:solidFill>
                  <a:srgbClr val="000000"/>
                </a:solidFill>
                <a:latin typeface="Calibri Light"/>
              </a:rPr>
              <a:t>Experimental Results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838080" y="3506400"/>
            <a:ext cx="10514880" cy="14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788760" y="1440000"/>
            <a:ext cx="4754880" cy="4751640"/>
          </a:xfrm>
          <a:prstGeom prst="rect">
            <a:avLst/>
          </a:prstGeom>
          <a:noFill/>
          <a:ln>
            <a:noFill/>
          </a:ln>
        </p:spPr>
      </p:sp>
      <p:pic>
        <p:nvPicPr>
          <p:cNvPr id="1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25440" y="1400040"/>
            <a:ext cx="5722200" cy="493560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648000" y="1584000"/>
            <a:ext cx="4896000" cy="47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Calibri"/>
              </a:rPr>
              <a:t>Not equivalent to true learning curve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CA" sz="2400">
                <a:solidFill>
                  <a:srgbClr val="000000"/>
                </a:solidFill>
                <a:latin typeface="Calibri"/>
              </a:rPr>
              <a:t>S</a:t>
            </a:r>
            <a:r>
              <a:rPr i="1" lang="en-CA" sz="1500">
                <a:solidFill>
                  <a:srgbClr val="000000"/>
                </a:solidFill>
                <a:latin typeface="Calibri"/>
              </a:rPr>
              <a:t>cc </a:t>
            </a:r>
            <a:r>
              <a:rPr i="1" lang="en-CA" sz="2400">
                <a:solidFill>
                  <a:srgbClr val="000000"/>
                </a:solidFill>
                <a:latin typeface="Calibri"/>
              </a:rPr>
              <a:t>: false sense of performance because of the repeatedly shown centroid.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CA" sz="2400">
                <a:solidFill>
                  <a:srgbClr val="000000"/>
                </a:solidFill>
                <a:latin typeface="Calibri"/>
              </a:rPr>
              <a:t>S</a:t>
            </a:r>
            <a:r>
              <a:rPr i="1" lang="en-CA" sz="1500">
                <a:solidFill>
                  <a:srgbClr val="000000"/>
                </a:solidFill>
                <a:latin typeface="Calibri"/>
              </a:rPr>
              <a:t>wp</a:t>
            </a:r>
            <a:r>
              <a:rPr i="1" lang="en-CA" sz="2400">
                <a:solidFill>
                  <a:srgbClr val="000000"/>
                </a:solidFill>
                <a:latin typeface="Calibri"/>
              </a:rPr>
              <a:t> : relatively flat learning curve, because the outlier images are challenging to learn.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CA" sz="2400">
                <a:solidFill>
                  <a:srgbClr val="000000"/>
                </a:solidFill>
                <a:latin typeface="Calibri"/>
              </a:rPr>
              <a:t>S</a:t>
            </a:r>
            <a:r>
              <a:rPr i="1" lang="en-CA" sz="1500">
                <a:solidFill>
                  <a:srgbClr val="000000"/>
                </a:solidFill>
                <a:latin typeface="Calibri"/>
              </a:rPr>
              <a:t>rnd</a:t>
            </a:r>
            <a:r>
              <a:rPr i="1" lang="en-CA" sz="2400">
                <a:solidFill>
                  <a:srgbClr val="000000"/>
                </a:solidFill>
                <a:latin typeface="Calibri"/>
              </a:rPr>
              <a:t>, S</a:t>
            </a:r>
            <a:r>
              <a:rPr i="1" lang="en-CA" sz="1500">
                <a:solidFill>
                  <a:srgbClr val="000000"/>
                </a:solidFill>
                <a:latin typeface="Calibri"/>
              </a:rPr>
              <a:t>batch</a:t>
            </a:r>
            <a:r>
              <a:rPr i="1" lang="en-CA" sz="2400">
                <a:solidFill>
                  <a:srgbClr val="000000"/>
                </a:solidFill>
                <a:latin typeface="Calibri"/>
              </a:rPr>
              <a:t> : Unable to adapt to the student’s ability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CA" sz="4400">
                <a:solidFill>
                  <a:srgbClr val="000000"/>
                </a:solidFill>
                <a:latin typeface="Calibri Light"/>
              </a:rPr>
              <a:t>Summary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Contribute a lot expecially in online education and HCI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Realise automatic learning despite human intervention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Reduce learning time because of targeted teaching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Provide a web based interface and framework for exploring new teaching strategies (BUT it can’t work right now because disk is full)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8680" y="880200"/>
            <a:ext cx="10461960" cy="509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21000" y="18000"/>
            <a:ext cx="10514880" cy="13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CustomShape 2"/>
          <p:cNvSpPr/>
          <p:nvPr/>
        </p:nvSpPr>
        <p:spPr>
          <a:xfrm>
            <a:off x="4608000" y="2952000"/>
            <a:ext cx="2259000" cy="75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Thank you.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932760" y="2503080"/>
            <a:ext cx="10514880" cy="134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Propose an Interactive Machine Teaching algorithm enableing a computer to teach to a human challenging visual concepts, which are multi-class image classification tasks in this paper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CA" sz="4400">
                <a:solidFill>
                  <a:srgbClr val="000000"/>
                </a:solidFill>
                <a:latin typeface="Calibri Light"/>
              </a:rPr>
              <a:t>Machine Teaching </a:t>
            </a:r>
            <a:r>
              <a:rPr lang="en-CA" sz="1600">
                <a:solidFill>
                  <a:srgbClr val="000000"/>
                </a:solidFill>
                <a:latin typeface="Calibri Light"/>
              </a:rPr>
              <a:t>by Jerry Zhu in WISC </a:t>
            </a:r>
            <a:endParaRPr/>
          </a:p>
          <a:p>
            <a:pPr>
              <a:lnSpc>
                <a:spcPct val="90000"/>
              </a:lnSpc>
            </a:pPr>
            <a:r>
              <a:rPr lang="en-CA" sz="1600">
                <a:solidFill>
                  <a:srgbClr val="000000"/>
                </a:solidFill>
                <a:latin typeface="Calibri Light"/>
              </a:rPr>
              <a:t>http://pages.cs.wisc.edu/~jerryzhu/machineteaching/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If machine learning is to discover knowledge, machine teaching is to pass it 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Given a learning algorithm and a target model, machine teaching finds an optimal(e.g. the smallest) training set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Machine teaching aims to maximally influence the learner via optimal training data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CA" sz="4400">
                <a:solidFill>
                  <a:srgbClr val="000000"/>
                </a:solidFill>
                <a:latin typeface="Calibri Light"/>
              </a:rPr>
              <a:t>Machine Teaching </a:t>
            </a:r>
            <a:r>
              <a:rPr lang="en-CA" sz="1600">
                <a:solidFill>
                  <a:srgbClr val="000000"/>
                </a:solidFill>
                <a:latin typeface="Calibri Light"/>
              </a:rPr>
              <a:t>by Jerry Zhu in WISC </a:t>
            </a:r>
            <a:endParaRPr/>
          </a:p>
          <a:p>
            <a:pPr>
              <a:lnSpc>
                <a:spcPct val="90000"/>
              </a:lnSpc>
            </a:pPr>
            <a:r>
              <a:rPr lang="en-CA" sz="1600">
                <a:solidFill>
                  <a:srgbClr val="000000"/>
                </a:solidFill>
                <a:latin typeface="Calibri Light"/>
              </a:rPr>
              <a:t>http://pages.cs.wisc.edu/~jerryzhu/machineteaching/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9000" y="1512000"/>
            <a:ext cx="7406640" cy="494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CA" sz="4400">
                <a:solidFill>
                  <a:srgbClr val="000000"/>
                </a:solidFill>
                <a:latin typeface="Calibri Light"/>
              </a:rPr>
              <a:t>Difference with Adaptive Learning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Adaptive learning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Learn more accurate models given the smallest amount of supervision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Select the most informative datapoints to be labeled by the human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Machine teaching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Treat human brain like a black box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Optimize the teaching set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CA" sz="4400">
                <a:solidFill>
                  <a:srgbClr val="000000"/>
                </a:solidFill>
                <a:latin typeface="Calibri Light"/>
              </a:rPr>
              <a:t>Two areas in Machine Teaching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838080" y="1717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Batch(fixed) teaching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Construct an optimal teaching set offline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Order of teaching set is fixed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Assume students have perfect memory and same learning ability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Examples</a:t>
            </a:r>
            <a:endParaRPr/>
          </a:p>
          <a:p>
            <a:pPr lvl="1">
              <a:lnSpc>
                <a:spcPct val="90000"/>
              </a:lnSpc>
              <a:buSzPct val="75000"/>
              <a:buFont typeface="StarSymbol"/>
              <a:buChar char="l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S</a:t>
            </a:r>
            <a:r>
              <a:rPr lang="en-CA">
                <a:solidFill>
                  <a:srgbClr val="000000"/>
                </a:solidFill>
                <a:latin typeface="Calibri"/>
              </a:rPr>
              <a:t>rnd 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: Random choose teaching image to present</a:t>
            </a:r>
            <a:endParaRPr/>
          </a:p>
          <a:p>
            <a:pPr lvl="1">
              <a:lnSpc>
                <a:spcPct val="90000"/>
              </a:lnSpc>
              <a:buSzPct val="75000"/>
              <a:buFont typeface="StarSymbol"/>
              <a:buChar char="l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S</a:t>
            </a:r>
            <a:r>
              <a:rPr lang="en-CA">
                <a:solidFill>
                  <a:srgbClr val="000000"/>
                </a:solidFill>
                <a:latin typeface="Calibri"/>
              </a:rPr>
              <a:t>batch 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: Opimal teaching set offline with fixed order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CA" sz="4400">
                <a:solidFill>
                  <a:srgbClr val="000000"/>
                </a:solidFill>
                <a:latin typeface="Calibri Light"/>
              </a:rPr>
              <a:t>Two areas in Machine Teaching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838080" y="1368000"/>
            <a:ext cx="10514880" cy="23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Interactive/Adaptive/Online teaching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Students have different learning rates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Teacher receives feedback as teaching progresses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Teacher can adapt to the current ability of each individual student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849960" y="3093480"/>
            <a:ext cx="10514880" cy="23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Examples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S</a:t>
            </a:r>
            <a:r>
              <a:rPr lang="en-CA">
                <a:solidFill>
                  <a:srgbClr val="000000"/>
                </a:solidFill>
                <a:latin typeface="Calibri"/>
              </a:rPr>
              <a:t>wp 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: Select the worst-predicted example and provide to the learner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S</a:t>
            </a:r>
            <a:r>
              <a:rPr lang="en-CA">
                <a:solidFill>
                  <a:srgbClr val="000000"/>
                </a:solidFill>
                <a:latin typeface="Calibri"/>
              </a:rPr>
              <a:t>cc  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: Compute the feature space centroids for each class and the learner is only presented with the images represented by centroids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64000" y="1512000"/>
            <a:ext cx="10514880" cy="467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i="1" lang="en-CA" sz="2800">
                <a:solidFill>
                  <a:srgbClr val="000000"/>
                </a:solidFill>
                <a:latin typeface="Calibri"/>
              </a:rPr>
              <a:t>Dt 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: current teaching set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i="1" lang="en-CA" sz="2800">
                <a:solidFill>
                  <a:srgbClr val="000000"/>
                </a:solidFill>
                <a:latin typeface="Calibri"/>
              </a:rPr>
              <a:t>Du 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: unobserved images set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Approximate the student’s conditional distribution given </a:t>
            </a:r>
            <a:r>
              <a:rPr i="1" lang="en-CA" sz="2800">
                <a:solidFill>
                  <a:srgbClr val="000000"/>
                </a:solidFill>
                <a:latin typeface="Calibri"/>
              </a:rPr>
              <a:t>Dt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Propagate the student’s estimate of class labels for </a:t>
            </a:r>
            <a:r>
              <a:rPr i="1" lang="en-CA" sz="2800">
                <a:solidFill>
                  <a:srgbClr val="000000"/>
                </a:solidFill>
                <a:latin typeface="Calibri"/>
              </a:rPr>
              <a:t>Dt 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to </a:t>
            </a:r>
            <a:r>
              <a:rPr i="1" lang="en-CA" sz="2800">
                <a:solidFill>
                  <a:srgbClr val="000000"/>
                </a:solidFill>
                <a:latin typeface="Calibri"/>
              </a:rPr>
              <a:t>Du 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by defining a similarity matrix </a:t>
            </a:r>
            <a:r>
              <a:rPr i="1" lang="en-CA" sz="2800">
                <a:solidFill>
                  <a:srgbClr val="000000"/>
                </a:solidFill>
                <a:latin typeface="Calibri"/>
              </a:rPr>
              <a:t>W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Obtain the student’s conditional distribution on </a:t>
            </a:r>
            <a:r>
              <a:rPr i="1" lang="en-CA" sz="2800">
                <a:solidFill>
                  <a:srgbClr val="000000"/>
                </a:solidFill>
                <a:latin typeface="Calibri"/>
              </a:rPr>
              <a:t>Du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CA" sz="4400">
                <a:solidFill>
                  <a:srgbClr val="000000"/>
                </a:solidFill>
                <a:latin typeface="Calibri Light"/>
              </a:rPr>
              <a:t>Modeling the student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CA" sz="4400">
                <a:solidFill>
                  <a:srgbClr val="000000"/>
                </a:solidFill>
                <a:latin typeface="Calibri Light"/>
              </a:rPr>
              <a:t>Datasets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864360" y="1512000"/>
            <a:ext cx="10514880" cy="467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Four datasets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Principle of choosing datasets: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Small inter-class variation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Large intra-class variation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29280" y="3312000"/>
            <a:ext cx="10827720" cy="266364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77040" y="481680"/>
            <a:ext cx="5790960" cy="261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