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774-609F-4BCD-A242-5810AF7E5EA3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77C-C4C4-49F5-82A1-AD7BC1C30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94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774-609F-4BCD-A242-5810AF7E5EA3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77C-C4C4-49F5-82A1-AD7BC1C30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0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774-609F-4BCD-A242-5810AF7E5EA3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77C-C4C4-49F5-82A1-AD7BC1C30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12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774-609F-4BCD-A242-5810AF7E5EA3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77C-C4C4-49F5-82A1-AD7BC1C30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0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774-609F-4BCD-A242-5810AF7E5EA3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77C-C4C4-49F5-82A1-AD7BC1C30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4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774-609F-4BCD-A242-5810AF7E5EA3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77C-C4C4-49F5-82A1-AD7BC1C30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0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774-609F-4BCD-A242-5810AF7E5EA3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77C-C4C4-49F5-82A1-AD7BC1C30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14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774-609F-4BCD-A242-5810AF7E5EA3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77C-C4C4-49F5-82A1-AD7BC1C30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8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774-609F-4BCD-A242-5810AF7E5EA3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77C-C4C4-49F5-82A1-AD7BC1C30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3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774-609F-4BCD-A242-5810AF7E5EA3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77C-C4C4-49F5-82A1-AD7BC1C30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774-609F-4BCD-A242-5810AF7E5EA3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77C-C4C4-49F5-82A1-AD7BC1C30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4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A2774-609F-4BCD-A242-5810AF7E5EA3}" type="datetimeFigureOut">
              <a:rPr lang="zh-CN" altLang="en-US" smtClean="0"/>
              <a:t>2016/4/4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1177C-C4C4-49F5-82A1-AD7BC1C30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41445" y="1583139"/>
            <a:ext cx="10686197" cy="163676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FaceNet: A Unified Embedding for Face Recognition and </a:t>
            </a:r>
            <a:r>
              <a:rPr lang="en-US" altLang="zh-CN" dirty="0" smtClean="0">
                <a:latin typeface="Times New Roman" panose="02020603050405020304" pitchFamily="18" charset="0"/>
              </a:rPr>
              <a:t>Clustering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12543" y="3820402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CVPR2015</a:t>
            </a:r>
          </a:p>
          <a:p>
            <a:r>
              <a:rPr lang="en-US" altLang="zh-CN" dirty="0" smtClean="0"/>
              <a:t>Florian </a:t>
            </a:r>
            <a:r>
              <a:rPr lang="en-US" altLang="zh-CN" dirty="0" err="1" smtClean="0"/>
              <a:t>Schroff</a:t>
            </a:r>
            <a:r>
              <a:rPr lang="en-US" altLang="zh-CN" dirty="0"/>
              <a:t>, Dmitry </a:t>
            </a:r>
            <a:r>
              <a:rPr lang="en-US" altLang="zh-CN" dirty="0" err="1" smtClean="0"/>
              <a:t>Kalenichenko</a:t>
            </a:r>
            <a:r>
              <a:rPr lang="en-US" altLang="zh-CN" dirty="0"/>
              <a:t>, James </a:t>
            </a:r>
            <a:r>
              <a:rPr lang="en-US" altLang="zh-CN" dirty="0" err="1" smtClean="0"/>
              <a:t>Philbin</a:t>
            </a:r>
            <a:endParaRPr lang="en-US" altLang="zh-CN" dirty="0" smtClean="0"/>
          </a:p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Inc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7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Convolutional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Based on </a:t>
            </a:r>
            <a:r>
              <a:rPr lang="en-US" altLang="zh-CN" dirty="0" err="1" smtClean="0"/>
              <a:t>Zeiler&amp;Fergus</a:t>
            </a:r>
            <a:r>
              <a:rPr lang="en-US" altLang="zh-CN" dirty="0" smtClean="0"/>
              <a:t> model, additionally add several 1x1xd convolutional layers.</a:t>
            </a:r>
            <a:endParaRPr lang="zh-CN" altLang="en-US" dirty="0"/>
          </a:p>
        </p:txBody>
      </p:sp>
      <p:pic>
        <p:nvPicPr>
          <p:cNvPr id="4098" name="Picture 2" descr="http://img.blog.csdn.net/201504132105534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273" y="2686463"/>
            <a:ext cx="7255159" cy="41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1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Convolutional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GoogLeNet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More layers with fewer</a:t>
            </a:r>
          </a:p>
          <a:p>
            <a:pPr marL="457200" lvl="1" indent="0">
              <a:buNone/>
            </a:pPr>
            <a:r>
              <a:rPr lang="en-US" altLang="zh-CN" dirty="0" smtClean="0"/>
              <a:t>parameters</a:t>
            </a:r>
            <a:endParaRPr lang="zh-CN" altLang="en-US" dirty="0"/>
          </a:p>
        </p:txBody>
      </p:sp>
      <p:pic>
        <p:nvPicPr>
          <p:cNvPr id="5122" name="Picture 2" descr="http://img.blog.csdn.net/201504132105589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622" y="1690688"/>
            <a:ext cx="1654756" cy="462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28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FLOPS vs. Accuracy trade-off (VAL at 10e-3 false accept rate)</a:t>
            </a:r>
            <a:endParaRPr lang="zh-CN" altLang="en-US" dirty="0"/>
          </a:p>
        </p:txBody>
      </p:sp>
      <p:pic>
        <p:nvPicPr>
          <p:cNvPr id="7172" name="Picture 4" descr="http://img.blog.csdn.net/20150413213216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534443"/>
            <a:ext cx="62865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2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pic>
        <p:nvPicPr>
          <p:cNvPr id="10242" name="Picture 2" descr="http://img.blog.csdn.net/201504132107126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7" y="1600993"/>
            <a:ext cx="7743825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Image quality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4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pic>
        <p:nvPicPr>
          <p:cNvPr id="9218" name="Picture 2" descr="http://img.blog.csdn.net/20150413213335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035307"/>
            <a:ext cx="73533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Embedding Dimensionality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2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pic>
        <p:nvPicPr>
          <p:cNvPr id="8194" name="Picture 2" descr="http://img.blog.csdn.net/20150413210612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134394"/>
            <a:ext cx="75057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Training Data Size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562100"/>
            <a:ext cx="7505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Face Clustering/Verification</a:t>
            </a:r>
            <a:endParaRPr lang="zh-CN" altLang="en-US" dirty="0"/>
          </a:p>
        </p:txBody>
      </p:sp>
      <p:pic>
        <p:nvPicPr>
          <p:cNvPr id="11266" name="Picture 2" descr="http://img.blog.csdn.net/201504132106331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91" y="1690688"/>
            <a:ext cx="5557449" cy="43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img.blog.csdn.net/201504132106416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48" y="1690688"/>
            <a:ext cx="5714045" cy="314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599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New loss function</a:t>
            </a:r>
          </a:p>
          <a:p>
            <a:r>
              <a:rPr lang="en-US" altLang="zh-CN" dirty="0" smtClean="0"/>
              <a:t>Sparse dimensional feature- 128 dimension</a:t>
            </a:r>
          </a:p>
          <a:p>
            <a:r>
              <a:rPr lang="en-US" altLang="zh-CN" dirty="0" smtClean="0"/>
              <a:t>Achieve the best performance on public datasets</a:t>
            </a:r>
          </a:p>
          <a:p>
            <a:r>
              <a:rPr lang="en-US" altLang="zh-CN" dirty="0" smtClean="0"/>
              <a:t>Require few pre-</a:t>
            </a:r>
            <a:r>
              <a:rPr lang="en-US" altLang="zh-CN" dirty="0" err="1" smtClean="0"/>
              <a:t>processings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77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4678" y="1746913"/>
            <a:ext cx="10515600" cy="3357350"/>
          </a:xfrm>
        </p:spPr>
        <p:txBody>
          <a:bodyPr>
            <a:norm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resent </a:t>
            </a:r>
            <a:r>
              <a:rPr lang="en-US" altLang="zh-CN" dirty="0"/>
              <a:t>a learned system to map face images to points on a compact hypersphere Euclidean space, where the L2 distances of points represent the similarities of original face images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Achieve state-of-the-art performance on </a:t>
            </a:r>
            <a:r>
              <a:rPr lang="en-US" altLang="zh-CN" dirty="0"/>
              <a:t>face </a:t>
            </a:r>
            <a:r>
              <a:rPr lang="en-US" altLang="zh-CN" dirty="0" smtClean="0"/>
              <a:t>recognition, verification and clustering.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3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Traditional face recognition based on deep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Classification layer</a:t>
            </a:r>
          </a:p>
          <a:p>
            <a:r>
              <a:rPr lang="en-US" altLang="zh-CN" dirty="0" smtClean="0"/>
              <a:t>Bottleneck layer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Downsides: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indirectness: may not generalize well on new faces</a:t>
            </a:r>
          </a:p>
          <a:p>
            <a:pPr marL="0" indent="0">
              <a:buNone/>
            </a:pPr>
            <a:r>
              <a:rPr lang="en-US" altLang="zh-CN" dirty="0" smtClean="0"/>
              <a:t>	inefficiency: representation is very large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Biggest innovation of this paper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Make use of bottleneck layer – NO</a:t>
            </a:r>
          </a:p>
          <a:p>
            <a:r>
              <a:rPr lang="en-US" altLang="zh-CN" dirty="0" smtClean="0"/>
              <a:t>Optimize embedding itself – YES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Goal:</a:t>
            </a:r>
            <a:endParaRPr lang="en-US" altLang="zh-CN" dirty="0"/>
          </a:p>
          <a:p>
            <a:pPr lvl="1"/>
            <a:r>
              <a:rPr lang="en-US" altLang="zh-CN" dirty="0" smtClean="0"/>
              <a:t>Same identify – same point</a:t>
            </a:r>
          </a:p>
          <a:p>
            <a:pPr lvl="1"/>
            <a:r>
              <a:rPr lang="en-US" altLang="zh-CN" dirty="0" smtClean="0"/>
              <a:t>Different identifies – different points</a:t>
            </a:r>
          </a:p>
          <a:p>
            <a:pPr lvl="1"/>
            <a:r>
              <a:rPr lang="en-US" altLang="zh-CN" dirty="0" smtClean="0"/>
              <a:t>Squared L2 distance – face similarity</a:t>
            </a:r>
          </a:p>
        </p:txBody>
      </p:sp>
      <p:pic>
        <p:nvPicPr>
          <p:cNvPr id="6146" name="Picture 2" descr="http://img.blog.csdn.net/201504132104532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78" y="2953543"/>
            <a:ext cx="582930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5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blog.csdn.net/20150413212954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20" y="1011376"/>
            <a:ext cx="4921392" cy="554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952832" y="1617671"/>
            <a:ext cx="2287137" cy="51137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Same person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239969" y="364352"/>
            <a:ext cx="3065296" cy="51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Different persons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47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Triplet Loss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8202"/>
          </a:xfrm>
        </p:spPr>
        <p:txBody>
          <a:bodyPr/>
          <a:lstStyle/>
          <a:p>
            <a:r>
              <a:rPr lang="en-US" altLang="zh-CN" dirty="0" smtClean="0"/>
              <a:t>Input: three </a:t>
            </a:r>
            <a:r>
              <a:rPr lang="en-US" altLang="zh-CN" dirty="0"/>
              <a:t>pieces of face </a:t>
            </a:r>
            <a:r>
              <a:rPr lang="en-US" altLang="zh-CN" dirty="0" smtClean="0"/>
              <a:t>images</a:t>
            </a:r>
          </a:p>
          <a:p>
            <a:r>
              <a:rPr lang="en-US" altLang="zh-CN" dirty="0" smtClean="0"/>
              <a:t>Smaller distance </a:t>
            </a:r>
            <a:r>
              <a:rPr lang="en-US" altLang="zh-CN" dirty="0"/>
              <a:t>between same identify </a:t>
            </a:r>
            <a:endParaRPr lang="en-US" altLang="zh-CN" dirty="0" smtClean="0"/>
          </a:p>
          <a:p>
            <a:r>
              <a:rPr lang="en-US" altLang="zh-CN" dirty="0"/>
              <a:t>L</a:t>
            </a:r>
            <a:r>
              <a:rPr lang="en-US" altLang="zh-CN" dirty="0" smtClean="0"/>
              <a:t>arger distance </a:t>
            </a:r>
            <a:r>
              <a:rPr lang="en-US" altLang="zh-CN" dirty="0"/>
              <a:t>between different </a:t>
            </a:r>
            <a:r>
              <a:rPr lang="en-US" altLang="zh-CN" dirty="0" smtClean="0"/>
              <a:t>identifies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66" y="3628764"/>
            <a:ext cx="8529868" cy="22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Triplet Loss</a:t>
            </a:r>
            <a:endParaRPr lang="zh-CN" altLang="en-US" dirty="0"/>
          </a:p>
        </p:txBody>
      </p:sp>
      <p:pic>
        <p:nvPicPr>
          <p:cNvPr id="2050" name="Picture 2" descr="http://img.blog.csdn.net/201504132106035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709" y="1690688"/>
            <a:ext cx="8716582" cy="10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g.blog.csdn.net/201504132105332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709" y="3260181"/>
            <a:ext cx="8716582" cy="21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7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Triplet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6811"/>
          </a:xfrm>
        </p:spPr>
        <p:txBody>
          <a:bodyPr/>
          <a:lstStyle/>
          <a:p>
            <a:r>
              <a:rPr lang="en-US" altLang="zh-CN" dirty="0" smtClean="0"/>
              <a:t>Why:</a:t>
            </a:r>
          </a:p>
          <a:p>
            <a:pPr lvl="1"/>
            <a:r>
              <a:rPr lang="en-US" altLang="zh-CN" dirty="0" smtClean="0"/>
              <a:t>1000 identities with 20 face images for each identify</a:t>
            </a:r>
          </a:p>
          <a:p>
            <a:pPr lvl="1"/>
            <a:r>
              <a:rPr lang="en-US" altLang="zh-CN" dirty="0" smtClean="0"/>
              <a:t>O(1000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 situations</a:t>
            </a:r>
          </a:p>
          <a:p>
            <a:r>
              <a:rPr lang="en-US" altLang="zh-CN" dirty="0" smtClean="0"/>
              <a:t>How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Hard positive: the most dissimilar image in another 19 images</a:t>
            </a:r>
          </a:p>
          <a:p>
            <a:pPr lvl="1"/>
            <a:r>
              <a:rPr lang="en-US" altLang="zh-CN" dirty="0" smtClean="0"/>
              <a:t>Hard negative: the most similar image in another 999*20 images</a:t>
            </a:r>
            <a:endParaRPr lang="en-US" altLang="zh-CN" baseline="30000" dirty="0" smtClean="0"/>
          </a:p>
          <a:p>
            <a:pPr lvl="1"/>
            <a:endParaRPr lang="en-US" altLang="zh-CN" baseline="30000" dirty="0" smtClean="0"/>
          </a:p>
          <a:p>
            <a:pPr lvl="1"/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3506574"/>
            <a:ext cx="10515600" cy="1449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05" y="4517959"/>
            <a:ext cx="4671095" cy="683929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05" y="5376348"/>
            <a:ext cx="4671095" cy="63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5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Triplet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6811"/>
          </a:xfrm>
        </p:spPr>
        <p:txBody>
          <a:bodyPr/>
          <a:lstStyle/>
          <a:p>
            <a:r>
              <a:rPr lang="en-US" altLang="zh-CN" dirty="0" smtClean="0"/>
              <a:t>Method</a:t>
            </a:r>
          </a:p>
          <a:p>
            <a:pPr lvl="1"/>
            <a:r>
              <a:rPr lang="en-US" altLang="zh-CN" dirty="0" smtClean="0"/>
              <a:t>Offline</a:t>
            </a:r>
          </a:p>
          <a:p>
            <a:pPr lvl="2"/>
            <a:r>
              <a:rPr lang="en-US" altLang="zh-CN" dirty="0" smtClean="0"/>
              <a:t>Generate triplets every n steps</a:t>
            </a:r>
          </a:p>
          <a:p>
            <a:pPr lvl="2"/>
            <a:r>
              <a:rPr lang="en-US" altLang="zh-CN" dirty="0" smtClean="0"/>
              <a:t>Use the most recent network </a:t>
            </a:r>
            <a:r>
              <a:rPr lang="en-US" altLang="zh-CN" dirty="0" err="1" smtClean="0"/>
              <a:t>chepoint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Compute </a:t>
            </a:r>
            <a:r>
              <a:rPr lang="en-US" altLang="zh-CN" dirty="0" err="1" smtClean="0"/>
              <a:t>argmin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argmax</a:t>
            </a:r>
            <a:r>
              <a:rPr lang="en-US" altLang="zh-CN" dirty="0" smtClean="0"/>
              <a:t> on a subset of the data</a:t>
            </a:r>
          </a:p>
          <a:p>
            <a:pPr lvl="1"/>
            <a:r>
              <a:rPr lang="en-US" altLang="zh-CN" dirty="0" smtClean="0"/>
              <a:t>Online</a:t>
            </a:r>
          </a:p>
          <a:p>
            <a:pPr lvl="2"/>
            <a:r>
              <a:rPr lang="en-US" altLang="zh-CN" dirty="0" smtClean="0"/>
              <a:t>Select the hard positive/negative exemplars from within a </a:t>
            </a:r>
            <a:r>
              <a:rPr lang="en-US" altLang="zh-CN" dirty="0" err="1" smtClean="0"/>
              <a:t>mani</a:t>
            </a:r>
            <a:r>
              <a:rPr lang="en-US" altLang="zh-CN" dirty="0" smtClean="0"/>
              <a:t>-batch</a:t>
            </a:r>
          </a:p>
          <a:p>
            <a:pPr lvl="2"/>
            <a:r>
              <a:rPr lang="en-US" altLang="zh-CN" dirty="0" smtClean="0"/>
              <a:t>Practically adopted.</a:t>
            </a:r>
          </a:p>
          <a:p>
            <a:pPr lvl="3"/>
            <a:r>
              <a:rPr lang="en-US" altLang="zh-CN" dirty="0" smtClean="0"/>
              <a:t>Use large mini-batch</a:t>
            </a:r>
          </a:p>
          <a:p>
            <a:pPr lvl="3"/>
            <a:r>
              <a:rPr lang="en-US" altLang="zh-CN" dirty="0" smtClean="0"/>
              <a:t>Pick up all anchor-positive pairs</a:t>
            </a:r>
          </a:p>
          <a:p>
            <a:pPr lvl="3"/>
            <a:r>
              <a:rPr lang="en-US" altLang="zh-CN" dirty="0" smtClean="0"/>
              <a:t>Pick up the hard anchor-negative pair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3506574"/>
            <a:ext cx="10515600" cy="1449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3074" name="Picture 2" descr="http://img.blog.csdn.net/201504132106355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482" y="5319481"/>
            <a:ext cx="8281035" cy="86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2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301</Words>
  <Application>Microsoft Office PowerPoint</Application>
  <PresentationFormat>宽屏</PresentationFormat>
  <Paragraphs>71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Times New Roman</vt:lpstr>
      <vt:lpstr>Office 主题</vt:lpstr>
      <vt:lpstr>FaceNet: A Unified Embedding for Face Recognition and Clustering</vt:lpstr>
      <vt:lpstr>PowerPoint 演示文稿</vt:lpstr>
      <vt:lpstr>Traditional face recognition based on deep networks</vt:lpstr>
      <vt:lpstr>Biggest innovation of this paper</vt:lpstr>
      <vt:lpstr>PowerPoint 演示文稿</vt:lpstr>
      <vt:lpstr>Triplet Loss</vt:lpstr>
      <vt:lpstr>Triplet Loss</vt:lpstr>
      <vt:lpstr>Triplet Selection</vt:lpstr>
      <vt:lpstr>Triplet Selection</vt:lpstr>
      <vt:lpstr>Deep Convolutional Networks</vt:lpstr>
      <vt:lpstr>Deep Convolutional Networks</vt:lpstr>
      <vt:lpstr>Experiment</vt:lpstr>
      <vt:lpstr>Experiment</vt:lpstr>
      <vt:lpstr>Experiment</vt:lpstr>
      <vt:lpstr>Experiment</vt:lpstr>
      <vt:lpstr>Face Clustering/Verification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FaceNet: A Unified Embedding for Face Recognition and Clustering</dc:title>
  <dc:creator>Lxy</dc:creator>
  <cp:lastModifiedBy>Lxy</cp:lastModifiedBy>
  <cp:revision>9</cp:revision>
  <dcterms:created xsi:type="dcterms:W3CDTF">2016-04-05T05:32:03Z</dcterms:created>
  <dcterms:modified xsi:type="dcterms:W3CDTF">2016-04-05T06:54:07Z</dcterms:modified>
</cp:coreProperties>
</file>