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4663"/>
  </p:normalViewPr>
  <p:slideViewPr>
    <p:cSldViewPr snapToGrid="0" snapToObjects="1">
      <p:cViewPr>
        <p:scale>
          <a:sx n="75" d="100"/>
          <a:sy n="75" d="100"/>
        </p:scale>
        <p:origin x="9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E8DD-26C8-6446-A450-9ED9AD38AC86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67F0-F0A3-E245-A271-16AB739A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4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E8DD-26C8-6446-A450-9ED9AD38AC86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67F0-F0A3-E245-A271-16AB739A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0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E8DD-26C8-6446-A450-9ED9AD38AC86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67F0-F0A3-E245-A271-16AB739A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21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E8DD-26C8-6446-A450-9ED9AD38AC86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67F0-F0A3-E245-A271-16AB739A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24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E8DD-26C8-6446-A450-9ED9AD38AC86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67F0-F0A3-E245-A271-16AB739A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9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E8DD-26C8-6446-A450-9ED9AD38AC86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67F0-F0A3-E245-A271-16AB739A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00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E8DD-26C8-6446-A450-9ED9AD38AC86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67F0-F0A3-E245-A271-16AB739A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9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E8DD-26C8-6446-A450-9ED9AD38AC86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67F0-F0A3-E245-A271-16AB739A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7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E8DD-26C8-6446-A450-9ED9AD38AC86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67F0-F0A3-E245-A271-16AB739A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37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E8DD-26C8-6446-A450-9ED9AD38AC86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67F0-F0A3-E245-A271-16AB739A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08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E8DD-26C8-6446-A450-9ED9AD38AC86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67F0-F0A3-E245-A271-16AB739A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68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E8DD-26C8-6446-A450-9ED9AD38AC86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A67F0-F0A3-E245-A271-16AB739A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87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1063"/>
            <a:ext cx="9144000" cy="2387600"/>
          </a:xfrm>
        </p:spPr>
        <p:txBody>
          <a:bodyPr/>
          <a:lstStyle/>
          <a:p>
            <a:r>
              <a:rPr kumimoji="1" lang="en-US" altLang="zh-CN" dirty="0" smtClean="0"/>
              <a:t>Stock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selection based on multi factor model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87566"/>
            <a:ext cx="9144000" cy="1655762"/>
          </a:xfrm>
        </p:spPr>
        <p:txBody>
          <a:bodyPr/>
          <a:lstStyle/>
          <a:p>
            <a:r>
              <a:rPr kumimoji="1" lang="zh-CN" altLang="en-US" dirty="0" smtClean="0"/>
              <a:t>刘晓玉</a:t>
            </a:r>
            <a:r>
              <a:rPr kumimoji="1" lang="en-US" altLang="zh-CN" dirty="0" smtClean="0"/>
              <a:t>+2018000746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1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EDA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3" y="1825625"/>
            <a:ext cx="8737600" cy="4351338"/>
          </a:xfrm>
        </p:spPr>
      </p:pic>
    </p:spTree>
    <p:extLst>
      <p:ext uri="{BB962C8B-B14F-4D97-AF65-F5344CB8AC3E}">
        <p14:creationId xmlns:p14="http://schemas.microsoft.com/office/powerpoint/2010/main" val="204264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EDA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7" y="1825624"/>
            <a:ext cx="8991600" cy="4524375"/>
          </a:xfrm>
        </p:spPr>
      </p:pic>
    </p:spTree>
    <p:extLst>
      <p:ext uri="{BB962C8B-B14F-4D97-AF65-F5344CB8AC3E}">
        <p14:creationId xmlns:p14="http://schemas.microsoft.com/office/powerpoint/2010/main" val="76736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Fama</a:t>
            </a:r>
            <a:r>
              <a:rPr kumimoji="1" lang="en-US" altLang="zh-CN" dirty="0" smtClean="0"/>
              <a:t>-French</a:t>
            </a:r>
            <a:r>
              <a:rPr kumimoji="1" lang="zh-CN" altLang="en-US" dirty="0" smtClean="0"/>
              <a:t>五因子模型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13533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𝑀𝐴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𝑆𝑀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h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𝐻𝑀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𝑅𝑀𝑊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𝐶𝑀𝐴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𝑀𝐴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：市场因子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𝑆𝑀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：规模因子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𝐻𝑀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：账面市值比因子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𝑅𝑀𝑊</m:t>
                    </m:r>
                  </m:oMath>
                </a14:m>
                <a:r>
                  <a:rPr kumimoji="1" lang="zh-CN" altLang="en-US" dirty="0" smtClean="0"/>
                  <a:t>：盈利因子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𝐶𝑀𝐴</m:t>
                    </m:r>
                  </m:oMath>
                </a14:m>
                <a:r>
                  <a:rPr kumimoji="1" lang="zh-CN" altLang="en-US" dirty="0" smtClean="0"/>
                  <a:t>：投资因子</a:t>
                </a:r>
              </a:p>
              <a:p>
                <a:r>
                  <a:rPr kumimoji="1" lang="zh-CN" altLang="en-US" dirty="0" smtClean="0"/>
                  <a:t>充分考虑风险因子后，常数项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zh-CN" altLang="en-US" dirty="0" smtClean="0"/>
                  <a:t>即为超额收益</a:t>
                </a:r>
              </a:p>
              <a:p>
                <a:r>
                  <a:rPr kumimoji="1" lang="zh-CN" altLang="en-US" dirty="0" smtClean="0"/>
                  <a:t>使用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zh-CN" altLang="en-US" dirty="0" smtClean="0"/>
                  <a:t>排序进行选股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13533" cy="4351338"/>
              </a:xfrm>
              <a:blipFill rotWithShape="0">
                <a:blip r:embed="rId2"/>
                <a:stretch>
                  <a:fillRect l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52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策略的基本思路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4123267" cy="13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00668" y="2032001"/>
                <a:ext cx="37761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使用</a:t>
                </a:r>
                <a:r>
                  <a:rPr kumimoji="1" lang="en-US" altLang="zh-CN" dirty="0" err="1" smtClean="0">
                    <a:solidFill>
                      <a:schemeClr val="bg1"/>
                    </a:solidFill>
                  </a:rPr>
                  <a:t>Fama</a:t>
                </a: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-French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五因子模型对上证</a:t>
                </a: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50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成分股前</a:t>
                </a: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100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个交易日的收益序列进行回归得到每只个股相应的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𝛼</m:t>
                    </m:r>
                  </m:oMath>
                </a14:m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68" y="2032001"/>
                <a:ext cx="3776134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454" t="-5263" r="-808" b="-7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4961467" y="2392681"/>
            <a:ext cx="694266" cy="457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64202" y="1825625"/>
            <a:ext cx="1989665" cy="13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757331" y="1947336"/>
                <a:ext cx="19219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对各支股票的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进行排序，选取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最大的前</a:t>
                </a: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5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只股票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31" y="1947336"/>
                <a:ext cx="1921938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532" t="-3553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箭头 10"/>
          <p:cNvSpPr/>
          <p:nvPr/>
        </p:nvSpPr>
        <p:spPr>
          <a:xfrm>
            <a:off x="7679269" y="2369821"/>
            <a:ext cx="694266" cy="457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98937" y="1840622"/>
            <a:ext cx="2269063" cy="13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775704" y="1947335"/>
            <a:ext cx="1490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等权重配置获取的</a:t>
            </a:r>
            <a:r>
              <a:rPr kumimoji="1" lang="en-US" altLang="zh-CN" dirty="0" smtClean="0">
                <a:solidFill>
                  <a:schemeClr val="bg1"/>
                </a:solidFill>
              </a:rPr>
              <a:t>5</a:t>
            </a:r>
            <a:r>
              <a:rPr kumimoji="1" lang="zh-CN" altLang="en-US" dirty="0" smtClean="0">
                <a:solidFill>
                  <a:schemeClr val="bg1"/>
                </a:solidFill>
              </a:rPr>
              <a:t>只股票，持有</a:t>
            </a:r>
            <a:r>
              <a:rPr kumimoji="1" lang="en-US" altLang="zh-CN" dirty="0" smtClean="0">
                <a:solidFill>
                  <a:schemeClr val="bg1"/>
                </a:solidFill>
              </a:rPr>
              <a:t>30</a:t>
            </a:r>
            <a:r>
              <a:rPr kumimoji="1" lang="zh-CN" altLang="en-US" dirty="0" smtClean="0">
                <a:solidFill>
                  <a:schemeClr val="bg1"/>
                </a:solidFill>
              </a:rPr>
              <a:t>个交易日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决策 14"/>
          <p:cNvSpPr/>
          <p:nvPr/>
        </p:nvSpPr>
        <p:spPr>
          <a:xfrm>
            <a:off x="4758267" y="3877734"/>
            <a:ext cx="2472266" cy="1744133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08600" y="4453467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每</a:t>
            </a:r>
            <a:r>
              <a:rPr kumimoji="1" lang="en-US" altLang="zh-CN" dirty="0" smtClean="0">
                <a:solidFill>
                  <a:schemeClr val="bg1"/>
                </a:solidFill>
              </a:rPr>
              <a:t>30</a:t>
            </a:r>
            <a:r>
              <a:rPr kumimoji="1" lang="zh-CN" altLang="en-US" dirty="0" smtClean="0">
                <a:solidFill>
                  <a:schemeClr val="bg1"/>
                </a:solidFill>
              </a:rPr>
              <a:t>天调仓</a:t>
            </a:r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</a:rPr>
              <a:t>次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9533468" y="3232330"/>
            <a:ext cx="0" cy="15174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7230533" y="4776632"/>
            <a:ext cx="2302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15" idx="1"/>
          </p:cNvCxnSpPr>
          <p:nvPr/>
        </p:nvCxnSpPr>
        <p:spPr>
          <a:xfrm flipH="1" flipV="1">
            <a:off x="2734734" y="4749800"/>
            <a:ext cx="202353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2734734" y="3232330"/>
            <a:ext cx="0" cy="151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7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选股函数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使用</a:t>
                </a:r>
                <a:r>
                  <a:rPr kumimoji="1" lang="en-US" altLang="zh-CN" dirty="0" err="1" smtClean="0"/>
                  <a:t>Fama</a:t>
                </a:r>
                <a:r>
                  <a:rPr kumimoji="1" lang="en-US" altLang="zh-CN" dirty="0" smtClean="0"/>
                  <a:t>-French</a:t>
                </a:r>
                <a:r>
                  <a:rPr kumimoji="1" lang="zh-CN" altLang="en-US" dirty="0" smtClean="0"/>
                  <a:t>五因子模型对上证</a:t>
                </a:r>
                <a:r>
                  <a:rPr kumimoji="1" lang="en-US" altLang="zh-CN" dirty="0" smtClean="0"/>
                  <a:t>50</a:t>
                </a:r>
                <a:r>
                  <a:rPr kumimoji="1" lang="zh-CN" altLang="en-US" dirty="0" smtClean="0"/>
                  <a:t>成分股前</a:t>
                </a:r>
                <a:r>
                  <a:rPr kumimoji="1" lang="en-US" altLang="zh-CN" dirty="0" smtClean="0"/>
                  <a:t>100</a:t>
                </a:r>
                <a:r>
                  <a:rPr kumimoji="1" lang="zh-CN" altLang="en-US" dirty="0" smtClean="0"/>
                  <a:t>个交易日的收益序列进行回归得 到相应的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zh-CN" altLang="en-US" dirty="0" smtClean="0"/>
                  <a:t>，对每只股票的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zh-CN" altLang="en-US" dirty="0" smtClean="0"/>
                  <a:t>排序，取出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zh-CN" altLang="en-US" dirty="0" smtClean="0"/>
                  <a:t>最大的五只股票进行配置。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Data</a:t>
                </a:r>
                <a:endParaRPr kumimoji="1" lang="zh-CN" altLang="en-US" dirty="0" smtClean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4" y="3666065"/>
            <a:ext cx="9635066" cy="25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计算累计收益率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1690688"/>
            <a:ext cx="5118100" cy="17526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3776133"/>
            <a:ext cx="9423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回测图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67" y="1490133"/>
            <a:ext cx="8873066" cy="5147734"/>
          </a:xfrm>
        </p:spPr>
      </p:pic>
    </p:spTree>
    <p:extLst>
      <p:ext uri="{BB962C8B-B14F-4D97-AF65-F5344CB8AC3E}">
        <p14:creationId xmlns:p14="http://schemas.microsoft.com/office/powerpoint/2010/main" val="57391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137</Words>
  <Application>Microsoft Macintosh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Cambria Math</vt:lpstr>
      <vt:lpstr>宋体</vt:lpstr>
      <vt:lpstr>Arial</vt:lpstr>
      <vt:lpstr>Office 主题</vt:lpstr>
      <vt:lpstr>Stock selection based on multi factor model</vt:lpstr>
      <vt:lpstr>EDA</vt:lpstr>
      <vt:lpstr>EDA</vt:lpstr>
      <vt:lpstr>Fama-French五因子模型</vt:lpstr>
      <vt:lpstr>策略的基本思路</vt:lpstr>
      <vt:lpstr>选股函数</vt:lpstr>
      <vt:lpstr>计算累计收益率</vt:lpstr>
      <vt:lpstr>回测图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47</cp:revision>
  <dcterms:created xsi:type="dcterms:W3CDTF">2020-05-02T14:01:25Z</dcterms:created>
  <dcterms:modified xsi:type="dcterms:W3CDTF">2020-05-22T10:18:47Z</dcterms:modified>
</cp:coreProperties>
</file>