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6858000" cy="9903460" type="A4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9E9"/>
    <a:srgbClr val="000000"/>
    <a:srgbClr val="113465"/>
    <a:srgbClr val="1C56A7"/>
    <a:srgbClr val="324274"/>
    <a:srgbClr val="2764B2"/>
    <a:srgbClr val="174687"/>
    <a:srgbClr val="25465A"/>
    <a:srgbClr val="22539A"/>
    <a:srgbClr val="1A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3130"/>
        <p:guide pos="22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0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76" y="1143000"/>
            <a:ext cx="21370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微信图片_202209101418597"/>
          <p:cNvPicPr>
            <a:picLocks noChangeAspect="1"/>
          </p:cNvPicPr>
          <p:nvPr userDrawn="1"/>
        </p:nvPicPr>
        <p:blipFill>
          <a:blip r:embed="rId2"/>
          <a:srcRect r="45657" b="49431"/>
          <a:stretch>
            <a:fillRect/>
          </a:stretch>
        </p:blipFill>
        <p:spPr>
          <a:xfrm>
            <a:off x="1551940" y="196850"/>
            <a:ext cx="2294890" cy="1423670"/>
          </a:xfrm>
          <a:prstGeom prst="rect">
            <a:avLst/>
          </a:prstGeom>
          <a:effectLst>
            <a:glow rad="127000">
              <a:schemeClr val="tx2"/>
            </a:glow>
          </a:effectLst>
        </p:spPr>
      </p:pic>
      <p:pic>
        <p:nvPicPr>
          <p:cNvPr id="23" name="图片 22" descr="十二面体"/>
          <p:cNvPicPr>
            <a:picLocks noChangeAspect="1"/>
          </p:cNvPicPr>
          <p:nvPr userDrawn="1"/>
        </p:nvPicPr>
        <p:blipFill>
          <a:blip r:embed="rId3"/>
          <a:srcRect l="7033" t="15356" r="56367" b="38467"/>
          <a:stretch>
            <a:fillRect/>
          </a:stretch>
        </p:blipFill>
        <p:spPr>
          <a:xfrm>
            <a:off x="-635" y="119380"/>
            <a:ext cx="1394460" cy="1319530"/>
          </a:xfrm>
          <a:prstGeom prst="rect">
            <a:avLst/>
          </a:prstGeom>
          <a:effectLst>
            <a:glow rad="127000">
              <a:schemeClr val="tx2"/>
            </a:glow>
          </a:effectLst>
        </p:spPr>
      </p:pic>
      <p:grpSp>
        <p:nvGrpSpPr>
          <p:cNvPr id="68" name="组合 67"/>
          <p:cNvGrpSpPr/>
          <p:nvPr userDrawn="1"/>
        </p:nvGrpSpPr>
        <p:grpSpPr>
          <a:xfrm>
            <a:off x="2326005" y="787400"/>
            <a:ext cx="4991735" cy="3814445"/>
            <a:chOff x="3717" y="1277"/>
            <a:chExt cx="7861" cy="6007"/>
          </a:xfrm>
        </p:grpSpPr>
        <p:pic>
          <p:nvPicPr>
            <p:cNvPr id="29" name="图片 28" descr="微信图片_202209101418596"/>
            <p:cNvPicPr>
              <a:picLocks noChangeAspect="1"/>
            </p:cNvPicPr>
            <p:nvPr userDrawn="1"/>
          </p:nvPicPr>
          <p:blipFill>
            <a:blip r:embed="rId4"/>
            <a:srcRect t="13948"/>
            <a:stretch>
              <a:fillRect/>
            </a:stretch>
          </p:blipFill>
          <p:spPr>
            <a:xfrm rot="600000">
              <a:off x="3717" y="1944"/>
              <a:ext cx="7861" cy="5340"/>
            </a:xfrm>
            <a:prstGeom prst="rect">
              <a:avLst/>
            </a:prstGeom>
          </p:spPr>
        </p:pic>
        <p:sp>
          <p:nvSpPr>
            <p:cNvPr id="67" name="任意多边形 66"/>
            <p:cNvSpPr/>
            <p:nvPr/>
          </p:nvSpPr>
          <p:spPr>
            <a:xfrm>
              <a:off x="3979" y="1277"/>
              <a:ext cx="6489" cy="1548"/>
            </a:xfrm>
            <a:custGeom>
              <a:avLst/>
              <a:gdLst>
                <a:gd name="connisteX0" fmla="*/ 172720 w 3925570"/>
                <a:gd name="connsiteY0" fmla="*/ 0 h 935355"/>
                <a:gd name="connisteX1" fmla="*/ 0 w 3925570"/>
                <a:gd name="connsiteY1" fmla="*/ 935355 h 935355"/>
                <a:gd name="connisteX2" fmla="*/ 3925570 w 3925570"/>
                <a:gd name="connsiteY2" fmla="*/ 669925 h 935355"/>
                <a:gd name="connisteX3" fmla="*/ 172720 w 3925570"/>
                <a:gd name="connsiteY3" fmla="*/ 0 h 9353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25570" h="935355">
                  <a:moveTo>
                    <a:pt x="172720" y="0"/>
                  </a:moveTo>
                  <a:lnTo>
                    <a:pt x="0" y="935355"/>
                  </a:lnTo>
                  <a:lnTo>
                    <a:pt x="3925570" y="669925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-635" y="-116205"/>
            <a:ext cx="6584315" cy="1790700"/>
            <a:chOff x="-1" y="-183"/>
            <a:chExt cx="10369" cy="2820"/>
          </a:xfrm>
        </p:grpSpPr>
        <p:pic>
          <p:nvPicPr>
            <p:cNvPr id="24" name="图片 23" descr="十二面体"/>
            <p:cNvPicPr>
              <a:picLocks noChangeAspect="1"/>
            </p:cNvPicPr>
            <p:nvPr userDrawn="1"/>
          </p:nvPicPr>
          <p:blipFill>
            <a:blip r:embed="rId3"/>
            <a:srcRect l="42083" t="2178" r="10900" b="5467"/>
            <a:stretch>
              <a:fillRect/>
            </a:stretch>
          </p:blipFill>
          <p:spPr>
            <a:xfrm rot="3480000">
              <a:off x="6880" y="-851"/>
              <a:ext cx="2821" cy="4156"/>
            </a:xfrm>
            <a:prstGeom prst="rect">
              <a:avLst/>
            </a:prstGeom>
            <a:effectLst>
              <a:glow rad="292100">
                <a:schemeClr val="tx2"/>
              </a:glow>
            </a:effectLst>
          </p:spPr>
        </p:pic>
        <p:pic>
          <p:nvPicPr>
            <p:cNvPr id="31" name="图片 30" descr="微信图片_202209101418597"/>
            <p:cNvPicPr>
              <a:picLocks noChangeAspect="1"/>
            </p:cNvPicPr>
            <p:nvPr userDrawn="1"/>
          </p:nvPicPr>
          <p:blipFill>
            <a:blip r:embed="rId2"/>
            <a:srcRect r="45657" b="49431"/>
            <a:stretch>
              <a:fillRect/>
            </a:stretch>
          </p:blipFill>
          <p:spPr>
            <a:xfrm>
              <a:off x="2444" y="310"/>
              <a:ext cx="3614" cy="2242"/>
            </a:xfrm>
            <a:prstGeom prst="rect">
              <a:avLst/>
            </a:prstGeom>
            <a:effectLst>
              <a:glow rad="292100">
                <a:schemeClr val="tx2"/>
              </a:glow>
            </a:effectLst>
          </p:spPr>
        </p:pic>
        <p:pic>
          <p:nvPicPr>
            <p:cNvPr id="32" name="图片 31" descr="十二面体"/>
            <p:cNvPicPr>
              <a:picLocks noChangeAspect="1"/>
            </p:cNvPicPr>
            <p:nvPr userDrawn="1"/>
          </p:nvPicPr>
          <p:blipFill>
            <a:blip r:embed="rId3"/>
            <a:srcRect l="7033" t="15356" r="56367" b="38467"/>
            <a:stretch>
              <a:fillRect/>
            </a:stretch>
          </p:blipFill>
          <p:spPr>
            <a:xfrm>
              <a:off x="-1" y="188"/>
              <a:ext cx="2196" cy="2078"/>
            </a:xfrm>
            <a:prstGeom prst="rect">
              <a:avLst/>
            </a:prstGeom>
            <a:effectLst>
              <a:glow rad="292100">
                <a:schemeClr val="tx2"/>
              </a:glow>
            </a:effectLst>
          </p:spPr>
        </p:pic>
      </p:grpSp>
      <p:grpSp>
        <p:nvGrpSpPr>
          <p:cNvPr id="59" name="组合 58"/>
          <p:cNvGrpSpPr/>
          <p:nvPr userDrawn="1"/>
        </p:nvGrpSpPr>
        <p:grpSpPr>
          <a:xfrm>
            <a:off x="-6985" y="6142355"/>
            <a:ext cx="6873875" cy="3775075"/>
            <a:chOff x="-11" y="9673"/>
            <a:chExt cx="10825" cy="5945"/>
          </a:xfrm>
        </p:grpSpPr>
        <p:pic>
          <p:nvPicPr>
            <p:cNvPr id="55" name="图片 54" descr="微信图片_202209101418591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11676"/>
              <a:ext cx="5752" cy="3942"/>
            </a:xfrm>
            <a:prstGeom prst="rect">
              <a:avLst/>
            </a:prstGeom>
          </p:spPr>
        </p:pic>
        <p:pic>
          <p:nvPicPr>
            <p:cNvPr id="53" name="图片 52" descr="微信图片_202209101418592"/>
            <p:cNvPicPr>
              <a:picLocks noChangeAspect="1"/>
            </p:cNvPicPr>
            <p:nvPr userDrawn="1"/>
          </p:nvPicPr>
          <p:blipFill>
            <a:blip r:embed="rId6"/>
            <a:srcRect l="19029" b="18929"/>
            <a:stretch>
              <a:fillRect/>
            </a:stretch>
          </p:blipFill>
          <p:spPr>
            <a:xfrm>
              <a:off x="-11" y="9673"/>
              <a:ext cx="4255" cy="3195"/>
            </a:xfrm>
            <a:prstGeom prst="rect">
              <a:avLst/>
            </a:prstGeom>
          </p:spPr>
        </p:pic>
        <p:pic>
          <p:nvPicPr>
            <p:cNvPr id="54" name="图片 53" descr="微信图片_202209101418593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623" y="11676"/>
              <a:ext cx="5191" cy="3942"/>
            </a:xfrm>
            <a:prstGeom prst="rect">
              <a:avLst/>
            </a:prstGeom>
          </p:spPr>
        </p:pic>
      </p:grpSp>
      <p:pic>
        <p:nvPicPr>
          <p:cNvPr id="66" name="图片 65" descr="code2"/>
          <p:cNvPicPr>
            <a:picLocks noChangeAspect="1"/>
          </p:cNvPicPr>
          <p:nvPr userDrawn="1"/>
        </p:nvPicPr>
        <p:blipFill>
          <a:blip r:embed="rId8"/>
          <a:srcRect l="40722" t="17366" r="35501" b="23952"/>
          <a:stretch>
            <a:fillRect/>
          </a:stretch>
        </p:blipFill>
        <p:spPr>
          <a:xfrm>
            <a:off x="0" y="1868170"/>
            <a:ext cx="4119245" cy="4584700"/>
          </a:xfrm>
          <a:prstGeom prst="rect">
            <a:avLst/>
          </a:prstGeom>
        </p:spPr>
      </p:pic>
      <p:pic>
        <p:nvPicPr>
          <p:cNvPr id="72" name="图片 71" descr="00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60905" y="3850005"/>
            <a:ext cx="5418455" cy="356425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8255" y="10795"/>
            <a:ext cx="6858635" cy="9916160"/>
          </a:xfrm>
          <a:prstGeom prst="rect">
            <a:avLst/>
          </a:prstGeom>
          <a:solidFill>
            <a:srgbClr val="0C3A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87630" y="1537335"/>
            <a:ext cx="7063740" cy="8756650"/>
            <a:chOff x="-120" y="2425"/>
            <a:chExt cx="11124" cy="1379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6" name="矩形 5"/>
            <p:cNvSpPr/>
            <p:nvPr userDrawn="1"/>
          </p:nvSpPr>
          <p:spPr>
            <a:xfrm rot="3420000">
              <a:off x="2643" y="4909"/>
              <a:ext cx="5142" cy="173"/>
            </a:xfrm>
            <a:prstGeom prst="rect">
              <a:avLst/>
            </a:prstGeom>
            <a:gradFill>
              <a:gsLst>
                <a:gs pos="30000">
                  <a:srgbClr val="1A58AB"/>
                </a:gs>
                <a:gs pos="0">
                  <a:srgbClr val="22539A"/>
                </a:gs>
                <a:gs pos="66000">
                  <a:schemeClr val="tx2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rot="600000">
              <a:off x="-82" y="10539"/>
              <a:ext cx="11086" cy="128"/>
            </a:xfrm>
            <a:prstGeom prst="rect">
              <a:avLst/>
            </a:prstGeom>
            <a:gradFill>
              <a:gsLst>
                <a:gs pos="30000">
                  <a:srgbClr val="1A58AB"/>
                </a:gs>
                <a:gs pos="0">
                  <a:srgbClr val="90C9E9"/>
                </a:gs>
                <a:gs pos="66000">
                  <a:schemeClr val="tx2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20820000" flipV="1">
              <a:off x="6364" y="6582"/>
              <a:ext cx="4594" cy="120"/>
            </a:xfrm>
            <a:prstGeom prst="rect">
              <a:avLst/>
            </a:prstGeom>
            <a:gradFill>
              <a:gsLst>
                <a:gs pos="100000">
                  <a:srgbClr val="000000"/>
                </a:gs>
                <a:gs pos="0">
                  <a:srgbClr val="324274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rot="18960000" flipV="1">
              <a:off x="2696" y="8643"/>
              <a:ext cx="4472" cy="135"/>
            </a:xfrm>
            <a:prstGeom prst="rect">
              <a:avLst/>
            </a:prstGeom>
            <a:gradFill>
              <a:gsLst>
                <a:gs pos="0">
                  <a:srgbClr val="1C56A7"/>
                </a:gs>
                <a:gs pos="100000">
                  <a:srgbClr val="324274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rot="2700000" flipV="1">
              <a:off x="-525" y="14568"/>
              <a:ext cx="3148" cy="1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 rot="21360000">
              <a:off x="-120" y="2687"/>
              <a:ext cx="11043" cy="120"/>
            </a:xfrm>
            <a:prstGeom prst="rect">
              <a:avLst/>
            </a:prstGeom>
            <a:gradFill>
              <a:gsLst>
                <a:gs pos="30000">
                  <a:srgbClr val="1A58AB"/>
                </a:gs>
                <a:gs pos="0">
                  <a:schemeClr val="accent2">
                    <a:lumMod val="60000"/>
                    <a:lumOff val="40000"/>
                  </a:schemeClr>
                </a:gs>
                <a:gs pos="66000">
                  <a:schemeClr val="tx2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829945" y="5318125"/>
            <a:ext cx="5252720" cy="3913505"/>
          </a:xfrm>
          <a:custGeom>
            <a:avLst/>
            <a:gdLst>
              <a:gd name="connisteX0" fmla="*/ 692150 w 6384290"/>
              <a:gd name="connsiteY0" fmla="*/ 473710 h 3140710"/>
              <a:gd name="connisteX1" fmla="*/ 1569720 w 6384290"/>
              <a:gd name="connsiteY1" fmla="*/ 219710 h 3140710"/>
              <a:gd name="connisteX2" fmla="*/ 1823720 w 6384290"/>
              <a:gd name="connsiteY2" fmla="*/ 485140 h 3140710"/>
              <a:gd name="connisteX3" fmla="*/ 2747645 w 6384290"/>
              <a:gd name="connsiteY3" fmla="*/ 208280 h 3140710"/>
              <a:gd name="connisteX4" fmla="*/ 2978785 w 6384290"/>
              <a:gd name="connsiteY4" fmla="*/ 647065 h 3140710"/>
              <a:gd name="connisteX5" fmla="*/ 3670935 w 6384290"/>
              <a:gd name="connsiteY5" fmla="*/ 427355 h 3140710"/>
              <a:gd name="connisteX6" fmla="*/ 3948430 w 6384290"/>
              <a:gd name="connsiteY6" fmla="*/ 0 h 3140710"/>
              <a:gd name="connisteX7" fmla="*/ 4848860 w 6384290"/>
              <a:gd name="connsiteY7" fmla="*/ 81280 h 3140710"/>
              <a:gd name="connisteX8" fmla="*/ 5276215 w 6384290"/>
              <a:gd name="connsiteY8" fmla="*/ 485140 h 3140710"/>
              <a:gd name="connisteX9" fmla="*/ 5588000 w 6384290"/>
              <a:gd name="connsiteY9" fmla="*/ 981710 h 3140710"/>
              <a:gd name="connisteX10" fmla="*/ 6384290 w 6384290"/>
              <a:gd name="connsiteY10" fmla="*/ 1351280 h 3140710"/>
              <a:gd name="connisteX11" fmla="*/ 6141720 w 6384290"/>
              <a:gd name="connsiteY11" fmla="*/ 1743710 h 3140710"/>
              <a:gd name="connisteX12" fmla="*/ 5472430 w 6384290"/>
              <a:gd name="connsiteY12" fmla="*/ 1917065 h 3140710"/>
              <a:gd name="connisteX13" fmla="*/ 5633720 w 6384290"/>
              <a:gd name="connsiteY13" fmla="*/ 2332355 h 3140710"/>
              <a:gd name="connisteX14" fmla="*/ 5575935 w 6384290"/>
              <a:gd name="connsiteY14" fmla="*/ 2701925 h 3140710"/>
              <a:gd name="connisteX15" fmla="*/ 4352290 w 6384290"/>
              <a:gd name="connsiteY15" fmla="*/ 2794000 h 3140710"/>
              <a:gd name="connisteX16" fmla="*/ 3371215 w 6384290"/>
              <a:gd name="connsiteY16" fmla="*/ 3140710 h 3140710"/>
              <a:gd name="connisteX17" fmla="*/ 1754505 w 6384290"/>
              <a:gd name="connsiteY17" fmla="*/ 2759710 h 3140710"/>
              <a:gd name="connisteX18" fmla="*/ 1235075 w 6384290"/>
              <a:gd name="connsiteY18" fmla="*/ 2574925 h 3140710"/>
              <a:gd name="connisteX19" fmla="*/ 334645 w 6384290"/>
              <a:gd name="connsiteY19" fmla="*/ 2667000 h 3140710"/>
              <a:gd name="connisteX20" fmla="*/ 0 w 6384290"/>
              <a:gd name="connsiteY20" fmla="*/ 2032000 h 3140710"/>
              <a:gd name="connisteX21" fmla="*/ 542290 w 6384290"/>
              <a:gd name="connsiteY21" fmla="*/ 1651000 h 3140710"/>
              <a:gd name="connisteX22" fmla="*/ 415290 w 6384290"/>
              <a:gd name="connsiteY22" fmla="*/ 1028065 h 3140710"/>
              <a:gd name="connisteX23" fmla="*/ 265430 w 6384290"/>
              <a:gd name="connsiteY23" fmla="*/ 496570 h 3140710"/>
              <a:gd name="connisteX24" fmla="*/ 865505 w 6384290"/>
              <a:gd name="connsiteY24" fmla="*/ 358140 h 3140710"/>
              <a:gd name="connisteX25" fmla="*/ 692150 w 6384290"/>
              <a:gd name="connsiteY25" fmla="*/ 473710 h 31407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6384290" h="3140710">
                <a:moveTo>
                  <a:pt x="692150" y="473710"/>
                </a:moveTo>
                <a:lnTo>
                  <a:pt x="1569720" y="219710"/>
                </a:lnTo>
                <a:lnTo>
                  <a:pt x="1823720" y="485140"/>
                </a:lnTo>
                <a:lnTo>
                  <a:pt x="2747645" y="208280"/>
                </a:lnTo>
                <a:lnTo>
                  <a:pt x="2978785" y="647065"/>
                </a:lnTo>
                <a:lnTo>
                  <a:pt x="3670935" y="427355"/>
                </a:lnTo>
                <a:lnTo>
                  <a:pt x="3948430" y="0"/>
                </a:lnTo>
                <a:lnTo>
                  <a:pt x="4848860" y="81280"/>
                </a:lnTo>
                <a:lnTo>
                  <a:pt x="5276215" y="485140"/>
                </a:lnTo>
                <a:lnTo>
                  <a:pt x="5588000" y="981710"/>
                </a:lnTo>
                <a:lnTo>
                  <a:pt x="6384290" y="1351280"/>
                </a:lnTo>
                <a:lnTo>
                  <a:pt x="6141720" y="1743710"/>
                </a:lnTo>
                <a:lnTo>
                  <a:pt x="5472430" y="1917065"/>
                </a:lnTo>
                <a:lnTo>
                  <a:pt x="5633720" y="2332355"/>
                </a:lnTo>
                <a:lnTo>
                  <a:pt x="5575935" y="2701925"/>
                </a:lnTo>
                <a:lnTo>
                  <a:pt x="4352290" y="2794000"/>
                </a:lnTo>
                <a:lnTo>
                  <a:pt x="3371215" y="3140710"/>
                </a:lnTo>
                <a:lnTo>
                  <a:pt x="1754505" y="2759710"/>
                </a:lnTo>
                <a:lnTo>
                  <a:pt x="1235075" y="2574925"/>
                </a:lnTo>
                <a:lnTo>
                  <a:pt x="334645" y="2667000"/>
                </a:lnTo>
                <a:lnTo>
                  <a:pt x="0" y="2032000"/>
                </a:lnTo>
                <a:lnTo>
                  <a:pt x="542290" y="1651000"/>
                </a:lnTo>
                <a:lnTo>
                  <a:pt x="415290" y="1028065"/>
                </a:lnTo>
                <a:lnTo>
                  <a:pt x="265430" y="496570"/>
                </a:lnTo>
                <a:lnTo>
                  <a:pt x="865505" y="358140"/>
                </a:lnTo>
                <a:lnTo>
                  <a:pt x="692150" y="47371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1">
                  <a:lumMod val="50000"/>
                  <a:alpha val="1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-81915" y="8657590"/>
            <a:ext cx="1334770" cy="1269365"/>
            <a:chOff x="-129" y="13634"/>
            <a:chExt cx="2102" cy="1999"/>
          </a:xfrm>
        </p:grpSpPr>
        <p:sp>
          <p:nvSpPr>
            <p:cNvPr id="19" name="直角三角形 18"/>
            <p:cNvSpPr/>
            <p:nvPr userDrawn="1"/>
          </p:nvSpPr>
          <p:spPr>
            <a:xfrm>
              <a:off x="-11" y="13634"/>
              <a:ext cx="1984" cy="1999"/>
            </a:xfrm>
            <a:prstGeom prst="rt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 userDrawn="1"/>
          </p:nvSpPr>
          <p:spPr>
            <a:xfrm>
              <a:off x="-129" y="13890"/>
              <a:ext cx="1388" cy="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by </a:t>
              </a:r>
              <a:endParaRPr lang="en-US" altLang="zh-CN"/>
            </a:p>
            <a:p>
              <a:r>
                <a:rPr lang="en-US" altLang="zh-CN" sz="1200"/>
                <a:t>MStzzf</a:t>
              </a:r>
              <a:endParaRPr lang="en-US" altLang="zh-CN" sz="1200"/>
            </a:p>
            <a:p>
              <a:r>
                <a:rPr lang="en-US" altLang="zh-CN"/>
                <a:t>2022/9</a:t>
              </a:r>
              <a:endParaRPr lang="en-US" altLang="zh-CN"/>
            </a:p>
            <a:p>
              <a:r>
                <a:rPr lang="en-US" altLang="zh-CN"/>
                <a:t>x22</a:t>
              </a:r>
              <a:endParaRPr lang="en-US" altLang="zh-CN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117729"/>
            <a:ext cx="6172200" cy="791768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3587131"/>
            <a:ext cx="5512050" cy="147124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5141554"/>
            <a:ext cx="5512050" cy="6810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838200" y="2010410"/>
            <a:ext cx="5634355" cy="2538730"/>
            <a:chOff x="1320" y="3166"/>
            <a:chExt cx="8873" cy="3998"/>
          </a:xfrm>
        </p:grpSpPr>
        <p:sp>
          <p:nvSpPr>
            <p:cNvPr id="10" name="文本框 9"/>
            <p:cNvSpPr txBox="1"/>
            <p:nvPr userDrawn="1"/>
          </p:nvSpPr>
          <p:spPr>
            <a:xfrm>
              <a:off x="4538" y="4782"/>
              <a:ext cx="4869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chemeClr val="accent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莆田第四中学</a:t>
              </a:r>
              <a:endParaRPr lang="zh-CN" altLang="en-US" sz="3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r>
                <a:rPr lang="zh-CN" altLang="en-US" sz="3200" b="1">
                  <a:solidFill>
                    <a:schemeClr val="accent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科技社</a:t>
              </a:r>
              <a:endParaRPr lang="zh-CN" altLang="en-US" sz="3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1" name="文本框 10"/>
            <p:cNvSpPr txBox="1"/>
            <p:nvPr userDrawn="1"/>
          </p:nvSpPr>
          <p:spPr>
            <a:xfrm>
              <a:off x="1991" y="6358"/>
              <a:ext cx="82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Science Club in Putian NO.4 Middle School</a:t>
              </a:r>
              <a:endParaRPr lang="en-US" altLang="zh-CN" sz="20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pic>
          <p:nvPicPr>
            <p:cNvPr id="15" name="图片 14" descr="社标2"/>
            <p:cNvPicPr>
              <a:picLocks noChangeAspect="1"/>
            </p:cNvPicPr>
            <p:nvPr userDrawn="1"/>
          </p:nvPicPr>
          <p:blipFill>
            <a:blip r:embed="rId2"/>
            <a:srcRect l="14729" t="18554" r="22360" b="20342"/>
            <a:stretch>
              <a:fillRect/>
            </a:stretch>
          </p:blipFill>
          <p:spPr>
            <a:xfrm>
              <a:off x="1320" y="3166"/>
              <a:ext cx="3998" cy="3998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 userDrawn="1"/>
        </p:nvSpPr>
        <p:spPr>
          <a:xfrm>
            <a:off x="0" y="10795"/>
            <a:ext cx="6858635" cy="9916160"/>
          </a:xfrm>
          <a:prstGeom prst="rect">
            <a:avLst/>
          </a:prstGeom>
          <a:solidFill>
            <a:srgbClr val="0C3A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-81915" y="8657590"/>
            <a:ext cx="1334770" cy="1269365"/>
            <a:chOff x="-129" y="13634"/>
            <a:chExt cx="2102" cy="1999"/>
          </a:xfrm>
        </p:grpSpPr>
        <p:sp>
          <p:nvSpPr>
            <p:cNvPr id="19" name="直角三角形 18"/>
            <p:cNvSpPr/>
            <p:nvPr userDrawn="1"/>
          </p:nvSpPr>
          <p:spPr>
            <a:xfrm>
              <a:off x="-11" y="13634"/>
              <a:ext cx="1984" cy="1999"/>
            </a:xfrm>
            <a:prstGeom prst="rt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 userDrawn="1"/>
          </p:nvSpPr>
          <p:spPr>
            <a:xfrm>
              <a:off x="-129" y="13890"/>
              <a:ext cx="1388" cy="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by </a:t>
              </a:r>
              <a:endParaRPr lang="en-US" altLang="zh-CN"/>
            </a:p>
            <a:p>
              <a:r>
                <a:rPr lang="en-US" altLang="zh-CN" sz="1200"/>
                <a:t>MStzzf</a:t>
              </a:r>
              <a:endParaRPr lang="en-US" altLang="zh-CN" sz="1200"/>
            </a:p>
            <a:p>
              <a:r>
                <a:rPr lang="en-US" altLang="zh-CN"/>
                <a:t>2022/9</a:t>
              </a:r>
              <a:endParaRPr lang="en-US" altLang="zh-CN"/>
            </a:p>
            <a:p>
              <a:r>
                <a:rPr lang="en-US" altLang="zh-CN"/>
                <a:t>x22</a:t>
              </a:r>
              <a:endParaRPr lang="en-US" altLang="zh-CN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5557453"/>
            <a:ext cx="4369950" cy="110733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6664785"/>
            <a:ext cx="4369950" cy="125289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167875"/>
            <a:ext cx="2911950" cy="68571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167875"/>
            <a:ext cx="2911950" cy="685713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063900"/>
            <a:ext cx="3005100" cy="55106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053111"/>
            <a:ext cx="3005100" cy="55106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186" y="2245733"/>
            <a:ext cx="2943582" cy="665466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245856"/>
            <a:ext cx="2940300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342225" y="878587"/>
            <a:ext cx="6170175" cy="10189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320480"/>
            <a:ext cx="587250" cy="72626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320480"/>
            <a:ext cx="5157675" cy="726264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44250" y="9118590"/>
            <a:ext cx="1518750" cy="4574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315250" y="9118590"/>
            <a:ext cx="2227500" cy="4574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4993650" y="9118590"/>
            <a:ext cx="1518750" cy="4574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-635" y="0"/>
            <a:ext cx="6858635" cy="9916160"/>
          </a:xfrm>
          <a:prstGeom prst="rect">
            <a:avLst/>
          </a:prstGeom>
          <a:solidFill>
            <a:srgbClr val="0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-68580" y="1330325"/>
            <a:ext cx="7011670" cy="5931535"/>
            <a:chOff x="-108" y="2095"/>
            <a:chExt cx="11042" cy="9341"/>
          </a:xfrm>
        </p:grpSpPr>
        <p:sp>
          <p:nvSpPr>
            <p:cNvPr id="34" name="文本框 33" descr="7b0a20202020227461726765744d6f64756c65223a202270726f636573734f6e6c696e65466f6e7473220a7d0a"/>
            <p:cNvSpPr txBox="1"/>
            <p:nvPr/>
          </p:nvSpPr>
          <p:spPr>
            <a:xfrm rot="21360000">
              <a:off x="1049" y="2095"/>
              <a:ext cx="223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3D</a:t>
              </a:r>
              <a:r>
                <a:rPr lang="zh-CN" altLang="en-US" sz="32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打印</a:t>
              </a:r>
              <a:endParaRPr lang="zh-CN" altLang="en-US" sz="3200" b="1">
                <a:solidFill>
                  <a:srgbClr val="9CD6F0"/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37" name="文本框 36" descr="7b0a20202020227461726765744d6f64756c65223a202270726f636573734f6e6c696e65466f6e7473220a7d0a"/>
            <p:cNvSpPr txBox="1"/>
            <p:nvPr/>
          </p:nvSpPr>
          <p:spPr>
            <a:xfrm rot="21300000">
              <a:off x="5358" y="2673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乐高</a:t>
              </a:r>
              <a:endParaRPr lang="zh-CN" altLang="en-US" sz="3200" b="1">
                <a:solidFill>
                  <a:srgbClr val="9CD6F0"/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40" name="文本框 39" descr="7b0a20202020227461726765744d6f64756c65223a202270726f636573734f6e6c696e65466f6e7473220a7d0a"/>
            <p:cNvSpPr txBox="1"/>
            <p:nvPr/>
          </p:nvSpPr>
          <p:spPr>
            <a:xfrm rot="21420000">
              <a:off x="213" y="3124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编程</a:t>
              </a:r>
              <a:endParaRPr lang="zh-CN" altLang="en-US" sz="3200" b="1">
                <a:solidFill>
                  <a:srgbClr val="9CD6F0"/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42" name="文本框 41" descr="7b0a20202020227461726765744d6f64756c65223a202270726f636573734f6e6c696e65466f6e7473220a7d0a"/>
            <p:cNvSpPr txBox="1"/>
            <p:nvPr/>
          </p:nvSpPr>
          <p:spPr>
            <a:xfrm rot="600000">
              <a:off x="-108" y="10005"/>
              <a:ext cx="22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社团环境</a:t>
              </a:r>
              <a:endParaRPr lang="zh-CN" altLang="en-US" sz="2400" b="1">
                <a:solidFill>
                  <a:srgbClr val="9CD6F0"/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 rot="600000">
              <a:off x="9043" y="10517"/>
              <a:ext cx="1891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32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电子</a:t>
              </a:r>
              <a:r>
                <a:rPr lang="en-US" altLang="zh-CN" sz="3200" b="1">
                  <a:solidFill>
                    <a:srgbClr val="9CD6F0"/>
                  </a:solidFill>
                  <a:effectLst>
                    <a:glow rad="190500">
                      <a:schemeClr val="tx1">
                        <a:alpha val="85000"/>
                      </a:schemeClr>
                    </a:glow>
                  </a:effectLst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 </a:t>
              </a:r>
              <a:endParaRPr lang="en-US" altLang="zh-CN" sz="3200" b="1">
                <a:solidFill>
                  <a:srgbClr val="9CD6F0"/>
                </a:solidFill>
                <a:effectLst>
                  <a:glow rad="190500">
                    <a:schemeClr val="tx1">
                      <a:alpha val="85000"/>
                    </a:schemeClr>
                  </a:glow>
                </a:effectLst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55700" y="6103620"/>
            <a:ext cx="4280535" cy="2834005"/>
            <a:chOff x="1920" y="9772"/>
            <a:chExt cx="6741" cy="4463"/>
          </a:xfrm>
        </p:grpSpPr>
        <p:sp>
          <p:nvSpPr>
            <p:cNvPr id="23" name="文本框 22"/>
            <p:cNvSpPr txBox="1"/>
            <p:nvPr/>
          </p:nvSpPr>
          <p:spPr>
            <a:xfrm>
              <a:off x="1920" y="9772"/>
              <a:ext cx="674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solidFill>
                    <a:srgbClr val="9CD6F0"/>
                  </a:solidFill>
                </a:rPr>
                <a:t>我们立志要为亲爱的你们提供一个硬核的平台！</a:t>
              </a:r>
              <a:endParaRPr lang="zh-CN" altLang="en-US" sz="2000" b="1">
                <a:solidFill>
                  <a:srgbClr val="9CD6F0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375" y="10729"/>
              <a:ext cx="6286" cy="3506"/>
              <a:chOff x="2375" y="10729"/>
              <a:chExt cx="6286" cy="350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375" y="10747"/>
                <a:ext cx="2650" cy="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9CD6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 Light" panose="020B0502040204020203" charset="-122"/>
                  </a:rPr>
                  <a:t>我们欢迎：</a:t>
                </a:r>
                <a:endParaRPr lang="zh-CN" altLang="en-US" sz="2400" b="1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r>
                  <a:rPr lang="zh-CN" altLang="en-US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零基础</a:t>
                </a:r>
                <a:r>
                  <a:rPr lang="en-US" altLang="zh-CN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√</a:t>
                </a:r>
                <a:endParaRPr lang="zh-CN" altLang="en-US" sz="24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r>
                  <a:rPr lang="zh-CN" altLang="en-US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大佬</a:t>
                </a:r>
                <a:r>
                  <a:rPr lang="en-US" altLang="zh-CN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√</a:t>
                </a:r>
                <a:endParaRPr lang="zh-CN" altLang="en-US" sz="24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r>
                  <a:rPr lang="zh-CN" altLang="en-US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有想法</a:t>
                </a:r>
                <a:r>
                  <a:rPr lang="en-US" altLang="zh-CN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√</a:t>
                </a:r>
                <a:endParaRPr lang="zh-CN" altLang="en-US" sz="24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r>
                  <a:rPr lang="zh-CN" altLang="en-US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有热情</a:t>
                </a:r>
                <a:r>
                  <a:rPr lang="en-US" altLang="zh-CN" sz="24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√</a:t>
                </a:r>
                <a:endParaRPr lang="en-US" altLang="zh-CN" sz="24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98" y="10729"/>
                <a:ext cx="3763" cy="2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rgbClr val="9CD6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我们</a:t>
                </a:r>
                <a:r>
                  <a:rPr lang="zh-CN" altLang="en-US" sz="2000" b="1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不</a:t>
                </a:r>
                <a:r>
                  <a:rPr lang="zh-CN" altLang="en-US" sz="2000" b="1">
                    <a:solidFill>
                      <a:srgbClr val="9CD6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欢迎：</a:t>
                </a:r>
                <a:endParaRPr lang="zh-CN" altLang="en-US" sz="2000" b="1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  <a:p>
                <a:r>
                  <a:rPr lang="zh-CN" altLang="en-US" sz="20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用社团电脑打游戏</a:t>
                </a:r>
                <a:endParaRPr lang="zh-CN" altLang="en-US" sz="20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  <a:p>
                <a:r>
                  <a:rPr lang="zh-CN" altLang="en-US" sz="20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玩手机谈恋爱偷窃</a:t>
                </a:r>
                <a:endParaRPr lang="zh-CN" altLang="en-US" sz="20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  <a:p>
                <a:r>
                  <a:rPr lang="zh-CN" altLang="en-US" sz="20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坐不起冷板凳</a:t>
                </a:r>
                <a:endParaRPr lang="zh-CN" altLang="en-US" sz="20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  <a:p>
                <a:r>
                  <a:rPr lang="zh-CN" altLang="en-US" sz="2000">
                    <a:solidFill>
                      <a:srgbClr val="9CD6F0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三分钟热度</a:t>
                </a:r>
                <a:endParaRPr lang="zh-CN" altLang="en-US" sz="2000">
                  <a:solidFill>
                    <a:srgbClr val="9CD6F0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H="1">
                <a:off x="4816" y="10904"/>
                <a:ext cx="24" cy="3331"/>
              </a:xfrm>
              <a:prstGeom prst="line">
                <a:avLst/>
              </a:prstGeom>
              <a:ln w="28575" cmpd="sng">
                <a:solidFill>
                  <a:srgbClr val="FFFF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/>
          <p:cNvGrpSpPr/>
          <p:nvPr/>
        </p:nvGrpSpPr>
        <p:grpSpPr>
          <a:xfrm>
            <a:off x="1146810" y="224790"/>
            <a:ext cx="3733800" cy="5894705"/>
            <a:chOff x="1806" y="354"/>
            <a:chExt cx="5880" cy="9283"/>
          </a:xfrm>
          <a:solidFill>
            <a:schemeClr val="tx1">
              <a:alpha val="36000"/>
            </a:schemeClr>
          </a:solidFill>
        </p:grpSpPr>
        <p:sp>
          <p:nvSpPr>
            <p:cNvPr id="5" name="文本框 4" descr="7b0a20202020227461726765744d6f64756c65223a202270726f636573734f6e6c696e65466f6e7473220a7d0a"/>
            <p:cNvSpPr txBox="1"/>
            <p:nvPr/>
          </p:nvSpPr>
          <p:spPr>
            <a:xfrm>
              <a:off x="4898" y="354"/>
              <a:ext cx="2591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500" b="1">
                  <a:ln w="31750" cmpd="sng">
                    <a:solidFill>
                      <a:srgbClr val="0C3A50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科</a:t>
              </a:r>
              <a:endParaRPr lang="zh-CN" altLang="en-US" sz="11500" b="1">
                <a:ln w="31750" cmpd="sng">
                  <a:solidFill>
                    <a:srgbClr val="0C3A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8" name="文本框 7" descr="7b0a20202020227461726765744d6f64756c65223a202270726f636573734f6e6c696e65466f6e7473220a7d0a"/>
            <p:cNvSpPr txBox="1"/>
            <p:nvPr/>
          </p:nvSpPr>
          <p:spPr>
            <a:xfrm>
              <a:off x="4898" y="3084"/>
              <a:ext cx="2591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500" b="1">
                  <a:ln w="31750" cmpd="sng">
                    <a:solidFill>
                      <a:srgbClr val="0C3A50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社</a:t>
              </a:r>
              <a:endParaRPr lang="zh-CN" altLang="en-US" sz="11500" b="1">
                <a:ln w="31750" cmpd="sng">
                  <a:solidFill>
                    <a:srgbClr val="0C3A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9" name="文本框 8" descr="7b0a20202020227461726765744d6f64756c65223a202270726f636573734f6e6c696e65466f6e7473220a7d0a"/>
            <p:cNvSpPr txBox="1"/>
            <p:nvPr/>
          </p:nvSpPr>
          <p:spPr>
            <a:xfrm>
              <a:off x="3556" y="4378"/>
              <a:ext cx="2591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500" b="1">
                  <a:ln w="31750" cmpd="sng">
                    <a:solidFill>
                      <a:srgbClr val="0C3A50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纳</a:t>
              </a:r>
              <a:endParaRPr lang="zh-CN" altLang="en-US" sz="11500" b="1">
                <a:ln w="31750" cmpd="sng">
                  <a:solidFill>
                    <a:srgbClr val="0C3A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10" name="文本框 9" descr="7b0a20202020227461726765744d6f64756c65223a202270726f636573734f6e6c696e65466f6e7473220a7d0a"/>
            <p:cNvSpPr txBox="1"/>
            <p:nvPr/>
          </p:nvSpPr>
          <p:spPr>
            <a:xfrm>
              <a:off x="5095" y="5803"/>
              <a:ext cx="2591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500" b="1">
                  <a:ln w="31750" cmpd="sng">
                    <a:solidFill>
                      <a:srgbClr val="0C3A50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新</a:t>
              </a:r>
              <a:endParaRPr lang="zh-CN" altLang="en-US" sz="11500" b="1">
                <a:ln w="31750" cmpd="sng">
                  <a:solidFill>
                    <a:srgbClr val="0C3A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30" name="文本框 29" descr="7b0a20202020227461726765744d6f64756c65223a202270726f636573734f6e6c696e65466f6e7473220a7d0a"/>
            <p:cNvSpPr txBox="1"/>
            <p:nvPr/>
          </p:nvSpPr>
          <p:spPr>
            <a:xfrm>
              <a:off x="3071" y="1612"/>
              <a:ext cx="2591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500" b="1">
                  <a:ln w="31750" cmpd="sng">
                    <a:solidFill>
                      <a:srgbClr val="0C3A50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技</a:t>
              </a:r>
              <a:endParaRPr lang="zh-CN" altLang="en-US" sz="11500" b="1">
                <a:ln w="31750" cmpd="sng">
                  <a:solidFill>
                    <a:srgbClr val="0C3A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32" name="文本框 31" descr="7b0a20202020227461726765744d6f64756c65223a202270726f636573734f6e6c696e65466f6e7473220a7d0a"/>
            <p:cNvSpPr txBox="1"/>
            <p:nvPr/>
          </p:nvSpPr>
          <p:spPr>
            <a:xfrm>
              <a:off x="3556" y="6706"/>
              <a:ext cx="2591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500" b="1">
                  <a:ln w="31750" cmpd="sng">
                    <a:solidFill>
                      <a:srgbClr val="0C3A50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啦</a:t>
              </a:r>
              <a:endParaRPr lang="zh-CN" altLang="en-US" sz="11500" b="1">
                <a:ln w="31750" cmpd="sng">
                  <a:solidFill>
                    <a:srgbClr val="0C3A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28" name="文本框 27" descr="7b0a20202020227461726765744d6f64756c65223a202270726f636573734f6e6c696e65466f6e7473220a7d0a"/>
            <p:cNvSpPr txBox="1"/>
            <p:nvPr/>
          </p:nvSpPr>
          <p:spPr>
            <a:xfrm>
              <a:off x="1806" y="1303"/>
              <a:ext cx="365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>
                  <a:solidFill>
                    <a:srgbClr val="9CD6F0"/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莆田第四中学</a:t>
              </a:r>
              <a:endParaRPr lang="zh-CN" altLang="en-US" sz="2800" b="1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</p:grpSp>
      <p:sp>
        <p:nvSpPr>
          <p:cNvPr id="48" name="文本框 47" descr="7b0a20202020227461726765744d6f64756c65223a202270726f636573734f6e6c696e65466f6e7473220a7d0a"/>
          <p:cNvSpPr txBox="1"/>
          <p:nvPr/>
        </p:nvSpPr>
        <p:spPr>
          <a:xfrm rot="21360000">
            <a:off x="0" y="2360930"/>
            <a:ext cx="2345055" cy="2430145"/>
          </a:xfrm>
          <a:prstGeom prst="rect">
            <a:avLst/>
          </a:prstGeom>
          <a:solidFill>
            <a:schemeClr val="tx1">
              <a:alpha val="17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科技社支柱之一</a:t>
            </a:r>
            <a:r>
              <a:rPr lang="en-US" altLang="zh-CN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 </a:t>
            </a:r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支持</a:t>
            </a:r>
            <a:r>
              <a:rPr lang="zh-CN" altLang="en-US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Python</a:t>
            </a:r>
            <a:r>
              <a:rPr lang="en-US" altLang="zh-CN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,</a:t>
            </a:r>
            <a:r>
              <a:rPr lang="zh-CN" altLang="en-US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c++</a:t>
            </a:r>
            <a:r>
              <a:rPr lang="en-US" altLang="zh-CN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,</a:t>
            </a:r>
            <a:endParaRPr lang="en-US" altLang="zh-CN" sz="2800">
              <a:solidFill>
                <a:srgbClr val="9CD6F0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pPr algn="l"/>
            <a:r>
              <a:rPr lang="zh-CN" altLang="en-US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c</a:t>
            </a:r>
            <a:r>
              <a:rPr lang="en-US" altLang="zh-CN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,</a:t>
            </a:r>
            <a:r>
              <a:rPr lang="zh-CN" altLang="en-US" sz="28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JAVA</a:t>
            </a:r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编程实践。</a:t>
            </a:r>
            <a:endParaRPr lang="zh-CN" altLang="en-US" sz="2400">
              <a:solidFill>
                <a:srgbClr val="9CD6F0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pPr algn="l"/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福利</a:t>
            </a:r>
            <a:r>
              <a:rPr lang="en-US" altLang="zh-CN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:</a:t>
            </a:r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23届社长留下的三千多行Python代码。</a:t>
            </a:r>
            <a:endParaRPr lang="zh-CN" altLang="en-US" sz="2400">
              <a:solidFill>
                <a:srgbClr val="9CD6F0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50" name="文本框 49" descr="7b0a20202020227461726765744d6f64756c65223a202270726f636573734f6e6c696e65466f6e7473220a7d0a"/>
          <p:cNvSpPr txBox="1"/>
          <p:nvPr/>
        </p:nvSpPr>
        <p:spPr>
          <a:xfrm rot="21360000">
            <a:off x="4594860" y="1646555"/>
            <a:ext cx="2377440" cy="230695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科技社的支柱之一，包含了</a:t>
            </a:r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搭积木、</a:t>
            </a:r>
            <a:r>
              <a:rPr lang="zh-CN" altLang="en-US" sz="2400">
                <a:solidFill>
                  <a:srgbClr val="9CD6F0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EV3编程和一丢丢的机械原理。每年约有两场市级比赛。</a:t>
            </a:r>
            <a:endParaRPr lang="zh-CN" altLang="en-US" sz="2400">
              <a:solidFill>
                <a:srgbClr val="9CD6F0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 descr="7b0a20202020227461726765744d6f64756c65223a202270726f636573734f6e6c696e65466f6e7473220a7d0a"/>
          <p:cNvSpPr txBox="1"/>
          <p:nvPr/>
        </p:nvSpPr>
        <p:spPr>
          <a:xfrm>
            <a:off x="650875" y="8782050"/>
            <a:ext cx="6207125" cy="52197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sz="2800" b="1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汉仪青云简" panose="00020600040101010101" charset="-122"/>
                <a:sym typeface="汉仪青云简" panose="00020600040101010101" charset="-122"/>
              </a:rPr>
              <a:t>还加社干什么，愣着啊？</a:t>
            </a:r>
            <a:endParaRPr lang="zh-CN" sz="2800" b="1">
              <a:solidFill>
                <a:srgbClr val="FFFF00"/>
              </a:solidFill>
              <a:latin typeface="微软雅黑 Light" panose="020B0502040204020203" charset="-122"/>
              <a:ea typeface="微软雅黑 Light" panose="020B0502040204020203" charset="-122"/>
              <a:cs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6115685" y="205105"/>
            <a:ext cx="742315" cy="4831080"/>
          </a:xfrm>
          <a:prstGeom prst="rect">
            <a:avLst/>
          </a:prstGeom>
          <a:gradFill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ABDEF3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社</a:t>
            </a:r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r>
              <a:rPr lang="zh-CN" altLang="en-US" sz="4400" b="1">
                <a:solidFill>
                  <a:srgbClr val="ABDEF3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团</a:t>
            </a:r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r>
              <a:rPr lang="zh-CN" altLang="en-US" sz="4400" b="1">
                <a:solidFill>
                  <a:srgbClr val="ABDEF3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特</a:t>
            </a:r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r>
              <a:rPr lang="zh-CN" altLang="en-US" sz="4400" b="1">
                <a:solidFill>
                  <a:srgbClr val="ABDEF3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色</a:t>
            </a:r>
            <a:endParaRPr lang="zh-CN" altLang="en-US" sz="4400" b="1">
              <a:solidFill>
                <a:srgbClr val="ABDEF3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3045" y="104140"/>
            <a:ext cx="6202045" cy="6845300"/>
            <a:chOff x="228" y="1168"/>
            <a:chExt cx="9767" cy="10780"/>
          </a:xfrm>
          <a:solidFill>
            <a:schemeClr val="tx1">
              <a:alpha val="30000"/>
            </a:schemeClr>
          </a:solidFill>
        </p:grpSpPr>
        <p:sp>
          <p:nvSpPr>
            <p:cNvPr id="11" name="文本框 10" descr="7b0a20202020227461726765744d6f64756c65223a202270726f636573734f6e6c696e65466f6e7473220a7d0a"/>
            <p:cNvSpPr txBox="1"/>
            <p:nvPr/>
          </p:nvSpPr>
          <p:spPr>
            <a:xfrm>
              <a:off x="4845" y="1168"/>
              <a:ext cx="4695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汉仪青云简" panose="00020600040101010101" charset="-122"/>
                  <a:sym typeface="汉仪青云简" panose="00020600040101010101" charset="-122"/>
                </a:rPr>
                <a:t>&gt;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cs typeface="汉仪青云简" panose="00020600040101010101" charset="-122"/>
                  <a:sym typeface="汉仪青云简" panose="00020600040101010101" charset="-122"/>
                </a:rPr>
                <a:t>多大型比赛</a:t>
              </a:r>
              <a:endPara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汉仪青云简" panose="00020600040101010101" charset="-122"/>
              </a:endParaRPr>
            </a:p>
            <a:p>
              <a:pPr algn="l"/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一年有三到四个市级比赛</a:t>
              </a:r>
              <a:endPara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13" name="文本框 12" descr="7b0a20202020227461726765744d6f64756c65223a202270726f636573734f6e6c696e65466f6e7473220a7d0a"/>
            <p:cNvSpPr txBox="1"/>
            <p:nvPr/>
          </p:nvSpPr>
          <p:spPr>
            <a:xfrm>
              <a:off x="228" y="1168"/>
              <a:ext cx="4428" cy="24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汉仪青云简" panose="00020600040101010101" charset="-122"/>
                  <a:sym typeface="汉仪青云简" panose="00020600040101010101" charset="-122"/>
                </a:rPr>
                <a:t>&gt;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cs typeface="汉仪青云简" panose="00020600040101010101" charset="-122"/>
                  <a:sym typeface="汉仪青云简" panose="00020600040101010101" charset="-122"/>
                </a:rPr>
                <a:t>面试易</a:t>
              </a:r>
              <a:endParaRPr lang="zh-CN" altLang="en-US" sz="4000" b="1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汉仪青云简" panose="00020600040101010101" charset="-122"/>
              </a:endParaRPr>
            </a:p>
            <a:p>
              <a:pPr algn="l"/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面试几乎没有门槛，都是非常简单的题。每届情况不太一样。</a:t>
              </a:r>
              <a:endPara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14" name="文本框 13" descr="7b0a20202020227461726765744d6f64756c65223a202270726f636573734f6e6c696e65466f6e7473220a7d0a"/>
            <p:cNvSpPr txBox="1"/>
            <p:nvPr/>
          </p:nvSpPr>
          <p:spPr>
            <a:xfrm>
              <a:off x="228" y="8073"/>
              <a:ext cx="4428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汉仪青云简" panose="00020600040101010101" charset="-122"/>
                  <a:sym typeface="汉仪青云简" panose="00020600040101010101" charset="-122"/>
                </a:rPr>
                <a:t>&gt;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cs typeface="汉仪青云简" panose="00020600040101010101" charset="-122"/>
                  <a:sym typeface="汉仪青云简" panose="00020600040101010101" charset="-122"/>
                </a:rPr>
                <a:t>长时间开放</a:t>
              </a:r>
              <a:endPara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汉仪青云简" panose="00020600040101010101" charset="-122"/>
                <a:sym typeface="汉仪青云简" panose="00020600040101010101" charset="-122"/>
              </a:endParaRPr>
            </a:p>
            <a:p>
              <a:pPr algn="l"/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正常时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几乎每一天下午我们都有活动</a:t>
              </a:r>
              <a:endPara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15" name="文本框 14" descr="7b0a20202020227461726765744d6f64756c65223a202270726f636573734f6e6c696e65466f6e7473220a7d0a"/>
            <p:cNvSpPr txBox="1"/>
            <p:nvPr/>
          </p:nvSpPr>
          <p:spPr>
            <a:xfrm>
              <a:off x="4844" y="3287"/>
              <a:ext cx="4695" cy="5960"/>
            </a:xfrm>
            <a:prstGeom prst="rect">
              <a:avLst/>
            </a:prstGeom>
            <a:gradFill>
              <a:gsLst>
                <a:gs pos="68000">
                  <a:schemeClr val="tx2">
                    <a:alpha val="100000"/>
                  </a:schemeClr>
                </a:gs>
                <a:gs pos="0">
                  <a:schemeClr val="tx1">
                    <a:alpha val="23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5400000" scaled="0"/>
            </a:gradFill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汉仪青云简" panose="00020600040101010101" charset="-122"/>
                  <a:sym typeface="汉仪青云简" panose="00020600040101010101" charset="-122"/>
                </a:rPr>
                <a:t>&gt;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cs typeface="汉仪青云简" panose="00020600040101010101" charset="-122"/>
                  <a:sym typeface="汉仪青云简" panose="00020600040101010101" charset="-122"/>
                </a:rPr>
                <a:t>自由弹性</a:t>
              </a:r>
              <a:endPara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汉仪青云简" panose="00020600040101010101" charset="-122"/>
              </a:endParaRPr>
            </a:p>
            <a:p>
              <a:pPr algn="l"/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我们追求一个自由且弹性的管理环境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我们不强制每天都参与活动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例会可以有限度的请假。没有检讨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小作文等惩罚。我们鼓励大胆的创新。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如果你有idea</a:t>
              </a:r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这里就是你的平台！</a:t>
              </a:r>
              <a:endPara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16" name="文本框 15" descr="7b0a20202020227461726765744d6f64756c65223a202270726f636573734f6e6c696e65466f6e7473220a7d0a"/>
            <p:cNvSpPr txBox="1"/>
            <p:nvPr/>
          </p:nvSpPr>
          <p:spPr>
            <a:xfrm>
              <a:off x="228" y="3738"/>
              <a:ext cx="4427" cy="42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汉仪青云简" panose="00020600040101010101" charset="-122"/>
                  <a:sym typeface="汉仪青云简" panose="00020600040101010101" charset="-122"/>
                </a:rPr>
                <a:t>&gt;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cs typeface="汉仪青云简" panose="00020600040101010101" charset="-122"/>
                  <a:sym typeface="汉仪青云简" panose="00020600040101010101" charset="-122"/>
                </a:rPr>
                <a:t>硬核</a:t>
              </a:r>
              <a:endPara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汉仪青云简" panose="00020600040101010101" charset="-122"/>
              </a:endParaRPr>
            </a:p>
            <a:p>
              <a:pPr algn="l"/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我们专注于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技术的精进与学识的拓展</a:t>
              </a:r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这里有许多专业的书籍和入门的书籍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还有一个硬核的指导老师。</a:t>
              </a:r>
              <a:endPara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  <p:sp>
          <p:nvSpPr>
            <p:cNvPr id="17" name="文本框 16" descr="7b0a20202020227461726765744d6f64756c65223a202270726f636573734f6e6c696e65466f6e7473220a7d0a"/>
            <p:cNvSpPr txBox="1"/>
            <p:nvPr/>
          </p:nvSpPr>
          <p:spPr>
            <a:xfrm>
              <a:off x="228" y="10060"/>
              <a:ext cx="9767" cy="18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汉仪青云简" panose="00020600040101010101" charset="-122"/>
                  <a:sym typeface="汉仪青云简" panose="00020600040101010101" charset="-122"/>
                </a:rPr>
                <a:t>&gt;</a:t>
              </a:r>
              <a:r>
                <a:rPr lang="zh-CN" altLang="en-US" sz="2400" b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cs typeface="汉仪青云简" panose="00020600040101010101" charset="-122"/>
                  <a:sym typeface="汉仪青云简" panose="00020600040101010101" charset="-122"/>
                </a:rPr>
                <a:t>收获丰富</a:t>
              </a:r>
              <a:endPara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汉仪青云简" panose="00020600040101010101" charset="-122"/>
              </a:endParaRPr>
            </a:p>
            <a:p>
              <a:pPr algn="l"/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我们追求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”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不至于高考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”,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努力提供自主学习团队合作的环境</a:t>
              </a:r>
              <a:r>
                <a:rPr lang="en-US" altLang="zh-CN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,</a:t>
              </a:r>
              <a:r>
                <a:rPr lang="zh-CN" altLang="en-US" sz="24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汉仪青云简" panose="00020600040101010101" charset="-122"/>
                  <a:ea typeface="汉仪青云简" panose="00020600040101010101" charset="-122"/>
                  <a:sym typeface="汉仪青云简" panose="00020600040101010101" charset="-122"/>
                </a:rPr>
                <a:t>打好向专业化学习的基础。</a:t>
              </a:r>
              <a:endPara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endParaRPr>
            </a:p>
          </p:txBody>
        </p:sp>
      </p:grpSp>
      <p:sp>
        <p:nvSpPr>
          <p:cNvPr id="28" name="文本框 27" descr="7b0a20202020227461726765744d6f64756c65223a202270726f636573734f6e6c696e65466f6e7473220a7d0a"/>
          <p:cNvSpPr txBox="1"/>
          <p:nvPr/>
        </p:nvSpPr>
        <p:spPr>
          <a:xfrm>
            <a:off x="1059815" y="9316720"/>
            <a:ext cx="5798185" cy="398780"/>
          </a:xfrm>
          <a:prstGeom prst="rect">
            <a:avLst/>
          </a:prstGeom>
          <a:solidFill>
            <a:schemeClr val="bg2">
              <a:alpha val="78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汉仪青云简" panose="00020600040101010101" charset="-122"/>
                <a:sym typeface="汉仪青云简" panose="00020600040101010101" charset="-122"/>
              </a:rPr>
              <a:t>社团活动地点：物理实验楼三楼第一间方形教室</a:t>
            </a:r>
            <a:endParaRPr lang="zh-CN" sz="2000" b="1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2" name="文本框 1" descr="7b0a20202020227461726765744d6f64756c65223a202270726f636573734f6e6c696e65466f6e7473220a7d0a"/>
          <p:cNvSpPr txBox="1"/>
          <p:nvPr/>
        </p:nvSpPr>
        <p:spPr>
          <a:xfrm>
            <a:off x="904240" y="7024370"/>
            <a:ext cx="5913120" cy="1568450"/>
          </a:xfrm>
          <a:prstGeom prst="rect">
            <a:avLst/>
          </a:prstGeom>
          <a:gradFill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人手极少，几乎完全需要自己学习。</a:t>
            </a:r>
            <a:endParaRPr lang="zh-CN" altLang="en-US" sz="2400">
              <a:solidFill>
                <a:schemeClr val="accent2">
                  <a:lumMod val="40000"/>
                  <a:lumOff val="60000"/>
                </a:schemeClr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pPr algn="l"/>
            <a:r>
              <a: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很吃课外时间。几乎没有表演的机会。</a:t>
            </a:r>
            <a:endParaRPr lang="zh-CN" altLang="en-US" sz="2400">
              <a:solidFill>
                <a:schemeClr val="accent2">
                  <a:lumMod val="40000"/>
                  <a:lumOff val="60000"/>
                </a:schemeClr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pPr algn="l"/>
            <a:r>
              <a: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可能出现付出</a:t>
            </a:r>
            <a:r>
              <a:rPr lang="en-US" altLang="zh-CN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&gt;</a:t>
            </a:r>
            <a:r>
              <a: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收获。可能出现男女比</a:t>
            </a:r>
            <a:r>
              <a:rPr lang="en-US" altLang="zh-CN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100:3</a:t>
            </a:r>
            <a:r>
              <a: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。</a:t>
            </a:r>
            <a:endParaRPr lang="zh-CN" altLang="en-US" sz="2400">
              <a:solidFill>
                <a:schemeClr val="accent2">
                  <a:lumMod val="40000"/>
                  <a:lumOff val="60000"/>
                </a:schemeClr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  <a:p>
            <a:pPr algn="l"/>
            <a:r>
              <a:rPr lang="zh-CN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不提倡划水行为。碰红线者直接退社。</a:t>
            </a:r>
            <a:endParaRPr lang="zh-CN" altLang="en-US" sz="2400">
              <a:solidFill>
                <a:schemeClr val="accent2">
                  <a:lumMod val="40000"/>
                  <a:lumOff val="60000"/>
                </a:schemeClr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3" name="文本框 2" descr="7b0a20202020227461726765744d6f64756c65223a202270726f636573734f6e6c696e65466f6e7473220a7d0a"/>
          <p:cNvSpPr txBox="1"/>
          <p:nvPr/>
        </p:nvSpPr>
        <p:spPr>
          <a:xfrm>
            <a:off x="121285" y="7031355"/>
            <a:ext cx="742315" cy="1445260"/>
          </a:xfrm>
          <a:prstGeom prst="rect">
            <a:avLst/>
          </a:prstGeom>
          <a:gradFill>
            <a:gsLst>
              <a:gs pos="0">
                <a:srgbClr val="FF0000">
                  <a:alpha val="76000"/>
                </a:srgbClr>
              </a:gs>
              <a:gs pos="76000">
                <a:srgbClr val="FF0000">
                  <a:alpha val="0"/>
                </a:srgbClr>
              </a:gs>
            </a:gsLst>
            <a:lin ang="0" scaled="0"/>
          </a:gradFill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90C9E9"/>
                </a:solidFill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缺点</a:t>
            </a:r>
            <a:endParaRPr lang="zh-CN" altLang="en-US" sz="4400" b="1">
              <a:solidFill>
                <a:srgbClr val="90C9E9"/>
              </a:solidFill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COMMONDATA" val="eyJoZGlkIjoiMzZmY2EwYTVkYzk0MTI4ZGM4YTljMzNlZTk4YzFkZDI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81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 Light</vt:lpstr>
      <vt:lpstr>汉仪青云简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流星雨</cp:lastModifiedBy>
  <cp:revision>174</cp:revision>
  <dcterms:created xsi:type="dcterms:W3CDTF">2019-06-19T02:08:00Z</dcterms:created>
  <dcterms:modified xsi:type="dcterms:W3CDTF">2022-09-10T10:10:21Z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FD398C78F0E14A72A010AFB42C85D969</vt:lpwstr>
  </property>
</Properties>
</file>