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415" r:id="rId2"/>
    <p:sldId id="416" r:id="rId3"/>
    <p:sldId id="417" r:id="rId4"/>
    <p:sldId id="418" r:id="rId5"/>
    <p:sldId id="420" r:id="rId6"/>
    <p:sldId id="419" r:id="rId7"/>
  </p:sldIdLst>
  <p:sldSz cx="9144000" cy="5143500" type="screen16x9"/>
  <p:notesSz cx="6799263" cy="9929813"/>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B8"/>
    <a:srgbClr val="BEE9FF"/>
    <a:srgbClr val="000000"/>
    <a:srgbClr val="EFEEED"/>
    <a:srgbClr val="B2B3B2"/>
    <a:srgbClr val="8D8E8D"/>
    <a:srgbClr val="272727"/>
    <a:srgbClr val="505150"/>
    <a:srgbClr val="6364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5" autoAdjust="0"/>
    <p:restoredTop sz="94291" autoAdjust="0"/>
  </p:normalViewPr>
  <p:slideViewPr>
    <p:cSldViewPr snapToGrid="0" snapToObjects="1">
      <p:cViewPr varScale="1">
        <p:scale>
          <a:sx n="87" d="100"/>
          <a:sy n="87" d="100"/>
        </p:scale>
        <p:origin x="924" y="56"/>
      </p:cViewPr>
      <p:guideLst>
        <p:guide orient="horz" pos="1620"/>
        <p:guide pos="2880"/>
      </p:guideLst>
    </p:cSldViewPr>
  </p:slideViewPr>
  <p:notesTextViewPr>
    <p:cViewPr>
      <p:scale>
        <a:sx n="100" d="100"/>
        <a:sy n="100" d="100"/>
      </p:scale>
      <p:origin x="0" y="-28"/>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1343" y="0"/>
            <a:ext cx="2946347" cy="496491"/>
          </a:xfrm>
          <a:prstGeom prst="rect">
            <a:avLst/>
          </a:prstGeom>
        </p:spPr>
        <p:txBody>
          <a:bodyPr vert="horz" lIns="91440" tIns="45720" rIns="91440" bIns="45720" rtlCol="0"/>
          <a:lstStyle>
            <a:lvl1pPr algn="r">
              <a:defRPr sz="1200"/>
            </a:lvl1pPr>
          </a:lstStyle>
          <a:p>
            <a:fld id="{F7C2537A-C1FE-C441-8F08-6472DE8A6393}" type="datetimeFigureOut">
              <a:rPr lang="en-US" smtClean="0"/>
              <a:pPr/>
              <a:t>2/5/2020</a:t>
            </a:fld>
            <a:endParaRPr lang="en-US"/>
          </a:p>
        </p:txBody>
      </p:sp>
      <p:sp>
        <p:nvSpPr>
          <p:cNvPr id="4" name="Footer Placeholder 3"/>
          <p:cNvSpPr>
            <a:spLocks noGrp="1"/>
          </p:cNvSpPr>
          <p:nvPr>
            <p:ph type="ftr" sz="quarter" idx="2"/>
          </p:nvPr>
        </p:nvSpPr>
        <p:spPr>
          <a:xfrm>
            <a:off x="0" y="9431598"/>
            <a:ext cx="2946347" cy="4964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1343" y="9431598"/>
            <a:ext cx="2946347" cy="496491"/>
          </a:xfrm>
          <a:prstGeom prst="rect">
            <a:avLst/>
          </a:prstGeom>
        </p:spPr>
        <p:txBody>
          <a:bodyPr vert="horz" lIns="91440" tIns="45720" rIns="91440" bIns="45720" rtlCol="0" anchor="b"/>
          <a:lstStyle>
            <a:lvl1pPr algn="r">
              <a:defRPr sz="1200"/>
            </a:lvl1pPr>
          </a:lstStyle>
          <a:p>
            <a:fld id="{033A01E0-2117-0C43-8963-D44ACC7C4A36}" type="slidenum">
              <a:rPr lang="en-US" smtClean="0"/>
              <a:pPr/>
              <a:t>‹#›</a:t>
            </a:fld>
            <a:endParaRPr lang="en-US"/>
          </a:p>
        </p:txBody>
      </p:sp>
    </p:spTree>
    <p:extLst>
      <p:ext uri="{BB962C8B-B14F-4D97-AF65-F5344CB8AC3E}">
        <p14:creationId xmlns:p14="http://schemas.microsoft.com/office/powerpoint/2010/main" val="2818492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1343" y="0"/>
            <a:ext cx="2946347" cy="496491"/>
          </a:xfrm>
          <a:prstGeom prst="rect">
            <a:avLst/>
          </a:prstGeom>
        </p:spPr>
        <p:txBody>
          <a:bodyPr vert="horz" lIns="91440" tIns="45720" rIns="91440" bIns="45720" rtlCol="0"/>
          <a:lstStyle>
            <a:lvl1pPr algn="r">
              <a:defRPr sz="1200"/>
            </a:lvl1pPr>
          </a:lstStyle>
          <a:p>
            <a:fld id="{C769629A-8024-8740-A789-6BCBA6C29169}" type="datetimeFigureOut">
              <a:rPr lang="en-US" smtClean="0"/>
              <a:pPr/>
              <a:t>2/5/2020</a:t>
            </a:fld>
            <a:endParaRPr lang="en-US"/>
          </a:p>
        </p:txBody>
      </p:sp>
      <p:sp>
        <p:nvSpPr>
          <p:cNvPr id="4" name="Slide Image Placeholder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927" y="4716661"/>
            <a:ext cx="5439410" cy="446841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1598"/>
            <a:ext cx="2946347" cy="496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1343" y="9431598"/>
            <a:ext cx="2946347" cy="496491"/>
          </a:xfrm>
          <a:prstGeom prst="rect">
            <a:avLst/>
          </a:prstGeom>
        </p:spPr>
        <p:txBody>
          <a:bodyPr vert="horz" lIns="91440" tIns="45720" rIns="91440" bIns="45720" rtlCol="0" anchor="b"/>
          <a:lstStyle>
            <a:lvl1pPr algn="r">
              <a:defRPr sz="1200"/>
            </a:lvl1pPr>
          </a:lstStyle>
          <a:p>
            <a:fld id="{B7EE6A7F-2053-5042-BD59-FF4F3EF99AC3}" type="slidenum">
              <a:rPr lang="en-US" smtClean="0"/>
              <a:pPr/>
              <a:t>‹#›</a:t>
            </a:fld>
            <a:endParaRPr lang="en-US"/>
          </a:p>
        </p:txBody>
      </p:sp>
    </p:spTree>
    <p:extLst>
      <p:ext uri="{BB962C8B-B14F-4D97-AF65-F5344CB8AC3E}">
        <p14:creationId xmlns:p14="http://schemas.microsoft.com/office/powerpoint/2010/main" val="1295393526"/>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1" i="0" kern="1200" dirty="0" smtClean="0">
                <a:solidFill>
                  <a:schemeClr val="tx1"/>
                </a:solidFill>
                <a:effectLst/>
                <a:latin typeface="+mn-lt"/>
                <a:ea typeface="+mn-ea"/>
                <a:cs typeface="+mn-cs"/>
              </a:rPr>
              <a:t>Likelihood Ratios for Out-of-Distribution Detection</a:t>
            </a:r>
            <a:r>
              <a:rPr lang="zh-CN" altLang="en-US" sz="900" b="0" i="0" kern="1200" dirty="0" smtClean="0">
                <a:solidFill>
                  <a:schemeClr val="tx1"/>
                </a:solidFill>
                <a:effectLst/>
                <a:latin typeface="+mn-lt"/>
                <a:ea typeface="+mn-ea"/>
                <a:cs typeface="+mn-cs"/>
              </a:rPr>
              <a:t>，</a:t>
            </a:r>
            <a:r>
              <a:rPr lang="en-US" altLang="zh-CN" sz="900" b="0" i="0" kern="1200" dirty="0" smtClean="0">
                <a:solidFill>
                  <a:schemeClr val="tx1"/>
                </a:solidFill>
                <a:effectLst/>
                <a:latin typeface="+mn-lt"/>
                <a:ea typeface="+mn-ea"/>
                <a:cs typeface="+mn-cs"/>
              </a:rPr>
              <a:t>NIPS2019</a:t>
            </a:r>
            <a:r>
              <a:rPr lang="zh-CN" altLang="en-US" sz="900" b="0" i="0" kern="1200" dirty="0" smtClean="0">
                <a:solidFill>
                  <a:schemeClr val="tx1"/>
                </a:solidFill>
                <a:effectLst/>
                <a:latin typeface="+mn-lt"/>
                <a:ea typeface="+mn-ea"/>
                <a:cs typeface="+mn-cs"/>
              </a:rPr>
              <a:t>，</a:t>
            </a:r>
            <a:r>
              <a:rPr lang="en-US" altLang="zh-CN" sz="900" b="0" i="0" kern="1200" smtClean="0">
                <a:solidFill>
                  <a:schemeClr val="tx1"/>
                </a:solidFill>
                <a:effectLst/>
                <a:latin typeface="+mn-lt"/>
                <a:ea typeface="+mn-ea"/>
                <a:cs typeface="+mn-cs"/>
              </a:rPr>
              <a:t>google.</a:t>
            </a:r>
            <a:r>
              <a:rPr lang="en-US" altLang="zh-CN" smtClean="0"/>
              <a:t/>
            </a:r>
            <a:br>
              <a:rPr lang="en-US" altLang="zh-CN" smtClean="0"/>
            </a:br>
            <a:endParaRPr lang="zh-CN" altLang="en-US" b="1" dirty="0"/>
          </a:p>
        </p:txBody>
      </p:sp>
      <p:sp>
        <p:nvSpPr>
          <p:cNvPr id="4" name="灯片编号占位符 3"/>
          <p:cNvSpPr>
            <a:spLocks noGrp="1"/>
          </p:cNvSpPr>
          <p:nvPr>
            <p:ph type="sldNum" sz="quarter" idx="10"/>
          </p:nvPr>
        </p:nvSpPr>
        <p:spPr/>
        <p:txBody>
          <a:bodyPr/>
          <a:lstStyle/>
          <a:p>
            <a:fld id="{B7EE6A7F-2053-5042-BD59-FF4F3EF99AC3}" type="slidenum">
              <a:rPr lang="en-US" smtClean="0"/>
              <a:pPr/>
              <a:t>1</a:t>
            </a:fld>
            <a:endParaRPr lang="en-US" dirty="0"/>
          </a:p>
        </p:txBody>
      </p:sp>
    </p:spTree>
    <p:extLst>
      <p:ext uri="{BB962C8B-B14F-4D97-AF65-F5344CB8AC3E}">
        <p14:creationId xmlns:p14="http://schemas.microsoft.com/office/powerpoint/2010/main" val="405395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EE6A7F-2053-5042-BD59-FF4F3EF99AC3}" type="slidenum">
              <a:rPr lang="en-US" smtClean="0"/>
              <a:pPr/>
              <a:t>2</a:t>
            </a:fld>
            <a:endParaRPr lang="en-US" dirty="0"/>
          </a:p>
        </p:txBody>
      </p:sp>
    </p:spTree>
    <p:extLst>
      <p:ext uri="{BB962C8B-B14F-4D97-AF65-F5344CB8AC3E}">
        <p14:creationId xmlns:p14="http://schemas.microsoft.com/office/powerpoint/2010/main" val="91820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CN" dirty="0" smtClean="0"/>
              <a:t>For example, images can be modeled as backgrounds plus objects; genomes can be modeled as background sequences plus motifs. </a:t>
            </a:r>
            <a:endParaRPr lang="zh-CN" altLang="en-US"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B7EE6A7F-2053-5042-BD59-FF4F3EF99AC3}" type="slidenum">
              <a:rPr lang="en-US" smtClean="0"/>
              <a:pPr/>
              <a:t>3</a:t>
            </a:fld>
            <a:endParaRPr lang="en-US" dirty="0"/>
          </a:p>
        </p:txBody>
      </p:sp>
    </p:spTree>
    <p:extLst>
      <p:ext uri="{BB962C8B-B14F-4D97-AF65-F5344CB8AC3E}">
        <p14:creationId xmlns:p14="http://schemas.microsoft.com/office/powerpoint/2010/main" val="1305596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CN" dirty="0" smtClean="0"/>
              <a:t>For example, images can be modeled as backgrounds plus objects; genomes can be modeled as background sequences plus motifs. </a:t>
            </a:r>
            <a:endParaRPr lang="zh-CN" altLang="en-US"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B7EE6A7F-2053-5042-BD59-FF4F3EF99AC3}" type="slidenum">
              <a:rPr lang="en-US" smtClean="0"/>
              <a:pPr/>
              <a:t>4</a:t>
            </a:fld>
            <a:endParaRPr lang="en-US" dirty="0"/>
          </a:p>
        </p:txBody>
      </p:sp>
    </p:spTree>
    <p:extLst>
      <p:ext uri="{BB962C8B-B14F-4D97-AF65-F5344CB8AC3E}">
        <p14:creationId xmlns:p14="http://schemas.microsoft.com/office/powerpoint/2010/main" val="178480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CN" dirty="0" smtClean="0"/>
              <a:t>For example, images can be modeled as backgrounds plus objects; genomes can be modeled as background sequences plus motifs. </a:t>
            </a:r>
            <a:endParaRPr lang="zh-CN" altLang="en-US"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B7EE6A7F-2053-5042-BD59-FF4F3EF99AC3}" type="slidenum">
              <a:rPr lang="en-US" smtClean="0"/>
              <a:pPr/>
              <a:t>5</a:t>
            </a:fld>
            <a:endParaRPr lang="en-US" dirty="0"/>
          </a:p>
        </p:txBody>
      </p:sp>
    </p:spTree>
    <p:extLst>
      <p:ext uri="{BB962C8B-B14F-4D97-AF65-F5344CB8AC3E}">
        <p14:creationId xmlns:p14="http://schemas.microsoft.com/office/powerpoint/2010/main" val="224256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CN" dirty="0" smtClean="0"/>
              <a:t>For example, images can be modeled as backgrounds plus objects; genomes can be modeled as background sequences plus motifs. </a:t>
            </a:r>
            <a:endParaRPr lang="zh-CN" altLang="en-US"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B7EE6A7F-2053-5042-BD59-FF4F3EF99AC3}" type="slidenum">
              <a:rPr lang="en-US" smtClean="0"/>
              <a:pPr/>
              <a:t>6</a:t>
            </a:fld>
            <a:endParaRPr lang="en-US" dirty="0"/>
          </a:p>
        </p:txBody>
      </p:sp>
    </p:spTree>
    <p:extLst>
      <p:ext uri="{BB962C8B-B14F-4D97-AF65-F5344CB8AC3E}">
        <p14:creationId xmlns:p14="http://schemas.microsoft.com/office/powerpoint/2010/main" val="34584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245898" y="189001"/>
            <a:ext cx="8646102" cy="3429009"/>
          </a:xfrm>
          <a:solidFill>
            <a:schemeClr val="bg2">
              <a:lumMod val="90000"/>
            </a:schemeClr>
          </a:solidFill>
          <a:ln>
            <a:noFill/>
          </a:ln>
        </p:spPr>
        <p:txBody>
          <a:bodyPr>
            <a:normAutofit/>
          </a:bodyPr>
          <a:lstStyle>
            <a:lvl1pPr marL="0" indent="0">
              <a:buFontTx/>
              <a:buNone/>
              <a:defRPr sz="1200"/>
            </a:lvl1pPr>
          </a:lstStyle>
          <a:p>
            <a:r>
              <a:rPr lang="en-US" dirty="0" smtClean="0"/>
              <a:t>Insert picture</a:t>
            </a:r>
            <a:endParaRPr lang="en-US" dirty="0"/>
          </a:p>
        </p:txBody>
      </p:sp>
      <p:sp>
        <p:nvSpPr>
          <p:cNvPr id="2" name="Title 1"/>
          <p:cNvSpPr>
            <a:spLocks noGrp="1"/>
          </p:cNvSpPr>
          <p:nvPr>
            <p:ph type="ctrTitle"/>
          </p:nvPr>
        </p:nvSpPr>
        <p:spPr>
          <a:xfrm>
            <a:off x="500621" y="3708118"/>
            <a:ext cx="7772400" cy="739019"/>
          </a:xfrm>
        </p:spPr>
        <p:txBody>
          <a:bodyPr anchor="t">
            <a:normAutofit/>
          </a:bodyPr>
          <a:lstStyle>
            <a:lvl1pPr algn="l">
              <a:defRPr sz="2400" b="0" i="0">
                <a:latin typeface="Gotham-Bold"/>
                <a:cs typeface="Gotham-Bold"/>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00621" y="4447139"/>
            <a:ext cx="6400800" cy="308353"/>
          </a:xfrm>
        </p:spPr>
        <p:txBody>
          <a:bodyPr>
            <a:noAutofit/>
          </a:bodyPr>
          <a:lstStyle>
            <a:lvl1pPr marL="0" indent="0" algn="l">
              <a:buNone/>
              <a:defRPr sz="2100" b="0" i="0">
                <a:solidFill>
                  <a:schemeClr val="tx1"/>
                </a:solidFill>
                <a:latin typeface="Gotham-Medium"/>
                <a:cs typeface="Gotham-Medium"/>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64422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9" name="Title 1"/>
          <p:cNvSpPr>
            <a:spLocks noGrp="1"/>
          </p:cNvSpPr>
          <p:nvPr>
            <p:ph type="ctrTitle"/>
          </p:nvPr>
        </p:nvSpPr>
        <p:spPr>
          <a:xfrm>
            <a:off x="500621" y="1200937"/>
            <a:ext cx="7772400" cy="526760"/>
          </a:xfrm>
        </p:spPr>
        <p:txBody>
          <a:bodyPr anchor="t">
            <a:normAutofit/>
          </a:bodyPr>
          <a:lstStyle>
            <a:lvl1pPr algn="l">
              <a:defRPr sz="2400" b="0" i="0">
                <a:latin typeface="Gotham-Bold"/>
                <a:cs typeface="Gotham-Bold"/>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500621" y="1733684"/>
            <a:ext cx="6400800" cy="308353"/>
          </a:xfrm>
        </p:spPr>
        <p:txBody>
          <a:bodyPr>
            <a:noAutofit/>
          </a:bodyPr>
          <a:lstStyle>
            <a:lvl1pPr marL="0" indent="0" algn="l">
              <a:buNone/>
              <a:defRPr sz="2100" b="0" i="0">
                <a:solidFill>
                  <a:schemeClr val="tx1"/>
                </a:solidFill>
                <a:latin typeface="Gotham-Medium"/>
                <a:cs typeface="Gotham-Medium"/>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11"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3209570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Title 1"/>
          <p:cNvSpPr>
            <a:spLocks noGrp="1"/>
          </p:cNvSpPr>
          <p:nvPr>
            <p:ph type="ctrTitle"/>
          </p:nvPr>
        </p:nvSpPr>
        <p:spPr>
          <a:xfrm>
            <a:off x="500621" y="1426849"/>
            <a:ext cx="7772400" cy="526760"/>
          </a:xfrm>
        </p:spPr>
        <p:txBody>
          <a:bodyPr anchor="t">
            <a:normAutofit/>
          </a:bodyPr>
          <a:lstStyle>
            <a:lvl1pPr algn="l">
              <a:defRPr sz="2400" b="0" i="0">
                <a:latin typeface="Gotham-Bold"/>
                <a:cs typeface="Gotham-Bold"/>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500621" y="1959597"/>
            <a:ext cx="6400800" cy="308353"/>
          </a:xfrm>
        </p:spPr>
        <p:txBody>
          <a:bodyPr>
            <a:noAutofit/>
          </a:bodyPr>
          <a:lstStyle>
            <a:lvl1pPr marL="0" indent="0" algn="l">
              <a:buNone/>
              <a:defRPr sz="2100" b="0" i="0">
                <a:solidFill>
                  <a:schemeClr val="tx1"/>
                </a:solidFill>
                <a:latin typeface="Gotham-Medium"/>
                <a:cs typeface="Gotham-Medium"/>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18873577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885" y="307740"/>
            <a:ext cx="6443498" cy="924035"/>
          </a:xfrm>
        </p:spPr>
        <p:txBody>
          <a:bodyPr lIns="0" anchor="t">
            <a:normAutofit/>
          </a:bodyPr>
          <a:lstStyle>
            <a:lvl1pPr algn="l">
              <a:lnSpc>
                <a:spcPct val="100000"/>
              </a:lnSpc>
              <a:defRPr sz="2400" b="0" i="0">
                <a:latin typeface="Gotham-Bold"/>
                <a:cs typeface="Gotham-Bold"/>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2888" y="1281378"/>
            <a:ext cx="8143589" cy="3289100"/>
          </a:xfrm>
        </p:spPr>
        <p:txBody>
          <a:bodyPr lIns="0"/>
          <a:lstStyle>
            <a:lvl1pPr>
              <a:buClr>
                <a:schemeClr val="tx1"/>
              </a:buClr>
              <a:defRPr sz="1200" b="0" i="0">
                <a:solidFill>
                  <a:schemeClr val="tx2"/>
                </a:solidFill>
                <a:latin typeface="Gotham-Book"/>
                <a:cs typeface="Gotham-Book"/>
              </a:defRPr>
            </a:lvl1pPr>
            <a:lvl2pPr>
              <a:buClr>
                <a:schemeClr val="tx1"/>
              </a:buClr>
              <a:defRPr sz="1050" b="0" i="0">
                <a:solidFill>
                  <a:schemeClr val="tx2"/>
                </a:solidFill>
                <a:latin typeface="Gotham-Book"/>
                <a:cs typeface="Gotham-Book"/>
              </a:defRPr>
            </a:lvl2pPr>
            <a:lvl3pPr>
              <a:buClr>
                <a:schemeClr val="tx1"/>
              </a:buClr>
              <a:defRPr sz="900" b="0" i="0">
                <a:solidFill>
                  <a:schemeClr val="tx2"/>
                </a:solidFill>
                <a:latin typeface="Gotham-Book"/>
                <a:cs typeface="Gotham-Book"/>
              </a:defRPr>
            </a:lvl3pPr>
            <a:lvl4pPr>
              <a:buClr>
                <a:schemeClr val="tx1"/>
              </a:buClr>
              <a:defRPr sz="750" b="0" i="0">
                <a:solidFill>
                  <a:schemeClr val="tx2"/>
                </a:solidFill>
                <a:latin typeface="Gotham-Book"/>
                <a:cs typeface="Gotham-Book"/>
              </a:defRPr>
            </a:lvl4pPr>
            <a:lvl5pPr>
              <a:buClr>
                <a:schemeClr val="tx1"/>
              </a:buClr>
              <a:defRPr sz="675" b="0" i="0">
                <a:solidFill>
                  <a:schemeClr val="tx2"/>
                </a:solidFill>
                <a:latin typeface="Gotham-Book"/>
                <a:cs typeface="Gotham-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4334922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884" y="1281379"/>
            <a:ext cx="3992592" cy="3289099"/>
          </a:xfrm>
        </p:spPr>
        <p:txBody>
          <a:bodyPr lIns="0"/>
          <a:lstStyle>
            <a:lvl1pPr>
              <a:buClr>
                <a:schemeClr val="tx1"/>
              </a:buClr>
              <a:defRPr sz="1200" b="0" i="0" baseline="0">
                <a:solidFill>
                  <a:schemeClr val="tx2"/>
                </a:solidFill>
                <a:latin typeface="Gotham-Book"/>
                <a:cs typeface="Gotham-Book"/>
              </a:defRPr>
            </a:lvl1pPr>
            <a:lvl2pPr>
              <a:buClr>
                <a:schemeClr val="tx1"/>
              </a:buClr>
              <a:defRPr sz="1050" b="0" i="0" baseline="0">
                <a:solidFill>
                  <a:schemeClr val="tx2"/>
                </a:solidFill>
                <a:latin typeface="Gotham-Book"/>
                <a:cs typeface="Gotham-Book"/>
              </a:defRPr>
            </a:lvl2pPr>
            <a:lvl3pPr>
              <a:buClr>
                <a:schemeClr val="tx1"/>
              </a:buClr>
              <a:defRPr sz="900" b="0" i="0" baseline="0">
                <a:solidFill>
                  <a:schemeClr val="tx2"/>
                </a:solidFill>
                <a:latin typeface="Gotham-Book"/>
                <a:cs typeface="Gotham-Book"/>
              </a:defRPr>
            </a:lvl3pPr>
            <a:lvl4pPr>
              <a:buClr>
                <a:schemeClr val="tx1"/>
              </a:buClr>
              <a:defRPr sz="750" b="0" i="0" baseline="0">
                <a:solidFill>
                  <a:schemeClr val="tx2"/>
                </a:solidFill>
                <a:latin typeface="Gotham-Book"/>
                <a:cs typeface="Gotham-Book"/>
              </a:defRPr>
            </a:lvl4pPr>
            <a:lvl5pPr>
              <a:buClr>
                <a:schemeClr val="tx1"/>
              </a:buClr>
              <a:defRPr sz="675" b="0" i="0" baseline="0">
                <a:solidFill>
                  <a:schemeClr val="tx2"/>
                </a:solidFill>
                <a:latin typeface="Gotham-Book"/>
                <a:cs typeface="Gotham-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p:nvPr>
        </p:nvSpPr>
        <p:spPr>
          <a:xfrm>
            <a:off x="4641672" y="1281379"/>
            <a:ext cx="4004802" cy="3289099"/>
          </a:xfrm>
        </p:spPr>
        <p:txBody>
          <a:bodyPr lIns="0"/>
          <a:lstStyle>
            <a:lvl1pPr>
              <a:buClr>
                <a:schemeClr val="tx1"/>
              </a:buClr>
              <a:defRPr sz="1200" b="0" i="0">
                <a:solidFill>
                  <a:srgbClr val="000000"/>
                </a:solidFill>
                <a:latin typeface="Gotham-Book"/>
                <a:cs typeface="Gotham-Book"/>
              </a:defRPr>
            </a:lvl1pPr>
            <a:lvl2pPr>
              <a:buClr>
                <a:schemeClr val="tx1"/>
              </a:buClr>
              <a:defRPr sz="1050" b="0" i="0">
                <a:solidFill>
                  <a:srgbClr val="000000"/>
                </a:solidFill>
                <a:latin typeface="Gotham-Book"/>
                <a:cs typeface="Gotham-Book"/>
              </a:defRPr>
            </a:lvl2pPr>
            <a:lvl3pPr>
              <a:buClr>
                <a:schemeClr val="tx1"/>
              </a:buClr>
              <a:defRPr sz="900" b="0" i="0">
                <a:solidFill>
                  <a:srgbClr val="000000"/>
                </a:solidFill>
                <a:latin typeface="Gotham-Book"/>
                <a:cs typeface="Gotham-Book"/>
              </a:defRPr>
            </a:lvl3pPr>
            <a:lvl4pPr>
              <a:buClr>
                <a:schemeClr val="tx1"/>
              </a:buClr>
              <a:defRPr sz="750" b="0" i="0">
                <a:solidFill>
                  <a:srgbClr val="000000"/>
                </a:solidFill>
                <a:latin typeface="Gotham-Book"/>
                <a:cs typeface="Gotham-Book"/>
              </a:defRPr>
            </a:lvl4pPr>
            <a:lvl5pPr>
              <a:buClr>
                <a:schemeClr val="tx1"/>
              </a:buClr>
              <a:defRPr sz="675" b="0" i="0">
                <a:solidFill>
                  <a:srgbClr val="000000"/>
                </a:solidFill>
                <a:latin typeface="Gotham-Book"/>
                <a:cs typeface="Gotham-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itle 1"/>
          <p:cNvSpPr>
            <a:spLocks noGrp="1"/>
          </p:cNvSpPr>
          <p:nvPr>
            <p:ph type="title"/>
          </p:nvPr>
        </p:nvSpPr>
        <p:spPr>
          <a:xfrm>
            <a:off x="502885" y="307740"/>
            <a:ext cx="6443498" cy="924035"/>
          </a:xfrm>
        </p:spPr>
        <p:txBody>
          <a:bodyPr lIns="0" anchor="t">
            <a:normAutofit/>
          </a:bodyPr>
          <a:lstStyle>
            <a:lvl1pPr algn="l">
              <a:lnSpc>
                <a:spcPct val="100000"/>
              </a:lnSpc>
              <a:defRPr sz="2400" b="0" i="0">
                <a:latin typeface="Gotham-Bold"/>
                <a:cs typeface="Gotham-Bold"/>
              </a:defRPr>
            </a:lvl1pPr>
          </a:lstStyle>
          <a:p>
            <a:r>
              <a:rPr lang="en-US" dirty="0" smtClean="0"/>
              <a:t>Click to edit Master title style</a:t>
            </a:r>
            <a:endParaRPr lang="en-US" dirty="0"/>
          </a:p>
        </p:txBody>
      </p:sp>
      <p:sp>
        <p:nvSpPr>
          <p:cNvPr id="5"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36065025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1" name="Picture Placeholder 13"/>
          <p:cNvSpPr>
            <a:spLocks noGrp="1"/>
          </p:cNvSpPr>
          <p:nvPr>
            <p:ph type="pic" sz="quarter" idx="13" hasCustomPrompt="1"/>
          </p:nvPr>
        </p:nvSpPr>
        <p:spPr>
          <a:xfrm>
            <a:off x="255841" y="185013"/>
            <a:ext cx="8641368" cy="4390001"/>
          </a:xfrm>
          <a:solidFill>
            <a:schemeClr val="bg2">
              <a:lumMod val="90000"/>
            </a:schemeClr>
          </a:solidFill>
          <a:ln>
            <a:noFill/>
          </a:ln>
        </p:spPr>
        <p:txBody>
          <a:bodyPr>
            <a:normAutofit/>
          </a:bodyPr>
          <a:lstStyle>
            <a:lvl1pPr marL="0" indent="0">
              <a:buFontTx/>
              <a:buNone/>
              <a:defRPr sz="1200"/>
            </a:lvl1pPr>
          </a:lstStyle>
          <a:p>
            <a:r>
              <a:rPr lang="en-US" dirty="0" smtClean="0"/>
              <a:t>Insert picture</a:t>
            </a:r>
            <a:endParaRPr lang="en-US" dirty="0"/>
          </a:p>
        </p:txBody>
      </p:sp>
      <p:sp>
        <p:nvSpPr>
          <p:cNvPr id="2" name="Title 1"/>
          <p:cNvSpPr>
            <a:spLocks noGrp="1"/>
          </p:cNvSpPr>
          <p:nvPr>
            <p:ph type="title"/>
          </p:nvPr>
        </p:nvSpPr>
        <p:spPr>
          <a:xfrm>
            <a:off x="457200" y="703690"/>
            <a:ext cx="8229600" cy="597069"/>
          </a:xfrm>
        </p:spPr>
        <p:txBody>
          <a:bodyPr lIns="0" anchor="t">
            <a:normAutofit/>
          </a:bodyPr>
          <a:lstStyle>
            <a:lvl1pPr algn="l">
              <a:lnSpc>
                <a:spcPct val="100000"/>
              </a:lnSpc>
              <a:defRPr sz="2400" b="0" i="0">
                <a:latin typeface="Gotham-Bold"/>
                <a:cs typeface="Gotham-Bold"/>
              </a:defRPr>
            </a:lvl1pPr>
          </a:lstStyle>
          <a:p>
            <a:r>
              <a:rPr lang="en-US" dirty="0" smtClean="0"/>
              <a:t>Click to edit Master title style</a:t>
            </a:r>
            <a:endParaRPr lang="en-US" dirty="0"/>
          </a:p>
        </p:txBody>
      </p:sp>
      <p:sp>
        <p:nvSpPr>
          <p:cNvPr id="4"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20595558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12164188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42033379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8305986" y="4640175"/>
            <a:ext cx="402934" cy="273844"/>
          </a:xfrm>
        </p:spPr>
        <p:txBody>
          <a:bodyPr anchor="t"/>
          <a:lstStyle>
            <a:lvl1pPr>
              <a:defRPr b="0" i="0">
                <a:solidFill>
                  <a:schemeClr val="tx1"/>
                </a:solidFill>
                <a:latin typeface="Gotham-Bold"/>
                <a:cs typeface="Gotham-Bold"/>
              </a:defRPr>
            </a:lvl1pPr>
          </a:lstStyle>
          <a:p>
            <a:fld id="{9380A3BF-C42B-5B4A-8FD1-FDF44958D935}" type="slidenum">
              <a:rPr lang="en-US" smtClean="0"/>
              <a:pPr/>
              <a:t>‹#›</a:t>
            </a:fld>
            <a:endParaRPr lang="en-US" dirty="0"/>
          </a:p>
        </p:txBody>
      </p:sp>
    </p:spTree>
    <p:extLst>
      <p:ext uri="{BB962C8B-B14F-4D97-AF65-F5344CB8AC3E}">
        <p14:creationId xmlns:p14="http://schemas.microsoft.com/office/powerpoint/2010/main" val="34475225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4"/>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6"/>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6"/>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6"/>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80A3BF-C42B-5B4A-8FD1-FDF44958D935}" type="slidenum">
              <a:rPr lang="en-US" smtClean="0"/>
              <a:pPr/>
              <a:t>‹#›</a:t>
            </a:fld>
            <a:endParaRPr lang="en-US"/>
          </a:p>
        </p:txBody>
      </p:sp>
      <p:pic>
        <p:nvPicPr>
          <p:cNvPr id="7" name="图片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95006" y="231380"/>
            <a:ext cx="1443472" cy="508589"/>
          </a:xfrm>
          <a:prstGeom prst="rect">
            <a:avLst/>
          </a:prstGeom>
        </p:spPr>
      </p:pic>
    </p:spTree>
    <p:extLst>
      <p:ext uri="{BB962C8B-B14F-4D97-AF65-F5344CB8AC3E}">
        <p14:creationId xmlns:p14="http://schemas.microsoft.com/office/powerpoint/2010/main" val="398927086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0" r:id="rId4"/>
    <p:sldLayoutId id="2147483657" r:id="rId5"/>
    <p:sldLayoutId id="2147483656" r:id="rId6"/>
    <p:sldLayoutId id="2147483655" r:id="rId7"/>
    <p:sldLayoutId id="2147483658" r:id="rId8"/>
    <p:sldLayoutId id="2147483659" r:id="rId9"/>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1024747" y="1638554"/>
            <a:ext cx="6478437" cy="52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ts val="3200"/>
              </a:lnSpc>
            </a:pPr>
            <a:r>
              <a:rPr lang="zh-CN" altLang="en-US" sz="3600" b="1" dirty="0">
                <a:solidFill>
                  <a:schemeClr val="tx2"/>
                </a:solidFill>
                <a:latin typeface="华文琥珀" panose="02010800040101010101" pitchFamily="2" charset="-122"/>
                <a:ea typeface="华文琥珀" panose="02010800040101010101" pitchFamily="2" charset="-122"/>
                <a:sym typeface="微软雅黑" pitchFamily="34" charset="-122"/>
              </a:rPr>
              <a:t>基于</a:t>
            </a:r>
            <a:r>
              <a:rPr lang="zh-CN" altLang="en-US" sz="3600" b="1" dirty="0" smtClean="0">
                <a:solidFill>
                  <a:schemeClr val="tx2"/>
                </a:solidFill>
                <a:latin typeface="华文琥珀" panose="02010800040101010101" pitchFamily="2" charset="-122"/>
                <a:ea typeface="华文琥珀" panose="02010800040101010101" pitchFamily="2" charset="-122"/>
                <a:sym typeface="微软雅黑" pitchFamily="34" charset="-122"/>
              </a:rPr>
              <a:t>似然比的异常检测</a:t>
            </a:r>
            <a:endParaRPr lang="en-US" altLang="zh-CN" sz="3600" b="1" dirty="0" smtClean="0">
              <a:solidFill>
                <a:schemeClr val="tx2"/>
              </a:solidFill>
              <a:latin typeface="华文琥珀" panose="02010800040101010101" pitchFamily="2" charset="-122"/>
              <a:ea typeface="华文琥珀" panose="02010800040101010101" pitchFamily="2" charset="-122"/>
              <a:sym typeface="微软雅黑" pitchFamily="34" charset="-122"/>
            </a:endParaRPr>
          </a:p>
        </p:txBody>
      </p:sp>
      <p:sp>
        <p:nvSpPr>
          <p:cNvPr id="2" name="矩形 1"/>
          <p:cNvSpPr/>
          <p:nvPr/>
        </p:nvSpPr>
        <p:spPr>
          <a:xfrm>
            <a:off x="5571319" y="3217714"/>
            <a:ext cx="1739579" cy="830997"/>
          </a:xfrm>
          <a:prstGeom prst="rect">
            <a:avLst/>
          </a:prstGeom>
        </p:spPr>
        <p:txBody>
          <a:bodyPr wrap="none">
            <a:spAutoFit/>
          </a:bodyPr>
          <a:lstStyle/>
          <a:p>
            <a:r>
              <a:rPr lang="en-US" altLang="zh-CN" sz="2400" b="1" dirty="0">
                <a:solidFill>
                  <a:schemeClr val="tx2"/>
                </a:solidFill>
                <a:latin typeface="楷体" panose="02010609060101010101" pitchFamily="49" charset="-122"/>
                <a:ea typeface="楷体" panose="02010609060101010101" pitchFamily="49" charset="-122"/>
                <a:sym typeface="微软雅黑" pitchFamily="34" charset="-122"/>
              </a:rPr>
              <a:t>—</a:t>
            </a:r>
            <a:r>
              <a:rPr lang="zh-CN" altLang="en-US" sz="2400" b="1" dirty="0">
                <a:solidFill>
                  <a:schemeClr val="tx2"/>
                </a:solidFill>
                <a:latin typeface="楷体" panose="02010609060101010101" pitchFamily="49" charset="-122"/>
                <a:ea typeface="楷体" panose="02010609060101010101" pitchFamily="49" charset="-122"/>
                <a:sym typeface="微软雅黑" pitchFamily="34" charset="-122"/>
              </a:rPr>
              <a:t>吴博</a:t>
            </a:r>
            <a:r>
              <a:rPr lang="zh-CN" altLang="en-US" sz="2400" b="1" dirty="0" smtClean="0">
                <a:solidFill>
                  <a:schemeClr val="tx2"/>
                </a:solidFill>
                <a:latin typeface="楷体" panose="02010609060101010101" pitchFamily="49" charset="-122"/>
                <a:ea typeface="楷体" panose="02010609060101010101" pitchFamily="49" charset="-122"/>
                <a:sym typeface="微软雅黑" pitchFamily="34" charset="-122"/>
              </a:rPr>
              <a:t>文</a:t>
            </a:r>
            <a:endParaRPr lang="en-US" altLang="zh-CN" sz="2400" b="1" dirty="0" smtClean="0">
              <a:solidFill>
                <a:schemeClr val="tx2"/>
              </a:solidFill>
              <a:latin typeface="楷体" panose="02010609060101010101" pitchFamily="49" charset="-122"/>
              <a:ea typeface="楷体" panose="02010609060101010101" pitchFamily="49" charset="-122"/>
              <a:sym typeface="微软雅黑" pitchFamily="34" charset="-122"/>
            </a:endParaRPr>
          </a:p>
          <a:p>
            <a:r>
              <a:rPr lang="en-US" altLang="zh-CN" sz="2400" b="1" dirty="0" smtClean="0">
                <a:solidFill>
                  <a:schemeClr val="tx2"/>
                </a:solidFill>
                <a:latin typeface="楷体" panose="02010609060101010101" pitchFamily="49" charset="-122"/>
                <a:ea typeface="楷体" panose="02010609060101010101" pitchFamily="49" charset="-122"/>
                <a:sym typeface="微软雅黑" pitchFamily="34" charset="-122"/>
              </a:rPr>
              <a:t>2012/02/05</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45407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8246" y="354216"/>
            <a:ext cx="1415772" cy="461665"/>
          </a:xfrm>
          <a:prstGeom prst="rect">
            <a:avLst/>
          </a:prstGeom>
        </p:spPr>
        <p:txBody>
          <a:bodyPr wrap="none">
            <a:spAutoFit/>
          </a:bodyPr>
          <a:lstStyle/>
          <a:p>
            <a:r>
              <a:rPr lang="zh-CN" altLang="en-US" sz="2400" b="1" dirty="0" smtClean="0">
                <a:latin typeface="楷体" panose="02010609060101010101" pitchFamily="49" charset="-122"/>
                <a:ea typeface="楷体" panose="02010609060101010101" pitchFamily="49" charset="-122"/>
              </a:rPr>
              <a:t>问题陈述</a:t>
            </a:r>
            <a:endParaRPr lang="zh-CN" altLang="en-US" sz="2400" b="1" dirty="0">
              <a:latin typeface="楷体" panose="02010609060101010101" pitchFamily="49" charset="-122"/>
              <a:ea typeface="楷体" panose="02010609060101010101" pitchFamily="49" charset="-122"/>
            </a:endParaRPr>
          </a:p>
        </p:txBody>
      </p:sp>
      <p:sp>
        <p:nvSpPr>
          <p:cNvPr id="3" name="文本框 2"/>
          <p:cNvSpPr txBox="1"/>
          <p:nvPr/>
        </p:nvSpPr>
        <p:spPr>
          <a:xfrm>
            <a:off x="782727" y="892454"/>
            <a:ext cx="7951622" cy="715581"/>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细菌检测对败血症等传染疾病的诊断与治疗以及食源性病原体的鉴定起着关键作用。尽管使用一种基于细菌种类进行训练的神经网络分类器可以达到很高的精度，但针对细菌检测的模型部署仍具有挑战：因为现实的数据在不断地发展变化，并且不可避免地包含以往训练数据中未曾出现的基因组。</a:t>
            </a: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735497" y="2451378"/>
            <a:ext cx="5698541" cy="2034513"/>
          </a:xfrm>
          <a:prstGeom prst="rect">
            <a:avLst/>
          </a:prstGeom>
        </p:spPr>
      </p:pic>
      <p:sp>
        <p:nvSpPr>
          <p:cNvPr id="6" name="矩形 5"/>
          <p:cNvSpPr/>
          <p:nvPr/>
        </p:nvSpPr>
        <p:spPr>
          <a:xfrm>
            <a:off x="570587" y="1902828"/>
            <a:ext cx="3494867" cy="369332"/>
          </a:xfrm>
          <a:prstGeom prst="rect">
            <a:avLst/>
          </a:prstGeom>
        </p:spPr>
        <p:txBody>
          <a:bodyPr wrap="none">
            <a:spAutoFit/>
          </a:bodyPr>
          <a:lstStyle/>
          <a:p>
            <a:pPr marL="285750" indent="-285750">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常见的异常检测算法的缺点：</a:t>
            </a:r>
            <a:endParaRPr lang="zh-CN" altLang="en-US" sz="1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79029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8246" y="354216"/>
            <a:ext cx="2659702" cy="461665"/>
          </a:xfrm>
          <a:prstGeom prst="rect">
            <a:avLst/>
          </a:prstGeom>
        </p:spPr>
        <p:txBody>
          <a:bodyPr wrap="none">
            <a:spAutoFit/>
          </a:bodyPr>
          <a:lstStyle/>
          <a:p>
            <a:r>
              <a:rPr lang="zh-CN" altLang="en-US" sz="2400" b="1" dirty="0">
                <a:latin typeface="楷体" panose="02010609060101010101" pitchFamily="49" charset="-122"/>
                <a:ea typeface="楷体" panose="02010609060101010101" pitchFamily="49" charset="-122"/>
              </a:rPr>
              <a:t>异常</a:t>
            </a:r>
            <a:r>
              <a:rPr lang="zh-CN" altLang="en-US" sz="2400" b="1" dirty="0" smtClean="0">
                <a:latin typeface="楷体" panose="02010609060101010101" pitchFamily="49" charset="-122"/>
                <a:ea typeface="楷体" panose="02010609060101010101" pitchFamily="49" charset="-122"/>
              </a:rPr>
              <a:t>检测的似然比</a:t>
            </a:r>
            <a:endParaRPr lang="zh-CN" altLang="en-US" sz="2400" b="1" dirty="0">
              <a:latin typeface="楷体" panose="02010609060101010101" pitchFamily="49" charset="-122"/>
              <a:ea typeface="楷体" panose="02010609060101010101" pitchFamily="49" charset="-122"/>
            </a:endParaRPr>
          </a:p>
        </p:txBody>
      </p:sp>
      <p:sp>
        <p:nvSpPr>
          <p:cNvPr id="6" name="矩形 5"/>
          <p:cNvSpPr/>
          <p:nvPr/>
        </p:nvSpPr>
        <p:spPr>
          <a:xfrm>
            <a:off x="482804" y="979326"/>
            <a:ext cx="2228495" cy="369332"/>
          </a:xfrm>
          <a:prstGeom prst="rect">
            <a:avLst/>
          </a:prstGeom>
        </p:spPr>
        <p:txBody>
          <a:bodyPr wrap="none">
            <a:spAutoFit/>
          </a:bodyPr>
          <a:lstStyle/>
          <a:p>
            <a:pPr marL="285750" indent="-285750">
              <a:buFont typeface="Wingdings" panose="05000000000000000000" pitchFamily="2" charset="2"/>
              <a:buChar char="Ø"/>
            </a:pPr>
            <a:r>
              <a:rPr lang="en-US" altLang="zh-CN" sz="1800" b="1" dirty="0" smtClean="0">
                <a:latin typeface="楷体" panose="02010609060101010101" pitchFamily="49" charset="-122"/>
                <a:ea typeface="楷体" panose="02010609060101010101" pitchFamily="49" charset="-122"/>
              </a:rPr>
              <a:t>High level idea</a:t>
            </a:r>
            <a:endParaRPr lang="zh-CN" altLang="en-US" sz="1800" b="1" dirty="0">
              <a:latin typeface="楷体" panose="02010609060101010101" pitchFamily="49" charset="-122"/>
              <a:ea typeface="楷体" panose="02010609060101010101" pitchFamily="49" charset="-122"/>
            </a:endParaRPr>
          </a:p>
        </p:txBody>
      </p:sp>
      <p:sp>
        <p:nvSpPr>
          <p:cNvPr id="7" name="文本框 6"/>
          <p:cNvSpPr txBox="1"/>
          <p:nvPr/>
        </p:nvSpPr>
        <p:spPr>
          <a:xfrm>
            <a:off x="755606" y="1424321"/>
            <a:ext cx="7951622" cy="715581"/>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假设每个样本</a:t>
            </a:r>
            <a:r>
              <a:rPr lang="en-US" altLang="zh-CN" b="1" i="1" dirty="0" smtClean="0"/>
              <a:t>x</a:t>
            </a:r>
            <a:r>
              <a:rPr lang="zh-CN" altLang="en-US" dirty="0" smtClean="0">
                <a:latin typeface="楷体" panose="02010609060101010101" pitchFamily="49" charset="-122"/>
                <a:ea typeface="楷体" panose="02010609060101010101" pitchFamily="49" charset="-122"/>
              </a:rPr>
              <a:t>由两部分组成，即              ：</a:t>
            </a:r>
            <a:r>
              <a:rPr lang="en-US" altLang="zh-CN" dirty="0" smtClean="0"/>
              <a:t> </a:t>
            </a:r>
          </a:p>
          <a:p>
            <a:r>
              <a:rPr lang="en-US" altLang="zh-CN" dirty="0"/>
              <a:t> </a:t>
            </a:r>
            <a:r>
              <a:rPr lang="en-US" altLang="zh-CN" dirty="0" smtClean="0"/>
              <a:t>      (</a:t>
            </a:r>
            <a:r>
              <a:rPr lang="en-US" altLang="zh-CN" dirty="0"/>
              <a:t>1) a </a:t>
            </a:r>
            <a:r>
              <a:rPr lang="en-US" altLang="zh-CN" i="1" dirty="0"/>
              <a:t>background </a:t>
            </a:r>
            <a:r>
              <a:rPr lang="en-US" altLang="zh-CN" dirty="0" smtClean="0"/>
              <a:t>component characterized </a:t>
            </a:r>
            <a:r>
              <a:rPr lang="en-US" altLang="zh-CN" dirty="0"/>
              <a:t>by population level background </a:t>
            </a:r>
            <a:r>
              <a:rPr lang="en-US" altLang="zh-CN" dirty="0" smtClean="0"/>
              <a:t>statistics</a:t>
            </a:r>
            <a:endParaRPr lang="en-US" altLang="zh-CN" dirty="0"/>
          </a:p>
          <a:p>
            <a:r>
              <a:rPr lang="en-US" altLang="zh-CN" dirty="0" smtClean="0"/>
              <a:t>       (2</a:t>
            </a:r>
            <a:r>
              <a:rPr lang="en-US" altLang="zh-CN" dirty="0"/>
              <a:t>) a </a:t>
            </a:r>
            <a:r>
              <a:rPr lang="en-US" altLang="zh-CN" i="1" dirty="0"/>
              <a:t>semantic </a:t>
            </a:r>
            <a:r>
              <a:rPr lang="en-US" altLang="zh-CN" dirty="0"/>
              <a:t>component </a:t>
            </a:r>
            <a:r>
              <a:rPr lang="en-US" altLang="zh-CN" dirty="0" smtClean="0"/>
              <a:t>characterized by </a:t>
            </a:r>
            <a:r>
              <a:rPr lang="en-US" altLang="zh-CN" dirty="0"/>
              <a:t>patterns specific to the in-distribution data. </a:t>
            </a:r>
            <a:endParaRPr lang="en-US" altLang="zh-CN" dirty="0" smtClean="0"/>
          </a:p>
        </p:txBody>
      </p:sp>
      <p:pic>
        <p:nvPicPr>
          <p:cNvPr id="5" name="图片 4"/>
          <p:cNvPicPr>
            <a:picLocks noChangeAspect="1"/>
          </p:cNvPicPr>
          <p:nvPr/>
        </p:nvPicPr>
        <p:blipFill>
          <a:blip r:embed="rId3"/>
          <a:stretch>
            <a:fillRect/>
          </a:stretch>
        </p:blipFill>
        <p:spPr>
          <a:xfrm>
            <a:off x="3328766" y="1468211"/>
            <a:ext cx="1205141" cy="232006"/>
          </a:xfrm>
          <a:prstGeom prst="rect">
            <a:avLst/>
          </a:prstGeom>
        </p:spPr>
      </p:pic>
      <p:pic>
        <p:nvPicPr>
          <p:cNvPr id="8" name="图片 7"/>
          <p:cNvPicPr>
            <a:picLocks noChangeAspect="1"/>
          </p:cNvPicPr>
          <p:nvPr/>
        </p:nvPicPr>
        <p:blipFill>
          <a:blip r:embed="rId4"/>
          <a:stretch>
            <a:fillRect/>
          </a:stretch>
        </p:blipFill>
        <p:spPr>
          <a:xfrm>
            <a:off x="2911449" y="2996171"/>
            <a:ext cx="2194262" cy="368567"/>
          </a:xfrm>
          <a:prstGeom prst="rect">
            <a:avLst/>
          </a:prstGeom>
        </p:spPr>
      </p:pic>
      <p:sp>
        <p:nvSpPr>
          <p:cNvPr id="9" name="矩形 8"/>
          <p:cNvSpPr/>
          <p:nvPr/>
        </p:nvSpPr>
        <p:spPr>
          <a:xfrm>
            <a:off x="755606" y="2653247"/>
            <a:ext cx="5551520" cy="300082"/>
          </a:xfrm>
          <a:prstGeom prst="rect">
            <a:avLst/>
          </a:prstGeom>
        </p:spPr>
        <p:txBody>
          <a:bodyPr wrap="none">
            <a:spAutoFit/>
          </a:bodyPr>
          <a:lstStyle/>
          <a:p>
            <a:r>
              <a:rPr lang="zh-CN" altLang="en-US" dirty="0" smtClean="0">
                <a:latin typeface="楷体" panose="02010609060101010101" pitchFamily="49" charset="-122"/>
                <a:ea typeface="楷体" panose="02010609060101010101" pitchFamily="49" charset="-122"/>
              </a:rPr>
              <a:t>假设背景和语义成分是独立生成的，则生成样本的似然比有以下分解：</a:t>
            </a:r>
            <a:endParaRPr lang="zh-CN" altLang="en-US" dirty="0"/>
          </a:p>
        </p:txBody>
      </p:sp>
      <p:sp>
        <p:nvSpPr>
          <p:cNvPr id="10" name="矩形 9"/>
          <p:cNvSpPr/>
          <p:nvPr/>
        </p:nvSpPr>
        <p:spPr>
          <a:xfrm>
            <a:off x="482803" y="2253465"/>
            <a:ext cx="1402948" cy="369332"/>
          </a:xfrm>
          <a:prstGeom prst="rect">
            <a:avLst/>
          </a:prstGeom>
        </p:spPr>
        <p:txBody>
          <a:bodyPr wrap="none">
            <a:spAutoFit/>
          </a:bodyPr>
          <a:lstStyle/>
          <a:p>
            <a:pPr marL="285750" indent="-285750">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似然函数</a:t>
            </a:r>
            <a:endParaRPr lang="zh-CN" altLang="en-US" sz="1800" b="1" dirty="0">
              <a:latin typeface="楷体" panose="02010609060101010101" pitchFamily="49" charset="-122"/>
              <a:ea typeface="楷体" panose="02010609060101010101" pitchFamily="49" charset="-122"/>
            </a:endParaRPr>
          </a:p>
        </p:txBody>
      </p:sp>
      <p:sp>
        <p:nvSpPr>
          <p:cNvPr id="11" name="矩形 10"/>
          <p:cNvSpPr/>
          <p:nvPr/>
        </p:nvSpPr>
        <p:spPr>
          <a:xfrm>
            <a:off x="482804" y="3407580"/>
            <a:ext cx="1635384" cy="369332"/>
          </a:xfrm>
          <a:prstGeom prst="rect">
            <a:avLst/>
          </a:prstGeom>
        </p:spPr>
        <p:txBody>
          <a:bodyPr wrap="none">
            <a:spAutoFit/>
          </a:bodyPr>
          <a:lstStyle/>
          <a:p>
            <a:pPr marL="285750" indent="-285750">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似然比函数</a:t>
            </a:r>
            <a:endParaRPr lang="zh-CN" altLang="en-US" sz="1800" b="1" dirty="0">
              <a:latin typeface="楷体" panose="02010609060101010101" pitchFamily="49" charset="-122"/>
              <a:ea typeface="楷体" panose="02010609060101010101" pitchFamily="49" charset="-122"/>
            </a:endParaRPr>
          </a:p>
        </p:txBody>
      </p:sp>
      <p:grpSp>
        <p:nvGrpSpPr>
          <p:cNvPr id="15" name="组合 14"/>
          <p:cNvGrpSpPr/>
          <p:nvPr/>
        </p:nvGrpSpPr>
        <p:grpSpPr>
          <a:xfrm>
            <a:off x="1184277" y="3728575"/>
            <a:ext cx="6881777" cy="680180"/>
            <a:chOff x="1184277" y="4253283"/>
            <a:chExt cx="6881777" cy="680180"/>
          </a:xfrm>
        </p:grpSpPr>
        <p:pic>
          <p:nvPicPr>
            <p:cNvPr id="12" name="图片 11"/>
            <p:cNvPicPr>
              <a:picLocks noChangeAspect="1"/>
            </p:cNvPicPr>
            <p:nvPr/>
          </p:nvPicPr>
          <p:blipFill>
            <a:blip r:embed="rId5"/>
            <a:stretch>
              <a:fillRect/>
            </a:stretch>
          </p:blipFill>
          <p:spPr>
            <a:xfrm>
              <a:off x="1184277" y="4253283"/>
              <a:ext cx="4256611" cy="680180"/>
            </a:xfrm>
            <a:prstGeom prst="rect">
              <a:avLst/>
            </a:prstGeom>
          </p:spPr>
        </p:pic>
        <p:pic>
          <p:nvPicPr>
            <p:cNvPr id="13" name="图片 12"/>
            <p:cNvPicPr>
              <a:picLocks noChangeAspect="1"/>
            </p:cNvPicPr>
            <p:nvPr/>
          </p:nvPicPr>
          <p:blipFill>
            <a:blip r:embed="rId6"/>
            <a:stretch>
              <a:fillRect/>
            </a:stretch>
          </p:blipFill>
          <p:spPr>
            <a:xfrm>
              <a:off x="5440888" y="4440115"/>
              <a:ext cx="2625166" cy="352522"/>
            </a:xfrm>
            <a:prstGeom prst="rect">
              <a:avLst/>
            </a:prstGeom>
          </p:spPr>
        </p:pic>
      </p:grpSp>
      <p:pic>
        <p:nvPicPr>
          <p:cNvPr id="14" name="图片 13"/>
          <p:cNvPicPr>
            <a:picLocks noChangeAspect="1"/>
          </p:cNvPicPr>
          <p:nvPr/>
        </p:nvPicPr>
        <p:blipFill>
          <a:blip r:embed="rId7"/>
          <a:stretch>
            <a:fillRect/>
          </a:stretch>
        </p:blipFill>
        <p:spPr>
          <a:xfrm>
            <a:off x="1804710" y="4447890"/>
            <a:ext cx="465069" cy="281860"/>
          </a:xfrm>
          <a:prstGeom prst="rect">
            <a:avLst/>
          </a:prstGeom>
        </p:spPr>
      </p:pic>
      <p:sp>
        <p:nvSpPr>
          <p:cNvPr id="16" name="矩形 15"/>
          <p:cNvSpPr/>
          <p:nvPr/>
        </p:nvSpPr>
        <p:spPr>
          <a:xfrm>
            <a:off x="755606" y="4424662"/>
            <a:ext cx="7523213" cy="715581"/>
          </a:xfrm>
          <a:prstGeom prst="rect">
            <a:avLst/>
          </a:prstGeom>
        </p:spPr>
        <p:txBody>
          <a:bodyPr wrap="none">
            <a:spAutoFit/>
          </a:bodyPr>
          <a:lstStyle/>
          <a:p>
            <a:r>
              <a:rPr lang="en-US" altLang="zh-CN" dirty="0"/>
              <a:t>Assume that </a:t>
            </a:r>
            <a:r>
              <a:rPr lang="en-US" altLang="zh-CN" i="1" dirty="0"/>
              <a:t> </a:t>
            </a:r>
            <a:r>
              <a:rPr lang="en-US" altLang="zh-CN" i="1" dirty="0" smtClean="0"/>
              <a:t>   </a:t>
            </a:r>
            <a:r>
              <a:rPr lang="en-US" altLang="zh-CN" dirty="0" smtClean="0"/>
              <a:t>     is </a:t>
            </a:r>
            <a:r>
              <a:rPr lang="en-US" altLang="zh-CN" dirty="0"/>
              <a:t>a model trained using in-distribution data, and </a:t>
            </a:r>
            <a:r>
              <a:rPr lang="en-US" altLang="zh-CN" i="1" dirty="0"/>
              <a:t> </a:t>
            </a:r>
            <a:r>
              <a:rPr lang="en-US" altLang="zh-CN" i="1" dirty="0" smtClean="0"/>
              <a:t>    </a:t>
            </a:r>
            <a:r>
              <a:rPr lang="en-US" altLang="zh-CN" dirty="0" smtClean="0"/>
              <a:t>     is </a:t>
            </a:r>
            <a:r>
              <a:rPr lang="en-US" altLang="zh-CN" dirty="0"/>
              <a:t>a background model</a:t>
            </a:r>
            <a:br>
              <a:rPr lang="en-US" altLang="zh-CN" dirty="0"/>
            </a:br>
            <a:r>
              <a:rPr lang="en-US" altLang="zh-CN" dirty="0"/>
              <a:t>that captures general background </a:t>
            </a:r>
            <a:r>
              <a:rPr lang="en-US" altLang="zh-CN" dirty="0" smtClean="0"/>
              <a:t>statistics.</a:t>
            </a:r>
            <a:r>
              <a:rPr lang="en-US" altLang="zh-CN" dirty="0"/>
              <a:t/>
            </a:r>
            <a:br>
              <a:rPr lang="en-US" altLang="zh-CN" dirty="0"/>
            </a:br>
            <a:endParaRPr lang="zh-CN" altLang="en-US" dirty="0"/>
          </a:p>
        </p:txBody>
      </p:sp>
      <p:pic>
        <p:nvPicPr>
          <p:cNvPr id="17" name="图片 16"/>
          <p:cNvPicPr>
            <a:picLocks noChangeAspect="1"/>
          </p:cNvPicPr>
          <p:nvPr/>
        </p:nvPicPr>
        <p:blipFill>
          <a:blip r:embed="rId8"/>
          <a:stretch>
            <a:fillRect/>
          </a:stretch>
        </p:blipFill>
        <p:spPr>
          <a:xfrm>
            <a:off x="5924203" y="4469245"/>
            <a:ext cx="511513" cy="239149"/>
          </a:xfrm>
          <a:prstGeom prst="rect">
            <a:avLst/>
          </a:prstGeom>
        </p:spPr>
      </p:pic>
    </p:spTree>
    <p:extLst>
      <p:ext uri="{BB962C8B-B14F-4D97-AF65-F5344CB8AC3E}">
        <p14:creationId xmlns:p14="http://schemas.microsoft.com/office/powerpoint/2010/main" val="4126918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8246" y="354216"/>
            <a:ext cx="1422184" cy="461665"/>
          </a:xfrm>
          <a:prstGeom prst="rect">
            <a:avLst/>
          </a:prstGeom>
        </p:spPr>
        <p:txBody>
          <a:bodyPr wrap="none">
            <a:spAutoFit/>
          </a:bodyPr>
          <a:lstStyle/>
          <a:p>
            <a:r>
              <a:rPr lang="zh-CN" altLang="en-US" sz="2400" b="1" dirty="0" smtClean="0">
                <a:latin typeface="楷体" panose="02010609060101010101" pitchFamily="49" charset="-122"/>
                <a:ea typeface="楷体" panose="02010609060101010101" pitchFamily="49" charset="-122"/>
              </a:rPr>
              <a:t>实验</a:t>
            </a:r>
            <a:r>
              <a:rPr lang="zh-CN" altLang="en-US" sz="2400" b="1" dirty="0">
                <a:latin typeface="楷体" panose="02010609060101010101" pitchFamily="49" charset="-122"/>
                <a:ea typeface="楷体" panose="02010609060101010101" pitchFamily="49" charset="-122"/>
              </a:rPr>
              <a:t>结果</a:t>
            </a:r>
          </a:p>
        </p:txBody>
      </p:sp>
      <p:pic>
        <p:nvPicPr>
          <p:cNvPr id="3" name="图片 2"/>
          <p:cNvPicPr>
            <a:picLocks noChangeAspect="1"/>
          </p:cNvPicPr>
          <p:nvPr/>
        </p:nvPicPr>
        <p:blipFill>
          <a:blip r:embed="rId3"/>
          <a:stretch>
            <a:fillRect/>
          </a:stretch>
        </p:blipFill>
        <p:spPr>
          <a:xfrm>
            <a:off x="1008055" y="3140257"/>
            <a:ext cx="7364419" cy="1933082"/>
          </a:xfrm>
          <a:prstGeom prst="rect">
            <a:avLst/>
          </a:prstGeom>
        </p:spPr>
      </p:pic>
      <p:grpSp>
        <p:nvGrpSpPr>
          <p:cNvPr id="25" name="组合 24"/>
          <p:cNvGrpSpPr/>
          <p:nvPr/>
        </p:nvGrpSpPr>
        <p:grpSpPr>
          <a:xfrm>
            <a:off x="464820" y="1139568"/>
            <a:ext cx="8427500" cy="1914544"/>
            <a:chOff x="464820" y="1078608"/>
            <a:chExt cx="8427500" cy="1914544"/>
          </a:xfrm>
        </p:grpSpPr>
        <p:pic>
          <p:nvPicPr>
            <p:cNvPr id="22" name="图片 21"/>
            <p:cNvPicPr>
              <a:picLocks noChangeAspect="1"/>
            </p:cNvPicPr>
            <p:nvPr/>
          </p:nvPicPr>
          <p:blipFill>
            <a:blip r:embed="rId4"/>
            <a:stretch>
              <a:fillRect/>
            </a:stretch>
          </p:blipFill>
          <p:spPr>
            <a:xfrm>
              <a:off x="464820" y="1157625"/>
              <a:ext cx="4073946" cy="1802721"/>
            </a:xfrm>
            <a:prstGeom prst="rect">
              <a:avLst/>
            </a:prstGeom>
          </p:spPr>
        </p:pic>
        <p:pic>
          <p:nvPicPr>
            <p:cNvPr id="23" name="图片 22"/>
            <p:cNvPicPr>
              <a:picLocks noChangeAspect="1"/>
            </p:cNvPicPr>
            <p:nvPr/>
          </p:nvPicPr>
          <p:blipFill>
            <a:blip r:embed="rId5"/>
            <a:stretch>
              <a:fillRect/>
            </a:stretch>
          </p:blipFill>
          <p:spPr>
            <a:xfrm>
              <a:off x="4587240" y="1078608"/>
              <a:ext cx="4305080" cy="1914544"/>
            </a:xfrm>
            <a:prstGeom prst="rect">
              <a:avLst/>
            </a:prstGeom>
          </p:spPr>
        </p:pic>
      </p:grpSp>
      <p:sp>
        <p:nvSpPr>
          <p:cNvPr id="24" name="矩形 23"/>
          <p:cNvSpPr/>
          <p:nvPr/>
        </p:nvSpPr>
        <p:spPr>
          <a:xfrm>
            <a:off x="464820" y="783321"/>
            <a:ext cx="1402948" cy="369332"/>
          </a:xfrm>
          <a:prstGeom prst="rect">
            <a:avLst/>
          </a:prstGeom>
        </p:spPr>
        <p:txBody>
          <a:bodyPr wrap="none">
            <a:spAutoFit/>
          </a:bodyPr>
          <a:lstStyle/>
          <a:p>
            <a:pPr marL="285750" indent="-285750">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图像数据</a:t>
            </a:r>
            <a:endParaRPr lang="zh-CN" altLang="en-US" sz="1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70225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8246" y="354216"/>
            <a:ext cx="1422184" cy="461665"/>
          </a:xfrm>
          <a:prstGeom prst="rect">
            <a:avLst/>
          </a:prstGeom>
        </p:spPr>
        <p:txBody>
          <a:bodyPr wrap="none">
            <a:spAutoFit/>
          </a:bodyPr>
          <a:lstStyle/>
          <a:p>
            <a:r>
              <a:rPr lang="zh-CN" altLang="en-US" sz="2400" b="1" dirty="0" smtClean="0">
                <a:latin typeface="楷体" panose="02010609060101010101" pitchFamily="49" charset="-122"/>
                <a:ea typeface="楷体" panose="02010609060101010101" pitchFamily="49" charset="-122"/>
              </a:rPr>
              <a:t>实验</a:t>
            </a:r>
            <a:r>
              <a:rPr lang="zh-CN" altLang="en-US" sz="2400" b="1" dirty="0">
                <a:latin typeface="楷体" panose="02010609060101010101" pitchFamily="49" charset="-122"/>
                <a:ea typeface="楷体" panose="02010609060101010101" pitchFamily="49" charset="-122"/>
              </a:rPr>
              <a:t>结果</a:t>
            </a:r>
          </a:p>
        </p:txBody>
      </p:sp>
      <p:pic>
        <p:nvPicPr>
          <p:cNvPr id="18" name="图片 17"/>
          <p:cNvPicPr>
            <a:picLocks noChangeAspect="1"/>
          </p:cNvPicPr>
          <p:nvPr/>
        </p:nvPicPr>
        <p:blipFill>
          <a:blip r:embed="rId3"/>
          <a:stretch>
            <a:fillRect/>
          </a:stretch>
        </p:blipFill>
        <p:spPr>
          <a:xfrm>
            <a:off x="1008583" y="1320318"/>
            <a:ext cx="5971742" cy="1446662"/>
          </a:xfrm>
          <a:prstGeom prst="rect">
            <a:avLst/>
          </a:prstGeom>
        </p:spPr>
      </p:pic>
      <p:sp>
        <p:nvSpPr>
          <p:cNvPr id="19" name="矩形 18"/>
          <p:cNvSpPr/>
          <p:nvPr/>
        </p:nvSpPr>
        <p:spPr>
          <a:xfrm>
            <a:off x="635203" y="821446"/>
            <a:ext cx="1402948" cy="369332"/>
          </a:xfrm>
          <a:prstGeom prst="rect">
            <a:avLst/>
          </a:prstGeom>
        </p:spPr>
        <p:txBody>
          <a:bodyPr wrap="none">
            <a:spAutoFit/>
          </a:bodyPr>
          <a:lstStyle/>
          <a:p>
            <a:pPr marL="285750" indent="-285750">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细菌数据</a:t>
            </a:r>
            <a:endParaRPr lang="zh-CN" altLang="en-US" sz="1800" b="1"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rotWithShape="1">
          <a:blip r:embed="rId4"/>
          <a:srcRect b="28045"/>
          <a:stretch/>
        </p:blipFill>
        <p:spPr>
          <a:xfrm>
            <a:off x="815340" y="3054037"/>
            <a:ext cx="6682740" cy="1921824"/>
          </a:xfrm>
          <a:prstGeom prst="rect">
            <a:avLst/>
          </a:prstGeom>
        </p:spPr>
      </p:pic>
    </p:spTree>
    <p:extLst>
      <p:ext uri="{BB962C8B-B14F-4D97-AF65-F5344CB8AC3E}">
        <p14:creationId xmlns:p14="http://schemas.microsoft.com/office/powerpoint/2010/main" val="368119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8246" y="354216"/>
            <a:ext cx="1422184" cy="461665"/>
          </a:xfrm>
          <a:prstGeom prst="rect">
            <a:avLst/>
          </a:prstGeom>
        </p:spPr>
        <p:txBody>
          <a:bodyPr wrap="none">
            <a:spAutoFit/>
          </a:bodyPr>
          <a:lstStyle/>
          <a:p>
            <a:r>
              <a:rPr lang="zh-CN" altLang="en-US" sz="2400" b="1" dirty="0" smtClean="0">
                <a:latin typeface="楷体" panose="02010609060101010101" pitchFamily="49" charset="-122"/>
                <a:ea typeface="楷体" panose="02010609060101010101" pitchFamily="49" charset="-122"/>
              </a:rPr>
              <a:t>实验</a:t>
            </a:r>
            <a:r>
              <a:rPr lang="zh-CN" altLang="en-US" sz="2400" b="1" dirty="0">
                <a:latin typeface="楷体" panose="02010609060101010101" pitchFamily="49" charset="-122"/>
                <a:ea typeface="楷体" panose="02010609060101010101" pitchFamily="49" charset="-122"/>
              </a:rPr>
              <a:t>结果</a:t>
            </a:r>
          </a:p>
        </p:txBody>
      </p:sp>
      <p:pic>
        <p:nvPicPr>
          <p:cNvPr id="4" name="图片 3"/>
          <p:cNvPicPr>
            <a:picLocks noChangeAspect="1"/>
          </p:cNvPicPr>
          <p:nvPr/>
        </p:nvPicPr>
        <p:blipFill rotWithShape="1">
          <a:blip r:embed="rId3"/>
          <a:srcRect b="23599"/>
          <a:stretch/>
        </p:blipFill>
        <p:spPr>
          <a:xfrm>
            <a:off x="104299" y="1303020"/>
            <a:ext cx="8998388" cy="2666999"/>
          </a:xfrm>
          <a:prstGeom prst="rect">
            <a:avLst/>
          </a:prstGeom>
        </p:spPr>
      </p:pic>
      <p:sp>
        <p:nvSpPr>
          <p:cNvPr id="7" name="矩形 6"/>
          <p:cNvSpPr/>
          <p:nvPr/>
        </p:nvSpPr>
        <p:spPr>
          <a:xfrm>
            <a:off x="635203" y="821446"/>
            <a:ext cx="1402948" cy="369332"/>
          </a:xfrm>
          <a:prstGeom prst="rect">
            <a:avLst/>
          </a:prstGeom>
        </p:spPr>
        <p:txBody>
          <a:bodyPr wrap="none">
            <a:spAutoFit/>
          </a:bodyPr>
          <a:lstStyle/>
          <a:p>
            <a:pPr marL="285750" indent="-285750">
              <a:buFont typeface="Wingdings" panose="05000000000000000000" pitchFamily="2" charset="2"/>
              <a:buChar char="Ø"/>
            </a:pPr>
            <a:r>
              <a:rPr lang="zh-CN" altLang="en-US" sz="1800" b="1" dirty="0" smtClean="0">
                <a:latin typeface="楷体" panose="02010609060101010101" pitchFamily="49" charset="-122"/>
                <a:ea typeface="楷体" panose="02010609060101010101" pitchFamily="49" charset="-122"/>
              </a:rPr>
              <a:t>评估度量</a:t>
            </a:r>
            <a:endParaRPr lang="zh-CN" altLang="en-US" sz="1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59656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ysClr val="window" lastClr="FFFFFF"/>
      </a:lt1>
      <a:dk2>
        <a:srgbClr val="272727"/>
      </a:dk2>
      <a:lt2>
        <a:srgbClr val="F8F8F8"/>
      </a:lt2>
      <a:accent1>
        <a:srgbClr val="007AB8"/>
      </a:accent1>
      <a:accent2>
        <a:srgbClr val="EEA420"/>
      </a:accent2>
      <a:accent3>
        <a:srgbClr val="ABCB2A"/>
      </a:accent3>
      <a:accent4>
        <a:srgbClr val="12A9D9"/>
      </a:accent4>
      <a:accent5>
        <a:srgbClr val="505150"/>
      </a:accent5>
      <a:accent6>
        <a:srgbClr val="636463"/>
      </a:accent6>
      <a:hlink>
        <a:srgbClr val="8D8E8D"/>
      </a:hlink>
      <a:folHlink>
        <a:srgbClr val="B2B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21557</TotalTime>
  <Words>296</Words>
  <Application>Microsoft Office PowerPoint</Application>
  <PresentationFormat>全屏显示(16:9)</PresentationFormat>
  <Paragraphs>32</Paragraphs>
  <Slides>6</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Gotham-Bold</vt:lpstr>
      <vt:lpstr>Gotham-Book</vt:lpstr>
      <vt:lpstr>Gotham-Medium</vt:lpstr>
      <vt:lpstr>黑体</vt:lpstr>
      <vt:lpstr>华文琥珀</vt:lpstr>
      <vt:lpstr>楷体</vt:lpstr>
      <vt:lpstr>宋体</vt:lpstr>
      <vt:lpstr>微软雅黑</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 Hwee Lim</dc:creator>
  <cp:lastModifiedBy>986381313@qq.com</cp:lastModifiedBy>
  <cp:revision>639</cp:revision>
  <cp:lastPrinted>2019-01-02T07:01:42Z</cp:lastPrinted>
  <dcterms:created xsi:type="dcterms:W3CDTF">2013-04-17T08:02:10Z</dcterms:created>
  <dcterms:modified xsi:type="dcterms:W3CDTF">2020-02-05T02:35:12Z</dcterms:modified>
</cp:coreProperties>
</file>