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67" r:id="rId4"/>
    <p:sldId id="277" r:id="rId5"/>
    <p:sldId id="278" r:id="rId6"/>
    <p:sldId id="279" r:id="rId7"/>
    <p:sldId id="289" r:id="rId8"/>
    <p:sldId id="280" r:id="rId9"/>
    <p:sldId id="274" r:id="rId10"/>
    <p:sldId id="276" r:id="rId11"/>
    <p:sldId id="281" r:id="rId12"/>
    <p:sldId id="287" r:id="rId13"/>
    <p:sldId id="288" r:id="rId14"/>
    <p:sldId id="283" r:id="rId15"/>
    <p:sldId id="286" r:id="rId16"/>
    <p:sldId id="284" r:id="rId17"/>
    <p:sldId id="282" r:id="rId18"/>
    <p:sldId id="285" r:id="rId19"/>
    <p:sldId id="275" r:id="rId20"/>
    <p:sldId id="260" r:id="rId21"/>
  </p:sldIdLst>
  <p:sldSz cx="106934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3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>
      <p:cViewPr varScale="1">
        <p:scale>
          <a:sx n="103" d="100"/>
          <a:sy n="103" d="100"/>
        </p:scale>
        <p:origin x="76" y="236"/>
      </p:cViewPr>
      <p:guideLst>
        <p:guide orient="horz" pos="2153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7B3A-F368-45EF-ACFB-6EBE314053EB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0A1BD-346F-4051-8149-DFFF88A12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88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DC19A-0DE3-4225-880F-D80AD7584CF7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685800"/>
            <a:ext cx="5359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A2E9-460E-49F0-B4D9-B8E836BFF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61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23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95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9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这个地址是官网的一个简易的性能对比测试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最后总结一下</a:t>
            </a:r>
            <a:r>
              <a:rPr lang="en-US" altLang="zh-CN" smtClean="0"/>
              <a:t>Swoole</a:t>
            </a:r>
            <a:r>
              <a:rPr lang="zh-CN" altLang="en-US" smtClean="0"/>
              <a:t>的优势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官网写的用户案例</a:t>
            </a:r>
            <a:endParaRPr lang="en-US" altLang="zh-CN" smtClean="0"/>
          </a:p>
          <a:p>
            <a:r>
              <a:rPr lang="en-US" altLang="zh-CN" smtClean="0"/>
              <a:t>http://wiki.swoole.com/wiki/page/p-case.html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5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GitHub</a:t>
            </a:r>
            <a:r>
              <a:rPr lang="zh-CN" altLang="en-US" smtClean="0"/>
              <a:t>源码目录下也有一个示例文件夹，其中有很多的例子，大家也可以去看下。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55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谢谢大家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6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1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2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8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2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下面我们看下</a:t>
            </a:r>
            <a:r>
              <a:rPr lang="en-US" altLang="zh-CN" smtClean="0"/>
              <a:t>Swoole</a:t>
            </a:r>
            <a:r>
              <a:rPr lang="zh-CN" altLang="en-US" smtClean="0"/>
              <a:t>的结构图，采用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多线程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Reactor+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多进程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</a:p>
          <a:p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模型介绍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复用异步非阻塞程序使用经典的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顾名思义就是反应堆的意思，它本身不处理任何数据收发。只是可以监视一个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也可以是管道、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eventfd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、信号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句柄的事件变化。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只是一个事件发生器，实际对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句柄的操作，如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connect/accept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send/recv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中完成的。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当请求到达时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,swoole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是这样处理的：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请求到达 </a:t>
            </a:r>
            <a:r>
              <a:rPr lang="en-US" altLang="zh-CN" smtClean="0"/>
              <a:t>Main Reactor </a:t>
            </a:r>
          </a:p>
          <a:p>
            <a:r>
              <a:rPr lang="en-US" altLang="zh-CN" smtClean="0"/>
              <a:t>      | </a:t>
            </a:r>
          </a:p>
          <a:p>
            <a:r>
              <a:rPr lang="en-US" altLang="zh-CN" smtClean="0"/>
              <a:t>      |</a:t>
            </a:r>
          </a:p>
          <a:p>
            <a:r>
              <a:rPr lang="en-US" altLang="zh-CN" smtClean="0"/>
              <a:t>Main Reactor</a:t>
            </a:r>
            <a:r>
              <a:rPr lang="zh-CN" altLang="en-US" smtClean="0"/>
              <a:t>根据</a:t>
            </a:r>
            <a:r>
              <a:rPr lang="en-US" altLang="zh-CN" smtClean="0"/>
              <a:t>Reactor</a:t>
            </a:r>
            <a:r>
              <a:rPr lang="zh-CN" altLang="en-US" smtClean="0"/>
              <a:t>的情况，将请求注册给对应的</a:t>
            </a:r>
            <a:r>
              <a:rPr lang="en-US" altLang="zh-CN" smtClean="0"/>
              <a:t>Reactor (</a:t>
            </a:r>
            <a:r>
              <a:rPr lang="zh-CN" altLang="en-US" smtClean="0"/>
              <a:t>每个</a:t>
            </a:r>
            <a:r>
              <a:rPr lang="en-US" altLang="zh-CN" smtClean="0"/>
              <a:t>Reactor</a:t>
            </a:r>
            <a:r>
              <a:rPr lang="zh-CN" altLang="en-US" smtClean="0"/>
              <a:t>都有</a:t>
            </a:r>
            <a:r>
              <a:rPr lang="en-US" altLang="zh-CN" smtClean="0"/>
              <a:t>epoll</a:t>
            </a:r>
            <a:r>
              <a:rPr lang="zh-CN" altLang="en-US" smtClean="0"/>
              <a:t>。用来监听客户端的变化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|</a:t>
            </a:r>
          </a:p>
          <a:p>
            <a:r>
              <a:rPr lang="en-US" altLang="zh-CN" smtClean="0"/>
              <a:t>      |</a:t>
            </a:r>
          </a:p>
          <a:p>
            <a:r>
              <a:rPr lang="zh-CN" altLang="en-US" smtClean="0"/>
              <a:t>客户端有变化时，交给</a:t>
            </a:r>
            <a:r>
              <a:rPr lang="en-US" altLang="zh-CN" smtClean="0"/>
              <a:t>worker</a:t>
            </a:r>
            <a:r>
              <a:rPr lang="zh-CN" altLang="en-US" smtClean="0"/>
              <a:t>来处理</a:t>
            </a:r>
            <a:endParaRPr lang="en-US" altLang="zh-CN" smtClean="0"/>
          </a:p>
          <a:p>
            <a:r>
              <a:rPr lang="en-US" altLang="zh-CN" baseline="0" smtClean="0"/>
              <a:t>      </a:t>
            </a:r>
            <a:r>
              <a:rPr lang="en-US" altLang="zh-CN" smtClean="0"/>
              <a:t>|</a:t>
            </a:r>
          </a:p>
          <a:p>
            <a:r>
              <a:rPr lang="en-US" altLang="zh-CN" baseline="0" smtClean="0"/>
              <a:t>      </a:t>
            </a:r>
            <a:r>
              <a:rPr lang="en-US" altLang="zh-CN" smtClean="0"/>
              <a:t>|</a:t>
            </a:r>
          </a:p>
          <a:p>
            <a:r>
              <a:rPr lang="en-US" altLang="zh-CN" smtClean="0"/>
              <a:t>worker</a:t>
            </a:r>
            <a:r>
              <a:rPr lang="zh-CN" altLang="en-US" smtClean="0"/>
              <a:t>处理完毕，通过进程间通信</a:t>
            </a:r>
            <a:r>
              <a:rPr lang="en-US" altLang="zh-CN" smtClean="0"/>
              <a:t>(</a:t>
            </a:r>
            <a:r>
              <a:rPr lang="zh-CN" altLang="en-US" smtClean="0"/>
              <a:t>比如管道、共享内存、消息队列</a:t>
            </a:r>
            <a:r>
              <a:rPr lang="en-US" altLang="zh-CN" smtClean="0"/>
              <a:t>)</a:t>
            </a:r>
            <a:r>
              <a:rPr lang="zh-CN" altLang="en-US" smtClean="0"/>
              <a:t>发给对应的</a:t>
            </a:r>
            <a:r>
              <a:rPr lang="en-US" altLang="zh-CN" smtClean="0"/>
              <a:t>reactor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baseline="0" smtClean="0"/>
              <a:t>      </a:t>
            </a:r>
            <a:r>
              <a:rPr lang="en-US" altLang="zh-CN" smtClean="0"/>
              <a:t>|</a:t>
            </a:r>
          </a:p>
          <a:p>
            <a:r>
              <a:rPr lang="en-US" altLang="zh-CN" baseline="0" smtClean="0"/>
              <a:t>      </a:t>
            </a:r>
            <a:r>
              <a:rPr lang="en-US" altLang="zh-CN" smtClean="0"/>
              <a:t>|</a:t>
            </a:r>
          </a:p>
          <a:p>
            <a:r>
              <a:rPr lang="en-US" altLang="zh-CN" smtClean="0"/>
              <a:t>reactor</a:t>
            </a:r>
            <a:r>
              <a:rPr lang="zh-CN" altLang="en-US" smtClean="0"/>
              <a:t>将响应结果发给相应的连接</a:t>
            </a:r>
            <a:endParaRPr lang="en-US" altLang="zh-CN" smtClean="0"/>
          </a:p>
          <a:p>
            <a:r>
              <a:rPr lang="en-US" altLang="zh-CN" baseline="0" smtClean="0"/>
              <a:t>      </a:t>
            </a:r>
            <a:r>
              <a:rPr lang="en-US" altLang="zh-CN" smtClean="0"/>
              <a:t>|</a:t>
            </a:r>
          </a:p>
          <a:p>
            <a:r>
              <a:rPr lang="en-US" altLang="zh-CN" baseline="0" smtClean="0"/>
              <a:t>      </a:t>
            </a:r>
            <a:r>
              <a:rPr lang="en-US" altLang="zh-CN" smtClean="0"/>
              <a:t>|</a:t>
            </a:r>
          </a:p>
          <a:p>
            <a:r>
              <a:rPr lang="zh-CN" altLang="en-US" smtClean="0"/>
              <a:t>请求处理完成</a:t>
            </a:r>
            <a:endParaRPr lang="en-US" altLang="zh-CN" smtClean="0"/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可以处理无数个连接请求。 如此，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swoole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就轻松的处理了高并发。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8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下面我们就结合项目一些实际应用来看看。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4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A2E9-460E-49F0-B4D9-B8E836BFF8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-949"/>
            <a:ext cx="10692384" cy="68397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/>
          <p:cNvSpPr txBox="1"/>
          <p:nvPr userDrawn="1"/>
        </p:nvSpPr>
        <p:spPr>
          <a:xfrm>
            <a:off x="9091044" y="6409472"/>
            <a:ext cx="12339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www.can.tv</a:t>
            </a:r>
            <a:endParaRPr lang="zh-CN" altLang="en-US" sz="15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 descr="屏幕快照 2016-05-16 下午6.22.5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0" y="6012557"/>
            <a:ext cx="3140196" cy="649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-949"/>
            <a:ext cx="10692384" cy="683971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 flipV="1">
            <a:off x="810196" y="2052116"/>
            <a:ext cx="9129626" cy="72008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462426" y="6409472"/>
            <a:ext cx="11327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www.can.tv</a:t>
            </a:r>
            <a:endParaRPr lang="zh-CN" altLang="en-US" sz="13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9642470" y="64446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屏幕快照 2016-05-16 下午6.22.5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0" y="6012557"/>
            <a:ext cx="3140196" cy="649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106340" y="611957"/>
            <a:ext cx="7920880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496538" y="6409472"/>
            <a:ext cx="10986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www.can.tv</a:t>
            </a:r>
            <a:endParaRPr lang="zh-CN" altLang="en-US" sz="13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9642470" y="6444629"/>
            <a:ext cx="0" cy="21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未标题-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7" b="87520"/>
          <a:stretch>
            <a:fillRect/>
          </a:stretch>
        </p:blipFill>
        <p:spPr>
          <a:xfrm>
            <a:off x="-11312" y="0"/>
            <a:ext cx="2576968" cy="755973"/>
          </a:xfrm>
          <a:prstGeom prst="rect">
            <a:avLst/>
          </a:prstGeom>
        </p:spPr>
      </p:pic>
      <p:sp>
        <p:nvSpPr>
          <p:cNvPr id="10" name="TextBox 2"/>
          <p:cNvSpPr txBox="1"/>
          <p:nvPr userDrawn="1"/>
        </p:nvSpPr>
        <p:spPr>
          <a:xfrm>
            <a:off x="8562413" y="258014"/>
            <a:ext cx="1516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Swoole 简介及应用</a:t>
            </a:r>
            <a:endParaRPr lang="zh-CN" altLang="en-US" sz="12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10" r="65478"/>
          <a:stretch>
            <a:fillRect/>
          </a:stretch>
        </p:blipFill>
        <p:spPr>
          <a:xfrm>
            <a:off x="1016" y="5977675"/>
            <a:ext cx="3691212" cy="861088"/>
          </a:xfrm>
          <a:prstGeom prst="rect">
            <a:avLst/>
          </a:prstGeom>
        </p:spPr>
      </p:pic>
      <p:pic>
        <p:nvPicPr>
          <p:cNvPr id="12" name="图片 11" descr="屏幕快照 2016-05-16 下午6.22.5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0" y="6012557"/>
            <a:ext cx="3140196" cy="649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8"/>
          <a:stretch>
            <a:fillRect/>
          </a:stretch>
        </p:blipFill>
        <p:spPr>
          <a:xfrm>
            <a:off x="1016" y="-949"/>
            <a:ext cx="10692384" cy="605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csdn.net/gb4215287/article/details/81068138" TargetMode="External"/><Relationship Id="rId4" Type="http://schemas.openxmlformats.org/officeDocument/2006/relationships/hyperlink" Target="http://wiki.swoole.com/wiki/main/6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egmentfault.com/a/1190000007614502" TargetMode="External"/><Relationship Id="rId3" Type="http://schemas.openxmlformats.org/officeDocument/2006/relationships/hyperlink" Target="http://www.swoole.com/" TargetMode="External"/><Relationship Id="rId7" Type="http://schemas.openxmlformats.org/officeDocument/2006/relationships/hyperlink" Target="https://github.com/LinkedDestiny/swoole-do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woole/swoole-src" TargetMode="External"/><Relationship Id="rId5" Type="http://schemas.openxmlformats.org/officeDocument/2006/relationships/hyperlink" Target="http://wiki.swoole.com/wiki/index/" TargetMode="External"/><Relationship Id="rId4" Type="http://schemas.openxmlformats.org/officeDocument/2006/relationships/hyperlink" Target="http://rango.swool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2725" y="2808372"/>
            <a:ext cx="9296503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Swoole 简介及应用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92" y="2916213"/>
            <a:ext cx="3810000" cy="2886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6580" y="1116013"/>
            <a:ext cx="207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4252" y="1764085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通常我们的业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务逻辑部分是同步阻塞运行的，如果遇到一些耗时较大的操作，例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如连续访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问数据库、广播消息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等、大量数据写入等操作，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就会影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响用户的操作体验和服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务器的响应速度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252" y="3348261"/>
            <a:ext cx="3825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功能，将这些耗时操作放到另外的进程去处理，当前进程继续执行后面的逻辑。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0778277">
            <a:off x="5511670" y="4811356"/>
            <a:ext cx="1255704" cy="311954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行白菜任务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8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499813" y="3600289"/>
            <a:ext cx="2232248" cy="1296144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6842" y="1116013"/>
            <a:ext cx="1567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962323" y="1980109"/>
            <a:ext cx="2232248" cy="1296144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1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0006" y="3600289"/>
            <a:ext cx="2232248" cy="1296144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2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89558" y="507645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623124" y="2860670"/>
            <a:ext cx="1944216" cy="2880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6623124" y="2865968"/>
            <a:ext cx="1944216" cy="2880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6623124" y="2484165"/>
            <a:ext cx="1944216" cy="2880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6" name="右箭头 15"/>
          <p:cNvSpPr/>
          <p:nvPr/>
        </p:nvSpPr>
        <p:spPr>
          <a:xfrm rot="10800000">
            <a:off x="4426841" y="2700189"/>
            <a:ext cx="1855962" cy="144016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426841" y="2412157"/>
            <a:ext cx="1855962" cy="144016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8828" y="1980109"/>
            <a:ext cx="2232248" cy="1296144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19800000">
            <a:off x="4380409" y="3528280"/>
            <a:ext cx="1855962" cy="144016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右箭头 18"/>
          <p:cNvSpPr/>
          <p:nvPr/>
        </p:nvSpPr>
        <p:spPr>
          <a:xfrm rot="9000000">
            <a:off x="4457027" y="3730597"/>
            <a:ext cx="1855962" cy="144016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3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7672E-6 -9.9327E-7 L 0.00134 0.2399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11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7672E-6 7.17104E-7 L -0.00148 0.123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6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7" grpId="0" animBg="1"/>
      <p:bldP spid="8" grpId="0"/>
      <p:bldP spid="10" grpId="0" animBg="1"/>
      <p:bldP spid="10" grpId="1" animBg="1"/>
      <p:bldP spid="11" grpId="0" animBg="1"/>
      <p:bldP spid="11" grpId="1" animBg="1"/>
      <p:bldP spid="12" grpId="0" animBg="1"/>
      <p:bldP spid="16" grpId="0" animBg="1"/>
      <p:bldP spid="16" grpId="1" animBg="1"/>
      <p:bldP spid="17" grpId="0" animBg="1"/>
      <p:bldP spid="17" grpId="1" animBg="1"/>
      <p:bldP spid="5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8388" y="323925"/>
            <a:ext cx="529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supervisord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守护进程启动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5011" y="3564285"/>
            <a:ext cx="53467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运行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命令启动（已启动直接运行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supervisord</a:t>
            </a: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-c /</a:t>
            </a: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etc</a:t>
            </a: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supervisord.conf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命令行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重新加载配置并重启各服务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supervisorctl</a:t>
            </a: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reload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supervisorctl</a:t>
            </a: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start all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检测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运行状态显示正常运行即可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root@yanfa</a:t>
            </a: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]# </a:t>
            </a: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supervisorctl</a:t>
            </a: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status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6300" y="1116013"/>
            <a:ext cx="53467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Supervisor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是一个进程控制系统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它是一个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系统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注意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其提供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接口给用户查询和控制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它允许用户去监控和控制在类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UNIX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系统的进程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它的目标与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launchd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daemontools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和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runit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有些相似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但是与它们不一样的是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它不是作为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进程号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1)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运行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它是被用来控制进程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并且它在启动的时候和一般程序并无二致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2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3911" y="3996333"/>
            <a:ext cx="5346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supervisorctl stop </a:t>
            </a:r>
            <a:r>
              <a:rPr lang="en-US" altLang="zh-CN" dirty="0" err="1" smtClean="0"/>
              <a:t>homeswoole</a:t>
            </a:r>
            <a:endParaRPr lang="zh-CN" altLang="en-US" dirty="0"/>
          </a:p>
          <a:p>
            <a:r>
              <a:rPr lang="zh-CN" altLang="en-US" dirty="0"/>
              <a:t>supervisorctl remove </a:t>
            </a:r>
            <a:r>
              <a:rPr lang="en-US" altLang="zh-CN" dirty="0" err="1"/>
              <a:t>homeswoole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supervisorctl </a:t>
            </a:r>
            <a:r>
              <a:rPr lang="zh-CN" altLang="en-US" dirty="0"/>
              <a:t>reread</a:t>
            </a:r>
          </a:p>
          <a:p>
            <a:r>
              <a:rPr lang="zh-CN" altLang="en-US" dirty="0"/>
              <a:t>supervisorctl add </a:t>
            </a:r>
            <a:r>
              <a:rPr lang="en-US" altLang="zh-CN" dirty="0" err="1"/>
              <a:t>homeswoole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9465" y="1332037"/>
            <a:ext cx="5346700" cy="188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root@yanfa</a:t>
            </a: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]# </a:t>
            </a: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supervisorctl</a:t>
            </a: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help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ctl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中：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status //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查看状态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ctl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中：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help //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查看命令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注意：如果修改了</a:t>
            </a:r>
            <a:r>
              <a:rPr lang="en-US" altLang="zh-CN" kern="100" dirty="0" err="1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supervisord.conf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,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需要执行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supervisorctl</a:t>
            </a:r>
            <a:r>
              <a:rPr lang="en-US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reload </a:t>
            </a:r>
            <a:r>
              <a:rPr lang="zh-CN" altLang="zh-CN" kern="100" dirty="0"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来重新加载配置文件，否则不会生效。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4572" y="2573741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8548" y="378030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  <a:latin typeface="Helvetica Neue"/>
              </a:rPr>
              <a:t>本</a:t>
            </a:r>
            <a:r>
              <a:rPr lang="en-US" altLang="zh-CN" dirty="0" smtClean="0">
                <a:solidFill>
                  <a:srgbClr val="008000"/>
                </a:solidFill>
                <a:latin typeface="Helvetica Neue"/>
              </a:rPr>
              <a:t>DEMO</a:t>
            </a:r>
            <a:r>
              <a:rPr lang="zh-CN" altLang="en-US" dirty="0" smtClean="0">
                <a:solidFill>
                  <a:srgbClr val="008000"/>
                </a:solidFill>
                <a:latin typeface="Helvetica Neue"/>
              </a:rPr>
              <a:t>支持</a:t>
            </a:r>
            <a:r>
              <a:rPr lang="en-US" altLang="zh-CN" dirty="0" smtClean="0">
                <a:solidFill>
                  <a:srgbClr val="008000"/>
                </a:solidFill>
                <a:latin typeface="Helvetica Neue"/>
              </a:rPr>
              <a:t>TCP</a:t>
            </a:r>
            <a:r>
              <a:rPr lang="zh-CN" altLang="en-US" dirty="0" smtClean="0">
                <a:solidFill>
                  <a:srgbClr val="008000"/>
                </a:solidFill>
                <a:latin typeface="Helvetica Neue"/>
              </a:rPr>
              <a:t>和</a:t>
            </a:r>
            <a:r>
              <a:rPr lang="en-US" altLang="zh-CN" dirty="0" smtClean="0">
                <a:solidFill>
                  <a:srgbClr val="008000"/>
                </a:solidFill>
                <a:latin typeface="Helvetica Neue"/>
              </a:rPr>
              <a:t>HTTP</a:t>
            </a:r>
            <a:r>
              <a:rPr lang="zh-CN" altLang="en-US" dirty="0" smtClean="0">
                <a:solidFill>
                  <a:srgbClr val="008000"/>
                </a:solidFill>
                <a:latin typeface="Helvetica Neue"/>
              </a:rPr>
              <a:t>两种服务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46" y="1296085"/>
            <a:ext cx="7912507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0236" y="1188021"/>
            <a:ext cx="901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MySQL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的连接池、异步、断线重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连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https://wiki.swoole.com/wiki/page/350.html</a:t>
            </a:r>
          </a:p>
        </p:txBody>
      </p:sp>
      <p:sp>
        <p:nvSpPr>
          <p:cNvPr id="2" name="矩形 1"/>
          <p:cNvSpPr/>
          <p:nvPr/>
        </p:nvSpPr>
        <p:spPr>
          <a:xfrm>
            <a:off x="1167995" y="1908101"/>
            <a:ext cx="8931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捕获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Server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运行期致命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错误  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https://wiki.swoole.com/wiki/page/305.html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2244" y="2611139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exit/die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函数的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影响   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https://wiki.swoole.com/wiki/page/501.html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2244" y="3342516"/>
            <a:ext cx="7313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*****事件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回调函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数   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https://wiki.swoole.com/wiki/page/41.html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3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34532" y="1116013"/>
            <a:ext cx="293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性能和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28" y="2472780"/>
            <a:ext cx="3190875" cy="2133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4212" y="2723972"/>
            <a:ext cx="733405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语言开发，性能接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/Node.js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wiki.swoole.com/wiki/main/63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blog.csdn.net/gb4215287/article/details/81068138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1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21" y="0"/>
            <a:ext cx="644235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8188" y="1476053"/>
            <a:ext cx="7047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相关资料以及参考：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://www.swoole.com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创始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人博客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://rango.swoole.com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开发者文档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http://wiki.swoole.com/wiki/index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项目地址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github.com/swoole/swoole-src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手入门教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://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github.com/LinkedDestiny/swoole-doc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发初探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://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segmentfault.com/a/1190000007614502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22564" y="2988269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7650956" y="2772197"/>
            <a:ext cx="2315783" cy="1112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2988221"/>
            <a:ext cx="1955555" cy="6730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52919" y="1116013"/>
            <a:ext cx="3149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到底是什么？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881" y="4140349"/>
            <a:ext cx="158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官网解释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98428" y="1764085"/>
            <a:ext cx="7200800" cy="4032448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：重新定义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PHP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的异步、并行、高性能网络通信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，使用纯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语言编写，提供了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语言的异步多线程服务器，异步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TCP/UDP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网络客户端，异步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，异步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，数据库连接池，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，消息队列，毫秒定时器，异步文件读写，异步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查询。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内置了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Http/WebSocket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客户端、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Http2.0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服务器端。</a:t>
            </a:r>
            <a:b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可以广泛应用于互联网、移动通信、企业软件、云计算、网络游戏、物联网（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）、车联网、智能家居等领域。 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PHP+Swoole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作为网络通信框架，可以使企业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研发团队的效率大大提升，更加专注于开发创新产品。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52919" y="1116013"/>
            <a:ext cx="3149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到底是什么？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2670799"/>
            <a:ext cx="1828800" cy="12192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898428" y="1764085"/>
            <a:ext cx="7200800" cy="4032448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实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际上作为一名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程序员，我很清楚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的确有很多局限性，比如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系统编程、网络通信编程、异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PHP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界也确实没有这样的东西。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开源项目就是为了弥补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在这些方面的缺陷诞生的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WordPress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这些产品不同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实际上是一个网络通信和异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引擎，一个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可以基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去实现过去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无法实现的功能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PHPer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打开了通往另一个世界的大门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526" y="4140349"/>
            <a:ext cx="158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创始人解答</a:t>
            </a:r>
            <a:endParaRPr lang="en-US" altLang="zh-CN" sz="2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1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0" y="3358714"/>
            <a:ext cx="2453140" cy="23884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6580" y="1116013"/>
            <a:ext cx="191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2150" y="1980109"/>
            <a:ext cx="423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语言可以编写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扩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展的方式调用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1134" y="2556173"/>
            <a:ext cx="44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接</a:t>
            </a:r>
            <a:r>
              <a:rPr lang="zh-CN" altLang="en-US"/>
              <a:t>管</a:t>
            </a:r>
            <a:r>
              <a:rPr lang="en-US" altLang="zh-CN"/>
              <a:t>PHP</a:t>
            </a:r>
            <a:r>
              <a:rPr lang="zh-CN" altLang="en-US"/>
              <a:t>，进入了</a:t>
            </a:r>
            <a:r>
              <a:rPr lang="en-US" altLang="zh-CN"/>
              <a:t>Swoole</a:t>
            </a:r>
            <a:r>
              <a:rPr lang="zh-CN" altLang="en-US"/>
              <a:t>的生命周</a:t>
            </a:r>
            <a:r>
              <a:rPr lang="zh-CN" altLang="en-US" smtClean="0"/>
              <a:t>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93262" y="3158659"/>
            <a:ext cx="345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基于</a:t>
            </a:r>
            <a:r>
              <a:rPr lang="en-US" altLang="zh-CN" dirty="0"/>
              <a:t>Linux </a:t>
            </a:r>
            <a:r>
              <a:rPr lang="en-US" altLang="zh-CN" dirty="0" err="1"/>
              <a:t>epoll</a:t>
            </a:r>
            <a:r>
              <a:rPr lang="en-US" altLang="zh-CN" dirty="0"/>
              <a:t> + </a:t>
            </a:r>
            <a:r>
              <a:rPr lang="en-US" altLang="zh-CN" dirty="0" err="1"/>
              <a:t>eventfd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61" y="3996333"/>
            <a:ext cx="1547919" cy="12241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12" y="3816409"/>
            <a:ext cx="1764100" cy="17641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906540" y="4356373"/>
            <a:ext cx="792088" cy="504056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210796" y="4356373"/>
            <a:ext cx="792088" cy="504056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37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64" y="1376075"/>
            <a:ext cx="5118867" cy="50917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6580" y="1116013"/>
            <a:ext cx="191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8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1476053"/>
            <a:ext cx="784016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6580" y="1116013"/>
            <a:ext cx="191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37" y="1908101"/>
            <a:ext cx="5667375" cy="3076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6671" y="5211177"/>
            <a:ext cx="28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的处理连接流程图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5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22564" y="2988269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Swoole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48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dirty="0" smtClean="0">
            <a:latin typeface="+mj-ea"/>
            <a:ea typeface="+mj-ea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844</Words>
  <Application>Microsoft Office PowerPoint</Application>
  <PresentationFormat>自定义</PresentationFormat>
  <Paragraphs>122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Helvetica Neue</vt:lpstr>
      <vt:lpstr>宋体</vt:lpstr>
      <vt:lpstr>微软雅黑</vt:lpstr>
      <vt:lpstr>Arial</vt:lpstr>
      <vt:lpstr>Calibri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Windows 用户</cp:lastModifiedBy>
  <cp:revision>307</cp:revision>
  <dcterms:created xsi:type="dcterms:W3CDTF">2015-05-29T07:58:00Z</dcterms:created>
  <dcterms:modified xsi:type="dcterms:W3CDTF">2019-02-14T10:05:03Z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