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316" r:id="rId2"/>
    <p:sldId id="281" r:id="rId3"/>
    <p:sldId id="321" r:id="rId4"/>
    <p:sldId id="322" r:id="rId5"/>
    <p:sldId id="323" r:id="rId6"/>
    <p:sldId id="324" r:id="rId7"/>
    <p:sldId id="325" r:id="rId8"/>
    <p:sldId id="326" r:id="rId9"/>
    <p:sldId id="327" r:id="rId10"/>
    <p:sldId id="328" r:id="rId11"/>
    <p:sldId id="329" r:id="rId12"/>
    <p:sldId id="330" r:id="rId13"/>
    <p:sldId id="258" r:id="rId14"/>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01" userDrawn="1">
          <p15:clr>
            <a:srgbClr val="A4A3A4"/>
          </p15:clr>
        </p15:guide>
        <p15:guide id="2" orient="horz" pos="3781" userDrawn="1">
          <p15:clr>
            <a:srgbClr val="A4A3A4"/>
          </p15:clr>
        </p15:guide>
        <p15:guide id="3" pos="7260" userDrawn="1">
          <p15:clr>
            <a:srgbClr val="A4A3A4"/>
          </p15:clr>
        </p15:guide>
        <p15:guide id="4" orient="horz" pos="5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C678E"/>
    <a:srgbClr val="B0BFD5"/>
    <a:srgbClr val="E6E6E6"/>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83" autoAdjust="0"/>
    <p:restoredTop sz="96314" autoAdjust="0"/>
  </p:normalViewPr>
  <p:slideViewPr>
    <p:cSldViewPr snapToGrid="0" showGuides="1">
      <p:cViewPr varScale="1">
        <p:scale>
          <a:sx n="51" d="100"/>
          <a:sy n="51" d="100"/>
        </p:scale>
        <p:origin x="970" y="5"/>
      </p:cViewPr>
      <p:guideLst>
        <p:guide pos="401"/>
        <p:guide orient="horz" pos="3781"/>
        <p:guide pos="7260"/>
        <p:guide orient="horz" pos="5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CDC5DC-2188-4A8E-9B52-870867C2BE72}" type="datetimeFigureOut">
              <a:rPr lang="zh-CN" altLang="en-US" smtClean="0"/>
              <a:t>2024/1/20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43D81-2CE0-432F-B2E7-4DC1E7730BC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DA2CC75-8280-4D50-8556-C2874ADEF926}" type="datetimeFigureOut">
              <a:rPr lang="zh-CN" altLang="en-US" smtClean="0"/>
              <a:t>2024/1/20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190E77-D57C-49F8-ADC2-FB99C50EBC2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99">
        <p14:warp dir="in"/>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DA2CC75-8280-4D50-8556-C2874ADEF926}" type="datetimeFigureOut">
              <a:rPr lang="zh-CN" altLang="en-US" smtClean="0"/>
              <a:t>2024/1/20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E190E77-D57C-49F8-ADC2-FB99C50EBC2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899">
        <p14:warp dir="in"/>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2CC75-8280-4D50-8556-C2874ADEF926}" type="datetimeFigureOut">
              <a:rPr lang="zh-CN" altLang="en-US" smtClean="0"/>
              <a:t>2024/1/20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90E77-D57C-49F8-ADC2-FB99C50EBC2E}" type="slidenum">
              <a:rPr lang="zh-CN" altLang="en-US" smtClean="0"/>
              <a:t>‹#›</a:t>
            </a:fld>
            <a:endParaRPr lang="zh-CN" altLang="en-US"/>
          </a:p>
        </p:txBody>
      </p:sp>
      <p:sp>
        <p:nvSpPr>
          <p:cNvPr id="7" name="页面-上"/>
          <p:cNvSpPr/>
          <p:nvPr userDrawn="1"/>
        </p:nvSpPr>
        <p:spPr>
          <a:xfrm>
            <a:off x="5778500" y="-22860000"/>
            <a:ext cx="635000" cy="635000"/>
          </a:xfrm>
          <a:prstGeom prst="ellipse">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页面-下"/>
          <p:cNvSpPr/>
          <p:nvPr userDrawn="1"/>
        </p:nvSpPr>
        <p:spPr>
          <a:xfrm>
            <a:off x="5778500" y="22860000"/>
            <a:ext cx="635000" cy="635000"/>
          </a:xfrm>
          <a:prstGeom prst="ellipse">
            <a:avLst/>
          </a:prstGeom>
          <a:noFill/>
          <a:ln w="12700" cap="flat" cmpd="sng" algn="ctr">
            <a:noFill/>
            <a:prstDash val="solid"/>
            <a:miter lim="800000"/>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899">
        <p14:warp dir="in"/>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1.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2.xml"/><Relationship Id="rId5" Type="http://schemas.openxmlformats.org/officeDocument/2006/relationships/tags" Target="../tags/tag6.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p:cNvPicPr>
            <a:picLocks noChangeAspect="1"/>
          </p:cNvPicPr>
          <p:nvPr/>
        </p:nvPicPr>
        <p:blipFill rotWithShape="1">
          <a:blip r:embed="rId7">
            <a:extLst>
              <a:ext uri="{28A0092B-C50C-407E-A947-70E740481C1C}">
                <a14:useLocalDpi xmlns:a14="http://schemas.microsoft.com/office/drawing/2010/main" val="0"/>
              </a:ext>
            </a:extLst>
          </a:blip>
          <a:srcRect l="53340" t="39493" r="26084" b="24455"/>
          <a:stretch>
            <a:fillRect/>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3" name="矩形 12"/>
          <p:cNvSpPr/>
          <p:nvPr/>
        </p:nvSpPr>
        <p:spPr>
          <a:xfrm>
            <a:off x="0" y="0"/>
            <a:ext cx="12192000" cy="3733800"/>
          </a:xfrm>
          <a:prstGeom prst="rect">
            <a:avLst/>
          </a:prstGeom>
          <a:gradFill flip="none" rotWithShape="1">
            <a:gsLst>
              <a:gs pos="27000">
                <a:srgbClr val="FFFFFF"/>
              </a:gs>
              <a:gs pos="100000">
                <a:srgbClr val="FFFFFF">
                  <a:alpha val="0"/>
                </a:srgb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1379385" y="2045825"/>
            <a:ext cx="292388" cy="3212666"/>
          </a:xfrm>
          <a:prstGeom prst="rect">
            <a:avLst/>
          </a:prstGeom>
          <a:noFill/>
        </p:spPr>
        <p:txBody>
          <a:bodyPr vert="eaVert" wrap="square" rtlCol="0">
            <a:spAutoFit/>
          </a:bodyPr>
          <a:lstStyle/>
          <a:p>
            <a:pPr algn="ctr"/>
            <a:r>
              <a:rPr lang="en-US" altLang="zh-CN" sz="700" spc="600" dirty="0">
                <a:solidFill>
                  <a:srgbClr val="4C678E"/>
                </a:solidFill>
                <a:latin typeface="汉仪铁线黑-65简" panose="00020600040101010101" pitchFamily="18" charset="-122"/>
                <a:ea typeface="汉仪铁线黑-65简" panose="00020600040101010101" pitchFamily="18" charset="-122"/>
              </a:rPr>
              <a:t>ORAL DEFENSE OF PROJECT</a:t>
            </a:r>
            <a:endParaRPr lang="zh-CN" altLang="en-US" sz="700" spc="600" dirty="0">
              <a:solidFill>
                <a:srgbClr val="4C678E"/>
              </a:solidFill>
              <a:latin typeface="汉仪铁线黑-65简" panose="00020600040101010101" pitchFamily="18" charset="-122"/>
              <a:ea typeface="汉仪铁线黑-65简" panose="00020600040101010101" pitchFamily="18" charset="-122"/>
            </a:endParaRPr>
          </a:p>
        </p:txBody>
      </p:sp>
      <p:sp>
        <p:nvSpPr>
          <p:cNvPr id="30" name="矩形: 圆角 29"/>
          <p:cNvSpPr/>
          <p:nvPr>
            <p:custDataLst>
              <p:tags r:id="rId1"/>
            </p:custDataLst>
          </p:nvPr>
        </p:nvSpPr>
        <p:spPr>
          <a:xfrm>
            <a:off x="9773614" y="5600182"/>
            <a:ext cx="1823720" cy="347345"/>
          </a:xfrm>
          <a:prstGeom prst="roundRect">
            <a:avLst>
              <a:gd name="adj" fmla="val 50000"/>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思源宋体 Heavy" panose="02020900000000000000" pitchFamily="18" charset="-122"/>
                <a:ea typeface="思源宋体 Heavy" panose="02020900000000000000" pitchFamily="18" charset="-122"/>
              </a:rPr>
              <a:t>时间：</a:t>
            </a:r>
            <a:r>
              <a:rPr lang="en-US" altLang="zh-CN" sz="1400" dirty="0">
                <a:solidFill>
                  <a:schemeClr val="bg1"/>
                </a:solidFill>
                <a:latin typeface="思源宋体 Heavy" panose="02020900000000000000" pitchFamily="18" charset="-122"/>
                <a:ea typeface="思源宋体 Heavy" panose="02020900000000000000" pitchFamily="18" charset="-122"/>
              </a:rPr>
              <a:t>2023/12/6</a:t>
            </a:r>
            <a:endParaRPr lang="zh-CN" altLang="en-US" sz="1400" dirty="0">
              <a:solidFill>
                <a:schemeClr val="bg1"/>
              </a:solidFill>
              <a:latin typeface="思源宋体 Heavy" panose="02020900000000000000" pitchFamily="18" charset="-122"/>
              <a:ea typeface="思源宋体 Heavy" panose="02020900000000000000" pitchFamily="18" charset="-122"/>
            </a:endParaRPr>
          </a:p>
        </p:txBody>
      </p:sp>
      <p:grpSp>
        <p:nvGrpSpPr>
          <p:cNvPr id="25" name="组合 24"/>
          <p:cNvGrpSpPr/>
          <p:nvPr/>
        </p:nvGrpSpPr>
        <p:grpSpPr>
          <a:xfrm>
            <a:off x="3051175" y="1866265"/>
            <a:ext cx="6382385" cy="711835"/>
            <a:chOff x="4147464" y="1866213"/>
            <a:chExt cx="3897072" cy="711835"/>
          </a:xfrm>
        </p:grpSpPr>
        <p:sp>
          <p:nvSpPr>
            <p:cNvPr id="14" name="文本框 13"/>
            <p:cNvSpPr txBox="1"/>
            <p:nvPr>
              <p:custDataLst>
                <p:tags r:id="rId3"/>
              </p:custDataLst>
            </p:nvPr>
          </p:nvSpPr>
          <p:spPr>
            <a:xfrm>
              <a:off x="5133849" y="1866213"/>
              <a:ext cx="1923915" cy="711835"/>
            </a:xfrm>
            <a:prstGeom prst="rect">
              <a:avLst/>
            </a:prstGeom>
            <a:noFill/>
          </p:spPr>
          <p:txBody>
            <a:bodyPr wrap="square" rtlCol="0">
              <a:noAutofit/>
            </a:bodyPr>
            <a:lstStyle/>
            <a:p>
              <a:pPr algn="ctr">
                <a:lnSpc>
                  <a:spcPct val="150000"/>
                </a:lnSpc>
              </a:pPr>
              <a:r>
                <a:rPr lang="en-US" altLang="zh-CN" sz="3200" b="1" dirty="0">
                  <a:solidFill>
                    <a:srgbClr val="4C678E"/>
                  </a:solidFill>
                  <a:latin typeface="汉仪铁线黑-65简" panose="00020600040101010101" pitchFamily="18" charset="-122"/>
                  <a:ea typeface="汉仪铁线黑-65简" panose="00020600040101010101" pitchFamily="18" charset="-122"/>
                </a:rPr>
                <a:t>Linux</a:t>
              </a:r>
              <a:r>
                <a:rPr lang="zh-CN" altLang="en-US" sz="3200" b="1" dirty="0">
                  <a:solidFill>
                    <a:srgbClr val="4C678E"/>
                  </a:solidFill>
                  <a:latin typeface="汉仪铁线黑-65简" panose="00020600040101010101" pitchFamily="18" charset="-122"/>
                  <a:ea typeface="汉仪铁线黑-65简" panose="00020600040101010101" pitchFamily="18" charset="-122"/>
                </a:rPr>
                <a:t>虚拟内存</a:t>
              </a:r>
            </a:p>
          </p:txBody>
        </p:sp>
        <p:grpSp>
          <p:nvGrpSpPr>
            <p:cNvPr id="24" name="组合 23"/>
            <p:cNvGrpSpPr/>
            <p:nvPr/>
          </p:nvGrpSpPr>
          <p:grpSpPr>
            <a:xfrm>
              <a:off x="4147464" y="2311239"/>
              <a:ext cx="3897072" cy="0"/>
              <a:chOff x="4257678" y="2482689"/>
              <a:chExt cx="3897072" cy="0"/>
            </a:xfrm>
          </p:grpSpPr>
          <p:cxnSp>
            <p:nvCxnSpPr>
              <p:cNvPr id="21" name="直接箭头连接符 25"/>
              <p:cNvCxnSpPr/>
              <p:nvPr>
                <p:custDataLst>
                  <p:tags r:id="rId4"/>
                </p:custDataLst>
              </p:nvPr>
            </p:nvCxnSpPr>
            <p:spPr>
              <a:xfrm>
                <a:off x="4257678" y="248268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cxnSp>
            <p:nvCxnSpPr>
              <p:cNvPr id="23" name="直接箭头连接符 25"/>
              <p:cNvCxnSpPr/>
              <p:nvPr>
                <p:custDataLst>
                  <p:tags r:id="rId5"/>
                </p:custDataLst>
              </p:nvPr>
            </p:nvCxnSpPr>
            <p:spPr>
              <a:xfrm flipH="1">
                <a:off x="7334253" y="2482689"/>
                <a:ext cx="820497" cy="0"/>
              </a:xfrm>
              <a:prstGeom prst="straightConnector1">
                <a:avLst/>
              </a:prstGeom>
              <a:ln>
                <a:gradFill>
                  <a:gsLst>
                    <a:gs pos="100000">
                      <a:srgbClr val="4C678E">
                        <a:alpha val="0"/>
                      </a:srgbClr>
                    </a:gs>
                    <a:gs pos="0">
                      <a:srgbClr val="4C678E"/>
                    </a:gs>
                  </a:gsLst>
                  <a:lin ang="10800000" scaled="0"/>
                </a:gradFill>
                <a:tailEnd type="oval"/>
              </a:ln>
            </p:spPr>
            <p:style>
              <a:lnRef idx="1">
                <a:schemeClr val="accent1"/>
              </a:lnRef>
              <a:fillRef idx="0">
                <a:schemeClr val="accent1"/>
              </a:fillRef>
              <a:effectRef idx="0">
                <a:schemeClr val="accent1"/>
              </a:effectRef>
              <a:fontRef idx="minor">
                <a:schemeClr val="tx1"/>
              </a:fontRef>
            </p:style>
          </p:cxnSp>
        </p:grpSp>
      </p:grpSp>
      <p:sp>
        <p:nvSpPr>
          <p:cNvPr id="29" name="矩形: 圆角 28"/>
          <p:cNvSpPr/>
          <p:nvPr>
            <p:custDataLst>
              <p:tags r:id="rId2"/>
            </p:custDataLst>
          </p:nvPr>
        </p:nvSpPr>
        <p:spPr>
          <a:xfrm>
            <a:off x="7327900" y="4334510"/>
            <a:ext cx="1997075" cy="347345"/>
          </a:xfrm>
          <a:prstGeom prst="roundRect">
            <a:avLst>
              <a:gd name="adj" fmla="val 50000"/>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1400" dirty="0">
                <a:solidFill>
                  <a:srgbClr val="4C678E"/>
                </a:solidFill>
                <a:latin typeface="思源宋体 Heavy" panose="02020900000000000000" pitchFamily="18" charset="-122"/>
                <a:ea typeface="思源宋体 Heavy" panose="02020900000000000000" pitchFamily="18" charset="-122"/>
              </a:rPr>
              <a:t>汇报人：</a:t>
            </a:r>
            <a:r>
              <a:rPr lang="en-US" altLang="zh-CN" sz="1400" dirty="0">
                <a:solidFill>
                  <a:srgbClr val="4C678E"/>
                </a:solidFill>
                <a:latin typeface="思源宋体 Heavy" panose="02020900000000000000" pitchFamily="18" charset="-122"/>
                <a:ea typeface="思源宋体 Heavy" panose="02020900000000000000" pitchFamily="18" charset="-122"/>
              </a:rPr>
              <a:t>  </a:t>
            </a:r>
            <a:endParaRPr lang="zh-CN" altLang="en-US" sz="1400" dirty="0">
              <a:solidFill>
                <a:srgbClr val="4C678E"/>
              </a:solidFill>
              <a:latin typeface="思源宋体 Heavy" panose="02020900000000000000" pitchFamily="18" charset="-122"/>
              <a:ea typeface="思源宋体 Heavy" panose="02020900000000000000" pitchFamily="18" charset="-122"/>
            </a:endParaRPr>
          </a:p>
        </p:txBody>
      </p:sp>
    </p:spTree>
  </p:cSld>
  <p:clrMapOvr>
    <a:masterClrMapping/>
  </p:clrMapOvr>
  <mc:AlternateContent xmlns:mc="http://schemas.openxmlformats.org/markup-compatibility/2006" xmlns:p14="http://schemas.microsoft.com/office/powerpoint/2010/main">
    <mc:Choice Requires="p14">
      <p:transition spd="slow" p14:dur="899">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arn(inVertical)">
                                      <p:cBhvr>
                                        <p:cTn id="18" dur="500"/>
                                        <p:tgtEl>
                                          <p:spTgt spid="25"/>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0" grpId="0" bldLvl="0" animBg="1"/>
      <p:bldP spid="2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3" name="文本框 32"/>
          <p:cNvSpPr txBox="1"/>
          <p:nvPr/>
        </p:nvSpPr>
        <p:spPr>
          <a:xfrm>
            <a:off x="2183567" y="546160"/>
            <a:ext cx="7824866" cy="646331"/>
          </a:xfrm>
          <a:prstGeom prst="rect">
            <a:avLst/>
          </a:prstGeom>
          <a:noFill/>
        </p:spPr>
        <p:txBody>
          <a:bodyPr wrap="square" rtlCol="0">
            <a:spAutoFit/>
          </a:bodyPr>
          <a:lstStyle/>
          <a:p>
            <a:pPr algn="ctr"/>
            <a:r>
              <a:rPr lang="zh-CN" altLang="en-US" sz="3600" spc="600" dirty="0">
                <a:solidFill>
                  <a:srgbClr val="4C678E"/>
                </a:solidFill>
                <a:latin typeface="思源宋体 Heavy" panose="02020900000000000000" pitchFamily="18" charset="-122"/>
                <a:ea typeface="思源宋体 Heavy" panose="02020900000000000000" pitchFamily="18" charset="-122"/>
              </a:rPr>
              <a:t>为什么要使用虚拟地址访问内存</a:t>
            </a:r>
          </a:p>
        </p:txBody>
      </p:sp>
      <p:sp>
        <p:nvSpPr>
          <p:cNvPr id="11" name="矩形 10"/>
          <p:cNvSpPr/>
          <p:nvPr/>
        </p:nvSpPr>
        <p:spPr>
          <a:xfrm>
            <a:off x="1190171" y="1857828"/>
            <a:ext cx="9811658" cy="3628571"/>
          </a:xfrm>
          <a:prstGeom prst="rect">
            <a:avLst/>
          </a:prstGeom>
          <a:solidFill>
            <a:schemeClr val="bg1">
              <a:lumMod val="9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所以在直接操作物理内存的情况下，我们需要知道每一个变量的位置都被安排在了哪里，而且还要注意和多个进程同时运行的时候，不能共用同一个地址，否则就会造成地址冲突。</a:t>
            </a:r>
          </a:p>
          <a:p>
            <a:endParaRPr lang="zh-CN" altLang="en-US" dirty="0">
              <a:solidFill>
                <a:schemeClr val="tx1"/>
              </a:solidFill>
            </a:endParaRPr>
          </a:p>
          <a:p>
            <a:r>
              <a:rPr lang="zh-CN" altLang="en-US" dirty="0">
                <a:solidFill>
                  <a:schemeClr val="tx1"/>
                </a:solidFill>
              </a:rPr>
              <a:t>现实中一个程序会有很多的变量和函数，这样一来我们给它们都需要计算一个合理的位置，还不能与其他进程冲突，这就很复杂了。</a:t>
            </a:r>
            <a:endParaRPr lang="en-US" altLang="zh-CN" dirty="0">
              <a:solidFill>
                <a:schemeClr val="tx1"/>
              </a:solidFill>
            </a:endParaRPr>
          </a:p>
          <a:p>
            <a:endParaRPr lang="en-US" altLang="zh-CN" dirty="0">
              <a:solidFill>
                <a:schemeClr val="tx1"/>
              </a:solidFill>
            </a:endParaRPr>
          </a:p>
          <a:p>
            <a:endParaRPr lang="en-US" altLang="zh-CN" dirty="0">
              <a:solidFill>
                <a:schemeClr val="tx1"/>
              </a:solidFill>
            </a:endParaRPr>
          </a:p>
          <a:p>
            <a:endParaRPr lang="en-US" altLang="zh-CN" dirty="0">
              <a:solidFill>
                <a:schemeClr val="tx1"/>
              </a:solidFill>
            </a:endParaRPr>
          </a:p>
          <a:p>
            <a:endParaRPr lang="en-US" altLang="zh-CN" dirty="0">
              <a:solidFill>
                <a:schemeClr val="tx1"/>
              </a:solidFill>
            </a:endParaRPr>
          </a:p>
          <a:p>
            <a:endParaRPr lang="en-US" altLang="zh-CN" dirty="0">
              <a:solidFill>
                <a:schemeClr val="tx1"/>
              </a:solidFill>
            </a:endParaRPr>
          </a:p>
          <a:p>
            <a:endParaRPr lang="en-US" altLang="zh-CN" dirty="0">
              <a:solidFill>
                <a:schemeClr val="tx1"/>
              </a:solidFill>
            </a:endParaRPr>
          </a:p>
          <a:p>
            <a:endParaRPr lang="zh-CN" altLang="en-US" dirty="0">
              <a:solidFill>
                <a:schemeClr val="tx1"/>
              </a:solidFill>
            </a:endParaRPr>
          </a:p>
        </p:txBody>
      </p:sp>
      <p:sp>
        <p:nvSpPr>
          <p:cNvPr id="10" name="矩形 9"/>
          <p:cNvSpPr/>
          <p:nvPr/>
        </p:nvSpPr>
        <p:spPr>
          <a:xfrm>
            <a:off x="5863772" y="5399314"/>
            <a:ext cx="464457" cy="145142"/>
          </a:xfrm>
          <a:prstGeom prst="rect">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AutoShape 2">
            <a:extLst>
              <a:ext uri="{FF2B5EF4-FFF2-40B4-BE49-F238E27FC236}">
                <a16:creationId xmlns:a16="http://schemas.microsoft.com/office/drawing/2014/main" id="{D4756365-949C-E8DB-1AE3-DC7C3C97CE6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 name="图片 12">
            <a:extLst>
              <a:ext uri="{FF2B5EF4-FFF2-40B4-BE49-F238E27FC236}">
                <a16:creationId xmlns:a16="http://schemas.microsoft.com/office/drawing/2014/main" id="{C4678F11-E99A-E578-FB0D-32A7D960C2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63000" y="3429000"/>
            <a:ext cx="3429000" cy="3429000"/>
          </a:xfrm>
          <a:prstGeom prst="rect">
            <a:avLst/>
          </a:prstGeom>
        </p:spPr>
      </p:pic>
      <p:pic>
        <p:nvPicPr>
          <p:cNvPr id="15" name="图片 14">
            <a:extLst>
              <a:ext uri="{FF2B5EF4-FFF2-40B4-BE49-F238E27FC236}">
                <a16:creationId xmlns:a16="http://schemas.microsoft.com/office/drawing/2014/main" id="{DCF032B9-5F35-85D4-9154-A4FB302F290F}"/>
              </a:ext>
            </a:extLst>
          </p:cNvPr>
          <p:cNvPicPr>
            <a:picLocks noChangeAspect="1"/>
          </p:cNvPicPr>
          <p:nvPr/>
        </p:nvPicPr>
        <p:blipFill>
          <a:blip r:embed="rId3"/>
          <a:stretch>
            <a:fillRect/>
          </a:stretch>
        </p:blipFill>
        <p:spPr>
          <a:xfrm>
            <a:off x="1190171" y="3672113"/>
            <a:ext cx="7171041" cy="2812024"/>
          </a:xfrm>
          <a:prstGeom prst="rect">
            <a:avLst/>
          </a:prstGeom>
        </p:spPr>
      </p:pic>
    </p:spTree>
    <p:extLst>
      <p:ext uri="{BB962C8B-B14F-4D97-AF65-F5344CB8AC3E}">
        <p14:creationId xmlns:p14="http://schemas.microsoft.com/office/powerpoint/2010/main" val="4184433991"/>
      </p:ext>
    </p:extLst>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down)">
                                      <p:cBhvr>
                                        <p:cTn id="14" dur="500"/>
                                        <p:tgtEl>
                                          <p:spTgt spid="11"/>
                                        </p:tgtEl>
                                      </p:cBhvr>
                                    </p:animEffect>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1"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443FB00B-D9EE-8B7E-67B8-43AF157AA6FB}"/>
              </a:ext>
            </a:extLst>
          </p:cNvPr>
          <p:cNvPicPr>
            <a:picLocks noChangeAspect="1"/>
          </p:cNvPicPr>
          <p:nvPr/>
        </p:nvPicPr>
        <p:blipFill>
          <a:blip r:embed="rId2"/>
          <a:stretch>
            <a:fillRect/>
          </a:stretch>
        </p:blipFill>
        <p:spPr>
          <a:xfrm>
            <a:off x="1318420" y="4119656"/>
            <a:ext cx="3746072" cy="2401066"/>
          </a:xfrm>
          <a:prstGeom prst="rect">
            <a:avLst/>
          </a:prstGeom>
        </p:spPr>
      </p:pic>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3" name="文本框 32"/>
          <p:cNvSpPr txBox="1"/>
          <p:nvPr/>
        </p:nvSpPr>
        <p:spPr>
          <a:xfrm>
            <a:off x="2183567" y="546160"/>
            <a:ext cx="7824866" cy="646331"/>
          </a:xfrm>
          <a:prstGeom prst="rect">
            <a:avLst/>
          </a:prstGeom>
          <a:noFill/>
        </p:spPr>
        <p:txBody>
          <a:bodyPr wrap="square" rtlCol="0">
            <a:spAutoFit/>
          </a:bodyPr>
          <a:lstStyle/>
          <a:p>
            <a:pPr algn="ctr"/>
            <a:r>
              <a:rPr lang="zh-CN" altLang="en-US" sz="3600" spc="600" dirty="0">
                <a:solidFill>
                  <a:srgbClr val="4C678E"/>
                </a:solidFill>
                <a:latin typeface="思源宋体 Heavy" panose="02020900000000000000" pitchFamily="18" charset="-122"/>
                <a:ea typeface="思源宋体 Heavy" panose="02020900000000000000" pitchFamily="18" charset="-122"/>
              </a:rPr>
              <a:t>为什么要使用虚拟地址访问内存</a:t>
            </a:r>
          </a:p>
        </p:txBody>
      </p:sp>
      <p:sp>
        <p:nvSpPr>
          <p:cNvPr id="11" name="矩形 10"/>
          <p:cNvSpPr/>
          <p:nvPr/>
        </p:nvSpPr>
        <p:spPr>
          <a:xfrm>
            <a:off x="1190171" y="1857828"/>
            <a:ext cx="9811658" cy="3628571"/>
          </a:xfrm>
          <a:prstGeom prst="rect">
            <a:avLst/>
          </a:prstGeom>
          <a:solidFill>
            <a:schemeClr val="bg1">
              <a:lumMod val="9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如何解决这个问题呢？</a:t>
            </a:r>
            <a:endParaRPr lang="en-US" altLang="zh-CN" dirty="0">
              <a:solidFill>
                <a:schemeClr val="tx1"/>
              </a:solidFill>
            </a:endParaRPr>
          </a:p>
          <a:p>
            <a:r>
              <a:rPr lang="zh-CN" altLang="en-US" dirty="0">
                <a:solidFill>
                  <a:schemeClr val="tx1"/>
                </a:solidFill>
              </a:rPr>
              <a:t>        从程序的局部性原理的描述中我们可以得出这样一个结论：进程在运行之后，对于内存的访问不会一下子就要访问全部的内存，相反进程对于内存的访问会表现出明显的倾向性，更加倾向于访问最近访问过的数据以及热点数据附近的数据。</a:t>
            </a:r>
            <a:endParaRPr lang="en-US" altLang="zh-CN" dirty="0">
              <a:solidFill>
                <a:schemeClr val="tx1"/>
              </a:solidFill>
            </a:endParaRPr>
          </a:p>
          <a:p>
            <a:r>
              <a:rPr lang="zh-CN" altLang="en-US" dirty="0">
                <a:solidFill>
                  <a:schemeClr val="tx1"/>
                </a:solidFill>
              </a:rPr>
              <a:t>       根据这个结论我们就清楚了，无论一个进程实际可以占用的内存资源有多大，根据程序局部性原理，在某一段时间内，进程真正需要的物理内存其实是很少的一部分，我们只需要为每个进程分配很少的物理内存就可以保证进程的正常执行运转。</a:t>
            </a:r>
            <a:endParaRPr lang="en-US" altLang="zh-CN" dirty="0">
              <a:solidFill>
                <a:schemeClr val="tx1"/>
              </a:solidFill>
            </a:endParaRPr>
          </a:p>
          <a:p>
            <a:r>
              <a:rPr lang="zh-CN" altLang="en-US" dirty="0">
                <a:solidFill>
                  <a:schemeClr val="tx1"/>
                </a:solidFill>
              </a:rPr>
              <a:t>       而虚拟内存的引入正是要解决上述的问题，虚拟内存引入之后，进程的视角就会变得非常开阔，每个进程都拥有自己独立的虚拟地址空间，进程与进程之间的虚拟内存地址空间是相互隔离，互不干扰的。每个进程都认为自己独占所有内存空间，自己想干什么就干什么。</a:t>
            </a:r>
            <a:endParaRPr lang="en-US" altLang="zh-CN" dirty="0">
              <a:solidFill>
                <a:schemeClr val="tx1"/>
              </a:solidFill>
            </a:endParaRPr>
          </a:p>
          <a:p>
            <a:endParaRPr lang="en-US" altLang="zh-CN" dirty="0">
              <a:solidFill>
                <a:schemeClr val="tx1"/>
              </a:solidFill>
            </a:endParaRPr>
          </a:p>
          <a:p>
            <a:endParaRPr lang="en-US" altLang="zh-CN" dirty="0">
              <a:solidFill>
                <a:schemeClr val="tx1"/>
              </a:solidFill>
            </a:endParaRPr>
          </a:p>
          <a:p>
            <a:endParaRPr lang="en-US" altLang="zh-CN" dirty="0">
              <a:solidFill>
                <a:schemeClr val="tx1"/>
              </a:solidFill>
            </a:endParaRPr>
          </a:p>
          <a:p>
            <a:endParaRPr lang="en-US" altLang="zh-CN" dirty="0">
              <a:solidFill>
                <a:schemeClr val="tx1"/>
              </a:solidFill>
            </a:endParaRPr>
          </a:p>
          <a:p>
            <a:endParaRPr lang="en-US" altLang="zh-CN" dirty="0">
              <a:solidFill>
                <a:schemeClr val="tx1"/>
              </a:solidFill>
            </a:endParaRPr>
          </a:p>
          <a:p>
            <a:endParaRPr lang="en-US" altLang="zh-CN" dirty="0">
              <a:solidFill>
                <a:schemeClr val="tx1"/>
              </a:solidFill>
            </a:endParaRPr>
          </a:p>
          <a:p>
            <a:endParaRPr lang="zh-CN" altLang="en-US" dirty="0">
              <a:solidFill>
                <a:schemeClr val="tx1"/>
              </a:solidFill>
            </a:endParaRPr>
          </a:p>
        </p:txBody>
      </p:sp>
      <p:sp>
        <p:nvSpPr>
          <p:cNvPr id="10" name="矩形 9"/>
          <p:cNvSpPr/>
          <p:nvPr/>
        </p:nvSpPr>
        <p:spPr>
          <a:xfrm>
            <a:off x="5863772" y="5399314"/>
            <a:ext cx="464457" cy="145142"/>
          </a:xfrm>
          <a:prstGeom prst="rect">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AutoShape 2">
            <a:extLst>
              <a:ext uri="{FF2B5EF4-FFF2-40B4-BE49-F238E27FC236}">
                <a16:creationId xmlns:a16="http://schemas.microsoft.com/office/drawing/2014/main" id="{D4756365-949C-E8DB-1AE3-DC7C3C97CE6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 name="图片 12">
            <a:extLst>
              <a:ext uri="{FF2B5EF4-FFF2-40B4-BE49-F238E27FC236}">
                <a16:creationId xmlns:a16="http://schemas.microsoft.com/office/drawing/2014/main" id="{C4678F11-E99A-E578-FB0D-32A7D960C2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3000" y="3429000"/>
            <a:ext cx="3429000" cy="3429000"/>
          </a:xfrm>
          <a:prstGeom prst="rect">
            <a:avLst/>
          </a:prstGeom>
        </p:spPr>
      </p:pic>
    </p:spTree>
    <p:extLst>
      <p:ext uri="{BB962C8B-B14F-4D97-AF65-F5344CB8AC3E}">
        <p14:creationId xmlns:p14="http://schemas.microsoft.com/office/powerpoint/2010/main" val="3113563732"/>
      </p:ext>
    </p:extLst>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down)">
                                      <p:cBhvr>
                                        <p:cTn id="14" dur="500"/>
                                        <p:tgtEl>
                                          <p:spTgt spid="11"/>
                                        </p:tgtEl>
                                      </p:cBhvr>
                                    </p:animEffect>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1"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3" name="文本框 32"/>
          <p:cNvSpPr txBox="1"/>
          <p:nvPr/>
        </p:nvSpPr>
        <p:spPr>
          <a:xfrm>
            <a:off x="2183567" y="546160"/>
            <a:ext cx="7824866" cy="646331"/>
          </a:xfrm>
          <a:prstGeom prst="rect">
            <a:avLst/>
          </a:prstGeom>
          <a:noFill/>
        </p:spPr>
        <p:txBody>
          <a:bodyPr wrap="square" rtlCol="0">
            <a:spAutoFit/>
          </a:bodyPr>
          <a:lstStyle/>
          <a:p>
            <a:pPr algn="ctr"/>
            <a:r>
              <a:rPr lang="zh-CN" altLang="en-US" sz="3600" spc="600" dirty="0">
                <a:solidFill>
                  <a:srgbClr val="4C678E"/>
                </a:solidFill>
                <a:latin typeface="思源宋体 Heavy" panose="02020900000000000000" pitchFamily="18" charset="-122"/>
                <a:ea typeface="思源宋体 Heavy" panose="02020900000000000000" pitchFamily="18" charset="-122"/>
              </a:rPr>
              <a:t>进程虚拟内存空间</a:t>
            </a:r>
          </a:p>
        </p:txBody>
      </p:sp>
      <p:sp>
        <p:nvSpPr>
          <p:cNvPr id="11" name="矩形 10"/>
          <p:cNvSpPr/>
          <p:nvPr/>
        </p:nvSpPr>
        <p:spPr>
          <a:xfrm>
            <a:off x="1190171" y="1857828"/>
            <a:ext cx="9811658" cy="3628571"/>
          </a:xfrm>
          <a:prstGeom prst="rect">
            <a:avLst/>
          </a:prstGeom>
          <a:solidFill>
            <a:schemeClr val="bg1">
              <a:lumMod val="9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tx1"/>
              </a:solidFill>
            </a:endParaRPr>
          </a:p>
        </p:txBody>
      </p:sp>
      <p:sp>
        <p:nvSpPr>
          <p:cNvPr id="10" name="矩形 9"/>
          <p:cNvSpPr/>
          <p:nvPr/>
        </p:nvSpPr>
        <p:spPr>
          <a:xfrm>
            <a:off x="5863772" y="5399314"/>
            <a:ext cx="464457" cy="145142"/>
          </a:xfrm>
          <a:prstGeom prst="rect">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AutoShape 2">
            <a:extLst>
              <a:ext uri="{FF2B5EF4-FFF2-40B4-BE49-F238E27FC236}">
                <a16:creationId xmlns:a16="http://schemas.microsoft.com/office/drawing/2014/main" id="{D4756365-949C-E8DB-1AE3-DC7C3C97CE6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408691769"/>
      </p:ext>
    </p:extLst>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down)">
                                      <p:cBhvr>
                                        <p:cTn id="14" dur="500"/>
                                        <p:tgtEl>
                                          <p:spTgt spid="11"/>
                                        </p:tgtEl>
                                      </p:cBhvr>
                                    </p:animEffect>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1"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2" name="组合 11"/>
          <p:cNvGrpSpPr/>
          <p:nvPr/>
        </p:nvGrpSpPr>
        <p:grpSpPr>
          <a:xfrm>
            <a:off x="0" y="-4677"/>
            <a:ext cx="12992100" cy="6862677"/>
            <a:chOff x="0" y="-4677"/>
            <a:chExt cx="12192000" cy="6862677"/>
          </a:xfrm>
        </p:grpSpPr>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l="52978" t="10561" r="2412" b="26928"/>
            <a:stretch>
              <a:fillRect/>
            </a:stretch>
          </p:blipFill>
          <p:spPr>
            <a:xfrm>
              <a:off x="0" y="-4677"/>
              <a:ext cx="12192000" cy="6862677"/>
            </a:xfrm>
            <a:prstGeom prst="rect">
              <a:avLst/>
            </a:prstGeom>
          </p:spPr>
        </p:pic>
        <p:sp>
          <p:nvSpPr>
            <p:cNvPr id="11" name="任意多边形: 形状 10"/>
            <p:cNvSpPr/>
            <p:nvPr/>
          </p:nvSpPr>
          <p:spPr>
            <a:xfrm>
              <a:off x="1238911" y="147978"/>
              <a:ext cx="9434423" cy="4654525"/>
            </a:xfrm>
            <a:custGeom>
              <a:avLst/>
              <a:gdLst>
                <a:gd name="connsiteX0" fmla="*/ 132689 w 9434423"/>
                <a:gd name="connsiteY0" fmla="*/ 737847 h 4654525"/>
                <a:gd name="connsiteX1" fmla="*/ 180314 w 9434423"/>
                <a:gd name="connsiteY1" fmla="*/ 861672 h 4654525"/>
                <a:gd name="connsiteX2" fmla="*/ 1961489 w 9434423"/>
                <a:gd name="connsiteY2" fmla="*/ 3052422 h 4654525"/>
                <a:gd name="connsiteX3" fmla="*/ 3695039 w 9434423"/>
                <a:gd name="connsiteY3" fmla="*/ 3547722 h 4654525"/>
                <a:gd name="connsiteX4" fmla="*/ 6409664 w 9434423"/>
                <a:gd name="connsiteY4" fmla="*/ 3881097 h 4654525"/>
                <a:gd name="connsiteX5" fmla="*/ 6676364 w 9434423"/>
                <a:gd name="connsiteY5" fmla="*/ 3633447 h 4654525"/>
                <a:gd name="connsiteX6" fmla="*/ 8438489 w 9434423"/>
                <a:gd name="connsiteY6" fmla="*/ 4652622 h 4654525"/>
                <a:gd name="connsiteX7" fmla="*/ 9371939 w 9434423"/>
                <a:gd name="connsiteY7" fmla="*/ 3842997 h 4654525"/>
                <a:gd name="connsiteX8" fmla="*/ 9248114 w 9434423"/>
                <a:gd name="connsiteY8" fmla="*/ 2299947 h 4654525"/>
                <a:gd name="connsiteX9" fmla="*/ 8438489 w 9434423"/>
                <a:gd name="connsiteY9" fmla="*/ 1214097 h 4654525"/>
                <a:gd name="connsiteX10" fmla="*/ 6314414 w 9434423"/>
                <a:gd name="connsiteY10" fmla="*/ 194922 h 4654525"/>
                <a:gd name="connsiteX11" fmla="*/ 5761964 w 9434423"/>
                <a:gd name="connsiteY11" fmla="*/ 4422 h 4654525"/>
                <a:gd name="connsiteX12" fmla="*/ 4742789 w 9434423"/>
                <a:gd name="connsiteY12" fmla="*/ 271122 h 4654525"/>
                <a:gd name="connsiteX13" fmla="*/ 3866489 w 9434423"/>
                <a:gd name="connsiteY13" fmla="*/ 852147 h 4654525"/>
                <a:gd name="connsiteX14" fmla="*/ 2523464 w 9434423"/>
                <a:gd name="connsiteY14" fmla="*/ 623547 h 4654525"/>
                <a:gd name="connsiteX15" fmla="*/ 818489 w 9434423"/>
                <a:gd name="connsiteY15" fmla="*/ 480672 h 4654525"/>
                <a:gd name="connsiteX16" fmla="*/ 132689 w 9434423"/>
                <a:gd name="connsiteY16" fmla="*/ 737847 h 465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34423" h="4654525">
                  <a:moveTo>
                    <a:pt x="132689" y="737847"/>
                  </a:moveTo>
                  <a:cubicBezTo>
                    <a:pt x="26327" y="801347"/>
                    <a:pt x="-124486" y="475910"/>
                    <a:pt x="180314" y="861672"/>
                  </a:cubicBezTo>
                  <a:cubicBezTo>
                    <a:pt x="485114" y="1247434"/>
                    <a:pt x="1375702" y="2604747"/>
                    <a:pt x="1961489" y="3052422"/>
                  </a:cubicBezTo>
                  <a:cubicBezTo>
                    <a:pt x="2547277" y="3500097"/>
                    <a:pt x="2953677" y="3409610"/>
                    <a:pt x="3695039" y="3547722"/>
                  </a:cubicBezTo>
                  <a:cubicBezTo>
                    <a:pt x="4436401" y="3685834"/>
                    <a:pt x="5912777" y="3866810"/>
                    <a:pt x="6409664" y="3881097"/>
                  </a:cubicBezTo>
                  <a:cubicBezTo>
                    <a:pt x="6906552" y="3895385"/>
                    <a:pt x="6338226" y="3504859"/>
                    <a:pt x="6676364" y="3633447"/>
                  </a:cubicBezTo>
                  <a:cubicBezTo>
                    <a:pt x="7014502" y="3762035"/>
                    <a:pt x="7989227" y="4617697"/>
                    <a:pt x="8438489" y="4652622"/>
                  </a:cubicBezTo>
                  <a:cubicBezTo>
                    <a:pt x="8887751" y="4687547"/>
                    <a:pt x="9237001" y="4235110"/>
                    <a:pt x="9371939" y="3842997"/>
                  </a:cubicBezTo>
                  <a:cubicBezTo>
                    <a:pt x="9506877" y="3450884"/>
                    <a:pt x="9403689" y="2738097"/>
                    <a:pt x="9248114" y="2299947"/>
                  </a:cubicBezTo>
                  <a:cubicBezTo>
                    <a:pt x="9092539" y="1861797"/>
                    <a:pt x="8927439" y="1564935"/>
                    <a:pt x="8438489" y="1214097"/>
                  </a:cubicBezTo>
                  <a:cubicBezTo>
                    <a:pt x="7949539" y="863260"/>
                    <a:pt x="6760502" y="396535"/>
                    <a:pt x="6314414" y="194922"/>
                  </a:cubicBezTo>
                  <a:cubicBezTo>
                    <a:pt x="5868326" y="-6691"/>
                    <a:pt x="6023901" y="-8278"/>
                    <a:pt x="5761964" y="4422"/>
                  </a:cubicBezTo>
                  <a:cubicBezTo>
                    <a:pt x="5500027" y="17122"/>
                    <a:pt x="5058702" y="129834"/>
                    <a:pt x="4742789" y="271122"/>
                  </a:cubicBezTo>
                  <a:cubicBezTo>
                    <a:pt x="4426876" y="412410"/>
                    <a:pt x="4236377" y="793409"/>
                    <a:pt x="3866489" y="852147"/>
                  </a:cubicBezTo>
                  <a:cubicBezTo>
                    <a:pt x="3496601" y="910885"/>
                    <a:pt x="3031464" y="685459"/>
                    <a:pt x="2523464" y="623547"/>
                  </a:cubicBezTo>
                  <a:cubicBezTo>
                    <a:pt x="2015464" y="561634"/>
                    <a:pt x="1213776" y="466385"/>
                    <a:pt x="818489" y="480672"/>
                  </a:cubicBezTo>
                  <a:cubicBezTo>
                    <a:pt x="423202" y="494959"/>
                    <a:pt x="239051" y="674347"/>
                    <a:pt x="132689" y="73784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2066925" y="2726329"/>
            <a:ext cx="8058150" cy="1015663"/>
          </a:xfrm>
          <a:prstGeom prst="rect">
            <a:avLst/>
          </a:prstGeom>
          <a:noFill/>
        </p:spPr>
        <p:txBody>
          <a:bodyPr wrap="square" rtlCol="0">
            <a:spAutoFit/>
          </a:bodyPr>
          <a:lstStyle/>
          <a:p>
            <a:pPr algn="ctr"/>
            <a:r>
              <a:rPr lang="zh-CN" altLang="en-US" sz="6000" spc="600" dirty="0">
                <a:solidFill>
                  <a:srgbClr val="4C678E"/>
                </a:solidFill>
                <a:latin typeface="思源宋体 Heavy" panose="02020900000000000000" pitchFamily="18" charset="-122"/>
                <a:ea typeface="思源宋体 Heavy" panose="02020900000000000000" pitchFamily="18" charset="-122"/>
              </a:rPr>
              <a:t>感谢您的欣赏</a:t>
            </a:r>
          </a:p>
        </p:txBody>
      </p:sp>
      <p:sp>
        <p:nvSpPr>
          <p:cNvPr id="27" name="矩形: 圆角 26"/>
          <p:cNvSpPr/>
          <p:nvPr/>
        </p:nvSpPr>
        <p:spPr>
          <a:xfrm>
            <a:off x="10661515" y="592771"/>
            <a:ext cx="1021404" cy="457816"/>
          </a:xfrm>
          <a:prstGeom prst="roundRect">
            <a:avLst/>
          </a:prstGeom>
          <a:solidFill>
            <a:schemeClr val="bg1"/>
          </a:solidFill>
          <a:ln>
            <a:solidFill>
              <a:srgbClr val="4C67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4C678E"/>
                </a:solidFill>
                <a:latin typeface="汉仪铁线黑-65简" panose="00020600040101010101" pitchFamily="18" charset="-122"/>
                <a:ea typeface="汉仪铁线黑-65简" panose="00020600040101010101" pitchFamily="18" charset="-122"/>
              </a:rPr>
              <a:t>END</a:t>
            </a:r>
            <a:endParaRPr lang="zh-CN" altLang="en-US" dirty="0">
              <a:solidFill>
                <a:srgbClr val="4C678E"/>
              </a:solidFill>
              <a:latin typeface="汉仪铁线黑-65简" panose="00020600040101010101" pitchFamily="18" charset="-122"/>
              <a:ea typeface="汉仪铁线黑-65简" panose="00020600040101010101" pitchFamily="18" charset="-122"/>
            </a:endParaRPr>
          </a:p>
        </p:txBody>
      </p:sp>
      <p:sp>
        <p:nvSpPr>
          <p:cNvPr id="30" name="矩形: 圆角 29"/>
          <p:cNvSpPr/>
          <p:nvPr/>
        </p:nvSpPr>
        <p:spPr>
          <a:xfrm>
            <a:off x="5103438" y="5276247"/>
            <a:ext cx="1985124" cy="347242"/>
          </a:xfrm>
          <a:prstGeom prst="roundRect">
            <a:avLst>
              <a:gd name="adj" fmla="val 50000"/>
            </a:avLst>
          </a:prstGeom>
          <a:solidFill>
            <a:srgbClr val="4C678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bg1"/>
                </a:solidFill>
                <a:latin typeface="思源宋体 Heavy" panose="02020900000000000000" pitchFamily="18" charset="-122"/>
                <a:ea typeface="思源宋体 Heavy" panose="02020900000000000000" pitchFamily="18" charset="-122"/>
              </a:rPr>
              <a:t>THNAK YOU</a:t>
            </a:r>
            <a:endParaRPr lang="zh-CN" altLang="en-US" sz="1400" dirty="0">
              <a:solidFill>
                <a:schemeClr val="bg1"/>
              </a:solidFill>
              <a:latin typeface="思源宋体 Heavy" panose="02020900000000000000" pitchFamily="18" charset="-122"/>
              <a:ea typeface="思源宋体 Heavy" panose="02020900000000000000" pitchFamily="18" charset="-122"/>
            </a:endParaRPr>
          </a:p>
        </p:txBody>
      </p:sp>
      <p:sp>
        <p:nvSpPr>
          <p:cNvPr id="35" name="文本框 34"/>
          <p:cNvSpPr txBox="1"/>
          <p:nvPr/>
        </p:nvSpPr>
        <p:spPr>
          <a:xfrm>
            <a:off x="11379385" y="1566153"/>
            <a:ext cx="292388" cy="3212666"/>
          </a:xfrm>
          <a:prstGeom prst="rect">
            <a:avLst/>
          </a:prstGeom>
          <a:noFill/>
        </p:spPr>
        <p:txBody>
          <a:bodyPr vert="eaVert" wrap="square" rtlCol="0">
            <a:spAutoFit/>
          </a:bodyPr>
          <a:lstStyle/>
          <a:p>
            <a:pPr algn="ctr"/>
            <a:r>
              <a:rPr lang="en-US" altLang="zh-CN" sz="700" spc="600" dirty="0">
                <a:solidFill>
                  <a:srgbClr val="4C678E"/>
                </a:solidFill>
                <a:latin typeface="汉仪铁线黑-65简" panose="00020600040101010101" pitchFamily="18" charset="-122"/>
                <a:ea typeface="汉仪铁线黑-65简" panose="00020600040101010101" pitchFamily="18" charset="-122"/>
              </a:rPr>
              <a:t>ORAL DEFENSE OF PROJECT</a:t>
            </a:r>
            <a:endParaRPr lang="zh-CN" altLang="en-US" sz="700" spc="600" dirty="0">
              <a:solidFill>
                <a:srgbClr val="4C678E"/>
              </a:solidFill>
              <a:latin typeface="汉仪铁线黑-65简" panose="00020600040101010101" pitchFamily="18" charset="-122"/>
              <a:ea typeface="汉仪铁线黑-65简" panose="00020600040101010101" pitchFamily="18" charset="-122"/>
            </a:endParaRPr>
          </a:p>
        </p:txBody>
      </p: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9333" y="301566"/>
            <a:ext cx="2215886" cy="11546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99">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7" grpId="0" animBg="1"/>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2" name="文本框 11">
            <a:extLst>
              <a:ext uri="{FF2B5EF4-FFF2-40B4-BE49-F238E27FC236}">
                <a16:creationId xmlns:a16="http://schemas.microsoft.com/office/drawing/2014/main" id="{26F12DF1-8C8F-2F8D-C928-00AA598815B2}"/>
              </a:ext>
            </a:extLst>
          </p:cNvPr>
          <p:cNvSpPr txBox="1"/>
          <p:nvPr/>
        </p:nvSpPr>
        <p:spPr>
          <a:xfrm>
            <a:off x="1379095" y="1454046"/>
            <a:ext cx="9473784" cy="235378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什么是虚拟内存地址</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Linux</a:t>
            </a:r>
            <a:r>
              <a:rPr lang="zh-CN" altLang="en-US" sz="2000" dirty="0">
                <a:latin typeface="微软雅黑" panose="020B0503020204020204" pitchFamily="34" charset="-122"/>
                <a:ea typeface="微软雅黑" panose="020B0503020204020204" pitchFamily="34" charset="-122"/>
              </a:rPr>
              <a:t>内核为什么要引入虚拟内存而不直接使用物理内存？</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虚拟内存空间长什么样子？</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内核如何管理虚拟内存？</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什么又是物理内存地址？如何访问物理内存？</a:t>
            </a:r>
          </a:p>
        </p:txBody>
      </p:sp>
    </p:spTree>
  </p:cSld>
  <p:clrMapOvr>
    <a:masterClrMapping/>
  </p:clrMapOvr>
  <mc:AlternateContent xmlns:mc="http://schemas.openxmlformats.org/markup-compatibility/2006" xmlns:p14="http://schemas.microsoft.com/office/powerpoint/2010/main">
    <mc:Choice Requires="p14">
      <p:transition spd="slow" p14:dur="899">
        <p14:warp dir="i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3" name="文本框 32"/>
          <p:cNvSpPr txBox="1"/>
          <p:nvPr/>
        </p:nvSpPr>
        <p:spPr>
          <a:xfrm>
            <a:off x="2578308" y="541929"/>
            <a:ext cx="7135318" cy="646331"/>
          </a:xfrm>
          <a:prstGeom prst="rect">
            <a:avLst/>
          </a:prstGeom>
          <a:noFill/>
        </p:spPr>
        <p:txBody>
          <a:bodyPr wrap="square" rtlCol="0">
            <a:spAutoFit/>
          </a:bodyPr>
          <a:lstStyle/>
          <a:p>
            <a:pPr algn="ctr"/>
            <a:r>
              <a:rPr lang="zh-CN" altLang="en-US" sz="3600" spc="600" dirty="0">
                <a:solidFill>
                  <a:srgbClr val="4C678E"/>
                </a:solidFill>
                <a:latin typeface="思源宋体 Heavy" panose="02020900000000000000" pitchFamily="18" charset="-122"/>
                <a:ea typeface="思源宋体 Heavy" panose="02020900000000000000" pitchFamily="18" charset="-122"/>
              </a:rPr>
              <a:t>什么是虚拟内存地址</a:t>
            </a:r>
          </a:p>
        </p:txBody>
      </p:sp>
      <p:sp>
        <p:nvSpPr>
          <p:cNvPr id="11" name="矩形 10"/>
          <p:cNvSpPr/>
          <p:nvPr/>
        </p:nvSpPr>
        <p:spPr>
          <a:xfrm>
            <a:off x="1190171" y="1857828"/>
            <a:ext cx="9811658" cy="3628571"/>
          </a:xfrm>
          <a:prstGeom prst="rect">
            <a:avLst/>
          </a:prstGeom>
          <a:solidFill>
            <a:schemeClr val="bg1">
              <a:lumMod val="9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        </a:t>
            </a:r>
            <a:r>
              <a:rPr lang="zh-CN" altLang="en-US" dirty="0">
                <a:solidFill>
                  <a:schemeClr val="tx1"/>
                </a:solidFill>
              </a:rPr>
              <a:t>首先人们提出地址这个概念的目的就是用来方便定位现实世界中某一个具体事物的真实地理位置，它是一种用于定位的概念模型。</a:t>
            </a:r>
            <a:endParaRPr lang="en-US" altLang="zh-CN" dirty="0">
              <a:solidFill>
                <a:schemeClr val="tx1"/>
              </a:solidFill>
            </a:endParaRPr>
          </a:p>
          <a:p>
            <a:r>
              <a:rPr lang="zh-CN" altLang="en-US" dirty="0">
                <a:solidFill>
                  <a:schemeClr val="tx1"/>
                </a:solidFill>
              </a:rPr>
              <a:t>        以网购我们所填写的收获地址为例，收货地址是用来定位我们在现实世界中真实住所地理位置的，而现实世界中我们所在的城市，街道，小区，房屋都是一砖一瓦，一草一木真实存在的。但收货地址这个概念模型在现实世界中并不真实存在，它只是人们提出的一个虚拟概念，与真实的地理位置一一映射起来，这样我们就可以通过这个虚拟概念来找到现实世界中的具体地理位置。</a:t>
            </a:r>
            <a:endParaRPr lang="en-US" altLang="zh-CN" dirty="0">
              <a:solidFill>
                <a:schemeClr val="tx1"/>
              </a:solidFill>
            </a:endParaRPr>
          </a:p>
          <a:p>
            <a:r>
              <a:rPr lang="en-US" altLang="zh-CN" dirty="0">
                <a:solidFill>
                  <a:schemeClr val="tx1"/>
                </a:solidFill>
              </a:rPr>
              <a:t>        </a:t>
            </a:r>
            <a:r>
              <a:rPr lang="zh-CN" altLang="en-US" dirty="0">
                <a:solidFill>
                  <a:schemeClr val="tx1"/>
                </a:solidFill>
              </a:rPr>
              <a:t>收获地址就是一个虚拟地址，它是人为定义的，而我们的城市，小区，街道是真实存在的，他们的地理位置就是物理位置。</a:t>
            </a:r>
            <a:endParaRPr lang="en-US" altLang="zh-CN" dirty="0">
              <a:solidFill>
                <a:schemeClr val="tx1"/>
              </a:solidFill>
            </a:endParaRPr>
          </a:p>
          <a:p>
            <a:r>
              <a:rPr lang="en-US" altLang="zh-CN" dirty="0">
                <a:solidFill>
                  <a:schemeClr val="tx1"/>
                </a:solidFill>
              </a:rPr>
              <a:t>        </a:t>
            </a:r>
            <a:r>
              <a:rPr lang="zh-CN" altLang="en-US" dirty="0">
                <a:solidFill>
                  <a:schemeClr val="tx1"/>
                </a:solidFill>
              </a:rPr>
              <a:t>那么我们把视角切换到计算机的世界，在计算机的世界里内存地址用来定义数据在内存中的存储位置的，内存地址也分为虚拟地址和物理地址。那到底虚拟地址长什么样子呢？</a:t>
            </a:r>
            <a:endParaRPr lang="en-US" altLang="zh-CN" dirty="0">
              <a:solidFill>
                <a:schemeClr val="tx1"/>
              </a:solidFill>
            </a:endParaRPr>
          </a:p>
          <a:p>
            <a:r>
              <a:rPr lang="en-US" altLang="zh-CN" dirty="0">
                <a:solidFill>
                  <a:schemeClr val="tx1"/>
                </a:solidFill>
              </a:rPr>
              <a:t>        </a:t>
            </a:r>
            <a:endParaRPr lang="zh-CN" altLang="en-US" dirty="0">
              <a:solidFill>
                <a:schemeClr val="tx1"/>
              </a:solidFill>
            </a:endParaRPr>
          </a:p>
        </p:txBody>
      </p:sp>
      <p:sp>
        <p:nvSpPr>
          <p:cNvPr id="10" name="矩形 9"/>
          <p:cNvSpPr/>
          <p:nvPr/>
        </p:nvSpPr>
        <p:spPr>
          <a:xfrm>
            <a:off x="5863772" y="5399314"/>
            <a:ext cx="464457" cy="145142"/>
          </a:xfrm>
          <a:prstGeom prst="rect">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75593291"/>
      </p:ext>
    </p:extLst>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down)">
                                      <p:cBhvr>
                                        <p:cTn id="14" dur="500"/>
                                        <p:tgtEl>
                                          <p:spTgt spid="11"/>
                                        </p:tgtEl>
                                      </p:cBhvr>
                                    </p:animEffect>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1"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3" name="文本框 32"/>
          <p:cNvSpPr txBox="1"/>
          <p:nvPr/>
        </p:nvSpPr>
        <p:spPr>
          <a:xfrm>
            <a:off x="2578308" y="541929"/>
            <a:ext cx="7135318" cy="646331"/>
          </a:xfrm>
          <a:prstGeom prst="rect">
            <a:avLst/>
          </a:prstGeom>
          <a:noFill/>
        </p:spPr>
        <p:txBody>
          <a:bodyPr wrap="square" rtlCol="0">
            <a:spAutoFit/>
          </a:bodyPr>
          <a:lstStyle/>
          <a:p>
            <a:pPr algn="ctr"/>
            <a:r>
              <a:rPr lang="zh-CN" altLang="en-US" sz="3600" spc="600" dirty="0">
                <a:solidFill>
                  <a:srgbClr val="4C678E"/>
                </a:solidFill>
                <a:latin typeface="思源宋体 Heavy" panose="02020900000000000000" pitchFamily="18" charset="-122"/>
                <a:ea typeface="思源宋体 Heavy" panose="02020900000000000000" pitchFamily="18" charset="-122"/>
              </a:rPr>
              <a:t>什么是虚拟内存地址</a:t>
            </a:r>
          </a:p>
        </p:txBody>
      </p:sp>
      <p:sp>
        <p:nvSpPr>
          <p:cNvPr id="11" name="矩形 10"/>
          <p:cNvSpPr/>
          <p:nvPr/>
        </p:nvSpPr>
        <p:spPr>
          <a:xfrm>
            <a:off x="1190171" y="1857828"/>
            <a:ext cx="9811658" cy="3628571"/>
          </a:xfrm>
          <a:prstGeom prst="rect">
            <a:avLst/>
          </a:prstGeom>
          <a:solidFill>
            <a:schemeClr val="bg1">
              <a:lumMod val="9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在</a:t>
            </a:r>
            <a:r>
              <a:rPr lang="en-US" altLang="zh-CN" dirty="0">
                <a:solidFill>
                  <a:schemeClr val="tx1"/>
                </a:solidFill>
              </a:rPr>
              <a:t>X86_64</a:t>
            </a:r>
            <a:r>
              <a:rPr lang="zh-CN" altLang="en-US" dirty="0">
                <a:solidFill>
                  <a:schemeClr val="tx1"/>
                </a:solidFill>
              </a:rPr>
              <a:t>架构下，</a:t>
            </a:r>
            <a:r>
              <a:rPr lang="en-US" altLang="zh-CN" dirty="0">
                <a:solidFill>
                  <a:schemeClr val="tx1"/>
                </a:solidFill>
              </a:rPr>
              <a:t>64</a:t>
            </a:r>
            <a:r>
              <a:rPr lang="zh-CN" altLang="en-US" dirty="0">
                <a:solidFill>
                  <a:schemeClr val="tx1"/>
                </a:solidFill>
              </a:rPr>
              <a:t>位虚拟地址的格式为：全局页目录项（</a:t>
            </a:r>
            <a:r>
              <a:rPr lang="en-US" altLang="zh-CN" dirty="0">
                <a:solidFill>
                  <a:schemeClr val="tx1"/>
                </a:solidFill>
              </a:rPr>
              <a:t>9</a:t>
            </a:r>
            <a:r>
              <a:rPr lang="zh-CN" altLang="en-US" dirty="0">
                <a:solidFill>
                  <a:schemeClr val="tx1"/>
                </a:solidFill>
              </a:rPr>
              <a:t>位）</a:t>
            </a:r>
            <a:r>
              <a:rPr lang="en-US" altLang="zh-CN" dirty="0">
                <a:solidFill>
                  <a:schemeClr val="tx1"/>
                </a:solidFill>
              </a:rPr>
              <a:t>+ </a:t>
            </a:r>
            <a:r>
              <a:rPr lang="zh-CN" altLang="en-US" dirty="0">
                <a:solidFill>
                  <a:schemeClr val="tx1"/>
                </a:solidFill>
              </a:rPr>
              <a:t>上层页目录项（</a:t>
            </a:r>
            <a:r>
              <a:rPr lang="en-US" altLang="zh-CN" dirty="0">
                <a:solidFill>
                  <a:schemeClr val="tx1"/>
                </a:solidFill>
              </a:rPr>
              <a:t>9</a:t>
            </a:r>
            <a:r>
              <a:rPr lang="zh-CN" altLang="en-US" dirty="0">
                <a:solidFill>
                  <a:schemeClr val="tx1"/>
                </a:solidFill>
              </a:rPr>
              <a:t>位）</a:t>
            </a:r>
            <a:r>
              <a:rPr lang="en-US" altLang="zh-CN" dirty="0">
                <a:solidFill>
                  <a:schemeClr val="tx1"/>
                </a:solidFill>
              </a:rPr>
              <a:t>+ </a:t>
            </a:r>
            <a:r>
              <a:rPr lang="zh-CN" altLang="en-US" dirty="0">
                <a:solidFill>
                  <a:schemeClr val="tx1"/>
                </a:solidFill>
              </a:rPr>
              <a:t>中间页目录项（</a:t>
            </a:r>
            <a:r>
              <a:rPr lang="en-US" altLang="zh-CN" dirty="0">
                <a:solidFill>
                  <a:schemeClr val="tx1"/>
                </a:solidFill>
              </a:rPr>
              <a:t>9</a:t>
            </a:r>
            <a:r>
              <a:rPr lang="zh-CN" altLang="en-US" dirty="0">
                <a:solidFill>
                  <a:schemeClr val="tx1"/>
                </a:solidFill>
              </a:rPr>
              <a:t>位）</a:t>
            </a:r>
            <a:r>
              <a:rPr lang="en-US" altLang="zh-CN" dirty="0">
                <a:solidFill>
                  <a:schemeClr val="tx1"/>
                </a:solidFill>
              </a:rPr>
              <a:t>+ </a:t>
            </a:r>
            <a:r>
              <a:rPr lang="zh-CN" altLang="en-US" dirty="0">
                <a:solidFill>
                  <a:schemeClr val="tx1"/>
                </a:solidFill>
              </a:rPr>
              <a:t>页表项（</a:t>
            </a:r>
            <a:r>
              <a:rPr lang="en-US" altLang="zh-CN" dirty="0">
                <a:solidFill>
                  <a:schemeClr val="tx1"/>
                </a:solidFill>
              </a:rPr>
              <a:t>9</a:t>
            </a:r>
            <a:r>
              <a:rPr lang="zh-CN" altLang="en-US" dirty="0">
                <a:solidFill>
                  <a:schemeClr val="tx1"/>
                </a:solidFill>
              </a:rPr>
              <a:t>位）</a:t>
            </a:r>
            <a:r>
              <a:rPr lang="en-US" altLang="zh-CN" dirty="0">
                <a:solidFill>
                  <a:schemeClr val="tx1"/>
                </a:solidFill>
              </a:rPr>
              <a:t>+ </a:t>
            </a:r>
            <a:r>
              <a:rPr lang="zh-CN" altLang="en-US" dirty="0">
                <a:solidFill>
                  <a:schemeClr val="tx1"/>
                </a:solidFill>
              </a:rPr>
              <a:t>页内偏移（</a:t>
            </a:r>
            <a:r>
              <a:rPr lang="en-US" altLang="zh-CN" dirty="0">
                <a:solidFill>
                  <a:schemeClr val="tx1"/>
                </a:solidFill>
              </a:rPr>
              <a:t>12</a:t>
            </a:r>
            <a:r>
              <a:rPr lang="zh-CN" altLang="en-US" dirty="0">
                <a:solidFill>
                  <a:schemeClr val="tx1"/>
                </a:solidFill>
              </a:rPr>
              <a:t>位）。共 </a:t>
            </a:r>
            <a:r>
              <a:rPr lang="en-US" altLang="zh-CN" dirty="0">
                <a:solidFill>
                  <a:schemeClr val="tx1"/>
                </a:solidFill>
              </a:rPr>
              <a:t>48 </a:t>
            </a:r>
            <a:r>
              <a:rPr lang="zh-CN" altLang="en-US" dirty="0">
                <a:solidFill>
                  <a:schemeClr val="tx1"/>
                </a:solidFill>
              </a:rPr>
              <a:t>位组成的虚拟内存地址。</a:t>
            </a:r>
            <a:endParaRPr lang="en-US" altLang="zh-CN" dirty="0">
              <a:solidFill>
                <a:schemeClr val="tx1"/>
              </a:solidFill>
            </a:endParaRPr>
          </a:p>
          <a:p>
            <a:r>
              <a:rPr lang="en-US" altLang="zh-CN" dirty="0">
                <a:solidFill>
                  <a:schemeClr val="tx1"/>
                </a:solidFill>
              </a:rPr>
              <a:t>2^48 = 256T</a:t>
            </a:r>
          </a:p>
          <a:p>
            <a:endParaRPr lang="en-US" altLang="zh-CN" dirty="0">
              <a:solidFill>
                <a:schemeClr val="tx1"/>
              </a:solidFill>
            </a:endParaRPr>
          </a:p>
          <a:p>
            <a:endParaRPr lang="zh-CN" altLang="en-US" dirty="0">
              <a:solidFill>
                <a:schemeClr val="tx1"/>
              </a:solidFill>
            </a:endParaRPr>
          </a:p>
        </p:txBody>
      </p:sp>
      <p:sp>
        <p:nvSpPr>
          <p:cNvPr id="10" name="矩形 9"/>
          <p:cNvSpPr/>
          <p:nvPr/>
        </p:nvSpPr>
        <p:spPr>
          <a:xfrm>
            <a:off x="5863772" y="5399314"/>
            <a:ext cx="464457" cy="145142"/>
          </a:xfrm>
          <a:prstGeom prst="rect">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AutoShape 2">
            <a:extLst>
              <a:ext uri="{FF2B5EF4-FFF2-40B4-BE49-F238E27FC236}">
                <a16:creationId xmlns:a16="http://schemas.microsoft.com/office/drawing/2014/main" id="{D4756365-949C-E8DB-1AE3-DC7C3C97CE6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 name="图片 12">
            <a:extLst>
              <a:ext uri="{FF2B5EF4-FFF2-40B4-BE49-F238E27FC236}">
                <a16:creationId xmlns:a16="http://schemas.microsoft.com/office/drawing/2014/main" id="{6E892F9A-A7EE-48AE-9F0D-B16C64D77F64}"/>
              </a:ext>
            </a:extLst>
          </p:cNvPr>
          <p:cNvPicPr>
            <a:picLocks noChangeAspect="1"/>
          </p:cNvPicPr>
          <p:nvPr/>
        </p:nvPicPr>
        <p:blipFill>
          <a:blip r:embed="rId2"/>
          <a:stretch>
            <a:fillRect/>
          </a:stretch>
        </p:blipFill>
        <p:spPr>
          <a:xfrm>
            <a:off x="2049336" y="4024727"/>
            <a:ext cx="7209145" cy="1950889"/>
          </a:xfrm>
          <a:prstGeom prst="rect">
            <a:avLst/>
          </a:prstGeom>
        </p:spPr>
      </p:pic>
    </p:spTree>
    <p:extLst>
      <p:ext uri="{BB962C8B-B14F-4D97-AF65-F5344CB8AC3E}">
        <p14:creationId xmlns:p14="http://schemas.microsoft.com/office/powerpoint/2010/main" val="2826872018"/>
      </p:ext>
    </p:extLst>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down)">
                                      <p:cBhvr>
                                        <p:cTn id="14" dur="500"/>
                                        <p:tgtEl>
                                          <p:spTgt spid="11"/>
                                        </p:tgtEl>
                                      </p:cBhvr>
                                    </p:animEffect>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1"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3" name="文本框 32"/>
          <p:cNvSpPr txBox="1"/>
          <p:nvPr/>
        </p:nvSpPr>
        <p:spPr>
          <a:xfrm>
            <a:off x="2578308" y="541929"/>
            <a:ext cx="7135318" cy="646331"/>
          </a:xfrm>
          <a:prstGeom prst="rect">
            <a:avLst/>
          </a:prstGeom>
          <a:noFill/>
        </p:spPr>
        <p:txBody>
          <a:bodyPr wrap="square" rtlCol="0">
            <a:spAutoFit/>
          </a:bodyPr>
          <a:lstStyle/>
          <a:p>
            <a:pPr algn="ctr"/>
            <a:r>
              <a:rPr lang="zh-CN" altLang="en-US" sz="3600" spc="600" dirty="0">
                <a:solidFill>
                  <a:srgbClr val="4C678E"/>
                </a:solidFill>
                <a:latin typeface="思源宋体 Heavy" panose="02020900000000000000" pitchFamily="18" charset="-122"/>
                <a:ea typeface="思源宋体 Heavy" panose="02020900000000000000" pitchFamily="18" charset="-122"/>
              </a:rPr>
              <a:t>什么是虚拟内存地址</a:t>
            </a:r>
          </a:p>
        </p:txBody>
      </p:sp>
      <p:sp>
        <p:nvSpPr>
          <p:cNvPr id="11" name="矩形 10"/>
          <p:cNvSpPr/>
          <p:nvPr/>
        </p:nvSpPr>
        <p:spPr>
          <a:xfrm>
            <a:off x="1190171" y="1857828"/>
            <a:ext cx="9811658" cy="3628571"/>
          </a:xfrm>
          <a:prstGeom prst="rect">
            <a:avLst/>
          </a:prstGeom>
          <a:solidFill>
            <a:schemeClr val="bg1">
              <a:lumMod val="9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在</a:t>
            </a:r>
            <a:r>
              <a:rPr lang="en-US" altLang="zh-CN" dirty="0">
                <a:solidFill>
                  <a:schemeClr val="tx1"/>
                </a:solidFill>
              </a:rPr>
              <a:t>X86_32</a:t>
            </a:r>
            <a:r>
              <a:rPr lang="zh-CN" altLang="en-US" dirty="0">
                <a:solidFill>
                  <a:schemeClr val="tx1"/>
                </a:solidFill>
              </a:rPr>
              <a:t>架构下，</a:t>
            </a:r>
            <a:r>
              <a:rPr lang="en-US" altLang="zh-CN" dirty="0">
                <a:solidFill>
                  <a:schemeClr val="tx1"/>
                </a:solidFill>
              </a:rPr>
              <a:t>32 </a:t>
            </a:r>
            <a:r>
              <a:rPr lang="zh-CN" altLang="en-US" dirty="0">
                <a:solidFill>
                  <a:schemeClr val="tx1"/>
                </a:solidFill>
              </a:rPr>
              <a:t>位虚拟地址的格式为：页目录项（</a:t>
            </a:r>
            <a:r>
              <a:rPr lang="en-US" altLang="zh-CN" dirty="0">
                <a:solidFill>
                  <a:schemeClr val="tx1"/>
                </a:solidFill>
              </a:rPr>
              <a:t>10</a:t>
            </a:r>
            <a:r>
              <a:rPr lang="zh-CN" altLang="en-US" dirty="0">
                <a:solidFill>
                  <a:schemeClr val="tx1"/>
                </a:solidFill>
              </a:rPr>
              <a:t>位）</a:t>
            </a:r>
            <a:r>
              <a:rPr lang="en-US" altLang="zh-CN" dirty="0">
                <a:solidFill>
                  <a:schemeClr val="tx1"/>
                </a:solidFill>
              </a:rPr>
              <a:t>+ </a:t>
            </a:r>
            <a:r>
              <a:rPr lang="zh-CN" altLang="en-US" dirty="0">
                <a:solidFill>
                  <a:schemeClr val="tx1"/>
                </a:solidFill>
              </a:rPr>
              <a:t>页表项（</a:t>
            </a:r>
            <a:r>
              <a:rPr lang="en-US" altLang="zh-CN" dirty="0">
                <a:solidFill>
                  <a:schemeClr val="tx1"/>
                </a:solidFill>
              </a:rPr>
              <a:t>10</a:t>
            </a:r>
            <a:r>
              <a:rPr lang="zh-CN" altLang="en-US" dirty="0">
                <a:solidFill>
                  <a:schemeClr val="tx1"/>
                </a:solidFill>
              </a:rPr>
              <a:t>位） </a:t>
            </a:r>
            <a:r>
              <a:rPr lang="en-US" altLang="zh-CN" dirty="0">
                <a:solidFill>
                  <a:schemeClr val="tx1"/>
                </a:solidFill>
              </a:rPr>
              <a:t>+ </a:t>
            </a:r>
            <a:r>
              <a:rPr lang="zh-CN" altLang="en-US" dirty="0">
                <a:solidFill>
                  <a:schemeClr val="tx1"/>
                </a:solidFill>
              </a:rPr>
              <a:t>页内偏移（</a:t>
            </a:r>
            <a:r>
              <a:rPr lang="en-US" altLang="zh-CN" dirty="0">
                <a:solidFill>
                  <a:schemeClr val="tx1"/>
                </a:solidFill>
              </a:rPr>
              <a:t>12</a:t>
            </a:r>
            <a:r>
              <a:rPr lang="zh-CN" altLang="en-US" dirty="0">
                <a:solidFill>
                  <a:schemeClr val="tx1"/>
                </a:solidFill>
              </a:rPr>
              <a:t>位）。共 </a:t>
            </a:r>
            <a:r>
              <a:rPr lang="en-US" altLang="zh-CN" dirty="0">
                <a:solidFill>
                  <a:schemeClr val="tx1"/>
                </a:solidFill>
              </a:rPr>
              <a:t>32 </a:t>
            </a:r>
            <a:r>
              <a:rPr lang="zh-CN" altLang="en-US" dirty="0">
                <a:solidFill>
                  <a:schemeClr val="tx1"/>
                </a:solidFill>
              </a:rPr>
              <a:t>位组成的虚拟内存地址。</a:t>
            </a:r>
            <a:endParaRPr lang="en-US" altLang="zh-CN" dirty="0">
              <a:solidFill>
                <a:schemeClr val="tx1"/>
              </a:solidFill>
            </a:endParaRPr>
          </a:p>
          <a:p>
            <a:r>
              <a:rPr lang="en-US" altLang="zh-CN" dirty="0">
                <a:solidFill>
                  <a:schemeClr val="tx1"/>
                </a:solidFill>
              </a:rPr>
              <a:t>2^32 = 4G</a:t>
            </a:r>
          </a:p>
          <a:p>
            <a:endParaRPr lang="en-US" altLang="zh-CN" dirty="0">
              <a:solidFill>
                <a:schemeClr val="tx1"/>
              </a:solidFill>
            </a:endParaRPr>
          </a:p>
          <a:p>
            <a:endParaRPr lang="zh-CN" altLang="en-US" dirty="0">
              <a:solidFill>
                <a:schemeClr val="tx1"/>
              </a:solidFill>
            </a:endParaRPr>
          </a:p>
        </p:txBody>
      </p:sp>
      <p:sp>
        <p:nvSpPr>
          <p:cNvPr id="10" name="矩形 9"/>
          <p:cNvSpPr/>
          <p:nvPr/>
        </p:nvSpPr>
        <p:spPr>
          <a:xfrm>
            <a:off x="5863772" y="5399314"/>
            <a:ext cx="464457" cy="145142"/>
          </a:xfrm>
          <a:prstGeom prst="rect">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AutoShape 2">
            <a:extLst>
              <a:ext uri="{FF2B5EF4-FFF2-40B4-BE49-F238E27FC236}">
                <a16:creationId xmlns:a16="http://schemas.microsoft.com/office/drawing/2014/main" id="{D4756365-949C-E8DB-1AE3-DC7C3C97CE6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 name="图片 13">
            <a:extLst>
              <a:ext uri="{FF2B5EF4-FFF2-40B4-BE49-F238E27FC236}">
                <a16:creationId xmlns:a16="http://schemas.microsoft.com/office/drawing/2014/main" id="{225C8058-AC36-C192-624B-AEBDA74AF726}"/>
              </a:ext>
            </a:extLst>
          </p:cNvPr>
          <p:cNvPicPr>
            <a:picLocks noChangeAspect="1"/>
          </p:cNvPicPr>
          <p:nvPr/>
        </p:nvPicPr>
        <p:blipFill>
          <a:blip r:embed="rId2"/>
          <a:stretch>
            <a:fillRect/>
          </a:stretch>
        </p:blipFill>
        <p:spPr>
          <a:xfrm>
            <a:off x="2373320" y="3672113"/>
            <a:ext cx="7140559" cy="2537680"/>
          </a:xfrm>
          <a:prstGeom prst="rect">
            <a:avLst/>
          </a:prstGeom>
        </p:spPr>
      </p:pic>
    </p:spTree>
    <p:extLst>
      <p:ext uri="{BB962C8B-B14F-4D97-AF65-F5344CB8AC3E}">
        <p14:creationId xmlns:p14="http://schemas.microsoft.com/office/powerpoint/2010/main" val="223156652"/>
      </p:ext>
    </p:extLst>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down)">
                                      <p:cBhvr>
                                        <p:cTn id="14" dur="500"/>
                                        <p:tgtEl>
                                          <p:spTgt spid="11"/>
                                        </p:tgtEl>
                                      </p:cBhvr>
                                    </p:animEffect>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1"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3" name="文本框 32"/>
          <p:cNvSpPr txBox="1"/>
          <p:nvPr/>
        </p:nvSpPr>
        <p:spPr>
          <a:xfrm>
            <a:off x="2183567" y="546160"/>
            <a:ext cx="7824866" cy="646331"/>
          </a:xfrm>
          <a:prstGeom prst="rect">
            <a:avLst/>
          </a:prstGeom>
          <a:noFill/>
        </p:spPr>
        <p:txBody>
          <a:bodyPr wrap="square" rtlCol="0">
            <a:spAutoFit/>
          </a:bodyPr>
          <a:lstStyle/>
          <a:p>
            <a:pPr algn="ctr"/>
            <a:r>
              <a:rPr lang="zh-CN" altLang="en-US" sz="3600" spc="600" dirty="0">
                <a:solidFill>
                  <a:srgbClr val="4C678E"/>
                </a:solidFill>
                <a:latin typeface="思源宋体 Heavy" panose="02020900000000000000" pitchFamily="18" charset="-122"/>
                <a:ea typeface="思源宋体 Heavy" panose="02020900000000000000" pitchFamily="18" charset="-122"/>
              </a:rPr>
              <a:t>为什么要使用虚拟地址访问内存</a:t>
            </a:r>
          </a:p>
        </p:txBody>
      </p:sp>
      <p:sp>
        <p:nvSpPr>
          <p:cNvPr id="11" name="矩形 10"/>
          <p:cNvSpPr/>
          <p:nvPr/>
        </p:nvSpPr>
        <p:spPr>
          <a:xfrm>
            <a:off x="1190171" y="1857828"/>
            <a:ext cx="9811658" cy="3628571"/>
          </a:xfrm>
          <a:prstGeom prst="rect">
            <a:avLst/>
          </a:prstGeom>
          <a:solidFill>
            <a:schemeClr val="bg1">
              <a:lumMod val="9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前面介绍了计算机世界中的虚拟内存地址的含义及展现形式。这时候就有了一个问题：既然物理内存地址可以直接定位到数据在内存中的存储位置，那么为什么我们不直接使用物理内存地址去访问而是选择用虚拟内存地址去访问内存呢？</a:t>
            </a:r>
            <a:endParaRPr lang="en-US" altLang="zh-CN" dirty="0">
              <a:solidFill>
                <a:schemeClr val="tx1"/>
              </a:solidFill>
            </a:endParaRPr>
          </a:p>
          <a:p>
            <a:endParaRPr lang="en-US" altLang="zh-CN" dirty="0">
              <a:solidFill>
                <a:schemeClr val="tx1"/>
              </a:solidFill>
            </a:endParaRPr>
          </a:p>
          <a:p>
            <a:r>
              <a:rPr lang="zh-CN" altLang="en-US" b="1" dirty="0">
                <a:solidFill>
                  <a:schemeClr val="tx1"/>
                </a:solidFill>
              </a:rPr>
              <a:t>在回答这个问题之前，我们先来看下，如果在程序中直接使用物理内存地址会发生什么情况？</a:t>
            </a:r>
            <a:endParaRPr lang="en-US" altLang="zh-CN" b="1" dirty="0">
              <a:solidFill>
                <a:schemeClr val="tx1"/>
              </a:solidFill>
            </a:endParaRPr>
          </a:p>
          <a:p>
            <a:endParaRPr lang="en-US" altLang="zh-CN" dirty="0">
              <a:solidFill>
                <a:schemeClr val="tx1"/>
              </a:solidFill>
            </a:endParaRPr>
          </a:p>
          <a:p>
            <a:endParaRPr lang="zh-CN" altLang="en-US" dirty="0">
              <a:solidFill>
                <a:schemeClr val="tx1"/>
              </a:solidFill>
            </a:endParaRPr>
          </a:p>
        </p:txBody>
      </p:sp>
      <p:sp>
        <p:nvSpPr>
          <p:cNvPr id="10" name="矩形 9"/>
          <p:cNvSpPr/>
          <p:nvPr/>
        </p:nvSpPr>
        <p:spPr>
          <a:xfrm>
            <a:off x="5863772" y="5399314"/>
            <a:ext cx="464457" cy="145142"/>
          </a:xfrm>
          <a:prstGeom prst="rect">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AutoShape 2">
            <a:extLst>
              <a:ext uri="{FF2B5EF4-FFF2-40B4-BE49-F238E27FC236}">
                <a16:creationId xmlns:a16="http://schemas.microsoft.com/office/drawing/2014/main" id="{D4756365-949C-E8DB-1AE3-DC7C3C97CE6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810896711"/>
      </p:ext>
    </p:extLst>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down)">
                                      <p:cBhvr>
                                        <p:cTn id="14" dur="500"/>
                                        <p:tgtEl>
                                          <p:spTgt spid="11"/>
                                        </p:tgtEl>
                                      </p:cBhvr>
                                    </p:animEffect>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1"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3" name="文本框 32"/>
          <p:cNvSpPr txBox="1"/>
          <p:nvPr/>
        </p:nvSpPr>
        <p:spPr>
          <a:xfrm>
            <a:off x="2183567" y="546160"/>
            <a:ext cx="7824866" cy="646331"/>
          </a:xfrm>
          <a:prstGeom prst="rect">
            <a:avLst/>
          </a:prstGeom>
          <a:noFill/>
        </p:spPr>
        <p:txBody>
          <a:bodyPr wrap="square" rtlCol="0">
            <a:spAutoFit/>
          </a:bodyPr>
          <a:lstStyle/>
          <a:p>
            <a:pPr algn="ctr"/>
            <a:r>
              <a:rPr lang="zh-CN" altLang="en-US" sz="3600" spc="600" dirty="0">
                <a:solidFill>
                  <a:srgbClr val="4C678E"/>
                </a:solidFill>
                <a:latin typeface="思源宋体 Heavy" panose="02020900000000000000" pitchFamily="18" charset="-122"/>
                <a:ea typeface="思源宋体 Heavy" panose="02020900000000000000" pitchFamily="18" charset="-122"/>
              </a:rPr>
              <a:t>为什么要使用虚拟地址访问内存</a:t>
            </a:r>
          </a:p>
        </p:txBody>
      </p:sp>
      <p:sp>
        <p:nvSpPr>
          <p:cNvPr id="11" name="矩形 10"/>
          <p:cNvSpPr/>
          <p:nvPr/>
        </p:nvSpPr>
        <p:spPr>
          <a:xfrm>
            <a:off x="1190171" y="1857828"/>
            <a:ext cx="9811658" cy="3628571"/>
          </a:xfrm>
          <a:prstGeom prst="rect">
            <a:avLst/>
          </a:prstGeom>
          <a:solidFill>
            <a:schemeClr val="bg1">
              <a:lumMod val="9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假设现在没有虚拟内存地址，我们在程序中对内存的操作全都是使用物理内存地址，在这中情况下，程序员就要明确：</a:t>
            </a:r>
            <a:endParaRPr lang="en-US" altLang="zh-CN" dirty="0">
              <a:solidFill>
                <a:schemeClr val="tx1"/>
              </a:solidFill>
            </a:endParaRPr>
          </a:p>
          <a:p>
            <a:pPr marL="342900" indent="-342900">
              <a:buFont typeface="+mj-lt"/>
              <a:buAutoNum type="arabicPeriod"/>
            </a:pPr>
            <a:r>
              <a:rPr lang="zh-CN" altLang="en-US" dirty="0">
                <a:solidFill>
                  <a:schemeClr val="tx1"/>
                </a:solidFill>
              </a:rPr>
              <a:t>不同的数据分别存储在内存的哪些位置。</a:t>
            </a:r>
            <a:endParaRPr lang="en-US" altLang="zh-CN" dirty="0">
              <a:solidFill>
                <a:schemeClr val="tx1"/>
              </a:solidFill>
            </a:endParaRPr>
          </a:p>
          <a:p>
            <a:pPr marL="342900" indent="-342900">
              <a:buFont typeface="+mj-lt"/>
              <a:buAutoNum type="arabicPeriod"/>
            </a:pPr>
            <a:r>
              <a:rPr lang="zh-CN" altLang="en-US" dirty="0">
                <a:solidFill>
                  <a:schemeClr val="tx1"/>
                </a:solidFill>
              </a:rPr>
              <a:t>考虑为每个进程究竟要分配多少内存？</a:t>
            </a:r>
            <a:endParaRPr lang="en-US" altLang="zh-CN" dirty="0">
              <a:solidFill>
                <a:schemeClr val="tx1"/>
              </a:solidFill>
            </a:endParaRPr>
          </a:p>
          <a:p>
            <a:pPr marL="342900" indent="-342900">
              <a:buFont typeface="+mj-lt"/>
              <a:buAutoNum type="arabicPeriod"/>
            </a:pPr>
            <a:r>
              <a:rPr lang="zh-CN" altLang="en-US" dirty="0">
                <a:solidFill>
                  <a:schemeClr val="tx1"/>
                </a:solidFill>
              </a:rPr>
              <a:t>内存紧张的时候该怎么办？</a:t>
            </a:r>
            <a:endParaRPr lang="en-US" altLang="zh-CN" dirty="0">
              <a:solidFill>
                <a:schemeClr val="tx1"/>
              </a:solidFill>
            </a:endParaRPr>
          </a:p>
          <a:p>
            <a:pPr marL="342900" indent="-342900">
              <a:buFont typeface="+mj-lt"/>
              <a:buAutoNum type="arabicPeriod"/>
            </a:pPr>
            <a:r>
              <a:rPr lang="zh-CN" altLang="en-US" dirty="0">
                <a:solidFill>
                  <a:schemeClr val="tx1"/>
                </a:solidFill>
              </a:rPr>
              <a:t>如何避免不同进程之间的地址冲突？</a:t>
            </a:r>
          </a:p>
        </p:txBody>
      </p:sp>
      <p:sp>
        <p:nvSpPr>
          <p:cNvPr id="10" name="矩形 9"/>
          <p:cNvSpPr/>
          <p:nvPr/>
        </p:nvSpPr>
        <p:spPr>
          <a:xfrm>
            <a:off x="5863772" y="5399314"/>
            <a:ext cx="464457" cy="145142"/>
          </a:xfrm>
          <a:prstGeom prst="rect">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AutoShape 2">
            <a:extLst>
              <a:ext uri="{FF2B5EF4-FFF2-40B4-BE49-F238E27FC236}">
                <a16:creationId xmlns:a16="http://schemas.microsoft.com/office/drawing/2014/main" id="{D4756365-949C-E8DB-1AE3-DC7C3C97CE6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 name="图片 12">
            <a:extLst>
              <a:ext uri="{FF2B5EF4-FFF2-40B4-BE49-F238E27FC236}">
                <a16:creationId xmlns:a16="http://schemas.microsoft.com/office/drawing/2014/main" id="{C4678F11-E99A-E578-FB0D-32A7D960C2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63000" y="3429000"/>
            <a:ext cx="3429000" cy="3429000"/>
          </a:xfrm>
          <a:prstGeom prst="rect">
            <a:avLst/>
          </a:prstGeom>
        </p:spPr>
      </p:pic>
    </p:spTree>
    <p:extLst>
      <p:ext uri="{BB962C8B-B14F-4D97-AF65-F5344CB8AC3E}">
        <p14:creationId xmlns:p14="http://schemas.microsoft.com/office/powerpoint/2010/main" val="1791018830"/>
      </p:ext>
    </p:extLst>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down)">
                                      <p:cBhvr>
                                        <p:cTn id="14" dur="500"/>
                                        <p:tgtEl>
                                          <p:spTgt spid="11"/>
                                        </p:tgtEl>
                                      </p:cBhvr>
                                    </p:animEffect>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1"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3" name="文本框 32"/>
          <p:cNvSpPr txBox="1"/>
          <p:nvPr/>
        </p:nvSpPr>
        <p:spPr>
          <a:xfrm>
            <a:off x="2183567" y="546160"/>
            <a:ext cx="7824866" cy="646331"/>
          </a:xfrm>
          <a:prstGeom prst="rect">
            <a:avLst/>
          </a:prstGeom>
          <a:noFill/>
        </p:spPr>
        <p:txBody>
          <a:bodyPr wrap="square" rtlCol="0">
            <a:spAutoFit/>
          </a:bodyPr>
          <a:lstStyle/>
          <a:p>
            <a:pPr algn="ctr"/>
            <a:r>
              <a:rPr lang="zh-CN" altLang="en-US" sz="3600" spc="600" dirty="0">
                <a:solidFill>
                  <a:srgbClr val="4C678E"/>
                </a:solidFill>
                <a:latin typeface="思源宋体 Heavy" panose="02020900000000000000" pitchFamily="18" charset="-122"/>
                <a:ea typeface="思源宋体 Heavy" panose="02020900000000000000" pitchFamily="18" charset="-122"/>
              </a:rPr>
              <a:t>为什么要使用虚拟地址访问内存</a:t>
            </a:r>
          </a:p>
        </p:txBody>
      </p:sp>
      <p:sp>
        <p:nvSpPr>
          <p:cNvPr id="11" name="矩形 10"/>
          <p:cNvSpPr/>
          <p:nvPr/>
        </p:nvSpPr>
        <p:spPr>
          <a:xfrm>
            <a:off x="1190171" y="1857828"/>
            <a:ext cx="9811658" cy="3628571"/>
          </a:xfrm>
          <a:prstGeom prst="rect">
            <a:avLst/>
          </a:prstGeom>
          <a:solidFill>
            <a:schemeClr val="bg1">
              <a:lumMod val="9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举个栗子：来说明在多进程系统中直接使用物理内存地址的复杂性。</a:t>
            </a:r>
            <a:endParaRPr lang="en-US" altLang="zh-CN" dirty="0">
              <a:solidFill>
                <a:schemeClr val="tx1"/>
              </a:solidFill>
            </a:endParaRPr>
          </a:p>
          <a:p>
            <a:endParaRPr lang="en-US" altLang="zh-CN" dirty="0">
              <a:solidFill>
                <a:schemeClr val="tx1"/>
              </a:solidFill>
            </a:endParaRPr>
          </a:p>
          <a:p>
            <a:endParaRPr lang="en-US" altLang="zh-CN" dirty="0">
              <a:solidFill>
                <a:schemeClr val="tx1"/>
              </a:solidFill>
            </a:endParaRPr>
          </a:p>
          <a:p>
            <a:endParaRPr lang="en-US" altLang="zh-CN" dirty="0">
              <a:solidFill>
                <a:schemeClr val="tx1"/>
              </a:solidFill>
            </a:endParaRPr>
          </a:p>
          <a:p>
            <a:endParaRPr lang="en-US" altLang="zh-CN" dirty="0">
              <a:solidFill>
                <a:schemeClr val="tx1"/>
              </a:solidFill>
            </a:endParaRPr>
          </a:p>
          <a:p>
            <a:endParaRPr lang="en-US" altLang="zh-CN" dirty="0">
              <a:solidFill>
                <a:schemeClr val="tx1"/>
              </a:solidFill>
            </a:endParaRPr>
          </a:p>
          <a:p>
            <a:endParaRPr lang="en-US" altLang="zh-CN" dirty="0">
              <a:solidFill>
                <a:schemeClr val="tx1"/>
              </a:solidFill>
            </a:endParaRPr>
          </a:p>
          <a:p>
            <a:endParaRPr lang="en-US" altLang="zh-CN" dirty="0">
              <a:solidFill>
                <a:schemeClr val="tx1"/>
              </a:solidFill>
            </a:endParaRPr>
          </a:p>
          <a:p>
            <a:endParaRPr lang="en-US" altLang="zh-CN" dirty="0">
              <a:solidFill>
                <a:schemeClr val="tx1"/>
              </a:solidFill>
            </a:endParaRPr>
          </a:p>
          <a:p>
            <a:endParaRPr lang="en-US" altLang="zh-CN" dirty="0">
              <a:solidFill>
                <a:schemeClr val="tx1"/>
              </a:solidFill>
            </a:endParaRPr>
          </a:p>
          <a:p>
            <a:endParaRPr lang="zh-CN" altLang="en-US" dirty="0">
              <a:solidFill>
                <a:schemeClr val="tx1"/>
              </a:solidFill>
            </a:endParaRPr>
          </a:p>
        </p:txBody>
      </p:sp>
      <p:sp>
        <p:nvSpPr>
          <p:cNvPr id="10" name="矩形 9"/>
          <p:cNvSpPr/>
          <p:nvPr/>
        </p:nvSpPr>
        <p:spPr>
          <a:xfrm>
            <a:off x="5863772" y="5399314"/>
            <a:ext cx="464457" cy="145142"/>
          </a:xfrm>
          <a:prstGeom prst="rect">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AutoShape 2">
            <a:extLst>
              <a:ext uri="{FF2B5EF4-FFF2-40B4-BE49-F238E27FC236}">
                <a16:creationId xmlns:a16="http://schemas.microsoft.com/office/drawing/2014/main" id="{D4756365-949C-E8DB-1AE3-DC7C3C97CE6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 name="图片 12">
            <a:extLst>
              <a:ext uri="{FF2B5EF4-FFF2-40B4-BE49-F238E27FC236}">
                <a16:creationId xmlns:a16="http://schemas.microsoft.com/office/drawing/2014/main" id="{C4678F11-E99A-E578-FB0D-32A7D960C2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63000" y="3429000"/>
            <a:ext cx="3429000" cy="3429000"/>
          </a:xfrm>
          <a:prstGeom prst="rect">
            <a:avLst/>
          </a:prstGeom>
        </p:spPr>
      </p:pic>
      <p:pic>
        <p:nvPicPr>
          <p:cNvPr id="14" name="图片 13">
            <a:extLst>
              <a:ext uri="{FF2B5EF4-FFF2-40B4-BE49-F238E27FC236}">
                <a16:creationId xmlns:a16="http://schemas.microsoft.com/office/drawing/2014/main" id="{08B70523-6804-E5E5-D2BB-53EA0CE159DD}"/>
              </a:ext>
            </a:extLst>
          </p:cNvPr>
          <p:cNvPicPr>
            <a:picLocks noChangeAspect="1"/>
          </p:cNvPicPr>
          <p:nvPr/>
        </p:nvPicPr>
        <p:blipFill>
          <a:blip r:embed="rId3"/>
          <a:stretch>
            <a:fillRect/>
          </a:stretch>
        </p:blipFill>
        <p:spPr>
          <a:xfrm>
            <a:off x="1190171" y="2589937"/>
            <a:ext cx="5921253" cy="4046571"/>
          </a:xfrm>
          <a:prstGeom prst="rect">
            <a:avLst/>
          </a:prstGeom>
        </p:spPr>
      </p:pic>
    </p:spTree>
    <p:extLst>
      <p:ext uri="{BB962C8B-B14F-4D97-AF65-F5344CB8AC3E}">
        <p14:creationId xmlns:p14="http://schemas.microsoft.com/office/powerpoint/2010/main" val="913500848"/>
      </p:ext>
    </p:extLst>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down)">
                                      <p:cBhvr>
                                        <p:cTn id="14" dur="500"/>
                                        <p:tgtEl>
                                          <p:spTgt spid="11"/>
                                        </p:tgtEl>
                                      </p:cBhvr>
                                    </p:animEffect>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1"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98500" y="-582990"/>
            <a:ext cx="13589000" cy="8023980"/>
            <a:chOff x="-863600" y="-584200"/>
            <a:chExt cx="13335000" cy="7874000"/>
          </a:xfrm>
          <a:solidFill>
            <a:srgbClr val="E6E6E6"/>
          </a:solidFill>
        </p:grpSpPr>
        <p:grpSp>
          <p:nvGrpSpPr>
            <p:cNvPr id="4" name="组合 3"/>
            <p:cNvGrpSpPr/>
            <p:nvPr/>
          </p:nvGrpSpPr>
          <p:grpSpPr>
            <a:xfrm>
              <a:off x="-863600" y="-584200"/>
              <a:ext cx="165100" cy="7874000"/>
              <a:chOff x="-863600" y="-584200"/>
              <a:chExt cx="165100" cy="7874000"/>
            </a:xfrm>
            <a:grpFill/>
          </p:grpSpPr>
          <p:sp>
            <p:nvSpPr>
              <p:cNvPr id="2" name="椭圆 1"/>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12306300" y="-584200"/>
              <a:ext cx="165100" cy="7874000"/>
              <a:chOff x="-863600" y="-584200"/>
              <a:chExt cx="165100" cy="7874000"/>
            </a:xfrm>
            <a:grpFill/>
          </p:grpSpPr>
          <p:sp>
            <p:nvSpPr>
              <p:cNvPr id="6" name="椭圆 5"/>
              <p:cNvSpPr/>
              <p:nvPr/>
            </p:nvSpPr>
            <p:spPr>
              <a:xfrm>
                <a:off x="-863600" y="-5842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863600" y="7124700"/>
                <a:ext cx="165100" cy="165100"/>
              </a:xfrm>
              <a:prstGeom prst="ellipse">
                <a:avLst/>
              </a:prstGeom>
              <a:grp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3" name="文本框 32"/>
          <p:cNvSpPr txBox="1"/>
          <p:nvPr/>
        </p:nvSpPr>
        <p:spPr>
          <a:xfrm>
            <a:off x="2183567" y="546160"/>
            <a:ext cx="7824866" cy="646331"/>
          </a:xfrm>
          <a:prstGeom prst="rect">
            <a:avLst/>
          </a:prstGeom>
          <a:noFill/>
        </p:spPr>
        <p:txBody>
          <a:bodyPr wrap="square" rtlCol="0">
            <a:spAutoFit/>
          </a:bodyPr>
          <a:lstStyle/>
          <a:p>
            <a:pPr algn="ctr"/>
            <a:r>
              <a:rPr lang="zh-CN" altLang="en-US" sz="3600" spc="600" dirty="0">
                <a:solidFill>
                  <a:srgbClr val="4C678E"/>
                </a:solidFill>
                <a:latin typeface="思源宋体 Heavy" panose="02020900000000000000" pitchFamily="18" charset="-122"/>
                <a:ea typeface="思源宋体 Heavy" panose="02020900000000000000" pitchFamily="18" charset="-122"/>
              </a:rPr>
              <a:t>为什么要使用虚拟地址访问内存</a:t>
            </a:r>
          </a:p>
        </p:txBody>
      </p:sp>
      <p:sp>
        <p:nvSpPr>
          <p:cNvPr id="11" name="矩形 10"/>
          <p:cNvSpPr/>
          <p:nvPr/>
        </p:nvSpPr>
        <p:spPr>
          <a:xfrm>
            <a:off x="1190171" y="1857828"/>
            <a:ext cx="9811658" cy="3628571"/>
          </a:xfrm>
          <a:prstGeom prst="rect">
            <a:avLst/>
          </a:prstGeom>
          <a:solidFill>
            <a:schemeClr val="bg1">
              <a:lumMod val="95000"/>
              <a:alpha val="3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rPr>
              <a:t>在代码相同的情况下，我们用这份代码同时启动三个进程，暂时将三个进程一次命名为</a:t>
            </a:r>
            <a:r>
              <a:rPr lang="en-US" altLang="zh-CN" dirty="0" err="1">
                <a:solidFill>
                  <a:schemeClr val="tx1"/>
                </a:solidFill>
              </a:rPr>
              <a:t>a,b,c</a:t>
            </a:r>
            <a:endParaRPr lang="en-US" altLang="zh-CN" dirty="0">
              <a:solidFill>
                <a:schemeClr val="tx1"/>
              </a:solidFill>
            </a:endParaRPr>
          </a:p>
          <a:p>
            <a:endParaRPr lang="en-US" altLang="zh-CN" dirty="0">
              <a:solidFill>
                <a:schemeClr val="tx1"/>
              </a:solidFill>
            </a:endParaRPr>
          </a:p>
          <a:p>
            <a:r>
              <a:rPr lang="zh-CN" altLang="en-US" dirty="0">
                <a:solidFill>
                  <a:schemeClr val="tx1"/>
                </a:solidFill>
              </a:rPr>
              <a:t>由于我们是直接操作物理内存地址，假设变量 </a:t>
            </a:r>
            <a:r>
              <a:rPr lang="en-US" altLang="zh-CN" dirty="0" err="1">
                <a:solidFill>
                  <a:schemeClr val="tx1"/>
                </a:solidFill>
              </a:rPr>
              <a:t>i</a:t>
            </a:r>
            <a:r>
              <a:rPr lang="en-US" altLang="zh-CN" dirty="0">
                <a:solidFill>
                  <a:schemeClr val="tx1"/>
                </a:solidFill>
              </a:rPr>
              <a:t> </a:t>
            </a:r>
            <a:r>
              <a:rPr lang="zh-CN" altLang="en-US" dirty="0">
                <a:solidFill>
                  <a:schemeClr val="tx1"/>
                </a:solidFill>
              </a:rPr>
              <a:t>保存在 </a:t>
            </a:r>
            <a:r>
              <a:rPr lang="en-US" altLang="zh-CN" dirty="0">
                <a:solidFill>
                  <a:schemeClr val="tx1"/>
                </a:solidFill>
              </a:rPr>
              <a:t>0x354 </a:t>
            </a:r>
            <a:r>
              <a:rPr lang="zh-CN" altLang="en-US" dirty="0">
                <a:solidFill>
                  <a:schemeClr val="tx1"/>
                </a:solidFill>
              </a:rPr>
              <a:t>这个物理地址上。这三个进程运行起来之后，同时操作这个 </a:t>
            </a:r>
            <a:r>
              <a:rPr lang="en-US" altLang="zh-CN" dirty="0">
                <a:solidFill>
                  <a:schemeClr val="tx1"/>
                </a:solidFill>
              </a:rPr>
              <a:t>0x354 </a:t>
            </a:r>
            <a:r>
              <a:rPr lang="zh-CN" altLang="en-US" dirty="0">
                <a:solidFill>
                  <a:schemeClr val="tx1"/>
                </a:solidFill>
              </a:rPr>
              <a:t>物理地址，这样这个变量 </a:t>
            </a:r>
            <a:r>
              <a:rPr lang="en-US" altLang="zh-CN" dirty="0" err="1">
                <a:solidFill>
                  <a:schemeClr val="tx1"/>
                </a:solidFill>
              </a:rPr>
              <a:t>i</a:t>
            </a:r>
            <a:r>
              <a:rPr lang="en-US" altLang="zh-CN" dirty="0">
                <a:solidFill>
                  <a:schemeClr val="tx1"/>
                </a:solidFill>
              </a:rPr>
              <a:t> </a:t>
            </a:r>
            <a:r>
              <a:rPr lang="zh-CN" altLang="en-US" dirty="0">
                <a:solidFill>
                  <a:schemeClr val="tx1"/>
                </a:solidFill>
              </a:rPr>
              <a:t>的值不就混乱了吗？ 三个进程就会出现变量的地址冲突。</a:t>
            </a:r>
            <a:endParaRPr lang="en-US" altLang="zh-CN" dirty="0">
              <a:solidFill>
                <a:schemeClr val="tx1"/>
              </a:solidFill>
            </a:endParaRPr>
          </a:p>
          <a:p>
            <a:endParaRPr lang="en-US" altLang="zh-CN" dirty="0">
              <a:solidFill>
                <a:schemeClr val="tx1"/>
              </a:solidFill>
            </a:endParaRPr>
          </a:p>
          <a:p>
            <a:endParaRPr lang="en-US" altLang="zh-CN" dirty="0">
              <a:solidFill>
                <a:schemeClr val="tx1"/>
              </a:solidFill>
            </a:endParaRPr>
          </a:p>
          <a:p>
            <a:endParaRPr lang="en-US" altLang="zh-CN" dirty="0">
              <a:solidFill>
                <a:schemeClr val="tx1"/>
              </a:solidFill>
            </a:endParaRPr>
          </a:p>
          <a:p>
            <a:endParaRPr lang="en-US" altLang="zh-CN" dirty="0">
              <a:solidFill>
                <a:schemeClr val="tx1"/>
              </a:solidFill>
            </a:endParaRPr>
          </a:p>
          <a:p>
            <a:endParaRPr lang="en-US" altLang="zh-CN" dirty="0">
              <a:solidFill>
                <a:schemeClr val="tx1"/>
              </a:solidFill>
            </a:endParaRPr>
          </a:p>
          <a:p>
            <a:endParaRPr lang="zh-CN" altLang="en-US" dirty="0">
              <a:solidFill>
                <a:schemeClr val="tx1"/>
              </a:solidFill>
            </a:endParaRPr>
          </a:p>
        </p:txBody>
      </p:sp>
      <p:sp>
        <p:nvSpPr>
          <p:cNvPr id="10" name="矩形 9"/>
          <p:cNvSpPr/>
          <p:nvPr/>
        </p:nvSpPr>
        <p:spPr>
          <a:xfrm>
            <a:off x="5863772" y="5399314"/>
            <a:ext cx="464457" cy="145142"/>
          </a:xfrm>
          <a:prstGeom prst="rect">
            <a:avLst/>
          </a:prstGeom>
          <a:solidFill>
            <a:srgbClr val="4C67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AutoShape 2">
            <a:extLst>
              <a:ext uri="{FF2B5EF4-FFF2-40B4-BE49-F238E27FC236}">
                <a16:creationId xmlns:a16="http://schemas.microsoft.com/office/drawing/2014/main" id="{D4756365-949C-E8DB-1AE3-DC7C3C97CE6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 name="图片 12">
            <a:extLst>
              <a:ext uri="{FF2B5EF4-FFF2-40B4-BE49-F238E27FC236}">
                <a16:creationId xmlns:a16="http://schemas.microsoft.com/office/drawing/2014/main" id="{C4678F11-E99A-E578-FB0D-32A7D960C2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63000" y="3429000"/>
            <a:ext cx="3429000" cy="3429000"/>
          </a:xfrm>
          <a:prstGeom prst="rect">
            <a:avLst/>
          </a:prstGeom>
        </p:spPr>
      </p:pic>
      <p:pic>
        <p:nvPicPr>
          <p:cNvPr id="15" name="图片 14">
            <a:extLst>
              <a:ext uri="{FF2B5EF4-FFF2-40B4-BE49-F238E27FC236}">
                <a16:creationId xmlns:a16="http://schemas.microsoft.com/office/drawing/2014/main" id="{DCF032B9-5F35-85D4-9154-A4FB302F290F}"/>
              </a:ext>
            </a:extLst>
          </p:cNvPr>
          <p:cNvPicPr>
            <a:picLocks noChangeAspect="1"/>
          </p:cNvPicPr>
          <p:nvPr/>
        </p:nvPicPr>
        <p:blipFill>
          <a:blip r:embed="rId3"/>
          <a:stretch>
            <a:fillRect/>
          </a:stretch>
        </p:blipFill>
        <p:spPr>
          <a:xfrm>
            <a:off x="1190171" y="3672113"/>
            <a:ext cx="7171041" cy="2812024"/>
          </a:xfrm>
          <a:prstGeom prst="rect">
            <a:avLst/>
          </a:prstGeom>
        </p:spPr>
      </p:pic>
    </p:spTree>
    <p:extLst>
      <p:ext uri="{BB962C8B-B14F-4D97-AF65-F5344CB8AC3E}">
        <p14:creationId xmlns:p14="http://schemas.microsoft.com/office/powerpoint/2010/main" val="3944170715"/>
      </p:ext>
    </p:extLst>
  </p:cSld>
  <p:clrMapOvr>
    <a:masterClrMapping/>
  </p:clrMapOvr>
  <mc:AlternateContent xmlns:mc="http://schemas.openxmlformats.org/markup-compatibility/2006">
    <mc:Choice xmlns:p14="http://schemas.microsoft.com/office/powerpoint/2010/main" Requires="p14">
      <p:transition spd="slow" p14:dur="899">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down)">
                                      <p:cBhvr>
                                        <p:cTn id="14" dur="500"/>
                                        <p:tgtEl>
                                          <p:spTgt spid="11"/>
                                        </p:tgtEl>
                                      </p:cBhvr>
                                    </p:animEffect>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11" grpId="0" animBg="1"/>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76124904-9a06-464f-b94f-30a9b86f8ce4"/>
  <p:tag name="COMMONDATA" val="eyJoZGlkIjoiYWZhMzBhYWQ2MjlkYjhmYjgxOTNjNGY4OTgyNThhMTA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TotalTime>
  <Words>990</Words>
  <Application>Microsoft Office PowerPoint</Application>
  <PresentationFormat>宽屏</PresentationFormat>
  <Paragraphs>73</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等线</vt:lpstr>
      <vt:lpstr>等线 Light</vt:lpstr>
      <vt:lpstr>汉仪铁线黑-65简</vt:lpstr>
      <vt:lpstr>思源宋体 Heavy</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公贺 赵</cp:lastModifiedBy>
  <cp:revision>330</cp:revision>
  <dcterms:created xsi:type="dcterms:W3CDTF">2018-04-18T06:17:00Z</dcterms:created>
  <dcterms:modified xsi:type="dcterms:W3CDTF">2024-01-20T13:59:06Z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382643C988E2495A865E69DA9148E3EA</vt:lpwstr>
  </property>
  <property fmtid="{D5CDD505-2E9C-101B-9397-08002B2CF9AE}" pid="3" name="KSOProductBuildVer">
    <vt:lpwstr>2052-12.1.0.15990</vt:lpwstr>
  </property>
</Properties>
</file>