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3" r:id="rId3"/>
    <p:sldId id="258" r:id="rId4"/>
    <p:sldId id="261" r:id="rId5"/>
    <p:sldId id="289" r:id="rId6"/>
    <p:sldId id="262" r:id="rId7"/>
    <p:sldId id="290" r:id="rId8"/>
    <p:sldId id="291" r:id="rId9"/>
    <p:sldId id="296" r:id="rId10"/>
    <p:sldId id="263" r:id="rId11"/>
    <p:sldId id="270" r:id="rId12"/>
    <p:sldId id="30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834" y="-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6" Type="http://schemas.openxmlformats.org/officeDocument/2006/relationships/tags" Target="../tags/tag2.xml"/><Relationship Id="rId5" Type="http://schemas.openxmlformats.org/officeDocument/2006/relationships/image" Target="../media/image1.svg"/><Relationship Id="rId4" Type="http://schemas.openxmlformats.org/officeDocument/2006/relationships/image" Target="../media/image5.png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3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文本框 3"/>
          <p:cNvSpPr txBox="1"/>
          <p:nvPr/>
        </p:nvSpPr>
        <p:spPr>
          <a:xfrm>
            <a:off x="1029970" y="114490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毕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0835" y="114490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业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9970" y="179006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设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00835" y="179006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计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44900" y="1144905"/>
            <a:ext cx="315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内蒙古师范大学</a:t>
            </a:r>
            <a:endParaRPr lang="zh-CN" altLang="en-US" sz="2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04160" y="1854835"/>
            <a:ext cx="658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微课设计与制作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991485" y="3470275"/>
            <a:ext cx="62001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67100" y="3637280"/>
            <a:ext cx="4906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计算机科学技术学院</a:t>
            </a:r>
            <a:endParaRPr lang="zh-CN" altLang="en-US" sz="2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387840" y="4389120"/>
            <a:ext cx="2626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制作人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: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赵文珂</a:t>
            </a: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  <a:p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指导教师：李慧哲</a:t>
            </a: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854 -0.108704 L -0.092344 -0.108704 L -0.085833 -0.108704 L -0.079323 -0.108704 L -0.072812 -0.108704 L -0.066354 -0.117870 L -0.059844 -0.127130 L -0.055937 -0.115556 L -0.054635 -0.104074 L -0.054635 -0.092500 L -0.054635 -0.080926 L -0.054635 -0.069352 L -0.054635 -0.057778 L -0.055937 -0.046204 L -0.057240 -0.034722 L -0.052031 -0.023148 L -0.045521 -0.018519 L -0.039010 -0.013889 L -0.032500 -0.009259 L -0.026042 -0.006944 L -0.019531 -0.004630 L -0.013021 0.000000 L -0.006510 0.000000 L 0.000000 0.000000 " pathEditMode="relative" ptsTypes="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907391" y="660792"/>
            <a:ext cx="23519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4">
                    <a:lumMod val="75000"/>
                  </a:schemeClr>
                </a:solidFill>
              </a:rPr>
              <a:t>课堂小结 </a:t>
            </a:r>
            <a:endParaRPr lang="zh-CN" alt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85800" y="1828800"/>
            <a:ext cx="103886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3333FF"/>
                </a:solidFill>
              </a:rPr>
              <a:t> </a:t>
            </a:r>
            <a:r>
              <a:rPr lang="zh-CN" altLang="zh-CN" sz="2400" b="1" dirty="0">
                <a:latin typeface="Times New Roman" panose="02020603050405020304" pitchFamily="18" charset="0"/>
                <a:sym typeface="+mn-ea"/>
              </a:rPr>
              <a:t>希尔排序的基本原理：</a:t>
            </a:r>
            <a:endParaRPr lang="zh-CN" altLang="zh-CN" sz="2400" b="1" dirty="0">
              <a:latin typeface="Times New Roman" panose="02020603050405020304" pitchFamily="18" charset="0"/>
              <a:sym typeface="+mn-ea"/>
            </a:endParaRPr>
          </a:p>
          <a:p>
            <a:pPr eaLnBrk="1" hangingPunct="1"/>
            <a:r>
              <a:rPr lang="zh-CN" altLang="zh-CN" sz="2400" b="1" dirty="0">
                <a:latin typeface="Times New Roman" panose="02020603050405020304" pitchFamily="18" charset="0"/>
                <a:sym typeface="+mn-ea"/>
              </a:rPr>
              <a:t>       将待排序的一组元素按一定间隔分为若干个序列，</a:t>
            </a:r>
            <a:r>
              <a:rPr lang="zh-CN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分别进行插入排序</a:t>
            </a:r>
            <a:r>
              <a:rPr lang="zh-CN" altLang="zh-CN" sz="2400" b="1" dirty="0">
                <a:latin typeface="Times New Roman" panose="02020603050405020304" pitchFamily="18" charset="0"/>
                <a:sym typeface="+mn-ea"/>
              </a:rPr>
              <a:t>。开始时设置的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“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间隔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较大，在每轮排序中将间隔逐步减小，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直到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“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间隔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”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，也就是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最后一步是进行简单插入排序。</a:t>
            </a:r>
            <a:endParaRPr lang="zh-CN" altLang="en-US" sz="2400" dirty="0">
              <a:solidFill>
                <a:srgbClr val="3333FF"/>
              </a:solidFill>
              <a:sym typeface="+mn-ea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椭圆 52"/>
          <p:cNvSpPr/>
          <p:nvPr/>
        </p:nvSpPr>
        <p:spPr>
          <a:xfrm>
            <a:off x="4227878" y="2021890"/>
            <a:ext cx="1875489" cy="1875489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38697" y="2326291"/>
            <a:ext cx="1875489" cy="1875489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4759" y="2235030"/>
            <a:ext cx="1919912" cy="191991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谢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09528" y="1470703"/>
            <a:ext cx="1919912" cy="191991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谢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97137" y="2813727"/>
            <a:ext cx="1919912" cy="191991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观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83441" y="1939396"/>
            <a:ext cx="1919912" cy="191991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看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302808" y="1368313"/>
            <a:ext cx="330367" cy="330367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60118" y="4600046"/>
            <a:ext cx="546113" cy="546113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77930" y="1398820"/>
            <a:ext cx="394083" cy="39408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48584" y="4524297"/>
            <a:ext cx="432176" cy="43217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600370" y="2399897"/>
            <a:ext cx="228203" cy="228203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80929" y="1532974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53507" y="2285592"/>
            <a:ext cx="93215" cy="9321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472322" y="4457367"/>
            <a:ext cx="394083" cy="394083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52501" y="3798892"/>
            <a:ext cx="228203" cy="22820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47862" y="3254348"/>
            <a:ext cx="93215" cy="93215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94657" y="4400316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82661" y="2765865"/>
            <a:ext cx="228203" cy="228203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600184" y="1609493"/>
            <a:ext cx="93215" cy="9321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65188" y="2526187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64169" y="4382785"/>
            <a:ext cx="394083" cy="39408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405130" y="3749035"/>
            <a:ext cx="228203" cy="228203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432377" y="3466074"/>
            <a:ext cx="93215" cy="9321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53547" y="4318768"/>
            <a:ext cx="128156" cy="128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16" grpId="0" bldLvl="0" animBg="1"/>
      <p:bldP spid="17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319222" y="2316350"/>
            <a:ext cx="56692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accent4">
                    <a:lumMod val="75000"/>
                  </a:schemeClr>
                </a:solidFill>
              </a:rPr>
              <a:t>数据结构课程建设</a:t>
            </a:r>
            <a:r>
              <a:rPr lang="zh-CN" altLang="en-US" sz="4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zh-CN" altLang="en-US" sz="4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93180" y="3275965"/>
            <a:ext cx="519239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accent4">
                    <a:lumMod val="75000"/>
                  </a:schemeClr>
                </a:solidFill>
              </a:rPr>
              <a:t>——希尔排序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57" y="615001"/>
            <a:ext cx="4076700" cy="6242999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dministrator\Desktop\2a4b950fb632b72335ad15c74d443725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4" t="5476"/>
          <a:stretch>
            <a:fillRect/>
          </a:stretch>
        </p:blipFill>
        <p:spPr bwMode="auto">
          <a:xfrm>
            <a:off x="7126089" y="509467"/>
            <a:ext cx="5161070" cy="606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>
            <p:custDataLst>
              <p:tags r:id="rId3"/>
            </p:custDataLst>
          </p:nvPr>
        </p:nvGrpSpPr>
        <p:grpSpPr>
          <a:xfrm>
            <a:off x="4480050" y="128"/>
            <a:ext cx="3232150" cy="1363345"/>
            <a:chOff x="4965" y="-2036"/>
            <a:chExt cx="8229" cy="3988"/>
          </a:xfrm>
        </p:grpSpPr>
        <p:pic>
          <p:nvPicPr>
            <p:cNvPr id="79" name="图形 7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65" y="-2036"/>
              <a:ext cx="8229" cy="398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946" y="-1077"/>
              <a:ext cx="6267" cy="20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汉仪中黑简" panose="02010600000101010101" charset="-122"/>
                  <a:ea typeface="汉仪中黑简" panose="02010600000101010101" charset="-122"/>
                </a:rPr>
                <a:t>温故知新</a:t>
              </a:r>
              <a:endParaRPr lang="zh-CN" altLang="en-US" sz="4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中黑简" panose="02010600000101010101" charset="-122"/>
                <a:ea typeface="汉仪中黑简" panose="02010600000101010101" charset="-122"/>
              </a:endParaRPr>
            </a:p>
          </p:txBody>
        </p:sp>
      </p:grpSp>
      <p:sp>
        <p:nvSpPr>
          <p:cNvPr id="234" name="PA_文本框 6"/>
          <p:cNvSpPr txBox="1"/>
          <p:nvPr>
            <p:custDataLst>
              <p:tags r:id="rId6"/>
            </p:custDataLst>
          </p:nvPr>
        </p:nvSpPr>
        <p:spPr>
          <a:xfrm>
            <a:off x="3672013" y="363831"/>
            <a:ext cx="4848225" cy="19992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R="0" lvl="0" indent="0" fontAlgn="auto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-1200" normalizeH="0" baseline="0">
                <a:ln>
                  <a:noFill/>
                </a:ln>
                <a:blipFill dpi="0" rotWithShape="1">
                  <a:blip r:embed="rId7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__________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245485" y="2552700"/>
            <a:ext cx="3704590" cy="2625090"/>
          </a:xfrm>
          <a:prstGeom prst="cloudCallout">
            <a:avLst>
              <a:gd name="adj1" fmla="val 96880"/>
              <a:gd name="adj2" fmla="val -1954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什么叫做排序？</a:t>
            </a:r>
            <a:endParaRPr lang="zh-CN" altLang="en-US" sz="280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id="13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  <p:bldP spid="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3564255"/>
            <a:ext cx="3865245" cy="2396490"/>
          </a:xfrm>
          <a:prstGeom prst="rect">
            <a:avLst/>
          </a:prstGeom>
        </p:spPr>
      </p:pic>
      <p:pic>
        <p:nvPicPr>
          <p:cNvPr id="2" name="图片 1" descr="f81b0e195d4cee99aab14fc3e5aa497a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15" y="117475"/>
            <a:ext cx="6134100" cy="34467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56255" y="673735"/>
            <a:ext cx="56210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70C0"/>
                </a:solidFill>
              </a:rPr>
              <a:t>排序：</a:t>
            </a:r>
            <a:r>
              <a:rPr lang="zh-CN" altLang="en-US" sz="2400" b="1">
                <a:solidFill>
                  <a:schemeClr val="bg1"/>
                </a:solidFill>
              </a:rPr>
              <a:t>在计算机中，所谓排序就是将一组无序的记录序列调整为有序的记录序列。如：将数字序列</a:t>
            </a:r>
            <a:r>
              <a:rPr lang="zh-CN" altLang="en-US" sz="2400" b="1">
                <a:solidFill>
                  <a:srgbClr val="0070C0"/>
                </a:solidFill>
              </a:rPr>
              <a:t>从大到小</a:t>
            </a:r>
            <a:r>
              <a:rPr lang="zh-CN" altLang="en-US" sz="2400" b="1">
                <a:solidFill>
                  <a:schemeClr val="bg1"/>
                </a:solidFill>
              </a:rPr>
              <a:t>或</a:t>
            </a:r>
            <a:r>
              <a:rPr lang="zh-CN" altLang="en-US" sz="2400" b="1">
                <a:solidFill>
                  <a:srgbClr val="0070C0"/>
                </a:solidFill>
              </a:rPr>
              <a:t>从小到大</a:t>
            </a:r>
            <a:r>
              <a:rPr lang="zh-CN" altLang="en-US" sz="2400" b="1">
                <a:solidFill>
                  <a:schemeClr val="bg1"/>
                </a:solidFill>
              </a:rPr>
              <a:t>排列。</a:t>
            </a:r>
            <a:endParaRPr lang="zh-CN" altLang="en-US" sz="2400" b="1">
              <a:solidFill>
                <a:schemeClr val="tx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在之后的学习中，为了叙述方便，我们将所讨论的排序问题都约定为</a:t>
            </a:r>
            <a:r>
              <a:rPr lang="zh-CN" altLang="en-US" sz="2400" b="1">
                <a:solidFill>
                  <a:srgbClr val="0070C0"/>
                </a:solidFill>
              </a:rPr>
              <a:t>从小到大</a:t>
            </a:r>
            <a:r>
              <a:rPr lang="zh-CN" altLang="en-US" sz="2400" b="1">
                <a:solidFill>
                  <a:schemeClr val="bg1"/>
                </a:solidFill>
              </a:rPr>
              <a:t>的排序。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长颈鹿"/>
          <p:cNvGrpSpPr/>
          <p:nvPr/>
        </p:nvGrpSpPr>
        <p:grpSpPr>
          <a:xfrm>
            <a:off x="3866515" y="-237490"/>
            <a:ext cx="3823970" cy="2160270"/>
            <a:chOff x="6589" y="3699"/>
            <a:chExt cx="6022" cy="3402"/>
          </a:xfrm>
        </p:grpSpPr>
        <p:pic>
          <p:nvPicPr>
            <p:cNvPr id="24" name="图片 23" descr="F:\稻壳-阿源设计\H活动供稿\2020-01-07-文本框\SVG-横着\横着_卡通 4.svg横着_卡通 4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589" y="3699"/>
              <a:ext cx="6022" cy="3402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8176" y="4941"/>
              <a:ext cx="2848" cy="91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3200">
                  <a:solidFill>
                    <a:srgbClr val="9A3400"/>
                  </a:solidFill>
                  <a:latin typeface="汉仪晓波敦黑W" panose="00020600040101010101" charset="-122"/>
                  <a:ea typeface="汉仪晓波敦黑W" panose="00020600040101010101" charset="-122"/>
                  <a:cs typeface="汉仪晓波敦黑W" panose="00020600040101010101" charset="-122"/>
                </a:rPr>
                <a:t>新课讲解</a:t>
              </a:r>
              <a:endParaRPr lang="zh-CN" altLang="en-US" sz="3200">
                <a:solidFill>
                  <a:srgbClr val="9A3400"/>
                </a:solidFill>
                <a:latin typeface="汉仪晓波敦黑W" panose="00020600040101010101" charset="-122"/>
                <a:ea typeface="汉仪晓波敦黑W" panose="00020600040101010101" charset="-122"/>
                <a:cs typeface="汉仪晓波敦黑W" panose="00020600040101010101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962150" y="2993390"/>
            <a:ext cx="2058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华文行楷" panose="02010800040101010101" pitchFamily="2" charset="-122"/>
                <a:ea typeface="华文行楷" panose="02010800040101010101" pitchFamily="2" charset="-122"/>
              </a:rPr>
              <a:t>插入排序</a:t>
            </a:r>
            <a:endParaRPr lang="zh-CN" altLang="en-US" sz="3200" b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" name="左大括号 26"/>
          <p:cNvSpPr/>
          <p:nvPr/>
        </p:nvSpPr>
        <p:spPr>
          <a:xfrm>
            <a:off x="3644900" y="2185035"/>
            <a:ext cx="221615" cy="22009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973830" y="2059305"/>
            <a:ext cx="2817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华文行楷" panose="02010800040101010101" pitchFamily="2" charset="-122"/>
                <a:ea typeface="华文行楷" panose="02010800040101010101" pitchFamily="2" charset="-122"/>
              </a:rPr>
              <a:t>简单插入排序</a:t>
            </a:r>
            <a:endParaRPr lang="zh-CN" altLang="en-US" sz="3200" b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65245" y="4038600"/>
            <a:ext cx="2817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华文行楷" panose="02010800040101010101" pitchFamily="2" charset="-122"/>
                <a:ea typeface="华文行楷" panose="02010800040101010101" pitchFamily="2" charset="-122"/>
              </a:rPr>
              <a:t>希尔排序</a:t>
            </a:r>
            <a:endParaRPr lang="zh-CN" altLang="en-US" sz="3200" b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122" name="Picture 2" descr="C:\Users\Administrator\Desktop\2a4b950fb632b72335ad15c74d443725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4" t="5476"/>
          <a:stretch>
            <a:fillRect/>
          </a:stretch>
        </p:blipFill>
        <p:spPr bwMode="auto">
          <a:xfrm>
            <a:off x="8550910" y="2642870"/>
            <a:ext cx="3878580" cy="455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组合 32"/>
          <p:cNvGrpSpPr/>
          <p:nvPr/>
        </p:nvGrpSpPr>
        <p:grpSpPr>
          <a:xfrm>
            <a:off x="4431030" y="736600"/>
            <a:ext cx="6736080" cy="3523615"/>
            <a:chOff x="4645" y="2667"/>
            <a:chExt cx="9910" cy="4526"/>
          </a:xfrm>
        </p:grpSpPr>
        <p:pic>
          <p:nvPicPr>
            <p:cNvPr id="34" name="图片 33" descr="气泡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45" y="2667"/>
              <a:ext cx="9910" cy="4526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5297" y="4191"/>
              <a:ext cx="8441" cy="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sz="3200" b="1" spc="160">
                  <a:solidFill>
                    <a:schemeClr val="tx1"/>
                  </a:solidFill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宋体" panose="02010600030101010101" pitchFamily="2" charset="-122"/>
                </a:rPr>
                <a:t>我们已经学习了简单插入排序，为什么要引入希尔排序呢？</a:t>
              </a:r>
              <a:endParaRPr lang="zh-CN" sz="3200" b="1" spc="160">
                <a:solidFill>
                  <a:schemeClr val="tx1"/>
                </a:solidFill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 animBg="1"/>
      <p:bldP spid="27" grpId="1" animBg="1"/>
      <p:bldP spid="28" grpId="0"/>
      <p:bldP spid="28" grpId="1"/>
      <p:bldP spid="32" grpId="0"/>
      <p:bldP spid="32" grpId="1"/>
      <p:bldP spid="26" grpId="2"/>
      <p:bldP spid="27" grpId="2" animBg="1"/>
      <p:bldP spid="28" grpId="2"/>
      <p:bldP spid="3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3564255"/>
            <a:ext cx="3865245" cy="2396490"/>
          </a:xfrm>
          <a:prstGeom prst="rect">
            <a:avLst/>
          </a:prstGeom>
        </p:spPr>
      </p:pic>
      <p:pic>
        <p:nvPicPr>
          <p:cNvPr id="2" name="图片 1" descr="f81b0e195d4cee99aab14fc3e5aa497a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15" y="117475"/>
            <a:ext cx="6134100" cy="34467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85490" y="502920"/>
            <a:ext cx="51619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简单插入排序每次只交换相邻的两个元素，这样只能消去一对错位的元素。因此，其效率不高。希尔排序对插入排序进行改进，试图通过</a:t>
            </a:r>
            <a:r>
              <a:rPr lang="zh-CN" altLang="en-US" sz="280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每次交换相隔一定距离的元素</a:t>
            </a:r>
            <a:r>
              <a:rPr lang="zh-CN" altLang="en-US" sz="28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，达到排序效率的上升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dministrator\Desktop\7d50ba21be55c01350c1b6c9b976a54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2" b="14820"/>
          <a:stretch>
            <a:fillRect/>
          </a:stretch>
        </p:blipFill>
        <p:spPr bwMode="auto">
          <a:xfrm>
            <a:off x="-362585" y="0"/>
            <a:ext cx="10030460" cy="675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esktop\06126a9332ebea2558c76fbc92b233c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5538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642110" y="891540"/>
            <a:ext cx="5419090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hangingPunct="1"/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希尔排序的基本原理：</a:t>
            </a:r>
            <a:endParaRPr lang="zh-CN" altLang="zh-CN" sz="2200" b="1" dirty="0">
              <a:latin typeface="Times New Roman" panose="02020603050405020304" pitchFamily="18" charset="0"/>
              <a:sym typeface="+mn-ea"/>
            </a:endParaRPr>
          </a:p>
          <a:p>
            <a:pPr eaLnBrk="1" hangingPunct="1"/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       将待排序的一组元素按一定间隔分为若干个序列，</a:t>
            </a:r>
            <a:r>
              <a:rPr lang="zh-CN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分别进行插入排序</a:t>
            </a:r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。开始时设置的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“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间隔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”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较大，在每轮排序中将间隔逐步减小，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直到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“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间隔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”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，也就是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最后一步是进行简单插入排序。</a:t>
            </a:r>
            <a:endParaRPr lang="zh-CN" altLang="en-US" sz="2200" b="1" dirty="0">
              <a:solidFill>
                <a:srgbClr val="0070C0"/>
              </a:solidFill>
              <a:latin typeface="Times New Roman" panose="02020603050405020304" pitchFamily="18" charset="0"/>
              <a:sym typeface="+mn-ea"/>
            </a:endParaRPr>
          </a:p>
          <a:p>
            <a:pPr eaLnBrk="1" hangingPunct="1"/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间隔：在希尔排序中是指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一组增量序列</a:t>
            </a:r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。作用是用来分割待排序列，即将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位置之差等于当前增量的元素归属于同一子序列</a:t>
            </a:r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，并</a:t>
            </a:r>
            <a:r>
              <a:rPr lang="zh-CN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分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别进行插入排序</a:t>
            </a:r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。排好后选取下一增量，直到选取到最后一个增量（一般为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）。</a:t>
            </a:r>
            <a:endParaRPr lang="en-US" altLang="zh-CN" sz="2200" b="1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-21589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3"/>
          <p:cNvGrpSpPr/>
          <p:nvPr/>
        </p:nvGrpSpPr>
        <p:grpSpPr>
          <a:xfrm>
            <a:off x="1828800" y="838200"/>
            <a:ext cx="8153400" cy="966788"/>
            <a:chOff x="192" y="528"/>
            <a:chExt cx="5136" cy="609"/>
          </a:xfrm>
        </p:grpSpPr>
        <p:sp>
          <p:nvSpPr>
            <p:cNvPr id="31837" name="Text Box 4"/>
            <p:cNvSpPr txBox="1"/>
            <p:nvPr/>
          </p:nvSpPr>
          <p:spPr>
            <a:xfrm>
              <a:off x="192" y="528"/>
              <a:ext cx="66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MS Hei"/>
                </a:rPr>
                <a:t>〖</a:t>
              </a:r>
              <a:r>
                <a:rPr lang="zh-CN" altLang="en-US" sz="2000" b="1" dirty="0">
                  <a:latin typeface="Times New Roman" panose="02020603050405020304" pitchFamily="18" charset="0"/>
                  <a:ea typeface="MS Hei"/>
                </a:rPr>
                <a:t>例</a:t>
              </a:r>
              <a:r>
                <a:rPr lang="en-US" altLang="zh-CN" sz="2000" b="1">
                  <a:latin typeface="Times New Roman" panose="02020603050405020304" pitchFamily="18" charset="0"/>
                  <a:ea typeface="MS Hei"/>
                </a:rPr>
                <a:t>〗: 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38" name="Text Box 5"/>
            <p:cNvSpPr txBox="1"/>
            <p:nvPr/>
          </p:nvSpPr>
          <p:spPr>
            <a:xfrm>
              <a:off x="960" y="88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81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39" name="Text Box 6"/>
            <p:cNvSpPr txBox="1"/>
            <p:nvPr/>
          </p:nvSpPr>
          <p:spPr>
            <a:xfrm>
              <a:off x="1296" y="88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94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40" name="Text Box 7"/>
            <p:cNvSpPr txBox="1"/>
            <p:nvPr/>
          </p:nvSpPr>
          <p:spPr>
            <a:xfrm>
              <a:off x="1632" y="88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41" name="Text Box 8"/>
            <p:cNvSpPr txBox="1"/>
            <p:nvPr/>
          </p:nvSpPr>
          <p:spPr>
            <a:xfrm>
              <a:off x="1968" y="88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96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42" name="Text Box 9"/>
            <p:cNvSpPr txBox="1"/>
            <p:nvPr/>
          </p:nvSpPr>
          <p:spPr>
            <a:xfrm>
              <a:off x="2304" y="88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43" name="Text Box 10"/>
            <p:cNvSpPr txBox="1"/>
            <p:nvPr/>
          </p:nvSpPr>
          <p:spPr>
            <a:xfrm>
              <a:off x="2640" y="88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35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44" name="Text Box 11"/>
            <p:cNvSpPr txBox="1"/>
            <p:nvPr/>
          </p:nvSpPr>
          <p:spPr>
            <a:xfrm>
              <a:off x="2976" y="88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17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45" name="Text Box 12"/>
            <p:cNvSpPr txBox="1"/>
            <p:nvPr/>
          </p:nvSpPr>
          <p:spPr>
            <a:xfrm>
              <a:off x="3312" y="88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95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46" name="Text Box 13"/>
            <p:cNvSpPr txBox="1"/>
            <p:nvPr/>
          </p:nvSpPr>
          <p:spPr>
            <a:xfrm>
              <a:off x="3648" y="88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28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47" name="Text Box 14"/>
            <p:cNvSpPr txBox="1"/>
            <p:nvPr/>
          </p:nvSpPr>
          <p:spPr>
            <a:xfrm>
              <a:off x="3984" y="88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58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48" name="Text Box 15"/>
            <p:cNvSpPr txBox="1"/>
            <p:nvPr/>
          </p:nvSpPr>
          <p:spPr>
            <a:xfrm>
              <a:off x="4320" y="88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41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49" name="Text Box 16"/>
            <p:cNvSpPr txBox="1"/>
            <p:nvPr/>
          </p:nvSpPr>
          <p:spPr>
            <a:xfrm>
              <a:off x="4656" y="88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75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50" name="Text Box 17"/>
            <p:cNvSpPr txBox="1"/>
            <p:nvPr/>
          </p:nvSpPr>
          <p:spPr>
            <a:xfrm>
              <a:off x="4992" y="88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4648200" y="2057400"/>
            <a:ext cx="3200400" cy="398463"/>
            <a:chOff x="1968" y="1296"/>
            <a:chExt cx="2016" cy="251"/>
          </a:xfrm>
        </p:grpSpPr>
        <p:sp>
          <p:nvSpPr>
            <p:cNvPr id="31835" name="Text Box 19"/>
            <p:cNvSpPr txBox="1"/>
            <p:nvPr/>
          </p:nvSpPr>
          <p:spPr>
            <a:xfrm>
              <a:off x="3648" y="129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96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36" name="Text Box 20"/>
            <p:cNvSpPr txBox="1"/>
            <p:nvPr/>
          </p:nvSpPr>
          <p:spPr>
            <a:xfrm>
              <a:off x="1968" y="129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28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5181600" y="2057400"/>
            <a:ext cx="3200400" cy="398463"/>
            <a:chOff x="2304" y="1296"/>
            <a:chExt cx="2016" cy="251"/>
          </a:xfrm>
        </p:grpSpPr>
        <p:sp>
          <p:nvSpPr>
            <p:cNvPr id="31833" name="Text Box 22"/>
            <p:cNvSpPr txBox="1"/>
            <p:nvPr/>
          </p:nvSpPr>
          <p:spPr>
            <a:xfrm>
              <a:off x="2304" y="129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34" name="Text Box 23"/>
            <p:cNvSpPr txBox="1"/>
            <p:nvPr/>
          </p:nvSpPr>
          <p:spPr>
            <a:xfrm>
              <a:off x="3984" y="129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58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3048000" y="2057400"/>
            <a:ext cx="5867400" cy="398463"/>
            <a:chOff x="960" y="1296"/>
            <a:chExt cx="3696" cy="251"/>
          </a:xfrm>
        </p:grpSpPr>
        <p:sp>
          <p:nvSpPr>
            <p:cNvPr id="31830" name="Text Box 25"/>
            <p:cNvSpPr txBox="1"/>
            <p:nvPr/>
          </p:nvSpPr>
          <p:spPr>
            <a:xfrm>
              <a:off x="4320" y="129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81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31" name="Text Box 26"/>
            <p:cNvSpPr txBox="1"/>
            <p:nvPr/>
          </p:nvSpPr>
          <p:spPr>
            <a:xfrm>
              <a:off x="960" y="129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35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32" name="Text Box 27"/>
            <p:cNvSpPr txBox="1"/>
            <p:nvPr/>
          </p:nvSpPr>
          <p:spPr>
            <a:xfrm>
              <a:off x="2640" y="129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41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8"/>
          <p:cNvGrpSpPr/>
          <p:nvPr/>
        </p:nvGrpSpPr>
        <p:grpSpPr>
          <a:xfrm>
            <a:off x="3581400" y="2057400"/>
            <a:ext cx="5867400" cy="398463"/>
            <a:chOff x="1296" y="1296"/>
            <a:chExt cx="3696" cy="251"/>
          </a:xfrm>
        </p:grpSpPr>
        <p:sp>
          <p:nvSpPr>
            <p:cNvPr id="31827" name="Text Box 29"/>
            <p:cNvSpPr txBox="1"/>
            <p:nvPr/>
          </p:nvSpPr>
          <p:spPr>
            <a:xfrm>
              <a:off x="4656" y="129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94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28" name="Text Box 30"/>
            <p:cNvSpPr txBox="1"/>
            <p:nvPr/>
          </p:nvSpPr>
          <p:spPr>
            <a:xfrm>
              <a:off x="1296" y="129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17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29" name="Text Box 31"/>
            <p:cNvSpPr txBox="1"/>
            <p:nvPr/>
          </p:nvSpPr>
          <p:spPr>
            <a:xfrm>
              <a:off x="2976" y="129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75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4114800" y="2057400"/>
            <a:ext cx="5867400" cy="398463"/>
            <a:chOff x="1632" y="1296"/>
            <a:chExt cx="3696" cy="251"/>
          </a:xfrm>
        </p:grpSpPr>
        <p:sp>
          <p:nvSpPr>
            <p:cNvPr id="31824" name="Text Box 33"/>
            <p:cNvSpPr txBox="1"/>
            <p:nvPr/>
          </p:nvSpPr>
          <p:spPr>
            <a:xfrm>
              <a:off x="1632" y="129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25" name="Text Box 34"/>
            <p:cNvSpPr txBox="1"/>
            <p:nvPr/>
          </p:nvSpPr>
          <p:spPr>
            <a:xfrm>
              <a:off x="4992" y="129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95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26" name="Text Box 35"/>
            <p:cNvSpPr txBox="1"/>
            <p:nvPr/>
          </p:nvSpPr>
          <p:spPr>
            <a:xfrm>
              <a:off x="3312" y="1296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2260" name="Text Box 36"/>
          <p:cNvSpPr txBox="1"/>
          <p:nvPr/>
        </p:nvSpPr>
        <p:spPr>
          <a:xfrm>
            <a:off x="2133600" y="2057400"/>
            <a:ext cx="914400" cy="39878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</a:rPr>
              <a:t>-sort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3124200" y="1447800"/>
            <a:ext cx="5715000" cy="304800"/>
            <a:chOff x="1008" y="912"/>
            <a:chExt cx="3600" cy="192"/>
          </a:xfrm>
        </p:grpSpPr>
        <p:sp>
          <p:nvSpPr>
            <p:cNvPr id="31821" name="Rectangle 38"/>
            <p:cNvSpPr/>
            <p:nvPr/>
          </p:nvSpPr>
          <p:spPr>
            <a:xfrm>
              <a:off x="1008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822" name="Rectangle 39"/>
            <p:cNvSpPr/>
            <p:nvPr/>
          </p:nvSpPr>
          <p:spPr>
            <a:xfrm>
              <a:off x="2688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823" name="Rectangle 40"/>
            <p:cNvSpPr/>
            <p:nvPr/>
          </p:nvSpPr>
          <p:spPr>
            <a:xfrm>
              <a:off x="4368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41"/>
          <p:cNvGrpSpPr/>
          <p:nvPr/>
        </p:nvGrpSpPr>
        <p:grpSpPr>
          <a:xfrm>
            <a:off x="3657600" y="1447800"/>
            <a:ext cx="5715000" cy="304800"/>
            <a:chOff x="1344" y="912"/>
            <a:chExt cx="3600" cy="192"/>
          </a:xfrm>
        </p:grpSpPr>
        <p:sp>
          <p:nvSpPr>
            <p:cNvPr id="31818" name="Rectangle 42"/>
            <p:cNvSpPr/>
            <p:nvPr/>
          </p:nvSpPr>
          <p:spPr>
            <a:xfrm>
              <a:off x="1344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819" name="Rectangle 43"/>
            <p:cNvSpPr/>
            <p:nvPr/>
          </p:nvSpPr>
          <p:spPr>
            <a:xfrm>
              <a:off x="3024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820" name="Rectangle 44"/>
            <p:cNvSpPr/>
            <p:nvPr/>
          </p:nvSpPr>
          <p:spPr>
            <a:xfrm>
              <a:off x="4704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45"/>
          <p:cNvGrpSpPr/>
          <p:nvPr/>
        </p:nvGrpSpPr>
        <p:grpSpPr>
          <a:xfrm>
            <a:off x="4191000" y="1447800"/>
            <a:ext cx="5715000" cy="304800"/>
            <a:chOff x="1680" y="912"/>
            <a:chExt cx="3600" cy="192"/>
          </a:xfrm>
        </p:grpSpPr>
        <p:sp>
          <p:nvSpPr>
            <p:cNvPr id="31815" name="Rectangle 46"/>
            <p:cNvSpPr/>
            <p:nvPr/>
          </p:nvSpPr>
          <p:spPr>
            <a:xfrm>
              <a:off x="1680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CC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816" name="Rectangle 47"/>
            <p:cNvSpPr/>
            <p:nvPr/>
          </p:nvSpPr>
          <p:spPr>
            <a:xfrm>
              <a:off x="3360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CC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817" name="Rectangle 48"/>
            <p:cNvSpPr/>
            <p:nvPr/>
          </p:nvSpPr>
          <p:spPr>
            <a:xfrm>
              <a:off x="5040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CC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49"/>
          <p:cNvGrpSpPr/>
          <p:nvPr/>
        </p:nvGrpSpPr>
        <p:grpSpPr>
          <a:xfrm>
            <a:off x="4724400" y="1447800"/>
            <a:ext cx="3048000" cy="304800"/>
            <a:chOff x="2016" y="912"/>
            <a:chExt cx="1920" cy="192"/>
          </a:xfrm>
        </p:grpSpPr>
        <p:sp>
          <p:nvSpPr>
            <p:cNvPr id="31813" name="Rectangle 50"/>
            <p:cNvSpPr/>
            <p:nvPr/>
          </p:nvSpPr>
          <p:spPr>
            <a:xfrm>
              <a:off x="2016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814" name="Rectangle 51"/>
            <p:cNvSpPr/>
            <p:nvPr/>
          </p:nvSpPr>
          <p:spPr>
            <a:xfrm>
              <a:off x="3696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52"/>
          <p:cNvGrpSpPr/>
          <p:nvPr/>
        </p:nvGrpSpPr>
        <p:grpSpPr>
          <a:xfrm>
            <a:off x="5257800" y="1447800"/>
            <a:ext cx="3048000" cy="304800"/>
            <a:chOff x="2352" y="912"/>
            <a:chExt cx="1920" cy="192"/>
          </a:xfrm>
        </p:grpSpPr>
        <p:sp>
          <p:nvSpPr>
            <p:cNvPr id="31811" name="Rectangle 53"/>
            <p:cNvSpPr/>
            <p:nvPr/>
          </p:nvSpPr>
          <p:spPr>
            <a:xfrm>
              <a:off x="2352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812" name="Rectangle 54"/>
            <p:cNvSpPr/>
            <p:nvPr/>
          </p:nvSpPr>
          <p:spPr>
            <a:xfrm>
              <a:off x="4032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55"/>
          <p:cNvGrpSpPr/>
          <p:nvPr/>
        </p:nvGrpSpPr>
        <p:grpSpPr>
          <a:xfrm>
            <a:off x="4114800" y="2667000"/>
            <a:ext cx="5334000" cy="398463"/>
            <a:chOff x="1632" y="1680"/>
            <a:chExt cx="3360" cy="251"/>
          </a:xfrm>
        </p:grpSpPr>
        <p:sp>
          <p:nvSpPr>
            <p:cNvPr id="31807" name="Text Box 56"/>
            <p:cNvSpPr txBox="1"/>
            <p:nvPr/>
          </p:nvSpPr>
          <p:spPr>
            <a:xfrm>
              <a:off x="4656" y="1680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96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08" name="Text Box 57"/>
            <p:cNvSpPr txBox="1"/>
            <p:nvPr/>
          </p:nvSpPr>
          <p:spPr>
            <a:xfrm>
              <a:off x="2640" y="1680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41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09" name="Text Box 58"/>
            <p:cNvSpPr txBox="1"/>
            <p:nvPr/>
          </p:nvSpPr>
          <p:spPr>
            <a:xfrm>
              <a:off x="3648" y="1680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94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10" name="Text Box 59"/>
            <p:cNvSpPr txBox="1"/>
            <p:nvPr/>
          </p:nvSpPr>
          <p:spPr>
            <a:xfrm>
              <a:off x="1632" y="1680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60"/>
          <p:cNvGrpSpPr/>
          <p:nvPr/>
        </p:nvGrpSpPr>
        <p:grpSpPr>
          <a:xfrm>
            <a:off x="3048000" y="2667000"/>
            <a:ext cx="6934200" cy="398463"/>
            <a:chOff x="960" y="1680"/>
            <a:chExt cx="4368" cy="251"/>
          </a:xfrm>
        </p:grpSpPr>
        <p:sp>
          <p:nvSpPr>
            <p:cNvPr id="31802" name="Text Box 61"/>
            <p:cNvSpPr txBox="1"/>
            <p:nvPr/>
          </p:nvSpPr>
          <p:spPr>
            <a:xfrm>
              <a:off x="960" y="1680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28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03" name="Text Box 62"/>
            <p:cNvSpPr txBox="1"/>
            <p:nvPr/>
          </p:nvSpPr>
          <p:spPr>
            <a:xfrm>
              <a:off x="2976" y="1680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58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04" name="Text Box 63"/>
            <p:cNvSpPr txBox="1"/>
            <p:nvPr/>
          </p:nvSpPr>
          <p:spPr>
            <a:xfrm>
              <a:off x="1968" y="1680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35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05" name="Text Box 64"/>
            <p:cNvSpPr txBox="1"/>
            <p:nvPr/>
          </p:nvSpPr>
          <p:spPr>
            <a:xfrm>
              <a:off x="3984" y="1680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75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06" name="Text Box 65"/>
            <p:cNvSpPr txBox="1"/>
            <p:nvPr/>
          </p:nvSpPr>
          <p:spPr>
            <a:xfrm>
              <a:off x="4992" y="1680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95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Group 66"/>
          <p:cNvGrpSpPr/>
          <p:nvPr/>
        </p:nvGrpSpPr>
        <p:grpSpPr>
          <a:xfrm>
            <a:off x="3581400" y="2667000"/>
            <a:ext cx="5334000" cy="398463"/>
            <a:chOff x="1296" y="1680"/>
            <a:chExt cx="3360" cy="251"/>
          </a:xfrm>
        </p:grpSpPr>
        <p:sp>
          <p:nvSpPr>
            <p:cNvPr id="31798" name="Text Box 67"/>
            <p:cNvSpPr txBox="1"/>
            <p:nvPr/>
          </p:nvSpPr>
          <p:spPr>
            <a:xfrm>
              <a:off x="1296" y="1680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799" name="Text Box 68"/>
            <p:cNvSpPr txBox="1"/>
            <p:nvPr/>
          </p:nvSpPr>
          <p:spPr>
            <a:xfrm>
              <a:off x="4320" y="1680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81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00" name="Text Box 69"/>
            <p:cNvSpPr txBox="1"/>
            <p:nvPr/>
          </p:nvSpPr>
          <p:spPr>
            <a:xfrm>
              <a:off x="3312" y="1680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17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801" name="Text Box 70"/>
            <p:cNvSpPr txBox="1"/>
            <p:nvPr/>
          </p:nvSpPr>
          <p:spPr>
            <a:xfrm>
              <a:off x="2304" y="1680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2295" name="Text Box 71"/>
          <p:cNvSpPr txBox="1"/>
          <p:nvPr/>
        </p:nvSpPr>
        <p:spPr>
          <a:xfrm>
            <a:off x="2133600" y="2667000"/>
            <a:ext cx="914400" cy="39878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</a:rPr>
              <a:t>-sort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16" name="Group 72"/>
          <p:cNvGrpSpPr/>
          <p:nvPr/>
        </p:nvGrpSpPr>
        <p:grpSpPr>
          <a:xfrm>
            <a:off x="3124200" y="2133600"/>
            <a:ext cx="6781800" cy="304800"/>
            <a:chOff x="1008" y="1488"/>
            <a:chExt cx="4272" cy="192"/>
          </a:xfrm>
        </p:grpSpPr>
        <p:sp>
          <p:nvSpPr>
            <p:cNvPr id="31793" name="Rectangle 73"/>
            <p:cNvSpPr/>
            <p:nvPr/>
          </p:nvSpPr>
          <p:spPr>
            <a:xfrm>
              <a:off x="1008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794" name="Rectangle 74"/>
            <p:cNvSpPr/>
            <p:nvPr/>
          </p:nvSpPr>
          <p:spPr>
            <a:xfrm>
              <a:off x="2016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795" name="Rectangle 75"/>
            <p:cNvSpPr/>
            <p:nvPr/>
          </p:nvSpPr>
          <p:spPr>
            <a:xfrm>
              <a:off x="3024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796" name="Rectangle 76"/>
            <p:cNvSpPr/>
            <p:nvPr/>
          </p:nvSpPr>
          <p:spPr>
            <a:xfrm>
              <a:off x="4032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797" name="Rectangle 77"/>
            <p:cNvSpPr/>
            <p:nvPr/>
          </p:nvSpPr>
          <p:spPr>
            <a:xfrm>
              <a:off x="5040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78"/>
          <p:cNvGrpSpPr/>
          <p:nvPr/>
        </p:nvGrpSpPr>
        <p:grpSpPr>
          <a:xfrm>
            <a:off x="3657600" y="2133600"/>
            <a:ext cx="5181600" cy="304800"/>
            <a:chOff x="1344" y="1488"/>
            <a:chExt cx="3264" cy="192"/>
          </a:xfrm>
        </p:grpSpPr>
        <p:sp>
          <p:nvSpPr>
            <p:cNvPr id="31789" name="Rectangle 79"/>
            <p:cNvSpPr/>
            <p:nvPr/>
          </p:nvSpPr>
          <p:spPr>
            <a:xfrm>
              <a:off x="1344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790" name="Rectangle 80"/>
            <p:cNvSpPr/>
            <p:nvPr/>
          </p:nvSpPr>
          <p:spPr>
            <a:xfrm>
              <a:off x="2352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791" name="Rectangle 81"/>
            <p:cNvSpPr/>
            <p:nvPr/>
          </p:nvSpPr>
          <p:spPr>
            <a:xfrm>
              <a:off x="3360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792" name="Rectangle 82"/>
            <p:cNvSpPr/>
            <p:nvPr/>
          </p:nvSpPr>
          <p:spPr>
            <a:xfrm>
              <a:off x="4368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Group 83"/>
          <p:cNvGrpSpPr/>
          <p:nvPr/>
        </p:nvGrpSpPr>
        <p:grpSpPr>
          <a:xfrm>
            <a:off x="4191000" y="2133600"/>
            <a:ext cx="5181600" cy="304800"/>
            <a:chOff x="1680" y="1488"/>
            <a:chExt cx="3264" cy="192"/>
          </a:xfrm>
        </p:grpSpPr>
        <p:sp>
          <p:nvSpPr>
            <p:cNvPr id="31785" name="Rectangle 84"/>
            <p:cNvSpPr/>
            <p:nvPr/>
          </p:nvSpPr>
          <p:spPr>
            <a:xfrm>
              <a:off x="4704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786" name="Rectangle 85"/>
            <p:cNvSpPr/>
            <p:nvPr/>
          </p:nvSpPr>
          <p:spPr>
            <a:xfrm>
              <a:off x="1680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787" name="Rectangle 86"/>
            <p:cNvSpPr/>
            <p:nvPr/>
          </p:nvSpPr>
          <p:spPr>
            <a:xfrm>
              <a:off x="2688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788" name="Rectangle 87"/>
            <p:cNvSpPr/>
            <p:nvPr/>
          </p:nvSpPr>
          <p:spPr>
            <a:xfrm>
              <a:off x="3696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312" name="Text Box 88"/>
          <p:cNvSpPr txBox="1"/>
          <p:nvPr/>
        </p:nvSpPr>
        <p:spPr>
          <a:xfrm>
            <a:off x="2133600" y="3276600"/>
            <a:ext cx="914400" cy="39878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-sort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19" name="Group 89"/>
          <p:cNvGrpSpPr/>
          <p:nvPr/>
        </p:nvGrpSpPr>
        <p:grpSpPr>
          <a:xfrm>
            <a:off x="3048000" y="3276600"/>
            <a:ext cx="6934200" cy="398463"/>
            <a:chOff x="960" y="2064"/>
            <a:chExt cx="4368" cy="251"/>
          </a:xfrm>
        </p:grpSpPr>
        <p:sp>
          <p:nvSpPr>
            <p:cNvPr id="31772" name="Text Box 90"/>
            <p:cNvSpPr txBox="1"/>
            <p:nvPr/>
          </p:nvSpPr>
          <p:spPr>
            <a:xfrm>
              <a:off x="4992" y="2064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96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773" name="Text Box 91"/>
            <p:cNvSpPr txBox="1"/>
            <p:nvPr/>
          </p:nvSpPr>
          <p:spPr>
            <a:xfrm>
              <a:off x="2976" y="2064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41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774" name="Text Box 92"/>
            <p:cNvSpPr txBox="1"/>
            <p:nvPr/>
          </p:nvSpPr>
          <p:spPr>
            <a:xfrm>
              <a:off x="4320" y="2064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94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775" name="Text Box 93"/>
            <p:cNvSpPr txBox="1"/>
            <p:nvPr/>
          </p:nvSpPr>
          <p:spPr>
            <a:xfrm>
              <a:off x="960" y="2064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776" name="Text Box 94"/>
            <p:cNvSpPr txBox="1"/>
            <p:nvPr/>
          </p:nvSpPr>
          <p:spPr>
            <a:xfrm>
              <a:off x="2304" y="2064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28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777" name="Text Box 95"/>
            <p:cNvSpPr txBox="1"/>
            <p:nvPr/>
          </p:nvSpPr>
          <p:spPr>
            <a:xfrm>
              <a:off x="3312" y="2064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58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778" name="Text Box 96"/>
            <p:cNvSpPr txBox="1"/>
            <p:nvPr/>
          </p:nvSpPr>
          <p:spPr>
            <a:xfrm>
              <a:off x="2640" y="2064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35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779" name="Text Box 97"/>
            <p:cNvSpPr txBox="1"/>
            <p:nvPr/>
          </p:nvSpPr>
          <p:spPr>
            <a:xfrm>
              <a:off x="3648" y="2064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75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780" name="Text Box 98"/>
            <p:cNvSpPr txBox="1"/>
            <p:nvPr/>
          </p:nvSpPr>
          <p:spPr>
            <a:xfrm>
              <a:off x="4656" y="2064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95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781" name="Text Box 99"/>
            <p:cNvSpPr txBox="1"/>
            <p:nvPr/>
          </p:nvSpPr>
          <p:spPr>
            <a:xfrm>
              <a:off x="1296" y="2064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782" name="Text Box 100"/>
            <p:cNvSpPr txBox="1"/>
            <p:nvPr/>
          </p:nvSpPr>
          <p:spPr>
            <a:xfrm>
              <a:off x="3984" y="2064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81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783" name="Text Box 101"/>
            <p:cNvSpPr txBox="1"/>
            <p:nvPr/>
          </p:nvSpPr>
          <p:spPr>
            <a:xfrm>
              <a:off x="1968" y="2064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17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784" name="Text Box 102"/>
            <p:cNvSpPr txBox="1"/>
            <p:nvPr/>
          </p:nvSpPr>
          <p:spPr>
            <a:xfrm>
              <a:off x="1632" y="2064"/>
              <a:ext cx="336" cy="25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58" name="组合 1157"/>
          <p:cNvGrpSpPr/>
          <p:nvPr/>
        </p:nvGrpSpPr>
        <p:grpSpPr>
          <a:xfrm>
            <a:off x="340995" y="3674745"/>
            <a:ext cx="2134870" cy="3183890"/>
            <a:chOff x="2881229" y="73594"/>
            <a:chExt cx="459327" cy="719567"/>
          </a:xfrm>
        </p:grpSpPr>
        <p:sp>
          <p:nvSpPr>
            <p:cNvPr id="1159" name="Freeform 3628"/>
            <p:cNvSpPr/>
            <p:nvPr/>
          </p:nvSpPr>
          <p:spPr bwMode="auto">
            <a:xfrm>
              <a:off x="3192505" y="413837"/>
              <a:ext cx="121384" cy="78624"/>
            </a:xfrm>
            <a:custGeom>
              <a:avLst/>
              <a:gdLst>
                <a:gd name="T0" fmla="*/ 15 w 181"/>
                <a:gd name="T1" fmla="*/ 34 h 117"/>
                <a:gd name="T2" fmla="*/ 13 w 181"/>
                <a:gd name="T3" fmla="*/ 96 h 117"/>
                <a:gd name="T4" fmla="*/ 65 w 181"/>
                <a:gd name="T5" fmla="*/ 116 h 117"/>
                <a:gd name="T6" fmla="*/ 150 w 181"/>
                <a:gd name="T7" fmla="*/ 105 h 117"/>
                <a:gd name="T8" fmla="*/ 159 w 181"/>
                <a:gd name="T9" fmla="*/ 78 h 117"/>
                <a:gd name="T10" fmla="*/ 156 w 181"/>
                <a:gd name="T11" fmla="*/ 40 h 117"/>
                <a:gd name="T12" fmla="*/ 165 w 181"/>
                <a:gd name="T13" fmla="*/ 10 h 117"/>
                <a:gd name="T14" fmla="*/ 117 w 181"/>
                <a:gd name="T15" fmla="*/ 11 h 117"/>
                <a:gd name="T16" fmla="*/ 86 w 181"/>
                <a:gd name="T17" fmla="*/ 16 h 117"/>
                <a:gd name="T18" fmla="*/ 15 w 181"/>
                <a:gd name="T19" fmla="*/ 3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17">
                  <a:moveTo>
                    <a:pt x="15" y="34"/>
                  </a:moveTo>
                  <a:cubicBezTo>
                    <a:pt x="0" y="72"/>
                    <a:pt x="13" y="96"/>
                    <a:pt x="13" y="96"/>
                  </a:cubicBezTo>
                  <a:cubicBezTo>
                    <a:pt x="13" y="96"/>
                    <a:pt x="32" y="117"/>
                    <a:pt x="65" y="116"/>
                  </a:cubicBezTo>
                  <a:cubicBezTo>
                    <a:pt x="98" y="115"/>
                    <a:pt x="139" y="110"/>
                    <a:pt x="150" y="105"/>
                  </a:cubicBezTo>
                  <a:cubicBezTo>
                    <a:pt x="161" y="101"/>
                    <a:pt x="176" y="83"/>
                    <a:pt x="159" y="78"/>
                  </a:cubicBezTo>
                  <a:cubicBezTo>
                    <a:pt x="178" y="66"/>
                    <a:pt x="181" y="49"/>
                    <a:pt x="156" y="40"/>
                  </a:cubicBezTo>
                  <a:cubicBezTo>
                    <a:pt x="176" y="26"/>
                    <a:pt x="170" y="16"/>
                    <a:pt x="165" y="10"/>
                  </a:cubicBezTo>
                  <a:cubicBezTo>
                    <a:pt x="159" y="5"/>
                    <a:pt x="126" y="9"/>
                    <a:pt x="117" y="11"/>
                  </a:cubicBezTo>
                  <a:cubicBezTo>
                    <a:pt x="107" y="13"/>
                    <a:pt x="86" y="16"/>
                    <a:pt x="86" y="16"/>
                  </a:cubicBezTo>
                  <a:cubicBezTo>
                    <a:pt x="86" y="16"/>
                    <a:pt x="34" y="0"/>
                    <a:pt x="15" y="3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0" name="Freeform 3629"/>
            <p:cNvSpPr/>
            <p:nvPr/>
          </p:nvSpPr>
          <p:spPr bwMode="auto">
            <a:xfrm>
              <a:off x="3205839" y="419354"/>
              <a:ext cx="102533" cy="69888"/>
            </a:xfrm>
            <a:custGeom>
              <a:avLst/>
              <a:gdLst>
                <a:gd name="T0" fmla="*/ 0 w 153"/>
                <a:gd name="T1" fmla="*/ 42 h 104"/>
                <a:gd name="T2" fmla="*/ 15 w 153"/>
                <a:gd name="T3" fmla="*/ 14 h 104"/>
                <a:gd name="T4" fmla="*/ 96 w 153"/>
                <a:gd name="T5" fmla="*/ 2 h 104"/>
                <a:gd name="T6" fmla="*/ 138 w 153"/>
                <a:gd name="T7" fmla="*/ 6 h 104"/>
                <a:gd name="T8" fmla="*/ 138 w 153"/>
                <a:gd name="T9" fmla="*/ 27 h 104"/>
                <a:gd name="T10" fmla="*/ 85 w 153"/>
                <a:gd name="T11" fmla="*/ 38 h 104"/>
                <a:gd name="T12" fmla="*/ 79 w 153"/>
                <a:gd name="T13" fmla="*/ 43 h 104"/>
                <a:gd name="T14" fmla="*/ 142 w 153"/>
                <a:gd name="T15" fmla="*/ 38 h 104"/>
                <a:gd name="T16" fmla="*/ 143 w 153"/>
                <a:gd name="T17" fmla="*/ 63 h 104"/>
                <a:gd name="T18" fmla="*/ 110 w 153"/>
                <a:gd name="T19" fmla="*/ 73 h 104"/>
                <a:gd name="T20" fmla="*/ 114 w 153"/>
                <a:gd name="T21" fmla="*/ 77 h 104"/>
                <a:gd name="T22" fmla="*/ 144 w 153"/>
                <a:gd name="T23" fmla="*/ 76 h 104"/>
                <a:gd name="T24" fmla="*/ 124 w 153"/>
                <a:gd name="T25" fmla="*/ 92 h 104"/>
                <a:gd name="T26" fmla="*/ 60 w 153"/>
                <a:gd name="T27" fmla="*/ 100 h 104"/>
                <a:gd name="T28" fmla="*/ 0 w 153"/>
                <a:gd name="T29" fmla="*/ 4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04">
                  <a:moveTo>
                    <a:pt x="0" y="42"/>
                  </a:moveTo>
                  <a:cubicBezTo>
                    <a:pt x="0" y="42"/>
                    <a:pt x="4" y="18"/>
                    <a:pt x="15" y="14"/>
                  </a:cubicBezTo>
                  <a:cubicBezTo>
                    <a:pt x="27" y="10"/>
                    <a:pt x="72" y="0"/>
                    <a:pt x="96" y="2"/>
                  </a:cubicBezTo>
                  <a:cubicBezTo>
                    <a:pt x="119" y="4"/>
                    <a:pt x="131" y="2"/>
                    <a:pt x="138" y="6"/>
                  </a:cubicBezTo>
                  <a:cubicBezTo>
                    <a:pt x="145" y="9"/>
                    <a:pt x="150" y="20"/>
                    <a:pt x="138" y="27"/>
                  </a:cubicBezTo>
                  <a:cubicBezTo>
                    <a:pt x="125" y="35"/>
                    <a:pt x="85" y="38"/>
                    <a:pt x="85" y="38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130" y="31"/>
                    <a:pt x="142" y="38"/>
                  </a:cubicBezTo>
                  <a:cubicBezTo>
                    <a:pt x="153" y="46"/>
                    <a:pt x="153" y="58"/>
                    <a:pt x="143" y="63"/>
                  </a:cubicBezTo>
                  <a:cubicBezTo>
                    <a:pt x="134" y="68"/>
                    <a:pt x="124" y="70"/>
                    <a:pt x="110" y="73"/>
                  </a:cubicBezTo>
                  <a:cubicBezTo>
                    <a:pt x="95" y="76"/>
                    <a:pt x="105" y="80"/>
                    <a:pt x="114" y="77"/>
                  </a:cubicBezTo>
                  <a:cubicBezTo>
                    <a:pt x="124" y="74"/>
                    <a:pt x="141" y="71"/>
                    <a:pt x="144" y="76"/>
                  </a:cubicBezTo>
                  <a:cubicBezTo>
                    <a:pt x="146" y="80"/>
                    <a:pt x="138" y="89"/>
                    <a:pt x="124" y="92"/>
                  </a:cubicBezTo>
                  <a:cubicBezTo>
                    <a:pt x="110" y="96"/>
                    <a:pt x="97" y="104"/>
                    <a:pt x="60" y="100"/>
                  </a:cubicBezTo>
                  <a:cubicBezTo>
                    <a:pt x="23" y="96"/>
                    <a:pt x="0" y="96"/>
                    <a:pt x="0" y="42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1" name="Freeform 3630"/>
            <p:cNvSpPr/>
            <p:nvPr/>
          </p:nvSpPr>
          <p:spPr bwMode="auto">
            <a:xfrm>
              <a:off x="3068822" y="346708"/>
              <a:ext cx="137017" cy="141615"/>
            </a:xfrm>
            <a:custGeom>
              <a:avLst/>
              <a:gdLst>
                <a:gd name="T0" fmla="*/ 58 w 204"/>
                <a:gd name="T1" fmla="*/ 23 h 211"/>
                <a:gd name="T2" fmla="*/ 119 w 204"/>
                <a:gd name="T3" fmla="*/ 124 h 211"/>
                <a:gd name="T4" fmla="*/ 195 w 204"/>
                <a:gd name="T5" fmla="*/ 128 h 211"/>
                <a:gd name="T6" fmla="*/ 204 w 204"/>
                <a:gd name="T7" fmla="*/ 207 h 211"/>
                <a:gd name="T8" fmla="*/ 174 w 204"/>
                <a:gd name="T9" fmla="*/ 211 h 211"/>
                <a:gd name="T10" fmla="*/ 75 w 204"/>
                <a:gd name="T11" fmla="*/ 196 h 211"/>
                <a:gd name="T12" fmla="*/ 9 w 204"/>
                <a:gd name="T13" fmla="*/ 77 h 211"/>
                <a:gd name="T14" fmla="*/ 58 w 204"/>
                <a:gd name="T15" fmla="*/ 2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211">
                  <a:moveTo>
                    <a:pt x="58" y="23"/>
                  </a:moveTo>
                  <a:cubicBezTo>
                    <a:pt x="58" y="23"/>
                    <a:pt x="117" y="101"/>
                    <a:pt x="119" y="124"/>
                  </a:cubicBezTo>
                  <a:cubicBezTo>
                    <a:pt x="171" y="124"/>
                    <a:pt x="195" y="128"/>
                    <a:pt x="195" y="128"/>
                  </a:cubicBezTo>
                  <a:cubicBezTo>
                    <a:pt x="204" y="207"/>
                    <a:pt x="204" y="207"/>
                    <a:pt x="204" y="207"/>
                  </a:cubicBezTo>
                  <a:cubicBezTo>
                    <a:pt x="204" y="207"/>
                    <a:pt x="200" y="211"/>
                    <a:pt x="174" y="211"/>
                  </a:cubicBezTo>
                  <a:cubicBezTo>
                    <a:pt x="148" y="210"/>
                    <a:pt x="92" y="203"/>
                    <a:pt x="75" y="196"/>
                  </a:cubicBezTo>
                  <a:cubicBezTo>
                    <a:pt x="57" y="190"/>
                    <a:pt x="10" y="143"/>
                    <a:pt x="9" y="77"/>
                  </a:cubicBezTo>
                  <a:cubicBezTo>
                    <a:pt x="0" y="0"/>
                    <a:pt x="58" y="23"/>
                    <a:pt x="58" y="23"/>
                  </a:cubicBezTo>
                  <a:close/>
                </a:path>
              </a:pathLst>
            </a:cu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2" name="Freeform 3631"/>
            <p:cNvSpPr/>
            <p:nvPr/>
          </p:nvSpPr>
          <p:spPr bwMode="auto">
            <a:xfrm>
              <a:off x="3092271" y="368318"/>
              <a:ext cx="101153" cy="116326"/>
            </a:xfrm>
            <a:custGeom>
              <a:avLst/>
              <a:gdLst>
                <a:gd name="T0" fmla="*/ 7 w 151"/>
                <a:gd name="T1" fmla="*/ 60 h 173"/>
                <a:gd name="T2" fmla="*/ 10 w 151"/>
                <a:gd name="T3" fmla="*/ 107 h 173"/>
                <a:gd name="T4" fmla="*/ 42 w 151"/>
                <a:gd name="T5" fmla="*/ 159 h 173"/>
                <a:gd name="T6" fmla="*/ 114 w 151"/>
                <a:gd name="T7" fmla="*/ 168 h 173"/>
                <a:gd name="T8" fmla="*/ 147 w 151"/>
                <a:gd name="T9" fmla="*/ 164 h 173"/>
                <a:gd name="T10" fmla="*/ 143 w 151"/>
                <a:gd name="T11" fmla="*/ 111 h 173"/>
                <a:gd name="T12" fmla="*/ 131 w 151"/>
                <a:gd name="T13" fmla="*/ 98 h 173"/>
                <a:gd name="T14" fmla="*/ 84 w 151"/>
                <a:gd name="T15" fmla="*/ 98 h 173"/>
                <a:gd name="T16" fmla="*/ 58 w 151"/>
                <a:gd name="T17" fmla="*/ 127 h 173"/>
                <a:gd name="T18" fmla="*/ 55 w 151"/>
                <a:gd name="T19" fmla="*/ 124 h 173"/>
                <a:gd name="T20" fmla="*/ 79 w 151"/>
                <a:gd name="T21" fmla="*/ 92 h 173"/>
                <a:gd name="T22" fmla="*/ 29 w 151"/>
                <a:gd name="T23" fmla="*/ 12 h 173"/>
                <a:gd name="T24" fmla="*/ 5 w 151"/>
                <a:gd name="T25" fmla="*/ 14 h 173"/>
                <a:gd name="T26" fmla="*/ 7 w 151"/>
                <a:gd name="T27" fmla="*/ 6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173">
                  <a:moveTo>
                    <a:pt x="7" y="60"/>
                  </a:moveTo>
                  <a:cubicBezTo>
                    <a:pt x="7" y="67"/>
                    <a:pt x="11" y="100"/>
                    <a:pt x="10" y="107"/>
                  </a:cubicBezTo>
                  <a:cubicBezTo>
                    <a:pt x="11" y="121"/>
                    <a:pt x="29" y="150"/>
                    <a:pt x="42" y="159"/>
                  </a:cubicBezTo>
                  <a:cubicBezTo>
                    <a:pt x="55" y="168"/>
                    <a:pt x="96" y="166"/>
                    <a:pt x="114" y="168"/>
                  </a:cubicBezTo>
                  <a:cubicBezTo>
                    <a:pt x="133" y="170"/>
                    <a:pt x="151" y="173"/>
                    <a:pt x="147" y="164"/>
                  </a:cubicBezTo>
                  <a:cubicBezTo>
                    <a:pt x="131" y="133"/>
                    <a:pt x="140" y="122"/>
                    <a:pt x="143" y="111"/>
                  </a:cubicBezTo>
                  <a:cubicBezTo>
                    <a:pt x="146" y="100"/>
                    <a:pt x="140" y="98"/>
                    <a:pt x="131" y="98"/>
                  </a:cubicBezTo>
                  <a:cubicBezTo>
                    <a:pt x="121" y="98"/>
                    <a:pt x="91" y="95"/>
                    <a:pt x="84" y="98"/>
                  </a:cubicBezTo>
                  <a:cubicBezTo>
                    <a:pt x="80" y="101"/>
                    <a:pt x="66" y="120"/>
                    <a:pt x="58" y="127"/>
                  </a:cubicBezTo>
                  <a:cubicBezTo>
                    <a:pt x="51" y="135"/>
                    <a:pt x="46" y="129"/>
                    <a:pt x="55" y="124"/>
                  </a:cubicBezTo>
                  <a:cubicBezTo>
                    <a:pt x="65" y="118"/>
                    <a:pt x="76" y="104"/>
                    <a:pt x="79" y="92"/>
                  </a:cubicBezTo>
                  <a:cubicBezTo>
                    <a:pt x="83" y="79"/>
                    <a:pt x="35" y="16"/>
                    <a:pt x="29" y="12"/>
                  </a:cubicBezTo>
                  <a:cubicBezTo>
                    <a:pt x="29" y="12"/>
                    <a:pt x="10" y="0"/>
                    <a:pt x="5" y="14"/>
                  </a:cubicBezTo>
                  <a:cubicBezTo>
                    <a:pt x="0" y="29"/>
                    <a:pt x="6" y="43"/>
                    <a:pt x="7" y="60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3" name="Freeform 3632"/>
            <p:cNvSpPr/>
            <p:nvPr/>
          </p:nvSpPr>
          <p:spPr bwMode="auto">
            <a:xfrm>
              <a:off x="3275726" y="544876"/>
              <a:ext cx="64830" cy="228514"/>
            </a:xfrm>
            <a:custGeom>
              <a:avLst/>
              <a:gdLst>
                <a:gd name="T0" fmla="*/ 46 w 97"/>
                <a:gd name="T1" fmla="*/ 295 h 340"/>
                <a:gd name="T2" fmla="*/ 73 w 97"/>
                <a:gd name="T3" fmla="*/ 271 h 340"/>
                <a:gd name="T4" fmla="*/ 73 w 97"/>
                <a:gd name="T5" fmla="*/ 48 h 340"/>
                <a:gd name="T6" fmla="*/ 82 w 97"/>
                <a:gd name="T7" fmla="*/ 5 h 340"/>
                <a:gd name="T8" fmla="*/ 95 w 97"/>
                <a:gd name="T9" fmla="*/ 103 h 340"/>
                <a:gd name="T10" fmla="*/ 95 w 97"/>
                <a:gd name="T11" fmla="*/ 264 h 340"/>
                <a:gd name="T12" fmla="*/ 73 w 97"/>
                <a:gd name="T13" fmla="*/ 314 h 340"/>
                <a:gd name="T14" fmla="*/ 0 w 97"/>
                <a:gd name="T15" fmla="*/ 330 h 340"/>
                <a:gd name="T16" fmla="*/ 46 w 97"/>
                <a:gd name="T17" fmla="*/ 29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340">
                  <a:moveTo>
                    <a:pt x="46" y="295"/>
                  </a:moveTo>
                  <a:cubicBezTo>
                    <a:pt x="46" y="295"/>
                    <a:pt x="69" y="287"/>
                    <a:pt x="73" y="271"/>
                  </a:cubicBezTo>
                  <a:cubicBezTo>
                    <a:pt x="73" y="220"/>
                    <a:pt x="73" y="68"/>
                    <a:pt x="73" y="48"/>
                  </a:cubicBezTo>
                  <a:cubicBezTo>
                    <a:pt x="73" y="29"/>
                    <a:pt x="67" y="0"/>
                    <a:pt x="82" y="5"/>
                  </a:cubicBezTo>
                  <a:cubicBezTo>
                    <a:pt x="97" y="11"/>
                    <a:pt x="95" y="53"/>
                    <a:pt x="95" y="103"/>
                  </a:cubicBezTo>
                  <a:cubicBezTo>
                    <a:pt x="95" y="153"/>
                    <a:pt x="95" y="231"/>
                    <a:pt x="95" y="264"/>
                  </a:cubicBezTo>
                  <a:cubicBezTo>
                    <a:pt x="95" y="297"/>
                    <a:pt x="91" y="307"/>
                    <a:pt x="73" y="314"/>
                  </a:cubicBezTo>
                  <a:cubicBezTo>
                    <a:pt x="56" y="321"/>
                    <a:pt x="15" y="340"/>
                    <a:pt x="0" y="330"/>
                  </a:cubicBezTo>
                  <a:cubicBezTo>
                    <a:pt x="14" y="317"/>
                    <a:pt x="46" y="295"/>
                    <a:pt x="46" y="295"/>
                  </a:cubicBezTo>
                  <a:close/>
                </a:path>
              </a:pathLst>
            </a:custGeom>
            <a:solidFill>
              <a:srgbClr val="3A33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4" name="Freeform 3633"/>
            <p:cNvSpPr/>
            <p:nvPr/>
          </p:nvSpPr>
          <p:spPr bwMode="auto">
            <a:xfrm>
              <a:off x="3219632" y="180724"/>
              <a:ext cx="94716" cy="612437"/>
            </a:xfrm>
            <a:custGeom>
              <a:avLst/>
              <a:gdLst>
                <a:gd name="T0" fmla="*/ 20 w 141"/>
                <a:gd name="T1" fmla="*/ 142 h 911"/>
                <a:gd name="T2" fmla="*/ 6 w 141"/>
                <a:gd name="T3" fmla="*/ 392 h 911"/>
                <a:gd name="T4" fmla="*/ 0 w 141"/>
                <a:gd name="T5" fmla="*/ 731 h 911"/>
                <a:gd name="T6" fmla="*/ 0 w 141"/>
                <a:gd name="T7" fmla="*/ 856 h 911"/>
                <a:gd name="T8" fmla="*/ 129 w 141"/>
                <a:gd name="T9" fmla="*/ 856 h 911"/>
                <a:gd name="T10" fmla="*/ 110 w 141"/>
                <a:gd name="T11" fmla="*/ 360 h 911"/>
                <a:gd name="T12" fmla="*/ 75 w 141"/>
                <a:gd name="T13" fmla="*/ 83 h 911"/>
                <a:gd name="T14" fmla="*/ 20 w 141"/>
                <a:gd name="T15" fmla="*/ 142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911">
                  <a:moveTo>
                    <a:pt x="20" y="142"/>
                  </a:moveTo>
                  <a:cubicBezTo>
                    <a:pt x="20" y="142"/>
                    <a:pt x="11" y="248"/>
                    <a:pt x="6" y="392"/>
                  </a:cubicBezTo>
                  <a:cubicBezTo>
                    <a:pt x="0" y="536"/>
                    <a:pt x="0" y="668"/>
                    <a:pt x="0" y="731"/>
                  </a:cubicBezTo>
                  <a:cubicBezTo>
                    <a:pt x="0" y="794"/>
                    <a:pt x="0" y="856"/>
                    <a:pt x="0" y="856"/>
                  </a:cubicBezTo>
                  <a:cubicBezTo>
                    <a:pt x="0" y="856"/>
                    <a:pt x="74" y="911"/>
                    <a:pt x="129" y="856"/>
                  </a:cubicBezTo>
                  <a:cubicBezTo>
                    <a:pt x="141" y="779"/>
                    <a:pt x="119" y="431"/>
                    <a:pt x="110" y="360"/>
                  </a:cubicBezTo>
                  <a:cubicBezTo>
                    <a:pt x="102" y="290"/>
                    <a:pt x="89" y="129"/>
                    <a:pt x="75" y="83"/>
                  </a:cubicBezTo>
                  <a:cubicBezTo>
                    <a:pt x="60" y="37"/>
                    <a:pt x="49" y="0"/>
                    <a:pt x="20" y="142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5" name="Freeform 3634"/>
            <p:cNvSpPr/>
            <p:nvPr/>
          </p:nvSpPr>
          <p:spPr bwMode="auto">
            <a:xfrm>
              <a:off x="3245381" y="198196"/>
              <a:ext cx="21610" cy="32185"/>
            </a:xfrm>
            <a:custGeom>
              <a:avLst/>
              <a:gdLst>
                <a:gd name="T0" fmla="*/ 32 w 32"/>
                <a:gd name="T1" fmla="*/ 42 h 48"/>
                <a:gd name="T2" fmla="*/ 0 w 32"/>
                <a:gd name="T3" fmla="*/ 43 h 48"/>
                <a:gd name="T4" fmla="*/ 32 w 32"/>
                <a:gd name="T5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48">
                  <a:moveTo>
                    <a:pt x="32" y="42"/>
                  </a:moveTo>
                  <a:cubicBezTo>
                    <a:pt x="23" y="15"/>
                    <a:pt x="14" y="0"/>
                    <a:pt x="0" y="43"/>
                  </a:cubicBezTo>
                  <a:cubicBezTo>
                    <a:pt x="8" y="46"/>
                    <a:pt x="19" y="48"/>
                    <a:pt x="32" y="42"/>
                  </a:cubicBezTo>
                  <a:close/>
                </a:path>
              </a:pathLst>
            </a:custGeom>
            <a:solidFill>
              <a:srgbClr val="3A33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6" name="Freeform 3635"/>
            <p:cNvSpPr>
              <a:spLocks noEditPoints="1"/>
            </p:cNvSpPr>
            <p:nvPr/>
          </p:nvSpPr>
          <p:spPr bwMode="auto">
            <a:xfrm>
              <a:off x="3219632" y="263946"/>
              <a:ext cx="88279" cy="529215"/>
            </a:xfrm>
            <a:custGeom>
              <a:avLst/>
              <a:gdLst>
                <a:gd name="T0" fmla="*/ 71 w 131"/>
                <a:gd name="T1" fmla="*/ 730 h 787"/>
                <a:gd name="T2" fmla="*/ 0 w 131"/>
                <a:gd name="T3" fmla="*/ 709 h 787"/>
                <a:gd name="T4" fmla="*/ 0 w 131"/>
                <a:gd name="T5" fmla="*/ 732 h 787"/>
                <a:gd name="T6" fmla="*/ 129 w 131"/>
                <a:gd name="T7" fmla="*/ 732 h 787"/>
                <a:gd name="T8" fmla="*/ 131 w 131"/>
                <a:gd name="T9" fmla="*/ 710 h 787"/>
                <a:gd name="T10" fmla="*/ 71 w 131"/>
                <a:gd name="T11" fmla="*/ 730 h 787"/>
                <a:gd name="T12" fmla="*/ 86 w 131"/>
                <a:gd name="T13" fmla="*/ 21 h 787"/>
                <a:gd name="T14" fmla="*/ 83 w 131"/>
                <a:gd name="T15" fmla="*/ 0 h 787"/>
                <a:gd name="T16" fmla="*/ 23 w 131"/>
                <a:gd name="T17" fmla="*/ 1 h 787"/>
                <a:gd name="T18" fmla="*/ 20 w 131"/>
                <a:gd name="T19" fmla="*/ 18 h 787"/>
                <a:gd name="T20" fmla="*/ 20 w 131"/>
                <a:gd name="T21" fmla="*/ 20 h 787"/>
                <a:gd name="T22" fmla="*/ 86 w 131"/>
                <a:gd name="T23" fmla="*/ 21 h 787"/>
                <a:gd name="T24" fmla="*/ 122 w 131"/>
                <a:gd name="T25" fmla="*/ 391 h 787"/>
                <a:gd name="T26" fmla="*/ 121 w 131"/>
                <a:gd name="T27" fmla="*/ 368 h 787"/>
                <a:gd name="T28" fmla="*/ 3 w 131"/>
                <a:gd name="T29" fmla="*/ 369 h 787"/>
                <a:gd name="T30" fmla="*/ 2 w 131"/>
                <a:gd name="T31" fmla="*/ 369 h 787"/>
                <a:gd name="T32" fmla="*/ 2 w 131"/>
                <a:gd name="T33" fmla="*/ 392 h 787"/>
                <a:gd name="T34" fmla="*/ 122 w 131"/>
                <a:gd name="T35" fmla="*/ 391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787">
                  <a:moveTo>
                    <a:pt x="71" y="730"/>
                  </a:moveTo>
                  <a:cubicBezTo>
                    <a:pt x="41" y="733"/>
                    <a:pt x="14" y="718"/>
                    <a:pt x="0" y="709"/>
                  </a:cubicBezTo>
                  <a:cubicBezTo>
                    <a:pt x="0" y="723"/>
                    <a:pt x="0" y="732"/>
                    <a:pt x="0" y="732"/>
                  </a:cubicBezTo>
                  <a:cubicBezTo>
                    <a:pt x="0" y="732"/>
                    <a:pt x="74" y="787"/>
                    <a:pt x="129" y="732"/>
                  </a:cubicBezTo>
                  <a:cubicBezTo>
                    <a:pt x="130" y="726"/>
                    <a:pt x="131" y="719"/>
                    <a:pt x="131" y="710"/>
                  </a:cubicBezTo>
                  <a:cubicBezTo>
                    <a:pt x="116" y="723"/>
                    <a:pt x="106" y="727"/>
                    <a:pt x="71" y="730"/>
                  </a:cubicBezTo>
                  <a:close/>
                  <a:moveTo>
                    <a:pt x="86" y="21"/>
                  </a:moveTo>
                  <a:cubicBezTo>
                    <a:pt x="85" y="13"/>
                    <a:pt x="84" y="6"/>
                    <a:pt x="83" y="0"/>
                  </a:cubicBezTo>
                  <a:cubicBezTo>
                    <a:pt x="55" y="15"/>
                    <a:pt x="34" y="7"/>
                    <a:pt x="23" y="1"/>
                  </a:cubicBezTo>
                  <a:cubicBezTo>
                    <a:pt x="22" y="7"/>
                    <a:pt x="21" y="12"/>
                    <a:pt x="20" y="18"/>
                  </a:cubicBezTo>
                  <a:cubicBezTo>
                    <a:pt x="20" y="18"/>
                    <a:pt x="20" y="19"/>
                    <a:pt x="20" y="20"/>
                  </a:cubicBezTo>
                  <a:cubicBezTo>
                    <a:pt x="50" y="34"/>
                    <a:pt x="74" y="27"/>
                    <a:pt x="86" y="21"/>
                  </a:cubicBezTo>
                  <a:close/>
                  <a:moveTo>
                    <a:pt x="122" y="391"/>
                  </a:moveTo>
                  <a:cubicBezTo>
                    <a:pt x="122" y="383"/>
                    <a:pt x="121" y="376"/>
                    <a:pt x="121" y="368"/>
                  </a:cubicBezTo>
                  <a:cubicBezTo>
                    <a:pt x="50" y="399"/>
                    <a:pt x="3" y="369"/>
                    <a:pt x="3" y="369"/>
                  </a:cubicBezTo>
                  <a:cubicBezTo>
                    <a:pt x="3" y="369"/>
                    <a:pt x="3" y="369"/>
                    <a:pt x="2" y="369"/>
                  </a:cubicBezTo>
                  <a:cubicBezTo>
                    <a:pt x="2" y="377"/>
                    <a:pt x="2" y="384"/>
                    <a:pt x="2" y="392"/>
                  </a:cubicBezTo>
                  <a:cubicBezTo>
                    <a:pt x="63" y="411"/>
                    <a:pt x="107" y="397"/>
                    <a:pt x="122" y="391"/>
                  </a:cubicBezTo>
                  <a:close/>
                </a:path>
              </a:pathLst>
            </a:custGeom>
            <a:solidFill>
              <a:srgbClr val="44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7" name="Freeform 3636"/>
            <p:cNvSpPr/>
            <p:nvPr/>
          </p:nvSpPr>
          <p:spPr bwMode="auto">
            <a:xfrm>
              <a:off x="3198942" y="426711"/>
              <a:ext cx="68508" cy="42300"/>
            </a:xfrm>
            <a:custGeom>
              <a:avLst/>
              <a:gdLst>
                <a:gd name="T0" fmla="*/ 10 w 102"/>
                <a:gd name="T1" fmla="*/ 8 h 63"/>
                <a:gd name="T2" fmla="*/ 35 w 102"/>
                <a:gd name="T3" fmla="*/ 9 h 63"/>
                <a:gd name="T4" fmla="*/ 82 w 102"/>
                <a:gd name="T5" fmla="*/ 28 h 63"/>
                <a:gd name="T6" fmla="*/ 88 w 102"/>
                <a:gd name="T7" fmla="*/ 52 h 63"/>
                <a:gd name="T8" fmla="*/ 45 w 102"/>
                <a:gd name="T9" fmla="*/ 49 h 63"/>
                <a:gd name="T10" fmla="*/ 6 w 102"/>
                <a:gd name="T11" fmla="*/ 57 h 63"/>
                <a:gd name="T12" fmla="*/ 10 w 102"/>
                <a:gd name="T13" fmla="*/ 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63">
                  <a:moveTo>
                    <a:pt x="10" y="8"/>
                  </a:moveTo>
                  <a:cubicBezTo>
                    <a:pt x="10" y="8"/>
                    <a:pt x="17" y="0"/>
                    <a:pt x="35" y="9"/>
                  </a:cubicBezTo>
                  <a:cubicBezTo>
                    <a:pt x="52" y="17"/>
                    <a:pt x="56" y="25"/>
                    <a:pt x="82" y="28"/>
                  </a:cubicBezTo>
                  <a:cubicBezTo>
                    <a:pt x="99" y="29"/>
                    <a:pt x="102" y="40"/>
                    <a:pt x="88" y="52"/>
                  </a:cubicBezTo>
                  <a:cubicBezTo>
                    <a:pt x="76" y="63"/>
                    <a:pt x="56" y="57"/>
                    <a:pt x="45" y="49"/>
                  </a:cubicBezTo>
                  <a:cubicBezTo>
                    <a:pt x="35" y="41"/>
                    <a:pt x="24" y="56"/>
                    <a:pt x="6" y="57"/>
                  </a:cubicBezTo>
                  <a:cubicBezTo>
                    <a:pt x="0" y="34"/>
                    <a:pt x="10" y="8"/>
                    <a:pt x="10" y="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8" name="Freeform 3637"/>
            <p:cNvSpPr/>
            <p:nvPr/>
          </p:nvSpPr>
          <p:spPr bwMode="auto">
            <a:xfrm>
              <a:off x="3200781" y="430849"/>
              <a:ext cx="63451" cy="33564"/>
            </a:xfrm>
            <a:custGeom>
              <a:avLst/>
              <a:gdLst>
                <a:gd name="T0" fmla="*/ 6 w 94"/>
                <a:gd name="T1" fmla="*/ 17 h 50"/>
                <a:gd name="T2" fmla="*/ 31 w 94"/>
                <a:gd name="T3" fmla="*/ 8 h 50"/>
                <a:gd name="T4" fmla="*/ 65 w 94"/>
                <a:gd name="T5" fmla="*/ 23 h 50"/>
                <a:gd name="T6" fmla="*/ 91 w 94"/>
                <a:gd name="T7" fmla="*/ 29 h 50"/>
                <a:gd name="T8" fmla="*/ 80 w 94"/>
                <a:gd name="T9" fmla="*/ 46 h 50"/>
                <a:gd name="T10" fmla="*/ 43 w 94"/>
                <a:gd name="T11" fmla="*/ 40 h 50"/>
                <a:gd name="T12" fmla="*/ 30 w 94"/>
                <a:gd name="T13" fmla="*/ 38 h 50"/>
                <a:gd name="T14" fmla="*/ 2 w 94"/>
                <a:gd name="T15" fmla="*/ 45 h 50"/>
                <a:gd name="T16" fmla="*/ 6 w 94"/>
                <a:gd name="T17" fmla="*/ 1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50">
                  <a:moveTo>
                    <a:pt x="6" y="17"/>
                  </a:moveTo>
                  <a:cubicBezTo>
                    <a:pt x="6" y="17"/>
                    <a:pt x="16" y="0"/>
                    <a:pt x="31" y="8"/>
                  </a:cubicBezTo>
                  <a:cubicBezTo>
                    <a:pt x="47" y="15"/>
                    <a:pt x="53" y="21"/>
                    <a:pt x="65" y="23"/>
                  </a:cubicBezTo>
                  <a:cubicBezTo>
                    <a:pt x="76" y="24"/>
                    <a:pt x="89" y="23"/>
                    <a:pt x="91" y="29"/>
                  </a:cubicBezTo>
                  <a:cubicBezTo>
                    <a:pt x="94" y="34"/>
                    <a:pt x="90" y="43"/>
                    <a:pt x="80" y="46"/>
                  </a:cubicBezTo>
                  <a:cubicBezTo>
                    <a:pt x="71" y="50"/>
                    <a:pt x="52" y="46"/>
                    <a:pt x="43" y="40"/>
                  </a:cubicBezTo>
                  <a:cubicBezTo>
                    <a:pt x="34" y="34"/>
                    <a:pt x="34" y="34"/>
                    <a:pt x="30" y="38"/>
                  </a:cubicBezTo>
                  <a:cubicBezTo>
                    <a:pt x="26" y="42"/>
                    <a:pt x="11" y="49"/>
                    <a:pt x="2" y="45"/>
                  </a:cubicBezTo>
                  <a:cubicBezTo>
                    <a:pt x="0" y="35"/>
                    <a:pt x="6" y="17"/>
                    <a:pt x="6" y="1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9" name="Freeform 3638"/>
            <p:cNvSpPr/>
            <p:nvPr/>
          </p:nvSpPr>
          <p:spPr bwMode="auto">
            <a:xfrm>
              <a:off x="3180091" y="425331"/>
              <a:ext cx="30806" cy="68508"/>
            </a:xfrm>
            <a:custGeom>
              <a:avLst/>
              <a:gdLst>
                <a:gd name="T0" fmla="*/ 41 w 46"/>
                <a:gd name="T1" fmla="*/ 7 h 102"/>
                <a:gd name="T2" fmla="*/ 46 w 46"/>
                <a:gd name="T3" fmla="*/ 93 h 102"/>
                <a:gd name="T4" fmla="*/ 28 w 46"/>
                <a:gd name="T5" fmla="*/ 93 h 102"/>
                <a:gd name="T6" fmla="*/ 23 w 46"/>
                <a:gd name="T7" fmla="*/ 9 h 102"/>
                <a:gd name="T8" fmla="*/ 41 w 46"/>
                <a:gd name="T9" fmla="*/ 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2">
                  <a:moveTo>
                    <a:pt x="41" y="7"/>
                  </a:moveTo>
                  <a:cubicBezTo>
                    <a:pt x="41" y="7"/>
                    <a:pt x="26" y="43"/>
                    <a:pt x="46" y="93"/>
                  </a:cubicBezTo>
                  <a:cubicBezTo>
                    <a:pt x="38" y="102"/>
                    <a:pt x="28" y="93"/>
                    <a:pt x="28" y="93"/>
                  </a:cubicBezTo>
                  <a:cubicBezTo>
                    <a:pt x="28" y="93"/>
                    <a:pt x="0" y="63"/>
                    <a:pt x="23" y="9"/>
                  </a:cubicBezTo>
                  <a:cubicBezTo>
                    <a:pt x="33" y="0"/>
                    <a:pt x="41" y="7"/>
                    <a:pt x="41" y="7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0" name="Freeform 3639"/>
            <p:cNvSpPr/>
            <p:nvPr/>
          </p:nvSpPr>
          <p:spPr bwMode="auto">
            <a:xfrm>
              <a:off x="2914793" y="481885"/>
              <a:ext cx="25748" cy="39542"/>
            </a:xfrm>
            <a:custGeom>
              <a:avLst/>
              <a:gdLst>
                <a:gd name="T0" fmla="*/ 7 w 38"/>
                <a:gd name="T1" fmla="*/ 39 h 59"/>
                <a:gd name="T2" fmla="*/ 3 w 38"/>
                <a:gd name="T3" fmla="*/ 14 h 59"/>
                <a:gd name="T4" fmla="*/ 30 w 38"/>
                <a:gd name="T5" fmla="*/ 27 h 59"/>
                <a:gd name="T6" fmla="*/ 38 w 38"/>
                <a:gd name="T7" fmla="*/ 49 h 59"/>
                <a:gd name="T8" fmla="*/ 15 w 38"/>
                <a:gd name="T9" fmla="*/ 59 h 59"/>
                <a:gd name="T10" fmla="*/ 7 w 38"/>
                <a:gd name="T11" fmla="*/ 3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9">
                  <a:moveTo>
                    <a:pt x="7" y="39"/>
                  </a:moveTo>
                  <a:cubicBezTo>
                    <a:pt x="7" y="39"/>
                    <a:pt x="0" y="24"/>
                    <a:pt x="3" y="14"/>
                  </a:cubicBezTo>
                  <a:cubicBezTo>
                    <a:pt x="5" y="4"/>
                    <a:pt x="18" y="0"/>
                    <a:pt x="30" y="27"/>
                  </a:cubicBezTo>
                  <a:cubicBezTo>
                    <a:pt x="38" y="44"/>
                    <a:pt x="38" y="49"/>
                    <a:pt x="38" y="49"/>
                  </a:cubicBezTo>
                  <a:cubicBezTo>
                    <a:pt x="15" y="59"/>
                    <a:pt x="15" y="59"/>
                    <a:pt x="15" y="59"/>
                  </a:cubicBezTo>
                  <a:lnTo>
                    <a:pt x="7" y="39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1" name="Freeform 3640"/>
            <p:cNvSpPr/>
            <p:nvPr/>
          </p:nvSpPr>
          <p:spPr bwMode="auto">
            <a:xfrm>
              <a:off x="2917552" y="486483"/>
              <a:ext cx="20231" cy="33564"/>
            </a:xfrm>
            <a:custGeom>
              <a:avLst/>
              <a:gdLst>
                <a:gd name="T0" fmla="*/ 4 w 30"/>
                <a:gd name="T1" fmla="*/ 26 h 50"/>
                <a:gd name="T2" fmla="*/ 1 w 30"/>
                <a:gd name="T3" fmla="*/ 8 h 50"/>
                <a:gd name="T4" fmla="*/ 21 w 30"/>
                <a:gd name="T5" fmla="*/ 16 h 50"/>
                <a:gd name="T6" fmla="*/ 30 w 30"/>
                <a:gd name="T7" fmla="*/ 40 h 50"/>
                <a:gd name="T8" fmla="*/ 4 w 30"/>
                <a:gd name="T9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0">
                  <a:moveTo>
                    <a:pt x="4" y="26"/>
                  </a:moveTo>
                  <a:cubicBezTo>
                    <a:pt x="4" y="26"/>
                    <a:pt x="0" y="16"/>
                    <a:pt x="1" y="8"/>
                  </a:cubicBezTo>
                  <a:cubicBezTo>
                    <a:pt x="3" y="0"/>
                    <a:pt x="15" y="1"/>
                    <a:pt x="21" y="16"/>
                  </a:cubicBezTo>
                  <a:cubicBezTo>
                    <a:pt x="28" y="32"/>
                    <a:pt x="30" y="40"/>
                    <a:pt x="30" y="40"/>
                  </a:cubicBezTo>
                  <a:cubicBezTo>
                    <a:pt x="30" y="40"/>
                    <a:pt x="13" y="50"/>
                    <a:pt x="4" y="26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2" name="Freeform 3641"/>
            <p:cNvSpPr/>
            <p:nvPr/>
          </p:nvSpPr>
          <p:spPr bwMode="auto">
            <a:xfrm>
              <a:off x="2906058" y="493380"/>
              <a:ext cx="25748" cy="40001"/>
            </a:xfrm>
            <a:custGeom>
              <a:avLst/>
              <a:gdLst>
                <a:gd name="T0" fmla="*/ 6 w 38"/>
                <a:gd name="T1" fmla="*/ 40 h 60"/>
                <a:gd name="T2" fmla="*/ 2 w 38"/>
                <a:gd name="T3" fmla="*/ 14 h 60"/>
                <a:gd name="T4" fmla="*/ 30 w 38"/>
                <a:gd name="T5" fmla="*/ 27 h 60"/>
                <a:gd name="T6" fmla="*/ 38 w 38"/>
                <a:gd name="T7" fmla="*/ 49 h 60"/>
                <a:gd name="T8" fmla="*/ 15 w 38"/>
                <a:gd name="T9" fmla="*/ 60 h 60"/>
                <a:gd name="T10" fmla="*/ 6 w 38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60">
                  <a:moveTo>
                    <a:pt x="6" y="40"/>
                  </a:moveTo>
                  <a:cubicBezTo>
                    <a:pt x="6" y="40"/>
                    <a:pt x="0" y="24"/>
                    <a:pt x="2" y="14"/>
                  </a:cubicBezTo>
                  <a:cubicBezTo>
                    <a:pt x="5" y="4"/>
                    <a:pt x="18" y="0"/>
                    <a:pt x="30" y="27"/>
                  </a:cubicBezTo>
                  <a:cubicBezTo>
                    <a:pt x="38" y="45"/>
                    <a:pt x="38" y="49"/>
                    <a:pt x="38" y="49"/>
                  </a:cubicBezTo>
                  <a:cubicBezTo>
                    <a:pt x="15" y="60"/>
                    <a:pt x="15" y="60"/>
                    <a:pt x="15" y="60"/>
                  </a:cubicBezTo>
                  <a:lnTo>
                    <a:pt x="6" y="40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3" name="Freeform 3642"/>
            <p:cNvSpPr/>
            <p:nvPr/>
          </p:nvSpPr>
          <p:spPr bwMode="auto">
            <a:xfrm>
              <a:off x="2908356" y="497978"/>
              <a:ext cx="20690" cy="34944"/>
            </a:xfrm>
            <a:custGeom>
              <a:avLst/>
              <a:gdLst>
                <a:gd name="T0" fmla="*/ 5 w 31"/>
                <a:gd name="T1" fmla="*/ 27 h 52"/>
                <a:gd name="T2" fmla="*/ 2 w 31"/>
                <a:gd name="T3" fmla="*/ 8 h 52"/>
                <a:gd name="T4" fmla="*/ 23 w 31"/>
                <a:gd name="T5" fmla="*/ 16 h 52"/>
                <a:gd name="T6" fmla="*/ 31 w 31"/>
                <a:gd name="T7" fmla="*/ 41 h 52"/>
                <a:gd name="T8" fmla="*/ 5 w 31"/>
                <a:gd name="T9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">
                  <a:moveTo>
                    <a:pt x="5" y="27"/>
                  </a:moveTo>
                  <a:cubicBezTo>
                    <a:pt x="5" y="27"/>
                    <a:pt x="0" y="16"/>
                    <a:pt x="2" y="8"/>
                  </a:cubicBezTo>
                  <a:cubicBezTo>
                    <a:pt x="4" y="0"/>
                    <a:pt x="16" y="0"/>
                    <a:pt x="23" y="16"/>
                  </a:cubicBezTo>
                  <a:cubicBezTo>
                    <a:pt x="29" y="33"/>
                    <a:pt x="31" y="41"/>
                    <a:pt x="31" y="41"/>
                  </a:cubicBezTo>
                  <a:cubicBezTo>
                    <a:pt x="31" y="41"/>
                    <a:pt x="14" y="52"/>
                    <a:pt x="5" y="2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4" name="Freeform 3643"/>
            <p:cNvSpPr/>
            <p:nvPr/>
          </p:nvSpPr>
          <p:spPr bwMode="auto">
            <a:xfrm>
              <a:off x="2896402" y="445562"/>
              <a:ext cx="92417" cy="102073"/>
            </a:xfrm>
            <a:custGeom>
              <a:avLst/>
              <a:gdLst>
                <a:gd name="T0" fmla="*/ 69 w 138"/>
                <a:gd name="T1" fmla="*/ 33 h 152"/>
                <a:gd name="T2" fmla="*/ 77 w 138"/>
                <a:gd name="T3" fmla="*/ 59 h 152"/>
                <a:gd name="T4" fmla="*/ 42 w 138"/>
                <a:gd name="T5" fmla="*/ 73 h 152"/>
                <a:gd name="T6" fmla="*/ 46 w 138"/>
                <a:gd name="T7" fmla="*/ 111 h 152"/>
                <a:gd name="T8" fmla="*/ 18 w 138"/>
                <a:gd name="T9" fmla="*/ 102 h 152"/>
                <a:gd name="T10" fmla="*/ 26 w 138"/>
                <a:gd name="T11" fmla="*/ 147 h 152"/>
                <a:gd name="T12" fmla="*/ 50 w 138"/>
                <a:gd name="T13" fmla="*/ 146 h 152"/>
                <a:gd name="T14" fmla="*/ 85 w 138"/>
                <a:gd name="T15" fmla="*/ 138 h 152"/>
                <a:gd name="T16" fmla="*/ 128 w 138"/>
                <a:gd name="T17" fmla="*/ 80 h 152"/>
                <a:gd name="T18" fmla="*/ 115 w 138"/>
                <a:gd name="T19" fmla="*/ 0 h 152"/>
                <a:gd name="T20" fmla="*/ 69 w 138"/>
                <a:gd name="T21" fmla="*/ 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152">
                  <a:moveTo>
                    <a:pt x="69" y="33"/>
                  </a:moveTo>
                  <a:cubicBezTo>
                    <a:pt x="69" y="33"/>
                    <a:pt x="77" y="46"/>
                    <a:pt x="77" y="59"/>
                  </a:cubicBezTo>
                  <a:cubicBezTo>
                    <a:pt x="56" y="59"/>
                    <a:pt x="48" y="64"/>
                    <a:pt x="42" y="73"/>
                  </a:cubicBezTo>
                  <a:cubicBezTo>
                    <a:pt x="37" y="81"/>
                    <a:pt x="37" y="95"/>
                    <a:pt x="46" y="111"/>
                  </a:cubicBezTo>
                  <a:cubicBezTo>
                    <a:pt x="46" y="111"/>
                    <a:pt x="36" y="99"/>
                    <a:pt x="18" y="102"/>
                  </a:cubicBezTo>
                  <a:cubicBezTo>
                    <a:pt x="0" y="105"/>
                    <a:pt x="7" y="139"/>
                    <a:pt x="26" y="147"/>
                  </a:cubicBezTo>
                  <a:cubicBezTo>
                    <a:pt x="37" y="152"/>
                    <a:pt x="50" y="146"/>
                    <a:pt x="50" y="146"/>
                  </a:cubicBezTo>
                  <a:cubicBezTo>
                    <a:pt x="50" y="146"/>
                    <a:pt x="72" y="149"/>
                    <a:pt x="85" y="138"/>
                  </a:cubicBezTo>
                  <a:cubicBezTo>
                    <a:pt x="99" y="127"/>
                    <a:pt x="118" y="110"/>
                    <a:pt x="128" y="80"/>
                  </a:cubicBezTo>
                  <a:cubicBezTo>
                    <a:pt x="138" y="49"/>
                    <a:pt x="126" y="12"/>
                    <a:pt x="115" y="0"/>
                  </a:cubicBezTo>
                  <a:lnTo>
                    <a:pt x="69" y="33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5" name="Freeform 3644"/>
            <p:cNvSpPr/>
            <p:nvPr/>
          </p:nvSpPr>
          <p:spPr bwMode="auto">
            <a:xfrm>
              <a:off x="2902839" y="434987"/>
              <a:ext cx="70347" cy="112648"/>
            </a:xfrm>
            <a:custGeom>
              <a:avLst/>
              <a:gdLst>
                <a:gd name="T0" fmla="*/ 67 w 105"/>
                <a:gd name="T1" fmla="*/ 89 h 168"/>
                <a:gd name="T2" fmla="*/ 52 w 105"/>
                <a:gd name="T3" fmla="*/ 80 h 168"/>
                <a:gd name="T4" fmla="*/ 36 w 105"/>
                <a:gd name="T5" fmla="*/ 121 h 168"/>
                <a:gd name="T6" fmla="*/ 37 w 105"/>
                <a:gd name="T7" fmla="*/ 143 h 168"/>
                <a:gd name="T8" fmla="*/ 35 w 105"/>
                <a:gd name="T9" fmla="*/ 138 h 168"/>
                <a:gd name="T10" fmla="*/ 25 w 105"/>
                <a:gd name="T11" fmla="*/ 123 h 168"/>
                <a:gd name="T12" fmla="*/ 1 w 105"/>
                <a:gd name="T13" fmla="*/ 134 h 168"/>
                <a:gd name="T14" fmla="*/ 31 w 105"/>
                <a:gd name="T15" fmla="*/ 162 h 168"/>
                <a:gd name="T16" fmla="*/ 42 w 105"/>
                <a:gd name="T17" fmla="*/ 152 h 168"/>
                <a:gd name="T18" fmla="*/ 43 w 105"/>
                <a:gd name="T19" fmla="*/ 156 h 168"/>
                <a:gd name="T20" fmla="*/ 65 w 105"/>
                <a:gd name="T21" fmla="*/ 156 h 168"/>
                <a:gd name="T22" fmla="*/ 96 w 105"/>
                <a:gd name="T23" fmla="*/ 125 h 168"/>
                <a:gd name="T24" fmla="*/ 101 w 105"/>
                <a:gd name="T25" fmla="*/ 37 h 168"/>
                <a:gd name="T26" fmla="*/ 85 w 105"/>
                <a:gd name="T27" fmla="*/ 0 h 168"/>
                <a:gd name="T28" fmla="*/ 48 w 105"/>
                <a:gd name="T29" fmla="*/ 32 h 168"/>
                <a:gd name="T30" fmla="*/ 68 w 105"/>
                <a:gd name="T31" fmla="*/ 68 h 168"/>
                <a:gd name="T32" fmla="*/ 67 w 105"/>
                <a:gd name="T33" fmla="*/ 8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8">
                  <a:moveTo>
                    <a:pt x="67" y="89"/>
                  </a:moveTo>
                  <a:cubicBezTo>
                    <a:pt x="67" y="89"/>
                    <a:pt x="63" y="80"/>
                    <a:pt x="52" y="80"/>
                  </a:cubicBezTo>
                  <a:cubicBezTo>
                    <a:pt x="41" y="80"/>
                    <a:pt x="22" y="93"/>
                    <a:pt x="36" y="121"/>
                  </a:cubicBezTo>
                  <a:cubicBezTo>
                    <a:pt x="44" y="133"/>
                    <a:pt x="41" y="136"/>
                    <a:pt x="37" y="143"/>
                  </a:cubicBezTo>
                  <a:cubicBezTo>
                    <a:pt x="34" y="150"/>
                    <a:pt x="34" y="142"/>
                    <a:pt x="35" y="138"/>
                  </a:cubicBezTo>
                  <a:cubicBezTo>
                    <a:pt x="37" y="133"/>
                    <a:pt x="32" y="125"/>
                    <a:pt x="25" y="123"/>
                  </a:cubicBezTo>
                  <a:cubicBezTo>
                    <a:pt x="17" y="120"/>
                    <a:pt x="3" y="117"/>
                    <a:pt x="1" y="134"/>
                  </a:cubicBezTo>
                  <a:cubicBezTo>
                    <a:pt x="0" y="151"/>
                    <a:pt x="21" y="168"/>
                    <a:pt x="31" y="162"/>
                  </a:cubicBezTo>
                  <a:cubicBezTo>
                    <a:pt x="38" y="159"/>
                    <a:pt x="42" y="156"/>
                    <a:pt x="42" y="152"/>
                  </a:cubicBezTo>
                  <a:cubicBezTo>
                    <a:pt x="42" y="149"/>
                    <a:pt x="45" y="151"/>
                    <a:pt x="43" y="156"/>
                  </a:cubicBezTo>
                  <a:cubicBezTo>
                    <a:pt x="42" y="162"/>
                    <a:pt x="59" y="159"/>
                    <a:pt x="65" y="156"/>
                  </a:cubicBezTo>
                  <a:cubicBezTo>
                    <a:pt x="70" y="153"/>
                    <a:pt x="90" y="141"/>
                    <a:pt x="96" y="125"/>
                  </a:cubicBezTo>
                  <a:cubicBezTo>
                    <a:pt x="102" y="110"/>
                    <a:pt x="105" y="56"/>
                    <a:pt x="101" y="37"/>
                  </a:cubicBezTo>
                  <a:cubicBezTo>
                    <a:pt x="98" y="17"/>
                    <a:pt x="85" y="0"/>
                    <a:pt x="85" y="0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65" y="47"/>
                    <a:pt x="68" y="68"/>
                  </a:cubicBezTo>
                  <a:cubicBezTo>
                    <a:pt x="70" y="89"/>
                    <a:pt x="71" y="95"/>
                    <a:pt x="67" y="89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6" name="Freeform 3645"/>
            <p:cNvSpPr/>
            <p:nvPr/>
          </p:nvSpPr>
          <p:spPr bwMode="auto">
            <a:xfrm>
              <a:off x="2881229" y="346708"/>
              <a:ext cx="118165" cy="134258"/>
            </a:xfrm>
            <a:custGeom>
              <a:avLst/>
              <a:gdLst>
                <a:gd name="T0" fmla="*/ 154 w 176"/>
                <a:gd name="T1" fmla="*/ 0 h 200"/>
                <a:gd name="T2" fmla="*/ 17 w 176"/>
                <a:gd name="T3" fmla="*/ 93 h 200"/>
                <a:gd name="T4" fmla="*/ 92 w 176"/>
                <a:gd name="T5" fmla="*/ 200 h 200"/>
                <a:gd name="T6" fmla="*/ 144 w 176"/>
                <a:gd name="T7" fmla="*/ 147 h 200"/>
                <a:gd name="T8" fmla="*/ 116 w 176"/>
                <a:gd name="T9" fmla="*/ 109 h 200"/>
                <a:gd name="T10" fmla="*/ 176 w 176"/>
                <a:gd name="T11" fmla="*/ 56 h 200"/>
                <a:gd name="T12" fmla="*/ 154 w 176"/>
                <a:gd name="T1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00">
                  <a:moveTo>
                    <a:pt x="154" y="0"/>
                  </a:moveTo>
                  <a:cubicBezTo>
                    <a:pt x="154" y="0"/>
                    <a:pt x="34" y="74"/>
                    <a:pt x="17" y="93"/>
                  </a:cubicBezTo>
                  <a:cubicBezTo>
                    <a:pt x="0" y="112"/>
                    <a:pt x="92" y="200"/>
                    <a:pt x="92" y="200"/>
                  </a:cubicBezTo>
                  <a:cubicBezTo>
                    <a:pt x="144" y="147"/>
                    <a:pt x="144" y="147"/>
                    <a:pt x="144" y="147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76" y="56"/>
                    <a:pt x="176" y="56"/>
                    <a:pt x="176" y="5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7" name="Freeform 3646"/>
            <p:cNvSpPr/>
            <p:nvPr/>
          </p:nvSpPr>
          <p:spPr bwMode="auto">
            <a:xfrm>
              <a:off x="2900080" y="357283"/>
              <a:ext cx="82762" cy="115866"/>
            </a:xfrm>
            <a:custGeom>
              <a:avLst/>
              <a:gdLst>
                <a:gd name="T0" fmla="*/ 84 w 123"/>
                <a:gd name="T1" fmla="*/ 87 h 172"/>
                <a:gd name="T2" fmla="*/ 116 w 123"/>
                <a:gd name="T3" fmla="*/ 52 h 172"/>
                <a:gd name="T4" fmla="*/ 66 w 123"/>
                <a:gd name="T5" fmla="*/ 31 h 172"/>
                <a:gd name="T6" fmla="*/ 25 w 123"/>
                <a:gd name="T7" fmla="*/ 61 h 172"/>
                <a:gd name="T8" fmla="*/ 4 w 123"/>
                <a:gd name="T9" fmla="*/ 77 h 172"/>
                <a:gd name="T10" fmla="*/ 8 w 123"/>
                <a:gd name="T11" fmla="*/ 108 h 172"/>
                <a:gd name="T12" fmla="*/ 65 w 123"/>
                <a:gd name="T13" fmla="*/ 168 h 172"/>
                <a:gd name="T14" fmla="*/ 105 w 123"/>
                <a:gd name="T15" fmla="*/ 130 h 172"/>
                <a:gd name="T16" fmla="*/ 82 w 123"/>
                <a:gd name="T17" fmla="*/ 98 h 172"/>
                <a:gd name="T18" fmla="*/ 53 w 123"/>
                <a:gd name="T19" fmla="*/ 104 h 172"/>
                <a:gd name="T20" fmla="*/ 51 w 123"/>
                <a:gd name="T21" fmla="*/ 97 h 172"/>
                <a:gd name="T22" fmla="*/ 84 w 123"/>
                <a:gd name="T23" fmla="*/ 8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" h="172">
                  <a:moveTo>
                    <a:pt x="84" y="87"/>
                  </a:moveTo>
                  <a:cubicBezTo>
                    <a:pt x="84" y="87"/>
                    <a:pt x="109" y="72"/>
                    <a:pt x="116" y="52"/>
                  </a:cubicBezTo>
                  <a:cubicBezTo>
                    <a:pt x="123" y="31"/>
                    <a:pt x="104" y="0"/>
                    <a:pt x="66" y="31"/>
                  </a:cubicBezTo>
                  <a:cubicBezTo>
                    <a:pt x="53" y="42"/>
                    <a:pt x="39" y="52"/>
                    <a:pt x="25" y="61"/>
                  </a:cubicBezTo>
                  <a:cubicBezTo>
                    <a:pt x="18" y="66"/>
                    <a:pt x="8" y="68"/>
                    <a:pt x="4" y="77"/>
                  </a:cubicBezTo>
                  <a:cubicBezTo>
                    <a:pt x="0" y="86"/>
                    <a:pt x="3" y="100"/>
                    <a:pt x="8" y="108"/>
                  </a:cubicBezTo>
                  <a:cubicBezTo>
                    <a:pt x="14" y="129"/>
                    <a:pt x="53" y="172"/>
                    <a:pt x="65" y="168"/>
                  </a:cubicBezTo>
                  <a:cubicBezTo>
                    <a:pt x="76" y="164"/>
                    <a:pt x="105" y="144"/>
                    <a:pt x="105" y="130"/>
                  </a:cubicBezTo>
                  <a:cubicBezTo>
                    <a:pt x="105" y="117"/>
                    <a:pt x="90" y="98"/>
                    <a:pt x="82" y="98"/>
                  </a:cubicBezTo>
                  <a:cubicBezTo>
                    <a:pt x="74" y="98"/>
                    <a:pt x="57" y="99"/>
                    <a:pt x="53" y="104"/>
                  </a:cubicBezTo>
                  <a:cubicBezTo>
                    <a:pt x="48" y="109"/>
                    <a:pt x="46" y="103"/>
                    <a:pt x="51" y="97"/>
                  </a:cubicBezTo>
                  <a:cubicBezTo>
                    <a:pt x="56" y="92"/>
                    <a:pt x="72" y="87"/>
                    <a:pt x="84" y="87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8" name="Freeform 3647"/>
            <p:cNvSpPr/>
            <p:nvPr/>
          </p:nvSpPr>
          <p:spPr bwMode="auto">
            <a:xfrm>
              <a:off x="2939622" y="441424"/>
              <a:ext cx="50117" cy="49197"/>
            </a:xfrm>
            <a:custGeom>
              <a:avLst/>
              <a:gdLst>
                <a:gd name="T0" fmla="*/ 1 w 74"/>
                <a:gd name="T1" fmla="*/ 56 h 73"/>
                <a:gd name="T2" fmla="*/ 55 w 74"/>
                <a:gd name="T3" fmla="*/ 3 h 73"/>
                <a:gd name="T4" fmla="*/ 66 w 74"/>
                <a:gd name="T5" fmla="*/ 19 h 73"/>
                <a:gd name="T6" fmla="*/ 43 w 74"/>
                <a:gd name="T7" fmla="*/ 44 h 73"/>
                <a:gd name="T8" fmla="*/ 22 w 74"/>
                <a:gd name="T9" fmla="*/ 63 h 73"/>
                <a:gd name="T10" fmla="*/ 17 w 74"/>
                <a:gd name="T11" fmla="*/ 67 h 73"/>
                <a:gd name="T12" fmla="*/ 6 w 74"/>
                <a:gd name="T13" fmla="*/ 70 h 73"/>
                <a:gd name="T14" fmla="*/ 0 w 74"/>
                <a:gd name="T15" fmla="*/ 60 h 73"/>
                <a:gd name="T16" fmla="*/ 1 w 74"/>
                <a:gd name="T17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3">
                  <a:moveTo>
                    <a:pt x="1" y="56"/>
                  </a:moveTo>
                  <a:cubicBezTo>
                    <a:pt x="1" y="56"/>
                    <a:pt x="43" y="24"/>
                    <a:pt x="55" y="3"/>
                  </a:cubicBezTo>
                  <a:cubicBezTo>
                    <a:pt x="60" y="0"/>
                    <a:pt x="74" y="6"/>
                    <a:pt x="66" y="19"/>
                  </a:cubicBezTo>
                  <a:cubicBezTo>
                    <a:pt x="59" y="27"/>
                    <a:pt x="51" y="36"/>
                    <a:pt x="43" y="44"/>
                  </a:cubicBezTo>
                  <a:cubicBezTo>
                    <a:pt x="36" y="51"/>
                    <a:pt x="30" y="57"/>
                    <a:pt x="22" y="63"/>
                  </a:cubicBezTo>
                  <a:cubicBezTo>
                    <a:pt x="21" y="64"/>
                    <a:pt x="19" y="65"/>
                    <a:pt x="17" y="67"/>
                  </a:cubicBezTo>
                  <a:cubicBezTo>
                    <a:pt x="14" y="69"/>
                    <a:pt x="9" y="73"/>
                    <a:pt x="6" y="70"/>
                  </a:cubicBezTo>
                  <a:cubicBezTo>
                    <a:pt x="3" y="68"/>
                    <a:pt x="1" y="63"/>
                    <a:pt x="0" y="60"/>
                  </a:cubicBezTo>
                  <a:cubicBezTo>
                    <a:pt x="0" y="59"/>
                    <a:pt x="1" y="57"/>
                    <a:pt x="1" y="56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9" name="Freeform 3648"/>
            <p:cNvSpPr/>
            <p:nvPr/>
          </p:nvSpPr>
          <p:spPr bwMode="auto">
            <a:xfrm>
              <a:off x="2956634" y="518208"/>
              <a:ext cx="153109" cy="243687"/>
            </a:xfrm>
            <a:custGeom>
              <a:avLst/>
              <a:gdLst>
                <a:gd name="T0" fmla="*/ 23 w 228"/>
                <a:gd name="T1" fmla="*/ 0 h 363"/>
                <a:gd name="T2" fmla="*/ 213 w 228"/>
                <a:gd name="T3" fmla="*/ 0 h 363"/>
                <a:gd name="T4" fmla="*/ 213 w 228"/>
                <a:gd name="T5" fmla="*/ 296 h 363"/>
                <a:gd name="T6" fmla="*/ 228 w 228"/>
                <a:gd name="T7" fmla="*/ 320 h 363"/>
                <a:gd name="T8" fmla="*/ 190 w 228"/>
                <a:gd name="T9" fmla="*/ 320 h 363"/>
                <a:gd name="T10" fmla="*/ 148 w 228"/>
                <a:gd name="T11" fmla="*/ 339 h 363"/>
                <a:gd name="T12" fmla="*/ 120 w 228"/>
                <a:gd name="T13" fmla="*/ 332 h 363"/>
                <a:gd name="T14" fmla="*/ 89 w 228"/>
                <a:gd name="T15" fmla="*/ 340 h 363"/>
                <a:gd name="T16" fmla="*/ 25 w 228"/>
                <a:gd name="T17" fmla="*/ 329 h 363"/>
                <a:gd name="T18" fmla="*/ 3 w 228"/>
                <a:gd name="T19" fmla="*/ 328 h 363"/>
                <a:gd name="T20" fmla="*/ 22 w 228"/>
                <a:gd name="T21" fmla="*/ 297 h 363"/>
                <a:gd name="T22" fmla="*/ 23 w 228"/>
                <a:gd name="T2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8" h="363">
                  <a:moveTo>
                    <a:pt x="23" y="0"/>
                  </a:moveTo>
                  <a:cubicBezTo>
                    <a:pt x="213" y="0"/>
                    <a:pt x="213" y="0"/>
                    <a:pt x="213" y="0"/>
                  </a:cubicBezTo>
                  <a:cubicBezTo>
                    <a:pt x="213" y="296"/>
                    <a:pt x="213" y="296"/>
                    <a:pt x="213" y="296"/>
                  </a:cubicBezTo>
                  <a:cubicBezTo>
                    <a:pt x="213" y="296"/>
                    <a:pt x="228" y="304"/>
                    <a:pt x="228" y="320"/>
                  </a:cubicBezTo>
                  <a:cubicBezTo>
                    <a:pt x="228" y="335"/>
                    <a:pt x="218" y="327"/>
                    <a:pt x="190" y="320"/>
                  </a:cubicBezTo>
                  <a:cubicBezTo>
                    <a:pt x="162" y="312"/>
                    <a:pt x="148" y="329"/>
                    <a:pt x="148" y="339"/>
                  </a:cubicBezTo>
                  <a:cubicBezTo>
                    <a:pt x="148" y="349"/>
                    <a:pt x="125" y="363"/>
                    <a:pt x="120" y="332"/>
                  </a:cubicBezTo>
                  <a:cubicBezTo>
                    <a:pt x="115" y="350"/>
                    <a:pt x="101" y="359"/>
                    <a:pt x="89" y="340"/>
                  </a:cubicBezTo>
                  <a:cubicBezTo>
                    <a:pt x="78" y="321"/>
                    <a:pt x="50" y="310"/>
                    <a:pt x="25" y="329"/>
                  </a:cubicBezTo>
                  <a:cubicBezTo>
                    <a:pt x="0" y="348"/>
                    <a:pt x="3" y="337"/>
                    <a:pt x="3" y="328"/>
                  </a:cubicBezTo>
                  <a:cubicBezTo>
                    <a:pt x="3" y="320"/>
                    <a:pt x="11" y="301"/>
                    <a:pt x="22" y="297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684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0" name="Freeform 3649"/>
            <p:cNvSpPr/>
            <p:nvPr/>
          </p:nvSpPr>
          <p:spPr bwMode="auto">
            <a:xfrm>
              <a:off x="2962152" y="522346"/>
              <a:ext cx="144833" cy="223457"/>
            </a:xfrm>
            <a:custGeom>
              <a:avLst/>
              <a:gdLst>
                <a:gd name="T0" fmla="*/ 104 w 216"/>
                <a:gd name="T1" fmla="*/ 321 h 333"/>
                <a:gd name="T2" fmla="*/ 117 w 216"/>
                <a:gd name="T3" fmla="*/ 324 h 333"/>
                <a:gd name="T4" fmla="*/ 130 w 216"/>
                <a:gd name="T5" fmla="*/ 316 h 333"/>
                <a:gd name="T6" fmla="*/ 162 w 216"/>
                <a:gd name="T7" fmla="*/ 298 h 333"/>
                <a:gd name="T8" fmla="*/ 206 w 216"/>
                <a:gd name="T9" fmla="*/ 304 h 333"/>
                <a:gd name="T10" fmla="*/ 215 w 216"/>
                <a:gd name="T11" fmla="*/ 307 h 333"/>
                <a:gd name="T12" fmla="*/ 205 w 216"/>
                <a:gd name="T13" fmla="*/ 294 h 333"/>
                <a:gd name="T14" fmla="*/ 198 w 216"/>
                <a:gd name="T15" fmla="*/ 282 h 333"/>
                <a:gd name="T16" fmla="*/ 197 w 216"/>
                <a:gd name="T17" fmla="*/ 103 h 333"/>
                <a:gd name="T18" fmla="*/ 93 w 216"/>
                <a:gd name="T19" fmla="*/ 14 h 333"/>
                <a:gd name="T20" fmla="*/ 23 w 216"/>
                <a:gd name="T21" fmla="*/ 46 h 333"/>
                <a:gd name="T22" fmla="*/ 18 w 216"/>
                <a:gd name="T23" fmla="*/ 263 h 333"/>
                <a:gd name="T24" fmla="*/ 24 w 216"/>
                <a:gd name="T25" fmla="*/ 288 h 333"/>
                <a:gd name="T26" fmla="*/ 26 w 216"/>
                <a:gd name="T27" fmla="*/ 294 h 333"/>
                <a:gd name="T28" fmla="*/ 1 w 216"/>
                <a:gd name="T29" fmla="*/ 316 h 333"/>
                <a:gd name="T30" fmla="*/ 50 w 216"/>
                <a:gd name="T31" fmla="*/ 300 h 333"/>
                <a:gd name="T32" fmla="*/ 99 w 216"/>
                <a:gd name="T33" fmla="*/ 326 h 333"/>
                <a:gd name="T34" fmla="*/ 104 w 216"/>
                <a:gd name="T35" fmla="*/ 32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333">
                  <a:moveTo>
                    <a:pt x="104" y="321"/>
                  </a:moveTo>
                  <a:cubicBezTo>
                    <a:pt x="108" y="312"/>
                    <a:pt x="113" y="315"/>
                    <a:pt x="117" y="324"/>
                  </a:cubicBezTo>
                  <a:cubicBezTo>
                    <a:pt x="122" y="333"/>
                    <a:pt x="123" y="326"/>
                    <a:pt x="130" y="316"/>
                  </a:cubicBezTo>
                  <a:cubicBezTo>
                    <a:pt x="138" y="303"/>
                    <a:pt x="148" y="301"/>
                    <a:pt x="162" y="298"/>
                  </a:cubicBezTo>
                  <a:cubicBezTo>
                    <a:pt x="173" y="295"/>
                    <a:pt x="199" y="298"/>
                    <a:pt x="206" y="304"/>
                  </a:cubicBezTo>
                  <a:cubicBezTo>
                    <a:pt x="213" y="309"/>
                    <a:pt x="214" y="307"/>
                    <a:pt x="215" y="307"/>
                  </a:cubicBezTo>
                  <a:cubicBezTo>
                    <a:pt x="216" y="305"/>
                    <a:pt x="215" y="299"/>
                    <a:pt x="205" y="294"/>
                  </a:cubicBezTo>
                  <a:cubicBezTo>
                    <a:pt x="195" y="289"/>
                    <a:pt x="191" y="289"/>
                    <a:pt x="198" y="282"/>
                  </a:cubicBezTo>
                  <a:cubicBezTo>
                    <a:pt x="204" y="276"/>
                    <a:pt x="197" y="207"/>
                    <a:pt x="197" y="103"/>
                  </a:cubicBezTo>
                  <a:cubicBezTo>
                    <a:pt x="197" y="0"/>
                    <a:pt x="152" y="14"/>
                    <a:pt x="93" y="14"/>
                  </a:cubicBezTo>
                  <a:cubicBezTo>
                    <a:pt x="34" y="14"/>
                    <a:pt x="23" y="27"/>
                    <a:pt x="23" y="46"/>
                  </a:cubicBezTo>
                  <a:cubicBezTo>
                    <a:pt x="23" y="65"/>
                    <a:pt x="18" y="251"/>
                    <a:pt x="18" y="263"/>
                  </a:cubicBezTo>
                  <a:cubicBezTo>
                    <a:pt x="18" y="275"/>
                    <a:pt x="18" y="285"/>
                    <a:pt x="24" y="288"/>
                  </a:cubicBezTo>
                  <a:cubicBezTo>
                    <a:pt x="32" y="291"/>
                    <a:pt x="41" y="294"/>
                    <a:pt x="26" y="294"/>
                  </a:cubicBezTo>
                  <a:cubicBezTo>
                    <a:pt x="12" y="294"/>
                    <a:pt x="0" y="305"/>
                    <a:pt x="1" y="316"/>
                  </a:cubicBezTo>
                  <a:cubicBezTo>
                    <a:pt x="1" y="316"/>
                    <a:pt x="13" y="300"/>
                    <a:pt x="50" y="300"/>
                  </a:cubicBezTo>
                  <a:cubicBezTo>
                    <a:pt x="87" y="300"/>
                    <a:pt x="96" y="319"/>
                    <a:pt x="99" y="326"/>
                  </a:cubicBezTo>
                  <a:cubicBezTo>
                    <a:pt x="99" y="326"/>
                    <a:pt x="102" y="325"/>
                    <a:pt x="104" y="321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1" name="Freeform 3650"/>
            <p:cNvSpPr/>
            <p:nvPr/>
          </p:nvSpPr>
          <p:spPr bwMode="auto">
            <a:xfrm>
              <a:off x="3029740" y="566026"/>
              <a:ext cx="14713" cy="187133"/>
            </a:xfrm>
            <a:custGeom>
              <a:avLst/>
              <a:gdLst>
                <a:gd name="T0" fmla="*/ 0 w 22"/>
                <a:gd name="T1" fmla="*/ 277 h 279"/>
                <a:gd name="T2" fmla="*/ 11 w 22"/>
                <a:gd name="T3" fmla="*/ 261 h 279"/>
                <a:gd name="T4" fmla="*/ 22 w 22"/>
                <a:gd name="T5" fmla="*/ 279 h 279"/>
                <a:gd name="T6" fmla="*/ 16 w 22"/>
                <a:gd name="T7" fmla="*/ 213 h 279"/>
                <a:gd name="T8" fmla="*/ 15 w 22"/>
                <a:gd name="T9" fmla="*/ 0 h 279"/>
                <a:gd name="T10" fmla="*/ 3 w 22"/>
                <a:gd name="T11" fmla="*/ 2 h 279"/>
                <a:gd name="T12" fmla="*/ 5 w 22"/>
                <a:gd name="T13" fmla="*/ 224 h 279"/>
                <a:gd name="T14" fmla="*/ 0 w 22"/>
                <a:gd name="T15" fmla="*/ 277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79">
                  <a:moveTo>
                    <a:pt x="0" y="277"/>
                  </a:moveTo>
                  <a:cubicBezTo>
                    <a:pt x="5" y="275"/>
                    <a:pt x="9" y="268"/>
                    <a:pt x="11" y="261"/>
                  </a:cubicBezTo>
                  <a:cubicBezTo>
                    <a:pt x="13" y="272"/>
                    <a:pt x="17" y="277"/>
                    <a:pt x="22" y="279"/>
                  </a:cubicBezTo>
                  <a:cubicBezTo>
                    <a:pt x="16" y="267"/>
                    <a:pt x="16" y="248"/>
                    <a:pt x="16" y="213"/>
                  </a:cubicBezTo>
                  <a:cubicBezTo>
                    <a:pt x="16" y="170"/>
                    <a:pt x="15" y="0"/>
                    <a:pt x="15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5" y="203"/>
                    <a:pt x="5" y="224"/>
                  </a:cubicBezTo>
                  <a:cubicBezTo>
                    <a:pt x="5" y="239"/>
                    <a:pt x="2" y="263"/>
                    <a:pt x="0" y="277"/>
                  </a:cubicBezTo>
                  <a:close/>
                </a:path>
              </a:pathLst>
            </a:custGeom>
            <a:solidFill>
              <a:srgbClr val="684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2" name="Freeform 3651"/>
            <p:cNvSpPr/>
            <p:nvPr/>
          </p:nvSpPr>
          <p:spPr bwMode="auto">
            <a:xfrm>
              <a:off x="3009510" y="549934"/>
              <a:ext cx="54715" cy="29426"/>
            </a:xfrm>
            <a:custGeom>
              <a:avLst/>
              <a:gdLst>
                <a:gd name="T0" fmla="*/ 4 w 81"/>
                <a:gd name="T1" fmla="*/ 18 h 44"/>
                <a:gd name="T2" fmla="*/ 68 w 81"/>
                <a:gd name="T3" fmla="*/ 14 h 44"/>
                <a:gd name="T4" fmla="*/ 54 w 81"/>
                <a:gd name="T5" fmla="*/ 14 h 44"/>
                <a:gd name="T6" fmla="*/ 18 w 81"/>
                <a:gd name="T7" fmla="*/ 16 h 44"/>
                <a:gd name="T8" fmla="*/ 4 w 81"/>
                <a:gd name="T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4">
                  <a:moveTo>
                    <a:pt x="4" y="18"/>
                  </a:moveTo>
                  <a:cubicBezTo>
                    <a:pt x="4" y="18"/>
                    <a:pt x="40" y="44"/>
                    <a:pt x="68" y="14"/>
                  </a:cubicBezTo>
                  <a:cubicBezTo>
                    <a:pt x="81" y="0"/>
                    <a:pt x="65" y="2"/>
                    <a:pt x="54" y="14"/>
                  </a:cubicBezTo>
                  <a:cubicBezTo>
                    <a:pt x="42" y="26"/>
                    <a:pt x="29" y="21"/>
                    <a:pt x="18" y="16"/>
                  </a:cubicBezTo>
                  <a:cubicBezTo>
                    <a:pt x="8" y="11"/>
                    <a:pt x="0" y="13"/>
                    <a:pt x="4" y="18"/>
                  </a:cubicBezTo>
                  <a:close/>
                </a:path>
              </a:pathLst>
            </a:custGeom>
            <a:solidFill>
              <a:srgbClr val="684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3" name="Freeform 3652"/>
            <p:cNvSpPr/>
            <p:nvPr/>
          </p:nvSpPr>
          <p:spPr bwMode="auto">
            <a:xfrm>
              <a:off x="2955255" y="720975"/>
              <a:ext cx="76784" cy="39082"/>
            </a:xfrm>
            <a:custGeom>
              <a:avLst/>
              <a:gdLst>
                <a:gd name="T0" fmla="*/ 0 w 114"/>
                <a:gd name="T1" fmla="*/ 50 h 58"/>
                <a:gd name="T2" fmla="*/ 84 w 114"/>
                <a:gd name="T3" fmla="*/ 13 h 58"/>
                <a:gd name="T4" fmla="*/ 114 w 114"/>
                <a:gd name="T5" fmla="*/ 48 h 58"/>
                <a:gd name="T6" fmla="*/ 0 w 114"/>
                <a:gd name="T7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58">
                  <a:moveTo>
                    <a:pt x="0" y="50"/>
                  </a:moveTo>
                  <a:cubicBezTo>
                    <a:pt x="10" y="8"/>
                    <a:pt x="56" y="0"/>
                    <a:pt x="84" y="13"/>
                  </a:cubicBezTo>
                  <a:cubicBezTo>
                    <a:pt x="104" y="22"/>
                    <a:pt x="111" y="38"/>
                    <a:pt x="114" y="48"/>
                  </a:cubicBezTo>
                  <a:cubicBezTo>
                    <a:pt x="85" y="58"/>
                    <a:pt x="27" y="54"/>
                    <a:pt x="0" y="50"/>
                  </a:cubicBezTo>
                  <a:close/>
                </a:path>
              </a:pathLst>
            </a:custGeom>
            <a:solidFill>
              <a:srgbClr val="71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4" name="Freeform 3653"/>
            <p:cNvSpPr/>
            <p:nvPr/>
          </p:nvSpPr>
          <p:spPr bwMode="auto">
            <a:xfrm>
              <a:off x="2952036" y="753160"/>
              <a:ext cx="81842" cy="21150"/>
            </a:xfrm>
            <a:custGeom>
              <a:avLst/>
              <a:gdLst>
                <a:gd name="T0" fmla="*/ 5 w 122"/>
                <a:gd name="T1" fmla="*/ 2 h 31"/>
                <a:gd name="T2" fmla="*/ 5 w 122"/>
                <a:gd name="T3" fmla="*/ 2 h 31"/>
                <a:gd name="T4" fmla="*/ 119 w 122"/>
                <a:gd name="T5" fmla="*/ 0 h 31"/>
                <a:gd name="T6" fmla="*/ 119 w 122"/>
                <a:gd name="T7" fmla="*/ 16 h 31"/>
                <a:gd name="T8" fmla="*/ 8 w 122"/>
                <a:gd name="T9" fmla="*/ 17 h 31"/>
                <a:gd name="T10" fmla="*/ 5 w 122"/>
                <a:gd name="T1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31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2" y="6"/>
                    <a:pt x="90" y="10"/>
                    <a:pt x="119" y="0"/>
                  </a:cubicBezTo>
                  <a:cubicBezTo>
                    <a:pt x="122" y="7"/>
                    <a:pt x="121" y="12"/>
                    <a:pt x="119" y="16"/>
                  </a:cubicBezTo>
                  <a:cubicBezTo>
                    <a:pt x="119" y="16"/>
                    <a:pt x="60" y="31"/>
                    <a:pt x="8" y="17"/>
                  </a:cubicBezTo>
                  <a:cubicBezTo>
                    <a:pt x="8" y="17"/>
                    <a:pt x="0" y="15"/>
                    <a:pt x="5" y="2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5" name="Oval 3654"/>
            <p:cNvSpPr>
              <a:spLocks noChangeArrowheads="1"/>
            </p:cNvSpPr>
            <p:nvPr/>
          </p:nvSpPr>
          <p:spPr bwMode="auto">
            <a:xfrm>
              <a:off x="2981003" y="735228"/>
              <a:ext cx="23449" cy="9196"/>
            </a:xfrm>
            <a:prstGeom prst="ellipse">
              <a:avLst/>
            </a:pr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6" name="Freeform 3655"/>
            <p:cNvSpPr/>
            <p:nvPr/>
          </p:nvSpPr>
          <p:spPr bwMode="auto">
            <a:xfrm>
              <a:off x="3042614" y="720975"/>
              <a:ext cx="76325" cy="39082"/>
            </a:xfrm>
            <a:custGeom>
              <a:avLst/>
              <a:gdLst>
                <a:gd name="T0" fmla="*/ 0 w 114"/>
                <a:gd name="T1" fmla="*/ 50 h 58"/>
                <a:gd name="T2" fmla="*/ 84 w 114"/>
                <a:gd name="T3" fmla="*/ 13 h 58"/>
                <a:gd name="T4" fmla="*/ 114 w 114"/>
                <a:gd name="T5" fmla="*/ 48 h 58"/>
                <a:gd name="T6" fmla="*/ 0 w 114"/>
                <a:gd name="T7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58">
                  <a:moveTo>
                    <a:pt x="0" y="50"/>
                  </a:moveTo>
                  <a:cubicBezTo>
                    <a:pt x="10" y="8"/>
                    <a:pt x="56" y="0"/>
                    <a:pt x="84" y="13"/>
                  </a:cubicBezTo>
                  <a:cubicBezTo>
                    <a:pt x="104" y="22"/>
                    <a:pt x="111" y="38"/>
                    <a:pt x="114" y="48"/>
                  </a:cubicBezTo>
                  <a:cubicBezTo>
                    <a:pt x="85" y="58"/>
                    <a:pt x="27" y="54"/>
                    <a:pt x="0" y="50"/>
                  </a:cubicBezTo>
                  <a:close/>
                </a:path>
              </a:pathLst>
            </a:custGeom>
            <a:solidFill>
              <a:srgbClr val="71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7" name="Freeform 3656"/>
            <p:cNvSpPr/>
            <p:nvPr/>
          </p:nvSpPr>
          <p:spPr bwMode="auto">
            <a:xfrm>
              <a:off x="3039396" y="753160"/>
              <a:ext cx="81842" cy="21150"/>
            </a:xfrm>
            <a:custGeom>
              <a:avLst/>
              <a:gdLst>
                <a:gd name="T0" fmla="*/ 5 w 122"/>
                <a:gd name="T1" fmla="*/ 2 h 31"/>
                <a:gd name="T2" fmla="*/ 5 w 122"/>
                <a:gd name="T3" fmla="*/ 2 h 31"/>
                <a:gd name="T4" fmla="*/ 119 w 122"/>
                <a:gd name="T5" fmla="*/ 0 h 31"/>
                <a:gd name="T6" fmla="*/ 119 w 122"/>
                <a:gd name="T7" fmla="*/ 16 h 31"/>
                <a:gd name="T8" fmla="*/ 8 w 122"/>
                <a:gd name="T9" fmla="*/ 17 h 31"/>
                <a:gd name="T10" fmla="*/ 5 w 122"/>
                <a:gd name="T1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31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2" y="6"/>
                    <a:pt x="90" y="10"/>
                    <a:pt x="119" y="0"/>
                  </a:cubicBezTo>
                  <a:cubicBezTo>
                    <a:pt x="122" y="7"/>
                    <a:pt x="121" y="12"/>
                    <a:pt x="119" y="16"/>
                  </a:cubicBezTo>
                  <a:cubicBezTo>
                    <a:pt x="119" y="16"/>
                    <a:pt x="60" y="31"/>
                    <a:pt x="8" y="17"/>
                  </a:cubicBezTo>
                  <a:cubicBezTo>
                    <a:pt x="8" y="17"/>
                    <a:pt x="0" y="15"/>
                    <a:pt x="5" y="2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8" name="Oval 3657"/>
            <p:cNvSpPr>
              <a:spLocks noChangeArrowheads="1"/>
            </p:cNvSpPr>
            <p:nvPr/>
          </p:nvSpPr>
          <p:spPr bwMode="auto">
            <a:xfrm>
              <a:off x="3067903" y="735228"/>
              <a:ext cx="23449" cy="9196"/>
            </a:xfrm>
            <a:prstGeom prst="ellipse">
              <a:avLst/>
            </a:pr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9" name="Freeform 3658"/>
            <p:cNvSpPr/>
            <p:nvPr/>
          </p:nvSpPr>
          <p:spPr bwMode="auto">
            <a:xfrm>
              <a:off x="2991578" y="313603"/>
              <a:ext cx="96096" cy="158167"/>
            </a:xfrm>
            <a:custGeom>
              <a:avLst/>
              <a:gdLst>
                <a:gd name="T0" fmla="*/ 0 w 143"/>
                <a:gd name="T1" fmla="*/ 61 h 235"/>
                <a:gd name="T2" fmla="*/ 143 w 143"/>
                <a:gd name="T3" fmla="*/ 62 h 235"/>
                <a:gd name="T4" fmla="*/ 143 w 143"/>
                <a:gd name="T5" fmla="*/ 235 h 235"/>
                <a:gd name="T6" fmla="*/ 1 w 143"/>
                <a:gd name="T7" fmla="*/ 234 h 235"/>
                <a:gd name="T8" fmla="*/ 0 w 143"/>
                <a:gd name="T9" fmla="*/ 6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235">
                  <a:moveTo>
                    <a:pt x="0" y="61"/>
                  </a:moveTo>
                  <a:cubicBezTo>
                    <a:pt x="0" y="61"/>
                    <a:pt x="70" y="0"/>
                    <a:pt x="143" y="62"/>
                  </a:cubicBezTo>
                  <a:cubicBezTo>
                    <a:pt x="143" y="157"/>
                    <a:pt x="143" y="235"/>
                    <a:pt x="143" y="235"/>
                  </a:cubicBezTo>
                  <a:cubicBezTo>
                    <a:pt x="1" y="234"/>
                    <a:pt x="1" y="234"/>
                    <a:pt x="1" y="234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0" name="Freeform 3659"/>
            <p:cNvSpPr/>
            <p:nvPr/>
          </p:nvSpPr>
          <p:spPr bwMode="auto">
            <a:xfrm>
              <a:off x="3010889" y="369697"/>
              <a:ext cx="20231" cy="16552"/>
            </a:xfrm>
            <a:custGeom>
              <a:avLst/>
              <a:gdLst>
                <a:gd name="T0" fmla="*/ 38 w 44"/>
                <a:gd name="T1" fmla="*/ 8 h 36"/>
                <a:gd name="T2" fmla="*/ 6 w 44"/>
                <a:gd name="T3" fmla="*/ 36 h 36"/>
                <a:gd name="T4" fmla="*/ 0 w 44"/>
                <a:gd name="T5" fmla="*/ 26 h 36"/>
                <a:gd name="T6" fmla="*/ 41 w 44"/>
                <a:gd name="T7" fmla="*/ 0 h 36"/>
                <a:gd name="T8" fmla="*/ 44 w 44"/>
                <a:gd name="T9" fmla="*/ 6 h 36"/>
                <a:gd name="T10" fmla="*/ 38 w 44"/>
                <a:gd name="T11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6">
                  <a:moveTo>
                    <a:pt x="38" y="8"/>
                  </a:moveTo>
                  <a:lnTo>
                    <a:pt x="6" y="36"/>
                  </a:lnTo>
                  <a:lnTo>
                    <a:pt x="0" y="26"/>
                  </a:lnTo>
                  <a:lnTo>
                    <a:pt x="41" y="0"/>
                  </a:lnTo>
                  <a:lnTo>
                    <a:pt x="44" y="6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1" name="Freeform 3660"/>
            <p:cNvSpPr/>
            <p:nvPr/>
          </p:nvSpPr>
          <p:spPr bwMode="auto">
            <a:xfrm>
              <a:off x="3048132" y="369697"/>
              <a:ext cx="19771" cy="16552"/>
            </a:xfrm>
            <a:custGeom>
              <a:avLst/>
              <a:gdLst>
                <a:gd name="T0" fmla="*/ 4 w 43"/>
                <a:gd name="T1" fmla="*/ 8 h 36"/>
                <a:gd name="T2" fmla="*/ 38 w 43"/>
                <a:gd name="T3" fmla="*/ 36 h 36"/>
                <a:gd name="T4" fmla="*/ 43 w 43"/>
                <a:gd name="T5" fmla="*/ 26 h 36"/>
                <a:gd name="T6" fmla="*/ 2 w 43"/>
                <a:gd name="T7" fmla="*/ 0 h 36"/>
                <a:gd name="T8" fmla="*/ 0 w 43"/>
                <a:gd name="T9" fmla="*/ 6 h 36"/>
                <a:gd name="T10" fmla="*/ 4 w 43"/>
                <a:gd name="T11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6">
                  <a:moveTo>
                    <a:pt x="4" y="8"/>
                  </a:moveTo>
                  <a:lnTo>
                    <a:pt x="38" y="36"/>
                  </a:lnTo>
                  <a:lnTo>
                    <a:pt x="43" y="26"/>
                  </a:lnTo>
                  <a:lnTo>
                    <a:pt x="2" y="0"/>
                  </a:lnTo>
                  <a:lnTo>
                    <a:pt x="0" y="6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2" name="Freeform 3661"/>
            <p:cNvSpPr>
              <a:spLocks noEditPoints="1"/>
            </p:cNvSpPr>
            <p:nvPr/>
          </p:nvSpPr>
          <p:spPr bwMode="auto">
            <a:xfrm>
              <a:off x="2997555" y="358202"/>
              <a:ext cx="77704" cy="25288"/>
            </a:xfrm>
            <a:custGeom>
              <a:avLst/>
              <a:gdLst>
                <a:gd name="T0" fmla="*/ 31 w 169"/>
                <a:gd name="T1" fmla="*/ 55 h 55"/>
                <a:gd name="T2" fmla="*/ 92 w 169"/>
                <a:gd name="T3" fmla="*/ 12 h 55"/>
                <a:gd name="T4" fmla="*/ 0 w 169"/>
                <a:gd name="T5" fmla="*/ 0 h 55"/>
                <a:gd name="T6" fmla="*/ 31 w 169"/>
                <a:gd name="T7" fmla="*/ 55 h 55"/>
                <a:gd name="T8" fmla="*/ 92 w 169"/>
                <a:gd name="T9" fmla="*/ 12 h 55"/>
                <a:gd name="T10" fmla="*/ 148 w 169"/>
                <a:gd name="T11" fmla="*/ 55 h 55"/>
                <a:gd name="T12" fmla="*/ 169 w 169"/>
                <a:gd name="T13" fmla="*/ 0 h 55"/>
                <a:gd name="T14" fmla="*/ 92 w 169"/>
                <a:gd name="T15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55">
                  <a:moveTo>
                    <a:pt x="31" y="55"/>
                  </a:moveTo>
                  <a:lnTo>
                    <a:pt x="92" y="12"/>
                  </a:lnTo>
                  <a:lnTo>
                    <a:pt x="0" y="0"/>
                  </a:lnTo>
                  <a:lnTo>
                    <a:pt x="31" y="55"/>
                  </a:lnTo>
                  <a:close/>
                  <a:moveTo>
                    <a:pt x="92" y="12"/>
                  </a:moveTo>
                  <a:lnTo>
                    <a:pt x="148" y="55"/>
                  </a:lnTo>
                  <a:lnTo>
                    <a:pt x="169" y="0"/>
                  </a:lnTo>
                  <a:lnTo>
                    <a:pt x="92" y="12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3" name="Freeform 3662"/>
            <p:cNvSpPr/>
            <p:nvPr/>
          </p:nvSpPr>
          <p:spPr bwMode="auto">
            <a:xfrm>
              <a:off x="3019625" y="371536"/>
              <a:ext cx="44599" cy="109429"/>
            </a:xfrm>
            <a:custGeom>
              <a:avLst/>
              <a:gdLst>
                <a:gd name="T0" fmla="*/ 59 w 97"/>
                <a:gd name="T1" fmla="*/ 0 h 238"/>
                <a:gd name="T2" fmla="*/ 28 w 97"/>
                <a:gd name="T3" fmla="*/ 0 h 238"/>
                <a:gd name="T4" fmla="*/ 28 w 97"/>
                <a:gd name="T5" fmla="*/ 4 h 238"/>
                <a:gd name="T6" fmla="*/ 0 w 97"/>
                <a:gd name="T7" fmla="*/ 167 h 238"/>
                <a:gd name="T8" fmla="*/ 47 w 97"/>
                <a:gd name="T9" fmla="*/ 238 h 238"/>
                <a:gd name="T10" fmla="*/ 97 w 97"/>
                <a:gd name="T11" fmla="*/ 165 h 238"/>
                <a:gd name="T12" fmla="*/ 59 w 97"/>
                <a:gd name="T13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238">
                  <a:moveTo>
                    <a:pt x="59" y="0"/>
                  </a:moveTo>
                  <a:lnTo>
                    <a:pt x="28" y="0"/>
                  </a:lnTo>
                  <a:lnTo>
                    <a:pt x="28" y="4"/>
                  </a:lnTo>
                  <a:lnTo>
                    <a:pt x="0" y="167"/>
                  </a:lnTo>
                  <a:lnTo>
                    <a:pt x="47" y="238"/>
                  </a:lnTo>
                  <a:lnTo>
                    <a:pt x="97" y="16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4" name="Freeform 3663"/>
            <p:cNvSpPr/>
            <p:nvPr/>
          </p:nvSpPr>
          <p:spPr bwMode="auto">
            <a:xfrm>
              <a:off x="3021004" y="373375"/>
              <a:ext cx="41841" cy="104372"/>
            </a:xfrm>
            <a:custGeom>
              <a:avLst/>
              <a:gdLst>
                <a:gd name="T0" fmla="*/ 29 w 91"/>
                <a:gd name="T1" fmla="*/ 0 h 227"/>
                <a:gd name="T2" fmla="*/ 53 w 91"/>
                <a:gd name="T3" fmla="*/ 0 h 227"/>
                <a:gd name="T4" fmla="*/ 91 w 91"/>
                <a:gd name="T5" fmla="*/ 160 h 227"/>
                <a:gd name="T6" fmla="*/ 44 w 91"/>
                <a:gd name="T7" fmla="*/ 227 h 227"/>
                <a:gd name="T8" fmla="*/ 0 w 91"/>
                <a:gd name="T9" fmla="*/ 161 h 227"/>
                <a:gd name="T10" fmla="*/ 29 w 91"/>
                <a:gd name="T1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27">
                  <a:moveTo>
                    <a:pt x="29" y="0"/>
                  </a:moveTo>
                  <a:lnTo>
                    <a:pt x="53" y="0"/>
                  </a:lnTo>
                  <a:lnTo>
                    <a:pt x="91" y="160"/>
                  </a:lnTo>
                  <a:lnTo>
                    <a:pt x="44" y="227"/>
                  </a:lnTo>
                  <a:lnTo>
                    <a:pt x="0" y="16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64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5" name="Freeform 3664"/>
            <p:cNvSpPr/>
            <p:nvPr/>
          </p:nvSpPr>
          <p:spPr bwMode="auto">
            <a:xfrm>
              <a:off x="3040315" y="373375"/>
              <a:ext cx="22530" cy="104372"/>
            </a:xfrm>
            <a:custGeom>
              <a:avLst/>
              <a:gdLst>
                <a:gd name="T0" fmla="*/ 49 w 49"/>
                <a:gd name="T1" fmla="*/ 160 h 227"/>
                <a:gd name="T2" fmla="*/ 11 w 49"/>
                <a:gd name="T3" fmla="*/ 0 h 227"/>
                <a:gd name="T4" fmla="*/ 0 w 49"/>
                <a:gd name="T5" fmla="*/ 0 h 227"/>
                <a:gd name="T6" fmla="*/ 0 w 49"/>
                <a:gd name="T7" fmla="*/ 226 h 227"/>
                <a:gd name="T8" fmla="*/ 2 w 49"/>
                <a:gd name="T9" fmla="*/ 227 h 227"/>
                <a:gd name="T10" fmla="*/ 49 w 49"/>
                <a:gd name="T11" fmla="*/ 16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7">
                  <a:moveTo>
                    <a:pt x="49" y="16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226"/>
                  </a:lnTo>
                  <a:lnTo>
                    <a:pt x="2" y="227"/>
                  </a:lnTo>
                  <a:lnTo>
                    <a:pt x="49" y="160"/>
                  </a:lnTo>
                  <a:close/>
                </a:path>
              </a:pathLst>
            </a:custGeom>
            <a:solidFill>
              <a:srgbClr val="492C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6" name="Freeform 3665"/>
            <p:cNvSpPr/>
            <p:nvPr/>
          </p:nvSpPr>
          <p:spPr bwMode="auto">
            <a:xfrm>
              <a:off x="3027901" y="385790"/>
              <a:ext cx="22530" cy="23909"/>
            </a:xfrm>
            <a:custGeom>
              <a:avLst/>
              <a:gdLst>
                <a:gd name="T0" fmla="*/ 30 w 34"/>
                <a:gd name="T1" fmla="*/ 0 h 36"/>
                <a:gd name="T2" fmla="*/ 24 w 34"/>
                <a:gd name="T3" fmla="*/ 6 h 36"/>
                <a:gd name="T4" fmla="*/ 3 w 34"/>
                <a:gd name="T5" fmla="*/ 20 h 36"/>
                <a:gd name="T6" fmla="*/ 0 w 34"/>
                <a:gd name="T7" fmla="*/ 36 h 36"/>
                <a:gd name="T8" fmla="*/ 34 w 34"/>
                <a:gd name="T9" fmla="*/ 16 h 36"/>
                <a:gd name="T10" fmla="*/ 30 w 34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6">
                  <a:moveTo>
                    <a:pt x="30" y="0"/>
                  </a:moveTo>
                  <a:cubicBezTo>
                    <a:pt x="29" y="2"/>
                    <a:pt x="27" y="4"/>
                    <a:pt x="24" y="6"/>
                  </a:cubicBezTo>
                  <a:cubicBezTo>
                    <a:pt x="19" y="11"/>
                    <a:pt x="12" y="16"/>
                    <a:pt x="3" y="2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5" y="31"/>
                    <a:pt x="26" y="23"/>
                    <a:pt x="34" y="16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7" name="Freeform 3666"/>
            <p:cNvSpPr/>
            <p:nvPr/>
          </p:nvSpPr>
          <p:spPr bwMode="auto">
            <a:xfrm>
              <a:off x="3022384" y="410618"/>
              <a:ext cx="34484" cy="29426"/>
            </a:xfrm>
            <a:custGeom>
              <a:avLst/>
              <a:gdLst>
                <a:gd name="T0" fmla="*/ 51 w 51"/>
                <a:gd name="T1" fmla="*/ 17 h 44"/>
                <a:gd name="T2" fmla="*/ 47 w 51"/>
                <a:gd name="T3" fmla="*/ 0 h 44"/>
                <a:gd name="T4" fmla="*/ 37 w 51"/>
                <a:gd name="T5" fmla="*/ 11 h 44"/>
                <a:gd name="T6" fmla="*/ 3 w 51"/>
                <a:gd name="T7" fmla="*/ 29 h 44"/>
                <a:gd name="T8" fmla="*/ 0 w 51"/>
                <a:gd name="T9" fmla="*/ 44 h 44"/>
                <a:gd name="T10" fmla="*/ 47 w 51"/>
                <a:gd name="T11" fmla="*/ 21 h 44"/>
                <a:gd name="T12" fmla="*/ 51 w 51"/>
                <a:gd name="T13" fmla="*/ 1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44">
                  <a:moveTo>
                    <a:pt x="51" y="1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5" y="3"/>
                    <a:pt x="42" y="7"/>
                    <a:pt x="37" y="11"/>
                  </a:cubicBezTo>
                  <a:cubicBezTo>
                    <a:pt x="29" y="18"/>
                    <a:pt x="18" y="25"/>
                    <a:pt x="3" y="2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2" y="39"/>
                    <a:pt x="37" y="30"/>
                    <a:pt x="47" y="21"/>
                  </a:cubicBezTo>
                  <a:cubicBezTo>
                    <a:pt x="48" y="20"/>
                    <a:pt x="50" y="18"/>
                    <a:pt x="51" y="17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8" name="Freeform 3667"/>
            <p:cNvSpPr/>
            <p:nvPr/>
          </p:nvSpPr>
          <p:spPr bwMode="auto">
            <a:xfrm>
              <a:off x="3026982" y="437286"/>
              <a:ext cx="35863" cy="27587"/>
            </a:xfrm>
            <a:custGeom>
              <a:avLst/>
              <a:gdLst>
                <a:gd name="T0" fmla="*/ 49 w 53"/>
                <a:gd name="T1" fmla="*/ 0 h 41"/>
                <a:gd name="T2" fmla="*/ 0 w 53"/>
                <a:gd name="T3" fmla="*/ 29 h 41"/>
                <a:gd name="T4" fmla="*/ 8 w 53"/>
                <a:gd name="T5" fmla="*/ 41 h 41"/>
                <a:gd name="T6" fmla="*/ 48 w 53"/>
                <a:gd name="T7" fmla="*/ 21 h 41"/>
                <a:gd name="T8" fmla="*/ 53 w 53"/>
                <a:gd name="T9" fmla="*/ 14 h 41"/>
                <a:gd name="T10" fmla="*/ 49 w 53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41">
                  <a:moveTo>
                    <a:pt x="49" y="0"/>
                  </a:moveTo>
                  <a:cubicBezTo>
                    <a:pt x="43" y="7"/>
                    <a:pt x="29" y="22"/>
                    <a:pt x="0" y="2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26" y="36"/>
                    <a:pt x="39" y="28"/>
                    <a:pt x="48" y="21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9" name="Freeform 3668"/>
            <p:cNvSpPr/>
            <p:nvPr/>
          </p:nvSpPr>
          <p:spPr bwMode="auto">
            <a:xfrm>
              <a:off x="3028361" y="364639"/>
              <a:ext cx="22070" cy="16552"/>
            </a:xfrm>
            <a:custGeom>
              <a:avLst/>
              <a:gdLst>
                <a:gd name="T0" fmla="*/ 3 w 33"/>
                <a:gd name="T1" fmla="*/ 0 h 24"/>
                <a:gd name="T2" fmla="*/ 32 w 33"/>
                <a:gd name="T3" fmla="*/ 0 h 24"/>
                <a:gd name="T4" fmla="*/ 32 w 33"/>
                <a:gd name="T5" fmla="*/ 16 h 24"/>
                <a:gd name="T6" fmla="*/ 16 w 33"/>
                <a:gd name="T7" fmla="*/ 24 h 24"/>
                <a:gd name="T8" fmla="*/ 3 w 33"/>
                <a:gd name="T9" fmla="*/ 19 h 24"/>
                <a:gd name="T10" fmla="*/ 3 w 33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4">
                  <a:moveTo>
                    <a:pt x="3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2" y="15"/>
                    <a:pt x="32" y="16"/>
                  </a:cubicBezTo>
                  <a:cubicBezTo>
                    <a:pt x="30" y="24"/>
                    <a:pt x="22" y="24"/>
                    <a:pt x="16" y="24"/>
                  </a:cubicBezTo>
                  <a:cubicBezTo>
                    <a:pt x="11" y="24"/>
                    <a:pt x="6" y="23"/>
                    <a:pt x="3" y="19"/>
                  </a:cubicBezTo>
                  <a:cubicBezTo>
                    <a:pt x="0" y="14"/>
                    <a:pt x="3" y="6"/>
                    <a:pt x="3" y="0"/>
                  </a:cubicBezTo>
                  <a:close/>
                </a:path>
              </a:pathLst>
            </a:custGeom>
            <a:solidFill>
              <a:srgbClr val="4F3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0" name="Freeform 3669"/>
            <p:cNvSpPr/>
            <p:nvPr/>
          </p:nvSpPr>
          <p:spPr bwMode="auto">
            <a:xfrm>
              <a:off x="2969508" y="354984"/>
              <a:ext cx="133338" cy="182076"/>
            </a:xfrm>
            <a:custGeom>
              <a:avLst/>
              <a:gdLst>
                <a:gd name="T0" fmla="*/ 34 w 199"/>
                <a:gd name="T1" fmla="*/ 0 h 271"/>
                <a:gd name="T2" fmla="*/ 104 w 199"/>
                <a:gd name="T3" fmla="*/ 120 h 271"/>
                <a:gd name="T4" fmla="*/ 176 w 199"/>
                <a:gd name="T5" fmla="*/ 0 h 271"/>
                <a:gd name="T6" fmla="*/ 187 w 199"/>
                <a:gd name="T7" fmla="*/ 0 h 271"/>
                <a:gd name="T8" fmla="*/ 198 w 199"/>
                <a:gd name="T9" fmla="*/ 155 h 271"/>
                <a:gd name="T10" fmla="*/ 199 w 199"/>
                <a:gd name="T11" fmla="*/ 251 h 271"/>
                <a:gd name="T12" fmla="*/ 0 w 199"/>
                <a:gd name="T13" fmla="*/ 251 h 271"/>
                <a:gd name="T14" fmla="*/ 19 w 199"/>
                <a:gd name="T15" fmla="*/ 0 h 271"/>
                <a:gd name="T16" fmla="*/ 34 w 199"/>
                <a:gd name="T1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271">
                  <a:moveTo>
                    <a:pt x="34" y="0"/>
                  </a:moveTo>
                  <a:cubicBezTo>
                    <a:pt x="34" y="0"/>
                    <a:pt x="60" y="59"/>
                    <a:pt x="104" y="120"/>
                  </a:cubicBezTo>
                  <a:cubicBezTo>
                    <a:pt x="145" y="70"/>
                    <a:pt x="176" y="0"/>
                    <a:pt x="176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97" y="118"/>
                    <a:pt x="198" y="155"/>
                  </a:cubicBezTo>
                  <a:cubicBezTo>
                    <a:pt x="198" y="192"/>
                    <a:pt x="199" y="251"/>
                    <a:pt x="199" y="251"/>
                  </a:cubicBezTo>
                  <a:cubicBezTo>
                    <a:pt x="199" y="251"/>
                    <a:pt x="101" y="271"/>
                    <a:pt x="0" y="251"/>
                  </a:cubicBezTo>
                  <a:cubicBezTo>
                    <a:pt x="2" y="159"/>
                    <a:pt x="19" y="0"/>
                    <a:pt x="19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1" name="Freeform 3670"/>
            <p:cNvSpPr/>
            <p:nvPr/>
          </p:nvSpPr>
          <p:spPr bwMode="auto">
            <a:xfrm>
              <a:off x="2969508" y="362340"/>
              <a:ext cx="67589" cy="162305"/>
            </a:xfrm>
            <a:custGeom>
              <a:avLst/>
              <a:gdLst>
                <a:gd name="T0" fmla="*/ 23 w 101"/>
                <a:gd name="T1" fmla="*/ 16 h 242"/>
                <a:gd name="T2" fmla="*/ 8 w 101"/>
                <a:gd name="T3" fmla="*/ 175 h 242"/>
                <a:gd name="T4" fmla="*/ 25 w 101"/>
                <a:gd name="T5" fmla="*/ 238 h 242"/>
                <a:gd name="T6" fmla="*/ 86 w 101"/>
                <a:gd name="T7" fmla="*/ 237 h 242"/>
                <a:gd name="T8" fmla="*/ 86 w 101"/>
                <a:gd name="T9" fmla="*/ 133 h 242"/>
                <a:gd name="T10" fmla="*/ 101 w 101"/>
                <a:gd name="T11" fmla="*/ 115 h 242"/>
                <a:gd name="T12" fmla="*/ 43 w 101"/>
                <a:gd name="T13" fmla="*/ 22 h 242"/>
                <a:gd name="T14" fmla="*/ 23 w 101"/>
                <a:gd name="T15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42">
                  <a:moveTo>
                    <a:pt x="23" y="16"/>
                  </a:moveTo>
                  <a:cubicBezTo>
                    <a:pt x="23" y="16"/>
                    <a:pt x="8" y="144"/>
                    <a:pt x="8" y="175"/>
                  </a:cubicBezTo>
                  <a:cubicBezTo>
                    <a:pt x="8" y="206"/>
                    <a:pt x="0" y="233"/>
                    <a:pt x="25" y="238"/>
                  </a:cubicBezTo>
                  <a:cubicBezTo>
                    <a:pt x="50" y="242"/>
                    <a:pt x="86" y="237"/>
                    <a:pt x="86" y="237"/>
                  </a:cubicBezTo>
                  <a:cubicBezTo>
                    <a:pt x="86" y="133"/>
                    <a:pt x="86" y="133"/>
                    <a:pt x="86" y="133"/>
                  </a:cubicBezTo>
                  <a:cubicBezTo>
                    <a:pt x="96" y="123"/>
                    <a:pt x="101" y="115"/>
                    <a:pt x="101" y="115"/>
                  </a:cubicBezTo>
                  <a:cubicBezTo>
                    <a:pt x="101" y="115"/>
                    <a:pt x="54" y="39"/>
                    <a:pt x="43" y="22"/>
                  </a:cubicBezTo>
                  <a:cubicBezTo>
                    <a:pt x="32" y="5"/>
                    <a:pt x="26" y="0"/>
                    <a:pt x="23" y="16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2" name="Freeform 3671"/>
            <p:cNvSpPr/>
            <p:nvPr/>
          </p:nvSpPr>
          <p:spPr bwMode="auto">
            <a:xfrm>
              <a:off x="3030660" y="360961"/>
              <a:ext cx="69428" cy="171501"/>
            </a:xfrm>
            <a:custGeom>
              <a:avLst/>
              <a:gdLst>
                <a:gd name="T0" fmla="*/ 3 w 104"/>
                <a:gd name="T1" fmla="*/ 240 h 255"/>
                <a:gd name="T2" fmla="*/ 92 w 104"/>
                <a:gd name="T3" fmla="*/ 239 h 255"/>
                <a:gd name="T4" fmla="*/ 102 w 104"/>
                <a:gd name="T5" fmla="*/ 134 h 255"/>
                <a:gd name="T6" fmla="*/ 95 w 104"/>
                <a:gd name="T7" fmla="*/ 26 h 255"/>
                <a:gd name="T8" fmla="*/ 81 w 104"/>
                <a:gd name="T9" fmla="*/ 12 h 255"/>
                <a:gd name="T10" fmla="*/ 55 w 104"/>
                <a:gd name="T11" fmla="*/ 61 h 255"/>
                <a:gd name="T12" fmla="*/ 2 w 104"/>
                <a:gd name="T13" fmla="*/ 136 h 255"/>
                <a:gd name="T14" fmla="*/ 3 w 104"/>
                <a:gd name="T15" fmla="*/ 24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255">
                  <a:moveTo>
                    <a:pt x="3" y="240"/>
                  </a:moveTo>
                  <a:cubicBezTo>
                    <a:pt x="26" y="255"/>
                    <a:pt x="80" y="241"/>
                    <a:pt x="92" y="239"/>
                  </a:cubicBezTo>
                  <a:cubicBezTo>
                    <a:pt x="104" y="237"/>
                    <a:pt x="102" y="157"/>
                    <a:pt x="102" y="134"/>
                  </a:cubicBezTo>
                  <a:cubicBezTo>
                    <a:pt x="102" y="111"/>
                    <a:pt x="95" y="52"/>
                    <a:pt x="95" y="26"/>
                  </a:cubicBezTo>
                  <a:cubicBezTo>
                    <a:pt x="95" y="0"/>
                    <a:pt x="82" y="7"/>
                    <a:pt x="81" y="12"/>
                  </a:cubicBezTo>
                  <a:cubicBezTo>
                    <a:pt x="79" y="17"/>
                    <a:pt x="63" y="46"/>
                    <a:pt x="55" y="61"/>
                  </a:cubicBezTo>
                  <a:cubicBezTo>
                    <a:pt x="47" y="77"/>
                    <a:pt x="2" y="136"/>
                    <a:pt x="2" y="136"/>
                  </a:cubicBezTo>
                  <a:cubicBezTo>
                    <a:pt x="2" y="136"/>
                    <a:pt x="0" y="229"/>
                    <a:pt x="3" y="240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3" name="Rectangle 3672"/>
            <p:cNvSpPr>
              <a:spLocks noChangeArrowheads="1"/>
            </p:cNvSpPr>
            <p:nvPr/>
          </p:nvSpPr>
          <p:spPr bwMode="auto">
            <a:xfrm>
              <a:off x="3054109" y="492000"/>
              <a:ext cx="37243" cy="8736"/>
            </a:xfrm>
            <a:prstGeom prst="rect">
              <a:avLst/>
            </a:pr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4" name="Freeform 3673"/>
            <p:cNvSpPr/>
            <p:nvPr/>
          </p:nvSpPr>
          <p:spPr bwMode="auto">
            <a:xfrm>
              <a:off x="2892264" y="73594"/>
              <a:ext cx="287367" cy="212422"/>
            </a:xfrm>
            <a:custGeom>
              <a:avLst/>
              <a:gdLst>
                <a:gd name="T0" fmla="*/ 22 w 428"/>
                <a:gd name="T1" fmla="*/ 264 h 316"/>
                <a:gd name="T2" fmla="*/ 45 w 428"/>
                <a:gd name="T3" fmla="*/ 316 h 316"/>
                <a:gd name="T4" fmla="*/ 389 w 428"/>
                <a:gd name="T5" fmla="*/ 313 h 316"/>
                <a:gd name="T6" fmla="*/ 409 w 428"/>
                <a:gd name="T7" fmla="*/ 204 h 316"/>
                <a:gd name="T8" fmla="*/ 428 w 428"/>
                <a:gd name="T9" fmla="*/ 208 h 316"/>
                <a:gd name="T10" fmla="*/ 411 w 428"/>
                <a:gd name="T11" fmla="*/ 169 h 316"/>
                <a:gd name="T12" fmla="*/ 387 w 428"/>
                <a:gd name="T13" fmla="*/ 129 h 316"/>
                <a:gd name="T14" fmla="*/ 405 w 428"/>
                <a:gd name="T15" fmla="*/ 99 h 316"/>
                <a:gd name="T16" fmla="*/ 357 w 428"/>
                <a:gd name="T17" fmla="*/ 87 h 316"/>
                <a:gd name="T18" fmla="*/ 260 w 428"/>
                <a:gd name="T19" fmla="*/ 42 h 316"/>
                <a:gd name="T20" fmla="*/ 250 w 428"/>
                <a:gd name="T21" fmla="*/ 0 h 316"/>
                <a:gd name="T22" fmla="*/ 215 w 428"/>
                <a:gd name="T23" fmla="*/ 34 h 316"/>
                <a:gd name="T24" fmla="*/ 107 w 428"/>
                <a:gd name="T25" fmla="*/ 62 h 316"/>
                <a:gd name="T26" fmla="*/ 38 w 428"/>
                <a:gd name="T27" fmla="*/ 133 h 316"/>
                <a:gd name="T28" fmla="*/ 18 w 428"/>
                <a:gd name="T29" fmla="*/ 110 h 316"/>
                <a:gd name="T30" fmla="*/ 31 w 428"/>
                <a:gd name="T31" fmla="*/ 156 h 316"/>
                <a:gd name="T32" fmla="*/ 9 w 428"/>
                <a:gd name="T33" fmla="*/ 134 h 316"/>
                <a:gd name="T34" fmla="*/ 23 w 428"/>
                <a:gd name="T35" fmla="*/ 189 h 316"/>
                <a:gd name="T36" fmla="*/ 22 w 428"/>
                <a:gd name="T37" fmla="*/ 26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8" h="316">
                  <a:moveTo>
                    <a:pt x="22" y="264"/>
                  </a:moveTo>
                  <a:cubicBezTo>
                    <a:pt x="13" y="302"/>
                    <a:pt x="45" y="316"/>
                    <a:pt x="45" y="316"/>
                  </a:cubicBezTo>
                  <a:cubicBezTo>
                    <a:pt x="45" y="316"/>
                    <a:pt x="178" y="313"/>
                    <a:pt x="389" y="313"/>
                  </a:cubicBezTo>
                  <a:cubicBezTo>
                    <a:pt x="428" y="274"/>
                    <a:pt x="422" y="227"/>
                    <a:pt x="409" y="204"/>
                  </a:cubicBezTo>
                  <a:cubicBezTo>
                    <a:pt x="420" y="215"/>
                    <a:pt x="428" y="208"/>
                    <a:pt x="428" y="208"/>
                  </a:cubicBezTo>
                  <a:cubicBezTo>
                    <a:pt x="422" y="208"/>
                    <a:pt x="416" y="197"/>
                    <a:pt x="411" y="169"/>
                  </a:cubicBezTo>
                  <a:cubicBezTo>
                    <a:pt x="407" y="141"/>
                    <a:pt x="387" y="129"/>
                    <a:pt x="387" y="129"/>
                  </a:cubicBezTo>
                  <a:cubicBezTo>
                    <a:pt x="405" y="122"/>
                    <a:pt x="405" y="99"/>
                    <a:pt x="405" y="99"/>
                  </a:cubicBezTo>
                  <a:cubicBezTo>
                    <a:pt x="401" y="114"/>
                    <a:pt x="375" y="116"/>
                    <a:pt x="357" y="87"/>
                  </a:cubicBezTo>
                  <a:cubicBezTo>
                    <a:pt x="340" y="59"/>
                    <a:pt x="300" y="42"/>
                    <a:pt x="260" y="42"/>
                  </a:cubicBezTo>
                  <a:cubicBezTo>
                    <a:pt x="283" y="11"/>
                    <a:pt x="250" y="0"/>
                    <a:pt x="250" y="0"/>
                  </a:cubicBezTo>
                  <a:cubicBezTo>
                    <a:pt x="250" y="29"/>
                    <a:pt x="215" y="34"/>
                    <a:pt x="215" y="34"/>
                  </a:cubicBezTo>
                  <a:cubicBezTo>
                    <a:pt x="215" y="34"/>
                    <a:pt x="132" y="37"/>
                    <a:pt x="107" y="62"/>
                  </a:cubicBezTo>
                  <a:cubicBezTo>
                    <a:pt x="64" y="62"/>
                    <a:pt x="45" y="87"/>
                    <a:pt x="38" y="133"/>
                  </a:cubicBezTo>
                  <a:cubicBezTo>
                    <a:pt x="27" y="133"/>
                    <a:pt x="18" y="110"/>
                    <a:pt x="18" y="110"/>
                  </a:cubicBezTo>
                  <a:cubicBezTo>
                    <a:pt x="18" y="127"/>
                    <a:pt x="31" y="156"/>
                    <a:pt x="31" y="156"/>
                  </a:cubicBezTo>
                  <a:cubicBezTo>
                    <a:pt x="11" y="156"/>
                    <a:pt x="9" y="134"/>
                    <a:pt x="9" y="134"/>
                  </a:cubicBezTo>
                  <a:cubicBezTo>
                    <a:pt x="0" y="142"/>
                    <a:pt x="0" y="181"/>
                    <a:pt x="23" y="189"/>
                  </a:cubicBezTo>
                  <a:cubicBezTo>
                    <a:pt x="23" y="189"/>
                    <a:pt x="0" y="219"/>
                    <a:pt x="22" y="264"/>
                  </a:cubicBezTo>
                </a:path>
              </a:pathLst>
            </a:custGeom>
            <a:solidFill>
              <a:srgbClr val="3B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5" name="Freeform 3674"/>
            <p:cNvSpPr/>
            <p:nvPr/>
          </p:nvSpPr>
          <p:spPr bwMode="auto">
            <a:xfrm>
              <a:off x="2906058" y="197277"/>
              <a:ext cx="273573" cy="88739"/>
            </a:xfrm>
            <a:custGeom>
              <a:avLst/>
              <a:gdLst>
                <a:gd name="T0" fmla="*/ 24 w 407"/>
                <a:gd name="T1" fmla="*/ 132 h 132"/>
                <a:gd name="T2" fmla="*/ 368 w 407"/>
                <a:gd name="T3" fmla="*/ 129 h 132"/>
                <a:gd name="T4" fmla="*/ 388 w 407"/>
                <a:gd name="T5" fmla="*/ 21 h 132"/>
                <a:gd name="T6" fmla="*/ 383 w 407"/>
                <a:gd name="T7" fmla="*/ 92 h 132"/>
                <a:gd name="T8" fmla="*/ 359 w 407"/>
                <a:gd name="T9" fmla="*/ 91 h 132"/>
                <a:gd name="T10" fmla="*/ 359 w 407"/>
                <a:gd name="T11" fmla="*/ 76 h 132"/>
                <a:gd name="T12" fmla="*/ 349 w 407"/>
                <a:gd name="T13" fmla="*/ 57 h 132"/>
                <a:gd name="T14" fmla="*/ 328 w 407"/>
                <a:gd name="T15" fmla="*/ 45 h 132"/>
                <a:gd name="T16" fmla="*/ 334 w 407"/>
                <a:gd name="T17" fmla="*/ 68 h 132"/>
                <a:gd name="T18" fmla="*/ 303 w 407"/>
                <a:gd name="T19" fmla="*/ 41 h 132"/>
                <a:gd name="T20" fmla="*/ 270 w 407"/>
                <a:gd name="T21" fmla="*/ 14 h 132"/>
                <a:gd name="T22" fmla="*/ 277 w 407"/>
                <a:gd name="T23" fmla="*/ 43 h 132"/>
                <a:gd name="T24" fmla="*/ 225 w 407"/>
                <a:gd name="T25" fmla="*/ 0 h 132"/>
                <a:gd name="T26" fmla="*/ 214 w 407"/>
                <a:gd name="T27" fmla="*/ 46 h 132"/>
                <a:gd name="T28" fmla="*/ 209 w 407"/>
                <a:gd name="T29" fmla="*/ 64 h 132"/>
                <a:gd name="T30" fmla="*/ 202 w 407"/>
                <a:gd name="T31" fmla="*/ 51 h 132"/>
                <a:gd name="T32" fmla="*/ 181 w 407"/>
                <a:gd name="T33" fmla="*/ 36 h 132"/>
                <a:gd name="T34" fmla="*/ 143 w 407"/>
                <a:gd name="T35" fmla="*/ 10 h 132"/>
                <a:gd name="T36" fmla="*/ 158 w 407"/>
                <a:gd name="T37" fmla="*/ 46 h 132"/>
                <a:gd name="T38" fmla="*/ 117 w 407"/>
                <a:gd name="T39" fmla="*/ 17 h 132"/>
                <a:gd name="T40" fmla="*/ 125 w 407"/>
                <a:gd name="T41" fmla="*/ 60 h 132"/>
                <a:gd name="T42" fmla="*/ 93 w 407"/>
                <a:gd name="T43" fmla="*/ 43 h 132"/>
                <a:gd name="T44" fmla="*/ 71 w 407"/>
                <a:gd name="T45" fmla="*/ 16 h 132"/>
                <a:gd name="T46" fmla="*/ 67 w 407"/>
                <a:gd name="T47" fmla="*/ 54 h 132"/>
                <a:gd name="T48" fmla="*/ 38 w 407"/>
                <a:gd name="T49" fmla="*/ 73 h 132"/>
                <a:gd name="T50" fmla="*/ 38 w 407"/>
                <a:gd name="T51" fmla="*/ 94 h 132"/>
                <a:gd name="T52" fmla="*/ 5 w 407"/>
                <a:gd name="T53" fmla="*/ 94 h 132"/>
                <a:gd name="T54" fmla="*/ 0 w 407"/>
                <a:gd name="T55" fmla="*/ 99 h 132"/>
                <a:gd name="T56" fmla="*/ 24 w 407"/>
                <a:gd name="T5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7" h="132">
                  <a:moveTo>
                    <a:pt x="24" y="132"/>
                  </a:moveTo>
                  <a:cubicBezTo>
                    <a:pt x="24" y="132"/>
                    <a:pt x="157" y="129"/>
                    <a:pt x="368" y="129"/>
                  </a:cubicBezTo>
                  <a:cubicBezTo>
                    <a:pt x="407" y="91"/>
                    <a:pt x="401" y="44"/>
                    <a:pt x="388" y="21"/>
                  </a:cubicBezTo>
                  <a:cubicBezTo>
                    <a:pt x="402" y="53"/>
                    <a:pt x="383" y="92"/>
                    <a:pt x="383" y="92"/>
                  </a:cubicBezTo>
                  <a:cubicBezTo>
                    <a:pt x="372" y="86"/>
                    <a:pt x="359" y="91"/>
                    <a:pt x="359" y="91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59" y="76"/>
                    <a:pt x="355" y="65"/>
                    <a:pt x="349" y="57"/>
                  </a:cubicBezTo>
                  <a:cubicBezTo>
                    <a:pt x="343" y="49"/>
                    <a:pt x="328" y="45"/>
                    <a:pt x="328" y="45"/>
                  </a:cubicBezTo>
                  <a:cubicBezTo>
                    <a:pt x="328" y="45"/>
                    <a:pt x="333" y="50"/>
                    <a:pt x="334" y="68"/>
                  </a:cubicBezTo>
                  <a:cubicBezTo>
                    <a:pt x="328" y="60"/>
                    <a:pt x="317" y="46"/>
                    <a:pt x="303" y="41"/>
                  </a:cubicBezTo>
                  <a:cubicBezTo>
                    <a:pt x="288" y="37"/>
                    <a:pt x="273" y="21"/>
                    <a:pt x="270" y="14"/>
                  </a:cubicBezTo>
                  <a:cubicBezTo>
                    <a:pt x="268" y="20"/>
                    <a:pt x="265" y="38"/>
                    <a:pt x="277" y="43"/>
                  </a:cubicBezTo>
                  <a:cubicBezTo>
                    <a:pt x="253" y="43"/>
                    <a:pt x="232" y="20"/>
                    <a:pt x="225" y="0"/>
                  </a:cubicBezTo>
                  <a:cubicBezTo>
                    <a:pt x="228" y="16"/>
                    <a:pt x="220" y="40"/>
                    <a:pt x="214" y="46"/>
                  </a:cubicBezTo>
                  <a:cubicBezTo>
                    <a:pt x="207" y="53"/>
                    <a:pt x="209" y="64"/>
                    <a:pt x="209" y="64"/>
                  </a:cubicBezTo>
                  <a:cubicBezTo>
                    <a:pt x="209" y="64"/>
                    <a:pt x="204" y="59"/>
                    <a:pt x="202" y="51"/>
                  </a:cubicBezTo>
                  <a:cubicBezTo>
                    <a:pt x="201" y="42"/>
                    <a:pt x="196" y="37"/>
                    <a:pt x="181" y="36"/>
                  </a:cubicBezTo>
                  <a:cubicBezTo>
                    <a:pt x="155" y="34"/>
                    <a:pt x="144" y="24"/>
                    <a:pt x="143" y="10"/>
                  </a:cubicBezTo>
                  <a:cubicBezTo>
                    <a:pt x="134" y="24"/>
                    <a:pt x="142" y="40"/>
                    <a:pt x="158" y="46"/>
                  </a:cubicBezTo>
                  <a:cubicBezTo>
                    <a:pt x="138" y="45"/>
                    <a:pt x="129" y="36"/>
                    <a:pt x="117" y="17"/>
                  </a:cubicBezTo>
                  <a:cubicBezTo>
                    <a:pt x="111" y="34"/>
                    <a:pt x="125" y="60"/>
                    <a:pt x="125" y="60"/>
                  </a:cubicBezTo>
                  <a:cubicBezTo>
                    <a:pt x="125" y="60"/>
                    <a:pt x="109" y="54"/>
                    <a:pt x="93" y="43"/>
                  </a:cubicBezTo>
                  <a:cubicBezTo>
                    <a:pt x="77" y="33"/>
                    <a:pt x="71" y="16"/>
                    <a:pt x="71" y="16"/>
                  </a:cubicBezTo>
                  <a:cubicBezTo>
                    <a:pt x="71" y="16"/>
                    <a:pt x="72" y="40"/>
                    <a:pt x="67" y="54"/>
                  </a:cubicBezTo>
                  <a:cubicBezTo>
                    <a:pt x="62" y="68"/>
                    <a:pt x="38" y="73"/>
                    <a:pt x="38" y="73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21" y="81"/>
                    <a:pt x="5" y="94"/>
                    <a:pt x="5" y="94"/>
                  </a:cubicBezTo>
                  <a:cubicBezTo>
                    <a:pt x="4" y="94"/>
                    <a:pt x="2" y="96"/>
                    <a:pt x="0" y="99"/>
                  </a:cubicBezTo>
                  <a:cubicBezTo>
                    <a:pt x="2" y="123"/>
                    <a:pt x="24" y="132"/>
                    <a:pt x="24" y="132"/>
                  </a:cubicBezTo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6" name="Freeform 3675"/>
            <p:cNvSpPr/>
            <p:nvPr/>
          </p:nvSpPr>
          <p:spPr bwMode="auto">
            <a:xfrm>
              <a:off x="2892264" y="147620"/>
              <a:ext cx="26668" cy="53335"/>
            </a:xfrm>
            <a:custGeom>
              <a:avLst/>
              <a:gdLst>
                <a:gd name="T0" fmla="*/ 18 w 40"/>
                <a:gd name="T1" fmla="*/ 0 h 79"/>
                <a:gd name="T2" fmla="*/ 31 w 40"/>
                <a:gd name="T3" fmla="*/ 46 h 79"/>
                <a:gd name="T4" fmla="*/ 9 w 40"/>
                <a:gd name="T5" fmla="*/ 24 h 79"/>
                <a:gd name="T6" fmla="*/ 23 w 40"/>
                <a:gd name="T7" fmla="*/ 79 h 79"/>
                <a:gd name="T8" fmla="*/ 33 w 40"/>
                <a:gd name="T9" fmla="*/ 76 h 79"/>
                <a:gd name="T10" fmla="*/ 9 w 40"/>
                <a:gd name="T11" fmla="*/ 57 h 79"/>
                <a:gd name="T12" fmla="*/ 8 w 40"/>
                <a:gd name="T13" fmla="*/ 29 h 79"/>
                <a:gd name="T14" fmla="*/ 35 w 40"/>
                <a:gd name="T15" fmla="*/ 48 h 79"/>
                <a:gd name="T16" fmla="*/ 21 w 40"/>
                <a:gd name="T17" fmla="*/ 10 h 79"/>
                <a:gd name="T18" fmla="*/ 40 w 40"/>
                <a:gd name="T19" fmla="*/ 26 h 79"/>
                <a:gd name="T20" fmla="*/ 38 w 40"/>
                <a:gd name="T21" fmla="*/ 23 h 79"/>
                <a:gd name="T22" fmla="*/ 18 w 40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9">
                  <a:moveTo>
                    <a:pt x="18" y="0"/>
                  </a:moveTo>
                  <a:cubicBezTo>
                    <a:pt x="18" y="17"/>
                    <a:pt x="31" y="46"/>
                    <a:pt x="31" y="46"/>
                  </a:cubicBezTo>
                  <a:cubicBezTo>
                    <a:pt x="11" y="46"/>
                    <a:pt x="9" y="24"/>
                    <a:pt x="9" y="24"/>
                  </a:cubicBezTo>
                  <a:cubicBezTo>
                    <a:pt x="0" y="32"/>
                    <a:pt x="0" y="71"/>
                    <a:pt x="23" y="79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3" y="76"/>
                    <a:pt x="14" y="69"/>
                    <a:pt x="9" y="57"/>
                  </a:cubicBezTo>
                  <a:cubicBezTo>
                    <a:pt x="5" y="45"/>
                    <a:pt x="7" y="33"/>
                    <a:pt x="8" y="29"/>
                  </a:cubicBezTo>
                  <a:cubicBezTo>
                    <a:pt x="9" y="39"/>
                    <a:pt x="15" y="51"/>
                    <a:pt x="35" y="48"/>
                  </a:cubicBezTo>
                  <a:cubicBezTo>
                    <a:pt x="27" y="33"/>
                    <a:pt x="21" y="15"/>
                    <a:pt x="21" y="10"/>
                  </a:cubicBezTo>
                  <a:cubicBezTo>
                    <a:pt x="28" y="23"/>
                    <a:pt x="33" y="27"/>
                    <a:pt x="40" y="26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27" y="23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7" name="Freeform 3676"/>
            <p:cNvSpPr/>
            <p:nvPr/>
          </p:nvSpPr>
          <p:spPr bwMode="auto">
            <a:xfrm>
              <a:off x="2917552" y="73594"/>
              <a:ext cx="262079" cy="141155"/>
            </a:xfrm>
            <a:custGeom>
              <a:avLst/>
              <a:gdLst>
                <a:gd name="T0" fmla="*/ 373 w 390"/>
                <a:gd name="T1" fmla="*/ 169 h 210"/>
                <a:gd name="T2" fmla="*/ 349 w 390"/>
                <a:gd name="T3" fmla="*/ 129 h 210"/>
                <a:gd name="T4" fmla="*/ 367 w 390"/>
                <a:gd name="T5" fmla="*/ 99 h 210"/>
                <a:gd name="T6" fmla="*/ 319 w 390"/>
                <a:gd name="T7" fmla="*/ 87 h 210"/>
                <a:gd name="T8" fmla="*/ 222 w 390"/>
                <a:gd name="T9" fmla="*/ 42 h 210"/>
                <a:gd name="T10" fmla="*/ 212 w 390"/>
                <a:gd name="T11" fmla="*/ 0 h 210"/>
                <a:gd name="T12" fmla="*/ 177 w 390"/>
                <a:gd name="T13" fmla="*/ 34 h 210"/>
                <a:gd name="T14" fmla="*/ 70 w 390"/>
                <a:gd name="T15" fmla="*/ 62 h 210"/>
                <a:gd name="T16" fmla="*/ 0 w 390"/>
                <a:gd name="T17" fmla="*/ 132 h 210"/>
                <a:gd name="T18" fmla="*/ 52 w 390"/>
                <a:gd name="T19" fmla="*/ 70 h 210"/>
                <a:gd name="T20" fmla="*/ 85 w 390"/>
                <a:gd name="T21" fmla="*/ 76 h 210"/>
                <a:gd name="T22" fmla="*/ 104 w 390"/>
                <a:gd name="T23" fmla="*/ 75 h 210"/>
                <a:gd name="T24" fmla="*/ 87 w 390"/>
                <a:gd name="T25" fmla="*/ 74 h 210"/>
                <a:gd name="T26" fmla="*/ 73 w 390"/>
                <a:gd name="T27" fmla="*/ 63 h 210"/>
                <a:gd name="T28" fmla="*/ 123 w 390"/>
                <a:gd name="T29" fmla="*/ 46 h 210"/>
                <a:gd name="T30" fmla="*/ 216 w 390"/>
                <a:gd name="T31" fmla="*/ 7 h 210"/>
                <a:gd name="T32" fmla="*/ 212 w 390"/>
                <a:gd name="T33" fmla="*/ 48 h 210"/>
                <a:gd name="T34" fmla="*/ 298 w 390"/>
                <a:gd name="T35" fmla="*/ 70 h 210"/>
                <a:gd name="T36" fmla="*/ 361 w 390"/>
                <a:gd name="T37" fmla="*/ 110 h 210"/>
                <a:gd name="T38" fmla="*/ 332 w 390"/>
                <a:gd name="T39" fmla="*/ 126 h 210"/>
                <a:gd name="T40" fmla="*/ 367 w 390"/>
                <a:gd name="T41" fmla="*/ 158 h 210"/>
                <a:gd name="T42" fmla="*/ 390 w 390"/>
                <a:gd name="T43" fmla="*/ 208 h 210"/>
                <a:gd name="T44" fmla="*/ 373 w 390"/>
                <a:gd name="T45" fmla="*/ 16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0" h="210">
                  <a:moveTo>
                    <a:pt x="373" y="169"/>
                  </a:moveTo>
                  <a:cubicBezTo>
                    <a:pt x="369" y="141"/>
                    <a:pt x="349" y="129"/>
                    <a:pt x="349" y="129"/>
                  </a:cubicBezTo>
                  <a:cubicBezTo>
                    <a:pt x="367" y="122"/>
                    <a:pt x="367" y="99"/>
                    <a:pt x="367" y="99"/>
                  </a:cubicBezTo>
                  <a:cubicBezTo>
                    <a:pt x="363" y="114"/>
                    <a:pt x="337" y="116"/>
                    <a:pt x="319" y="87"/>
                  </a:cubicBezTo>
                  <a:cubicBezTo>
                    <a:pt x="302" y="59"/>
                    <a:pt x="262" y="42"/>
                    <a:pt x="222" y="42"/>
                  </a:cubicBezTo>
                  <a:cubicBezTo>
                    <a:pt x="245" y="11"/>
                    <a:pt x="212" y="0"/>
                    <a:pt x="212" y="0"/>
                  </a:cubicBezTo>
                  <a:cubicBezTo>
                    <a:pt x="212" y="29"/>
                    <a:pt x="177" y="34"/>
                    <a:pt x="177" y="34"/>
                  </a:cubicBezTo>
                  <a:cubicBezTo>
                    <a:pt x="177" y="34"/>
                    <a:pt x="94" y="37"/>
                    <a:pt x="70" y="62"/>
                  </a:cubicBezTo>
                  <a:cubicBezTo>
                    <a:pt x="26" y="62"/>
                    <a:pt x="7" y="87"/>
                    <a:pt x="0" y="132"/>
                  </a:cubicBezTo>
                  <a:cubicBezTo>
                    <a:pt x="1" y="129"/>
                    <a:pt x="16" y="78"/>
                    <a:pt x="52" y="70"/>
                  </a:cubicBezTo>
                  <a:cubicBezTo>
                    <a:pt x="64" y="68"/>
                    <a:pt x="73" y="67"/>
                    <a:pt x="85" y="76"/>
                  </a:cubicBezTo>
                  <a:cubicBezTo>
                    <a:pt x="97" y="84"/>
                    <a:pt x="104" y="79"/>
                    <a:pt x="104" y="75"/>
                  </a:cubicBezTo>
                  <a:cubicBezTo>
                    <a:pt x="104" y="75"/>
                    <a:pt x="96" y="83"/>
                    <a:pt x="87" y="74"/>
                  </a:cubicBezTo>
                  <a:cubicBezTo>
                    <a:pt x="78" y="65"/>
                    <a:pt x="73" y="63"/>
                    <a:pt x="73" y="63"/>
                  </a:cubicBezTo>
                  <a:cubicBezTo>
                    <a:pt x="73" y="63"/>
                    <a:pt x="90" y="51"/>
                    <a:pt x="123" y="46"/>
                  </a:cubicBezTo>
                  <a:cubicBezTo>
                    <a:pt x="156" y="41"/>
                    <a:pt x="218" y="42"/>
                    <a:pt x="216" y="7"/>
                  </a:cubicBezTo>
                  <a:cubicBezTo>
                    <a:pt x="230" y="17"/>
                    <a:pt x="227" y="33"/>
                    <a:pt x="212" y="48"/>
                  </a:cubicBezTo>
                  <a:cubicBezTo>
                    <a:pt x="229" y="45"/>
                    <a:pt x="280" y="50"/>
                    <a:pt x="298" y="70"/>
                  </a:cubicBezTo>
                  <a:cubicBezTo>
                    <a:pt x="315" y="89"/>
                    <a:pt x="346" y="128"/>
                    <a:pt x="361" y="110"/>
                  </a:cubicBezTo>
                  <a:cubicBezTo>
                    <a:pt x="361" y="124"/>
                    <a:pt x="344" y="128"/>
                    <a:pt x="332" y="126"/>
                  </a:cubicBezTo>
                  <a:cubicBezTo>
                    <a:pt x="332" y="126"/>
                    <a:pt x="359" y="133"/>
                    <a:pt x="367" y="158"/>
                  </a:cubicBezTo>
                  <a:cubicBezTo>
                    <a:pt x="374" y="184"/>
                    <a:pt x="374" y="210"/>
                    <a:pt x="390" y="208"/>
                  </a:cubicBezTo>
                  <a:cubicBezTo>
                    <a:pt x="384" y="208"/>
                    <a:pt x="378" y="197"/>
                    <a:pt x="373" y="169"/>
                  </a:cubicBezTo>
                  <a:close/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8" name="Freeform 3677"/>
            <p:cNvSpPr/>
            <p:nvPr/>
          </p:nvSpPr>
          <p:spPr bwMode="auto">
            <a:xfrm>
              <a:off x="3129054" y="182564"/>
              <a:ext cx="22989" cy="66669"/>
            </a:xfrm>
            <a:custGeom>
              <a:avLst/>
              <a:gdLst>
                <a:gd name="T0" fmla="*/ 23 w 34"/>
                <a:gd name="T1" fmla="*/ 88 h 99"/>
                <a:gd name="T2" fmla="*/ 23 w 34"/>
                <a:gd name="T3" fmla="*/ 38 h 99"/>
                <a:gd name="T4" fmla="*/ 0 w 34"/>
                <a:gd name="T5" fmla="*/ 0 h 99"/>
                <a:gd name="T6" fmla="*/ 31 w 34"/>
                <a:gd name="T7" fmla="*/ 51 h 99"/>
                <a:gd name="T8" fmla="*/ 24 w 34"/>
                <a:gd name="T9" fmla="*/ 99 h 99"/>
                <a:gd name="T10" fmla="*/ 23 w 34"/>
                <a:gd name="T11" fmla="*/ 8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99">
                  <a:moveTo>
                    <a:pt x="23" y="88"/>
                  </a:moveTo>
                  <a:cubicBezTo>
                    <a:pt x="23" y="88"/>
                    <a:pt x="29" y="59"/>
                    <a:pt x="23" y="38"/>
                  </a:cubicBezTo>
                  <a:cubicBezTo>
                    <a:pt x="16" y="17"/>
                    <a:pt x="0" y="0"/>
                    <a:pt x="0" y="0"/>
                  </a:cubicBezTo>
                  <a:cubicBezTo>
                    <a:pt x="0" y="0"/>
                    <a:pt x="24" y="9"/>
                    <a:pt x="31" y="51"/>
                  </a:cubicBezTo>
                  <a:cubicBezTo>
                    <a:pt x="34" y="76"/>
                    <a:pt x="24" y="99"/>
                    <a:pt x="24" y="99"/>
                  </a:cubicBezTo>
                  <a:cubicBezTo>
                    <a:pt x="24" y="99"/>
                    <a:pt x="23" y="93"/>
                    <a:pt x="23" y="88"/>
                  </a:cubicBezTo>
                  <a:close/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9" name="Freeform 3678"/>
            <p:cNvSpPr/>
            <p:nvPr/>
          </p:nvSpPr>
          <p:spPr bwMode="auto">
            <a:xfrm>
              <a:off x="2933645" y="206932"/>
              <a:ext cx="210123" cy="164144"/>
            </a:xfrm>
            <a:custGeom>
              <a:avLst/>
              <a:gdLst>
                <a:gd name="T0" fmla="*/ 294 w 313"/>
                <a:gd name="T1" fmla="*/ 40 h 244"/>
                <a:gd name="T2" fmla="*/ 299 w 313"/>
                <a:gd name="T3" fmla="*/ 67 h 244"/>
                <a:gd name="T4" fmla="*/ 273 w 313"/>
                <a:gd name="T5" fmla="*/ 41 h 244"/>
                <a:gd name="T6" fmla="*/ 231 w 313"/>
                <a:gd name="T7" fmla="*/ 11 h 244"/>
                <a:gd name="T8" fmla="*/ 244 w 313"/>
                <a:gd name="T9" fmla="*/ 31 h 244"/>
                <a:gd name="T10" fmla="*/ 187 w 313"/>
                <a:gd name="T11" fmla="*/ 0 h 244"/>
                <a:gd name="T12" fmla="*/ 181 w 313"/>
                <a:gd name="T13" fmla="*/ 28 h 244"/>
                <a:gd name="T14" fmla="*/ 177 w 313"/>
                <a:gd name="T15" fmla="*/ 59 h 244"/>
                <a:gd name="T16" fmla="*/ 159 w 313"/>
                <a:gd name="T17" fmla="*/ 41 h 244"/>
                <a:gd name="T18" fmla="*/ 129 w 313"/>
                <a:gd name="T19" fmla="*/ 23 h 244"/>
                <a:gd name="T20" fmla="*/ 101 w 313"/>
                <a:gd name="T21" fmla="*/ 4 h 244"/>
                <a:gd name="T22" fmla="*/ 127 w 313"/>
                <a:gd name="T23" fmla="*/ 33 h 244"/>
                <a:gd name="T24" fmla="*/ 78 w 313"/>
                <a:gd name="T25" fmla="*/ 12 h 244"/>
                <a:gd name="T26" fmla="*/ 106 w 313"/>
                <a:gd name="T27" fmla="*/ 54 h 244"/>
                <a:gd name="T28" fmla="*/ 33 w 313"/>
                <a:gd name="T29" fmla="*/ 16 h 244"/>
                <a:gd name="T30" fmla="*/ 14 w 313"/>
                <a:gd name="T31" fmla="*/ 64 h 244"/>
                <a:gd name="T32" fmla="*/ 5 w 313"/>
                <a:gd name="T33" fmla="*/ 69 h 244"/>
                <a:gd name="T34" fmla="*/ 5 w 313"/>
                <a:gd name="T35" fmla="*/ 152 h 244"/>
                <a:gd name="T36" fmla="*/ 158 w 313"/>
                <a:gd name="T37" fmla="*/ 244 h 244"/>
                <a:gd name="T38" fmla="*/ 313 w 313"/>
                <a:gd name="T39" fmla="*/ 171 h 244"/>
                <a:gd name="T40" fmla="*/ 313 w 313"/>
                <a:gd name="T41" fmla="*/ 63 h 244"/>
                <a:gd name="T42" fmla="*/ 294 w 313"/>
                <a:gd name="T43" fmla="*/ 4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3" h="244">
                  <a:moveTo>
                    <a:pt x="294" y="40"/>
                  </a:moveTo>
                  <a:cubicBezTo>
                    <a:pt x="294" y="40"/>
                    <a:pt x="302" y="56"/>
                    <a:pt x="299" y="67"/>
                  </a:cubicBezTo>
                  <a:cubicBezTo>
                    <a:pt x="299" y="67"/>
                    <a:pt x="293" y="54"/>
                    <a:pt x="273" y="41"/>
                  </a:cubicBezTo>
                  <a:cubicBezTo>
                    <a:pt x="253" y="28"/>
                    <a:pt x="238" y="22"/>
                    <a:pt x="231" y="11"/>
                  </a:cubicBezTo>
                  <a:cubicBezTo>
                    <a:pt x="231" y="11"/>
                    <a:pt x="232" y="26"/>
                    <a:pt x="244" y="31"/>
                  </a:cubicBezTo>
                  <a:cubicBezTo>
                    <a:pt x="244" y="31"/>
                    <a:pt x="203" y="40"/>
                    <a:pt x="187" y="0"/>
                  </a:cubicBezTo>
                  <a:cubicBezTo>
                    <a:pt x="187" y="0"/>
                    <a:pt x="188" y="17"/>
                    <a:pt x="181" y="28"/>
                  </a:cubicBezTo>
                  <a:cubicBezTo>
                    <a:pt x="175" y="39"/>
                    <a:pt x="169" y="51"/>
                    <a:pt x="177" y="59"/>
                  </a:cubicBezTo>
                  <a:cubicBezTo>
                    <a:pt x="177" y="59"/>
                    <a:pt x="166" y="57"/>
                    <a:pt x="159" y="41"/>
                  </a:cubicBezTo>
                  <a:cubicBezTo>
                    <a:pt x="151" y="25"/>
                    <a:pt x="140" y="25"/>
                    <a:pt x="129" y="23"/>
                  </a:cubicBezTo>
                  <a:cubicBezTo>
                    <a:pt x="119" y="21"/>
                    <a:pt x="103" y="19"/>
                    <a:pt x="101" y="4"/>
                  </a:cubicBezTo>
                  <a:cubicBezTo>
                    <a:pt x="101" y="4"/>
                    <a:pt x="96" y="25"/>
                    <a:pt x="127" y="33"/>
                  </a:cubicBezTo>
                  <a:cubicBezTo>
                    <a:pt x="127" y="33"/>
                    <a:pt x="95" y="44"/>
                    <a:pt x="78" y="12"/>
                  </a:cubicBezTo>
                  <a:cubicBezTo>
                    <a:pt x="78" y="12"/>
                    <a:pt x="80" y="45"/>
                    <a:pt x="106" y="54"/>
                  </a:cubicBezTo>
                  <a:cubicBezTo>
                    <a:pt x="106" y="54"/>
                    <a:pt x="52" y="52"/>
                    <a:pt x="33" y="16"/>
                  </a:cubicBezTo>
                  <a:cubicBezTo>
                    <a:pt x="33" y="16"/>
                    <a:pt x="44" y="49"/>
                    <a:pt x="14" y="64"/>
                  </a:cubicBezTo>
                  <a:cubicBezTo>
                    <a:pt x="11" y="66"/>
                    <a:pt x="8" y="68"/>
                    <a:pt x="5" y="69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72"/>
                    <a:pt x="0" y="244"/>
                    <a:pt x="158" y="244"/>
                  </a:cubicBezTo>
                  <a:cubicBezTo>
                    <a:pt x="237" y="244"/>
                    <a:pt x="313" y="226"/>
                    <a:pt x="313" y="171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09" y="54"/>
                    <a:pt x="308" y="45"/>
                    <a:pt x="294" y="40"/>
                  </a:cubicBezTo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0" name="Freeform 3679"/>
            <p:cNvSpPr/>
            <p:nvPr/>
          </p:nvSpPr>
          <p:spPr bwMode="auto">
            <a:xfrm>
              <a:off x="2968589" y="257509"/>
              <a:ext cx="31725" cy="30806"/>
            </a:xfrm>
            <a:custGeom>
              <a:avLst/>
              <a:gdLst>
                <a:gd name="T0" fmla="*/ 44 w 47"/>
                <a:gd name="T1" fmla="*/ 17 h 46"/>
                <a:gd name="T2" fmla="*/ 30 w 47"/>
                <a:gd name="T3" fmla="*/ 43 h 46"/>
                <a:gd name="T4" fmla="*/ 3 w 47"/>
                <a:gd name="T5" fmla="*/ 29 h 46"/>
                <a:gd name="T6" fmla="*/ 17 w 47"/>
                <a:gd name="T7" fmla="*/ 3 h 46"/>
                <a:gd name="T8" fmla="*/ 44 w 47"/>
                <a:gd name="T9" fmla="*/ 1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6">
                  <a:moveTo>
                    <a:pt x="44" y="17"/>
                  </a:moveTo>
                  <a:cubicBezTo>
                    <a:pt x="47" y="28"/>
                    <a:pt x="41" y="40"/>
                    <a:pt x="30" y="43"/>
                  </a:cubicBezTo>
                  <a:cubicBezTo>
                    <a:pt x="19" y="46"/>
                    <a:pt x="7" y="40"/>
                    <a:pt x="3" y="29"/>
                  </a:cubicBezTo>
                  <a:cubicBezTo>
                    <a:pt x="0" y="18"/>
                    <a:pt x="6" y="6"/>
                    <a:pt x="17" y="3"/>
                  </a:cubicBezTo>
                  <a:cubicBezTo>
                    <a:pt x="28" y="0"/>
                    <a:pt x="40" y="6"/>
                    <a:pt x="44" y="17"/>
                  </a:cubicBezTo>
                </a:path>
              </a:pathLst>
            </a:custGeom>
            <a:solidFill>
              <a:srgbClr val="6B46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1" name="Freeform 3680"/>
            <p:cNvSpPr/>
            <p:nvPr/>
          </p:nvSpPr>
          <p:spPr bwMode="auto">
            <a:xfrm>
              <a:off x="2981922" y="259808"/>
              <a:ext cx="11035" cy="7816"/>
            </a:xfrm>
            <a:custGeom>
              <a:avLst/>
              <a:gdLst>
                <a:gd name="T0" fmla="*/ 16 w 16"/>
                <a:gd name="T1" fmla="*/ 7 h 11"/>
                <a:gd name="T2" fmla="*/ 7 w 16"/>
                <a:gd name="T3" fmla="*/ 11 h 11"/>
                <a:gd name="T4" fmla="*/ 1 w 16"/>
                <a:gd name="T5" fmla="*/ 4 h 11"/>
                <a:gd name="T6" fmla="*/ 9 w 16"/>
                <a:gd name="T7" fmla="*/ 1 h 11"/>
                <a:gd name="T8" fmla="*/ 16 w 16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7"/>
                  </a:moveTo>
                  <a:cubicBezTo>
                    <a:pt x="15" y="10"/>
                    <a:pt x="11" y="11"/>
                    <a:pt x="7" y="11"/>
                  </a:cubicBezTo>
                  <a:cubicBezTo>
                    <a:pt x="3" y="10"/>
                    <a:pt x="0" y="7"/>
                    <a:pt x="1" y="4"/>
                  </a:cubicBezTo>
                  <a:cubicBezTo>
                    <a:pt x="2" y="1"/>
                    <a:pt x="5" y="0"/>
                    <a:pt x="9" y="1"/>
                  </a:cubicBezTo>
                  <a:cubicBezTo>
                    <a:pt x="13" y="2"/>
                    <a:pt x="16" y="5"/>
                    <a:pt x="16" y="7"/>
                  </a:cubicBezTo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2" name="Freeform 3681"/>
            <p:cNvSpPr/>
            <p:nvPr/>
          </p:nvSpPr>
          <p:spPr bwMode="auto">
            <a:xfrm>
              <a:off x="3088133" y="256589"/>
              <a:ext cx="32185" cy="32185"/>
            </a:xfrm>
            <a:custGeom>
              <a:avLst/>
              <a:gdLst>
                <a:gd name="T0" fmla="*/ 14 w 48"/>
                <a:gd name="T1" fmla="*/ 5 h 48"/>
                <a:gd name="T2" fmla="*/ 6 w 48"/>
                <a:gd name="T3" fmla="*/ 34 h 48"/>
                <a:gd name="T4" fmla="*/ 34 w 48"/>
                <a:gd name="T5" fmla="*/ 43 h 48"/>
                <a:gd name="T6" fmla="*/ 43 w 48"/>
                <a:gd name="T7" fmla="*/ 14 h 48"/>
                <a:gd name="T8" fmla="*/ 14 w 48"/>
                <a:gd name="T9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14" y="5"/>
                  </a:moveTo>
                  <a:cubicBezTo>
                    <a:pt x="4" y="11"/>
                    <a:pt x="0" y="23"/>
                    <a:pt x="6" y="34"/>
                  </a:cubicBezTo>
                  <a:cubicBezTo>
                    <a:pt x="11" y="44"/>
                    <a:pt x="24" y="48"/>
                    <a:pt x="34" y="43"/>
                  </a:cubicBezTo>
                  <a:cubicBezTo>
                    <a:pt x="44" y="37"/>
                    <a:pt x="48" y="25"/>
                    <a:pt x="43" y="14"/>
                  </a:cubicBezTo>
                  <a:cubicBezTo>
                    <a:pt x="37" y="4"/>
                    <a:pt x="25" y="0"/>
                    <a:pt x="14" y="5"/>
                  </a:cubicBezTo>
                </a:path>
              </a:pathLst>
            </a:custGeom>
            <a:solidFill>
              <a:srgbClr val="6B46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3" name="Freeform 3682"/>
            <p:cNvSpPr/>
            <p:nvPr/>
          </p:nvSpPr>
          <p:spPr bwMode="auto">
            <a:xfrm>
              <a:off x="3102846" y="259808"/>
              <a:ext cx="11035" cy="8736"/>
            </a:xfrm>
            <a:custGeom>
              <a:avLst/>
              <a:gdLst>
                <a:gd name="T0" fmla="*/ 2 w 16"/>
                <a:gd name="T1" fmla="*/ 2 h 13"/>
                <a:gd name="T2" fmla="*/ 6 w 16"/>
                <a:gd name="T3" fmla="*/ 10 h 13"/>
                <a:gd name="T4" fmla="*/ 15 w 16"/>
                <a:gd name="T5" fmla="*/ 10 h 13"/>
                <a:gd name="T6" fmla="*/ 11 w 16"/>
                <a:gd name="T7" fmla="*/ 2 h 13"/>
                <a:gd name="T8" fmla="*/ 2 w 16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2" y="2"/>
                  </a:moveTo>
                  <a:cubicBezTo>
                    <a:pt x="0" y="4"/>
                    <a:pt x="2" y="8"/>
                    <a:pt x="6" y="10"/>
                  </a:cubicBezTo>
                  <a:cubicBezTo>
                    <a:pt x="9" y="13"/>
                    <a:pt x="13" y="13"/>
                    <a:pt x="15" y="10"/>
                  </a:cubicBezTo>
                  <a:cubicBezTo>
                    <a:pt x="16" y="8"/>
                    <a:pt x="14" y="4"/>
                    <a:pt x="11" y="2"/>
                  </a:cubicBezTo>
                  <a:cubicBezTo>
                    <a:pt x="7" y="0"/>
                    <a:pt x="3" y="0"/>
                    <a:pt x="2" y="2"/>
                  </a:cubicBezTo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4" name="Rectangle 3683"/>
            <p:cNvSpPr>
              <a:spLocks noChangeArrowheads="1"/>
            </p:cNvSpPr>
            <p:nvPr/>
          </p:nvSpPr>
          <p:spPr bwMode="auto">
            <a:xfrm>
              <a:off x="2930426" y="267624"/>
              <a:ext cx="21610" cy="6437"/>
            </a:xfrm>
            <a:prstGeom prst="rect">
              <a:avLst/>
            </a:pr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5" name="Rectangle 3684"/>
            <p:cNvSpPr>
              <a:spLocks noChangeArrowheads="1"/>
            </p:cNvSpPr>
            <p:nvPr/>
          </p:nvSpPr>
          <p:spPr bwMode="auto">
            <a:xfrm>
              <a:off x="2930426" y="267624"/>
              <a:ext cx="21610" cy="6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6" name="Freeform 3685"/>
            <p:cNvSpPr>
              <a:spLocks noEditPoints="1"/>
            </p:cNvSpPr>
            <p:nvPr/>
          </p:nvSpPr>
          <p:spPr bwMode="auto">
            <a:xfrm>
              <a:off x="2969968" y="249233"/>
              <a:ext cx="39082" cy="45519"/>
            </a:xfrm>
            <a:custGeom>
              <a:avLst/>
              <a:gdLst>
                <a:gd name="T0" fmla="*/ 76 w 85"/>
                <a:gd name="T1" fmla="*/ 0 h 99"/>
                <a:gd name="T2" fmla="*/ 25 w 85"/>
                <a:gd name="T3" fmla="*/ 99 h 99"/>
                <a:gd name="T4" fmla="*/ 34 w 85"/>
                <a:gd name="T5" fmla="*/ 99 h 99"/>
                <a:gd name="T6" fmla="*/ 85 w 85"/>
                <a:gd name="T7" fmla="*/ 0 h 99"/>
                <a:gd name="T8" fmla="*/ 76 w 85"/>
                <a:gd name="T9" fmla="*/ 0 h 99"/>
                <a:gd name="T10" fmla="*/ 51 w 85"/>
                <a:gd name="T11" fmla="*/ 0 h 99"/>
                <a:gd name="T12" fmla="*/ 0 w 85"/>
                <a:gd name="T13" fmla="*/ 99 h 99"/>
                <a:gd name="T14" fmla="*/ 16 w 85"/>
                <a:gd name="T15" fmla="*/ 99 h 99"/>
                <a:gd name="T16" fmla="*/ 67 w 85"/>
                <a:gd name="T17" fmla="*/ 0 h 99"/>
                <a:gd name="T18" fmla="*/ 51 w 85"/>
                <a:gd name="T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99">
                  <a:moveTo>
                    <a:pt x="76" y="0"/>
                  </a:moveTo>
                  <a:lnTo>
                    <a:pt x="25" y="99"/>
                  </a:lnTo>
                  <a:lnTo>
                    <a:pt x="34" y="99"/>
                  </a:lnTo>
                  <a:lnTo>
                    <a:pt x="85" y="0"/>
                  </a:lnTo>
                  <a:lnTo>
                    <a:pt x="76" y="0"/>
                  </a:lnTo>
                  <a:close/>
                  <a:moveTo>
                    <a:pt x="51" y="0"/>
                  </a:moveTo>
                  <a:lnTo>
                    <a:pt x="0" y="99"/>
                  </a:lnTo>
                  <a:lnTo>
                    <a:pt x="16" y="99"/>
                  </a:lnTo>
                  <a:lnTo>
                    <a:pt x="67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7" name="Freeform 3686"/>
            <p:cNvSpPr>
              <a:spLocks noEditPoints="1"/>
            </p:cNvSpPr>
            <p:nvPr/>
          </p:nvSpPr>
          <p:spPr bwMode="auto">
            <a:xfrm>
              <a:off x="2969968" y="249233"/>
              <a:ext cx="39082" cy="45519"/>
            </a:xfrm>
            <a:custGeom>
              <a:avLst/>
              <a:gdLst>
                <a:gd name="T0" fmla="*/ 76 w 85"/>
                <a:gd name="T1" fmla="*/ 0 h 99"/>
                <a:gd name="T2" fmla="*/ 25 w 85"/>
                <a:gd name="T3" fmla="*/ 99 h 99"/>
                <a:gd name="T4" fmla="*/ 34 w 85"/>
                <a:gd name="T5" fmla="*/ 99 h 99"/>
                <a:gd name="T6" fmla="*/ 85 w 85"/>
                <a:gd name="T7" fmla="*/ 0 h 99"/>
                <a:gd name="T8" fmla="*/ 76 w 85"/>
                <a:gd name="T9" fmla="*/ 0 h 99"/>
                <a:gd name="T10" fmla="*/ 51 w 85"/>
                <a:gd name="T11" fmla="*/ 0 h 99"/>
                <a:gd name="T12" fmla="*/ 0 w 85"/>
                <a:gd name="T13" fmla="*/ 99 h 99"/>
                <a:gd name="T14" fmla="*/ 16 w 85"/>
                <a:gd name="T15" fmla="*/ 99 h 99"/>
                <a:gd name="T16" fmla="*/ 67 w 85"/>
                <a:gd name="T17" fmla="*/ 0 h 99"/>
                <a:gd name="T18" fmla="*/ 51 w 85"/>
                <a:gd name="T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99">
                  <a:moveTo>
                    <a:pt x="76" y="0"/>
                  </a:moveTo>
                  <a:lnTo>
                    <a:pt x="25" y="99"/>
                  </a:lnTo>
                  <a:lnTo>
                    <a:pt x="34" y="99"/>
                  </a:lnTo>
                  <a:lnTo>
                    <a:pt x="85" y="0"/>
                  </a:lnTo>
                  <a:lnTo>
                    <a:pt x="76" y="0"/>
                  </a:lnTo>
                  <a:moveTo>
                    <a:pt x="51" y="0"/>
                  </a:moveTo>
                  <a:lnTo>
                    <a:pt x="0" y="99"/>
                  </a:lnTo>
                  <a:lnTo>
                    <a:pt x="16" y="99"/>
                  </a:lnTo>
                  <a:lnTo>
                    <a:pt x="67" y="0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8" name="Rectangle 3687"/>
            <p:cNvSpPr>
              <a:spLocks noChangeArrowheads="1"/>
            </p:cNvSpPr>
            <p:nvPr/>
          </p:nvSpPr>
          <p:spPr bwMode="auto">
            <a:xfrm>
              <a:off x="3129974" y="267624"/>
              <a:ext cx="21150" cy="6437"/>
            </a:xfrm>
            <a:prstGeom prst="rect">
              <a:avLst/>
            </a:pr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9" name="Rectangle 3688"/>
            <p:cNvSpPr>
              <a:spLocks noChangeArrowheads="1"/>
            </p:cNvSpPr>
            <p:nvPr/>
          </p:nvSpPr>
          <p:spPr bwMode="auto">
            <a:xfrm>
              <a:off x="3129974" y="267624"/>
              <a:ext cx="21150" cy="6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0" name="Freeform 3689"/>
            <p:cNvSpPr>
              <a:spLocks noEditPoints="1"/>
            </p:cNvSpPr>
            <p:nvPr/>
          </p:nvSpPr>
          <p:spPr bwMode="auto">
            <a:xfrm>
              <a:off x="3080317" y="249233"/>
              <a:ext cx="38622" cy="45519"/>
            </a:xfrm>
            <a:custGeom>
              <a:avLst/>
              <a:gdLst>
                <a:gd name="T0" fmla="*/ 76 w 84"/>
                <a:gd name="T1" fmla="*/ 0 h 99"/>
                <a:gd name="T2" fmla="*/ 24 w 84"/>
                <a:gd name="T3" fmla="*/ 99 h 99"/>
                <a:gd name="T4" fmla="*/ 33 w 84"/>
                <a:gd name="T5" fmla="*/ 99 h 99"/>
                <a:gd name="T6" fmla="*/ 84 w 84"/>
                <a:gd name="T7" fmla="*/ 0 h 99"/>
                <a:gd name="T8" fmla="*/ 76 w 84"/>
                <a:gd name="T9" fmla="*/ 0 h 99"/>
                <a:gd name="T10" fmla="*/ 51 w 84"/>
                <a:gd name="T11" fmla="*/ 0 h 99"/>
                <a:gd name="T12" fmla="*/ 0 w 84"/>
                <a:gd name="T13" fmla="*/ 99 h 99"/>
                <a:gd name="T14" fmla="*/ 16 w 84"/>
                <a:gd name="T15" fmla="*/ 99 h 99"/>
                <a:gd name="T16" fmla="*/ 67 w 84"/>
                <a:gd name="T17" fmla="*/ 0 h 99"/>
                <a:gd name="T18" fmla="*/ 51 w 84"/>
                <a:gd name="T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99">
                  <a:moveTo>
                    <a:pt x="76" y="0"/>
                  </a:moveTo>
                  <a:lnTo>
                    <a:pt x="24" y="99"/>
                  </a:lnTo>
                  <a:lnTo>
                    <a:pt x="33" y="99"/>
                  </a:lnTo>
                  <a:lnTo>
                    <a:pt x="84" y="0"/>
                  </a:lnTo>
                  <a:lnTo>
                    <a:pt x="76" y="0"/>
                  </a:lnTo>
                  <a:close/>
                  <a:moveTo>
                    <a:pt x="51" y="0"/>
                  </a:moveTo>
                  <a:lnTo>
                    <a:pt x="0" y="99"/>
                  </a:lnTo>
                  <a:lnTo>
                    <a:pt x="16" y="99"/>
                  </a:lnTo>
                  <a:lnTo>
                    <a:pt x="67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1" name="Freeform 3690"/>
            <p:cNvSpPr>
              <a:spLocks noEditPoints="1"/>
            </p:cNvSpPr>
            <p:nvPr/>
          </p:nvSpPr>
          <p:spPr bwMode="auto">
            <a:xfrm>
              <a:off x="3080317" y="249233"/>
              <a:ext cx="38622" cy="45519"/>
            </a:xfrm>
            <a:custGeom>
              <a:avLst/>
              <a:gdLst>
                <a:gd name="T0" fmla="*/ 76 w 84"/>
                <a:gd name="T1" fmla="*/ 0 h 99"/>
                <a:gd name="T2" fmla="*/ 24 w 84"/>
                <a:gd name="T3" fmla="*/ 99 h 99"/>
                <a:gd name="T4" fmla="*/ 33 w 84"/>
                <a:gd name="T5" fmla="*/ 99 h 99"/>
                <a:gd name="T6" fmla="*/ 84 w 84"/>
                <a:gd name="T7" fmla="*/ 0 h 99"/>
                <a:gd name="T8" fmla="*/ 76 w 84"/>
                <a:gd name="T9" fmla="*/ 0 h 99"/>
                <a:gd name="T10" fmla="*/ 51 w 84"/>
                <a:gd name="T11" fmla="*/ 0 h 99"/>
                <a:gd name="T12" fmla="*/ 0 w 84"/>
                <a:gd name="T13" fmla="*/ 99 h 99"/>
                <a:gd name="T14" fmla="*/ 16 w 84"/>
                <a:gd name="T15" fmla="*/ 99 h 99"/>
                <a:gd name="T16" fmla="*/ 67 w 84"/>
                <a:gd name="T17" fmla="*/ 0 h 99"/>
                <a:gd name="T18" fmla="*/ 51 w 84"/>
                <a:gd name="T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99">
                  <a:moveTo>
                    <a:pt x="76" y="0"/>
                  </a:moveTo>
                  <a:lnTo>
                    <a:pt x="24" y="99"/>
                  </a:lnTo>
                  <a:lnTo>
                    <a:pt x="33" y="99"/>
                  </a:lnTo>
                  <a:lnTo>
                    <a:pt x="84" y="0"/>
                  </a:lnTo>
                  <a:lnTo>
                    <a:pt x="76" y="0"/>
                  </a:lnTo>
                  <a:moveTo>
                    <a:pt x="51" y="0"/>
                  </a:moveTo>
                  <a:lnTo>
                    <a:pt x="0" y="99"/>
                  </a:lnTo>
                  <a:lnTo>
                    <a:pt x="16" y="99"/>
                  </a:lnTo>
                  <a:lnTo>
                    <a:pt x="67" y="0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2" name="Freeform 3691"/>
            <p:cNvSpPr/>
            <p:nvPr/>
          </p:nvSpPr>
          <p:spPr bwMode="auto">
            <a:xfrm>
              <a:off x="3019625" y="259348"/>
              <a:ext cx="42300" cy="14253"/>
            </a:xfrm>
            <a:custGeom>
              <a:avLst/>
              <a:gdLst>
                <a:gd name="T0" fmla="*/ 57 w 63"/>
                <a:gd name="T1" fmla="*/ 10 h 21"/>
                <a:gd name="T2" fmla="*/ 32 w 63"/>
                <a:gd name="T3" fmla="*/ 0 h 21"/>
                <a:gd name="T4" fmla="*/ 29 w 63"/>
                <a:gd name="T5" fmla="*/ 0 h 21"/>
                <a:gd name="T6" fmla="*/ 0 w 63"/>
                <a:gd name="T7" fmla="*/ 14 h 21"/>
                <a:gd name="T8" fmla="*/ 0 w 63"/>
                <a:gd name="T9" fmla="*/ 21 h 21"/>
                <a:gd name="T10" fmla="*/ 30 w 63"/>
                <a:gd name="T11" fmla="*/ 6 h 21"/>
                <a:gd name="T12" fmla="*/ 32 w 63"/>
                <a:gd name="T13" fmla="*/ 5 h 21"/>
                <a:gd name="T14" fmla="*/ 54 w 63"/>
                <a:gd name="T15" fmla="*/ 14 h 21"/>
                <a:gd name="T16" fmla="*/ 62 w 63"/>
                <a:gd name="T17" fmla="*/ 20 h 21"/>
                <a:gd name="T18" fmla="*/ 63 w 63"/>
                <a:gd name="T19" fmla="*/ 21 h 21"/>
                <a:gd name="T20" fmla="*/ 63 w 63"/>
                <a:gd name="T21" fmla="*/ 14 h 21"/>
                <a:gd name="T22" fmla="*/ 57 w 63"/>
                <a:gd name="T2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21">
                  <a:moveTo>
                    <a:pt x="57" y="10"/>
                  </a:moveTo>
                  <a:cubicBezTo>
                    <a:pt x="51" y="5"/>
                    <a:pt x="42" y="0"/>
                    <a:pt x="32" y="0"/>
                  </a:cubicBezTo>
                  <a:cubicBezTo>
                    <a:pt x="31" y="0"/>
                    <a:pt x="30" y="0"/>
                    <a:pt x="29" y="0"/>
                  </a:cubicBezTo>
                  <a:cubicBezTo>
                    <a:pt x="16" y="2"/>
                    <a:pt x="6" y="9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" y="18"/>
                    <a:pt x="16" y="7"/>
                    <a:pt x="30" y="6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40" y="5"/>
                    <a:pt x="48" y="10"/>
                    <a:pt x="54" y="14"/>
                  </a:cubicBezTo>
                  <a:cubicBezTo>
                    <a:pt x="57" y="16"/>
                    <a:pt x="60" y="18"/>
                    <a:pt x="62" y="20"/>
                  </a:cubicBezTo>
                  <a:cubicBezTo>
                    <a:pt x="62" y="21"/>
                    <a:pt x="63" y="21"/>
                    <a:pt x="63" y="21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3"/>
                    <a:pt x="60" y="11"/>
                    <a:pt x="57" y="10"/>
                  </a:cubicBezTo>
                </a:path>
              </a:pathLst>
            </a:cu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3" name="Freeform 3692"/>
            <p:cNvSpPr>
              <a:spLocks noEditPoints="1"/>
            </p:cNvSpPr>
            <p:nvPr/>
          </p:nvSpPr>
          <p:spPr bwMode="auto">
            <a:xfrm>
              <a:off x="3061925" y="249233"/>
              <a:ext cx="68049" cy="45519"/>
            </a:xfrm>
            <a:custGeom>
              <a:avLst/>
              <a:gdLst>
                <a:gd name="T0" fmla="*/ 48 w 101"/>
                <a:gd name="T1" fmla="*/ 49 h 68"/>
                <a:gd name="T2" fmla="*/ 38 w 101"/>
                <a:gd name="T3" fmla="*/ 68 h 68"/>
                <a:gd name="T4" fmla="*/ 44 w 101"/>
                <a:gd name="T5" fmla="*/ 68 h 68"/>
                <a:gd name="T6" fmla="*/ 52 w 101"/>
                <a:gd name="T7" fmla="*/ 53 h 68"/>
                <a:gd name="T8" fmla="*/ 48 w 101"/>
                <a:gd name="T9" fmla="*/ 49 h 68"/>
                <a:gd name="T10" fmla="*/ 85 w 101"/>
                <a:gd name="T11" fmla="*/ 0 h 68"/>
                <a:gd name="T12" fmla="*/ 16 w 101"/>
                <a:gd name="T13" fmla="*/ 0 h 68"/>
                <a:gd name="T14" fmla="*/ 0 w 101"/>
                <a:gd name="T15" fmla="*/ 16 h 68"/>
                <a:gd name="T16" fmla="*/ 0 w 101"/>
                <a:gd name="T17" fmla="*/ 52 h 68"/>
                <a:gd name="T18" fmla="*/ 16 w 101"/>
                <a:gd name="T19" fmla="*/ 68 h 68"/>
                <a:gd name="T20" fmla="*/ 27 w 101"/>
                <a:gd name="T21" fmla="*/ 68 h 68"/>
                <a:gd name="T22" fmla="*/ 43 w 101"/>
                <a:gd name="T23" fmla="*/ 38 h 68"/>
                <a:gd name="T24" fmla="*/ 53 w 101"/>
                <a:gd name="T25" fmla="*/ 16 h 68"/>
                <a:gd name="T26" fmla="*/ 54 w 101"/>
                <a:gd name="T27" fmla="*/ 16 h 68"/>
                <a:gd name="T28" fmla="*/ 62 w 101"/>
                <a:gd name="T29" fmla="*/ 0 h 68"/>
                <a:gd name="T30" fmla="*/ 73 w 101"/>
                <a:gd name="T31" fmla="*/ 0 h 68"/>
                <a:gd name="T32" fmla="*/ 66 w 101"/>
                <a:gd name="T33" fmla="*/ 14 h 68"/>
                <a:gd name="T34" fmla="*/ 71 w 101"/>
                <a:gd name="T35" fmla="*/ 16 h 68"/>
                <a:gd name="T36" fmla="*/ 79 w 101"/>
                <a:gd name="T37" fmla="*/ 0 h 68"/>
                <a:gd name="T38" fmla="*/ 85 w 101"/>
                <a:gd name="T39" fmla="*/ 0 h 68"/>
                <a:gd name="T40" fmla="*/ 76 w 101"/>
                <a:gd name="T41" fmla="*/ 18 h 68"/>
                <a:gd name="T42" fmla="*/ 82 w 101"/>
                <a:gd name="T43" fmla="*/ 25 h 68"/>
                <a:gd name="T44" fmla="*/ 73 w 101"/>
                <a:gd name="T45" fmla="*/ 54 h 68"/>
                <a:gd name="T46" fmla="*/ 64 w 101"/>
                <a:gd name="T47" fmla="*/ 56 h 68"/>
                <a:gd name="T48" fmla="*/ 57 w 101"/>
                <a:gd name="T49" fmla="*/ 55 h 68"/>
                <a:gd name="T50" fmla="*/ 50 w 101"/>
                <a:gd name="T51" fmla="*/ 68 h 68"/>
                <a:gd name="T52" fmla="*/ 85 w 101"/>
                <a:gd name="T53" fmla="*/ 68 h 68"/>
                <a:gd name="T54" fmla="*/ 101 w 101"/>
                <a:gd name="T55" fmla="*/ 52 h 68"/>
                <a:gd name="T56" fmla="*/ 101 w 101"/>
                <a:gd name="T57" fmla="*/ 37 h 68"/>
                <a:gd name="T58" fmla="*/ 101 w 101"/>
                <a:gd name="T59" fmla="*/ 37 h 68"/>
                <a:gd name="T60" fmla="*/ 101 w 101"/>
                <a:gd name="T61" fmla="*/ 27 h 68"/>
                <a:gd name="T62" fmla="*/ 101 w 101"/>
                <a:gd name="T63" fmla="*/ 27 h 68"/>
                <a:gd name="T64" fmla="*/ 101 w 101"/>
                <a:gd name="T65" fmla="*/ 16 h 68"/>
                <a:gd name="T66" fmla="*/ 85 w 101"/>
                <a:gd name="T6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68">
                  <a:moveTo>
                    <a:pt x="48" y="49"/>
                  </a:moveTo>
                  <a:cubicBezTo>
                    <a:pt x="38" y="68"/>
                    <a:pt x="38" y="68"/>
                    <a:pt x="38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1" y="52"/>
                    <a:pt x="49" y="51"/>
                    <a:pt x="48" y="49"/>
                  </a:cubicBezTo>
                  <a:moveTo>
                    <a:pt x="8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1"/>
                    <a:pt x="7" y="68"/>
                    <a:pt x="1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1" y="29"/>
                    <a:pt x="45" y="21"/>
                    <a:pt x="53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8" y="14"/>
                    <a:pt x="70" y="15"/>
                    <a:pt x="71" y="16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8" y="20"/>
                    <a:pt x="80" y="22"/>
                    <a:pt x="82" y="25"/>
                  </a:cubicBezTo>
                  <a:cubicBezTo>
                    <a:pt x="87" y="36"/>
                    <a:pt x="83" y="48"/>
                    <a:pt x="73" y="54"/>
                  </a:cubicBezTo>
                  <a:cubicBezTo>
                    <a:pt x="70" y="55"/>
                    <a:pt x="67" y="56"/>
                    <a:pt x="64" y="56"/>
                  </a:cubicBezTo>
                  <a:cubicBezTo>
                    <a:pt x="61" y="56"/>
                    <a:pt x="59" y="56"/>
                    <a:pt x="57" y="55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94" y="68"/>
                    <a:pt x="101" y="61"/>
                    <a:pt x="101" y="52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7"/>
                    <a:pt x="94" y="0"/>
                    <a:pt x="85" y="0"/>
                  </a:cubicBezTo>
                </a:path>
              </a:pathLst>
            </a:custGeom>
            <a:solidFill>
              <a:srgbClr val="F0DA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4" name="Freeform 3693"/>
            <p:cNvSpPr>
              <a:spLocks noEditPoints="1"/>
            </p:cNvSpPr>
            <p:nvPr/>
          </p:nvSpPr>
          <p:spPr bwMode="auto">
            <a:xfrm>
              <a:off x="3089513" y="258888"/>
              <a:ext cx="30806" cy="28047"/>
            </a:xfrm>
            <a:custGeom>
              <a:avLst/>
              <a:gdLst>
                <a:gd name="T0" fmla="*/ 21 w 46"/>
                <a:gd name="T1" fmla="*/ 7 h 42"/>
                <a:gd name="T2" fmla="*/ 7 w 46"/>
                <a:gd name="T3" fmla="*/ 35 h 42"/>
                <a:gd name="T4" fmla="*/ 11 w 46"/>
                <a:gd name="T5" fmla="*/ 39 h 42"/>
                <a:gd name="T6" fmla="*/ 25 w 46"/>
                <a:gd name="T7" fmla="*/ 12 h 42"/>
                <a:gd name="T8" fmla="*/ 21 w 46"/>
                <a:gd name="T9" fmla="*/ 7 h 42"/>
                <a:gd name="T10" fmla="*/ 35 w 46"/>
                <a:gd name="T11" fmla="*/ 4 h 42"/>
                <a:gd name="T12" fmla="*/ 34 w 46"/>
                <a:gd name="T13" fmla="*/ 7 h 42"/>
                <a:gd name="T14" fmla="*/ 35 w 46"/>
                <a:gd name="T15" fmla="*/ 12 h 42"/>
                <a:gd name="T16" fmla="*/ 31 w 46"/>
                <a:gd name="T17" fmla="*/ 14 h 42"/>
                <a:gd name="T18" fmla="*/ 30 w 46"/>
                <a:gd name="T19" fmla="*/ 14 h 42"/>
                <a:gd name="T20" fmla="*/ 16 w 46"/>
                <a:gd name="T21" fmla="*/ 41 h 42"/>
                <a:gd name="T22" fmla="*/ 23 w 46"/>
                <a:gd name="T23" fmla="*/ 42 h 42"/>
                <a:gd name="T24" fmla="*/ 32 w 46"/>
                <a:gd name="T25" fmla="*/ 40 h 42"/>
                <a:gd name="T26" fmla="*/ 41 w 46"/>
                <a:gd name="T27" fmla="*/ 11 h 42"/>
                <a:gd name="T28" fmla="*/ 35 w 46"/>
                <a:gd name="T29" fmla="*/ 4 h 42"/>
                <a:gd name="T30" fmla="*/ 13 w 46"/>
                <a:gd name="T31" fmla="*/ 2 h 42"/>
                <a:gd name="T32" fmla="*/ 12 w 46"/>
                <a:gd name="T33" fmla="*/ 2 h 42"/>
                <a:gd name="T34" fmla="*/ 2 w 46"/>
                <a:gd name="T35" fmla="*/ 24 h 42"/>
                <a:gd name="T36" fmla="*/ 13 w 46"/>
                <a:gd name="T37" fmla="*/ 2 h 42"/>
                <a:gd name="T38" fmla="*/ 25 w 46"/>
                <a:gd name="T39" fmla="*/ 0 h 42"/>
                <a:gd name="T40" fmla="*/ 24 w 46"/>
                <a:gd name="T41" fmla="*/ 3 h 42"/>
                <a:gd name="T42" fmla="*/ 26 w 46"/>
                <a:gd name="T43" fmla="*/ 2 h 42"/>
                <a:gd name="T44" fmla="*/ 30 w 46"/>
                <a:gd name="T45" fmla="*/ 3 h 42"/>
                <a:gd name="T46" fmla="*/ 30 w 46"/>
                <a:gd name="T47" fmla="*/ 2 h 42"/>
                <a:gd name="T48" fmla="*/ 25 w 46"/>
                <a:gd name="T4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42">
                  <a:moveTo>
                    <a:pt x="21" y="7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37"/>
                    <a:pt x="10" y="38"/>
                    <a:pt x="11" y="39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11"/>
                    <a:pt x="22" y="9"/>
                    <a:pt x="21" y="7"/>
                  </a:cubicBezTo>
                  <a:moveTo>
                    <a:pt x="35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6" y="11"/>
                    <a:pt x="35" y="12"/>
                  </a:cubicBezTo>
                  <a:cubicBezTo>
                    <a:pt x="34" y="13"/>
                    <a:pt x="32" y="14"/>
                    <a:pt x="31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42"/>
                    <a:pt x="20" y="42"/>
                    <a:pt x="23" y="42"/>
                  </a:cubicBezTo>
                  <a:cubicBezTo>
                    <a:pt x="26" y="42"/>
                    <a:pt x="29" y="41"/>
                    <a:pt x="32" y="40"/>
                  </a:cubicBezTo>
                  <a:cubicBezTo>
                    <a:pt x="42" y="34"/>
                    <a:pt x="46" y="22"/>
                    <a:pt x="41" y="11"/>
                  </a:cubicBezTo>
                  <a:cubicBezTo>
                    <a:pt x="39" y="8"/>
                    <a:pt x="37" y="6"/>
                    <a:pt x="35" y="4"/>
                  </a:cubicBezTo>
                  <a:moveTo>
                    <a:pt x="13" y="2"/>
                  </a:moveTo>
                  <a:cubicBezTo>
                    <a:pt x="13" y="2"/>
                    <a:pt x="13" y="2"/>
                    <a:pt x="12" y="2"/>
                  </a:cubicBezTo>
                  <a:cubicBezTo>
                    <a:pt x="4" y="7"/>
                    <a:pt x="0" y="15"/>
                    <a:pt x="2" y="24"/>
                  </a:cubicBezTo>
                  <a:cubicBezTo>
                    <a:pt x="13" y="2"/>
                    <a:pt x="13" y="2"/>
                    <a:pt x="13" y="2"/>
                  </a:cubicBezTo>
                  <a:moveTo>
                    <a:pt x="25" y="0"/>
                  </a:move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5" y="2"/>
                    <a:pt x="26" y="2"/>
                  </a:cubicBezTo>
                  <a:cubicBezTo>
                    <a:pt x="27" y="2"/>
                    <a:pt x="28" y="3"/>
                    <a:pt x="30" y="3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7" y="0"/>
                    <a:pt x="25" y="0"/>
                  </a:cubicBezTo>
                </a:path>
              </a:pathLst>
            </a:custGeom>
            <a:solidFill>
              <a:srgbClr val="987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5" name="Freeform 3694"/>
            <p:cNvSpPr>
              <a:spLocks noEditPoints="1"/>
            </p:cNvSpPr>
            <p:nvPr/>
          </p:nvSpPr>
          <p:spPr bwMode="auto">
            <a:xfrm>
              <a:off x="3103766" y="259808"/>
              <a:ext cx="10115" cy="8276"/>
            </a:xfrm>
            <a:custGeom>
              <a:avLst/>
              <a:gdLst>
                <a:gd name="T0" fmla="*/ 13 w 15"/>
                <a:gd name="T1" fmla="*/ 5 h 12"/>
                <a:gd name="T2" fmla="*/ 9 w 15"/>
                <a:gd name="T3" fmla="*/ 12 h 12"/>
                <a:gd name="T4" fmla="*/ 10 w 15"/>
                <a:gd name="T5" fmla="*/ 12 h 12"/>
                <a:gd name="T6" fmla="*/ 14 w 15"/>
                <a:gd name="T7" fmla="*/ 10 h 12"/>
                <a:gd name="T8" fmla="*/ 13 w 15"/>
                <a:gd name="T9" fmla="*/ 5 h 12"/>
                <a:gd name="T10" fmla="*/ 5 w 15"/>
                <a:gd name="T11" fmla="*/ 0 h 12"/>
                <a:gd name="T12" fmla="*/ 3 w 15"/>
                <a:gd name="T13" fmla="*/ 1 h 12"/>
                <a:gd name="T14" fmla="*/ 0 w 15"/>
                <a:gd name="T15" fmla="*/ 5 h 12"/>
                <a:gd name="T16" fmla="*/ 4 w 15"/>
                <a:gd name="T17" fmla="*/ 10 h 12"/>
                <a:gd name="T18" fmla="*/ 9 w 15"/>
                <a:gd name="T19" fmla="*/ 1 h 12"/>
                <a:gd name="T20" fmla="*/ 5 w 15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13" y="5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10" y="12"/>
                  </a:cubicBezTo>
                  <a:cubicBezTo>
                    <a:pt x="11" y="12"/>
                    <a:pt x="13" y="11"/>
                    <a:pt x="14" y="10"/>
                  </a:cubicBezTo>
                  <a:cubicBezTo>
                    <a:pt x="15" y="9"/>
                    <a:pt x="14" y="6"/>
                    <a:pt x="13" y="5"/>
                  </a:cubicBezTo>
                  <a:moveTo>
                    <a:pt x="5" y="0"/>
                  </a:moveTo>
                  <a:cubicBezTo>
                    <a:pt x="4" y="0"/>
                    <a:pt x="3" y="1"/>
                    <a:pt x="3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7"/>
                    <a:pt x="2" y="9"/>
                    <a:pt x="4" y="1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0"/>
                    <a:pt x="5" y="0"/>
                  </a:cubicBezTo>
                </a:path>
              </a:pathLst>
            </a:custGeom>
            <a:solidFill>
              <a:srgbClr val="F0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6" name="Rectangle 3695"/>
            <p:cNvSpPr>
              <a:spLocks noChangeArrowheads="1"/>
            </p:cNvSpPr>
            <p:nvPr/>
          </p:nvSpPr>
          <p:spPr bwMode="auto">
            <a:xfrm>
              <a:off x="3129974" y="267624"/>
              <a:ext cx="460" cy="6437"/>
            </a:xfrm>
            <a:prstGeom prst="rect">
              <a:avLst/>
            </a:prstGeom>
            <a:solidFill>
              <a:srgbClr val="B5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7" name="Rectangle 3696"/>
            <p:cNvSpPr>
              <a:spLocks noChangeArrowheads="1"/>
            </p:cNvSpPr>
            <p:nvPr/>
          </p:nvSpPr>
          <p:spPr bwMode="auto">
            <a:xfrm>
              <a:off x="3129974" y="267624"/>
              <a:ext cx="460" cy="6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8" name="Freeform 3697"/>
            <p:cNvSpPr>
              <a:spLocks noEditPoints="1"/>
            </p:cNvSpPr>
            <p:nvPr/>
          </p:nvSpPr>
          <p:spPr bwMode="auto">
            <a:xfrm>
              <a:off x="3080317" y="249233"/>
              <a:ext cx="38622" cy="45519"/>
            </a:xfrm>
            <a:custGeom>
              <a:avLst/>
              <a:gdLst>
                <a:gd name="T0" fmla="*/ 67 w 84"/>
                <a:gd name="T1" fmla="*/ 0 h 99"/>
                <a:gd name="T2" fmla="*/ 51 w 84"/>
                <a:gd name="T3" fmla="*/ 0 h 99"/>
                <a:gd name="T4" fmla="*/ 39 w 84"/>
                <a:gd name="T5" fmla="*/ 23 h 99"/>
                <a:gd name="T6" fmla="*/ 23 w 84"/>
                <a:gd name="T7" fmla="*/ 56 h 99"/>
                <a:gd name="T8" fmla="*/ 0 w 84"/>
                <a:gd name="T9" fmla="*/ 99 h 99"/>
                <a:gd name="T10" fmla="*/ 16 w 84"/>
                <a:gd name="T11" fmla="*/ 99 h 99"/>
                <a:gd name="T12" fmla="*/ 30 w 84"/>
                <a:gd name="T13" fmla="*/ 72 h 99"/>
                <a:gd name="T14" fmla="*/ 51 w 84"/>
                <a:gd name="T15" fmla="*/ 31 h 99"/>
                <a:gd name="T16" fmla="*/ 55 w 84"/>
                <a:gd name="T17" fmla="*/ 25 h 99"/>
                <a:gd name="T18" fmla="*/ 57 w 84"/>
                <a:gd name="T19" fmla="*/ 21 h 99"/>
                <a:gd name="T20" fmla="*/ 67 w 84"/>
                <a:gd name="T21" fmla="*/ 0 h 99"/>
                <a:gd name="T22" fmla="*/ 84 w 84"/>
                <a:gd name="T23" fmla="*/ 0 h 99"/>
                <a:gd name="T24" fmla="*/ 76 w 84"/>
                <a:gd name="T25" fmla="*/ 0 h 99"/>
                <a:gd name="T26" fmla="*/ 64 w 84"/>
                <a:gd name="T27" fmla="*/ 23 h 99"/>
                <a:gd name="T28" fmla="*/ 64 w 84"/>
                <a:gd name="T29" fmla="*/ 25 h 99"/>
                <a:gd name="T30" fmla="*/ 57 w 84"/>
                <a:gd name="T31" fmla="*/ 38 h 99"/>
                <a:gd name="T32" fmla="*/ 36 w 84"/>
                <a:gd name="T33" fmla="*/ 78 h 99"/>
                <a:gd name="T34" fmla="*/ 24 w 84"/>
                <a:gd name="T35" fmla="*/ 99 h 99"/>
                <a:gd name="T36" fmla="*/ 33 w 84"/>
                <a:gd name="T37" fmla="*/ 99 h 99"/>
                <a:gd name="T38" fmla="*/ 43 w 84"/>
                <a:gd name="T39" fmla="*/ 80 h 99"/>
                <a:gd name="T40" fmla="*/ 64 w 84"/>
                <a:gd name="T41" fmla="*/ 41 h 99"/>
                <a:gd name="T42" fmla="*/ 70 w 84"/>
                <a:gd name="T43" fmla="*/ 31 h 99"/>
                <a:gd name="T44" fmla="*/ 71 w 84"/>
                <a:gd name="T45" fmla="*/ 26 h 99"/>
                <a:gd name="T46" fmla="*/ 84 w 84"/>
                <a:gd name="T4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9">
                  <a:moveTo>
                    <a:pt x="67" y="0"/>
                  </a:moveTo>
                  <a:lnTo>
                    <a:pt x="51" y="0"/>
                  </a:lnTo>
                  <a:lnTo>
                    <a:pt x="39" y="23"/>
                  </a:lnTo>
                  <a:lnTo>
                    <a:pt x="23" y="56"/>
                  </a:lnTo>
                  <a:lnTo>
                    <a:pt x="0" y="99"/>
                  </a:lnTo>
                  <a:lnTo>
                    <a:pt x="16" y="99"/>
                  </a:lnTo>
                  <a:lnTo>
                    <a:pt x="30" y="72"/>
                  </a:lnTo>
                  <a:lnTo>
                    <a:pt x="51" y="31"/>
                  </a:lnTo>
                  <a:lnTo>
                    <a:pt x="55" y="25"/>
                  </a:lnTo>
                  <a:lnTo>
                    <a:pt x="57" y="21"/>
                  </a:lnTo>
                  <a:lnTo>
                    <a:pt x="67" y="0"/>
                  </a:lnTo>
                  <a:close/>
                  <a:moveTo>
                    <a:pt x="84" y="0"/>
                  </a:moveTo>
                  <a:lnTo>
                    <a:pt x="76" y="0"/>
                  </a:lnTo>
                  <a:lnTo>
                    <a:pt x="64" y="23"/>
                  </a:lnTo>
                  <a:lnTo>
                    <a:pt x="64" y="25"/>
                  </a:lnTo>
                  <a:lnTo>
                    <a:pt x="57" y="38"/>
                  </a:lnTo>
                  <a:lnTo>
                    <a:pt x="36" y="78"/>
                  </a:lnTo>
                  <a:lnTo>
                    <a:pt x="24" y="99"/>
                  </a:lnTo>
                  <a:lnTo>
                    <a:pt x="33" y="99"/>
                  </a:lnTo>
                  <a:lnTo>
                    <a:pt x="43" y="80"/>
                  </a:lnTo>
                  <a:lnTo>
                    <a:pt x="64" y="41"/>
                  </a:lnTo>
                  <a:lnTo>
                    <a:pt x="70" y="31"/>
                  </a:lnTo>
                  <a:lnTo>
                    <a:pt x="71" y="2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0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9" name="Freeform 3698"/>
            <p:cNvSpPr>
              <a:spLocks noEditPoints="1"/>
            </p:cNvSpPr>
            <p:nvPr/>
          </p:nvSpPr>
          <p:spPr bwMode="auto">
            <a:xfrm>
              <a:off x="3080317" y="249233"/>
              <a:ext cx="38622" cy="45519"/>
            </a:xfrm>
            <a:custGeom>
              <a:avLst/>
              <a:gdLst>
                <a:gd name="T0" fmla="*/ 67 w 84"/>
                <a:gd name="T1" fmla="*/ 0 h 99"/>
                <a:gd name="T2" fmla="*/ 51 w 84"/>
                <a:gd name="T3" fmla="*/ 0 h 99"/>
                <a:gd name="T4" fmla="*/ 39 w 84"/>
                <a:gd name="T5" fmla="*/ 23 h 99"/>
                <a:gd name="T6" fmla="*/ 23 w 84"/>
                <a:gd name="T7" fmla="*/ 56 h 99"/>
                <a:gd name="T8" fmla="*/ 0 w 84"/>
                <a:gd name="T9" fmla="*/ 99 h 99"/>
                <a:gd name="T10" fmla="*/ 16 w 84"/>
                <a:gd name="T11" fmla="*/ 99 h 99"/>
                <a:gd name="T12" fmla="*/ 30 w 84"/>
                <a:gd name="T13" fmla="*/ 72 h 99"/>
                <a:gd name="T14" fmla="*/ 51 w 84"/>
                <a:gd name="T15" fmla="*/ 31 h 99"/>
                <a:gd name="T16" fmla="*/ 55 w 84"/>
                <a:gd name="T17" fmla="*/ 25 h 99"/>
                <a:gd name="T18" fmla="*/ 57 w 84"/>
                <a:gd name="T19" fmla="*/ 21 h 99"/>
                <a:gd name="T20" fmla="*/ 67 w 84"/>
                <a:gd name="T21" fmla="*/ 0 h 99"/>
                <a:gd name="T22" fmla="*/ 84 w 84"/>
                <a:gd name="T23" fmla="*/ 0 h 99"/>
                <a:gd name="T24" fmla="*/ 76 w 84"/>
                <a:gd name="T25" fmla="*/ 0 h 99"/>
                <a:gd name="T26" fmla="*/ 64 w 84"/>
                <a:gd name="T27" fmla="*/ 23 h 99"/>
                <a:gd name="T28" fmla="*/ 64 w 84"/>
                <a:gd name="T29" fmla="*/ 25 h 99"/>
                <a:gd name="T30" fmla="*/ 57 w 84"/>
                <a:gd name="T31" fmla="*/ 38 h 99"/>
                <a:gd name="T32" fmla="*/ 36 w 84"/>
                <a:gd name="T33" fmla="*/ 78 h 99"/>
                <a:gd name="T34" fmla="*/ 24 w 84"/>
                <a:gd name="T35" fmla="*/ 99 h 99"/>
                <a:gd name="T36" fmla="*/ 33 w 84"/>
                <a:gd name="T37" fmla="*/ 99 h 99"/>
                <a:gd name="T38" fmla="*/ 43 w 84"/>
                <a:gd name="T39" fmla="*/ 80 h 99"/>
                <a:gd name="T40" fmla="*/ 64 w 84"/>
                <a:gd name="T41" fmla="*/ 41 h 99"/>
                <a:gd name="T42" fmla="*/ 70 w 84"/>
                <a:gd name="T43" fmla="*/ 31 h 99"/>
                <a:gd name="T44" fmla="*/ 71 w 84"/>
                <a:gd name="T45" fmla="*/ 26 h 99"/>
                <a:gd name="T46" fmla="*/ 84 w 84"/>
                <a:gd name="T4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9">
                  <a:moveTo>
                    <a:pt x="67" y="0"/>
                  </a:moveTo>
                  <a:lnTo>
                    <a:pt x="51" y="0"/>
                  </a:lnTo>
                  <a:lnTo>
                    <a:pt x="39" y="23"/>
                  </a:lnTo>
                  <a:lnTo>
                    <a:pt x="23" y="56"/>
                  </a:lnTo>
                  <a:lnTo>
                    <a:pt x="0" y="99"/>
                  </a:lnTo>
                  <a:lnTo>
                    <a:pt x="16" y="99"/>
                  </a:lnTo>
                  <a:lnTo>
                    <a:pt x="30" y="72"/>
                  </a:lnTo>
                  <a:lnTo>
                    <a:pt x="51" y="31"/>
                  </a:lnTo>
                  <a:lnTo>
                    <a:pt x="55" y="25"/>
                  </a:lnTo>
                  <a:lnTo>
                    <a:pt x="57" y="21"/>
                  </a:lnTo>
                  <a:lnTo>
                    <a:pt x="67" y="0"/>
                  </a:lnTo>
                  <a:moveTo>
                    <a:pt x="84" y="0"/>
                  </a:moveTo>
                  <a:lnTo>
                    <a:pt x="76" y="0"/>
                  </a:lnTo>
                  <a:lnTo>
                    <a:pt x="64" y="23"/>
                  </a:lnTo>
                  <a:lnTo>
                    <a:pt x="64" y="25"/>
                  </a:lnTo>
                  <a:lnTo>
                    <a:pt x="57" y="38"/>
                  </a:lnTo>
                  <a:lnTo>
                    <a:pt x="36" y="78"/>
                  </a:lnTo>
                  <a:lnTo>
                    <a:pt x="24" y="99"/>
                  </a:lnTo>
                  <a:lnTo>
                    <a:pt x="33" y="99"/>
                  </a:lnTo>
                  <a:lnTo>
                    <a:pt x="43" y="80"/>
                  </a:lnTo>
                  <a:lnTo>
                    <a:pt x="64" y="41"/>
                  </a:lnTo>
                  <a:lnTo>
                    <a:pt x="70" y="31"/>
                  </a:lnTo>
                  <a:lnTo>
                    <a:pt x="71" y="2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0" name="Freeform 3699"/>
            <p:cNvSpPr/>
            <p:nvPr/>
          </p:nvSpPr>
          <p:spPr bwMode="auto">
            <a:xfrm>
              <a:off x="3061466" y="248773"/>
              <a:ext cx="68968" cy="46898"/>
            </a:xfrm>
            <a:custGeom>
              <a:avLst/>
              <a:gdLst>
                <a:gd name="T0" fmla="*/ 17 w 103"/>
                <a:gd name="T1" fmla="*/ 70 h 70"/>
                <a:gd name="T2" fmla="*/ 0 w 103"/>
                <a:gd name="T3" fmla="*/ 53 h 70"/>
                <a:gd name="T4" fmla="*/ 0 w 103"/>
                <a:gd name="T5" fmla="*/ 17 h 70"/>
                <a:gd name="T6" fmla="*/ 17 w 103"/>
                <a:gd name="T7" fmla="*/ 0 h 70"/>
                <a:gd name="T8" fmla="*/ 17 w 103"/>
                <a:gd name="T9" fmla="*/ 1 h 70"/>
                <a:gd name="T10" fmla="*/ 17 w 103"/>
                <a:gd name="T11" fmla="*/ 3 h 70"/>
                <a:gd name="T12" fmla="*/ 3 w 103"/>
                <a:gd name="T13" fmla="*/ 17 h 70"/>
                <a:gd name="T14" fmla="*/ 3 w 103"/>
                <a:gd name="T15" fmla="*/ 53 h 70"/>
                <a:gd name="T16" fmla="*/ 17 w 103"/>
                <a:gd name="T17" fmla="*/ 68 h 70"/>
                <a:gd name="T18" fmla="*/ 86 w 103"/>
                <a:gd name="T19" fmla="*/ 68 h 70"/>
                <a:gd name="T20" fmla="*/ 101 w 103"/>
                <a:gd name="T21" fmla="*/ 53 h 70"/>
                <a:gd name="T22" fmla="*/ 101 w 103"/>
                <a:gd name="T23" fmla="*/ 17 h 70"/>
                <a:gd name="T24" fmla="*/ 86 w 103"/>
                <a:gd name="T25" fmla="*/ 3 h 70"/>
                <a:gd name="T26" fmla="*/ 17 w 103"/>
                <a:gd name="T27" fmla="*/ 3 h 70"/>
                <a:gd name="T28" fmla="*/ 17 w 103"/>
                <a:gd name="T29" fmla="*/ 1 h 70"/>
                <a:gd name="T30" fmla="*/ 17 w 103"/>
                <a:gd name="T31" fmla="*/ 0 h 70"/>
                <a:gd name="T32" fmla="*/ 86 w 103"/>
                <a:gd name="T33" fmla="*/ 0 h 70"/>
                <a:gd name="T34" fmla="*/ 103 w 103"/>
                <a:gd name="T35" fmla="*/ 17 h 70"/>
                <a:gd name="T36" fmla="*/ 103 w 103"/>
                <a:gd name="T37" fmla="*/ 53 h 70"/>
                <a:gd name="T38" fmla="*/ 86 w 103"/>
                <a:gd name="T39" fmla="*/ 70 h 70"/>
                <a:gd name="T40" fmla="*/ 17 w 103"/>
                <a:gd name="T41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70">
                  <a:moveTo>
                    <a:pt x="17" y="70"/>
                  </a:moveTo>
                  <a:cubicBezTo>
                    <a:pt x="8" y="70"/>
                    <a:pt x="0" y="6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9" y="3"/>
                    <a:pt x="3" y="9"/>
                    <a:pt x="3" y="17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1"/>
                    <a:pt x="9" y="68"/>
                    <a:pt x="17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94" y="68"/>
                    <a:pt x="101" y="61"/>
                    <a:pt x="101" y="53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9"/>
                    <a:pt x="94" y="3"/>
                    <a:pt x="8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96" y="0"/>
                    <a:pt x="103" y="8"/>
                    <a:pt x="103" y="17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63"/>
                    <a:pt x="96" y="70"/>
                    <a:pt x="86" y="70"/>
                  </a:cubicBezTo>
                  <a:lnTo>
                    <a:pt x="17" y="70"/>
                  </a:lnTo>
                  <a:close/>
                </a:path>
              </a:pathLst>
            </a:cu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1" name="Freeform 3700"/>
            <p:cNvSpPr>
              <a:spLocks noEditPoints="1"/>
            </p:cNvSpPr>
            <p:nvPr/>
          </p:nvSpPr>
          <p:spPr bwMode="auto">
            <a:xfrm>
              <a:off x="2952036" y="249233"/>
              <a:ext cx="67589" cy="45519"/>
            </a:xfrm>
            <a:custGeom>
              <a:avLst/>
              <a:gdLst>
                <a:gd name="T0" fmla="*/ 44 w 101"/>
                <a:gd name="T1" fmla="*/ 56 h 68"/>
                <a:gd name="T2" fmla="*/ 38 w 101"/>
                <a:gd name="T3" fmla="*/ 68 h 68"/>
                <a:gd name="T4" fmla="*/ 44 w 101"/>
                <a:gd name="T5" fmla="*/ 68 h 68"/>
                <a:gd name="T6" fmla="*/ 51 w 101"/>
                <a:gd name="T7" fmla="*/ 56 h 68"/>
                <a:gd name="T8" fmla="*/ 48 w 101"/>
                <a:gd name="T9" fmla="*/ 56 h 68"/>
                <a:gd name="T10" fmla="*/ 44 w 101"/>
                <a:gd name="T11" fmla="*/ 56 h 68"/>
                <a:gd name="T12" fmla="*/ 85 w 101"/>
                <a:gd name="T13" fmla="*/ 0 h 68"/>
                <a:gd name="T14" fmla="*/ 16 w 101"/>
                <a:gd name="T15" fmla="*/ 0 h 68"/>
                <a:gd name="T16" fmla="*/ 0 w 101"/>
                <a:gd name="T17" fmla="*/ 16 h 68"/>
                <a:gd name="T18" fmla="*/ 0 w 101"/>
                <a:gd name="T19" fmla="*/ 52 h 68"/>
                <a:gd name="T20" fmla="*/ 16 w 101"/>
                <a:gd name="T21" fmla="*/ 68 h 68"/>
                <a:gd name="T22" fmla="*/ 27 w 101"/>
                <a:gd name="T23" fmla="*/ 68 h 68"/>
                <a:gd name="T24" fmla="*/ 35 w 101"/>
                <a:gd name="T25" fmla="*/ 51 h 68"/>
                <a:gd name="T26" fmla="*/ 28 w 101"/>
                <a:gd name="T27" fmla="*/ 41 h 68"/>
                <a:gd name="T28" fmla="*/ 42 w 101"/>
                <a:gd name="T29" fmla="*/ 15 h 68"/>
                <a:gd name="T30" fmla="*/ 49 w 101"/>
                <a:gd name="T31" fmla="*/ 14 h 68"/>
                <a:gd name="T32" fmla="*/ 54 w 101"/>
                <a:gd name="T33" fmla="*/ 15 h 68"/>
                <a:gd name="T34" fmla="*/ 62 w 101"/>
                <a:gd name="T35" fmla="*/ 0 h 68"/>
                <a:gd name="T36" fmla="*/ 73 w 101"/>
                <a:gd name="T37" fmla="*/ 0 h 68"/>
                <a:gd name="T38" fmla="*/ 63 w 101"/>
                <a:gd name="T39" fmla="*/ 20 h 68"/>
                <a:gd name="T40" fmla="*/ 67 w 101"/>
                <a:gd name="T41" fmla="*/ 24 h 68"/>
                <a:gd name="T42" fmla="*/ 79 w 101"/>
                <a:gd name="T43" fmla="*/ 0 h 68"/>
                <a:gd name="T44" fmla="*/ 85 w 101"/>
                <a:gd name="T45" fmla="*/ 0 h 68"/>
                <a:gd name="T46" fmla="*/ 69 w 101"/>
                <a:gd name="T47" fmla="*/ 31 h 68"/>
                <a:gd name="T48" fmla="*/ 57 w 101"/>
                <a:gd name="T49" fmla="*/ 54 h 68"/>
                <a:gd name="T50" fmla="*/ 50 w 101"/>
                <a:gd name="T51" fmla="*/ 68 h 68"/>
                <a:gd name="T52" fmla="*/ 85 w 101"/>
                <a:gd name="T53" fmla="*/ 68 h 68"/>
                <a:gd name="T54" fmla="*/ 101 w 101"/>
                <a:gd name="T55" fmla="*/ 52 h 68"/>
                <a:gd name="T56" fmla="*/ 101 w 101"/>
                <a:gd name="T57" fmla="*/ 36 h 68"/>
                <a:gd name="T58" fmla="*/ 101 w 101"/>
                <a:gd name="T59" fmla="*/ 36 h 68"/>
                <a:gd name="T60" fmla="*/ 101 w 101"/>
                <a:gd name="T61" fmla="*/ 29 h 68"/>
                <a:gd name="T62" fmla="*/ 101 w 101"/>
                <a:gd name="T63" fmla="*/ 29 h 68"/>
                <a:gd name="T64" fmla="*/ 101 w 101"/>
                <a:gd name="T65" fmla="*/ 16 h 68"/>
                <a:gd name="T66" fmla="*/ 85 w 101"/>
                <a:gd name="T6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68">
                  <a:moveTo>
                    <a:pt x="44" y="56"/>
                  </a:moveTo>
                  <a:cubicBezTo>
                    <a:pt x="38" y="68"/>
                    <a:pt x="38" y="68"/>
                    <a:pt x="38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50" y="56"/>
                    <a:pt x="49" y="56"/>
                    <a:pt x="48" y="56"/>
                  </a:cubicBezTo>
                  <a:cubicBezTo>
                    <a:pt x="47" y="56"/>
                    <a:pt x="46" y="56"/>
                    <a:pt x="44" y="56"/>
                  </a:cubicBezTo>
                  <a:moveTo>
                    <a:pt x="8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1"/>
                    <a:pt x="7" y="68"/>
                    <a:pt x="1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2" y="49"/>
                    <a:pt x="30" y="45"/>
                    <a:pt x="28" y="41"/>
                  </a:cubicBezTo>
                  <a:cubicBezTo>
                    <a:pt x="25" y="30"/>
                    <a:pt x="31" y="18"/>
                    <a:pt x="42" y="15"/>
                  </a:cubicBezTo>
                  <a:cubicBezTo>
                    <a:pt x="44" y="14"/>
                    <a:pt x="46" y="14"/>
                    <a:pt x="49" y="14"/>
                  </a:cubicBezTo>
                  <a:cubicBezTo>
                    <a:pt x="50" y="14"/>
                    <a:pt x="52" y="14"/>
                    <a:pt x="54" y="1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4" y="21"/>
                    <a:pt x="66" y="23"/>
                    <a:pt x="67" y="24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1" y="40"/>
                    <a:pt x="66" y="50"/>
                    <a:pt x="57" y="54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94" y="68"/>
                    <a:pt x="101" y="61"/>
                    <a:pt x="101" y="52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7"/>
                    <a:pt x="94" y="0"/>
                    <a:pt x="85" y="0"/>
                  </a:cubicBezTo>
                </a:path>
              </a:pathLst>
            </a:custGeom>
            <a:solidFill>
              <a:srgbClr val="F0DA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2" name="Freeform 3701"/>
            <p:cNvSpPr>
              <a:spLocks noEditPoints="1"/>
            </p:cNvSpPr>
            <p:nvPr/>
          </p:nvSpPr>
          <p:spPr bwMode="auto">
            <a:xfrm>
              <a:off x="2968589" y="258888"/>
              <a:ext cx="30806" cy="28047"/>
            </a:xfrm>
            <a:custGeom>
              <a:avLst/>
              <a:gdLst>
                <a:gd name="T0" fmla="*/ 44 w 46"/>
                <a:gd name="T1" fmla="*/ 17 h 42"/>
                <a:gd name="T2" fmla="*/ 32 w 46"/>
                <a:gd name="T3" fmla="*/ 40 h 42"/>
                <a:gd name="T4" fmla="*/ 44 w 46"/>
                <a:gd name="T5" fmla="*/ 17 h 42"/>
                <a:gd name="T6" fmla="*/ 38 w 46"/>
                <a:gd name="T7" fmla="*/ 6 h 42"/>
                <a:gd name="T8" fmla="*/ 19 w 46"/>
                <a:gd name="T9" fmla="*/ 42 h 42"/>
                <a:gd name="T10" fmla="*/ 23 w 46"/>
                <a:gd name="T11" fmla="*/ 42 h 42"/>
                <a:gd name="T12" fmla="*/ 26 w 46"/>
                <a:gd name="T13" fmla="*/ 42 h 42"/>
                <a:gd name="T14" fmla="*/ 42 w 46"/>
                <a:gd name="T15" fmla="*/ 10 h 42"/>
                <a:gd name="T16" fmla="*/ 38 w 46"/>
                <a:gd name="T17" fmla="*/ 6 h 42"/>
                <a:gd name="T18" fmla="*/ 24 w 46"/>
                <a:gd name="T19" fmla="*/ 0 h 42"/>
                <a:gd name="T20" fmla="*/ 17 w 46"/>
                <a:gd name="T21" fmla="*/ 1 h 42"/>
                <a:gd name="T22" fmla="*/ 3 w 46"/>
                <a:gd name="T23" fmla="*/ 27 h 42"/>
                <a:gd name="T24" fmla="*/ 10 w 46"/>
                <a:gd name="T25" fmla="*/ 37 h 42"/>
                <a:gd name="T26" fmla="*/ 24 w 46"/>
                <a:gd name="T27" fmla="*/ 11 h 42"/>
                <a:gd name="T28" fmla="*/ 21 w 46"/>
                <a:gd name="T29" fmla="*/ 6 h 42"/>
                <a:gd name="T30" fmla="*/ 27 w 46"/>
                <a:gd name="T31" fmla="*/ 3 h 42"/>
                <a:gd name="T32" fmla="*/ 28 w 46"/>
                <a:gd name="T33" fmla="*/ 3 h 42"/>
                <a:gd name="T34" fmla="*/ 29 w 46"/>
                <a:gd name="T35" fmla="*/ 1 h 42"/>
                <a:gd name="T36" fmla="*/ 24 w 46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42">
                  <a:moveTo>
                    <a:pt x="44" y="17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41" y="36"/>
                    <a:pt x="46" y="26"/>
                    <a:pt x="44" y="17"/>
                  </a:cubicBezTo>
                  <a:moveTo>
                    <a:pt x="38" y="6"/>
                  </a:moveTo>
                  <a:cubicBezTo>
                    <a:pt x="19" y="42"/>
                    <a:pt x="19" y="42"/>
                    <a:pt x="19" y="42"/>
                  </a:cubicBezTo>
                  <a:cubicBezTo>
                    <a:pt x="21" y="42"/>
                    <a:pt x="22" y="42"/>
                    <a:pt x="23" y="42"/>
                  </a:cubicBezTo>
                  <a:cubicBezTo>
                    <a:pt x="24" y="42"/>
                    <a:pt x="25" y="42"/>
                    <a:pt x="26" y="42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1" y="9"/>
                    <a:pt x="39" y="7"/>
                    <a:pt x="38" y="6"/>
                  </a:cubicBezTo>
                  <a:moveTo>
                    <a:pt x="24" y="0"/>
                  </a:moveTo>
                  <a:cubicBezTo>
                    <a:pt x="21" y="0"/>
                    <a:pt x="19" y="0"/>
                    <a:pt x="17" y="1"/>
                  </a:cubicBezTo>
                  <a:cubicBezTo>
                    <a:pt x="6" y="4"/>
                    <a:pt x="0" y="16"/>
                    <a:pt x="3" y="27"/>
                  </a:cubicBezTo>
                  <a:cubicBezTo>
                    <a:pt x="5" y="31"/>
                    <a:pt x="7" y="35"/>
                    <a:pt x="10" y="37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2" y="10"/>
                    <a:pt x="21" y="8"/>
                    <a:pt x="21" y="6"/>
                  </a:cubicBezTo>
                  <a:cubicBezTo>
                    <a:pt x="21" y="4"/>
                    <a:pt x="24" y="3"/>
                    <a:pt x="27" y="3"/>
                  </a:cubicBezTo>
                  <a:cubicBezTo>
                    <a:pt x="27" y="3"/>
                    <a:pt x="28" y="3"/>
                    <a:pt x="28" y="3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7" y="0"/>
                    <a:pt x="25" y="0"/>
                    <a:pt x="24" y="0"/>
                  </a:cubicBezTo>
                </a:path>
              </a:pathLst>
            </a:custGeom>
            <a:solidFill>
              <a:srgbClr val="987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3" name="Freeform 3702"/>
            <p:cNvSpPr/>
            <p:nvPr/>
          </p:nvSpPr>
          <p:spPr bwMode="auto">
            <a:xfrm>
              <a:off x="2982842" y="260727"/>
              <a:ext cx="4598" cy="5517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3 h 8"/>
                <a:gd name="T4" fmla="*/ 3 w 7"/>
                <a:gd name="T5" fmla="*/ 8 h 8"/>
                <a:gd name="T6" fmla="*/ 7 w 7"/>
                <a:gd name="T7" fmla="*/ 0 h 8"/>
                <a:gd name="T8" fmla="*/ 6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3" y="0"/>
                    <a:pt x="0" y="1"/>
                    <a:pt x="0" y="3"/>
                  </a:cubicBezTo>
                  <a:cubicBezTo>
                    <a:pt x="0" y="5"/>
                    <a:pt x="1" y="7"/>
                    <a:pt x="3" y="8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solidFill>
              <a:srgbClr val="F0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4" name="Freeform 3703"/>
            <p:cNvSpPr>
              <a:spLocks noEditPoints="1"/>
            </p:cNvSpPr>
            <p:nvPr/>
          </p:nvSpPr>
          <p:spPr bwMode="auto">
            <a:xfrm>
              <a:off x="2969968" y="249233"/>
              <a:ext cx="39082" cy="45519"/>
            </a:xfrm>
            <a:custGeom>
              <a:avLst/>
              <a:gdLst>
                <a:gd name="T0" fmla="*/ 67 w 85"/>
                <a:gd name="T1" fmla="*/ 0 h 99"/>
                <a:gd name="T2" fmla="*/ 51 w 85"/>
                <a:gd name="T3" fmla="*/ 0 h 99"/>
                <a:gd name="T4" fmla="*/ 40 w 85"/>
                <a:gd name="T5" fmla="*/ 22 h 99"/>
                <a:gd name="T6" fmla="*/ 38 w 85"/>
                <a:gd name="T7" fmla="*/ 25 h 99"/>
                <a:gd name="T8" fmla="*/ 32 w 85"/>
                <a:gd name="T9" fmla="*/ 37 h 99"/>
                <a:gd name="T10" fmla="*/ 12 w 85"/>
                <a:gd name="T11" fmla="*/ 75 h 99"/>
                <a:gd name="T12" fmla="*/ 0 w 85"/>
                <a:gd name="T13" fmla="*/ 99 h 99"/>
                <a:gd name="T14" fmla="*/ 16 w 85"/>
                <a:gd name="T15" fmla="*/ 99 h 99"/>
                <a:gd name="T16" fmla="*/ 25 w 85"/>
                <a:gd name="T17" fmla="*/ 82 h 99"/>
                <a:gd name="T18" fmla="*/ 53 w 85"/>
                <a:gd name="T19" fmla="*/ 29 h 99"/>
                <a:gd name="T20" fmla="*/ 67 w 85"/>
                <a:gd name="T21" fmla="*/ 0 h 99"/>
                <a:gd name="T22" fmla="*/ 85 w 85"/>
                <a:gd name="T23" fmla="*/ 0 h 99"/>
                <a:gd name="T24" fmla="*/ 76 w 85"/>
                <a:gd name="T25" fmla="*/ 0 h 99"/>
                <a:gd name="T26" fmla="*/ 59 w 85"/>
                <a:gd name="T27" fmla="*/ 35 h 99"/>
                <a:gd name="T28" fmla="*/ 35 w 85"/>
                <a:gd name="T29" fmla="*/ 82 h 99"/>
                <a:gd name="T30" fmla="*/ 25 w 85"/>
                <a:gd name="T31" fmla="*/ 99 h 99"/>
                <a:gd name="T32" fmla="*/ 34 w 85"/>
                <a:gd name="T33" fmla="*/ 99 h 99"/>
                <a:gd name="T34" fmla="*/ 44 w 85"/>
                <a:gd name="T35" fmla="*/ 79 h 99"/>
                <a:gd name="T36" fmla="*/ 61 w 85"/>
                <a:gd name="T37" fmla="*/ 45 h 99"/>
                <a:gd name="T38" fmla="*/ 85 w 85"/>
                <a:gd name="T3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9">
                  <a:moveTo>
                    <a:pt x="67" y="0"/>
                  </a:moveTo>
                  <a:lnTo>
                    <a:pt x="51" y="0"/>
                  </a:lnTo>
                  <a:lnTo>
                    <a:pt x="40" y="22"/>
                  </a:lnTo>
                  <a:lnTo>
                    <a:pt x="38" y="25"/>
                  </a:lnTo>
                  <a:lnTo>
                    <a:pt x="32" y="37"/>
                  </a:lnTo>
                  <a:lnTo>
                    <a:pt x="12" y="75"/>
                  </a:lnTo>
                  <a:lnTo>
                    <a:pt x="0" y="99"/>
                  </a:lnTo>
                  <a:lnTo>
                    <a:pt x="16" y="99"/>
                  </a:lnTo>
                  <a:lnTo>
                    <a:pt x="25" y="82"/>
                  </a:lnTo>
                  <a:lnTo>
                    <a:pt x="53" y="29"/>
                  </a:lnTo>
                  <a:lnTo>
                    <a:pt x="67" y="0"/>
                  </a:lnTo>
                  <a:close/>
                  <a:moveTo>
                    <a:pt x="85" y="0"/>
                  </a:moveTo>
                  <a:lnTo>
                    <a:pt x="76" y="0"/>
                  </a:lnTo>
                  <a:lnTo>
                    <a:pt x="59" y="35"/>
                  </a:lnTo>
                  <a:lnTo>
                    <a:pt x="35" y="82"/>
                  </a:lnTo>
                  <a:lnTo>
                    <a:pt x="25" y="99"/>
                  </a:lnTo>
                  <a:lnTo>
                    <a:pt x="34" y="99"/>
                  </a:lnTo>
                  <a:lnTo>
                    <a:pt x="44" y="79"/>
                  </a:lnTo>
                  <a:lnTo>
                    <a:pt x="61" y="4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0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5" name="Freeform 3704"/>
            <p:cNvSpPr>
              <a:spLocks noEditPoints="1"/>
            </p:cNvSpPr>
            <p:nvPr/>
          </p:nvSpPr>
          <p:spPr bwMode="auto">
            <a:xfrm>
              <a:off x="2969968" y="249233"/>
              <a:ext cx="39082" cy="45519"/>
            </a:xfrm>
            <a:custGeom>
              <a:avLst/>
              <a:gdLst>
                <a:gd name="T0" fmla="*/ 67 w 85"/>
                <a:gd name="T1" fmla="*/ 0 h 99"/>
                <a:gd name="T2" fmla="*/ 51 w 85"/>
                <a:gd name="T3" fmla="*/ 0 h 99"/>
                <a:gd name="T4" fmla="*/ 40 w 85"/>
                <a:gd name="T5" fmla="*/ 22 h 99"/>
                <a:gd name="T6" fmla="*/ 38 w 85"/>
                <a:gd name="T7" fmla="*/ 25 h 99"/>
                <a:gd name="T8" fmla="*/ 32 w 85"/>
                <a:gd name="T9" fmla="*/ 37 h 99"/>
                <a:gd name="T10" fmla="*/ 12 w 85"/>
                <a:gd name="T11" fmla="*/ 75 h 99"/>
                <a:gd name="T12" fmla="*/ 0 w 85"/>
                <a:gd name="T13" fmla="*/ 99 h 99"/>
                <a:gd name="T14" fmla="*/ 16 w 85"/>
                <a:gd name="T15" fmla="*/ 99 h 99"/>
                <a:gd name="T16" fmla="*/ 25 w 85"/>
                <a:gd name="T17" fmla="*/ 82 h 99"/>
                <a:gd name="T18" fmla="*/ 53 w 85"/>
                <a:gd name="T19" fmla="*/ 29 h 99"/>
                <a:gd name="T20" fmla="*/ 67 w 85"/>
                <a:gd name="T21" fmla="*/ 0 h 99"/>
                <a:gd name="T22" fmla="*/ 85 w 85"/>
                <a:gd name="T23" fmla="*/ 0 h 99"/>
                <a:gd name="T24" fmla="*/ 76 w 85"/>
                <a:gd name="T25" fmla="*/ 0 h 99"/>
                <a:gd name="T26" fmla="*/ 59 w 85"/>
                <a:gd name="T27" fmla="*/ 35 h 99"/>
                <a:gd name="T28" fmla="*/ 35 w 85"/>
                <a:gd name="T29" fmla="*/ 82 h 99"/>
                <a:gd name="T30" fmla="*/ 25 w 85"/>
                <a:gd name="T31" fmla="*/ 99 h 99"/>
                <a:gd name="T32" fmla="*/ 34 w 85"/>
                <a:gd name="T33" fmla="*/ 99 h 99"/>
                <a:gd name="T34" fmla="*/ 44 w 85"/>
                <a:gd name="T35" fmla="*/ 79 h 99"/>
                <a:gd name="T36" fmla="*/ 61 w 85"/>
                <a:gd name="T37" fmla="*/ 45 h 99"/>
                <a:gd name="T38" fmla="*/ 85 w 85"/>
                <a:gd name="T3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9">
                  <a:moveTo>
                    <a:pt x="67" y="0"/>
                  </a:moveTo>
                  <a:lnTo>
                    <a:pt x="51" y="0"/>
                  </a:lnTo>
                  <a:lnTo>
                    <a:pt x="40" y="22"/>
                  </a:lnTo>
                  <a:lnTo>
                    <a:pt x="38" y="25"/>
                  </a:lnTo>
                  <a:lnTo>
                    <a:pt x="32" y="37"/>
                  </a:lnTo>
                  <a:lnTo>
                    <a:pt x="12" y="75"/>
                  </a:lnTo>
                  <a:lnTo>
                    <a:pt x="0" y="99"/>
                  </a:lnTo>
                  <a:lnTo>
                    <a:pt x="16" y="99"/>
                  </a:lnTo>
                  <a:lnTo>
                    <a:pt x="25" y="82"/>
                  </a:lnTo>
                  <a:lnTo>
                    <a:pt x="53" y="29"/>
                  </a:lnTo>
                  <a:lnTo>
                    <a:pt x="67" y="0"/>
                  </a:lnTo>
                  <a:moveTo>
                    <a:pt x="85" y="0"/>
                  </a:moveTo>
                  <a:lnTo>
                    <a:pt x="76" y="0"/>
                  </a:lnTo>
                  <a:lnTo>
                    <a:pt x="59" y="35"/>
                  </a:lnTo>
                  <a:lnTo>
                    <a:pt x="35" y="82"/>
                  </a:lnTo>
                  <a:lnTo>
                    <a:pt x="25" y="99"/>
                  </a:lnTo>
                  <a:lnTo>
                    <a:pt x="34" y="99"/>
                  </a:lnTo>
                  <a:lnTo>
                    <a:pt x="44" y="79"/>
                  </a:lnTo>
                  <a:lnTo>
                    <a:pt x="61" y="45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6" name="Freeform 3705"/>
            <p:cNvSpPr/>
            <p:nvPr/>
          </p:nvSpPr>
          <p:spPr bwMode="auto">
            <a:xfrm>
              <a:off x="2951117" y="248773"/>
              <a:ext cx="69428" cy="46898"/>
            </a:xfrm>
            <a:custGeom>
              <a:avLst/>
              <a:gdLst>
                <a:gd name="T0" fmla="*/ 17 w 103"/>
                <a:gd name="T1" fmla="*/ 70 h 70"/>
                <a:gd name="T2" fmla="*/ 0 w 103"/>
                <a:gd name="T3" fmla="*/ 53 h 70"/>
                <a:gd name="T4" fmla="*/ 0 w 103"/>
                <a:gd name="T5" fmla="*/ 17 h 70"/>
                <a:gd name="T6" fmla="*/ 17 w 103"/>
                <a:gd name="T7" fmla="*/ 0 h 70"/>
                <a:gd name="T8" fmla="*/ 86 w 103"/>
                <a:gd name="T9" fmla="*/ 0 h 70"/>
                <a:gd name="T10" fmla="*/ 86 w 103"/>
                <a:gd name="T11" fmla="*/ 1 h 70"/>
                <a:gd name="T12" fmla="*/ 86 w 103"/>
                <a:gd name="T13" fmla="*/ 3 h 70"/>
                <a:gd name="T14" fmla="*/ 17 w 103"/>
                <a:gd name="T15" fmla="*/ 3 h 70"/>
                <a:gd name="T16" fmla="*/ 2 w 103"/>
                <a:gd name="T17" fmla="*/ 17 h 70"/>
                <a:gd name="T18" fmla="*/ 2 w 103"/>
                <a:gd name="T19" fmla="*/ 53 h 70"/>
                <a:gd name="T20" fmla="*/ 17 w 103"/>
                <a:gd name="T21" fmla="*/ 68 h 70"/>
                <a:gd name="T22" fmla="*/ 86 w 103"/>
                <a:gd name="T23" fmla="*/ 68 h 70"/>
                <a:gd name="T24" fmla="*/ 101 w 103"/>
                <a:gd name="T25" fmla="*/ 53 h 70"/>
                <a:gd name="T26" fmla="*/ 101 w 103"/>
                <a:gd name="T27" fmla="*/ 17 h 70"/>
                <a:gd name="T28" fmla="*/ 86 w 103"/>
                <a:gd name="T29" fmla="*/ 3 h 70"/>
                <a:gd name="T30" fmla="*/ 86 w 103"/>
                <a:gd name="T31" fmla="*/ 1 h 70"/>
                <a:gd name="T32" fmla="*/ 86 w 103"/>
                <a:gd name="T33" fmla="*/ 0 h 70"/>
                <a:gd name="T34" fmla="*/ 103 w 103"/>
                <a:gd name="T35" fmla="*/ 17 h 70"/>
                <a:gd name="T36" fmla="*/ 103 w 103"/>
                <a:gd name="T37" fmla="*/ 53 h 70"/>
                <a:gd name="T38" fmla="*/ 86 w 103"/>
                <a:gd name="T39" fmla="*/ 70 h 70"/>
                <a:gd name="T40" fmla="*/ 17 w 103"/>
                <a:gd name="T41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70">
                  <a:moveTo>
                    <a:pt x="17" y="70"/>
                  </a:moveTo>
                  <a:cubicBezTo>
                    <a:pt x="8" y="70"/>
                    <a:pt x="0" y="6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9" y="3"/>
                    <a:pt x="2" y="9"/>
                    <a:pt x="2" y="17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61"/>
                    <a:pt x="9" y="68"/>
                    <a:pt x="17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94" y="68"/>
                    <a:pt x="101" y="61"/>
                    <a:pt x="101" y="53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9"/>
                    <a:pt x="94" y="3"/>
                    <a:pt x="86" y="3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96" y="0"/>
                    <a:pt x="103" y="8"/>
                    <a:pt x="103" y="17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63"/>
                    <a:pt x="96" y="70"/>
                    <a:pt x="86" y="70"/>
                  </a:cubicBezTo>
                  <a:lnTo>
                    <a:pt x="17" y="70"/>
                  </a:lnTo>
                  <a:close/>
                </a:path>
              </a:pathLst>
            </a:cu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7" name="Freeform 3706"/>
            <p:cNvSpPr/>
            <p:nvPr/>
          </p:nvSpPr>
          <p:spPr bwMode="auto">
            <a:xfrm>
              <a:off x="3024223" y="285556"/>
              <a:ext cx="33564" cy="14713"/>
            </a:xfrm>
            <a:custGeom>
              <a:avLst/>
              <a:gdLst>
                <a:gd name="T0" fmla="*/ 46 w 50"/>
                <a:gd name="T1" fmla="*/ 20 h 22"/>
                <a:gd name="T2" fmla="*/ 41 w 50"/>
                <a:gd name="T3" fmla="*/ 11 h 22"/>
                <a:gd name="T4" fmla="*/ 26 w 50"/>
                <a:gd name="T5" fmla="*/ 4 h 22"/>
                <a:gd name="T6" fmla="*/ 11 w 50"/>
                <a:gd name="T7" fmla="*/ 11 h 22"/>
                <a:gd name="T8" fmla="*/ 4 w 50"/>
                <a:gd name="T9" fmla="*/ 20 h 22"/>
                <a:gd name="T10" fmla="*/ 4 w 50"/>
                <a:gd name="T11" fmla="*/ 21 h 22"/>
                <a:gd name="T12" fmla="*/ 4 w 50"/>
                <a:gd name="T13" fmla="*/ 21 h 22"/>
                <a:gd name="T14" fmla="*/ 1 w 50"/>
                <a:gd name="T15" fmla="*/ 22 h 22"/>
                <a:gd name="T16" fmla="*/ 0 w 50"/>
                <a:gd name="T17" fmla="*/ 19 h 22"/>
                <a:gd name="T18" fmla="*/ 6 w 50"/>
                <a:gd name="T19" fmla="*/ 10 h 22"/>
                <a:gd name="T20" fmla="*/ 26 w 50"/>
                <a:gd name="T21" fmla="*/ 0 h 22"/>
                <a:gd name="T22" fmla="*/ 44 w 50"/>
                <a:gd name="T23" fmla="*/ 8 h 22"/>
                <a:gd name="T24" fmla="*/ 50 w 50"/>
                <a:gd name="T25" fmla="*/ 20 h 22"/>
                <a:gd name="T26" fmla="*/ 48 w 50"/>
                <a:gd name="T27" fmla="*/ 22 h 22"/>
                <a:gd name="T28" fmla="*/ 46 w 50"/>
                <a:gd name="T2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22">
                  <a:moveTo>
                    <a:pt x="46" y="20"/>
                  </a:moveTo>
                  <a:cubicBezTo>
                    <a:pt x="46" y="19"/>
                    <a:pt x="44" y="14"/>
                    <a:pt x="41" y="11"/>
                  </a:cubicBezTo>
                  <a:cubicBezTo>
                    <a:pt x="38" y="7"/>
                    <a:pt x="33" y="4"/>
                    <a:pt x="26" y="4"/>
                  </a:cubicBezTo>
                  <a:cubicBezTo>
                    <a:pt x="19" y="4"/>
                    <a:pt x="14" y="7"/>
                    <a:pt x="11" y="11"/>
                  </a:cubicBezTo>
                  <a:cubicBezTo>
                    <a:pt x="7" y="14"/>
                    <a:pt x="5" y="18"/>
                    <a:pt x="4" y="20"/>
                  </a:cubicBezTo>
                  <a:cubicBezTo>
                    <a:pt x="4" y="20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2" y="22"/>
                    <a:pt x="1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0" y="19"/>
                    <a:pt x="2" y="14"/>
                    <a:pt x="6" y="10"/>
                  </a:cubicBezTo>
                  <a:cubicBezTo>
                    <a:pt x="10" y="5"/>
                    <a:pt x="17" y="0"/>
                    <a:pt x="26" y="0"/>
                  </a:cubicBezTo>
                  <a:cubicBezTo>
                    <a:pt x="34" y="0"/>
                    <a:pt x="41" y="4"/>
                    <a:pt x="44" y="8"/>
                  </a:cubicBezTo>
                  <a:cubicBezTo>
                    <a:pt x="48" y="13"/>
                    <a:pt x="50" y="17"/>
                    <a:pt x="50" y="20"/>
                  </a:cubicBezTo>
                  <a:cubicBezTo>
                    <a:pt x="50" y="21"/>
                    <a:pt x="49" y="22"/>
                    <a:pt x="48" y="22"/>
                  </a:cubicBezTo>
                  <a:cubicBezTo>
                    <a:pt x="47" y="22"/>
                    <a:pt x="46" y="21"/>
                    <a:pt x="46" y="20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8" name="Freeform 3707"/>
            <p:cNvSpPr/>
            <p:nvPr/>
          </p:nvSpPr>
          <p:spPr bwMode="auto">
            <a:xfrm>
              <a:off x="2903759" y="257969"/>
              <a:ext cx="38622" cy="55174"/>
            </a:xfrm>
            <a:custGeom>
              <a:avLst/>
              <a:gdLst>
                <a:gd name="T0" fmla="*/ 56 w 58"/>
                <a:gd name="T1" fmla="*/ 27 h 82"/>
                <a:gd name="T2" fmla="*/ 25 w 58"/>
                <a:gd name="T3" fmla="*/ 7 h 82"/>
                <a:gd name="T4" fmla="*/ 11 w 58"/>
                <a:gd name="T5" fmla="*/ 52 h 82"/>
                <a:gd name="T6" fmla="*/ 58 w 58"/>
                <a:gd name="T7" fmla="*/ 58 h 82"/>
                <a:gd name="T8" fmla="*/ 56 w 58"/>
                <a:gd name="T9" fmla="*/ 2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82">
                  <a:moveTo>
                    <a:pt x="56" y="27"/>
                  </a:moveTo>
                  <a:cubicBezTo>
                    <a:pt x="56" y="27"/>
                    <a:pt x="49" y="0"/>
                    <a:pt x="25" y="7"/>
                  </a:cubicBezTo>
                  <a:cubicBezTo>
                    <a:pt x="0" y="13"/>
                    <a:pt x="3" y="40"/>
                    <a:pt x="11" y="52"/>
                  </a:cubicBezTo>
                  <a:cubicBezTo>
                    <a:pt x="20" y="64"/>
                    <a:pt x="50" y="82"/>
                    <a:pt x="58" y="58"/>
                  </a:cubicBezTo>
                  <a:cubicBezTo>
                    <a:pt x="57" y="43"/>
                    <a:pt x="56" y="27"/>
                    <a:pt x="56" y="2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9" name="Freeform 3708"/>
            <p:cNvSpPr/>
            <p:nvPr/>
          </p:nvSpPr>
          <p:spPr bwMode="auto">
            <a:xfrm>
              <a:off x="2903759" y="257969"/>
              <a:ext cx="38622" cy="55174"/>
            </a:xfrm>
            <a:custGeom>
              <a:avLst/>
              <a:gdLst>
                <a:gd name="T0" fmla="*/ 25 w 58"/>
                <a:gd name="T1" fmla="*/ 7 h 82"/>
                <a:gd name="T2" fmla="*/ 56 w 58"/>
                <a:gd name="T3" fmla="*/ 27 h 82"/>
                <a:gd name="T4" fmla="*/ 56 w 58"/>
                <a:gd name="T5" fmla="*/ 28 h 82"/>
                <a:gd name="T6" fmla="*/ 23 w 58"/>
                <a:gd name="T7" fmla="*/ 10 h 82"/>
                <a:gd name="T8" fmla="*/ 21 w 58"/>
                <a:gd name="T9" fmla="*/ 56 h 82"/>
                <a:gd name="T10" fmla="*/ 58 w 58"/>
                <a:gd name="T11" fmla="*/ 58 h 82"/>
                <a:gd name="T12" fmla="*/ 11 w 58"/>
                <a:gd name="T13" fmla="*/ 52 h 82"/>
                <a:gd name="T14" fmla="*/ 25 w 58"/>
                <a:gd name="T15" fmla="*/ 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82">
                  <a:moveTo>
                    <a:pt x="25" y="7"/>
                  </a:moveTo>
                  <a:cubicBezTo>
                    <a:pt x="49" y="0"/>
                    <a:pt x="56" y="27"/>
                    <a:pt x="56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45" y="5"/>
                    <a:pt x="23" y="10"/>
                  </a:cubicBezTo>
                  <a:cubicBezTo>
                    <a:pt x="1" y="16"/>
                    <a:pt x="11" y="51"/>
                    <a:pt x="21" y="56"/>
                  </a:cubicBezTo>
                  <a:cubicBezTo>
                    <a:pt x="31" y="62"/>
                    <a:pt x="47" y="71"/>
                    <a:pt x="58" y="58"/>
                  </a:cubicBezTo>
                  <a:cubicBezTo>
                    <a:pt x="50" y="82"/>
                    <a:pt x="20" y="64"/>
                    <a:pt x="11" y="52"/>
                  </a:cubicBezTo>
                  <a:cubicBezTo>
                    <a:pt x="3" y="40"/>
                    <a:pt x="0" y="13"/>
                    <a:pt x="25" y="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0" name="Freeform 3709"/>
            <p:cNvSpPr/>
            <p:nvPr/>
          </p:nvSpPr>
          <p:spPr bwMode="auto">
            <a:xfrm>
              <a:off x="2917092" y="269923"/>
              <a:ext cx="16552" cy="15633"/>
            </a:xfrm>
            <a:custGeom>
              <a:avLst/>
              <a:gdLst>
                <a:gd name="T0" fmla="*/ 25 w 25"/>
                <a:gd name="T1" fmla="*/ 18 h 23"/>
                <a:gd name="T2" fmla="*/ 21 w 25"/>
                <a:gd name="T3" fmla="*/ 8 h 23"/>
                <a:gd name="T4" fmla="*/ 21 w 25"/>
                <a:gd name="T5" fmla="*/ 8 h 23"/>
                <a:gd name="T6" fmla="*/ 14 w 25"/>
                <a:gd name="T7" fmla="*/ 1 h 23"/>
                <a:gd name="T8" fmla="*/ 10 w 25"/>
                <a:gd name="T9" fmla="*/ 0 h 23"/>
                <a:gd name="T10" fmla="*/ 8 w 25"/>
                <a:gd name="T11" fmla="*/ 2 h 23"/>
                <a:gd name="T12" fmla="*/ 9 w 25"/>
                <a:gd name="T13" fmla="*/ 4 h 23"/>
                <a:gd name="T14" fmla="*/ 10 w 25"/>
                <a:gd name="T15" fmla="*/ 4 h 23"/>
                <a:gd name="T16" fmla="*/ 12 w 25"/>
                <a:gd name="T17" fmla="*/ 5 h 23"/>
                <a:gd name="T18" fmla="*/ 16 w 25"/>
                <a:gd name="T19" fmla="*/ 8 h 23"/>
                <a:gd name="T20" fmla="*/ 12 w 25"/>
                <a:gd name="T21" fmla="*/ 9 h 23"/>
                <a:gd name="T22" fmla="*/ 1 w 25"/>
                <a:gd name="T23" fmla="*/ 20 h 23"/>
                <a:gd name="T24" fmla="*/ 1 w 25"/>
                <a:gd name="T25" fmla="*/ 21 h 23"/>
                <a:gd name="T26" fmla="*/ 2 w 25"/>
                <a:gd name="T27" fmla="*/ 23 h 23"/>
                <a:gd name="T28" fmla="*/ 2 w 25"/>
                <a:gd name="T29" fmla="*/ 23 h 23"/>
                <a:gd name="T30" fmla="*/ 4 w 25"/>
                <a:gd name="T31" fmla="*/ 22 h 23"/>
                <a:gd name="T32" fmla="*/ 4 w 25"/>
                <a:gd name="T33" fmla="*/ 21 h 23"/>
                <a:gd name="T34" fmla="*/ 14 w 25"/>
                <a:gd name="T35" fmla="*/ 12 h 23"/>
                <a:gd name="T36" fmla="*/ 18 w 25"/>
                <a:gd name="T37" fmla="*/ 11 h 23"/>
                <a:gd name="T38" fmla="*/ 19 w 25"/>
                <a:gd name="T39" fmla="*/ 11 h 23"/>
                <a:gd name="T40" fmla="*/ 21 w 25"/>
                <a:gd name="T41" fmla="*/ 19 h 23"/>
                <a:gd name="T42" fmla="*/ 22 w 25"/>
                <a:gd name="T43" fmla="*/ 20 h 23"/>
                <a:gd name="T44" fmla="*/ 23 w 25"/>
                <a:gd name="T45" fmla="*/ 20 h 23"/>
                <a:gd name="T46" fmla="*/ 25 w 25"/>
                <a:gd name="T47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23">
                  <a:moveTo>
                    <a:pt x="25" y="18"/>
                  </a:moveTo>
                  <a:cubicBezTo>
                    <a:pt x="24" y="14"/>
                    <a:pt x="23" y="10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4"/>
                    <a:pt x="16" y="2"/>
                    <a:pt x="14" y="1"/>
                  </a:cubicBezTo>
                  <a:cubicBezTo>
                    <a:pt x="12" y="0"/>
                    <a:pt x="10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3"/>
                    <a:pt x="8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1" y="4"/>
                    <a:pt x="12" y="5"/>
                  </a:cubicBezTo>
                  <a:cubicBezTo>
                    <a:pt x="13" y="5"/>
                    <a:pt x="15" y="6"/>
                    <a:pt x="16" y="8"/>
                  </a:cubicBezTo>
                  <a:cubicBezTo>
                    <a:pt x="15" y="8"/>
                    <a:pt x="14" y="8"/>
                    <a:pt x="12" y="9"/>
                  </a:cubicBezTo>
                  <a:cubicBezTo>
                    <a:pt x="8" y="11"/>
                    <a:pt x="4" y="14"/>
                    <a:pt x="1" y="20"/>
                  </a:cubicBezTo>
                  <a:cubicBezTo>
                    <a:pt x="1" y="20"/>
                    <a:pt x="1" y="20"/>
                    <a:pt x="1" y="21"/>
                  </a:cubicBezTo>
                  <a:cubicBezTo>
                    <a:pt x="0" y="22"/>
                    <a:pt x="1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" y="23"/>
                    <a:pt x="4" y="23"/>
                    <a:pt x="4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7" y="16"/>
                    <a:pt x="10" y="14"/>
                    <a:pt x="14" y="12"/>
                  </a:cubicBezTo>
                  <a:cubicBezTo>
                    <a:pt x="15" y="12"/>
                    <a:pt x="17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3"/>
                    <a:pt x="20" y="15"/>
                    <a:pt x="21" y="19"/>
                  </a:cubicBezTo>
                  <a:cubicBezTo>
                    <a:pt x="21" y="19"/>
                    <a:pt x="21" y="20"/>
                    <a:pt x="2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20"/>
                    <a:pt x="25" y="19"/>
                    <a:pt x="25" y="18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1" name="Freeform 3710"/>
            <p:cNvSpPr/>
            <p:nvPr/>
          </p:nvSpPr>
          <p:spPr bwMode="auto">
            <a:xfrm>
              <a:off x="3140089" y="257969"/>
              <a:ext cx="38162" cy="55174"/>
            </a:xfrm>
            <a:custGeom>
              <a:avLst/>
              <a:gdLst>
                <a:gd name="T0" fmla="*/ 1 w 57"/>
                <a:gd name="T1" fmla="*/ 27 h 82"/>
                <a:gd name="T2" fmla="*/ 32 w 57"/>
                <a:gd name="T3" fmla="*/ 7 h 82"/>
                <a:gd name="T4" fmla="*/ 46 w 57"/>
                <a:gd name="T5" fmla="*/ 52 h 82"/>
                <a:gd name="T6" fmla="*/ 0 w 57"/>
                <a:gd name="T7" fmla="*/ 58 h 82"/>
                <a:gd name="T8" fmla="*/ 1 w 57"/>
                <a:gd name="T9" fmla="*/ 2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82">
                  <a:moveTo>
                    <a:pt x="1" y="27"/>
                  </a:moveTo>
                  <a:cubicBezTo>
                    <a:pt x="1" y="27"/>
                    <a:pt x="8" y="0"/>
                    <a:pt x="32" y="7"/>
                  </a:cubicBezTo>
                  <a:cubicBezTo>
                    <a:pt x="57" y="13"/>
                    <a:pt x="55" y="40"/>
                    <a:pt x="46" y="52"/>
                  </a:cubicBezTo>
                  <a:cubicBezTo>
                    <a:pt x="37" y="64"/>
                    <a:pt x="7" y="82"/>
                    <a:pt x="0" y="58"/>
                  </a:cubicBezTo>
                  <a:cubicBezTo>
                    <a:pt x="0" y="43"/>
                    <a:pt x="1" y="27"/>
                    <a:pt x="1" y="2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2" name="Freeform 3711"/>
            <p:cNvSpPr/>
            <p:nvPr/>
          </p:nvSpPr>
          <p:spPr bwMode="auto">
            <a:xfrm>
              <a:off x="3140089" y="257969"/>
              <a:ext cx="38162" cy="55174"/>
            </a:xfrm>
            <a:custGeom>
              <a:avLst/>
              <a:gdLst>
                <a:gd name="T0" fmla="*/ 32 w 57"/>
                <a:gd name="T1" fmla="*/ 7 h 82"/>
                <a:gd name="T2" fmla="*/ 1 w 57"/>
                <a:gd name="T3" fmla="*/ 27 h 82"/>
                <a:gd name="T4" fmla="*/ 1 w 57"/>
                <a:gd name="T5" fmla="*/ 28 h 82"/>
                <a:gd name="T6" fmla="*/ 34 w 57"/>
                <a:gd name="T7" fmla="*/ 10 h 82"/>
                <a:gd name="T8" fmla="*/ 36 w 57"/>
                <a:gd name="T9" fmla="*/ 56 h 82"/>
                <a:gd name="T10" fmla="*/ 0 w 57"/>
                <a:gd name="T11" fmla="*/ 58 h 82"/>
                <a:gd name="T12" fmla="*/ 46 w 57"/>
                <a:gd name="T13" fmla="*/ 52 h 82"/>
                <a:gd name="T14" fmla="*/ 32 w 57"/>
                <a:gd name="T15" fmla="*/ 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82">
                  <a:moveTo>
                    <a:pt x="32" y="7"/>
                  </a:moveTo>
                  <a:cubicBezTo>
                    <a:pt x="8" y="0"/>
                    <a:pt x="1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2" y="5"/>
                    <a:pt x="34" y="10"/>
                  </a:cubicBezTo>
                  <a:cubicBezTo>
                    <a:pt x="56" y="16"/>
                    <a:pt x="46" y="51"/>
                    <a:pt x="36" y="56"/>
                  </a:cubicBezTo>
                  <a:cubicBezTo>
                    <a:pt x="26" y="62"/>
                    <a:pt x="10" y="71"/>
                    <a:pt x="0" y="58"/>
                  </a:cubicBezTo>
                  <a:cubicBezTo>
                    <a:pt x="7" y="82"/>
                    <a:pt x="37" y="64"/>
                    <a:pt x="46" y="52"/>
                  </a:cubicBezTo>
                  <a:cubicBezTo>
                    <a:pt x="55" y="40"/>
                    <a:pt x="57" y="13"/>
                    <a:pt x="32" y="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3" name="Freeform 3712"/>
            <p:cNvSpPr/>
            <p:nvPr/>
          </p:nvSpPr>
          <p:spPr bwMode="auto">
            <a:xfrm>
              <a:off x="3148825" y="269923"/>
              <a:ext cx="16093" cy="15633"/>
            </a:xfrm>
            <a:custGeom>
              <a:avLst/>
              <a:gdLst>
                <a:gd name="T0" fmla="*/ 0 w 24"/>
                <a:gd name="T1" fmla="*/ 18 h 23"/>
                <a:gd name="T2" fmla="*/ 3 w 24"/>
                <a:gd name="T3" fmla="*/ 8 h 23"/>
                <a:gd name="T4" fmla="*/ 3 w 24"/>
                <a:gd name="T5" fmla="*/ 8 h 23"/>
                <a:gd name="T6" fmla="*/ 11 w 24"/>
                <a:gd name="T7" fmla="*/ 1 h 23"/>
                <a:gd name="T8" fmla="*/ 14 w 24"/>
                <a:gd name="T9" fmla="*/ 0 h 23"/>
                <a:gd name="T10" fmla="*/ 17 w 24"/>
                <a:gd name="T11" fmla="*/ 2 h 23"/>
                <a:gd name="T12" fmla="*/ 15 w 24"/>
                <a:gd name="T13" fmla="*/ 4 h 23"/>
                <a:gd name="T14" fmla="*/ 15 w 24"/>
                <a:gd name="T15" fmla="*/ 4 h 23"/>
                <a:gd name="T16" fmla="*/ 12 w 24"/>
                <a:gd name="T17" fmla="*/ 5 h 23"/>
                <a:gd name="T18" fmla="*/ 8 w 24"/>
                <a:gd name="T19" fmla="*/ 8 h 23"/>
                <a:gd name="T20" fmla="*/ 12 w 24"/>
                <a:gd name="T21" fmla="*/ 9 h 23"/>
                <a:gd name="T22" fmla="*/ 23 w 24"/>
                <a:gd name="T23" fmla="*/ 20 h 23"/>
                <a:gd name="T24" fmla="*/ 24 w 24"/>
                <a:gd name="T25" fmla="*/ 21 h 23"/>
                <a:gd name="T26" fmla="*/ 23 w 24"/>
                <a:gd name="T27" fmla="*/ 23 h 23"/>
                <a:gd name="T28" fmla="*/ 23 w 24"/>
                <a:gd name="T29" fmla="*/ 23 h 23"/>
                <a:gd name="T30" fmla="*/ 20 w 24"/>
                <a:gd name="T31" fmla="*/ 22 h 23"/>
                <a:gd name="T32" fmla="*/ 20 w 24"/>
                <a:gd name="T33" fmla="*/ 21 h 23"/>
                <a:gd name="T34" fmla="*/ 10 w 24"/>
                <a:gd name="T35" fmla="*/ 12 h 23"/>
                <a:gd name="T36" fmla="*/ 6 w 24"/>
                <a:gd name="T37" fmla="*/ 11 h 23"/>
                <a:gd name="T38" fmla="*/ 6 w 24"/>
                <a:gd name="T39" fmla="*/ 11 h 23"/>
                <a:gd name="T40" fmla="*/ 3 w 24"/>
                <a:gd name="T41" fmla="*/ 19 h 23"/>
                <a:gd name="T42" fmla="*/ 2 w 24"/>
                <a:gd name="T43" fmla="*/ 20 h 23"/>
                <a:gd name="T44" fmla="*/ 1 w 24"/>
                <a:gd name="T45" fmla="*/ 20 h 23"/>
                <a:gd name="T46" fmla="*/ 0 w 24"/>
                <a:gd name="T47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23">
                  <a:moveTo>
                    <a:pt x="0" y="18"/>
                  </a:moveTo>
                  <a:cubicBezTo>
                    <a:pt x="0" y="14"/>
                    <a:pt x="1" y="10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5" y="4"/>
                    <a:pt x="8" y="2"/>
                    <a:pt x="11" y="1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6" y="0"/>
                    <a:pt x="16" y="1"/>
                    <a:pt x="17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4"/>
                    <a:pt x="12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9" y="8"/>
                    <a:pt x="10" y="8"/>
                    <a:pt x="12" y="9"/>
                  </a:cubicBezTo>
                  <a:cubicBezTo>
                    <a:pt x="16" y="11"/>
                    <a:pt x="20" y="14"/>
                    <a:pt x="23" y="20"/>
                  </a:cubicBezTo>
                  <a:cubicBezTo>
                    <a:pt x="23" y="20"/>
                    <a:pt x="23" y="20"/>
                    <a:pt x="24" y="21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2" y="23"/>
                    <a:pt x="20" y="23"/>
                    <a:pt x="20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8" y="16"/>
                    <a:pt x="14" y="14"/>
                    <a:pt x="10" y="12"/>
                  </a:cubicBezTo>
                  <a:cubicBezTo>
                    <a:pt x="9" y="12"/>
                    <a:pt x="7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3"/>
                    <a:pt x="4" y="15"/>
                    <a:pt x="3" y="19"/>
                  </a:cubicBezTo>
                  <a:cubicBezTo>
                    <a:pt x="3" y="19"/>
                    <a:pt x="3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19"/>
                    <a:pt x="0" y="18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4" name="Freeform 3713"/>
            <p:cNvSpPr>
              <a:spLocks noEditPoints="1"/>
            </p:cNvSpPr>
            <p:nvPr/>
          </p:nvSpPr>
          <p:spPr bwMode="auto">
            <a:xfrm>
              <a:off x="3007671" y="320040"/>
              <a:ext cx="85061" cy="25288"/>
            </a:xfrm>
            <a:custGeom>
              <a:avLst/>
              <a:gdLst>
                <a:gd name="T0" fmla="*/ 116 w 127"/>
                <a:gd name="T1" fmla="*/ 11 h 38"/>
                <a:gd name="T2" fmla="*/ 115 w 127"/>
                <a:gd name="T3" fmla="*/ 11 h 38"/>
                <a:gd name="T4" fmla="*/ 112 w 127"/>
                <a:gd name="T5" fmla="*/ 13 h 38"/>
                <a:gd name="T6" fmla="*/ 109 w 127"/>
                <a:gd name="T7" fmla="*/ 20 h 38"/>
                <a:gd name="T8" fmla="*/ 106 w 127"/>
                <a:gd name="T9" fmla="*/ 23 h 38"/>
                <a:gd name="T10" fmla="*/ 99 w 127"/>
                <a:gd name="T11" fmla="*/ 27 h 38"/>
                <a:gd name="T12" fmla="*/ 87 w 127"/>
                <a:gd name="T13" fmla="*/ 31 h 38"/>
                <a:gd name="T14" fmla="*/ 66 w 127"/>
                <a:gd name="T15" fmla="*/ 33 h 38"/>
                <a:gd name="T16" fmla="*/ 8 w 127"/>
                <a:gd name="T17" fmla="*/ 29 h 38"/>
                <a:gd name="T18" fmla="*/ 8 w 127"/>
                <a:gd name="T19" fmla="*/ 29 h 38"/>
                <a:gd name="T20" fmla="*/ 5 w 127"/>
                <a:gd name="T21" fmla="*/ 28 h 38"/>
                <a:gd name="T22" fmla="*/ 4 w 127"/>
                <a:gd name="T23" fmla="*/ 28 h 38"/>
                <a:gd name="T24" fmla="*/ 3 w 127"/>
                <a:gd name="T25" fmla="*/ 28 h 38"/>
                <a:gd name="T26" fmla="*/ 3 w 127"/>
                <a:gd name="T27" fmla="*/ 28 h 38"/>
                <a:gd name="T28" fmla="*/ 1 w 127"/>
                <a:gd name="T29" fmla="*/ 30 h 38"/>
                <a:gd name="T30" fmla="*/ 1 w 127"/>
                <a:gd name="T31" fmla="*/ 30 h 38"/>
                <a:gd name="T32" fmla="*/ 3 w 127"/>
                <a:gd name="T33" fmla="*/ 33 h 38"/>
                <a:gd name="T34" fmla="*/ 3 w 127"/>
                <a:gd name="T35" fmla="*/ 33 h 38"/>
                <a:gd name="T36" fmla="*/ 3 w 127"/>
                <a:gd name="T37" fmla="*/ 33 h 38"/>
                <a:gd name="T38" fmla="*/ 7 w 127"/>
                <a:gd name="T39" fmla="*/ 34 h 38"/>
                <a:gd name="T40" fmla="*/ 43 w 127"/>
                <a:gd name="T41" fmla="*/ 37 h 38"/>
                <a:gd name="T42" fmla="*/ 67 w 127"/>
                <a:gd name="T43" fmla="*/ 38 h 38"/>
                <a:gd name="T44" fmla="*/ 87 w 127"/>
                <a:gd name="T45" fmla="*/ 36 h 38"/>
                <a:gd name="T46" fmla="*/ 87 w 127"/>
                <a:gd name="T47" fmla="*/ 36 h 38"/>
                <a:gd name="T48" fmla="*/ 87 w 127"/>
                <a:gd name="T49" fmla="*/ 36 h 38"/>
                <a:gd name="T50" fmla="*/ 88 w 127"/>
                <a:gd name="T51" fmla="*/ 36 h 38"/>
                <a:gd name="T52" fmla="*/ 100 w 127"/>
                <a:gd name="T53" fmla="*/ 32 h 38"/>
                <a:gd name="T54" fmla="*/ 106 w 127"/>
                <a:gd name="T55" fmla="*/ 29 h 38"/>
                <a:gd name="T56" fmla="*/ 113 w 127"/>
                <a:gd name="T57" fmla="*/ 23 h 38"/>
                <a:gd name="T58" fmla="*/ 117 w 127"/>
                <a:gd name="T59" fmla="*/ 15 h 38"/>
                <a:gd name="T60" fmla="*/ 117 w 127"/>
                <a:gd name="T61" fmla="*/ 14 h 38"/>
                <a:gd name="T62" fmla="*/ 116 w 127"/>
                <a:gd name="T63" fmla="*/ 11 h 38"/>
                <a:gd name="T64" fmla="*/ 127 w 127"/>
                <a:gd name="T65" fmla="*/ 9 h 38"/>
                <a:gd name="T66" fmla="*/ 122 w 127"/>
                <a:gd name="T67" fmla="*/ 3 h 38"/>
                <a:gd name="T68" fmla="*/ 116 w 127"/>
                <a:gd name="T69" fmla="*/ 0 h 38"/>
                <a:gd name="T70" fmla="*/ 116 w 127"/>
                <a:gd name="T71" fmla="*/ 0 h 38"/>
                <a:gd name="T72" fmla="*/ 111 w 127"/>
                <a:gd name="T73" fmla="*/ 1 h 38"/>
                <a:gd name="T74" fmla="*/ 105 w 127"/>
                <a:gd name="T75" fmla="*/ 5 h 38"/>
                <a:gd name="T76" fmla="*/ 104 w 127"/>
                <a:gd name="T77" fmla="*/ 6 h 38"/>
                <a:gd name="T78" fmla="*/ 103 w 127"/>
                <a:gd name="T79" fmla="*/ 7 h 38"/>
                <a:gd name="T80" fmla="*/ 103 w 127"/>
                <a:gd name="T81" fmla="*/ 7 h 38"/>
                <a:gd name="T82" fmla="*/ 102 w 127"/>
                <a:gd name="T83" fmla="*/ 8 h 38"/>
                <a:gd name="T84" fmla="*/ 103 w 127"/>
                <a:gd name="T85" fmla="*/ 11 h 38"/>
                <a:gd name="T86" fmla="*/ 105 w 127"/>
                <a:gd name="T87" fmla="*/ 11 h 38"/>
                <a:gd name="T88" fmla="*/ 106 w 127"/>
                <a:gd name="T89" fmla="*/ 11 h 38"/>
                <a:gd name="T90" fmla="*/ 106 w 127"/>
                <a:gd name="T91" fmla="*/ 11 h 38"/>
                <a:gd name="T92" fmla="*/ 107 w 127"/>
                <a:gd name="T93" fmla="*/ 10 h 38"/>
                <a:gd name="T94" fmla="*/ 107 w 127"/>
                <a:gd name="T95" fmla="*/ 10 h 38"/>
                <a:gd name="T96" fmla="*/ 110 w 127"/>
                <a:gd name="T97" fmla="*/ 7 h 38"/>
                <a:gd name="T98" fmla="*/ 113 w 127"/>
                <a:gd name="T99" fmla="*/ 6 h 38"/>
                <a:gd name="T100" fmla="*/ 116 w 127"/>
                <a:gd name="T101" fmla="*/ 5 h 38"/>
                <a:gd name="T102" fmla="*/ 119 w 127"/>
                <a:gd name="T103" fmla="*/ 7 h 38"/>
                <a:gd name="T104" fmla="*/ 122 w 127"/>
                <a:gd name="T105" fmla="*/ 12 h 38"/>
                <a:gd name="T106" fmla="*/ 124 w 127"/>
                <a:gd name="T107" fmla="*/ 13 h 38"/>
                <a:gd name="T108" fmla="*/ 126 w 127"/>
                <a:gd name="T109" fmla="*/ 13 h 38"/>
                <a:gd name="T110" fmla="*/ 127 w 127"/>
                <a:gd name="T111" fmla="*/ 11 h 38"/>
                <a:gd name="T112" fmla="*/ 127 w 127"/>
                <a:gd name="T1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7" h="38">
                  <a:moveTo>
                    <a:pt x="116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3" y="12"/>
                    <a:pt x="112" y="13"/>
                  </a:cubicBezTo>
                  <a:cubicBezTo>
                    <a:pt x="111" y="16"/>
                    <a:pt x="110" y="18"/>
                    <a:pt x="109" y="20"/>
                  </a:cubicBezTo>
                  <a:cubicBezTo>
                    <a:pt x="108" y="21"/>
                    <a:pt x="107" y="22"/>
                    <a:pt x="106" y="23"/>
                  </a:cubicBezTo>
                  <a:cubicBezTo>
                    <a:pt x="105" y="25"/>
                    <a:pt x="103" y="26"/>
                    <a:pt x="99" y="27"/>
                  </a:cubicBezTo>
                  <a:cubicBezTo>
                    <a:pt x="96" y="28"/>
                    <a:pt x="92" y="29"/>
                    <a:pt x="87" y="31"/>
                  </a:cubicBezTo>
                  <a:cubicBezTo>
                    <a:pt x="81" y="32"/>
                    <a:pt x="74" y="32"/>
                    <a:pt x="66" y="33"/>
                  </a:cubicBezTo>
                  <a:cubicBezTo>
                    <a:pt x="44" y="33"/>
                    <a:pt x="18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6" y="29"/>
                    <a:pt x="5" y="29"/>
                    <a:pt x="5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8"/>
                    <a:pt x="1" y="29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2"/>
                    <a:pt x="1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4" y="34"/>
                    <a:pt x="7" y="34"/>
                  </a:cubicBezTo>
                  <a:cubicBezTo>
                    <a:pt x="14" y="35"/>
                    <a:pt x="28" y="36"/>
                    <a:pt x="43" y="37"/>
                  </a:cubicBezTo>
                  <a:cubicBezTo>
                    <a:pt x="51" y="38"/>
                    <a:pt x="59" y="38"/>
                    <a:pt x="67" y="38"/>
                  </a:cubicBezTo>
                  <a:cubicBezTo>
                    <a:pt x="74" y="38"/>
                    <a:pt x="81" y="37"/>
                    <a:pt x="87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3" y="35"/>
                    <a:pt x="97" y="34"/>
                    <a:pt x="100" y="32"/>
                  </a:cubicBezTo>
                  <a:cubicBezTo>
                    <a:pt x="102" y="31"/>
                    <a:pt x="104" y="30"/>
                    <a:pt x="106" y="29"/>
                  </a:cubicBezTo>
                  <a:cubicBezTo>
                    <a:pt x="109" y="28"/>
                    <a:pt x="111" y="26"/>
                    <a:pt x="113" y="23"/>
                  </a:cubicBezTo>
                  <a:cubicBezTo>
                    <a:pt x="114" y="21"/>
                    <a:pt x="116" y="18"/>
                    <a:pt x="117" y="15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3"/>
                    <a:pt x="117" y="12"/>
                    <a:pt x="116" y="11"/>
                  </a:cubicBezTo>
                  <a:close/>
                  <a:moveTo>
                    <a:pt x="127" y="9"/>
                  </a:moveTo>
                  <a:cubicBezTo>
                    <a:pt x="125" y="6"/>
                    <a:pt x="123" y="4"/>
                    <a:pt x="122" y="3"/>
                  </a:cubicBezTo>
                  <a:cubicBezTo>
                    <a:pt x="120" y="1"/>
                    <a:pt x="118" y="0"/>
                    <a:pt x="116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4" y="0"/>
                    <a:pt x="112" y="0"/>
                    <a:pt x="111" y="1"/>
                  </a:cubicBezTo>
                  <a:cubicBezTo>
                    <a:pt x="108" y="2"/>
                    <a:pt x="106" y="3"/>
                    <a:pt x="105" y="5"/>
                  </a:cubicBezTo>
                  <a:cubicBezTo>
                    <a:pt x="104" y="5"/>
                    <a:pt x="104" y="6"/>
                    <a:pt x="104" y="6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7"/>
                    <a:pt x="103" y="8"/>
                    <a:pt x="102" y="8"/>
                  </a:cubicBezTo>
                  <a:cubicBezTo>
                    <a:pt x="102" y="9"/>
                    <a:pt x="103" y="10"/>
                    <a:pt x="103" y="11"/>
                  </a:cubicBezTo>
                  <a:cubicBezTo>
                    <a:pt x="104" y="11"/>
                    <a:pt x="104" y="11"/>
                    <a:pt x="105" y="11"/>
                  </a:cubicBezTo>
                  <a:cubicBezTo>
                    <a:pt x="105" y="11"/>
                    <a:pt x="106" y="11"/>
                    <a:pt x="106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8" y="9"/>
                    <a:pt x="109" y="8"/>
                    <a:pt x="110" y="7"/>
                  </a:cubicBezTo>
                  <a:cubicBezTo>
                    <a:pt x="111" y="7"/>
                    <a:pt x="112" y="6"/>
                    <a:pt x="113" y="6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16" y="5"/>
                    <a:pt x="117" y="6"/>
                    <a:pt x="119" y="7"/>
                  </a:cubicBezTo>
                  <a:cubicBezTo>
                    <a:pt x="120" y="8"/>
                    <a:pt x="121" y="9"/>
                    <a:pt x="122" y="12"/>
                  </a:cubicBezTo>
                  <a:cubicBezTo>
                    <a:pt x="123" y="12"/>
                    <a:pt x="123" y="13"/>
                    <a:pt x="124" y="13"/>
                  </a:cubicBezTo>
                  <a:cubicBezTo>
                    <a:pt x="125" y="13"/>
                    <a:pt x="125" y="13"/>
                    <a:pt x="126" y="13"/>
                  </a:cubicBezTo>
                  <a:cubicBezTo>
                    <a:pt x="126" y="12"/>
                    <a:pt x="127" y="11"/>
                    <a:pt x="127" y="11"/>
                  </a:cubicBezTo>
                  <a:cubicBezTo>
                    <a:pt x="127" y="10"/>
                    <a:pt x="127" y="10"/>
                    <a:pt x="127" y="9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0" grpId="0"/>
      <p:bldP spid="52295" grpId="0"/>
      <p:bldP spid="523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矩形 6"/>
          <p:cNvSpPr/>
          <p:nvPr/>
        </p:nvSpPr>
        <p:spPr>
          <a:xfrm>
            <a:off x="1087120" y="393065"/>
            <a:ext cx="24180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牛刀小试</a:t>
            </a:r>
            <a:endParaRPr lang="zh-CN" altLang="en-US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60805" y="1798955"/>
            <a:ext cx="88982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对待排序列</a:t>
            </a:r>
            <a:r>
              <a:rPr lang="en-US" altLang="zh-CN" sz="2400"/>
              <a:t>{44,12,59,36,62,43,94,7,35,52</a:t>
            </a:r>
            <a:r>
              <a:rPr lang="zh-CN" altLang="en-US" sz="2400"/>
              <a:t>，</a:t>
            </a:r>
            <a:r>
              <a:rPr lang="en-US" altLang="zh-CN" sz="2400"/>
              <a:t>85}</a:t>
            </a:r>
            <a:r>
              <a:rPr lang="zh-CN" altLang="en-US" sz="2400"/>
              <a:t>进行希尔排序，并写出每个增量排序后的结果。设</a:t>
            </a:r>
            <a:r>
              <a:rPr lang="en-US" altLang="zh-CN" sz="2400"/>
              <a:t>“</a:t>
            </a:r>
            <a:r>
              <a:rPr lang="zh-CN" altLang="en-US" sz="2400"/>
              <a:t>间隔</a:t>
            </a:r>
            <a:r>
              <a:rPr lang="en-US" altLang="zh-CN" sz="2400"/>
              <a:t>”</a:t>
            </a:r>
            <a:r>
              <a:rPr lang="zh-CN" altLang="en-US" sz="2400"/>
              <a:t>（增量序列）为</a:t>
            </a:r>
            <a:r>
              <a:rPr lang="en-US" altLang="zh-CN" sz="2400"/>
              <a:t>{5,3,1}</a:t>
            </a:r>
            <a:endParaRPr lang="en-US" altLang="zh-CN" sz="2400"/>
          </a:p>
        </p:txBody>
      </p:sp>
      <p:sp>
        <p:nvSpPr>
          <p:cNvPr id="31837" name="Text Box 4"/>
          <p:cNvSpPr txBox="1"/>
          <p:nvPr/>
        </p:nvSpPr>
        <p:spPr>
          <a:xfrm>
            <a:off x="1360805" y="1400175"/>
            <a:ext cx="1052513" cy="398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MS Hei"/>
              </a:rPr>
              <a:t>〖</a:t>
            </a:r>
            <a:r>
              <a:rPr lang="zh-CN" altLang="en-US" sz="2000" b="1" dirty="0">
                <a:latin typeface="Times New Roman" panose="02020603050405020304" pitchFamily="18" charset="0"/>
                <a:ea typeface="MS Hei"/>
              </a:rPr>
              <a:t>例</a:t>
            </a:r>
            <a:r>
              <a:rPr lang="en-US" altLang="zh-CN" sz="2000" b="1">
                <a:latin typeface="Times New Roman" panose="02020603050405020304" pitchFamily="18" charset="0"/>
                <a:ea typeface="MS Hei"/>
              </a:rPr>
              <a:t>〗: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9" name="Text Box 4"/>
          <p:cNvSpPr txBox="1"/>
          <p:nvPr/>
        </p:nvSpPr>
        <p:spPr>
          <a:xfrm>
            <a:off x="1266190" y="2841625"/>
            <a:ext cx="13696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【解析】：</a:t>
            </a:r>
            <a:r>
              <a:rPr lang="en-US" altLang="zh-CN" sz="2000" b="1">
                <a:latin typeface="Times New Roman" panose="02020603050405020304" pitchFamily="18" charset="0"/>
                <a:ea typeface="MS Hei"/>
              </a:rPr>
              <a:t>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273175" y="3364230"/>
          <a:ext cx="907351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5-sort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43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52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44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94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59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36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62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85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solidFill>
                            <a:srgbClr val="1784C7"/>
                          </a:solidFill>
                          <a:sym typeface="+mn-ea"/>
                        </a:rPr>
                        <a:t>3-sort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35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rgbClr val="1784C7"/>
                          </a:solidFill>
                          <a:sym typeface="+mn-ea"/>
                        </a:rPr>
                        <a:t>12</a:t>
                      </a:r>
                      <a:endParaRPr lang="zh-CN" altLang="en-US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7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43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52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36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62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59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44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94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85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solidFill>
                            <a:srgbClr val="1784C7"/>
                          </a:solidFill>
                          <a:sym typeface="+mn-ea"/>
                        </a:rPr>
                        <a:t>1-sort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7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rgbClr val="1784C7"/>
                          </a:solidFill>
                          <a:sym typeface="+mn-ea"/>
                        </a:rPr>
                        <a:t>12</a:t>
                      </a:r>
                      <a:endParaRPr lang="zh-CN" altLang="en-US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35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36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43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44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52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59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62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85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94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140000" y="60000"/>
                                    </p:animScale>
                                    <p:animScale>
                                      <p:cBhvr>
                                        <p:cTn id="7" dur="62" fill="hold">
                                          <p:stCondLst>
                                            <p:cond delay="18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40000" y="60000"/>
                                      <p:to x="80000" y="120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80000" y="120000"/>
                                      <p:to x="120000" y="80000"/>
                                    </p:animScale>
                                    <p:animScale>
                                      <p:cBhvr>
                                        <p:cTn id="9" dur="187" fill="hold">
                                          <p:stCondLst>
                                            <p:cond delay="4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80000"/>
                                      <p:to x="90000" y="110000"/>
                                    </p:animScale>
                                    <p:animScale>
                                      <p:cBhvr>
                                        <p:cTn id="10" dur="187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90000" y="110000"/>
                                      <p:to x="105000" y="95000"/>
                                    </p:animScale>
                                    <p:animScale>
                                      <p:cBhvr>
                                        <p:cTn id="11" dur="187" fill="hold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5000" y="95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837" grpId="0"/>
      <p:bldP spid="31837" grpId="1"/>
      <p:bldP spid="8" grpId="0"/>
      <p:bldP spid="8" grpId="1"/>
      <p:bldP spid="9" grpId="0"/>
      <p:bldP spid="9" grpId="1"/>
    </p:bldLst>
  </p:timing>
</p:sld>
</file>

<file path=ppt/tags/tag1.xml><?xml version="1.0" encoding="utf-8"?>
<p:tagLst xmlns:p="http://schemas.openxmlformats.org/presentationml/2006/main">
  <p:tag name="KSO_WM_DECORATE_SHAPE_ID" val="234"/>
</p:tagLst>
</file>

<file path=ppt/tags/tag2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200373_1*i*2"/>
  <p:tag name="KSO_WM_TEMPLATE_CATEGORY" val="mixed"/>
  <p:tag name="KSO_WM_TEMPLATE_INDEX" val="20200373"/>
  <p:tag name="KSO_WM_UNIT_LAYERLEVEL" val="1"/>
  <p:tag name="KSO_WM_TAG_VERSION" val="1.0"/>
  <p:tag name="KSO_WM_BEAUTIFY_FLAG" val="#wm#"/>
  <p:tag name="KSO_WM_UNIT_TYPE" val="i"/>
  <p:tag name="KSO_WM_UNIT_INDEX" val="2"/>
  <p:tag name="PA" val="v5.2.3"/>
  <p:tag name="KSO_WM_DECORATE_TAGETSHAPES_IDS" val="2"/>
</p:tagLst>
</file>

<file path=ppt/tags/tag3.xml><?xml version="1.0" encoding="utf-8"?>
<p:tagLst xmlns:p="http://schemas.openxmlformats.org/presentationml/2006/main">
  <p:tag name="KSO_WM_UNIT_TABLE_BEAUTIFY" val="smartTable{d6309f0d-8b9b-47e3-aef2-6b885d9b2e0d}"/>
  <p:tag name="TABLE_EMPHASIZE_COLOR" val="1541319"/>
  <p:tag name="TABLE_SKINIDX" val="2"/>
  <p:tag name="TABLE_COLORIDX" val="d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5C7E8C"/>
      </a:accent1>
      <a:accent2>
        <a:srgbClr val="FBB63F"/>
      </a:accent2>
      <a:accent3>
        <a:srgbClr val="D8541E"/>
      </a:accent3>
      <a:accent4>
        <a:srgbClr val="569BBD"/>
      </a:accent4>
      <a:accent5>
        <a:srgbClr val="5B6F7B"/>
      </a:accent5>
      <a:accent6>
        <a:srgbClr val="99A9B3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</Words>
  <Application>WPS 演示</Application>
  <PresentationFormat>自定义</PresentationFormat>
  <Paragraphs>251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华文行楷</vt:lpstr>
      <vt:lpstr>汉仪中黑简</vt:lpstr>
      <vt:lpstr>等线</vt:lpstr>
      <vt:lpstr>汉仪晓波敦黑W</vt:lpstr>
      <vt:lpstr>Times New Roman</vt:lpstr>
      <vt:lpstr>MS Hei</vt:lpstr>
      <vt:lpstr>Segoe Print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趙</cp:lastModifiedBy>
  <cp:revision>45</cp:revision>
  <dcterms:created xsi:type="dcterms:W3CDTF">2019-12-15T14:25:00Z</dcterms:created>
  <dcterms:modified xsi:type="dcterms:W3CDTF">2020-03-11T09:09:34Z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