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3" r:id="rId3"/>
    <p:sldId id="258" r:id="rId4"/>
    <p:sldId id="260" r:id="rId5"/>
    <p:sldId id="261" r:id="rId6"/>
    <p:sldId id="262" r:id="rId7"/>
    <p:sldId id="263" r:id="rId8"/>
    <p:sldId id="270" r:id="rId9"/>
    <p:sldId id="28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864A3EB-0DD8-4D34-82DC-59807DFB9195}" styleName="{8a66bb80-9744-4b8f-8381-e690ed832dd5}">
    <a:wholeTbl>
      <a:tcTxStyle>
        <a:fontRef idx="none">
          <a:prstClr val="black"/>
        </a:fontRef>
      </a:tcTxStyle>
      <a:tcStyle>
        <a:tcBdr>
          <a:left>
            <a:ln w="12700" cmpd="sng">
              <a:solidFill>
                <a:srgbClr val="FEDD7C"/>
              </a:solidFill>
            </a:ln>
          </a:left>
          <a:right>
            <a:ln w="12700" cmpd="sng">
              <a:solidFill>
                <a:srgbClr val="FEDD7C"/>
              </a:solidFill>
            </a:ln>
          </a:right>
          <a:top>
            <a:ln w="12700" cmpd="sng">
              <a:solidFill>
                <a:srgbClr val="FEDD7C"/>
              </a:solidFill>
            </a:ln>
          </a:top>
          <a:bottom>
            <a:ln w="12700" cmpd="sng">
              <a:solidFill>
                <a:srgbClr val="FEDD7C"/>
              </a:solidFill>
            </a:ln>
          </a:bottom>
          <a:insideH>
            <a:ln w="12700" cmpd="sng">
              <a:solidFill>
                <a:srgbClr val="FEDD7C"/>
              </a:solidFill>
            </a:ln>
          </a:insideH>
          <a:insideV>
            <a:ln w="12700" cmpd="sng">
              <a:solidFill>
                <a:srgbClr val="FEDD7C"/>
              </a:solidFill>
            </a:ln>
          </a:insideV>
        </a:tcBdr>
        <a:fill>
          <a:solidFill>
            <a:srgbClr val="FFFFFF"/>
          </a:solidFill>
        </a:fill>
      </a:tcStyle>
    </a:wholeTbl>
    <a:band1H>
      <a:tcTxStyle>
        <a:fontRef idx="none">
          <a:prstClr val="black"/>
        </a:fontRef>
      </a:tcTxStyle>
      <a:tcStyle>
        <a:tcBdr/>
        <a:fill>
          <a:solidFill>
            <a:srgbClr val="FFFFFF"/>
          </a:solidFill>
        </a:fill>
      </a:tcStyle>
    </a:band1H>
    <a:band2H>
      <a:tcTxStyle>
        <a:fontRef idx="none">
          <a:prstClr val="black"/>
        </a:fontRef>
      </a:tcTxStyle>
      <a:tcStyle>
        <a:tcBdr/>
        <a:fill>
          <a:solidFill>
            <a:srgbClr val="FEF0D2"/>
          </a:solidFill>
        </a:fill>
      </a:tcStyle>
    </a:band2H>
    <a:firstRow>
      <a:tcTxStyle>
        <a:fontRef idx="none">
          <a:prstClr val="black"/>
        </a:fontRef>
      </a:tcTxStyle>
      <a:tcStyle>
        <a:tcBdr/>
        <a:fill>
          <a:solidFill>
            <a:srgbClr val="FEDD7C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-834" y="-7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jpeg"/><Relationship Id="rId3" Type="http://schemas.openxmlformats.org/officeDocument/2006/relationships/tags" Target="../tags/tag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2.xml"/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pic>
          <p:nvPicPr>
            <p:cNvPr id="1026" name="Picture 2" descr="C:\Users\Administrator\Desktop\90a171818908503238d8ed2dcf493952.jpg"/>
            <p:cNvPicPr>
              <a:picLocks noChangeAspect="1" noChangeArrowheads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35178"/>
            <a:stretch>
              <a:fillRect/>
            </a:stretch>
          </p:blipFill>
          <p:spPr bwMode="auto">
            <a:xfrm>
              <a:off x="1" y="0"/>
              <a:ext cx="12191999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" y="0"/>
              <a:ext cx="4136570" cy="4908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" name="文本框 3"/>
          <p:cNvSpPr txBox="1"/>
          <p:nvPr/>
        </p:nvSpPr>
        <p:spPr>
          <a:xfrm>
            <a:off x="1029970" y="1144905"/>
            <a:ext cx="665480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6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毕</a:t>
            </a:r>
            <a:endParaRPr lang="zh-CN" altLang="en-US" sz="36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00835" y="1144905"/>
            <a:ext cx="665480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6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业</a:t>
            </a:r>
            <a:endParaRPr lang="zh-CN" altLang="en-US" sz="36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29970" y="1790065"/>
            <a:ext cx="665480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6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设</a:t>
            </a:r>
            <a:endParaRPr lang="zh-CN" altLang="en-US" sz="36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00835" y="1790065"/>
            <a:ext cx="665480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6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计</a:t>
            </a:r>
            <a:endParaRPr lang="zh-CN" altLang="en-US" sz="36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644900" y="1144905"/>
            <a:ext cx="31521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华文行楷" panose="02010800040101010101" pitchFamily="2" charset="-122"/>
                <a:ea typeface="华文行楷" panose="02010800040101010101" pitchFamily="2" charset="-122"/>
              </a:rPr>
              <a:t>内蒙古师范大学</a:t>
            </a:r>
            <a:endParaRPr lang="zh-CN" altLang="en-US" sz="280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804160" y="1854835"/>
            <a:ext cx="65836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72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微课设计与制作</a:t>
            </a:r>
            <a:endParaRPr lang="zh-CN" altLang="en-US" sz="7200" b="1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2991485" y="3470275"/>
            <a:ext cx="620014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467100" y="3637280"/>
            <a:ext cx="49060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华文行楷" panose="02010800040101010101" pitchFamily="2" charset="-122"/>
                <a:ea typeface="华文行楷" panose="02010800040101010101" pitchFamily="2" charset="-122"/>
              </a:rPr>
              <a:t>计算机科学技术学院</a:t>
            </a:r>
            <a:endParaRPr lang="zh-CN" altLang="en-US" sz="280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387840" y="4389120"/>
            <a:ext cx="26263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  <a:cs typeface="华文行楷" panose="02010800040101010101" pitchFamily="2" charset="-122"/>
              </a:rPr>
              <a:t>制作人</a:t>
            </a:r>
            <a:r>
              <a:rPr lang="en-US" altLang="zh-CN" sz="2400">
                <a:latin typeface="华文行楷" panose="02010800040101010101" pitchFamily="2" charset="-122"/>
                <a:ea typeface="华文行楷" panose="02010800040101010101" pitchFamily="2" charset="-122"/>
                <a:cs typeface="华文行楷" panose="02010800040101010101" pitchFamily="2" charset="-122"/>
              </a:rPr>
              <a:t>:</a:t>
            </a:r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  <a:cs typeface="华文行楷" panose="02010800040101010101" pitchFamily="2" charset="-122"/>
              </a:rPr>
              <a:t>赵文珂</a:t>
            </a:r>
            <a:endParaRPr lang="zh-CN" altLang="en-US" sz="2400">
              <a:latin typeface="华文行楷" panose="02010800040101010101" pitchFamily="2" charset="-122"/>
              <a:ea typeface="华文行楷" panose="02010800040101010101" pitchFamily="2" charset="-122"/>
              <a:cs typeface="华文行楷" panose="02010800040101010101" pitchFamily="2" charset="-122"/>
            </a:endParaRPr>
          </a:p>
          <a:p>
            <a:r>
              <a:rPr lang="zh-CN" altLang="en-US" sz="2400">
                <a:latin typeface="华文行楷" panose="02010800040101010101" pitchFamily="2" charset="-122"/>
                <a:ea typeface="华文行楷" panose="02010800040101010101" pitchFamily="2" charset="-122"/>
                <a:cs typeface="华文行楷" panose="02010800040101010101" pitchFamily="2" charset="-122"/>
              </a:rPr>
              <a:t>指导教师：李慧哲</a:t>
            </a:r>
            <a:endParaRPr lang="zh-CN" altLang="en-US" sz="2400">
              <a:latin typeface="华文行楷" panose="02010800040101010101" pitchFamily="2" charset="-122"/>
              <a:ea typeface="华文行楷" panose="02010800040101010101" pitchFamily="2" charset="-122"/>
              <a:cs typeface="华文行楷" panose="02010800040101010101" pitchFamily="2" charset="-122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8854 -0.108704 L -0.092344 -0.108704 L -0.085833 -0.108704 L -0.079323 -0.108704 L -0.072812 -0.108704 L -0.066354 -0.117870 L -0.059844 -0.127130 L -0.055937 -0.115556 L -0.054635 -0.104074 L -0.054635 -0.092500 L -0.054635 -0.080926 L -0.054635 -0.069352 L -0.054635 -0.057778 L -0.055937 -0.046204 L -0.057240 -0.034722 L -0.052031 -0.023148 L -0.045521 -0.018519 L -0.039010 -0.013889 L -0.032500 -0.009259 L -0.026042 -0.006944 L -0.019531 -0.004630 L -0.013021 0.000000 L -0.006510 0.000000 L 0.000000 0.000000 " pathEditMode="relative" ptsTypes="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0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3" dur="10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4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90a171818908503238d8ed2dcf493952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5178"/>
          <a:stretch>
            <a:fillRect/>
          </a:stretch>
        </p:blipFill>
        <p:spPr bwMode="auto">
          <a:xfrm>
            <a:off x="1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5319222" y="2316350"/>
            <a:ext cx="5669280" cy="922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400" b="1" dirty="0">
                <a:solidFill>
                  <a:schemeClr val="accent4">
                    <a:lumMod val="75000"/>
                  </a:schemeClr>
                </a:solidFill>
              </a:rPr>
              <a:t>数据结构课程建设</a:t>
            </a:r>
            <a:r>
              <a:rPr lang="zh-CN" altLang="en-US" sz="44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endParaRPr lang="zh-CN" altLang="en-US" sz="4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393180" y="3275965"/>
            <a:ext cx="5192395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solidFill>
                  <a:schemeClr val="accent4">
                    <a:lumMod val="75000"/>
                  </a:schemeClr>
                </a:solidFill>
              </a:rPr>
              <a:t>——散列查找例5.6精讲</a:t>
            </a:r>
            <a:endParaRPr lang="zh-CN" altLang="en-US" sz="36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2857" y="615001"/>
            <a:ext cx="4076700" cy="6242999"/>
          </a:xfrm>
          <a:prstGeom prst="rect">
            <a:avLst/>
          </a:prstGeom>
        </p:spPr>
      </p:pic>
    </p:spTree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90a171818908503238d8ed2dcf493952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5178"/>
          <a:stretch>
            <a:fillRect/>
          </a:stretch>
        </p:blipFill>
        <p:spPr bwMode="auto">
          <a:xfrm>
            <a:off x="1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Administrator\Desktop\7d50ba21be55c01350c1b6c9b976a547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62" b="14820"/>
          <a:stretch>
            <a:fillRect/>
          </a:stretch>
        </p:blipFill>
        <p:spPr bwMode="auto">
          <a:xfrm>
            <a:off x="483233" y="569414"/>
            <a:ext cx="8387111" cy="564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Users\Administrator\Desktop\06126a9332ebea2558c76fbc92b233c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69686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2306955" y="1445260"/>
            <a:ext cx="473900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eaLnBrk="1" hangingPunct="1"/>
            <a:r>
              <a:rPr lang="en-US" altLang="zh-CN" b="1">
                <a:solidFill>
                  <a:srgbClr val="3333FF"/>
                </a:solidFill>
                <a:latin typeface="Times New Roman" panose="02020603050405020304" pitchFamily="18" charset="0"/>
                <a:sym typeface="+mn-ea"/>
              </a:rPr>
              <a:t>[</a:t>
            </a:r>
            <a:r>
              <a:rPr lang="zh-CN" altLang="zh-CN" sz="2400" b="1" dirty="0">
                <a:solidFill>
                  <a:srgbClr val="3333FF"/>
                </a:solidFill>
                <a:latin typeface="Times New Roman" panose="02020603050405020304" pitchFamily="18" charset="0"/>
                <a:sym typeface="+mn-ea"/>
              </a:rPr>
              <a:t>例</a:t>
            </a:r>
            <a:r>
              <a:rPr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sym typeface="+mn-ea"/>
              </a:rPr>
              <a:t>5.6] </a:t>
            </a:r>
            <a:r>
              <a:rPr lang="zh-CN" altLang="zh-CN" sz="2400" b="1" dirty="0">
                <a:latin typeface="Times New Roman" panose="02020603050405020304" pitchFamily="18" charset="0"/>
                <a:sym typeface="+mn-ea"/>
              </a:rPr>
              <a:t>设关键词序列为</a:t>
            </a:r>
            <a:r>
              <a:rPr lang="en-US" altLang="zh-CN" sz="2400" b="1">
                <a:latin typeface="Times New Roman" panose="02020603050405020304" pitchFamily="18" charset="0"/>
                <a:sym typeface="+mn-ea"/>
              </a:rPr>
              <a:t> {47</a:t>
            </a:r>
            <a:r>
              <a:rPr lang="zh-CN" altLang="zh-CN" sz="2400" b="1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400" b="1">
                <a:latin typeface="Times New Roman" panose="02020603050405020304" pitchFamily="18" charset="0"/>
                <a:sym typeface="+mn-ea"/>
              </a:rPr>
              <a:t>7</a:t>
            </a:r>
            <a:r>
              <a:rPr lang="zh-CN" altLang="zh-CN" sz="2400" b="1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400" b="1">
                <a:latin typeface="Times New Roman" panose="02020603050405020304" pitchFamily="18" charset="0"/>
                <a:sym typeface="+mn-ea"/>
              </a:rPr>
              <a:t>29</a:t>
            </a:r>
            <a:r>
              <a:rPr lang="zh-CN" altLang="zh-CN" sz="2400" b="1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400" b="1">
                <a:latin typeface="Times New Roman" panose="02020603050405020304" pitchFamily="18" charset="0"/>
                <a:sym typeface="+mn-ea"/>
              </a:rPr>
              <a:t>11</a:t>
            </a:r>
            <a:r>
              <a:rPr lang="zh-CN" altLang="zh-CN" sz="2400" b="1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400" b="1">
                <a:latin typeface="Times New Roman" panose="02020603050405020304" pitchFamily="18" charset="0"/>
                <a:sym typeface="+mn-ea"/>
              </a:rPr>
              <a:t>9</a:t>
            </a:r>
            <a:r>
              <a:rPr lang="zh-CN" altLang="zh-CN" sz="2400" b="1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400" b="1">
                <a:latin typeface="Times New Roman" panose="02020603050405020304" pitchFamily="18" charset="0"/>
                <a:sym typeface="+mn-ea"/>
              </a:rPr>
              <a:t>84</a:t>
            </a:r>
            <a:r>
              <a:rPr lang="zh-CN" altLang="zh-CN" sz="2400" b="1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400" b="1">
                <a:latin typeface="Times New Roman" panose="02020603050405020304" pitchFamily="18" charset="0"/>
                <a:sym typeface="+mn-ea"/>
              </a:rPr>
              <a:t>54</a:t>
            </a:r>
            <a:r>
              <a:rPr lang="zh-CN" altLang="zh-CN" sz="2400" b="1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400" b="1">
                <a:latin typeface="Times New Roman" panose="02020603050405020304" pitchFamily="18" charset="0"/>
                <a:sym typeface="+mn-ea"/>
              </a:rPr>
              <a:t>20</a:t>
            </a:r>
            <a:r>
              <a:rPr lang="zh-CN" altLang="zh-CN" sz="2400" b="1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400" b="1">
                <a:latin typeface="Times New Roman" panose="02020603050405020304" pitchFamily="18" charset="0"/>
                <a:sym typeface="+mn-ea"/>
              </a:rPr>
              <a:t>30}</a:t>
            </a:r>
            <a:r>
              <a:rPr lang="zh-CN" altLang="zh-CN" sz="2400" b="1" dirty="0">
                <a:latin typeface="Times New Roman" panose="02020603050405020304" pitchFamily="18" charset="0"/>
                <a:sym typeface="+mn-ea"/>
              </a:rPr>
              <a:t>，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2400" b="1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zh-CN" altLang="zh-CN" sz="2400" b="1" dirty="0">
                <a:latin typeface="Times New Roman" panose="02020603050405020304" pitchFamily="18" charset="0"/>
                <a:sym typeface="+mn-ea"/>
              </a:rPr>
              <a:t>散列表表长</a:t>
            </a:r>
            <a:r>
              <a:rPr lang="en-US" altLang="zh-CN" sz="2400" b="1" err="1">
                <a:solidFill>
                  <a:srgbClr val="3333FF"/>
                </a:solidFill>
                <a:latin typeface="Times New Roman" panose="02020603050405020304" pitchFamily="18" charset="0"/>
                <a:sym typeface="+mn-ea"/>
              </a:rPr>
              <a:t>TableSize</a:t>
            </a:r>
            <a:r>
              <a:rPr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sym typeface="+mn-ea"/>
              </a:rPr>
              <a:t> =13</a:t>
            </a:r>
            <a:r>
              <a:rPr lang="zh-CN" altLang="zh-CN" sz="2400" b="1" dirty="0">
                <a:latin typeface="Times New Roman" panose="02020603050405020304" pitchFamily="18" charset="0"/>
                <a:sym typeface="+mn-ea"/>
              </a:rPr>
              <a:t>，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2400" b="1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zh-CN" altLang="en-US" sz="2400" b="1" dirty="0">
                <a:latin typeface="Times New Roman" panose="02020603050405020304" pitchFamily="18" charset="0"/>
                <a:sym typeface="+mn-ea"/>
              </a:rPr>
              <a:t>装填因子 </a:t>
            </a:r>
            <a:r>
              <a:rPr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sym typeface="+mn-ea"/>
              </a:rPr>
              <a:t>α =  9/13 ≈ 0.69</a:t>
            </a:r>
            <a:r>
              <a:rPr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sym typeface="+mn-ea"/>
              </a:rPr>
              <a:t>；</a:t>
            </a:r>
            <a:endParaRPr lang="en-US" altLang="zh-CN" sz="2400" b="1">
              <a:solidFill>
                <a:srgbClr val="3333FF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2400" b="1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zh-CN" altLang="zh-CN" sz="2400" b="1" dirty="0">
                <a:latin typeface="Times New Roman" panose="02020603050405020304" pitchFamily="18" charset="0"/>
                <a:sym typeface="+mn-ea"/>
              </a:rPr>
              <a:t>散列函数为：</a:t>
            </a:r>
            <a:r>
              <a:rPr lang="en-US" altLang="zh-CN" sz="2400" b="1" err="1">
                <a:solidFill>
                  <a:srgbClr val="3333FF"/>
                </a:solidFill>
                <a:latin typeface="Times New Roman" panose="02020603050405020304" pitchFamily="18" charset="0"/>
                <a:sym typeface="+mn-ea"/>
              </a:rPr>
              <a:t>h(key</a:t>
            </a:r>
            <a:r>
              <a:rPr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sym typeface="+mn-ea"/>
              </a:rPr>
              <a:t>) = key mod 11</a:t>
            </a:r>
            <a:r>
              <a:rPr lang="zh-CN" altLang="zh-CN" sz="2400" b="1" dirty="0">
                <a:latin typeface="Times New Roman" panose="02020603050405020304" pitchFamily="18" charset="0"/>
                <a:sym typeface="+mn-ea"/>
              </a:rPr>
              <a:t>。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2400" b="1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</a:t>
            </a:r>
            <a:r>
              <a:rPr lang="zh-CN" altLang="zh-CN" sz="2400" b="1" dirty="0">
                <a:latin typeface="Times New Roman" panose="02020603050405020304" pitchFamily="18" charset="0"/>
                <a:sym typeface="+mn-ea"/>
              </a:rPr>
              <a:t>用</a:t>
            </a:r>
            <a:r>
              <a:rPr lang="zh-CN" altLang="zh-CN" sz="2400" b="1" dirty="0">
                <a:solidFill>
                  <a:srgbClr val="3333FF"/>
                </a:solidFill>
                <a:latin typeface="Times New Roman" panose="02020603050405020304" pitchFamily="18" charset="0"/>
                <a:sym typeface="+mn-ea"/>
              </a:rPr>
              <a:t>线性探测法</a:t>
            </a:r>
            <a:r>
              <a:rPr lang="zh-CN" altLang="zh-CN" sz="2400" b="1" dirty="0">
                <a:latin typeface="Times New Roman" panose="02020603050405020304" pitchFamily="18" charset="0"/>
                <a:sym typeface="+mn-ea"/>
              </a:rPr>
              <a:t>处理冲突，列出依次插入后的散列表，</a:t>
            </a:r>
            <a:endParaRPr lang="en-US" altLang="zh-CN" sz="2400" b="1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2400" b="1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zh-CN" altLang="zh-CN" sz="2400" b="1" dirty="0">
                <a:latin typeface="Times New Roman" panose="02020603050405020304" pitchFamily="18" charset="0"/>
                <a:sym typeface="+mn-ea"/>
              </a:rPr>
              <a:t>并估算查找性能。</a:t>
            </a:r>
            <a:endParaRPr lang="zh-CN" altLang="zh-CN" sz="2400" b="1" dirty="0"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8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4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0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3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tor\Desktop\90a171818908503238d8ed2dcf493952.jpg"/>
          <p:cNvPicPr>
            <a:picLocks noChangeAspect="1" noChangeArrowheads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35178"/>
          <a:stretch>
            <a:fillRect/>
          </a:stretch>
        </p:blipFill>
        <p:spPr bwMode="auto">
          <a:xfrm>
            <a:off x="1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C:\Users\Administrator\Desktop\2a4b950fb632b72335ad15c74d443725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4" t="5476"/>
          <a:stretch>
            <a:fillRect/>
          </a:stretch>
        </p:blipFill>
        <p:spPr bwMode="auto">
          <a:xfrm>
            <a:off x="6334244" y="398342"/>
            <a:ext cx="5161070" cy="606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云形标注 3"/>
          <p:cNvSpPr/>
          <p:nvPr/>
        </p:nvSpPr>
        <p:spPr>
          <a:xfrm>
            <a:off x="3924935" y="1800225"/>
            <a:ext cx="3214370" cy="982345"/>
          </a:xfrm>
          <a:prstGeom prst="cloudCallout">
            <a:avLst>
              <a:gd name="adj1" fmla="val 63591"/>
              <a:gd name="adj2" fmla="val 75210"/>
            </a:avLst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3200"/>
              <a:t>这道题怎么做呢？</a:t>
            </a:r>
            <a:endParaRPr lang="zh-CN" altLang="en-US" sz="3200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0" y="-269"/>
            <a:ext cx="12191999" cy="6858000"/>
            <a:chOff x="1" y="0"/>
            <a:chExt cx="12191999" cy="6858000"/>
          </a:xfrm>
        </p:grpSpPr>
        <p:pic>
          <p:nvPicPr>
            <p:cNvPr id="11" name="Picture 2" descr="C:\Users\Administrator\Desktop\90a171818908503238d8ed2dcf493952.jpg"/>
            <p:cNvPicPr>
              <a:picLocks noChangeAspect="1" noChangeArrowheads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35178"/>
            <a:stretch>
              <a:fillRect/>
            </a:stretch>
          </p:blipFill>
          <p:spPr bwMode="auto">
            <a:xfrm>
              <a:off x="1" y="0"/>
              <a:ext cx="12191999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" y="0"/>
              <a:ext cx="8018145" cy="4908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文本框 1"/>
          <p:cNvSpPr txBox="1"/>
          <p:nvPr/>
        </p:nvSpPr>
        <p:spPr>
          <a:xfrm>
            <a:off x="1172845" y="474345"/>
            <a:ext cx="8879205" cy="22453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pPr eaLnBrk="1" hangingPunct="1"/>
            <a:r>
              <a:rPr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sym typeface="+mn-ea"/>
              </a:rPr>
              <a:t>[</a:t>
            </a:r>
            <a:r>
              <a:rPr lang="zh-CN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sym typeface="+mn-ea"/>
              </a:rPr>
              <a:t>例</a:t>
            </a:r>
            <a:r>
              <a:rPr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sym typeface="+mn-ea"/>
              </a:rPr>
              <a:t>5.6] </a:t>
            </a:r>
            <a:r>
              <a:rPr lang="zh-CN" altLang="zh-CN" sz="2000" b="1" dirty="0">
                <a:latin typeface="Times New Roman" panose="02020603050405020304" pitchFamily="18" charset="0"/>
                <a:sym typeface="+mn-ea"/>
              </a:rPr>
              <a:t>设关键词序列为</a:t>
            </a:r>
            <a:r>
              <a:rPr lang="en-US" altLang="zh-CN" sz="2000" b="1">
                <a:latin typeface="Times New Roman" panose="02020603050405020304" pitchFamily="18" charset="0"/>
                <a:sym typeface="+mn-ea"/>
              </a:rPr>
              <a:t> {47</a:t>
            </a:r>
            <a:r>
              <a:rPr lang="zh-CN" altLang="zh-CN" sz="2000" b="1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000" b="1">
                <a:latin typeface="Times New Roman" panose="02020603050405020304" pitchFamily="18" charset="0"/>
                <a:sym typeface="+mn-ea"/>
              </a:rPr>
              <a:t>7</a:t>
            </a:r>
            <a:r>
              <a:rPr lang="zh-CN" altLang="zh-CN" sz="2000" b="1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000" b="1">
                <a:latin typeface="Times New Roman" panose="02020603050405020304" pitchFamily="18" charset="0"/>
                <a:sym typeface="+mn-ea"/>
              </a:rPr>
              <a:t>29</a:t>
            </a:r>
            <a:r>
              <a:rPr lang="zh-CN" altLang="zh-CN" sz="2000" b="1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000" b="1">
                <a:latin typeface="Times New Roman" panose="02020603050405020304" pitchFamily="18" charset="0"/>
                <a:sym typeface="+mn-ea"/>
              </a:rPr>
              <a:t>11</a:t>
            </a:r>
            <a:r>
              <a:rPr lang="zh-CN" altLang="zh-CN" sz="2000" b="1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000" b="1">
                <a:latin typeface="Times New Roman" panose="02020603050405020304" pitchFamily="18" charset="0"/>
                <a:sym typeface="+mn-ea"/>
              </a:rPr>
              <a:t>9</a:t>
            </a:r>
            <a:r>
              <a:rPr lang="zh-CN" altLang="zh-CN" sz="2000" b="1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000" b="1">
                <a:latin typeface="Times New Roman" panose="02020603050405020304" pitchFamily="18" charset="0"/>
                <a:sym typeface="+mn-ea"/>
              </a:rPr>
              <a:t>84</a:t>
            </a:r>
            <a:r>
              <a:rPr lang="zh-CN" altLang="zh-CN" sz="2000" b="1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000" b="1">
                <a:latin typeface="Times New Roman" panose="02020603050405020304" pitchFamily="18" charset="0"/>
                <a:sym typeface="+mn-ea"/>
              </a:rPr>
              <a:t>54</a:t>
            </a:r>
            <a:r>
              <a:rPr lang="zh-CN" altLang="zh-CN" sz="2000" b="1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000" b="1">
                <a:latin typeface="Times New Roman" panose="02020603050405020304" pitchFamily="18" charset="0"/>
                <a:sym typeface="+mn-ea"/>
              </a:rPr>
              <a:t>20</a:t>
            </a:r>
            <a:r>
              <a:rPr lang="zh-CN" altLang="zh-CN" sz="2000" b="1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000" b="1">
                <a:latin typeface="Times New Roman" panose="02020603050405020304" pitchFamily="18" charset="0"/>
                <a:sym typeface="+mn-ea"/>
              </a:rPr>
              <a:t>30}</a:t>
            </a:r>
            <a:r>
              <a:rPr lang="zh-CN" altLang="zh-CN" sz="2000" b="1" dirty="0">
                <a:latin typeface="Times New Roman" panose="02020603050405020304" pitchFamily="18" charset="0"/>
                <a:sym typeface="+mn-ea"/>
              </a:rPr>
              <a:t>，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zh-CN" altLang="zh-CN" sz="2000" b="1" dirty="0">
                <a:latin typeface="Times New Roman" panose="02020603050405020304" pitchFamily="18" charset="0"/>
                <a:sym typeface="+mn-ea"/>
              </a:rPr>
              <a:t>散列表表长</a:t>
            </a:r>
            <a:r>
              <a:rPr lang="en-US" altLang="zh-CN" sz="2000" b="1" err="1">
                <a:solidFill>
                  <a:srgbClr val="3333FF"/>
                </a:solidFill>
                <a:latin typeface="Times New Roman" panose="02020603050405020304" pitchFamily="18" charset="0"/>
                <a:sym typeface="+mn-ea"/>
              </a:rPr>
              <a:t>TableSize</a:t>
            </a:r>
            <a:r>
              <a:rPr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sym typeface="+mn-ea"/>
              </a:rPr>
              <a:t> =13</a:t>
            </a:r>
            <a:r>
              <a:rPr lang="zh-CN" altLang="zh-CN" sz="2000" b="1" dirty="0">
                <a:latin typeface="Times New Roman" panose="02020603050405020304" pitchFamily="18" charset="0"/>
                <a:sym typeface="+mn-ea"/>
              </a:rPr>
              <a:t>，         </a:t>
            </a:r>
            <a:endParaRPr lang="en-US" altLang="zh-CN" sz="2000" b="1" err="1">
              <a:solidFill>
                <a:srgbClr val="3333FF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zh-CN" altLang="en-US" sz="2000" b="1" dirty="0">
                <a:latin typeface="Times New Roman" panose="02020603050405020304" pitchFamily="18" charset="0"/>
                <a:sym typeface="+mn-ea"/>
              </a:rPr>
              <a:t>装填因子 </a:t>
            </a:r>
            <a:r>
              <a:rPr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sym typeface="+mn-ea"/>
              </a:rPr>
              <a:t>α =  9/13 ≈ 0.69</a:t>
            </a:r>
            <a:r>
              <a:rPr lang="zh-CN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sym typeface="+mn-ea"/>
              </a:rPr>
              <a:t>；</a:t>
            </a:r>
            <a:endParaRPr lang="en-US" altLang="zh-CN" sz="2000" b="1">
              <a:solidFill>
                <a:srgbClr val="3333FF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zh-CN" altLang="zh-CN" sz="2000" b="1" dirty="0">
                <a:latin typeface="Times New Roman" panose="02020603050405020304" pitchFamily="18" charset="0"/>
                <a:sym typeface="+mn-ea"/>
              </a:rPr>
              <a:t>散列函数为：</a:t>
            </a:r>
            <a:r>
              <a:rPr lang="en-US" altLang="zh-CN" sz="2000" b="1" err="1">
                <a:solidFill>
                  <a:srgbClr val="3333FF"/>
                </a:solidFill>
                <a:latin typeface="Times New Roman" panose="02020603050405020304" pitchFamily="18" charset="0"/>
                <a:sym typeface="+mn-ea"/>
              </a:rPr>
              <a:t>h(key</a:t>
            </a:r>
            <a:r>
              <a:rPr lang="en-US" altLang="zh-CN" sz="2000" b="1">
                <a:solidFill>
                  <a:srgbClr val="3333FF"/>
                </a:solidFill>
                <a:latin typeface="Times New Roman" panose="02020603050405020304" pitchFamily="18" charset="0"/>
                <a:sym typeface="+mn-ea"/>
              </a:rPr>
              <a:t>) = key mod 11</a:t>
            </a:r>
            <a:r>
              <a:rPr lang="zh-CN" altLang="zh-CN" sz="2000" b="1" dirty="0">
                <a:latin typeface="Times New Roman" panose="02020603050405020304" pitchFamily="18" charset="0"/>
                <a:sym typeface="+mn-ea"/>
              </a:rPr>
              <a:t>。         </a:t>
            </a:r>
            <a:endParaRPr lang="zh-CN" altLang="zh-CN" sz="2000" b="1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</a:t>
            </a:r>
            <a:r>
              <a:rPr lang="zh-CN" altLang="zh-CN" sz="2000" b="1" dirty="0">
                <a:latin typeface="Times New Roman" panose="02020603050405020304" pitchFamily="18" charset="0"/>
                <a:sym typeface="+mn-ea"/>
              </a:rPr>
              <a:t>用</a:t>
            </a:r>
            <a:r>
              <a:rPr lang="zh-CN" altLang="zh-CN" sz="2000" b="1" dirty="0">
                <a:solidFill>
                  <a:srgbClr val="3333FF"/>
                </a:solidFill>
                <a:latin typeface="Times New Roman" panose="02020603050405020304" pitchFamily="18" charset="0"/>
                <a:sym typeface="+mn-ea"/>
              </a:rPr>
              <a:t>线性探测法</a:t>
            </a:r>
            <a:r>
              <a:rPr lang="zh-CN" altLang="zh-CN" sz="2000" b="1" dirty="0">
                <a:latin typeface="Times New Roman" panose="02020603050405020304" pitchFamily="18" charset="0"/>
                <a:sym typeface="+mn-ea"/>
              </a:rPr>
              <a:t>处理冲突，列出依次插入后的散列表，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 </a:t>
            </a:r>
            <a:r>
              <a:rPr lang="zh-CN" altLang="zh-CN" sz="2000" b="1" dirty="0">
                <a:latin typeface="Times New Roman" panose="02020603050405020304" pitchFamily="18" charset="0"/>
                <a:sym typeface="+mn-ea"/>
              </a:rPr>
              <a:t>并估算查找性能。</a:t>
            </a:r>
            <a:endParaRPr lang="zh-CN" altLang="zh-CN" sz="2000" b="1" dirty="0">
              <a:latin typeface="Times New Roman" panose="02020603050405020304" pitchFamily="18" charset="0"/>
              <a:sym typeface="+mn-ea"/>
            </a:endParaRPr>
          </a:p>
          <a:p>
            <a:pPr eaLnBrk="1" hangingPunct="1"/>
            <a:endParaRPr lang="zh-CN" altLang="zh-CN" sz="2000" b="1" dirty="0">
              <a:latin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806450" y="2360295"/>
          <a:ext cx="8590915" cy="3071495"/>
        </p:xfrm>
        <a:graphic>
          <a:graphicData uri="http://schemas.openxmlformats.org/drawingml/2006/table">
            <a:tbl>
              <a:tblPr>
                <a:tableStyleId>{9864A3EB-0DD8-4D34-82DC-59807DFB9195}</a:tableStyleId>
              </a:tblPr>
              <a:tblGrid>
                <a:gridCol w="889000"/>
                <a:gridCol w="408305"/>
                <a:gridCol w="423545"/>
                <a:gridCol w="366395"/>
                <a:gridCol w="361315"/>
                <a:gridCol w="297815"/>
                <a:gridCol w="360486"/>
                <a:gridCol w="212090"/>
                <a:gridCol w="303927"/>
                <a:gridCol w="388620"/>
                <a:gridCol w="342944"/>
                <a:gridCol w="414655"/>
                <a:gridCol w="375920"/>
                <a:gridCol w="592595"/>
                <a:gridCol w="792480"/>
                <a:gridCol w="678815"/>
                <a:gridCol w="1382320"/>
              </a:tblGrid>
              <a:tr h="553085">
                <a:tc>
                  <a:txBody>
                    <a:bodyPr/>
                    <a:p>
                      <a:pPr indent="285750" algn="just">
                        <a:spcAft>
                          <a:spcPts val="0"/>
                        </a:spcAft>
                      </a:pPr>
                      <a:r>
                        <a:rPr lang="zh-CN" sz="1600" kern="100" dirty="0" smtClean="0"/>
                        <a:t>地址</a:t>
                      </a:r>
                      <a:endParaRPr lang="zh-CN" sz="1600" kern="100" dirty="0"/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/>
                        <a:t>操作</a:t>
                      </a:r>
                      <a:endParaRPr lang="zh-CN" sz="1600" kern="1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0</a:t>
                      </a:r>
                      <a:endParaRPr lang="en-US" sz="1600" kern="1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1</a:t>
                      </a:r>
                      <a:endParaRPr lang="en-US" sz="1600" kern="1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/>
                        <a:t>2</a:t>
                      </a:r>
                      <a:endParaRPr lang="en-US" sz="1600" kern="10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/>
                        <a:t>3</a:t>
                      </a:r>
                      <a:endParaRPr lang="en-US" sz="1600" kern="10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/>
                        <a:t>4</a:t>
                      </a:r>
                      <a:endParaRPr lang="en-US" sz="1600" kern="10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/>
                        <a:t>5</a:t>
                      </a:r>
                      <a:endParaRPr lang="en-US" sz="1600" kern="10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/>
                        <a:t>6</a:t>
                      </a:r>
                      <a:endParaRPr lang="en-US" sz="1600" kern="10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/>
                        <a:t>7</a:t>
                      </a:r>
                      <a:endParaRPr lang="en-US" sz="1600" kern="10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8</a:t>
                      </a:r>
                      <a:endParaRPr lang="en-US" sz="1600" kern="1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9</a:t>
                      </a:r>
                      <a:endParaRPr lang="en-US" sz="1600" kern="1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/>
                        <a:t>10</a:t>
                      </a:r>
                      <a:endParaRPr lang="en-US" sz="1600" kern="10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/>
                        <a:t>11</a:t>
                      </a:r>
                      <a:endParaRPr lang="en-US" sz="1600" kern="10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/>
                        <a:t>12</a:t>
                      </a:r>
                      <a:endParaRPr lang="en-US" sz="1600" kern="10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kern="100"/>
                        <a:t>说 明</a:t>
                      </a:r>
                      <a:endParaRPr lang="zh-CN" sz="1600" kern="10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kern="100"/>
                        <a:t>冲突次数</a:t>
                      </a:r>
                      <a:endParaRPr lang="zh-CN" altLang="en-US" sz="1600" kern="10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kern="100"/>
                        <a:t>计算过程</a:t>
                      </a:r>
                      <a:endParaRPr lang="zh-CN" altLang="en-US" sz="1600" kern="100"/>
                    </a:p>
                  </a:txBody>
                  <a:tcPr marL="68580" marR="68580" marT="0" marB="0" anchor="ctr"/>
                </a:tc>
              </a:tr>
              <a:tr h="487680"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/>
                        <a:t>插入</a:t>
                      </a:r>
                      <a:r>
                        <a:rPr lang="en-US" sz="1600" kern="100"/>
                        <a:t>47</a:t>
                      </a:r>
                      <a:endParaRPr lang="en-US" sz="1600" kern="10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47</a:t>
                      </a:r>
                      <a:endParaRPr lang="en-US" sz="1600" kern="1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/>
                        <a:t>无冲突</a:t>
                      </a:r>
                      <a:endParaRPr lang="zh-CN" sz="1600" kern="10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kern="100"/>
                        <a:t>0</a:t>
                      </a:r>
                      <a:endParaRPr lang="en-US" altLang="zh-CN" sz="1600" kern="10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kern="100"/>
                        <a:t>47mod11=3</a:t>
                      </a:r>
                      <a:endParaRPr lang="en-US" altLang="zh-CN" sz="1600" kern="100"/>
                    </a:p>
                  </a:txBody>
                  <a:tcPr marL="68580" marR="68580" marT="0" marB="0" anchor="ctr"/>
                </a:tc>
              </a:tr>
              <a:tr h="254000"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/>
                        <a:t>插入</a:t>
                      </a:r>
                      <a:r>
                        <a:rPr lang="en-US" sz="1600" kern="100"/>
                        <a:t>7</a:t>
                      </a:r>
                      <a:endParaRPr lang="en-US" sz="1600" kern="10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47</a:t>
                      </a:r>
                      <a:endParaRPr lang="en-US" sz="1600" kern="1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7</a:t>
                      </a:r>
                      <a:endParaRPr lang="en-US" sz="1600" kern="1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/>
                        <a:t>无冲突</a:t>
                      </a:r>
                      <a:endParaRPr lang="zh-CN" sz="1600" kern="10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kern="100"/>
                        <a:t>0</a:t>
                      </a:r>
                      <a:endParaRPr lang="en-US" altLang="zh-CN" sz="1600" kern="10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kern="100"/>
                        <a:t>7mod11=7</a:t>
                      </a:r>
                      <a:endParaRPr lang="en-US" altLang="zh-CN" sz="1600" kern="100"/>
                    </a:p>
                  </a:txBody>
                  <a:tcPr marL="68580" marR="68580" marT="0" marB="0" anchor="ctr"/>
                </a:tc>
              </a:tr>
              <a:tr h="254000"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/>
                        <a:t>插入</a:t>
                      </a:r>
                      <a:r>
                        <a:rPr lang="en-US" sz="1600" kern="100"/>
                        <a:t>29</a:t>
                      </a:r>
                      <a:endParaRPr lang="en-US" sz="1600" kern="10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47</a:t>
                      </a:r>
                      <a:endParaRPr lang="en-US" sz="1600" kern="1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/>
                        <a:t>7</a:t>
                      </a:r>
                      <a:endParaRPr lang="en-US" sz="1600" kern="10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29</a:t>
                      </a:r>
                      <a:endParaRPr lang="en-US" sz="1600" kern="1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/>
                        <a:t>d</a:t>
                      </a:r>
                      <a:r>
                        <a:rPr lang="en-US" sz="1600" kern="100" baseline="-25000"/>
                        <a:t>1</a:t>
                      </a:r>
                      <a:r>
                        <a:rPr lang="en-US" sz="1600" kern="100"/>
                        <a:t> = 1</a:t>
                      </a:r>
                      <a:endParaRPr lang="en-US" sz="1600" kern="10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kern="100"/>
                        <a:t>1</a:t>
                      </a:r>
                      <a:endParaRPr lang="en-US" altLang="zh-CN" sz="1600" kern="10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kern="100"/>
                        <a:t>29mod11=7</a:t>
                      </a:r>
                      <a:endParaRPr lang="en-US" altLang="zh-CN" sz="1600" kern="100"/>
                    </a:p>
                  </a:txBody>
                  <a:tcPr marL="68580" marR="68580" marT="0" marB="0" anchor="ctr"/>
                </a:tc>
              </a:tr>
              <a:tr h="253921"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/>
                        <a:t>插入</a:t>
                      </a:r>
                      <a:r>
                        <a:rPr lang="en-US" sz="1600" kern="100"/>
                        <a:t>11</a:t>
                      </a:r>
                      <a:endParaRPr lang="en-US" sz="1600" kern="10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11</a:t>
                      </a:r>
                      <a:endParaRPr lang="en-US" sz="1600" kern="1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/>
                        <a:t>47</a:t>
                      </a:r>
                      <a:endParaRPr lang="en-US" sz="1600" kern="10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/>
                        <a:t>7</a:t>
                      </a:r>
                      <a:endParaRPr lang="en-US" sz="1600" kern="10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/>
                        <a:t>29</a:t>
                      </a:r>
                      <a:endParaRPr lang="en-US" sz="1600" kern="10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/>
                        <a:t>无冲突</a:t>
                      </a:r>
                      <a:endParaRPr lang="zh-CN" sz="1600" kern="10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kern="100"/>
                        <a:t>0</a:t>
                      </a:r>
                      <a:endParaRPr lang="en-US" altLang="zh-CN" sz="1600" kern="10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kern="100"/>
                        <a:t>11mod11=0</a:t>
                      </a:r>
                      <a:endParaRPr lang="en-US" altLang="zh-CN" sz="1600" kern="100"/>
                    </a:p>
                  </a:txBody>
                  <a:tcPr marL="68580" marR="68580" marT="0" marB="0" anchor="ctr"/>
                </a:tc>
              </a:tr>
              <a:tr h="253921"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/>
                        <a:t>插入</a:t>
                      </a:r>
                      <a:r>
                        <a:rPr lang="en-US" sz="1600" kern="100"/>
                        <a:t>9</a:t>
                      </a:r>
                      <a:endParaRPr lang="en-US" sz="1600" kern="10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/>
                        <a:t>11</a:t>
                      </a:r>
                      <a:endParaRPr lang="en-US" sz="1600" kern="10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/>
                        <a:t>47</a:t>
                      </a:r>
                      <a:endParaRPr lang="en-US" sz="1600" kern="10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/>
                        <a:t>7</a:t>
                      </a:r>
                      <a:endParaRPr lang="en-US" sz="1600" kern="10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/>
                        <a:t>29</a:t>
                      </a:r>
                      <a:endParaRPr lang="en-US" sz="1600" kern="10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9</a:t>
                      </a:r>
                      <a:endParaRPr lang="en-US" sz="1600" kern="1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/>
                        <a:t>无冲突</a:t>
                      </a:r>
                      <a:endParaRPr lang="zh-CN" sz="1600" kern="10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kern="100"/>
                        <a:t>0</a:t>
                      </a:r>
                      <a:endParaRPr lang="en-US" altLang="zh-CN" sz="1600" kern="10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kern="100"/>
                        <a:t>9mod11=9</a:t>
                      </a:r>
                      <a:endParaRPr lang="en-US" altLang="zh-CN" sz="1600" kern="100"/>
                    </a:p>
                  </a:txBody>
                  <a:tcPr marL="68580" marR="68580" marT="0" marB="0" anchor="ctr"/>
                </a:tc>
              </a:tr>
              <a:tr h="253921"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/>
                        <a:t>插入</a:t>
                      </a:r>
                      <a:r>
                        <a:rPr lang="en-US" sz="1600" kern="100"/>
                        <a:t>84</a:t>
                      </a:r>
                      <a:endParaRPr lang="en-US" sz="1600" kern="10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/>
                        <a:t>11</a:t>
                      </a:r>
                      <a:endParaRPr lang="en-US" sz="1600" kern="10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/>
                        <a:t>47</a:t>
                      </a:r>
                      <a:endParaRPr lang="en-US" sz="1600" kern="10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7</a:t>
                      </a:r>
                      <a:endParaRPr lang="en-US" sz="1600" kern="1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/>
                        <a:t>29</a:t>
                      </a:r>
                      <a:endParaRPr lang="en-US" sz="1600" kern="10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/>
                        <a:t>9</a:t>
                      </a:r>
                      <a:endParaRPr lang="en-US" sz="1600" kern="10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84</a:t>
                      </a:r>
                      <a:endParaRPr lang="en-US" sz="1600" kern="1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/>
                        <a:t>d</a:t>
                      </a:r>
                      <a:r>
                        <a:rPr lang="en-US" sz="1600" kern="100" baseline="-25000"/>
                        <a:t>3</a:t>
                      </a:r>
                      <a:r>
                        <a:rPr lang="en-US" sz="1600" kern="100"/>
                        <a:t> = 3</a:t>
                      </a:r>
                      <a:endParaRPr lang="en-US" sz="1600" kern="10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kern="100"/>
                        <a:t>3</a:t>
                      </a:r>
                      <a:endParaRPr lang="en-US" altLang="zh-CN" sz="1600" kern="10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kern="100"/>
                        <a:t>84mod11=7</a:t>
                      </a:r>
                      <a:endParaRPr lang="en-US" altLang="zh-CN" sz="1600" kern="100"/>
                    </a:p>
                  </a:txBody>
                  <a:tcPr marL="68580" marR="68580" marT="0" marB="0" anchor="ctr"/>
                </a:tc>
              </a:tr>
              <a:tr h="253365"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/>
                        <a:t>插入</a:t>
                      </a:r>
                      <a:r>
                        <a:rPr lang="en-US" sz="1600" kern="100"/>
                        <a:t>54</a:t>
                      </a:r>
                      <a:endParaRPr lang="en-US" sz="1600" kern="10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/>
                        <a:t>11</a:t>
                      </a:r>
                      <a:endParaRPr lang="en-US" sz="1600" kern="10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/>
                        <a:t>47</a:t>
                      </a:r>
                      <a:endParaRPr lang="en-US" sz="1600" kern="10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/>
                        <a:t>7</a:t>
                      </a:r>
                      <a:endParaRPr lang="en-US" sz="1600" kern="10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29</a:t>
                      </a:r>
                      <a:endParaRPr lang="en-US" sz="1600" kern="1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9</a:t>
                      </a:r>
                      <a:endParaRPr lang="en-US" sz="1600" kern="1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/>
                        <a:t>84</a:t>
                      </a:r>
                      <a:endParaRPr lang="en-US" sz="1600" kern="10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54</a:t>
                      </a:r>
                      <a:endParaRPr lang="en-US" sz="1600" kern="1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/>
                        <a:t>d</a:t>
                      </a:r>
                      <a:r>
                        <a:rPr lang="en-US" sz="1600" kern="100" baseline="-25000"/>
                        <a:t>1</a:t>
                      </a:r>
                      <a:r>
                        <a:rPr lang="en-US" sz="1600" kern="100"/>
                        <a:t> = 1</a:t>
                      </a:r>
                      <a:endParaRPr lang="en-US" sz="1600" kern="10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kern="100"/>
                        <a:t>1</a:t>
                      </a:r>
                      <a:endParaRPr lang="en-US" altLang="zh-CN" sz="1600" kern="10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kern="100"/>
                        <a:t>54mod11=10</a:t>
                      </a:r>
                      <a:endParaRPr lang="en-US" altLang="zh-CN" sz="1600" kern="100"/>
                    </a:p>
                  </a:txBody>
                  <a:tcPr marL="68580" marR="68580" marT="0" marB="0" anchor="ctr"/>
                </a:tc>
              </a:tr>
              <a:tr h="253921"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/>
                        <a:t>插入</a:t>
                      </a:r>
                      <a:r>
                        <a:rPr lang="en-US" sz="1600" kern="100"/>
                        <a:t>20</a:t>
                      </a:r>
                      <a:endParaRPr lang="en-US" sz="1600" kern="10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/>
                        <a:t>11</a:t>
                      </a:r>
                      <a:endParaRPr lang="en-US" sz="1600" kern="10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/>
                        <a:t>47</a:t>
                      </a:r>
                      <a:endParaRPr lang="en-US" sz="1600" kern="10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/>
                        <a:t>7</a:t>
                      </a:r>
                      <a:endParaRPr lang="en-US" sz="1600" kern="10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/>
                        <a:t>29</a:t>
                      </a:r>
                      <a:endParaRPr lang="en-US" sz="1600" kern="10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9</a:t>
                      </a:r>
                      <a:endParaRPr lang="en-US" sz="1600" kern="1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84</a:t>
                      </a:r>
                      <a:endParaRPr lang="en-US" sz="1600" kern="1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54</a:t>
                      </a:r>
                      <a:endParaRPr lang="en-US" sz="1600" kern="1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20</a:t>
                      </a:r>
                      <a:endParaRPr lang="en-US" sz="1600" kern="1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/>
                        <a:t>d</a:t>
                      </a:r>
                      <a:r>
                        <a:rPr lang="en-US" sz="1600" kern="100" baseline="-25000"/>
                        <a:t>3</a:t>
                      </a:r>
                      <a:r>
                        <a:rPr lang="en-US" sz="1600" kern="100"/>
                        <a:t> = 3</a:t>
                      </a:r>
                      <a:endParaRPr lang="en-US" sz="1600" kern="10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kern="100"/>
                        <a:t>3</a:t>
                      </a:r>
                      <a:endParaRPr lang="en-US" altLang="zh-CN" sz="1600" kern="10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kern="100"/>
                        <a:t>20mod11=9</a:t>
                      </a:r>
                      <a:endParaRPr lang="en-US" altLang="zh-CN" sz="1600" kern="100"/>
                    </a:p>
                  </a:txBody>
                  <a:tcPr marL="68580" marR="68580" marT="0" marB="0" anchor="ctr"/>
                </a:tc>
              </a:tr>
              <a:tr h="253921"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/>
                        <a:t>插入</a:t>
                      </a:r>
                      <a:r>
                        <a:rPr lang="en-US" sz="1600" kern="100" dirty="0"/>
                        <a:t>30</a:t>
                      </a:r>
                      <a:endParaRPr lang="en-US" sz="1600" kern="1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11</a:t>
                      </a:r>
                      <a:endParaRPr lang="en-US" sz="1600" kern="1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30</a:t>
                      </a:r>
                      <a:endParaRPr lang="en-US" sz="1600" kern="1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47</a:t>
                      </a:r>
                      <a:endParaRPr lang="en-US" sz="1600" kern="1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 </a:t>
                      </a:r>
                      <a:endParaRPr lang="en-US" sz="1600" kern="1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 </a:t>
                      </a:r>
                      <a:endParaRPr lang="en-US" sz="1600" kern="1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endParaRPr lang="en-US" sz="1600" kern="1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7</a:t>
                      </a:r>
                      <a:endParaRPr lang="en-US" sz="1600" kern="1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29</a:t>
                      </a:r>
                      <a:endParaRPr lang="en-US" sz="1600" kern="1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9</a:t>
                      </a:r>
                      <a:endParaRPr lang="en-US" sz="1600" kern="1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84</a:t>
                      </a:r>
                      <a:endParaRPr lang="en-US" sz="1600" kern="1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54</a:t>
                      </a:r>
                      <a:endParaRPr lang="en-US" sz="1600" kern="1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20</a:t>
                      </a:r>
                      <a:endParaRPr lang="en-US" sz="1600" kern="1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/>
                        <a:t>d</a:t>
                      </a:r>
                      <a:r>
                        <a:rPr lang="en-US" sz="1600" kern="100" baseline="-25000" dirty="0"/>
                        <a:t>6</a:t>
                      </a:r>
                      <a:r>
                        <a:rPr lang="en-US" sz="1600" kern="100" dirty="0"/>
                        <a:t> = 6</a:t>
                      </a:r>
                      <a:endParaRPr lang="en-US" sz="1600" kern="1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kern="100" dirty="0"/>
                        <a:t>6</a:t>
                      </a:r>
                      <a:endParaRPr lang="en-US" altLang="zh-CN" sz="1600" kern="100" dirty="0"/>
                    </a:p>
                  </a:txBody>
                  <a:tcPr marL="68580" marR="68580" marT="0" marB="0" anchor="ctr"/>
                </a:tc>
                <a:tc>
                  <a:txBody>
                    <a:bodyPr/>
                    <a:p>
                      <a:pPr algn="just"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kern="100" dirty="0"/>
                        <a:t>30mod11=8</a:t>
                      </a:r>
                      <a:endParaRPr lang="en-US" altLang="zh-CN" sz="1600" kern="100" dirty="0"/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3" name="左右箭头 2"/>
          <p:cNvSpPr/>
          <p:nvPr/>
        </p:nvSpPr>
        <p:spPr>
          <a:xfrm>
            <a:off x="4524375" y="909955"/>
            <a:ext cx="511175" cy="170180"/>
          </a:xfrm>
          <a:prstGeom prst="leftRightArrow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/>
          <p:nvPr/>
        </p:nvGraphicFramePr>
        <p:xfrm>
          <a:off x="5203190" y="812165"/>
          <a:ext cx="3472180" cy="365760"/>
        </p:xfrm>
        <a:graphic>
          <a:graphicData uri="http://schemas.openxmlformats.org/drawingml/2006/table">
            <a:tbl>
              <a:tblPr firstRow="1" bandRow="1">
                <a:tableStyleId>{9864A3EB-0DD8-4D34-82DC-59807DFB9195}</a:tableStyleId>
              </a:tblPr>
              <a:tblGrid>
                <a:gridCol w="868045"/>
                <a:gridCol w="868045"/>
                <a:gridCol w="868045"/>
                <a:gridCol w="86804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地址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......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12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左右箭头 8"/>
          <p:cNvSpPr/>
          <p:nvPr/>
        </p:nvSpPr>
        <p:spPr>
          <a:xfrm flipV="1">
            <a:off x="5357495" y="1492885"/>
            <a:ext cx="509905" cy="208915"/>
          </a:xfrm>
          <a:prstGeom prst="leftRightArrow">
            <a:avLst/>
          </a:prstGeom>
          <a:ln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8" name="图片 17" descr="8659e6f099b5dd4f2cd928273eb964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2050" y="3118485"/>
            <a:ext cx="1981200" cy="179006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5867400" y="1413510"/>
            <a:ext cx="30797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关键词序列除以</a:t>
            </a:r>
            <a:r>
              <a:rPr lang="en-US" altLang="zh-CN" sz="2000" b="1">
                <a:solidFill>
                  <a:srgbClr val="FF0000"/>
                </a:solidFill>
              </a:rPr>
              <a:t>11</a:t>
            </a:r>
            <a:r>
              <a:rPr lang="zh-CN" altLang="en-US" sz="2000" b="1">
                <a:solidFill>
                  <a:srgbClr val="FF0000"/>
                </a:solidFill>
              </a:rPr>
              <a:t>取余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pic>
          <p:nvPicPr>
            <p:cNvPr id="1026" name="Picture 2" descr="C:\Users\Administrator\Desktop\90a171818908503238d8ed2dcf493952.jpg"/>
            <p:cNvPicPr>
              <a:picLocks noChangeAspect="1" noChangeArrowheads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35178"/>
            <a:stretch>
              <a:fillRect/>
            </a:stretch>
          </p:blipFill>
          <p:spPr bwMode="auto">
            <a:xfrm>
              <a:off x="1" y="0"/>
              <a:ext cx="12191999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" y="0"/>
              <a:ext cx="4136570" cy="4908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0" name="矩形 9"/>
          <p:cNvSpPr/>
          <p:nvPr/>
        </p:nvSpPr>
        <p:spPr>
          <a:xfrm>
            <a:off x="707256" y="1044880"/>
            <a:ext cx="4754880" cy="1198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7200" b="1" dirty="0">
                <a:solidFill>
                  <a:schemeClr val="accent4">
                    <a:lumMod val="75000"/>
                  </a:schemeClr>
                </a:solidFill>
              </a:rPr>
              <a:t>我们得到：</a:t>
            </a:r>
            <a:endParaRPr lang="zh-CN" altLang="en-US" sz="7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3" name="图片 2" descr="8659e6f099b5dd4f2cd928273eb964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7800" y="325120"/>
            <a:ext cx="4168775" cy="4583430"/>
          </a:xfrm>
          <a:prstGeom prst="rect">
            <a:avLst/>
          </a:prstGeom>
        </p:spPr>
      </p:pic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326073" y="2466658"/>
          <a:ext cx="7143798" cy="1072515"/>
        </p:xfrm>
        <a:graphic>
          <a:graphicData uri="http://schemas.openxmlformats.org/drawingml/2006/table">
            <a:tbl>
              <a:tblPr/>
              <a:tblGrid>
                <a:gridCol w="2071702"/>
                <a:gridCol w="571504"/>
                <a:gridCol w="500066"/>
                <a:gridCol w="571504"/>
                <a:gridCol w="428628"/>
                <a:gridCol w="571504"/>
                <a:gridCol w="571504"/>
                <a:gridCol w="642942"/>
                <a:gridCol w="642942"/>
                <a:gridCol w="571502"/>
              </a:tblGrid>
              <a:tr h="357505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 smtClean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关键词</a:t>
                      </a:r>
                      <a:r>
                        <a:rPr lang="en-US" altLang="zh-CN" sz="1800" b="1" kern="100" dirty="0" smtClean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800" b="1" kern="100" dirty="0" smtClean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(key)</a:t>
                      </a:r>
                      <a:endParaRPr lang="zh-CN" sz="18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47</a:t>
                      </a:r>
                      <a:endParaRPr lang="zh-CN" sz="18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7</a:t>
                      </a:r>
                      <a:endParaRPr lang="zh-CN" sz="18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29</a:t>
                      </a:r>
                      <a:endParaRPr lang="zh-CN" sz="18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11</a:t>
                      </a:r>
                      <a:endParaRPr lang="zh-CN" sz="18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9</a:t>
                      </a:r>
                      <a:endParaRPr lang="zh-CN" sz="18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84</a:t>
                      </a:r>
                      <a:endParaRPr lang="zh-CN" sz="18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54</a:t>
                      </a:r>
                      <a:endParaRPr lang="zh-CN" sz="18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20</a:t>
                      </a:r>
                      <a:endParaRPr lang="zh-CN" sz="18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30</a:t>
                      </a:r>
                      <a:endParaRPr lang="zh-CN" sz="1800" b="1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57505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散</a:t>
                      </a:r>
                      <a:r>
                        <a:rPr lang="zh-CN" sz="1800" b="1" kern="100" dirty="0" smtClean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列地址</a:t>
                      </a:r>
                      <a:r>
                        <a:rPr lang="en-US" altLang="zh-CN" sz="1800" b="1" kern="100" dirty="0" smtClean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 </a:t>
                      </a:r>
                      <a:r>
                        <a:rPr lang="en-US" altLang="zh-CN" sz="1800" b="1" kern="100" dirty="0" smtClean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h(key)</a:t>
                      </a:r>
                      <a:endParaRPr lang="zh-CN" sz="18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3</a:t>
                      </a:r>
                      <a:endParaRPr lang="zh-CN" sz="18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7</a:t>
                      </a:r>
                      <a:endParaRPr lang="zh-CN" sz="18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7</a:t>
                      </a:r>
                      <a:endParaRPr lang="zh-CN" sz="18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0</a:t>
                      </a:r>
                      <a:endParaRPr lang="zh-CN" sz="18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9</a:t>
                      </a:r>
                      <a:endParaRPr lang="zh-CN" sz="18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7</a:t>
                      </a:r>
                      <a:endParaRPr lang="zh-CN" sz="18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10</a:t>
                      </a:r>
                      <a:endParaRPr lang="zh-CN" sz="18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9</a:t>
                      </a:r>
                      <a:endParaRPr lang="zh-CN" sz="18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8</a:t>
                      </a:r>
                      <a:endParaRPr lang="zh-CN" sz="18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  <a:tr h="357190"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冲突次数</a:t>
                      </a:r>
                      <a:endParaRPr lang="zh-CN" sz="1800" b="1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0</a:t>
                      </a:r>
                      <a:endParaRPr lang="en-US" altLang="zh-CN" sz="18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0</a:t>
                      </a:r>
                      <a:endParaRPr lang="en-US" altLang="zh-CN" sz="18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</a:t>
                      </a:r>
                      <a:endParaRPr lang="en-US" altLang="zh-CN" sz="18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0</a:t>
                      </a:r>
                      <a:endParaRPr lang="en-US" altLang="zh-CN" sz="18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0</a:t>
                      </a:r>
                      <a:endParaRPr lang="en-US" altLang="zh-CN" sz="18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3</a:t>
                      </a:r>
                      <a:endParaRPr lang="en-US" altLang="zh-CN" sz="18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</a:t>
                      </a:r>
                      <a:endParaRPr lang="en-US" altLang="zh-CN" sz="18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3</a:t>
                      </a:r>
                      <a:endParaRPr lang="en-US" altLang="zh-CN" sz="18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800" b="1" kern="100" dirty="0">
                          <a:solidFill>
                            <a:srgbClr val="3333FF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6</a:t>
                      </a:r>
                      <a:endParaRPr lang="en-US" altLang="zh-CN" sz="1800" b="1" kern="100" dirty="0">
                        <a:solidFill>
                          <a:srgbClr val="3333FF"/>
                        </a:solidFill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0" marR="68580" marT="0" marB="0"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pic>
          <p:nvPicPr>
            <p:cNvPr id="1026" name="Picture 2" descr="C:\Users\Administrator\Desktop\90a171818908503238d8ed2dcf493952.jpg"/>
            <p:cNvPicPr>
              <a:picLocks noChangeAspect="1" noChangeArrowheads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35178"/>
            <a:stretch>
              <a:fillRect/>
            </a:stretch>
          </p:blipFill>
          <p:spPr bwMode="auto">
            <a:xfrm>
              <a:off x="1" y="0"/>
              <a:ext cx="12191999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" y="0"/>
              <a:ext cx="4136570" cy="4908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" name="矩形 2"/>
          <p:cNvSpPr/>
          <p:nvPr/>
        </p:nvSpPr>
        <p:spPr>
          <a:xfrm>
            <a:off x="907391" y="660792"/>
            <a:ext cx="235192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chemeClr val="accent4">
                    <a:lumMod val="75000"/>
                  </a:schemeClr>
                </a:solidFill>
              </a:rPr>
              <a:t>课堂小结 </a:t>
            </a:r>
            <a:endParaRPr lang="zh-CN" altLang="en-US" sz="4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685800" y="1828800"/>
            <a:ext cx="10388600" cy="1087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 dirty="0">
                <a:solidFill>
                  <a:srgbClr val="3333FF"/>
                </a:solidFill>
              </a:rPr>
              <a:t>        1. </a:t>
            </a:r>
            <a:r>
              <a:rPr lang="zh-CN" altLang="en-US" sz="2400" dirty="0">
                <a:solidFill>
                  <a:srgbClr val="3333FF"/>
                </a:solidFill>
              </a:rPr>
              <a:t>解决这类型问题</a:t>
            </a:r>
            <a:r>
              <a:rPr lang="zh-CN" altLang="en-US" sz="2400" dirty="0">
                <a:solidFill>
                  <a:srgbClr val="3333FF"/>
                </a:solidFill>
              </a:rPr>
              <a:t>时，首先找到表长，表长</a:t>
            </a:r>
            <a:r>
              <a:rPr lang="en-US" altLang="zh-CN" sz="2400" dirty="0">
                <a:solidFill>
                  <a:srgbClr val="3333FF"/>
                </a:solidFill>
              </a:rPr>
              <a:t>=</a:t>
            </a:r>
            <a:r>
              <a:rPr lang="zh-CN" altLang="en-US" sz="2400" dirty="0">
                <a:solidFill>
                  <a:srgbClr val="3333FF"/>
                </a:solidFill>
              </a:rPr>
              <a:t>地址长度</a:t>
            </a:r>
            <a:endParaRPr lang="zh-CN" altLang="en-US" sz="2400" dirty="0">
              <a:solidFill>
                <a:srgbClr val="3333FF"/>
              </a:solidFill>
            </a:endParaRPr>
          </a:p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 dirty="0">
                <a:solidFill>
                  <a:srgbClr val="3333FF"/>
                </a:solidFill>
              </a:rPr>
              <a:t>        </a:t>
            </a:r>
            <a:r>
              <a:rPr lang="en-US" altLang="zh-CN" sz="2400" dirty="0">
                <a:solidFill>
                  <a:srgbClr val="3333FF"/>
                </a:solidFill>
              </a:rPr>
              <a:t>2. </a:t>
            </a:r>
            <a:r>
              <a:rPr lang="zh-CN" altLang="en-US" sz="2400" dirty="0">
                <a:solidFill>
                  <a:srgbClr val="3333FF"/>
                </a:solidFill>
              </a:rPr>
              <a:t>散列函数</a:t>
            </a:r>
            <a:r>
              <a:rPr lang="en-US" altLang="zh-CN" sz="2400" b="1" err="1">
                <a:solidFill>
                  <a:srgbClr val="3333FF"/>
                </a:solidFill>
                <a:latin typeface="Times New Roman" panose="02020603050405020304" pitchFamily="18" charset="0"/>
                <a:sym typeface="+mn-ea"/>
              </a:rPr>
              <a:t>h(key</a:t>
            </a:r>
            <a:r>
              <a:rPr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sym typeface="+mn-ea"/>
              </a:rPr>
              <a:t>) = key mod x</a:t>
            </a:r>
            <a:r>
              <a:rPr lang="zh-CN" altLang="en-US" sz="2400" b="1">
                <a:solidFill>
                  <a:srgbClr val="3333FF"/>
                </a:solidFill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sym typeface="+mn-ea"/>
              </a:rPr>
              <a:t>x</a:t>
            </a:r>
            <a:r>
              <a:rPr lang="zh-CN" altLang="en-US" sz="2400" dirty="0">
                <a:solidFill>
                  <a:srgbClr val="3333FF"/>
                </a:solidFill>
                <a:sym typeface="+mn-ea"/>
              </a:rPr>
              <a:t>为关键词序列要除以的数字</a:t>
            </a:r>
            <a:endParaRPr lang="zh-CN" altLang="en-US" sz="2400" dirty="0">
              <a:solidFill>
                <a:srgbClr val="3333FF"/>
              </a:solidFill>
              <a:sym typeface="+mn-ea"/>
            </a:endParaRPr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pic>
          <p:nvPicPr>
            <p:cNvPr id="1026" name="Picture 2" descr="C:\Users\Administrator\Desktop\90a171818908503238d8ed2dcf493952.jpg"/>
            <p:cNvPicPr>
              <a:picLocks noChangeAspect="1" noChangeArrowheads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35178"/>
            <a:stretch>
              <a:fillRect/>
            </a:stretch>
          </p:blipFill>
          <p:spPr bwMode="auto">
            <a:xfrm>
              <a:off x="1" y="0"/>
              <a:ext cx="12191999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" y="0"/>
              <a:ext cx="4136570" cy="4908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2921000" y="2002155"/>
            <a:ext cx="7773670" cy="903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400" dirty="0">
                <a:solidFill>
                  <a:srgbClr val="3333FF"/>
                </a:solidFill>
              </a:rPr>
              <a:t>       </a:t>
            </a:r>
            <a:r>
              <a:rPr lang="zh-CN" altLang="en-US" sz="4800" b="1" dirty="0" smtClean="0">
                <a:sym typeface="+mn-ea"/>
              </a:rPr>
              <a:t>感谢您的聆听</a:t>
            </a:r>
            <a:endParaRPr lang="zh-CN" altLang="en-US" sz="4800" b="1" dirty="0" smtClean="0">
              <a:solidFill>
                <a:srgbClr val="3333FF"/>
              </a:solidFill>
              <a:sym typeface="+mn-ea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TABLE_BEAUTIFY" val="smartTable{a3fa9492-92f3-4e8d-acd3-b7bbad66e1dd}"/>
</p:tagLst>
</file>

<file path=ppt/tags/tag2.xml><?xml version="1.0" encoding="utf-8"?>
<p:tagLst xmlns:p="http://schemas.openxmlformats.org/presentationml/2006/main">
  <p:tag name="KSO_WM_UNIT_TABLE_BEAUTIFY" val="smartTable{65327ae5-32fb-477b-9346-56f0b7c304b8}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5C7E8C"/>
      </a:accent1>
      <a:accent2>
        <a:srgbClr val="FBB63F"/>
      </a:accent2>
      <a:accent3>
        <a:srgbClr val="D8541E"/>
      </a:accent3>
      <a:accent4>
        <a:srgbClr val="569BBD"/>
      </a:accent4>
      <a:accent5>
        <a:srgbClr val="5B6F7B"/>
      </a:accent5>
      <a:accent6>
        <a:srgbClr val="99A9B3"/>
      </a:accent6>
      <a:hlink>
        <a:srgbClr val="4472C4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847</Words>
  <Application>WPS 演示</Application>
  <PresentationFormat>自定义</PresentationFormat>
  <Paragraphs>318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宋体</vt:lpstr>
      <vt:lpstr>Wingdings</vt:lpstr>
      <vt:lpstr>华文行楷</vt:lpstr>
      <vt:lpstr>Times New Roman</vt:lpstr>
      <vt:lpstr>Times New Roman</vt:lpstr>
      <vt:lpstr>微软雅黑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趙</cp:lastModifiedBy>
  <cp:revision>40</cp:revision>
  <dcterms:created xsi:type="dcterms:W3CDTF">2019-12-15T14:25:00Z</dcterms:created>
  <dcterms:modified xsi:type="dcterms:W3CDTF">2020-02-14T10:56:25Z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2052-11.1.0.9440</vt:lpwstr>
  </property>
</Properties>
</file>