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585" r:id="rId3"/>
    <p:sldId id="584" r:id="rId4"/>
    <p:sldId id="580" r:id="rId5"/>
    <p:sldId id="581" r:id="rId6"/>
    <p:sldId id="575" r:id="rId7"/>
    <p:sldId id="588" r:id="rId8"/>
    <p:sldId id="592" r:id="rId9"/>
    <p:sldId id="593" r:id="rId10"/>
    <p:sldId id="591" r:id="rId11"/>
    <p:sldId id="594" r:id="rId12"/>
    <p:sldId id="538" r:id="rId13"/>
    <p:sldId id="541" r:id="rId14"/>
    <p:sldId id="542" r:id="rId15"/>
    <p:sldId id="543" r:id="rId16"/>
    <p:sldId id="558" r:id="rId17"/>
    <p:sldId id="590" r:id="rId18"/>
    <p:sldId id="589" r:id="rId19"/>
    <p:sldId id="544" r:id="rId20"/>
    <p:sldId id="602" r:id="rId21"/>
    <p:sldId id="546" r:id="rId22"/>
    <p:sldId id="562" r:id="rId23"/>
    <p:sldId id="563" r:id="rId24"/>
    <p:sldId id="550" r:id="rId25"/>
    <p:sldId id="601" r:id="rId26"/>
    <p:sldId id="596" r:id="rId27"/>
    <p:sldId id="597" r:id="rId28"/>
    <p:sldId id="598" r:id="rId29"/>
    <p:sldId id="599" r:id="rId30"/>
    <p:sldId id="600" r:id="rId31"/>
    <p:sldId id="595" r:id="rId32"/>
    <p:sldId id="568" r:id="rId33"/>
    <p:sldId id="25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414" autoAdjust="0"/>
  </p:normalViewPr>
  <p:slideViewPr>
    <p:cSldViewPr>
      <p:cViewPr varScale="1">
        <p:scale>
          <a:sx n="74" d="100"/>
          <a:sy n="74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1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编程语言概述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860" y="58052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</a:t>
            </a:r>
            <a:r>
              <a:rPr lang="zh-CN" altLang="en-US" sz="4000" b="1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6" y="908720"/>
            <a:ext cx="3340486" cy="709806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什么是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57306"/>
              </p:ext>
            </p:extLst>
          </p:nvPr>
        </p:nvGraphicFramePr>
        <p:xfrm>
          <a:off x="466725" y="1847850"/>
          <a:ext cx="8425755" cy="3885406"/>
        </p:xfrm>
        <a:graphic>
          <a:graphicData uri="http://schemas.openxmlformats.org/drawingml/2006/table">
            <a:tbl>
              <a:tblPr/>
              <a:tblGrid>
                <a:gridCol w="8425755"/>
              </a:tblGrid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evelopment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it    Java开发工具包)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3440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JDK是提供给Java开发人员使用的，其中包含了java的开发工具，也包括了JRE。所以安装了JDK，就不用在单独安装JRE了。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其中的开发工具：编译工具(javac.exe)  打包工具(jar.exe)等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JRE(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untime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nvironment    Java运行环境)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674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包括Java虚拟机(JVM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J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ava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V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irtual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M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achine)和Java程序所需的核心类库等，如果想要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运行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一个开发好的Java程序，计算机中只需要安装JRE即可。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3700" y="5920050"/>
            <a:ext cx="785070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宋体" pitchFamily="2" charset="-122"/>
                <a:cs typeface="Times New Roman" pitchFamily="18" charset="0"/>
              </a:rPr>
              <a:t>简单而言，使用JDK的开发工具完成的java程序，交给JRE去运行。</a:t>
            </a:r>
          </a:p>
        </p:txBody>
      </p:sp>
    </p:spTree>
    <p:extLst>
      <p:ext uri="{BB962C8B-B14F-4D97-AF65-F5344CB8AC3E}">
        <p14:creationId xmlns:p14="http://schemas.microsoft.com/office/powerpoint/2010/main" val="42290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86" y="1752612"/>
            <a:ext cx="36004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76300" y="5641997"/>
            <a:ext cx="7537450" cy="858837"/>
          </a:xfrm>
        </p:spPr>
        <p:txBody>
          <a:bodyPr>
            <a:normAutofit fontScale="92500" lnSpcReduction="20000"/>
          </a:bodyPr>
          <a:lstStyle/>
          <a:p>
            <a:pPr marL="361950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JRE = JVM + Java SE</a:t>
            </a:r>
            <a:r>
              <a:rPr lang="zh-CN" altLang="en-US" dirty="0" smtClean="0">
                <a:latin typeface="+mj-lt"/>
                <a:ea typeface="宋体" pitchFamily="2" charset="-122"/>
              </a:rPr>
              <a:t>标准类库</a:t>
            </a:r>
          </a:p>
          <a:p>
            <a:pPr marL="361950" indent="-361950">
              <a:defRPr/>
            </a:pPr>
            <a:r>
              <a:rPr lang="en-US" altLang="zh-CN" dirty="0" smtClean="0">
                <a:latin typeface="+mj-lt"/>
                <a:ea typeface="宋体" pitchFamily="2" charset="-122"/>
              </a:rPr>
              <a:t>JDK = JRE + </a:t>
            </a:r>
            <a:r>
              <a:rPr lang="zh-CN" altLang="en-US" dirty="0" smtClean="0">
                <a:latin typeface="+mj-lt"/>
                <a:ea typeface="宋体" pitchFamily="2" charset="-122"/>
              </a:rPr>
              <a:t>开发工具集（例如</a:t>
            </a:r>
            <a:r>
              <a:rPr lang="en-US" altLang="zh-CN" dirty="0" err="1" smtClean="0">
                <a:latin typeface="+mj-lt"/>
                <a:ea typeface="宋体" pitchFamily="2" charset="-122"/>
              </a:rPr>
              <a:t>Javac</a:t>
            </a:r>
            <a:r>
              <a:rPr lang="zh-CN" altLang="en-US" dirty="0" smtClean="0">
                <a:latin typeface="+mj-lt"/>
                <a:ea typeface="宋体" pitchFamily="2" charset="-122"/>
              </a:rPr>
              <a:t>编译工具等）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928670"/>
            <a:ext cx="4600210" cy="57227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JRE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764704"/>
            <a:ext cx="6525918" cy="709806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语言的环境搭建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00201"/>
            <a:ext cx="8572560" cy="425769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下载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配置环境变量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系统执行命令时要搜寻的路径。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classpath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在编译和运行时要找的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所在的路径。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验证是否成功：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java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选择合适的文本编辑器或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IDE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开发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96" y="980728"/>
            <a:ext cx="3744416" cy="64807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下载、安装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6756"/>
            <a:ext cx="8229600" cy="34004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官方网址：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www.oracle.com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java.sun.com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傻瓜式安装，下一步即可。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建议：安装路径不要有中文或者特殊符号如空格等。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当提示安装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JRE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时，可以选择不安装。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535322" cy="48291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命令行中敲入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，出现错误提示：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错误原因：当前执行的程序在当前目录下如果不存在，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系统会在系统中已有的一个名为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的环境变量指定的目录中查找。如果仍未找到，会出现以上的错误提示。所以进入到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安装路径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\bin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目录下，执行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，会看到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参数提示信息。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058" y="2114528"/>
            <a:ext cx="7143800" cy="9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157192"/>
            <a:ext cx="6929486" cy="115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17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4210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每次执行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的工具都要进入到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目录下，是非常麻烦的。可不可以在任何目录下都可以执行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的工具呢？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系统在查找可执行程序的原理，可以将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工具所在路径定义到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环境变量中，让系统帮我们去找运行执行的程序。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配置方法：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我的电脑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高级系统设置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编辑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环境变量，在变量值开始处加上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工具所在目录，后面用 “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”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和其他值分隔开即可。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打开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命令行，任意目录下敲入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。如果出现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的参数信息，配置成功。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zh-CN" altLang="en-US" sz="2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注：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具体操作流程，参看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7下载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.doc</a:t>
            </a:r>
          </a:p>
          <a:p>
            <a:pPr marL="0" indent="0">
              <a:buNone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683568" y="1772816"/>
            <a:ext cx="777686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charset="-122"/>
              </a:rPr>
              <a:t>临时</a:t>
            </a:r>
            <a:r>
              <a:rPr lang="zh-CN" altLang="en-US" sz="2400" b="1" dirty="0">
                <a:ea typeface="宋体" charset="-122"/>
              </a:rPr>
              <a:t>配置方式</a:t>
            </a:r>
            <a:r>
              <a:rPr lang="zh-CN" altLang="en-US" sz="2400" dirty="0">
                <a:ea typeface="宋体" charset="-122"/>
              </a:rPr>
              <a:t>：通过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命令中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命令</a:t>
            </a:r>
            <a:r>
              <a:rPr lang="zh-CN" altLang="en-US" sz="2400" dirty="0">
                <a:ea typeface="宋体" charset="-122"/>
              </a:rPr>
              <a:t>完成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zh-CN" altLang="en-US" sz="2000" dirty="0">
                <a:ea typeface="宋体" charset="-122"/>
              </a:rPr>
              <a:t>：用于查看本机的所有环境变量的信息。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zh-CN" altLang="en-US" sz="2000" dirty="0">
                <a:ea typeface="宋体" charset="-122"/>
              </a:rPr>
              <a:t> ：查看具体一个环境变量的值。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ea typeface="宋体" charset="-122"/>
              </a:rPr>
              <a:t>：清空一个环境变量的值。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具体值</a:t>
            </a:r>
            <a:r>
              <a:rPr lang="zh-CN" altLang="en-US" sz="2000" dirty="0">
                <a:ea typeface="宋体" charset="-122"/>
              </a:rPr>
              <a:t> ：给指定变量定义具体值。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想</a:t>
            </a:r>
            <a:r>
              <a:rPr lang="zh-CN" altLang="en-US" sz="2400" dirty="0">
                <a:ea typeface="宋体" charset="-122"/>
              </a:rPr>
              <a:t>要在原有环境变量值基础上添加新值呢？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首先</a:t>
            </a:r>
            <a:r>
              <a:rPr lang="zh-CN" altLang="en-US" sz="2000" dirty="0">
                <a:ea typeface="宋体" charset="-122"/>
              </a:rPr>
              <a:t>，通过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 dirty="0">
                <a:ea typeface="宋体" charset="-122"/>
              </a:rPr>
              <a:t>操作符获取到原有环境变量的值。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然后</a:t>
            </a:r>
            <a:r>
              <a:rPr lang="zh-CN" altLang="en-US" sz="2000" dirty="0">
                <a:ea typeface="宋体" charset="-122"/>
              </a:rPr>
              <a:t>加上新值后再定义给该变量名即可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ea typeface="宋体" charset="-122"/>
              </a:rPr>
              <a:t>举例</a:t>
            </a:r>
            <a:r>
              <a:rPr lang="zh-CN" altLang="en-US" sz="2000" dirty="0">
                <a:ea typeface="宋体" charset="-122"/>
              </a:rPr>
              <a:t>：给</a:t>
            </a:r>
            <a:r>
              <a:rPr lang="en-US" altLang="zh-CN" sz="2000" dirty="0">
                <a:ea typeface="宋体" charset="-122"/>
              </a:rPr>
              <a:t>path</a:t>
            </a:r>
            <a:r>
              <a:rPr lang="zh-CN" altLang="en-US" sz="2000" dirty="0">
                <a:ea typeface="宋体" charset="-122"/>
              </a:rPr>
              <a:t>环境变量加入新值</a:t>
            </a: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ea typeface="宋体" charset="-122"/>
              </a:rPr>
              <a:t>		set 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path=</a:t>
            </a:r>
            <a:r>
              <a:rPr lang="zh-CN" altLang="en-US" sz="2000" dirty="0">
                <a:solidFill>
                  <a:srgbClr val="FF0000"/>
                </a:solidFill>
                <a:ea typeface="宋体" charset="-122"/>
              </a:rPr>
              <a:t>新值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;%path%</a:t>
            </a: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注：</a:t>
            </a:r>
            <a:r>
              <a:rPr lang="zh-CN" altLang="en-US" sz="2400" dirty="0">
                <a:ea typeface="宋体" charset="-122"/>
              </a:rPr>
              <a:t>这种配置方式只在当前</a:t>
            </a:r>
            <a:r>
              <a:rPr lang="en-US" altLang="zh-CN" sz="2400" dirty="0">
                <a:ea typeface="宋体" charset="-122"/>
              </a:rPr>
              <a:t>dos</a:t>
            </a:r>
            <a:r>
              <a:rPr lang="zh-CN" altLang="en-US" sz="2400" dirty="0">
                <a:ea typeface="宋体" charset="-122"/>
              </a:rPr>
              <a:t>窗口有效。窗口</a:t>
            </a:r>
            <a:r>
              <a:rPr lang="zh-CN" altLang="en-US" sz="2400" dirty="0" smtClean="0">
                <a:ea typeface="宋体" charset="-122"/>
              </a:rPr>
              <a:t>关闭</a:t>
            </a:r>
            <a:r>
              <a:rPr lang="zh-CN" altLang="en-US" sz="2400" dirty="0">
                <a:ea typeface="宋体" charset="-122"/>
              </a:rPr>
              <a:t>，配置消失。</a:t>
            </a:r>
          </a:p>
          <a:p>
            <a:pPr eaLnBrk="1" hangingPunct="1"/>
            <a:endParaRPr lang="zh-CN" altLang="en-US" sz="2400" dirty="0">
              <a:ea typeface="宋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79512" y="1011217"/>
            <a:ext cx="4717032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path(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补充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操作系统常用的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dir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列出当前目录下的文件以及文件夹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ea typeface="宋体" pitchFamily="2" charset="-122"/>
                <a:cs typeface="Times New Roman" pitchFamily="18" charset="0"/>
              </a:rPr>
              <a:t>md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创建目录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rd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删除目录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进入指定目录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..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退回到上一级目录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退回到根目录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del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删除文件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exit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退出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命令行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85918" y="692696"/>
            <a:ext cx="561662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基础常识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566400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echo </a:t>
            </a:r>
            <a:r>
              <a:rPr lang="en-US" altLang="zh-CN" dirty="0" err="1" smtClean="0"/>
              <a:t>javase</a:t>
            </a:r>
            <a:r>
              <a:rPr lang="en-US" altLang="zh-CN" dirty="0" smtClean="0"/>
              <a:t>&gt;1.doc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9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1071538" y="2428868"/>
            <a:ext cx="71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第三节 开发简单的应用程序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折角形 22"/>
          <p:cNvSpPr/>
          <p:nvPr/>
        </p:nvSpPr>
        <p:spPr>
          <a:xfrm>
            <a:off x="6764312" y="4362806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3569020" y="4347208"/>
            <a:ext cx="1785950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折角形 18"/>
          <p:cNvSpPr/>
          <p:nvPr/>
        </p:nvSpPr>
        <p:spPr>
          <a:xfrm>
            <a:off x="834655" y="4356444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899" y="1628800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步骤：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编写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到扩展名为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的文件中。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编译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通过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命令对生成的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运行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/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928662" y="4518521"/>
            <a:ext cx="1512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667099" y="4518521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.class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908774" y="4518521"/>
            <a:ext cx="12239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结  果</a:t>
            </a: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2514574" y="4293096"/>
            <a:ext cx="12239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javac.exe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2586012" y="4805858"/>
            <a:ext cx="1223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编  译</a:t>
            </a: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467324" y="4294683"/>
            <a:ext cx="12239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java.exe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38762" y="4734421"/>
            <a:ext cx="1152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运  行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865287" y="5196383"/>
            <a:ext cx="144462" cy="309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649387" y="5445224"/>
            <a:ext cx="1476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  <a:cs typeface="Times New Roman" pitchFamily="18" charset="0"/>
              </a:rPr>
              <a:t>源文件</a:t>
            </a:r>
          </a:p>
        </p:txBody>
      </p:sp>
      <p:sp>
        <p:nvSpPr>
          <p:cNvPr id="18" name="矩形 17"/>
          <p:cNvSpPr/>
          <p:nvPr/>
        </p:nvSpPr>
        <p:spPr>
          <a:xfrm>
            <a:off x="1649387" y="5495702"/>
            <a:ext cx="936625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70112" y="4734421"/>
            <a:ext cx="1368425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22862" y="4734421"/>
            <a:ext cx="144145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88280" y="804139"/>
            <a:ext cx="4839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开发</a:t>
            </a:r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体验 </a:t>
            </a:r>
            <a:r>
              <a:rPr lang="en-US" altLang="zh-CN" sz="3600" b="1" dirty="0">
                <a:ea typeface="宋体" pitchFamily="2" charset="-122"/>
                <a:cs typeface="Times New Roman" pitchFamily="18" charset="0"/>
              </a:rPr>
              <a:t>— </a:t>
            </a:r>
            <a:r>
              <a:rPr lang="en-US" altLang="zh-CN" sz="3600" b="1" dirty="0" err="1">
                <a:ea typeface="宋体" pitchFamily="2" charset="-122"/>
                <a:cs typeface="Times New Roman" pitchFamily="18" charset="0"/>
              </a:rPr>
              <a:t>HelloWorld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9974" y="550594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字节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码文件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14836" y="5566271"/>
            <a:ext cx="126122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7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走进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搭建开发环境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开发简单应用程序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注释语句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229600" cy="857256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Java</a:t>
            </a:r>
            <a:r>
              <a:rPr lang="zh-CN" altLang="en-US" b="1" dirty="0" smtClean="0">
                <a:ea typeface="宋体" charset="-122"/>
              </a:rPr>
              <a:t>程序的执行原理</a:t>
            </a:r>
            <a:endParaRPr lang="zh-CN" alt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7373362" cy="481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36" y="764704"/>
            <a:ext cx="4104456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小结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第一个程序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424936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</a:rPr>
              <a:t>Java源文件以“java”为扩展名。源文件的基本组成部分是类（class），如本类中的</a:t>
            </a:r>
            <a:r>
              <a:rPr lang="zh-CN" altLang="en-US" sz="2400" dirty="0" smtClean="0">
                <a:ea typeface="宋体" pitchFamily="2" charset="-122"/>
              </a:rPr>
              <a:t>Hello</a:t>
            </a:r>
            <a:r>
              <a:rPr lang="en-US" altLang="zh-CN" sz="2400" dirty="0" smtClean="0">
                <a:ea typeface="宋体" pitchFamily="2" charset="-122"/>
              </a:rPr>
              <a:t>World</a:t>
            </a:r>
            <a:r>
              <a:rPr lang="zh-CN" altLang="en-US" sz="2400" dirty="0">
                <a:ea typeface="宋体" pitchFamily="2" charset="-122"/>
              </a:rPr>
              <a:t>类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一个源文件中最多只能有一个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类。其它类的个数不限，如果源文件包含一个</a:t>
            </a:r>
            <a:r>
              <a:rPr lang="en-US" altLang="zh-CN" sz="2400" dirty="0" smtClean="0">
                <a:ea typeface="宋体" pitchFamily="2" charset="-122"/>
              </a:rPr>
              <a:t>public</a:t>
            </a:r>
            <a:r>
              <a:rPr lang="zh-CN" altLang="en-US" sz="2400" dirty="0" smtClean="0">
                <a:ea typeface="宋体" pitchFamily="2" charset="-122"/>
              </a:rPr>
              <a:t>类，则文件名必须按该类名命名。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应用程序的执行入口是</a:t>
            </a:r>
            <a:r>
              <a:rPr lang="en-US" altLang="zh-CN" sz="2400" dirty="0" smtClean="0">
                <a:ea typeface="宋体" pitchFamily="2" charset="-122"/>
              </a:rPr>
              <a:t>main()</a:t>
            </a:r>
            <a:r>
              <a:rPr lang="zh-CN" altLang="en-US" sz="2400" dirty="0" smtClean="0">
                <a:ea typeface="宋体" pitchFamily="2" charset="-122"/>
              </a:rPr>
              <a:t>方法。它有固定的书写格式：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public static void main(String[]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)  {...}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语言严格区分大小写。</a:t>
            </a: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</a:rPr>
              <a:t>Java</a:t>
            </a:r>
            <a:r>
              <a:rPr lang="zh-CN" altLang="en-US" sz="2400" dirty="0" smtClean="0">
                <a:ea typeface="宋体" pitchFamily="2" charset="-122"/>
              </a:rPr>
              <a:t>方法由一条条语句构成，每个语句以“</a:t>
            </a:r>
            <a:r>
              <a:rPr lang="en-US" altLang="zh-CN" sz="2400" dirty="0" smtClean="0">
                <a:ea typeface="宋体" pitchFamily="2" charset="-122"/>
              </a:rPr>
              <a:t>;</a:t>
            </a:r>
            <a:r>
              <a:rPr lang="zh-CN" altLang="en-US" sz="2400" dirty="0" smtClean="0">
                <a:ea typeface="宋体" pitchFamily="2" charset="-122"/>
              </a:rPr>
              <a:t>”结束。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</a:rPr>
              <a:t>大括号都是成对出现的，缺一不可。</a:t>
            </a:r>
          </a:p>
        </p:txBody>
      </p:sp>
    </p:spTree>
    <p:extLst>
      <p:ext uri="{BB962C8B-B14F-4D97-AF65-F5344CB8AC3E}">
        <p14:creationId xmlns:p14="http://schemas.microsoft.com/office/powerpoint/2010/main" val="32135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6978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常见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7712" y="2785533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源文件名不存在或者写错，或者当前路径错误。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3320" y="5013176"/>
            <a:ext cx="792088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类文件名写错，或者类文件不在当前路径下，或者不在</a:t>
            </a:r>
            <a:r>
              <a:rPr lang="en-US" altLang="zh-CN" sz="2400" dirty="0" err="1">
                <a:ea typeface="宋体" charset="-122"/>
              </a:rPr>
              <a:t>classpath</a:t>
            </a:r>
            <a:r>
              <a:rPr lang="zh-CN" altLang="en-US" sz="2400" dirty="0">
                <a:ea typeface="宋体" charset="-122"/>
              </a:rPr>
              <a:t>指定路径下。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0" y="1578519"/>
            <a:ext cx="5342813" cy="12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3" y="4107821"/>
            <a:ext cx="53900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7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1.7 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常见问题及解决</a:t>
            </a:r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方法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0297" y="5373216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sz="2400" dirty="0">
                <a:ea typeface="宋体" charset="-122"/>
              </a:rPr>
              <a:t>编译失败，注意错误出现的行数</a:t>
            </a:r>
            <a:r>
              <a:rPr lang="zh-CN" altLang="en-US" sz="2400" dirty="0" smtClean="0">
                <a:ea typeface="宋体" charset="-122"/>
              </a:rPr>
              <a:t>，再到</a:t>
            </a:r>
            <a:r>
              <a:rPr lang="zh-CN" altLang="en-US" sz="2400" dirty="0">
                <a:ea typeface="宋体" charset="-122"/>
              </a:rPr>
              <a:t>源代码中指定</a:t>
            </a:r>
            <a:r>
              <a:rPr lang="zh-CN" altLang="en-US" sz="2400" dirty="0" smtClean="0">
                <a:ea typeface="宋体" charset="-122"/>
              </a:rPr>
              <a:t>位置改错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13035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2979436"/>
            <a:ext cx="813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声明为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的主类应与文件名一致，否知编译失败</a:t>
            </a: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801867"/>
            <a:ext cx="8032977" cy="16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87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084048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zh-CN" altLang="en-US" sz="4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编写一个</a:t>
            </a:r>
            <a:r>
              <a:rPr lang="en-US" altLang="zh-CN" dirty="0" smtClean="0">
                <a:ea typeface="宋体" pitchFamily="2" charset="-122"/>
              </a:rPr>
              <a:t>Rectangle</a:t>
            </a:r>
            <a:r>
              <a:rPr lang="zh-CN" altLang="en-US" dirty="0" smtClean="0">
                <a:ea typeface="宋体" pitchFamily="2" charset="-122"/>
              </a:rPr>
              <a:t>类</a:t>
            </a:r>
            <a:r>
              <a:rPr lang="en-US" altLang="zh-CN" dirty="0" smtClean="0">
                <a:ea typeface="宋体" pitchFamily="2" charset="-122"/>
              </a:rPr>
              <a:t>，</a:t>
            </a:r>
            <a:r>
              <a:rPr lang="zh-CN" altLang="en-US" dirty="0" smtClean="0">
                <a:ea typeface="宋体" pitchFamily="2" charset="-122"/>
              </a:rPr>
              <a:t>打印输出三角形如下：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******</a:t>
            </a:r>
          </a:p>
          <a:p>
            <a:pPr marL="800100" lvl="1" indent="-457200">
              <a:buNone/>
              <a:defRPr/>
            </a:pPr>
            <a:r>
              <a:rPr lang="zh-CN" altLang="en-US" dirty="0" smtClean="0">
                <a:ea typeface="宋体" pitchFamily="2" charset="-122"/>
              </a:rPr>
              <a:t>  *******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500298" y="2428868"/>
            <a:ext cx="4643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第四节 注释语句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02" y="764704"/>
            <a:ext cx="2764422" cy="70980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用于注解说明解释程序的文字就是注释。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提高了代码的阅读性；调试程序的重要方法。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中的注释类型：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单行注释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多行注释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文档注释（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特有）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注释是一个程序员必须要具有的良好编程习惯。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将自己的思想通过注释先整理出来，再用代码去体现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单行注释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多行注释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格式：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	/*  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注释文字 *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Char char="l"/>
            </a:pP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注：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对于单行和多行注释，被注释的文字，不会被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JVM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虚拟机）解释执行。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多行注释里面不允许有多行注释嵌套。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071802" y="764704"/>
            <a:ext cx="2764422" cy="709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12776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文档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注释（</a:t>
            </a:r>
            <a:r>
              <a:rPr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特有）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格式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/**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@author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程序的作者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@version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指定源文件的版本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param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方法的参数说明信息</a:t>
            </a:r>
            <a:endParaRPr lang="en-US" altLang="zh-CN" sz="2400" b="1" dirty="0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	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/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>
                <a:ea typeface="宋体" charset="-122"/>
              </a:rPr>
              <a:t>注释内容可以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en-US" altLang="zh-CN" sz="2400" dirty="0" smtClean="0">
                <a:ea typeface="宋体" charset="-122"/>
              </a:rPr>
              <a:t>JDK</a:t>
            </a:r>
            <a:r>
              <a:rPr lang="zh-CN" altLang="en-US" sz="2400" dirty="0">
                <a:ea typeface="宋体" charset="-122"/>
              </a:rPr>
              <a:t>提供的工具 </a:t>
            </a:r>
            <a:r>
              <a:rPr lang="en-US" altLang="zh-CN" sz="2400" dirty="0" err="1">
                <a:ea typeface="宋体" charset="-122"/>
              </a:rPr>
              <a:t>javadoc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所解析，生成一套以网页文件</a:t>
            </a:r>
            <a:r>
              <a:rPr lang="zh-CN" altLang="en-US" sz="2400" dirty="0" smtClean="0">
                <a:ea typeface="宋体" charset="-122"/>
              </a:rPr>
              <a:t>形式体现</a:t>
            </a:r>
            <a:r>
              <a:rPr lang="zh-CN" altLang="en-US" sz="2400" dirty="0">
                <a:ea typeface="宋体" charset="-122"/>
              </a:rPr>
              <a:t>的该程序的说明文档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dirty="0" smtClean="0">
              <a:ea typeface="宋体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charset="-122"/>
              </a:rPr>
              <a:t>操作方式</a:t>
            </a:r>
            <a:endParaRPr lang="zh-CN" altLang="en-US" sz="2400" dirty="0">
              <a:ea typeface="宋体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90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71802" y="764704"/>
            <a:ext cx="2764422" cy="70980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注  释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92696"/>
            <a:ext cx="4924662" cy="720080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39890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</a:t>
            </a:r>
            <a:r>
              <a:rPr lang="en-US" sz="2400" dirty="0" smtClean="0">
                <a:ea typeface="宋体" pitchFamily="2" charset="-122"/>
                <a:cs typeface="Times New Roman" pitchFamily="18" charset="0"/>
              </a:rPr>
              <a:t>Application Programming Interface,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应用程序编程接口）是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提供的基本编程接口。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语言提供了大量的基础类，因此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Oracle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也为这些基础类提供了相应的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文档，用于告诉开发者如何使用这些类，以及这些类里包含的方法。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下载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http://www.oracle.com/technetwork/java/javase/downloads/index.html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Additional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Resources-Java SE 7 Documentation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下载。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详见：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JDK7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的下载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安装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配置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.doc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3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第一节 走进</a:t>
            </a:r>
            <a:r>
              <a:rPr lang="en-US" altLang="zh-CN" sz="4400" dirty="0" smtClean="0">
                <a:solidFill>
                  <a:schemeClr val="bg1"/>
                </a:solidFill>
              </a:rPr>
              <a:t>Java</a:t>
            </a:r>
            <a:r>
              <a:rPr lang="zh-CN" altLang="en-US" sz="4400" dirty="0" smtClean="0">
                <a:solidFill>
                  <a:schemeClr val="bg1"/>
                </a:solidFill>
              </a:rPr>
              <a:t>语言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2981347" y="748507"/>
            <a:ext cx="4662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Java API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文档</a:t>
            </a:r>
          </a:p>
        </p:txBody>
      </p:sp>
      <p:pic>
        <p:nvPicPr>
          <p:cNvPr id="4915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8139113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6275" y="1916113"/>
            <a:ext cx="1662113" cy="194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2625" y="4006850"/>
            <a:ext cx="1624013" cy="236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1413" y="1916113"/>
            <a:ext cx="6443662" cy="445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9600" y="1592263"/>
            <a:ext cx="1204913" cy="3952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2" name="TextBox 7"/>
          <p:cNvSpPr txBox="1">
            <a:spLocks noChangeArrowheads="1"/>
          </p:cNvSpPr>
          <p:nvPr/>
        </p:nvSpPr>
        <p:spPr bwMode="auto">
          <a:xfrm>
            <a:off x="609600" y="1619250"/>
            <a:ext cx="120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包列表区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3975" y="4329113"/>
            <a:ext cx="1204913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4" name="TextBox 15"/>
          <p:cNvSpPr txBox="1">
            <a:spLocks noChangeArrowheads="1"/>
          </p:cNvSpPr>
          <p:nvPr/>
        </p:nvSpPr>
        <p:spPr bwMode="auto">
          <a:xfrm>
            <a:off x="53975" y="4356100"/>
            <a:ext cx="1204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类列表区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877050" y="2600325"/>
            <a:ext cx="1349375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6" name="TextBox 17"/>
          <p:cNvSpPr txBox="1">
            <a:spLocks noChangeArrowheads="1"/>
          </p:cNvSpPr>
          <p:nvPr/>
        </p:nvSpPr>
        <p:spPr bwMode="auto">
          <a:xfrm>
            <a:off x="6877050" y="2627313"/>
            <a:ext cx="134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charset="-122"/>
              </a:rPr>
              <a:t>详细说明区</a:t>
            </a:r>
          </a:p>
        </p:txBody>
      </p:sp>
    </p:spTree>
    <p:extLst>
      <p:ext uri="{BB962C8B-B14F-4D97-AF65-F5344CB8AC3E}">
        <p14:creationId xmlns:p14="http://schemas.microsoft.com/office/powerpoint/2010/main" val="33844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084048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zh-CN" altLang="en-US" sz="4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14500"/>
            <a:ext cx="8363272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独立编写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HelloJava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程序，并配上必要的注释。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将个人的基本信息（姓名、性别、籍贯、住址）打印到控制台上输出。各条信息分别占一行。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结合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\n(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换行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\t(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制表符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，空格等在控制台打印出如下图所示的效果。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896544" cy="230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3933056"/>
            <a:ext cx="5040560" cy="23061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131840" y="764704"/>
            <a:ext cx="3384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宋体" charset="-122"/>
              </a:rPr>
              <a:t>知识回顾</a:t>
            </a:r>
            <a:endParaRPr lang="zh-CN" altLang="en-US" sz="3600" b="1" dirty="0">
              <a:ea typeface="宋体" charset="-122"/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718567" y="1772816"/>
            <a:ext cx="75628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ea typeface="宋体" charset="-122"/>
              </a:rPr>
              <a:t>●  JDK,JRE,JVM</a:t>
            </a:r>
            <a:r>
              <a:rPr lang="zh-CN" altLang="en-US" sz="2400" dirty="0">
                <a:ea typeface="宋体" charset="-122"/>
              </a:rPr>
              <a:t>的关系。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●  环境</a:t>
            </a:r>
            <a:r>
              <a:rPr lang="zh-CN" altLang="en-US" sz="2400" dirty="0">
                <a:ea typeface="宋体" charset="-122"/>
              </a:rPr>
              <a:t>变量</a:t>
            </a:r>
            <a:r>
              <a:rPr lang="en-US" altLang="zh-CN" sz="2400" dirty="0" smtClean="0">
                <a:ea typeface="宋体" charset="-122"/>
              </a:rPr>
              <a:t>path</a:t>
            </a:r>
            <a:r>
              <a:rPr lang="zh-CN" altLang="en-US" sz="2400" dirty="0" smtClean="0">
                <a:ea typeface="宋体" charset="-122"/>
              </a:rPr>
              <a:t>配置及其作用</a:t>
            </a:r>
            <a:r>
              <a:rPr lang="zh-CN" altLang="en-US" sz="2400" dirty="0">
                <a:ea typeface="宋体" charset="-122"/>
              </a:rPr>
              <a:t>。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sz="2400" dirty="0" smtClean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程序的编写、编译、运行步骤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sz="2400" dirty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●  Java</a:t>
            </a:r>
            <a:r>
              <a:rPr lang="zh-CN" altLang="en-US" sz="2400" dirty="0">
                <a:ea typeface="宋体" charset="-122"/>
              </a:rPr>
              <a:t>程序编写的规则。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●  在配置环境、编译、运行各个步骤中常见的错误以</a:t>
            </a:r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sz="2400" dirty="0">
                <a:ea typeface="宋体" charset="-122"/>
              </a:rPr>
              <a:t>      </a:t>
            </a:r>
            <a:r>
              <a:rPr lang="zh-CN" altLang="en-US" sz="2400" dirty="0">
                <a:ea typeface="宋体" charset="-122"/>
              </a:rPr>
              <a:t>及解决方法。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8433"/>
            <a:ext cx="5135860" cy="10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8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编程语言发展简史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1027" name="Picture 3" descr="C:\Users\shkstart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38" y="1237203"/>
            <a:ext cx="2322454" cy="34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6353" y="1680438"/>
            <a:ext cx="61686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最初命名为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Oak（橡树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）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Green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Team小组成员James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Gosling、Bill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Joy、Patrick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Naughton、Mike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Sheridan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最初的目的：与家电一起使用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1994年，小组意识到 Oak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非常适合于互联网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1995年5月发布，定名为Java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正式版本于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1996年发布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797152"/>
            <a:ext cx="3720616" cy="1846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023038"/>
            <a:ext cx="3763387" cy="13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编程语言主要特征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7893" y="1835056"/>
            <a:ext cx="90976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面向对象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分布式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简单化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多线程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安全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跨平台移植（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Write once, 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Run </a:t>
            </a:r>
            <a:r>
              <a:rPr lang="en-US" altLang="zh-CN" sz="2400" smtClean="0">
                <a:latin typeface="宋体" pitchFamily="2" charset="-122"/>
                <a:ea typeface="宋体" pitchFamily="2" charset="-122"/>
              </a:rPr>
              <a:t>Anywhere</a:t>
            </a: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4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6112" y="857232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Java</a:t>
            </a:r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技术体系平台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5012" y="1500174"/>
            <a:ext cx="8466144" cy="4816475"/>
          </a:xfrm>
        </p:spPr>
        <p:txBody>
          <a:bodyPr>
            <a:normAutofit/>
          </a:bodyPr>
          <a:lstStyle/>
          <a:p>
            <a:pPr marL="361950" indent="-361950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Java™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平台标准版（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SE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361950" indent="-361950">
              <a:buNone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适于开发桌面应用程序，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C/S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架构应用程序</a:t>
            </a:r>
          </a:p>
          <a:p>
            <a:pPr marL="361950" indent="-361950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Java™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平台企业版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EE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61950" indent="-361950">
              <a:buNone/>
              <a:defRPr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 适于开发小、中、大型的企业级应用程序</a:t>
            </a:r>
          </a:p>
          <a:p>
            <a:pPr marL="361950" indent="-361950"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Java™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平台微型版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ME</a:t>
            </a:r>
            <a:r>
              <a:rPr lang="zh-CN" altLang="en-US" sz="24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40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61950" indent="-361950">
              <a:buNone/>
              <a:defRPr/>
            </a:pPr>
            <a:r>
              <a:rPr lang="zh-CN" altLang="en-US" sz="2400" smtClean="0">
                <a:latin typeface="宋体" pitchFamily="2" charset="-122"/>
                <a:ea typeface="宋体" pitchFamily="2" charset="-122"/>
              </a:rPr>
              <a:t>  适合于开发微型平台的应用程序，如手机，</a:t>
            </a:r>
            <a:r>
              <a:rPr lang="en-US" altLang="zh-CN" sz="24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GPS</a:t>
            </a: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Picture 2" descr="01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321354"/>
            <a:ext cx="6053232" cy="226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53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2071670" y="2445245"/>
            <a:ext cx="53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第二节 搭建开发环境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24744"/>
            <a:ext cx="9001156" cy="64807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核心机制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—Java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1781751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是一个虚拟的计算机，具有指令集并使用不同的存储区域。负责执行指令，管理数据、内存、寄存器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对于不同的平台，有不同的虚拟机。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虚拟机机制屏蔽了底层运行平台的差别，实现了“一次编译，到处运行”。</a:t>
            </a:r>
          </a:p>
        </p:txBody>
      </p:sp>
      <p:pic>
        <p:nvPicPr>
          <p:cNvPr id="4" name="Picture 7" descr="捕获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63616" y="3933056"/>
            <a:ext cx="7951788" cy="2447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99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1000108"/>
            <a:ext cx="5814656" cy="57227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5401527"/>
            <a:ext cx="8229600" cy="907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因为有了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，同一个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程序的跨平台性。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652637" y="1785926"/>
            <a:ext cx="1944687" cy="576262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682625" y="3604474"/>
            <a:ext cx="2447925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41947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15632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04298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77983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516688" y="3699541"/>
            <a:ext cx="1728787" cy="720725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795513" y="1857364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程序</a:t>
            </a: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923740" y="4587485"/>
            <a:ext cx="2089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983048" y="4581849"/>
            <a:ext cx="173196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718476" y="4587485"/>
            <a:ext cx="162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操作系统</a:t>
            </a: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142812" y="3879994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Win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914782" y="3885622"/>
            <a:ext cx="1728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linux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673676" y="3865337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itchFamily="2" charset="-122"/>
                <a:cs typeface="Times New Roman" pitchFamily="18" charset="0"/>
              </a:rPr>
              <a:t>Mac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版的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JVM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rot="5400000">
            <a:off x="2597506" y="1672065"/>
            <a:ext cx="1337353" cy="271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 rot="16200000" flipH="1">
            <a:off x="3965930" y="3021238"/>
            <a:ext cx="1337353" cy="1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 rot="16200000" flipH="1">
            <a:off x="5334355" y="1652813"/>
            <a:ext cx="1337353" cy="2756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6827</TotalTime>
  <Words>1577</Words>
  <Application>Microsoft Office PowerPoint</Application>
  <PresentationFormat>全屏显示(4:3)</PresentationFormat>
  <Paragraphs>204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 Unicode MS</vt:lpstr>
      <vt:lpstr>楷体</vt:lpstr>
      <vt:lpstr>宋体</vt:lpstr>
      <vt:lpstr>新宋体</vt:lpstr>
      <vt:lpstr>Arial</vt:lpstr>
      <vt:lpstr>Calibri</vt:lpstr>
      <vt:lpstr>Times New Roman</vt:lpstr>
      <vt:lpstr>Wingdings</vt:lpstr>
      <vt:lpstr>PPT模板</vt:lpstr>
      <vt:lpstr>第1章 Java编程语言概述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核心机制—Java虚拟机</vt:lpstr>
      <vt:lpstr>Java语言的特点：跨平台性</vt:lpstr>
      <vt:lpstr>什么是JDK，JRE</vt:lpstr>
      <vt:lpstr>JVM、JRE、JDK</vt:lpstr>
      <vt:lpstr>Java语言的环境搭建</vt:lpstr>
      <vt:lpstr>下载、安装JDK</vt:lpstr>
      <vt:lpstr>配置环境变量 path</vt:lpstr>
      <vt:lpstr>配置环境变量 path</vt:lpstr>
      <vt:lpstr>PowerPoint 演示文稿</vt:lpstr>
      <vt:lpstr>PowerPoint 演示文稿</vt:lpstr>
      <vt:lpstr>PowerPoint 演示文稿</vt:lpstr>
      <vt:lpstr>PowerPoint 演示文稿</vt:lpstr>
      <vt:lpstr>Java程序的执行原理</vt:lpstr>
      <vt:lpstr>小结第一个程序</vt:lpstr>
      <vt:lpstr>PowerPoint 演示文稿</vt:lpstr>
      <vt:lpstr>PowerPoint 演示文稿</vt:lpstr>
      <vt:lpstr>练  习</vt:lpstr>
      <vt:lpstr>PowerPoint 演示文稿</vt:lpstr>
      <vt:lpstr>注  释</vt:lpstr>
      <vt:lpstr>PowerPoint 演示文稿</vt:lpstr>
      <vt:lpstr>注  释</vt:lpstr>
      <vt:lpstr> Java API文档</vt:lpstr>
      <vt:lpstr>PowerPoint 演示文稿</vt:lpstr>
      <vt:lpstr>练  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688</cp:revision>
  <dcterms:created xsi:type="dcterms:W3CDTF">2012-08-05T14:09:30Z</dcterms:created>
  <dcterms:modified xsi:type="dcterms:W3CDTF">2020-04-21T23:08:03Z</dcterms:modified>
</cp:coreProperties>
</file>