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8" r:id="rId2"/>
    <p:sldId id="528" r:id="rId3"/>
    <p:sldId id="704" r:id="rId4"/>
    <p:sldId id="705" r:id="rId5"/>
    <p:sldId id="529" r:id="rId6"/>
    <p:sldId id="532" r:id="rId7"/>
    <p:sldId id="706" r:id="rId8"/>
    <p:sldId id="842" r:id="rId9"/>
    <p:sldId id="707" r:id="rId10"/>
    <p:sldId id="533" r:id="rId11"/>
    <p:sldId id="754" r:id="rId12"/>
    <p:sldId id="729" r:id="rId13"/>
    <p:sldId id="738" r:id="rId14"/>
    <p:sldId id="739" r:id="rId15"/>
    <p:sldId id="740" r:id="rId16"/>
    <p:sldId id="741" r:id="rId17"/>
    <p:sldId id="742" r:id="rId18"/>
    <p:sldId id="743" r:id="rId19"/>
    <p:sldId id="843" r:id="rId20"/>
    <p:sldId id="744" r:id="rId21"/>
    <p:sldId id="745" r:id="rId22"/>
    <p:sldId id="746" r:id="rId23"/>
    <p:sldId id="747" r:id="rId24"/>
    <p:sldId id="845" r:id="rId25"/>
    <p:sldId id="846" r:id="rId26"/>
    <p:sldId id="748" r:id="rId27"/>
    <p:sldId id="749" r:id="rId28"/>
    <p:sldId id="750" r:id="rId29"/>
    <p:sldId id="844" r:id="rId30"/>
    <p:sldId id="751" r:id="rId31"/>
    <p:sldId id="752" r:id="rId32"/>
    <p:sldId id="753" r:id="rId33"/>
    <p:sldId id="535" r:id="rId34"/>
    <p:sldId id="536" r:id="rId35"/>
    <p:sldId id="537" r:id="rId36"/>
    <p:sldId id="848" r:id="rId37"/>
    <p:sldId id="730" r:id="rId38"/>
    <p:sldId id="538" r:id="rId39"/>
    <p:sldId id="606" r:id="rId40"/>
    <p:sldId id="607" r:id="rId41"/>
    <p:sldId id="608" r:id="rId42"/>
    <p:sldId id="731" r:id="rId43"/>
    <p:sldId id="732" r:id="rId44"/>
    <p:sldId id="539" r:id="rId45"/>
    <p:sldId id="847" r:id="rId46"/>
    <p:sldId id="543" r:id="rId47"/>
    <p:sldId id="544" r:id="rId48"/>
    <p:sldId id="733" r:id="rId49"/>
    <p:sldId id="611" r:id="rId50"/>
    <p:sldId id="612" r:id="rId51"/>
    <p:sldId id="734" r:id="rId52"/>
    <p:sldId id="735" r:id="rId53"/>
    <p:sldId id="710" r:id="rId54"/>
    <p:sldId id="711" r:id="rId55"/>
    <p:sldId id="712" r:id="rId56"/>
    <p:sldId id="849" r:id="rId57"/>
    <p:sldId id="851" r:id="rId58"/>
    <p:sldId id="850" r:id="rId59"/>
    <p:sldId id="713" r:id="rId60"/>
    <p:sldId id="714" r:id="rId61"/>
    <p:sldId id="715" r:id="rId62"/>
    <p:sldId id="716" r:id="rId63"/>
    <p:sldId id="717" r:id="rId64"/>
    <p:sldId id="718" r:id="rId65"/>
    <p:sldId id="719" r:id="rId66"/>
    <p:sldId id="720" r:id="rId67"/>
    <p:sldId id="721" r:id="rId68"/>
    <p:sldId id="737" r:id="rId69"/>
    <p:sldId id="841" r:id="rId70"/>
    <p:sldId id="839" r:id="rId71"/>
    <p:sldId id="840" r:id="rId72"/>
    <p:sldId id="615" r:id="rId73"/>
    <p:sldId id="257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>
      <p:cViewPr varScale="1">
        <p:scale>
          <a:sx n="74" d="100"/>
          <a:sy n="74" d="100"/>
        </p:scale>
        <p:origin x="13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5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b=3+4 ，3和4都是常量，所以java在编译时期会检查该常量的和是否超出byte类型的范围。如果没有可以赋值。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b=b1+b2不可以，是因为b1和b2是变量，因为变量的值会变化，不确定具体的值，所以默认使用int类型进行存储。</a:t>
            </a:r>
          </a:p>
        </p:txBody>
      </p:sp>
    </p:spTree>
    <p:extLst>
      <p:ext uri="{BB962C8B-B14F-4D97-AF65-F5344CB8AC3E}">
        <p14:creationId xmlns:p14="http://schemas.microsoft.com/office/powerpoint/2010/main" val="164501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b=3+4 ，3和4都是常量，所以java在编译时期会检查该常量的和是否超出byte类型的范围。如果没有可以赋值。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b=b1+b2不可以，是因为b1和b2是变量，因为变量的值会变化，不确定具体的值，所以默认使用int类型进行存储。</a:t>
            </a:r>
          </a:p>
        </p:txBody>
      </p:sp>
    </p:spTree>
    <p:extLst>
      <p:ext uri="{BB962C8B-B14F-4D97-AF65-F5344CB8AC3E}">
        <p14:creationId xmlns:p14="http://schemas.microsoft.com/office/powerpoint/2010/main" val="3900250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smtClean="0">
                <a:ea typeface="宋体" charset="-122"/>
              </a:rPr>
              <a:t>表达式：就是具有一定语法规则的语句。</a:t>
            </a:r>
          </a:p>
        </p:txBody>
      </p:sp>
    </p:spTree>
    <p:extLst>
      <p:ext uri="{BB962C8B-B14F-4D97-AF65-F5344CB8AC3E}">
        <p14:creationId xmlns:p14="http://schemas.microsoft.com/office/powerpoint/2010/main" val="27448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916832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基本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语法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61304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新浪微博：尚硅谷</a:t>
            </a:r>
            <a:r>
              <a:rPr lang="en-US" altLang="zh-CN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580112" y="692150"/>
            <a:ext cx="3384376" cy="1584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546155"/>
            <a:ext cx="2379330" cy="9383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变  量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42" y="1349938"/>
            <a:ext cx="8229600" cy="45079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变量的概念：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内存中的一个存储区域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该区域有自己的名称（变量名）和类型（数据类型）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中每个变量必须先声明，后使用</a:t>
            </a:r>
            <a:endParaRPr lang="en-US" altLang="zh-CN" sz="20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该区域的数据可以在同一类型范围内不断变化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使用变量注意：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变量的作用域：一对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{ }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之间有效	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初始化值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变量是通过使用变量名来访问这块区域的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7276" y="981075"/>
            <a:ext cx="1333500" cy="4445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867276" y="981075"/>
            <a:ext cx="133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值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534026" y="1484313"/>
            <a:ext cx="198437" cy="1444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732463" y="16287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+mn-lt"/>
                <a:ea typeface="宋体" pitchFamily="2" charset="-122"/>
                <a:cs typeface="Times New Roman" pitchFamily="18" charset="0"/>
              </a:rPr>
              <a:t>名字</a:t>
            </a:r>
          </a:p>
        </p:txBody>
      </p:sp>
      <p:sp>
        <p:nvSpPr>
          <p:cNvPr id="8" name="椭圆 7"/>
          <p:cNvSpPr/>
          <p:nvPr/>
        </p:nvSpPr>
        <p:spPr>
          <a:xfrm>
            <a:off x="7524626" y="763588"/>
            <a:ext cx="935037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40526" y="1268413"/>
            <a:ext cx="936625" cy="366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96063" y="1765300"/>
            <a:ext cx="936625" cy="3667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7740526" y="1195388"/>
            <a:ext cx="93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7596063" y="173196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668344" y="692150"/>
            <a:ext cx="57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9396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466724" y="1027113"/>
            <a:ext cx="590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/>
              <a:t>补充</a:t>
            </a:r>
            <a:r>
              <a:rPr lang="zh-CN" altLang="en-US" b="1" dirty="0"/>
              <a:t>：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的分类</a:t>
            </a:r>
            <a:r>
              <a:rPr lang="zh-CN" altLang="en-US" b="1" dirty="0" smtClean="0"/>
              <a:t>-按声明的位置的不同</a:t>
            </a:r>
            <a:endParaRPr lang="zh-CN" altLang="en-US" b="1" dirty="0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466725" y="1643050"/>
            <a:ext cx="806608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Arial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方法体外，类体内声明的变量称为</a:t>
            </a:r>
            <a:r>
              <a:rPr lang="zh-CN" altLang="en-US" b="1" dirty="0">
                <a:solidFill>
                  <a:srgbClr val="FF0000"/>
                </a:solidFill>
              </a:rPr>
              <a:t>成员变量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方法体内部声明的变量称为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  <a:r>
              <a:rPr lang="zh-CN" altLang="en-US" b="1" dirty="0"/>
              <a:t>。</a:t>
            </a:r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sz="2200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b="1" dirty="0" smtClean="0"/>
              <a:t>   注意</a:t>
            </a:r>
            <a:r>
              <a:rPr lang="zh-CN" altLang="en-US" b="1" dirty="0"/>
              <a:t>：二者在初始化值方面的异同</a:t>
            </a:r>
            <a:r>
              <a:rPr lang="en-US" altLang="zh-CN" b="1" dirty="0"/>
              <a:t>:</a:t>
            </a:r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zh-CN" altLang="en-US" sz="2000" b="1" dirty="0"/>
              <a:t>同：</a:t>
            </a:r>
            <a:r>
              <a:rPr lang="zh-CN" altLang="en-US" sz="2000" dirty="0"/>
              <a:t>都有生命周期</a:t>
            </a:r>
            <a:r>
              <a:rPr lang="en-US" altLang="zh-CN" sz="2000" b="1" dirty="0"/>
              <a:t>      </a:t>
            </a:r>
            <a:r>
              <a:rPr lang="zh-CN" altLang="en-US" sz="2000" b="1" dirty="0"/>
              <a:t>异：</a:t>
            </a:r>
            <a:r>
              <a:rPr lang="zh-CN" altLang="en-US" sz="2000" dirty="0"/>
              <a:t>局部变量除形参外，需显式初始化。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1185863" y="3213100"/>
            <a:ext cx="215900" cy="1368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4" name="TextBox 3"/>
          <p:cNvSpPr txBox="1">
            <a:spLocks noChangeArrowheads="1"/>
          </p:cNvSpPr>
          <p:nvPr/>
        </p:nvSpPr>
        <p:spPr bwMode="auto">
          <a:xfrm>
            <a:off x="1401763" y="2998788"/>
            <a:ext cx="15128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dirty="0"/>
              <a:t>成员变量</a:t>
            </a:r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1401763" y="4335463"/>
            <a:ext cx="1512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b="1" dirty="0"/>
              <a:t>局部变量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2843213" y="2744788"/>
            <a:ext cx="252412" cy="1044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71775" y="3968750"/>
            <a:ext cx="250825" cy="1333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8" name="TextBox 13"/>
          <p:cNvSpPr txBox="1">
            <a:spLocks noChangeArrowheads="1"/>
          </p:cNvSpPr>
          <p:nvPr/>
        </p:nvSpPr>
        <p:spPr bwMode="auto">
          <a:xfrm>
            <a:off x="3059113" y="2559050"/>
            <a:ext cx="45386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dirty="0"/>
              <a:t>实例变量（不以</a:t>
            </a:r>
            <a:r>
              <a:rPr lang="en-US" altLang="zh-CN" sz="2200" dirty="0"/>
              <a:t>static</a:t>
            </a:r>
            <a:r>
              <a:rPr lang="zh-CN" altLang="en-US" sz="2200" dirty="0"/>
              <a:t>修饰）</a:t>
            </a:r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3059113" y="3398838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类变量（以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3113088" y="3843338"/>
            <a:ext cx="45370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形参（方法签名中定义的变量）</a:t>
            </a:r>
          </a:p>
        </p:txBody>
      </p:sp>
      <p:sp>
        <p:nvSpPr>
          <p:cNvPr id="14351" name="TextBox 16"/>
          <p:cNvSpPr txBox="1">
            <a:spLocks noChangeArrowheads="1"/>
          </p:cNvSpPr>
          <p:nvPr/>
        </p:nvSpPr>
        <p:spPr bwMode="auto">
          <a:xfrm>
            <a:off x="3059113" y="4335463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方法局部变量（在方法内定义）</a:t>
            </a:r>
          </a:p>
        </p:txBody>
      </p:sp>
      <p:sp>
        <p:nvSpPr>
          <p:cNvPr id="14352" name="TextBox 17"/>
          <p:cNvSpPr txBox="1">
            <a:spLocks noChangeArrowheads="1"/>
          </p:cNvSpPr>
          <p:nvPr/>
        </p:nvSpPr>
        <p:spPr bwMode="auto">
          <a:xfrm>
            <a:off x="3121025" y="4911725"/>
            <a:ext cx="4908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代码块局部变量（在代码块内定义）</a:t>
            </a:r>
          </a:p>
        </p:txBody>
      </p:sp>
      <p:sp>
        <p:nvSpPr>
          <p:cNvPr id="14353" name="TextBox 19"/>
          <p:cNvSpPr txBox="1">
            <a:spLocks noChangeArrowheads="1"/>
          </p:cNvSpPr>
          <p:nvPr/>
        </p:nvSpPr>
        <p:spPr bwMode="auto">
          <a:xfrm>
            <a:off x="414338" y="3398838"/>
            <a:ext cx="844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所有</a:t>
            </a:r>
            <a:endParaRPr lang="en-US" altLang="zh-CN"/>
          </a:p>
          <a:p>
            <a:pPr eaLnBrk="1" hangingPunct="1"/>
            <a:r>
              <a:rPr lang="zh-CN" altLang="en-US"/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27578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  习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107504" y="1556792"/>
            <a:ext cx="85689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编写一个</a:t>
            </a:r>
            <a:r>
              <a:rPr lang="en-US" altLang="zh-CN" dirty="0" smtClean="0">
                <a:ea typeface="宋体" pitchFamily="2" charset="-122"/>
              </a:rPr>
              <a:t>Variable</a:t>
            </a:r>
            <a:r>
              <a:rPr lang="zh-CN" altLang="en-US" dirty="0" smtClean="0">
                <a:ea typeface="宋体" pitchFamily="2" charset="-122"/>
              </a:rPr>
              <a:t>类，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方法中声明两个变量</a:t>
            </a:r>
            <a:r>
              <a:rPr lang="en-US" altLang="zh-CN" dirty="0" smtClean="0">
                <a:ea typeface="宋体" pitchFamily="2" charset="-122"/>
              </a:rPr>
              <a:t>var1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var2</a:t>
            </a:r>
            <a:r>
              <a:rPr lang="zh-CN" altLang="en-US" dirty="0" smtClean="0">
                <a:ea typeface="宋体" pitchFamily="2" charset="-122"/>
              </a:rPr>
              <a:t>并赋值，声明</a:t>
            </a:r>
            <a:r>
              <a:rPr lang="en-US" altLang="zh-CN" dirty="0" smtClean="0">
                <a:ea typeface="宋体" pitchFamily="2" charset="-122"/>
              </a:rPr>
              <a:t>var3</a:t>
            </a:r>
            <a:r>
              <a:rPr lang="zh-CN" altLang="en-US" dirty="0" smtClean="0">
                <a:ea typeface="宋体" pitchFamily="2" charset="-122"/>
              </a:rPr>
              <a:t>变量，保存</a:t>
            </a:r>
            <a:r>
              <a:rPr lang="en-US" altLang="zh-CN" dirty="0" smtClean="0">
                <a:ea typeface="宋体" pitchFamily="2" charset="-122"/>
              </a:rPr>
              <a:t>var1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var2</a:t>
            </a:r>
            <a:r>
              <a:rPr lang="zh-CN" altLang="en-US" dirty="0" smtClean="0">
                <a:ea typeface="宋体" pitchFamily="2" charset="-122"/>
              </a:rPr>
              <a:t>之积，然后打印输出</a:t>
            </a:r>
            <a:r>
              <a:rPr lang="en-US" altLang="zh-CN" dirty="0" smtClean="0">
                <a:ea typeface="宋体" pitchFamily="2" charset="-122"/>
              </a:rPr>
              <a:t>var3</a:t>
            </a:r>
            <a:r>
              <a:rPr lang="zh-CN" altLang="en-US" dirty="0" smtClean="0">
                <a:ea typeface="宋体" pitchFamily="2" charset="-122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116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000100" y="2445245"/>
            <a:ext cx="71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第三节 进制与位运算（选学）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2880320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进  制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对于整数，有四种表示方式：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二进制：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0,1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以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0b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0B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开头。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十进制：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0-9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八进制：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0-7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</a:rPr>
              <a:t>八进制数被冠以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来表示。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十六进制：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0-9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及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A-F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16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</a:rPr>
              <a:t>十六进制数被冠以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0X</a:t>
            </a:r>
            <a:r>
              <a:rPr lang="zh-CN" altLang="en-US" dirty="0" smtClean="0">
                <a:ea typeface="宋体" pitchFamily="2" charset="-122"/>
              </a:rPr>
              <a:t>来表示（字母大小写均可）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如：</a:t>
            </a:r>
            <a:r>
              <a:rPr lang="en-US" altLang="zh-CN" dirty="0" smtClean="0">
                <a:ea typeface="宋体" pitchFamily="2" charset="-122"/>
              </a:rPr>
              <a:t> 0x3f20</a:t>
            </a:r>
            <a:r>
              <a:rPr lang="zh-CN" altLang="en-US" dirty="0" smtClean="0">
                <a:ea typeface="宋体" pitchFamily="2" charset="-122"/>
              </a:rPr>
              <a:t>（十六进制）</a:t>
            </a:r>
            <a:r>
              <a:rPr lang="en-US" altLang="zh-CN" dirty="0" smtClean="0">
                <a:ea typeface="宋体" pitchFamily="2" charset="-122"/>
              </a:rPr>
              <a:t>   0732</a:t>
            </a:r>
            <a:r>
              <a:rPr lang="zh-CN" altLang="en-US" dirty="0" smtClean="0">
                <a:ea typeface="宋体" pitchFamily="2" charset="-122"/>
              </a:rPr>
              <a:t> （八进制）</a:t>
            </a: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2880320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进  制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2976" y="1606000"/>
          <a:ext cx="6912768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八进制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0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2880320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进  制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59694" y="1606000"/>
          <a:ext cx="6912768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八进制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0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4586" y="620688"/>
            <a:ext cx="485265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进制间转化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进制的基本转换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  二进制互转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二进制转成十进制  乘以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的幂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十进制转成二进制  除以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取余数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  八进制互转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   十六进制互转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 八进制互转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 十六进制互转</a:t>
            </a:r>
          </a:p>
          <a:p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00100" y="5203847"/>
            <a:ext cx="1511300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44788" y="5924572"/>
            <a:ext cx="1512887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45013" y="5059384"/>
            <a:ext cx="1512887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73800" y="5059384"/>
            <a:ext cx="1512888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85852" y="5300336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276599" y="6060206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062549" y="5195729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八进制</a:t>
            </a: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6654775" y="5159564"/>
            <a:ext cx="1331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十六进制</a:t>
            </a:r>
          </a:p>
        </p:txBody>
      </p:sp>
      <p:cxnSp>
        <p:nvCxnSpPr>
          <p:cNvPr id="12" name="直接箭头连接符 11"/>
          <p:cNvCxnSpPr>
            <a:endCxn id="5" idx="2"/>
          </p:cNvCxnSpPr>
          <p:nvPr/>
        </p:nvCxnSpPr>
        <p:spPr>
          <a:xfrm>
            <a:off x="2368525" y="5737247"/>
            <a:ext cx="576263" cy="4746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457675" y="5635647"/>
            <a:ext cx="503238" cy="33972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57675" y="5635647"/>
            <a:ext cx="2197100" cy="5762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0740" y="727286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十</a:t>
            </a:r>
            <a:r>
              <a:rPr lang="en-US" altLang="zh-CN" b="1" dirty="0" smtClean="0">
                <a:ea typeface="宋体" charset="-122"/>
              </a:rPr>
              <a:t>-</a:t>
            </a:r>
            <a:r>
              <a:rPr lang="zh-CN" altLang="en-US" b="1" dirty="0" smtClean="0">
                <a:ea typeface="宋体" charset="-122"/>
              </a:rPr>
              <a:t>十六</a:t>
            </a:r>
            <a:r>
              <a:rPr lang="en-US" altLang="zh-CN" b="1" dirty="0" smtClean="0">
                <a:ea typeface="宋体" charset="-122"/>
              </a:rPr>
              <a:t>-</a:t>
            </a:r>
            <a:r>
              <a:rPr lang="zh-CN" altLang="en-US" b="1" dirty="0" smtClean="0">
                <a:ea typeface="宋体" charset="-122"/>
              </a:rPr>
              <a:t>二进制间的转换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十六进制</a:t>
            </a:r>
            <a:r>
              <a:rPr lang="en-US" altLang="zh-CN" dirty="0" smtClean="0">
                <a:ea typeface="宋体" pitchFamily="2" charset="-122"/>
              </a:rPr>
              <a:t>-&gt;</a:t>
            </a:r>
            <a:r>
              <a:rPr lang="zh-CN" altLang="en-US" dirty="0" smtClean="0">
                <a:ea typeface="宋体" pitchFamily="2" charset="-122"/>
              </a:rPr>
              <a:t>十进制 ：乘</a:t>
            </a:r>
            <a:r>
              <a:rPr lang="en-US" altLang="zh-CN" dirty="0" smtClean="0">
                <a:ea typeface="宋体" pitchFamily="2" charset="-122"/>
              </a:rPr>
              <a:t>16 </a:t>
            </a:r>
            <a:r>
              <a:rPr lang="zh-CN" altLang="en-US" dirty="0" smtClean="0">
                <a:ea typeface="宋体" pitchFamily="2" charset="-122"/>
              </a:rPr>
              <a:t>的操作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en-US" altLang="zh-CN" b="1" dirty="0" smtClean="0">
                <a:latin typeface="Batang" pitchFamily="18" charset="-127"/>
                <a:ea typeface="Batang" pitchFamily="18" charset="-127"/>
              </a:rPr>
              <a:t>0X 23C </a:t>
            </a:r>
            <a:r>
              <a:rPr lang="en-US" altLang="zh-CN" dirty="0" smtClean="0">
                <a:latin typeface="Batang" pitchFamily="18" charset="-127"/>
                <a:ea typeface="Batang" pitchFamily="18" charset="-127"/>
              </a:rPr>
              <a:t>-&gt; 512+48+12 = </a:t>
            </a:r>
            <a:r>
              <a:rPr lang="en-US" altLang="zh-CN" b="1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572</a:t>
            </a:r>
          </a:p>
          <a:p>
            <a:pPr marL="704850" lvl="1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       |  |  |-12</a:t>
            </a:r>
          </a:p>
          <a:p>
            <a:pPr marL="704850" lvl="1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	    |  |--16x3 = 48</a:t>
            </a:r>
          </a:p>
          <a:p>
            <a:pPr marL="704850" lvl="1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	    |-- 16x16x2 = 512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十进制</a:t>
            </a:r>
            <a:r>
              <a:rPr lang="en-US" altLang="zh-CN" dirty="0" smtClean="0">
                <a:ea typeface="宋体" pitchFamily="2" charset="-122"/>
              </a:rPr>
              <a:t>-&gt;</a:t>
            </a:r>
            <a:r>
              <a:rPr lang="zh-CN" altLang="en-US" dirty="0" smtClean="0">
                <a:ea typeface="宋体" pitchFamily="2" charset="-122"/>
              </a:rPr>
              <a:t>十六进制 ：除</a:t>
            </a:r>
            <a:r>
              <a:rPr lang="en-US" altLang="zh-CN" dirty="0" smtClean="0">
                <a:ea typeface="宋体" pitchFamily="2" charset="-122"/>
              </a:rPr>
              <a:t>16</a:t>
            </a:r>
            <a:r>
              <a:rPr lang="zh-CN" altLang="en-US" dirty="0" smtClean="0">
                <a:ea typeface="宋体" pitchFamily="2" charset="-122"/>
              </a:rPr>
              <a:t>的操作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en-US" altLang="zh-CN" b="1" dirty="0" smtClean="0">
                <a:latin typeface="Batang" pitchFamily="18" charset="-127"/>
                <a:ea typeface="Batang" pitchFamily="18" charset="-127"/>
              </a:rPr>
              <a:t>572  -&gt;  0X</a:t>
            </a:r>
            <a:r>
              <a:rPr lang="en-US" altLang="zh-CN" b="1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23C</a:t>
            </a:r>
          </a:p>
          <a:p>
            <a:pPr marL="704850" lvl="1" indent="-361950">
              <a:buNone/>
              <a:defRPr/>
            </a:pPr>
            <a:r>
              <a:rPr lang="en-US" altLang="zh-CN" b="1" dirty="0" smtClean="0">
                <a:latin typeface="Batang" pitchFamily="18" charset="-127"/>
                <a:ea typeface="Batang" pitchFamily="18" charset="-127"/>
              </a:rPr>
              <a:t>	</a:t>
            </a:r>
            <a:r>
              <a:rPr lang="en-US" altLang="zh-CN" dirty="0" smtClean="0">
                <a:ea typeface="Batang" pitchFamily="18" charset="-127"/>
              </a:rPr>
              <a:t>572 / (16*16) = </a:t>
            </a:r>
            <a:r>
              <a:rPr lang="en-US" altLang="zh-CN" b="1" dirty="0" smtClean="0">
                <a:solidFill>
                  <a:srgbClr val="FF0000"/>
                </a:solidFill>
                <a:ea typeface="Batang" pitchFamily="18" charset="-127"/>
              </a:rPr>
              <a:t>2</a:t>
            </a:r>
            <a:r>
              <a:rPr lang="en-US" altLang="zh-CN" dirty="0" smtClean="0">
                <a:ea typeface="Batang" pitchFamily="18" charset="-127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余数 </a:t>
            </a:r>
            <a:r>
              <a:rPr lang="en-US" altLang="zh-CN" dirty="0" smtClean="0">
                <a:ea typeface="宋体" pitchFamily="2" charset="-122"/>
              </a:rPr>
              <a:t>60</a:t>
            </a:r>
          </a:p>
          <a:p>
            <a:pPr marL="704850" lvl="1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</a:t>
            </a:r>
            <a:r>
              <a:rPr lang="en-US" altLang="zh-CN" dirty="0" smtClean="0">
                <a:ea typeface="Batang" pitchFamily="18" charset="-127"/>
              </a:rPr>
              <a:t>60 / 16 = </a:t>
            </a:r>
            <a:r>
              <a:rPr lang="en-US" altLang="zh-CN" b="1" dirty="0" smtClean="0">
                <a:solidFill>
                  <a:srgbClr val="FF0000"/>
                </a:solidFill>
                <a:ea typeface="Batang" pitchFamily="18" charset="-127"/>
              </a:rPr>
              <a:t>3</a:t>
            </a:r>
            <a:r>
              <a:rPr lang="en-US" altLang="zh-CN" dirty="0" smtClean="0">
                <a:ea typeface="Batang" pitchFamily="18" charset="-127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余数  </a:t>
            </a:r>
            <a:r>
              <a:rPr lang="en-US" altLang="zh-CN" b="1" dirty="0" smtClean="0">
                <a:ea typeface="宋体" pitchFamily="2" charset="-122"/>
              </a:rPr>
              <a:t>12 (0x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b="1" dirty="0" smtClean="0">
                <a:ea typeface="宋体" pitchFamily="2" charset="-122"/>
              </a:rPr>
              <a:t>)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十六进制</a:t>
            </a:r>
            <a:r>
              <a:rPr lang="en-US" altLang="zh-CN" dirty="0" smtClean="0">
                <a:ea typeface="宋体" pitchFamily="2" charset="-122"/>
              </a:rPr>
              <a:t>&lt;-&gt;</a:t>
            </a:r>
            <a:r>
              <a:rPr lang="zh-CN" altLang="en-US" dirty="0" smtClean="0">
                <a:ea typeface="宋体" pitchFamily="2" charset="-122"/>
              </a:rPr>
              <a:t>二进制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en-US" altLang="zh-CN" b="1" smtClean="0">
                <a:latin typeface="Batang" pitchFamily="18" charset="-127"/>
                <a:ea typeface="Batang" pitchFamily="18" charset="-127"/>
              </a:rPr>
              <a:t>0X 23C -&gt;  0010   0011   1100</a:t>
            </a:r>
          </a:p>
          <a:p>
            <a:pPr marL="704850" lvl="1" indent="-361950">
              <a:defRPr/>
            </a:pPr>
            <a:r>
              <a:rPr lang="en-US" altLang="zh-CN" b="1" smtClean="0">
                <a:latin typeface="Batang" pitchFamily="18" charset="-127"/>
                <a:ea typeface="Batang" pitchFamily="18" charset="-127"/>
              </a:rPr>
              <a:t>0011   0101   0101</a:t>
            </a:r>
          </a:p>
          <a:p>
            <a:pPr marL="704850" lvl="1" indent="-361950">
              <a:defRPr/>
            </a:pPr>
            <a:r>
              <a:rPr lang="zh-CN" altLang="en-US" b="1" smtClean="0">
                <a:latin typeface="Batang" pitchFamily="18" charset="-127"/>
                <a:ea typeface="Batang" pitchFamily="18" charset="-127"/>
              </a:rPr>
              <a:t>八进制  </a:t>
            </a:r>
            <a:r>
              <a:rPr lang="en-US" altLang="zh-CN" b="1" smtClean="0">
                <a:latin typeface="Batang" pitchFamily="18" charset="-127"/>
                <a:ea typeface="Batang" pitchFamily="18" charset="-127"/>
              </a:rPr>
              <a:t>&lt;-&gt; </a:t>
            </a:r>
            <a:r>
              <a:rPr lang="zh-CN" altLang="en-US" b="1" smtClean="0">
                <a:latin typeface="Batang" pitchFamily="18" charset="-127"/>
                <a:ea typeface="Batang" pitchFamily="18" charset="-127"/>
              </a:rPr>
              <a:t>二进制</a:t>
            </a:r>
            <a:endParaRPr lang="en-US" altLang="zh-CN" b="1" smtClean="0">
              <a:latin typeface="Batang" pitchFamily="18" charset="-127"/>
              <a:ea typeface="Batang" pitchFamily="18" charset="-127"/>
            </a:endParaRPr>
          </a:p>
          <a:p>
            <a:pPr marL="704850" lvl="1" indent="-361950">
              <a:defRPr/>
            </a:pPr>
            <a:r>
              <a:rPr lang="en-US" altLang="zh-CN" b="1" smtClean="0">
                <a:latin typeface="Batang" pitchFamily="18" charset="-127"/>
                <a:ea typeface="Batang" pitchFamily="18" charset="-127"/>
              </a:rPr>
              <a:t>001  101   010   101</a:t>
            </a:r>
          </a:p>
          <a:p>
            <a:pPr marL="704850" lvl="1" indent="-361950">
              <a:defRPr/>
            </a:pPr>
            <a:r>
              <a:rPr lang="en-US" altLang="zh-CN" b="1" smtClean="0">
                <a:latin typeface="Batang" pitchFamily="18" charset="-127"/>
                <a:ea typeface="Batang" pitchFamily="18" charset="-127"/>
              </a:rPr>
              <a:t>0 1 5 2 5</a:t>
            </a:r>
            <a:endParaRPr lang="en-US" altLang="zh-CN" b="1">
              <a:latin typeface="Batang" pitchFamily="18" charset="-127"/>
              <a:ea typeface="Batang" pitchFamily="18" charset="-127"/>
            </a:endParaRPr>
          </a:p>
          <a:p>
            <a:pPr marL="704850" lvl="1" indent="-361950">
              <a:defRPr/>
            </a:pPr>
            <a:endParaRPr lang="en-US" altLang="zh-CN" b="1" smtClean="0">
              <a:latin typeface="Batang" pitchFamily="18" charset="-127"/>
              <a:ea typeface="Batang" pitchFamily="18" charset="-127"/>
            </a:endParaRPr>
          </a:p>
          <a:p>
            <a:pPr marL="704850" lvl="1" indent="-361950">
              <a:defRPr/>
            </a:pPr>
            <a:endParaRPr lang="en-US" altLang="zh-CN" b="1" smtClean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5576" y="1124744"/>
            <a:ext cx="7344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十进制  </a:t>
            </a:r>
            <a:r>
              <a:rPr lang="en-US" altLang="zh-CN" smtClean="0"/>
              <a:t>&lt;-&gt;  </a:t>
            </a:r>
            <a:r>
              <a:rPr lang="zh-CN" altLang="en-US" smtClean="0"/>
              <a:t>二进制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十进制 </a:t>
            </a:r>
            <a:r>
              <a:rPr lang="en-US" altLang="zh-CN" smtClean="0"/>
              <a:t>-&gt; </a:t>
            </a:r>
            <a:r>
              <a:rPr lang="zh-CN" altLang="en-US" smtClean="0"/>
              <a:t>二进制 ： 除</a:t>
            </a:r>
            <a:r>
              <a:rPr lang="en-US" altLang="zh-CN" smtClean="0"/>
              <a:t>2</a:t>
            </a:r>
            <a:r>
              <a:rPr lang="zh-CN" altLang="en-US" smtClean="0"/>
              <a:t>的操作</a:t>
            </a:r>
            <a:endParaRPr lang="en-US" altLang="zh-CN" smtClean="0"/>
          </a:p>
          <a:p>
            <a:r>
              <a:rPr lang="en-US" altLang="zh-CN" smtClean="0"/>
              <a:t>6 -&gt;  1 1 0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十进制  </a:t>
            </a:r>
            <a:r>
              <a:rPr lang="en-US" altLang="zh-CN" smtClean="0"/>
              <a:t>&lt;-&gt;  </a:t>
            </a:r>
            <a:r>
              <a:rPr lang="zh-CN" altLang="en-US" smtClean="0"/>
              <a:t>八进制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123 -&gt;  0  1  7 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8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764704"/>
            <a:ext cx="6292814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sz="4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9717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标识符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变    量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进制与位运算（选学）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第四节 变量的数据类型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第五节 运算符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endParaRPr lang="zh-CN" altLang="en-US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779524"/>
            <a:ext cx="4104456" cy="79208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原码、反码、补码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71612"/>
            <a:ext cx="8568952" cy="464347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所有数字在计算机底层都以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二进制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形式存在。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计算机以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补码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的形式保存所有的整数。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正数的原码、反码、补码都相同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负数的补码是其反码加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原码：直接将一个数值换成二进制数。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反码：是对原码按位取反，只是最高位（符号位）确定为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整数常量默认是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类型，当用二进制定义整数时，其第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32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位是符号位；当是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long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类型时，二进制默认占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位，第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位是符号位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8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  习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67544" y="1700808"/>
            <a:ext cx="856895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将以下十进制数转换为十六进制和二进制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0838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123     256    87    62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将以下十六进制数转换为十进制和二进制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0838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0x123     0x25F    0x38    0x62</a:t>
            </a: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28662" y="1643050"/>
            <a:ext cx="7537450" cy="4816475"/>
          </a:xfrm>
        </p:spPr>
        <p:txBody>
          <a:bodyPr/>
          <a:lstStyle/>
          <a:p>
            <a:pPr marL="361950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计算机中任何的计算和存储都是以二进制方式实现的</a:t>
            </a:r>
          </a:p>
          <a:p>
            <a:pPr marL="361950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位（</a:t>
            </a:r>
            <a:r>
              <a:rPr lang="en-US" altLang="zh-CN" dirty="0" smtClean="0">
                <a:latin typeface="+mj-lt"/>
                <a:ea typeface="宋体" pitchFamily="2" charset="-122"/>
              </a:rPr>
              <a:t>bit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） </a:t>
            </a:r>
            <a:r>
              <a:rPr lang="en-US" altLang="zh-CN" dirty="0" smtClean="0">
                <a:latin typeface="+mj-lt"/>
                <a:ea typeface="宋体" pitchFamily="2" charset="-122"/>
              </a:rPr>
              <a:t>— </a:t>
            </a:r>
            <a:r>
              <a:rPr lang="zh-CN" altLang="en-US" dirty="0" smtClean="0">
                <a:latin typeface="+mj-lt"/>
                <a:ea typeface="宋体" pitchFamily="2" charset="-122"/>
              </a:rPr>
              <a:t>是计算机中最小的存储单位</a:t>
            </a:r>
          </a:p>
          <a:p>
            <a:pPr marL="361950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字节（</a:t>
            </a:r>
            <a:r>
              <a:rPr lang="en-US" altLang="zh-CN" dirty="0" smtClean="0">
                <a:latin typeface="+mj-lt"/>
                <a:ea typeface="宋体" pitchFamily="2" charset="-122"/>
              </a:rPr>
              <a:t>byte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）</a:t>
            </a:r>
            <a:r>
              <a:rPr lang="en-US" altLang="zh-CN" dirty="0" smtClean="0">
                <a:latin typeface="+mj-lt"/>
                <a:ea typeface="宋体" pitchFamily="2" charset="-122"/>
              </a:rPr>
              <a:t> — </a:t>
            </a:r>
            <a:r>
              <a:rPr lang="zh-CN" altLang="en-US" dirty="0" smtClean="0">
                <a:latin typeface="+mj-lt"/>
                <a:ea typeface="宋体" pitchFamily="2" charset="-122"/>
              </a:rPr>
              <a:t>计算机中基本的存储单元  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1byte = 8bits</a:t>
            </a:r>
          </a:p>
          <a:p>
            <a:pPr marL="361950" indent="-361950" eaLnBrk="1" hangingPunct="1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2880320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位与字节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4357694"/>
          <a:ext cx="6264696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87"/>
                <a:gridCol w="783087"/>
                <a:gridCol w="783087"/>
                <a:gridCol w="783087"/>
                <a:gridCol w="783087"/>
                <a:gridCol w="783087"/>
                <a:gridCol w="783087"/>
                <a:gridCol w="783087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8728" y="492919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 7           6             5            4              3             2            1             0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36563"/>
            <a:ext cx="3700526" cy="86409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643578"/>
            <a:ext cx="8229600" cy="64294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位运算是直接对二进制进行运算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01385"/>
              </p:ext>
            </p:extLst>
          </p:nvPr>
        </p:nvGraphicFramePr>
        <p:xfrm>
          <a:off x="506440" y="1571612"/>
          <a:ext cx="7994650" cy="3843342"/>
        </p:xfrm>
        <a:graphic>
          <a:graphicData uri="http://schemas.openxmlformats.org/drawingml/2006/table">
            <a:tbl>
              <a:tblPr/>
              <a:tblGrid>
                <a:gridCol w="1728788"/>
                <a:gridCol w="2089150"/>
                <a:gridCol w="4176712"/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                     位运算符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范例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左移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&lt;&lt; 2 = 12 --&gt; 3*2*2=12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&gt;&gt; 1 = 1  --&gt; 3/2=1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无符号右移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&gt;&gt;&gt; 1 = 1 --&gt; 3/2=1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与运算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 &amp; 3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或运算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 | 3 =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异或运算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 ^ 3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取反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~6 =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30655" y="874629"/>
            <a:ext cx="2179638" cy="4921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712842" y="836835"/>
            <a:ext cx="2027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注意：无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&lt;&lt;&lt;</a:t>
            </a:r>
            <a:endParaRPr lang="zh-CN" altLang="en-US" b="1" dirty="0">
              <a:solidFill>
                <a:srgbClr val="FF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3" y="1309410"/>
            <a:ext cx="4992555" cy="4320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4168" y="13407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12 &lt;&lt; 2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4992555" cy="432048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091613" y="908720"/>
            <a:ext cx="1" cy="23762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5536" y="1916832"/>
            <a:ext cx="696077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55022" y="1948190"/>
            <a:ext cx="112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88224" y="1907540"/>
            <a:ext cx="163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48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44530"/>
            <a:ext cx="4992555" cy="43204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72200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12 &gt;&gt; 2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92" y="4051952"/>
            <a:ext cx="4992555" cy="432048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6119084" y="3284984"/>
            <a:ext cx="0" cy="18722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6119084" y="4130198"/>
            <a:ext cx="829180" cy="3538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87624" y="4114668"/>
            <a:ext cx="7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92280" y="4114668"/>
            <a:ext cx="112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3" y="5253247"/>
            <a:ext cx="4992555" cy="4320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92" y="5820794"/>
            <a:ext cx="4992555" cy="432048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V="1">
            <a:off x="6119084" y="5213372"/>
            <a:ext cx="0" cy="1320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6084168" y="5820794"/>
            <a:ext cx="598979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270545" y="5875773"/>
            <a:ext cx="8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30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38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59095"/>
              </p:ext>
            </p:extLst>
          </p:nvPr>
        </p:nvGraphicFramePr>
        <p:xfrm>
          <a:off x="539552" y="1340768"/>
          <a:ext cx="8281989" cy="5110799"/>
        </p:xfrm>
        <a:graphic>
          <a:graphicData uri="http://schemas.openxmlformats.org/drawingml/2006/table">
            <a:tbl>
              <a:tblPr/>
              <a:tblGrid>
                <a:gridCol w="1356909"/>
                <a:gridCol w="6925080"/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位运算符的细节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，被移除的高位丢弃，空缺位补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被移位的二进制最高位是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，右移后，空缺位补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最高位是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，空缺位补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被移位二进制最高位无论是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或者是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，空缺位都用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补。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二进制位进行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&amp;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1&amp;1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二进制位进行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|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 | 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相同二进制位进行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运算，结果是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；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1^1=0 , 0^0=0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不相同二进制位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1^0=1 , 0^1=1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正数取反，各二进制码按补码各位取反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负数取反，各二进制码按补码各位取反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1950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按位取反或补</a:t>
            </a:r>
            <a:r>
              <a:rPr lang="en-US" altLang="zh-CN" dirty="0" smtClean="0">
                <a:latin typeface="+mj-lt"/>
                <a:ea typeface="宋体" pitchFamily="2" charset="-122"/>
              </a:rPr>
              <a:t>( ~ )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	</a:t>
            </a:r>
            <a:r>
              <a:rPr lang="zh-CN" altLang="en-US" dirty="0" smtClean="0">
                <a:latin typeface="+mj-lt"/>
                <a:ea typeface="宋体" pitchFamily="2" charset="-122"/>
              </a:rPr>
              <a:t>例如：</a:t>
            </a:r>
            <a:r>
              <a:rPr lang="en-US" altLang="zh-CN" u="sng" dirty="0" smtClean="0">
                <a:latin typeface="+mj-lt"/>
                <a:ea typeface="宋体" pitchFamily="2" charset="-122"/>
              </a:rPr>
              <a:t> ~0x3F  </a:t>
            </a:r>
            <a:r>
              <a:rPr lang="en-US" altLang="zh-CN" u="sng" dirty="0" smtClean="0">
                <a:ea typeface="宋体" pitchFamily="2" charset="-122"/>
              </a:rPr>
              <a:t>-&gt; 0011 1111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                  =0xC0 </a:t>
            </a:r>
            <a:r>
              <a:rPr lang="en-US" altLang="zh-CN" dirty="0" smtClean="0">
                <a:ea typeface="宋体" pitchFamily="2" charset="-122"/>
              </a:rPr>
              <a:t>-&gt; 1100  0000</a:t>
            </a:r>
          </a:p>
          <a:p>
            <a:pPr marL="361950" indent="-361950" eaLnBrk="1" hangingPunct="1">
              <a:buNone/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按位或</a:t>
            </a:r>
            <a:r>
              <a:rPr lang="en-US" altLang="zh-CN" dirty="0" smtClean="0">
                <a:latin typeface="+mj-lt"/>
                <a:ea typeface="宋体" pitchFamily="2" charset="-122"/>
              </a:rPr>
              <a:t>( </a:t>
            </a:r>
            <a:r>
              <a:rPr lang="en-US" altLang="zh-CN" dirty="0" smtClean="0">
                <a:ea typeface="宋体" pitchFamily="2" charset="-122"/>
              </a:rPr>
              <a:t>| </a:t>
            </a:r>
            <a:r>
              <a:rPr lang="en-US" altLang="zh-CN" dirty="0" smtClean="0">
                <a:latin typeface="+mj-lt"/>
                <a:ea typeface="宋体" pitchFamily="2" charset="-122"/>
              </a:rPr>
              <a:t>)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	0 | 0 = 0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     1 | 0 = 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     1 | 1 = 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	</a:t>
            </a:r>
            <a:r>
              <a:rPr lang="zh-CN" altLang="en-US" dirty="0" smtClean="0">
                <a:latin typeface="+mj-lt"/>
                <a:ea typeface="宋体" pitchFamily="2" charset="-122"/>
              </a:rPr>
              <a:t>例如：</a:t>
            </a:r>
            <a:r>
              <a:rPr lang="en-US" altLang="zh-CN" dirty="0" smtClean="0">
                <a:ea typeface="宋体" pitchFamily="2" charset="-122"/>
              </a:rPr>
              <a:t>     0x3f  -&gt;  0011 1111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   </a:t>
            </a:r>
            <a:r>
              <a:rPr lang="en-US" altLang="zh-CN" u="sng" dirty="0" smtClean="0">
                <a:ea typeface="宋体" pitchFamily="2" charset="-122"/>
              </a:rPr>
              <a:t> </a:t>
            </a:r>
            <a:r>
              <a:rPr lang="en-US" altLang="zh-CN" u="sng" dirty="0" smtClean="0">
                <a:solidFill>
                  <a:srgbClr val="FF0000"/>
                </a:solidFill>
                <a:ea typeface="宋体" pitchFamily="2" charset="-122"/>
              </a:rPr>
              <a:t> |</a:t>
            </a:r>
            <a:r>
              <a:rPr lang="en-US" altLang="zh-CN" u="sng" dirty="0" smtClean="0">
                <a:ea typeface="宋体" pitchFamily="2" charset="-122"/>
              </a:rPr>
              <a:t> 0x6d  -&gt; 0110 1101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    = 0x7f  </a:t>
            </a:r>
            <a:r>
              <a:rPr lang="en-US" altLang="zh-CN" smtClean="0">
                <a:ea typeface="宋体" pitchFamily="2" charset="-122"/>
              </a:rPr>
              <a:t>-&gt;   0111 </a:t>
            </a:r>
            <a:r>
              <a:rPr lang="en-US" altLang="zh-CN" dirty="0" smtClean="0">
                <a:ea typeface="宋体" pitchFamily="2" charset="-122"/>
              </a:rPr>
              <a:t>1111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5786" y="1571612"/>
            <a:ext cx="7537450" cy="4816475"/>
          </a:xfrm>
        </p:spPr>
        <p:txBody>
          <a:bodyPr/>
          <a:lstStyle/>
          <a:p>
            <a:pPr marL="361950" indent="-361950"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按位与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&amp; )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     0 &amp; 0 = 0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     0 &amp; 1 = 0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     1 &amp; 1 = 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	</a:t>
            </a:r>
            <a:r>
              <a:rPr lang="zh-CN" altLang="en-US" dirty="0" smtClean="0">
                <a:latin typeface="+mj-lt"/>
                <a:ea typeface="宋体" pitchFamily="2" charset="-122"/>
              </a:rPr>
              <a:t>例如：    </a:t>
            </a:r>
            <a:r>
              <a:rPr lang="en-US" altLang="zh-CN" dirty="0" smtClean="0">
                <a:ea typeface="宋体" pitchFamily="2" charset="-122"/>
              </a:rPr>
              <a:t>0x3f  -&gt; 0011 1111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	     </a:t>
            </a:r>
            <a:r>
              <a:rPr lang="en-US" altLang="zh-CN" u="sng" dirty="0" smtClean="0">
                <a:ea typeface="宋体" pitchFamily="2" charset="-122"/>
              </a:rPr>
              <a:t> </a:t>
            </a:r>
            <a:r>
              <a:rPr lang="en-US" altLang="zh-CN" u="sng" dirty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u="sng" dirty="0" smtClean="0">
                <a:ea typeface="宋体" pitchFamily="2" charset="-122"/>
              </a:rPr>
              <a:t> 0x6d -&gt; 0110 1101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	       = 0x2d -&gt; 0010 1101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552" y="10527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-13 </a:t>
            </a:r>
            <a:r>
              <a:rPr lang="zh-CN" altLang="en-US" smtClean="0"/>
              <a:t>在计算机中的存储形式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568" y="162880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0000 1101    -13 </a:t>
            </a:r>
            <a:r>
              <a:rPr lang="zh-CN" altLang="en-US" smtClean="0"/>
              <a:t>的原码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3530" y="220486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1111 0010    -13 </a:t>
            </a:r>
            <a:r>
              <a:rPr lang="zh-CN" altLang="en-US" smtClean="0"/>
              <a:t>的反码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6901" y="2780928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1111 0011    -13 </a:t>
            </a:r>
            <a:r>
              <a:rPr lang="zh-CN" altLang="en-US" smtClean="0"/>
              <a:t>的补码</a:t>
            </a:r>
            <a:endParaRPr lang="en-US" altLang="zh-CN" smtClean="0"/>
          </a:p>
          <a:p>
            <a:r>
              <a:rPr lang="en-US" altLang="zh-CN" smtClean="0"/>
              <a:t>0000 1100</a:t>
            </a:r>
          </a:p>
          <a:p>
            <a:r>
              <a:rPr lang="en-US" altLang="zh-CN" smtClean="0"/>
              <a:t>0000 1101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6901" y="4725144"/>
            <a:ext cx="5789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1111 0101</a:t>
            </a:r>
          </a:p>
          <a:p>
            <a:r>
              <a:rPr lang="en-US" altLang="zh-CN" smtClean="0"/>
              <a:t>1111 0100</a:t>
            </a:r>
          </a:p>
          <a:p>
            <a:r>
              <a:rPr lang="en-US" altLang="zh-CN" smtClean="0"/>
              <a:t>0000 1011</a:t>
            </a:r>
          </a:p>
          <a:p>
            <a:endParaRPr lang="en-US" altLang="zh-CN"/>
          </a:p>
          <a:p>
            <a:r>
              <a:rPr lang="en-US" altLang="zh-CN" smtClean="0"/>
              <a:t>-11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75856" y="4702606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1110 0111</a:t>
            </a:r>
          </a:p>
          <a:p>
            <a:r>
              <a:rPr lang="en-US" altLang="zh-CN" smtClean="0"/>
              <a:t>1110 0110</a:t>
            </a:r>
          </a:p>
          <a:p>
            <a:r>
              <a:rPr lang="en-US" altLang="zh-CN" smtClean="0"/>
              <a:t>0001 1001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5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786050" y="2445245"/>
            <a:ext cx="407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第一节 标识符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5786" y="1571612"/>
            <a:ext cx="7537450" cy="4816475"/>
          </a:xfrm>
        </p:spPr>
        <p:txBody>
          <a:bodyPr/>
          <a:lstStyle/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按位异或 </a:t>
            </a:r>
            <a:r>
              <a:rPr lang="en-US" altLang="zh-CN" dirty="0" smtClean="0">
                <a:ea typeface="宋体" pitchFamily="2" charset="-122"/>
              </a:rPr>
              <a:t>( ^ )</a:t>
            </a:r>
            <a:endParaRPr lang="en-US" altLang="zh-CN" sz="3200" dirty="0" smtClean="0">
              <a:ea typeface="宋体" pitchFamily="2" charset="-122"/>
            </a:endParaRPr>
          </a:p>
          <a:p>
            <a:pPr marL="361950" indent="-361950">
              <a:buNone/>
              <a:defRPr/>
            </a:pPr>
            <a:r>
              <a:rPr lang="en-US" altLang="zh-CN" sz="3200" dirty="0" smtClean="0">
                <a:ea typeface="宋体" pitchFamily="2" charset="-122"/>
              </a:rPr>
              <a:t>	 0 ^ 0 = 0</a:t>
            </a:r>
          </a:p>
          <a:p>
            <a:pPr marL="361950" indent="-361950">
              <a:buNone/>
              <a:defRPr/>
            </a:pPr>
            <a:r>
              <a:rPr lang="en-US" altLang="zh-CN" sz="3200" dirty="0" smtClean="0">
                <a:ea typeface="宋体" pitchFamily="2" charset="-122"/>
              </a:rPr>
              <a:t>     0 ^ 1 = 1</a:t>
            </a:r>
          </a:p>
          <a:p>
            <a:pPr marL="361950" indent="-361950">
              <a:buNone/>
              <a:defRPr/>
            </a:pPr>
            <a:r>
              <a:rPr lang="en-US" altLang="zh-CN" sz="3200" dirty="0" smtClean="0">
                <a:ea typeface="宋体" pitchFamily="2" charset="-122"/>
              </a:rPr>
              <a:t>     1 ^ 1 = 0</a:t>
            </a:r>
          </a:p>
          <a:p>
            <a:pPr marL="361950" indent="-361950">
              <a:buNone/>
              <a:defRPr/>
            </a:pPr>
            <a:r>
              <a:rPr lang="en-US" altLang="zh-CN" sz="3200" dirty="0" smtClean="0">
                <a:ea typeface="宋体" pitchFamily="2" charset="-122"/>
              </a:rPr>
              <a:t>	</a:t>
            </a:r>
            <a:r>
              <a:rPr lang="zh-CN" altLang="en-US" sz="3200" dirty="0" smtClean="0">
                <a:ea typeface="宋体" pitchFamily="2" charset="-122"/>
              </a:rPr>
              <a:t>例如：</a:t>
            </a:r>
            <a:r>
              <a:rPr lang="en-US" altLang="zh-CN" dirty="0" smtClean="0">
                <a:ea typeface="宋体" pitchFamily="2" charset="-122"/>
              </a:rPr>
              <a:t>   0x3f  -&gt; 0011 1111</a:t>
            </a:r>
          </a:p>
          <a:p>
            <a:pPr marL="361950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  </a:t>
            </a:r>
            <a:r>
              <a:rPr lang="en-US" altLang="zh-CN" u="sng" dirty="0" smtClean="0">
                <a:ea typeface="宋体" pitchFamily="2" charset="-122"/>
              </a:rPr>
              <a:t> </a:t>
            </a:r>
            <a:r>
              <a:rPr lang="en-US" altLang="zh-CN" u="sng" dirty="0" smtClean="0">
                <a:solidFill>
                  <a:srgbClr val="FF0000"/>
                </a:solidFill>
                <a:ea typeface="宋体" pitchFamily="2" charset="-122"/>
              </a:rPr>
              <a:t> ^</a:t>
            </a:r>
            <a:r>
              <a:rPr lang="en-US" altLang="zh-CN" u="sng" dirty="0" smtClean="0">
                <a:ea typeface="宋体" pitchFamily="2" charset="-122"/>
              </a:rPr>
              <a:t> 0x6d -&gt; 0110 1101</a:t>
            </a:r>
          </a:p>
          <a:p>
            <a:pPr marL="361950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    = 0x52 -&gt; 0101 0010</a:t>
            </a:r>
            <a:endParaRPr lang="en-US" altLang="zh-CN" sz="32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负数的位表示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负数的位表示为正数取反加一</a:t>
            </a:r>
            <a:endParaRPr lang="en-US" altLang="zh-CN" dirty="0" smtClean="0">
              <a:ea typeface="宋体" pitchFamily="2" charset="-122"/>
            </a:endParaRPr>
          </a:p>
          <a:p>
            <a:pPr marL="361950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dirty="0" smtClean="0">
                <a:ea typeface="宋体" pitchFamily="2" charset="-122"/>
              </a:rPr>
              <a:t>例如：</a:t>
            </a:r>
            <a:r>
              <a:rPr lang="en-US" altLang="zh-CN" dirty="0" smtClean="0">
                <a:ea typeface="宋体" pitchFamily="2" charset="-122"/>
              </a:rPr>
              <a:t>    63  =  0x3F -&gt; 0011 1111</a:t>
            </a:r>
          </a:p>
          <a:p>
            <a:pPr marL="361950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     -63  =  0xC1  -&gt;1100 0001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在用位表示负数时，最高位为符号位，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表示负数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500166" y="2445245"/>
            <a:ext cx="6357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第四节 变量的数据类型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0" y="620688"/>
            <a:ext cx="6292889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变量的数据类型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97" y="1556792"/>
            <a:ext cx="8229600" cy="104298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对于每一种数据都定义了明确的具体数据类型，在内存中分配了不同大小的内存空间。</a:t>
            </a:r>
          </a:p>
        </p:txBody>
      </p:sp>
      <p:sp>
        <p:nvSpPr>
          <p:cNvPr id="5" name="左大括号 9"/>
          <p:cNvSpPr>
            <a:spLocks/>
          </p:cNvSpPr>
          <p:nvPr/>
        </p:nvSpPr>
        <p:spPr bwMode="auto">
          <a:xfrm>
            <a:off x="1689100" y="3765569"/>
            <a:ext cx="720725" cy="1511300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6725" y="4270394"/>
            <a:ext cx="1438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409825" y="3476644"/>
            <a:ext cx="2019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   基本</a:t>
            </a:r>
            <a:endParaRPr lang="en-US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409825" y="4991119"/>
            <a:ext cx="2019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   引用</a:t>
            </a:r>
            <a:endParaRPr lang="en-US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9" name="左大括号 13"/>
          <p:cNvSpPr>
            <a:spLocks/>
          </p:cNvSpPr>
          <p:nvPr/>
        </p:nvSpPr>
        <p:spPr bwMode="auto">
          <a:xfrm>
            <a:off x="3635375" y="3187719"/>
            <a:ext cx="288925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左大括号 14"/>
          <p:cNvSpPr>
            <a:spLocks/>
          </p:cNvSpPr>
          <p:nvPr/>
        </p:nvSpPr>
        <p:spPr bwMode="auto">
          <a:xfrm>
            <a:off x="3635375" y="4845069"/>
            <a:ext cx="215900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3924300" y="2971819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数值型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924300" y="3797319"/>
            <a:ext cx="172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字符型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(char)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3924300" y="4340244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布尔型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(boolean)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左大括号 18"/>
          <p:cNvSpPr>
            <a:spLocks/>
          </p:cNvSpPr>
          <p:nvPr/>
        </p:nvSpPr>
        <p:spPr bwMode="auto">
          <a:xfrm>
            <a:off x="4930775" y="2901969"/>
            <a:ext cx="215900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219700" y="2755919"/>
            <a:ext cx="353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整数类型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byte,short,int,long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219700" y="3476644"/>
            <a:ext cx="338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浮点类型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float,double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3851275" y="4702194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(class)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3851275" y="5207019"/>
            <a:ext cx="252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(interface)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3851275" y="5743594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([ ])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2225" y="4845069"/>
            <a:ext cx="165735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字符串在这里</a:t>
            </a:r>
          </a:p>
        </p:txBody>
      </p:sp>
      <p:cxnSp>
        <p:nvCxnSpPr>
          <p:cNvPr id="22" name="曲线连接符 21"/>
          <p:cNvCxnSpPr/>
          <p:nvPr/>
        </p:nvCxnSpPr>
        <p:spPr>
          <a:xfrm rot="10800000">
            <a:off x="5040313" y="4902219"/>
            <a:ext cx="1331912" cy="142875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6" y="764704"/>
            <a:ext cx="6931774" cy="79434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种基本数据类型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整型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各整数类型有固定的表数范围和字段长度，不受具体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OS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的影响，以保证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程序的可移植性。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的整型常量默认为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型，声明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型常量须后加‘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l’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或‘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L’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23425"/>
              </p:ext>
            </p:extLst>
          </p:nvPr>
        </p:nvGraphicFramePr>
        <p:xfrm>
          <a:off x="857224" y="3573463"/>
          <a:ext cx="7635875" cy="2305051"/>
        </p:xfrm>
        <a:graphic>
          <a:graphicData uri="http://schemas.openxmlformats.org/drawingml/2006/table">
            <a:tbl>
              <a:tblPr/>
              <a:tblGrid>
                <a:gridCol w="2544762"/>
                <a:gridCol w="2544763"/>
                <a:gridCol w="25463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类 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1字节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=8bit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-128 ~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6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4546" y="764704"/>
            <a:ext cx="5428718" cy="79434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b="1" dirty="0" smtClean="0">
                <a:solidFill>
                  <a:prstClr val="black"/>
                </a:solidFill>
                <a:ea typeface="宋体" pitchFamily="2" charset="-122"/>
                <a:cs typeface="Times New Roman" pitchFamily="18" charset="0"/>
              </a:rPr>
              <a:t>种基本数据类型</a:t>
            </a:r>
            <a:r>
              <a:rPr lang="en-US" altLang="zh-CN" b="1" dirty="0" smtClean="0">
                <a:solidFill>
                  <a:prstClr val="black"/>
                </a:solidFill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b="1" dirty="0" smtClean="0">
                <a:solidFill>
                  <a:prstClr val="black"/>
                </a:solidFill>
                <a:ea typeface="宋体" pitchFamily="2" charset="-122"/>
                <a:cs typeface="Times New Roman" pitchFamily="18" charset="0"/>
              </a:rPr>
              <a:t>浮点型</a:t>
            </a:r>
            <a:endParaRPr lang="zh-CN" altLang="en-US" sz="3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28289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与整数类型类似，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浮点类型也有固定的表数范围和字段长度，不受具体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的影响。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的浮点型常量默认为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声明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型常量，须后加‘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f’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F’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浮点型常量有两种表示形式：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十进制数形式：如：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5.12       512.0f        .512   (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必须有小数点）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科学计数法形式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如：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5.12e2      512E2     100E-2</a:t>
            </a:r>
          </a:p>
        </p:txBody>
      </p:sp>
      <p:graphicFrame>
        <p:nvGraphicFramePr>
          <p:cNvPr id="4" name="Group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802711"/>
              </p:ext>
            </p:extLst>
          </p:nvPr>
        </p:nvGraphicFramePr>
        <p:xfrm>
          <a:off x="754063" y="4557713"/>
          <a:ext cx="7635875" cy="1320801"/>
        </p:xfrm>
        <a:graphic>
          <a:graphicData uri="http://schemas.openxmlformats.org/drawingml/2006/table">
            <a:tbl>
              <a:tblPr/>
              <a:tblGrid>
                <a:gridCol w="2017112"/>
                <a:gridCol w="1944891"/>
                <a:gridCol w="367387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类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单精度float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-3.403E38 ~ 3.403E38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双精度double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-1.798E308 ~ 1.798E308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35801"/>
              </p:ext>
            </p:extLst>
          </p:nvPr>
        </p:nvGraphicFramePr>
        <p:xfrm>
          <a:off x="1259632" y="1196752"/>
          <a:ext cx="6096000" cy="95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95188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45054"/>
              </p:ext>
            </p:extLst>
          </p:nvPr>
        </p:nvGraphicFramePr>
        <p:xfrm>
          <a:off x="1475656" y="393305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7664" y="2636912"/>
            <a:ext cx="275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266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08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示  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Autofit/>
          </a:bodyPr>
          <a:lstStyle/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  public class </a:t>
            </a:r>
            <a:r>
              <a:rPr lang="en-US" altLang="zh-CN" sz="1600" dirty="0" err="1" smtClean="0">
                <a:ea typeface="宋体" pitchFamily="2" charset="-122"/>
              </a:rPr>
              <a:t>TestNum</a:t>
            </a:r>
            <a:r>
              <a:rPr lang="en-US" altLang="zh-CN" sz="1600" dirty="0" smtClean="0">
                <a:ea typeface="宋体" pitchFamily="2" charset="-122"/>
              </a:rPr>
              <a:t> {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2      public static void main(String[] </a:t>
            </a:r>
            <a:r>
              <a:rPr lang="en-US" altLang="zh-CN" sz="1600" dirty="0" err="1" smtClean="0">
                <a:ea typeface="宋体" pitchFamily="2" charset="-122"/>
              </a:rPr>
              <a:t>args</a:t>
            </a:r>
            <a:r>
              <a:rPr lang="en-US" altLang="zh-CN" sz="1600" dirty="0" smtClean="0">
                <a:ea typeface="宋体" pitchFamily="2" charset="-122"/>
              </a:rPr>
              <a:t>) {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3          </a:t>
            </a:r>
            <a:r>
              <a:rPr lang="en-US" altLang="zh-CN" sz="1600" dirty="0" err="1" smtClean="0">
                <a:ea typeface="宋体" pitchFamily="2" charset="-122"/>
              </a:rPr>
              <a:t>int</a:t>
            </a:r>
            <a:r>
              <a:rPr lang="en-US" altLang="zh-CN" sz="1600" dirty="0" smtClean="0">
                <a:ea typeface="宋体" pitchFamily="2" charset="-122"/>
              </a:rPr>
              <a:t> no = 32920;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4          </a:t>
            </a:r>
            <a:r>
              <a:rPr lang="en-US" altLang="zh-CN" sz="1600" dirty="0" err="1" smtClean="0"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ea typeface="宋体" pitchFamily="2" charset="-122"/>
              </a:rPr>
              <a:t>("byte no = " + no);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5  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6          long </a:t>
            </a:r>
            <a:r>
              <a:rPr lang="en-US" altLang="zh-CN" sz="1600" dirty="0" err="1" smtClean="0">
                <a:ea typeface="宋体" pitchFamily="2" charset="-122"/>
              </a:rPr>
              <a:t>lnum</a:t>
            </a:r>
            <a:r>
              <a:rPr lang="en-US" altLang="zh-CN" sz="1600" dirty="0" smtClean="0">
                <a:ea typeface="宋体" pitchFamily="2" charset="-122"/>
              </a:rPr>
              <a:t> = 1234567L;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7          long lnum1 = 1234567</a:t>
            </a:r>
            <a:r>
              <a:rPr lang="en-US" altLang="zh-CN" sz="1600" dirty="0" smtClean="0">
                <a:solidFill>
                  <a:srgbClr val="FF0000"/>
                </a:solidFill>
                <a:ea typeface="宋体" pitchFamily="2" charset="-122"/>
              </a:rPr>
              <a:t>l</a:t>
            </a:r>
            <a:r>
              <a:rPr lang="en-US" altLang="zh-CN" sz="1600" dirty="0" smtClean="0">
                <a:ea typeface="宋体" pitchFamily="2" charset="-122"/>
              </a:rPr>
              <a:t>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8          </a:t>
            </a:r>
            <a:r>
              <a:rPr lang="en-US" altLang="zh-CN" sz="1600" dirty="0" err="1" smtClean="0"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ea typeface="宋体" pitchFamily="2" charset="-122"/>
              </a:rPr>
              <a:t>("long lnum1 = " + lnum1);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9  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10         double num = 123.123456789123456789;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11         double num1 = 123.123456789123456789d;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12         double num2 = 123.123456789123456789D;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13         </a:t>
            </a:r>
            <a:r>
              <a:rPr lang="en-US" altLang="zh-CN" sz="1600" dirty="0" err="1" smtClean="0"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ea typeface="宋体" pitchFamily="2" charset="-122"/>
              </a:rPr>
              <a:t>("double num = " + num);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14         float </a:t>
            </a:r>
            <a:r>
              <a:rPr lang="en-US" altLang="zh-CN" sz="1600" dirty="0" err="1" smtClean="0">
                <a:ea typeface="宋体" pitchFamily="2" charset="-122"/>
              </a:rPr>
              <a:t>numf</a:t>
            </a:r>
            <a:r>
              <a:rPr lang="en-US" altLang="zh-CN" sz="1600" dirty="0" smtClean="0">
                <a:ea typeface="宋体" pitchFamily="2" charset="-122"/>
              </a:rPr>
              <a:t> = 123.123456789123456789f;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15         float numf1 = 123.123456789123456789F;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16         </a:t>
            </a:r>
            <a:r>
              <a:rPr lang="en-US" altLang="zh-CN" sz="1600" dirty="0" err="1" smtClean="0"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ea typeface="宋体" pitchFamily="2" charset="-122"/>
              </a:rPr>
              <a:t>("float </a:t>
            </a:r>
            <a:r>
              <a:rPr lang="en-US" altLang="zh-CN" sz="1600" dirty="0" err="1" smtClean="0">
                <a:ea typeface="宋体" pitchFamily="2" charset="-122"/>
              </a:rPr>
              <a:t>numf</a:t>
            </a:r>
            <a:r>
              <a:rPr lang="en-US" altLang="zh-CN" sz="1600" dirty="0" smtClean="0">
                <a:ea typeface="宋体" pitchFamily="2" charset="-122"/>
              </a:rPr>
              <a:t> = " + </a:t>
            </a:r>
            <a:r>
              <a:rPr lang="en-US" altLang="zh-CN" sz="1600" dirty="0" err="1" smtClean="0">
                <a:ea typeface="宋体" pitchFamily="2" charset="-122"/>
              </a:rPr>
              <a:t>numf</a:t>
            </a:r>
            <a:r>
              <a:rPr lang="en-US" altLang="zh-CN" sz="1600" dirty="0" smtClean="0">
                <a:ea typeface="宋体" pitchFamily="2" charset="-122"/>
              </a:rPr>
              <a:t>);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17     }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18 }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0166" y="861236"/>
            <a:ext cx="5429288" cy="781814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种基本数据类型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字符型</a:t>
            </a:r>
            <a:endParaRPr lang="zh-CN" altLang="en-US" sz="3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384502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型数据用来表示通常意义上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”(2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字节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字符型常量的三种表现形式：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字符常量是用单引号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‘ ’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括起来的单个字符，涵盖世界上所有书面语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的字符。例如：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 c1 = 'a';   char c2 = '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'; char c3 =  '9';</a:t>
            </a:r>
          </a:p>
          <a:p>
            <a:pPr lvl="1">
              <a:buFont typeface="Wingdings" pitchFamily="2" charset="2"/>
              <a:buChar char="Ø"/>
            </a:pPr>
            <a:r>
              <a:rPr lang="az-Cyrl-AZ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中还允许使用转义字符‘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\’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来将其后的字符转变为特殊字符型常量。例如：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 c3 = ‘\n’; 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'\n'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表示换行符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直接使用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Unicode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值来表示字符型常量：‘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uXXXX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。其中，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XXXX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代表一个十六进制整数。如：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\u000a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表示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类型是可以进行运算的。因为它都对应有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码。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510" y="16846"/>
            <a:ext cx="1957302" cy="283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16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7528"/>
            <a:ext cx="5284702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ASCII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码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770" y="1457324"/>
            <a:ext cx="8237030" cy="49720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在计算机内部，所有数据都使用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二进制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表示。每一个二进制位（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bit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）有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两种状态，因此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8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个二进制位就可以组合出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种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状态，这被称为一个字节（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byte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）。一个字节一共可以用来表示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种不同的状态，每一个状态对应一个符号，就是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个符号，从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00000000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到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11111111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码：上个世纪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年代，美国制定了一套字符编码，对英语字符与二进制位之间的关系，做了统一规定。这被称为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码。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码一共规定了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128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个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字符的编码，比如空格“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SPACE”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32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（二进制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00100000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），大写的字母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65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（二进制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01000001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）。这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128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个符号（包括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32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个不能打印出来的控制符号），只占用了一个字节的后面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位，最前面的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位统一规定为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缺点：</a:t>
            </a: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不能表示所有字符。</a:t>
            </a:r>
            <a:endParaRPr lang="en-US" altLang="zh-CN" sz="18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相同的编码表示的字符不一样：比如，</a:t>
            </a: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130</a:t>
            </a: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在法语编码中代表了</a:t>
            </a: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é</a:t>
            </a: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，在希伯来语编码中却代表了字母</a:t>
            </a:r>
            <a:r>
              <a:rPr lang="en-US" altLang="zh-CN" sz="1800" dirty="0" err="1" smtClean="0">
                <a:ea typeface="宋体" pitchFamily="2" charset="-122"/>
                <a:cs typeface="Times New Roman" pitchFamily="18" charset="0"/>
              </a:rPr>
              <a:t>Gimel</a:t>
            </a: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 (ג)</a:t>
            </a:r>
          </a:p>
        </p:txBody>
      </p:sp>
    </p:spTree>
    <p:extLst>
      <p:ext uri="{BB962C8B-B14F-4D97-AF65-F5344CB8AC3E}">
        <p14:creationId xmlns:p14="http://schemas.microsoft.com/office/powerpoint/2010/main" val="3697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16" y="764704"/>
            <a:ext cx="2420322" cy="72008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标识符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72560" cy="5328592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标识符：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对各种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变量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等要素命名时使用的字符序列称为标识符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凡是自己可以起名字的地方都叫标识符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定义合法标识符规则：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由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26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个英文字母大小写，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0-9 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_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或 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$ 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组成  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数字不可以开头。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不可以使用关键字和保留字，但能包含关键字和保留字。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中严格区分大小写，长度无限制。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标识符不能包含空格。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注意：在起名字时，为了提高阅读性，要尽量有意义，“见名知意”。</a:t>
            </a:r>
          </a:p>
        </p:txBody>
      </p:sp>
    </p:spTree>
    <p:extLst>
      <p:ext uri="{BB962C8B-B14F-4D97-AF65-F5344CB8AC3E}">
        <p14:creationId xmlns:p14="http://schemas.microsoft.com/office/powerpoint/2010/main" val="6924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764704"/>
            <a:ext cx="5500726" cy="857256"/>
          </a:xfrm>
        </p:spPr>
        <p:txBody>
          <a:bodyPr/>
          <a:lstStyle/>
          <a:p>
            <a:r>
              <a:rPr 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编码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8290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乱码：世界上存在着多种编码方式，同一个二进制数字可以被解释成不同的符号。因此，要想打开一个文本文件，就必须知道它的编码方式，否则用错误的编码方式解读，就会出现乱码。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一种编码，将世界上所有的符号都纳入其中。每一个符号都给予一个独一无二的编码，使用 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没有乱码的问题。</a:t>
            </a:r>
            <a:endParaRPr lang="en-US" altLang="zh-CN" sz="22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的缺点：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只是一个符号集，它只规定了符号的二进制代码，却没有规定这个二进制代码应该如何存储：无法区别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：计算机无法区分三个字节表示一个符号还是分别表示三个符号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932774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UTF-8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UTF-8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是在互联网上使用最广的一种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的实现方式。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UTF-8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是一种变长的编码方式。它可以使用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1-6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个字节表示一个符号，根据不同的符号而变化字节长度。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的编码规则：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对于单字节的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编码，该字节的最高位为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，其余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位用来对字符进行编码（等同于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码）。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对于多字节的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编码，如果编码包含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个字节，那么第一个字节的前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，第一个字节的第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n+1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，该字节的剩余各位用来对字符进行编码。在第一个字节之后的所有的字节，都是最高两位为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"10"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，其余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位用来对字符进行编码。     </a:t>
            </a:r>
          </a:p>
        </p:txBody>
      </p:sp>
    </p:spTree>
    <p:extLst>
      <p:ext uri="{BB962C8B-B14F-4D97-AF65-F5344CB8AC3E}">
        <p14:creationId xmlns:p14="http://schemas.microsoft.com/office/powerpoint/2010/main" val="5769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示  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63640" y="1285860"/>
            <a:ext cx="7537450" cy="5184576"/>
          </a:xfrm>
        </p:spPr>
        <p:txBody>
          <a:bodyPr>
            <a:noAutofit/>
          </a:bodyPr>
          <a:lstStyle/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  public class TestNum1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2      public static void main(String[]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3          char c = 'b';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4          char c1 = 'Z';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5          char c2 = '0';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6          char c3 = '$';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7          char c4 = '\n';  //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换行  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\-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转义字符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8          char c5 = '\r';  //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回车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9          char c6 = '\t';  //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制表符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10         char c7 = '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张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11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12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("char c = " + c);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13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("ASCII c = " +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)c);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14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("ASCII a = " +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)'a');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15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("ASCII A = " +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)'A');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16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("ASCII Z = " +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)'Z');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17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18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("ASCII 0 = " +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)'0');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19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("ASCII 1 = " +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)'1');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554038" y="658097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示  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459134"/>
            <a:ext cx="7537450" cy="5184576"/>
          </a:xfrm>
        </p:spPr>
        <p:txBody>
          <a:bodyPr>
            <a:noAutofit/>
          </a:bodyPr>
          <a:lstStyle/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20 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21         </a:t>
            </a:r>
            <a:r>
              <a:rPr lang="en-US" altLang="zh-CN" sz="1700" dirty="0" err="1" smtClean="0"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ea typeface="宋体" pitchFamily="2" charset="-122"/>
              </a:rPr>
              <a:t>("ASCII 9 = " + (</a:t>
            </a:r>
            <a:r>
              <a:rPr lang="en-US" altLang="zh-CN" sz="1700" dirty="0" err="1" smtClean="0">
                <a:ea typeface="宋体" pitchFamily="2" charset="-122"/>
              </a:rPr>
              <a:t>int</a:t>
            </a:r>
            <a:r>
              <a:rPr lang="en-US" altLang="zh-CN" sz="1700" dirty="0" smtClean="0">
                <a:ea typeface="宋体" pitchFamily="2" charset="-122"/>
              </a:rPr>
              <a:t>)'9');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22         </a:t>
            </a:r>
            <a:r>
              <a:rPr lang="en-US" altLang="zh-CN" sz="1700" dirty="0" err="1" smtClean="0"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ea typeface="宋体" pitchFamily="2" charset="-122"/>
              </a:rPr>
              <a:t>("ASCII \\r = " + (</a:t>
            </a:r>
            <a:r>
              <a:rPr lang="en-US" altLang="zh-CN" sz="1700" dirty="0" err="1" smtClean="0">
                <a:ea typeface="宋体" pitchFamily="2" charset="-122"/>
              </a:rPr>
              <a:t>int</a:t>
            </a:r>
            <a:r>
              <a:rPr lang="en-US" altLang="zh-CN" sz="1700" dirty="0" smtClean="0">
                <a:ea typeface="宋体" pitchFamily="2" charset="-122"/>
              </a:rPr>
              <a:t>)'\r');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23         </a:t>
            </a:r>
            <a:r>
              <a:rPr lang="en-US" altLang="zh-CN" sz="1700" dirty="0" err="1" smtClean="0"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ea typeface="宋体" pitchFamily="2" charset="-122"/>
              </a:rPr>
              <a:t>("ASCII \\n = " + (</a:t>
            </a:r>
            <a:r>
              <a:rPr lang="en-US" altLang="zh-CN" sz="1700" dirty="0" err="1" smtClean="0">
                <a:ea typeface="宋体" pitchFamily="2" charset="-122"/>
              </a:rPr>
              <a:t>int</a:t>
            </a:r>
            <a:r>
              <a:rPr lang="en-US" altLang="zh-CN" sz="1700" dirty="0" smtClean="0">
                <a:ea typeface="宋体" pitchFamily="2" charset="-122"/>
              </a:rPr>
              <a:t>)'\n');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24 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25         char c8 = '\u5f20';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26         </a:t>
            </a:r>
            <a:r>
              <a:rPr lang="en-US" altLang="zh-CN" sz="1700" dirty="0" err="1" smtClean="0"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ea typeface="宋体" pitchFamily="2" charset="-122"/>
              </a:rPr>
              <a:t>("Unicode 5f20 = " + c8);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27     }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28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356710" cy="79434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种基本数据类型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布尔型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390050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oolean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类型适于逻辑运算，一般用于程序流程控制：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条件控制语句；                 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循环控制语句；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do-while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循环控制语句；     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循环控制语句；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类型数据只允许取值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，无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null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不可以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或非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的整数替代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，这点和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语言不同。</a:t>
            </a:r>
          </a:p>
        </p:txBody>
      </p:sp>
    </p:spTree>
    <p:extLst>
      <p:ext uri="{BB962C8B-B14F-4D97-AF65-F5344CB8AC3E}">
        <p14:creationId xmlns:p14="http://schemas.microsoft.com/office/powerpoint/2010/main" val="7203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92374"/>
              </p:ext>
            </p:extLst>
          </p:nvPr>
        </p:nvGraphicFramePr>
        <p:xfrm>
          <a:off x="1524000" y="1397000"/>
          <a:ext cx="6096000" cy="95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  <a:gridCol w="2744192"/>
                <a:gridCol w="2032000"/>
              </a:tblGrid>
              <a:tr h="95188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</a:p>
                    <a:p>
                      <a:r>
                        <a:rPr lang="zh-CN" altLang="en-US" smtClean="0"/>
                        <a:t>符号位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</a:p>
                    <a:p>
                      <a:r>
                        <a:rPr lang="zh-CN" altLang="en-US" smtClean="0"/>
                        <a:t>指数位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23</a:t>
                      </a:r>
                    </a:p>
                    <a:p>
                      <a:r>
                        <a:rPr lang="zh-CN" altLang="en-US" smtClean="0"/>
                        <a:t>尾数位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195736" y="8367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float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36463"/>
              </p:ext>
            </p:extLst>
          </p:nvPr>
        </p:nvGraphicFramePr>
        <p:xfrm>
          <a:off x="1524000" y="4149080"/>
          <a:ext cx="609600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  <a:gridCol w="2672184"/>
                <a:gridCol w="2032000"/>
              </a:tblGrid>
              <a:tr h="1512168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</a:p>
                    <a:p>
                      <a:r>
                        <a:rPr lang="zh-CN" altLang="en-US" smtClean="0"/>
                        <a:t>符号位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11</a:t>
                      </a:r>
                    </a:p>
                    <a:p>
                      <a:r>
                        <a:rPr lang="zh-CN" altLang="en-US" smtClean="0"/>
                        <a:t>指数位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52</a:t>
                      </a:r>
                    </a:p>
                    <a:p>
                      <a:r>
                        <a:rPr lang="zh-CN" altLang="en-US" smtClean="0"/>
                        <a:t>尾数位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23728" y="33569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double 64</a:t>
            </a:r>
            <a:r>
              <a:rPr lang="zh-CN" altLang="en-US" smtClean="0"/>
              <a:t>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82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7758" y="620688"/>
            <a:ext cx="5338801" cy="953746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基本数据类型转换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自动类型转换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：容量小的类型自动转换为容量大的数据类型。数据类型按容量大小排序为： </a:t>
            </a: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有多种类型的数据混合运算时，系统首先自动将所有数据转换成容量最大的那种数据类型，然后再进行计算。     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byte,short,char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之间不会相互转换，他们三者在计算时首先转换为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当把任何基本类型的值和字符串值进行连接运算时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(+)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，基本类型的值将自动转化为字符串类型。 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428728" y="2505416"/>
            <a:ext cx="9366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84479" y="2980430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20797" y="3425827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909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3236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00788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92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547812" y="2428868"/>
            <a:ext cx="79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char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1563672" y="2928934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byte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565260" y="3336754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short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769443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137159" y="2752723"/>
            <a:ext cx="79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433982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7671895" y="2777775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double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4" idx="6"/>
            <a:endCxn id="7" idx="1"/>
          </p:cNvCxnSpPr>
          <p:nvPr/>
        </p:nvCxnSpPr>
        <p:spPr>
          <a:xfrm>
            <a:off x="2365353" y="2649085"/>
            <a:ext cx="1262726" cy="2094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7" idx="3"/>
          </p:cNvCxnSpPr>
          <p:nvPr/>
        </p:nvCxnSpPr>
        <p:spPr>
          <a:xfrm flipV="1">
            <a:off x="2357422" y="3062832"/>
            <a:ext cx="1270657" cy="5074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535488" y="2946394"/>
            <a:ext cx="396875" cy="142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03913" y="2960682"/>
            <a:ext cx="396875" cy="142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308850" y="2946394"/>
            <a:ext cx="288925" cy="28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7" idx="2"/>
          </p:cNvCxnSpPr>
          <p:nvPr/>
        </p:nvCxnSpPr>
        <p:spPr>
          <a:xfrm flipV="1">
            <a:off x="2357422" y="2960682"/>
            <a:ext cx="1133491" cy="1825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764704"/>
            <a:ext cx="5860766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强制类型转换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085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自动类型转换的逆过程，将容量大的数据类型转换为容量小的数据类型。使用时要加上强制转换符（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），但可能造成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精度降低或溢出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格外要注意。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通常，字符串不能直接转换为基本类型，但通过基本类型对应的包装类则可以实现把字符串转换成基本类型。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如：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String a = “43”;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Integer.parseInt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(a);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类型不可以转换为其它的数据类型。  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428860" y="770587"/>
            <a:ext cx="4429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 smtClean="0"/>
              <a:t>练  习</a:t>
            </a:r>
            <a:endParaRPr lang="zh-CN" altLang="en-US" sz="3200" b="1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464210" y="1791980"/>
            <a:ext cx="684409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short  s = 5;</a:t>
            </a:r>
          </a:p>
          <a:p>
            <a:pPr eaLnBrk="1" hangingPunct="1"/>
            <a:r>
              <a:rPr lang="en-US" altLang="zh-CN" dirty="0"/>
              <a:t>      s = s-2;                       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byte b = 3;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/>
              <a:t>b = b + 4;</a:t>
            </a:r>
            <a:r>
              <a:rPr lang="zh-CN" altLang="en-US" dirty="0"/>
              <a:t>                  </a:t>
            </a:r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eaLnBrk="1" hangingPunct="1"/>
            <a:r>
              <a:rPr lang="en-US" altLang="zh-CN" dirty="0"/>
              <a:t>       b = (byte)</a:t>
            </a:r>
            <a:r>
              <a:rPr lang="zh-CN" altLang="en-US" dirty="0"/>
              <a:t>(</a:t>
            </a:r>
            <a:r>
              <a:rPr lang="en-US" altLang="zh-CN" dirty="0"/>
              <a:t>b+4</a:t>
            </a:r>
            <a:r>
              <a:rPr lang="zh-CN" altLang="en-US" dirty="0"/>
              <a:t>)</a:t>
            </a:r>
            <a:r>
              <a:rPr lang="en-US" altLang="zh-CN" dirty="0"/>
              <a:t>;</a:t>
            </a:r>
            <a:r>
              <a:rPr lang="zh-CN" altLang="en-US" dirty="0"/>
              <a:t>        </a:t>
            </a:r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endParaRPr 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char c = ‘a’;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 i = 5;</a:t>
            </a:r>
          </a:p>
          <a:p>
            <a:pPr eaLnBrk="1" hangingPunct="1"/>
            <a:r>
              <a:rPr lang="en-US" altLang="zh-CN" dirty="0"/>
              <a:t>      double d = .314;</a:t>
            </a:r>
          </a:p>
          <a:p>
            <a:pPr eaLnBrk="1" hangingPunct="1"/>
            <a:r>
              <a:rPr lang="en-US" altLang="zh-CN" dirty="0"/>
              <a:t>      double result = </a:t>
            </a:r>
            <a:r>
              <a:rPr lang="en-US" altLang="zh-CN" dirty="0" err="1"/>
              <a:t>c+i+d</a:t>
            </a:r>
            <a:r>
              <a:rPr lang="en-US" altLang="zh-CN" dirty="0"/>
              <a:t>;     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byte b = 5;</a:t>
            </a:r>
          </a:p>
          <a:p>
            <a:pPr eaLnBrk="1" hangingPunct="1"/>
            <a:r>
              <a:rPr lang="en-US" altLang="zh-CN" dirty="0"/>
              <a:t>       short s = 3;</a:t>
            </a:r>
          </a:p>
          <a:p>
            <a:pPr eaLnBrk="1" hangingPunct="1"/>
            <a:r>
              <a:rPr lang="en-US" altLang="zh-CN" dirty="0"/>
              <a:t>       short t = s + b;</a:t>
            </a:r>
            <a:r>
              <a:rPr lang="zh-CN" altLang="en-US" dirty="0"/>
              <a:t>          </a:t>
            </a:r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37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判断是否能通过编译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5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54062" y="979488"/>
            <a:ext cx="3960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/>
              <a:t>字符串类型</a:t>
            </a:r>
            <a:r>
              <a:rPr lang="en-US" altLang="zh-CN" sz="2800" b="1" dirty="0" smtClean="0"/>
              <a:t>String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533723" y="1536403"/>
            <a:ext cx="8139112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 smtClean="0">
                <a:latin typeface="+mn-lt"/>
              </a:rPr>
              <a:t>String</a:t>
            </a:r>
            <a:r>
              <a:rPr lang="zh-CN" altLang="en-US" dirty="0" smtClean="0">
                <a:latin typeface="+mn-lt"/>
              </a:rPr>
              <a:t>不是基本数据类型，属于对象类型或引用数据类型</a:t>
            </a: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使用方式与基本数据类型一致。例如：</a:t>
            </a:r>
          </a:p>
          <a:p>
            <a:pPr marL="342900" indent="-342900" eaLnBrk="1" hangingPunct="1">
              <a:spcBef>
                <a:spcPts val="1200"/>
              </a:spcBef>
            </a:pPr>
            <a:r>
              <a:rPr lang="en-US" altLang="zh-CN" dirty="0" smtClean="0">
                <a:latin typeface="+mn-lt"/>
              </a:rPr>
              <a:t>	      String </a:t>
            </a: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= “</a:t>
            </a:r>
            <a:r>
              <a:rPr lang="en-US" altLang="zh-CN" dirty="0" err="1" smtClean="0">
                <a:latin typeface="+mn-lt"/>
              </a:rPr>
              <a:t>abcd</a:t>
            </a:r>
            <a:r>
              <a:rPr lang="en-US" altLang="zh-CN" dirty="0" smtClean="0">
                <a:latin typeface="+mn-lt"/>
              </a:rPr>
              <a:t>”;</a:t>
            </a: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一个字符串可以串接另一个字符串，也可以直接串接其他类型的数据。例如：</a:t>
            </a: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= </a:t>
            </a: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+ “xyz” ; </a:t>
            </a:r>
            <a:r>
              <a:rPr lang="zh-CN" altLang="en-US" dirty="0" smtClean="0">
                <a:latin typeface="+mn-lt"/>
              </a:rPr>
              <a:t>或  </a:t>
            </a: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+= “xyz” ;</a:t>
            </a: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 smtClean="0">
                <a:latin typeface="+mn-lt"/>
              </a:rPr>
              <a:t>int</a:t>
            </a:r>
            <a:r>
              <a:rPr lang="en-US" altLang="zh-CN" dirty="0" smtClean="0">
                <a:latin typeface="+mn-lt"/>
              </a:rPr>
              <a:t> n = 100;</a:t>
            </a: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+= n;</a:t>
            </a: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注：当字符串与任何基本数据类型进行运算，都将串接为字符串类型（考虑优先级）。</a:t>
            </a:r>
            <a:endParaRPr lang="en-US" altLang="zh-CN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68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0134" y="778384"/>
            <a:ext cx="5929354" cy="93610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宋体" charset="-122"/>
              </a:rPr>
              <a:t>Java</a:t>
            </a:r>
            <a:r>
              <a:rPr lang="zh-CN" altLang="en-US" b="1" dirty="0" smtClean="0">
                <a:ea typeface="宋体" charset="-122"/>
              </a:rPr>
              <a:t>语言的关键字（保留字）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6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1785926"/>
            <a:ext cx="864399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25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71736" y="770587"/>
            <a:ext cx="44291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示 例</a:t>
            </a:r>
            <a:r>
              <a:rPr lang="en-US" altLang="zh-CN" sz="3600" b="1" dirty="0" smtClean="0"/>
              <a:t>—</a:t>
            </a:r>
            <a:r>
              <a:rPr lang="en-US" altLang="zh-CN" sz="3600" b="1" dirty="0" err="1" smtClean="0"/>
              <a:t>TestString</a:t>
            </a:r>
            <a:r>
              <a:rPr lang="zh-CN" altLang="en-US" sz="3600" b="1" dirty="0" smtClean="0"/>
              <a:t>类</a:t>
            </a:r>
            <a:endParaRPr lang="zh-CN" altLang="en-US" sz="3200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99740" y="1428736"/>
            <a:ext cx="6844094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  public class </a:t>
            </a:r>
            <a:r>
              <a:rPr lang="en-US" altLang="zh-CN" sz="1800" dirty="0" err="1" smtClean="0">
                <a:ea typeface="宋体" pitchFamily="2" charset="-122"/>
              </a:rPr>
              <a:t>TestString</a:t>
            </a:r>
            <a:r>
              <a:rPr lang="en-US" altLang="zh-CN" sz="1800" dirty="0" smtClean="0">
                <a:ea typeface="宋体" pitchFamily="2" charset="-122"/>
              </a:rPr>
              <a:t>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2      public static void main(String[] </a:t>
            </a:r>
            <a:r>
              <a:rPr lang="en-US" altLang="zh-CN" sz="1800" dirty="0" err="1" smtClean="0">
                <a:ea typeface="宋体" pitchFamily="2" charset="-122"/>
              </a:rPr>
              <a:t>args</a:t>
            </a:r>
            <a:r>
              <a:rPr lang="en-US" altLang="zh-CN" sz="1800" dirty="0" smtClean="0">
                <a:ea typeface="宋体" pitchFamily="2" charset="-122"/>
              </a:rPr>
              <a:t>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3          </a:t>
            </a:r>
            <a:r>
              <a:rPr lang="en-US" altLang="zh-CN" sz="1800" dirty="0" err="1" smtClean="0">
                <a:ea typeface="宋体" pitchFamily="2" charset="-122"/>
              </a:rPr>
              <a:t>int</a:t>
            </a:r>
            <a:r>
              <a:rPr lang="en-US" altLang="zh-CN" sz="1800" dirty="0" smtClean="0">
                <a:ea typeface="宋体" pitchFamily="2" charset="-122"/>
              </a:rPr>
              <a:t> no = 10;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4          String </a:t>
            </a:r>
            <a:r>
              <a:rPr lang="en-US" altLang="zh-CN" sz="1800" dirty="0" err="1" smtClean="0">
                <a:ea typeface="宋体" pitchFamily="2" charset="-122"/>
              </a:rPr>
              <a:t>str</a:t>
            </a:r>
            <a:r>
              <a:rPr lang="en-US" altLang="zh-CN" sz="1800" dirty="0" smtClean="0">
                <a:ea typeface="宋体" pitchFamily="2" charset="-122"/>
              </a:rPr>
              <a:t> = "</a:t>
            </a:r>
            <a:r>
              <a:rPr lang="en-US" altLang="zh-CN" sz="1800" dirty="0" err="1" smtClean="0">
                <a:ea typeface="宋体" pitchFamily="2" charset="-122"/>
              </a:rPr>
              <a:t>abcdef</a:t>
            </a:r>
            <a:r>
              <a:rPr lang="en-US" altLang="zh-CN" sz="1800" dirty="0" smtClean="0">
                <a:ea typeface="宋体" pitchFamily="2" charset="-122"/>
              </a:rPr>
              <a:t>";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5          String str1 = </a:t>
            </a:r>
            <a:r>
              <a:rPr lang="en-US" altLang="zh-CN" sz="1800" dirty="0" err="1" smtClean="0">
                <a:ea typeface="宋体" pitchFamily="2" charset="-122"/>
              </a:rPr>
              <a:t>str</a:t>
            </a:r>
            <a:r>
              <a:rPr lang="en-US" altLang="zh-CN" sz="1800" dirty="0" smtClean="0">
                <a:ea typeface="宋体" pitchFamily="2" charset="-122"/>
              </a:rPr>
              <a:t> + "xyz";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6 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7          str1 += "123";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8          char c = '</a:t>
            </a:r>
            <a:r>
              <a:rPr lang="zh-CN" altLang="en-US" sz="1800" dirty="0" smtClean="0">
                <a:ea typeface="宋体" pitchFamily="2" charset="-122"/>
              </a:rPr>
              <a:t>国</a:t>
            </a:r>
            <a:r>
              <a:rPr lang="en-US" altLang="zh-CN" sz="1800" dirty="0" smtClean="0">
                <a:ea typeface="宋体" pitchFamily="2" charset="-122"/>
              </a:rPr>
              <a:t>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9 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10         double pi = 3.1416;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11         str1 += pi;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12         </a:t>
            </a:r>
            <a:r>
              <a:rPr lang="en-US" altLang="zh-CN" sz="1800" dirty="0" err="1" smtClean="0">
                <a:ea typeface="宋体" pitchFamily="2" charset="-122"/>
              </a:rPr>
              <a:t>boolean</a:t>
            </a:r>
            <a:r>
              <a:rPr lang="en-US" altLang="zh-CN" sz="1800" dirty="0" smtClean="0">
                <a:ea typeface="宋体" pitchFamily="2" charset="-122"/>
              </a:rPr>
              <a:t> b = false;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13         str1 += b;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14         str1 += c;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15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16 	      </a:t>
            </a:r>
            <a:r>
              <a:rPr lang="en-US" altLang="zh-CN" sz="1800" dirty="0" err="1" smtClean="0">
                <a:ea typeface="宋体" pitchFamily="2" charset="-122"/>
              </a:rPr>
              <a:t>System.out.println</a:t>
            </a:r>
            <a:r>
              <a:rPr lang="en-US" altLang="zh-CN" sz="1800" dirty="0" smtClean="0">
                <a:ea typeface="宋体" pitchFamily="2" charset="-122"/>
              </a:rPr>
              <a:t>("str1 = " + str1);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17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18 }</a:t>
            </a:r>
          </a:p>
        </p:txBody>
      </p:sp>
    </p:spTree>
    <p:extLst>
      <p:ext uri="{BB962C8B-B14F-4D97-AF65-F5344CB8AC3E}">
        <p14:creationId xmlns:p14="http://schemas.microsoft.com/office/powerpoint/2010/main" val="31285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  习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67544" y="1700808"/>
            <a:ext cx="856895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String str1 = 4;        //</a:t>
            </a:r>
            <a:r>
              <a:rPr lang="zh-CN" altLang="en-US" dirty="0"/>
              <a:t>判断对错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String str2 = 3.5f + “”;             //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str2</a:t>
            </a:r>
            <a:r>
              <a:rPr lang="zh-CN" altLang="en-US" dirty="0" smtClean="0"/>
              <a:t>对错：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(str2</a:t>
            </a:r>
            <a:r>
              <a:rPr lang="en-US" altLang="zh-CN" dirty="0"/>
              <a:t>);        //</a:t>
            </a: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</a:t>
            </a:r>
            <a:r>
              <a:rPr lang="en-US" altLang="zh-CN" dirty="0"/>
              <a:t> .</a:t>
            </a:r>
            <a:r>
              <a:rPr lang="en-US" altLang="zh-CN" dirty="0" err="1"/>
              <a:t>println</a:t>
            </a:r>
            <a:r>
              <a:rPr lang="en-US" altLang="zh-CN" dirty="0"/>
              <a:t>(3+4+“Hello!”);      //</a:t>
            </a:r>
            <a:r>
              <a:rPr lang="zh-CN" altLang="en-US" dirty="0" smtClean="0"/>
              <a:t>输出：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(“Hello!”+3+4);      //</a:t>
            </a:r>
            <a:r>
              <a:rPr lang="zh-CN" altLang="en-US" dirty="0" smtClean="0"/>
              <a:t>输出</a:t>
            </a:r>
            <a:r>
              <a:rPr lang="zh-CN" altLang="en-US" dirty="0"/>
              <a:t>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(‘a’+1+“Hello!”); 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输出：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(“Hello”+‘a’+1);            //</a:t>
            </a: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  习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553477" y="1700808"/>
            <a:ext cx="856895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改进</a:t>
            </a:r>
            <a:r>
              <a:rPr lang="en-US" altLang="zh-CN" dirty="0" smtClean="0">
                <a:ea typeface="宋体" pitchFamily="2" charset="-122"/>
              </a:rPr>
              <a:t>Variable</a:t>
            </a:r>
            <a:r>
              <a:rPr lang="zh-CN" altLang="en-US" dirty="0" smtClean="0">
                <a:ea typeface="宋体" pitchFamily="2" charset="-122"/>
              </a:rPr>
              <a:t>类，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方法中使用</a:t>
            </a:r>
            <a:r>
              <a:rPr lang="en-US" altLang="zh-CN" dirty="0" smtClean="0">
                <a:ea typeface="宋体" pitchFamily="2" charset="-122"/>
              </a:rPr>
              <a:t>double</a:t>
            </a:r>
            <a:r>
              <a:rPr lang="zh-CN" altLang="en-US" dirty="0" smtClean="0">
                <a:ea typeface="宋体" pitchFamily="2" charset="-122"/>
              </a:rPr>
              <a:t>类型声明</a:t>
            </a:r>
            <a:r>
              <a:rPr lang="en-US" altLang="zh-CN" dirty="0" smtClean="0">
                <a:ea typeface="宋体" pitchFamily="2" charset="-122"/>
              </a:rPr>
              <a:t>var1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var2</a:t>
            </a:r>
            <a:r>
              <a:rPr lang="zh-CN" altLang="en-US" dirty="0" smtClean="0">
                <a:ea typeface="宋体" pitchFamily="2" charset="-122"/>
              </a:rPr>
              <a:t>变量，然后用</a:t>
            </a:r>
            <a:r>
              <a:rPr lang="en-US" altLang="zh-CN" dirty="0" smtClean="0">
                <a:ea typeface="宋体" pitchFamily="2" charset="-122"/>
              </a:rPr>
              <a:t>var2</a:t>
            </a:r>
            <a:r>
              <a:rPr lang="zh-CN" altLang="en-US" dirty="0" smtClean="0">
                <a:ea typeface="宋体" pitchFamily="2" charset="-122"/>
              </a:rPr>
              <a:t>保存</a:t>
            </a:r>
            <a:r>
              <a:rPr lang="en-US" altLang="zh-CN" dirty="0" smtClean="0">
                <a:ea typeface="宋体" pitchFamily="2" charset="-122"/>
              </a:rPr>
              <a:t>var1</a:t>
            </a:r>
            <a:r>
              <a:rPr lang="zh-CN" altLang="en-US" dirty="0" smtClean="0">
                <a:ea typeface="宋体" pitchFamily="2" charset="-122"/>
              </a:rPr>
              <a:t>与</a:t>
            </a:r>
            <a:r>
              <a:rPr lang="en-US" altLang="zh-CN" dirty="0" smtClean="0">
                <a:ea typeface="宋体" pitchFamily="2" charset="-122"/>
              </a:rPr>
              <a:t>var2</a:t>
            </a:r>
            <a:r>
              <a:rPr lang="zh-CN" altLang="en-US" dirty="0" smtClean="0">
                <a:ea typeface="宋体" pitchFamily="2" charset="-122"/>
              </a:rPr>
              <a:t>之商。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 声明字符串变量</a:t>
            </a:r>
            <a:r>
              <a:rPr lang="en-US" altLang="zh-CN" dirty="0" err="1" smtClean="0">
                <a:ea typeface="宋体" pitchFamily="2" charset="-122"/>
              </a:rPr>
              <a:t>str</a:t>
            </a:r>
            <a:r>
              <a:rPr lang="zh-CN" altLang="en-US" dirty="0" smtClean="0">
                <a:ea typeface="宋体" pitchFamily="2" charset="-122"/>
              </a:rPr>
              <a:t>，用</a:t>
            </a:r>
            <a:r>
              <a:rPr lang="en-US" altLang="zh-CN" dirty="0" err="1" smtClean="0">
                <a:ea typeface="宋体" pitchFamily="2" charset="-122"/>
              </a:rPr>
              <a:t>str</a:t>
            </a:r>
            <a:r>
              <a:rPr lang="zh-CN" altLang="en-US" dirty="0" smtClean="0">
                <a:ea typeface="宋体" pitchFamily="2" charset="-122"/>
              </a:rPr>
              <a:t>串接的形式表示上述计算并打印输出结果。</a:t>
            </a:r>
          </a:p>
        </p:txBody>
      </p:sp>
    </p:spTree>
    <p:extLst>
      <p:ext uri="{BB962C8B-B14F-4D97-AF65-F5344CB8AC3E}">
        <p14:creationId xmlns:p14="http://schemas.microsoft.com/office/powerpoint/2010/main" val="116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786050" y="2445245"/>
            <a:ext cx="407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第五节 运算符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692696"/>
            <a:ext cx="3196470" cy="7920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924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运算符是一种特殊的符号，用以表示数据的运算、赋值和比较等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算术运算符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赋值运算符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比较运算符（关系运算符）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逻辑运算符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三元运算符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548680"/>
            <a:ext cx="381642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算术运算符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35148"/>
              </p:ext>
            </p:extLst>
          </p:nvPr>
        </p:nvGraphicFramePr>
        <p:xfrm>
          <a:off x="501680" y="1484313"/>
          <a:ext cx="8356600" cy="4875821"/>
        </p:xfrm>
        <a:graphic>
          <a:graphicData uri="http://schemas.openxmlformats.org/drawingml/2006/table">
            <a:tbl>
              <a:tblPr/>
              <a:tblGrid>
                <a:gridCol w="917575"/>
                <a:gridCol w="3260725"/>
                <a:gridCol w="2089150"/>
                <a:gridCol w="2089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范例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结果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正号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负号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b=4; -b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5+5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乘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5/5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取模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7%5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自增（前）：先运算后取值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自增（后）：先取值后运算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a=2;b=++a;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a=2;b=a++;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a=3;b=3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a=3;b=2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自减（前）：先运算后取值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自减（后）：先取值后运算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a=2;b=- -a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a=2;b=a-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a=1;b=1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a=1;b=2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字符串相加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“He”+”llo”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96752"/>
            <a:ext cx="8496944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3212976"/>
            <a:ext cx="1944216" cy="1512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5656" y="35730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 a = 10;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9992" y="1484784"/>
            <a:ext cx="2304256" cy="144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46657" y="1484784"/>
            <a:ext cx="2304256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int temp = a;</a:t>
            </a:r>
          </a:p>
          <a:p>
            <a:pPr algn="ctr"/>
            <a:r>
              <a:rPr lang="en-US" altLang="zh-CN" smtClean="0"/>
              <a:t>(int temp = 10)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5" idx="0"/>
          </p:cNvCxnSpPr>
          <p:nvPr/>
        </p:nvCxnSpPr>
        <p:spPr>
          <a:xfrm flipV="1">
            <a:off x="2087724" y="2060848"/>
            <a:ext cx="2258933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</p:cNvCxnSpPr>
          <p:nvPr/>
        </p:nvCxnSpPr>
        <p:spPr>
          <a:xfrm>
            <a:off x="2123728" y="3573016"/>
            <a:ext cx="360040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3975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8" idx="2"/>
          </p:cNvCxnSpPr>
          <p:nvPr/>
        </p:nvCxnSpPr>
        <p:spPr>
          <a:xfrm flipH="1">
            <a:off x="3059832" y="2924944"/>
            <a:ext cx="2438953" cy="1161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9752" y="3429000"/>
            <a:ext cx="432048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95736" y="40863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17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052736"/>
            <a:ext cx="8640960" cy="5328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5576" y="2852936"/>
            <a:ext cx="1584176" cy="10801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Int k = 2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32040" y="1340768"/>
            <a:ext cx="1872208" cy="1296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92080" y="16195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 temp =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13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1268760"/>
            <a:ext cx="7704856" cy="46805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9632" y="2780928"/>
            <a:ext cx="1944216" cy="16561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r>
              <a:rPr lang="en-US" altLang="zh-CN" smtClean="0"/>
              <a:t>nt a = 10;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44008" y="1484784"/>
            <a:ext cx="2088232" cy="12241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Int temp = a+1;</a:t>
            </a:r>
          </a:p>
          <a:p>
            <a:pPr algn="ctr"/>
            <a:r>
              <a:rPr lang="en-US" altLang="zh-CN" smtClean="0"/>
              <a:t>(int temp = 11)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0"/>
          </p:cNvCxnSpPr>
          <p:nvPr/>
        </p:nvCxnSpPr>
        <p:spPr>
          <a:xfrm flipV="1">
            <a:off x="2231740" y="1916832"/>
            <a:ext cx="2412268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20072" y="9087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读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99692" y="29830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改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11760" y="3609020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11760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04048" y="3717032"/>
            <a:ext cx="2376264" cy="1368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Int b = 11;</a:t>
            </a:r>
            <a:endParaRPr lang="zh-CN" altLang="en-US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>
            <a:off x="5688124" y="2708920"/>
            <a:ext cx="504056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5904656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算术运算符的注意问题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352928" cy="417646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如果对负数取模，可以把模数负号忽略不记，如：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5%-2=1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 但被模数是负数则不可忽略。此外，取模运算的结果不一定总是整数。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1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对于除号“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/”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，它的整数除和小数除是有区别的：整数之间做除法时，只保留整数部分而舍弃小数部分。 例如：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x=3510;x=x/1000*1000;  x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的结果是？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1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+”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除字符串相加功能外，还能把非字符串转换成字符串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例如：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System.out.println("5+5="+5+5); //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打印结果是？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336704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中的名称命名规范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977" y="1600200"/>
            <a:ext cx="8370823" cy="43291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中的名称命名规范：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包名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：多单词组成时所有字母都小写：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类名、接口名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：多单词组成时，所有单词的首字母大写：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变量名、方法名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：多单词组成时，第一个单词首字母小写，第二个单词开始每个单词首字母大写：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常量名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：所有字母都大写。多单词时每个单词用下划线连接：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XXX_YYY_ZZZ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/>
              <a:t>练 习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算术运算</a:t>
            </a:r>
            <a:r>
              <a:rPr lang="zh-CN" altLang="en-US" b="1" dirty="0"/>
              <a:t>符：自加、自减</a:t>
            </a: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511968" y="1412776"/>
            <a:ext cx="5644208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public class TestSign{</a:t>
            </a:r>
          </a:p>
          <a:p>
            <a:pPr eaLnBrk="1" hangingPunct="1"/>
            <a:r>
              <a:rPr lang="en-US" altLang="zh-CN" sz="2000" dirty="0"/>
              <a:t>    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){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i1 = 10,i2 = 20;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</a:t>
            </a:r>
            <a:r>
              <a:rPr lang="en-US" altLang="zh-CN" sz="2000" dirty="0" smtClean="0"/>
              <a:t>i1++;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++i1;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i2--;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--i2;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</a:p>
          <a:p>
            <a:pPr eaLnBrk="1" hangingPunct="1"/>
            <a:r>
              <a:rPr lang="en-US" altLang="zh-CN" sz="2000" dirty="0"/>
              <a:t>         }</a:t>
            </a:r>
          </a:p>
          <a:p>
            <a:pPr eaLnBrk="1" hangingPunct="1"/>
            <a:r>
              <a:rPr lang="en-US" altLang="zh-CN" sz="2000" dirty="0"/>
              <a:t>}</a:t>
            </a:r>
          </a:p>
        </p:txBody>
      </p:sp>
      <p:sp>
        <p:nvSpPr>
          <p:cNvPr id="32775" name="圆角矩形 3"/>
          <p:cNvSpPr>
            <a:spLocks noChangeArrowheads="1"/>
          </p:cNvSpPr>
          <p:nvPr/>
        </p:nvSpPr>
        <p:spPr bwMode="auto">
          <a:xfrm>
            <a:off x="6156176" y="2205039"/>
            <a:ext cx="2501776" cy="208805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32776" name="TextBox 1"/>
          <p:cNvSpPr txBox="1">
            <a:spLocks noChangeArrowheads="1"/>
          </p:cNvSpPr>
          <p:nvPr/>
        </p:nvSpPr>
        <p:spPr bwMode="auto">
          <a:xfrm>
            <a:off x="6300788" y="2205038"/>
            <a:ext cx="25542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输出：</a:t>
            </a:r>
            <a:endParaRPr lang="en-US" altLang="zh-CN" dirty="0"/>
          </a:p>
          <a:p>
            <a:pPr eaLnBrk="1" hangingPunct="1"/>
            <a:r>
              <a:rPr lang="en-US" altLang="zh-CN" smtClean="0"/>
              <a:t>i=10      i1=11</a:t>
            </a:r>
            <a:endParaRPr lang="en-US" altLang="zh-CN" dirty="0" smtClean="0"/>
          </a:p>
          <a:p>
            <a:pPr eaLnBrk="1" hangingPunct="1"/>
            <a:r>
              <a:rPr lang="en-US" altLang="zh-CN" smtClean="0"/>
              <a:t>i=</a:t>
            </a:r>
            <a:r>
              <a:rPr lang="zh-CN" altLang="en-US" smtClean="0"/>
              <a:t>      </a:t>
            </a:r>
            <a:r>
              <a:rPr lang="en-US" altLang="zh-CN" smtClean="0"/>
              <a:t>i1=</a:t>
            </a:r>
            <a:endParaRPr lang="en-US" altLang="zh-CN" dirty="0" smtClean="0"/>
          </a:p>
          <a:p>
            <a:pPr eaLnBrk="1" hangingPunct="1"/>
            <a:r>
              <a:rPr lang="en-US" altLang="zh-CN" smtClean="0"/>
              <a:t>i=      i2=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smtClean="0"/>
              <a:t>=      </a:t>
            </a:r>
            <a:r>
              <a:rPr lang="en-US" altLang="zh-CN" dirty="0" smtClean="0"/>
              <a:t>i2</a:t>
            </a:r>
            <a:r>
              <a:rPr lang="en-US" altLang="zh-CN" smtClean="0"/>
              <a:t>=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49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赋值运算符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符号：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=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”两侧数据类型不一致时，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可以使用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自动类型转换或使用强制类型转换原则进行处理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支持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连续赋值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扩展赋值运算符：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+=,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=, *=, /=, %=</a:t>
            </a:r>
          </a:p>
          <a:p>
            <a:pPr>
              <a:buFont typeface="Wingdings" pitchFamily="2" charset="2"/>
              <a:buChar char="l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赋值运算符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580" y="1412776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</a:rPr>
              <a:t>思考：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boolean b1 = false;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</a:rPr>
              <a:t>        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区分好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==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的区别。</a:t>
            </a:r>
          </a:p>
          <a:p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</a:rPr>
              <a:t>  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if(b1=true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结果为真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        else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结果为假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zh-CN" altLang="en-US" sz="2400" b="1" dirty="0" smtClean="0">
                <a:ea typeface="宋体" pitchFamily="2" charset="-122"/>
              </a:rPr>
              <a:t>思考：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= 1;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*= 0.1;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);</a:t>
            </a:r>
            <a:r>
              <a:rPr lang="en-US" altLang="zh-CN" sz="2400" dirty="0" smtClean="0">
                <a:solidFill>
                  <a:srgbClr val="0000FF"/>
                </a:solidFill>
              </a:rPr>
              <a:t>//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++;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);</a:t>
            </a:r>
            <a:r>
              <a:rPr lang="en-US" altLang="zh-CN" sz="2400" dirty="0" smtClean="0">
                <a:solidFill>
                  <a:srgbClr val="0000FF"/>
                </a:solidFill>
              </a:rPr>
              <a:t>//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4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0688"/>
            <a:ext cx="4824536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比较运算符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43512"/>
            <a:ext cx="8229600" cy="12858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比较运算符的结果都是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型，也就是要么是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，要么是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比较运算符“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==”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不能误写成“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=”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34505"/>
              </p:ext>
            </p:extLst>
          </p:nvPr>
        </p:nvGraphicFramePr>
        <p:xfrm>
          <a:off x="323528" y="1556792"/>
          <a:ext cx="8499723" cy="3260728"/>
        </p:xfrm>
        <a:graphic>
          <a:graphicData uri="http://schemas.openxmlformats.org/drawingml/2006/table">
            <a:tbl>
              <a:tblPr/>
              <a:tblGrid>
                <a:gridCol w="1441708"/>
                <a:gridCol w="705801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                                 范例                                         结果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==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相等于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4==3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!=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不等于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4!=3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    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4&lt;3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    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4&gt;3 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4&lt;=3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4&gt;=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instanceof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检查是否是类的对象  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Hello”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instanceof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String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70175"/>
              </p:ext>
            </p:extLst>
          </p:nvPr>
        </p:nvGraphicFramePr>
        <p:xfrm>
          <a:off x="359097" y="2636912"/>
          <a:ext cx="8461375" cy="3041458"/>
        </p:xfrm>
        <a:graphic>
          <a:graphicData uri="http://schemas.openxmlformats.org/drawingml/2006/table">
            <a:tbl>
              <a:tblPr/>
              <a:tblGrid>
                <a:gridCol w="864782"/>
                <a:gridCol w="864396"/>
                <a:gridCol w="1043565"/>
                <a:gridCol w="1189458"/>
                <a:gridCol w="1152528"/>
                <a:gridCol w="1152528"/>
                <a:gridCol w="1080495"/>
                <a:gridCol w="1113623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b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a&amp;b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a|b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!a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a^b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a&amp;&amp;b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a||b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9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6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2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5901" name="TextBox 1"/>
          <p:cNvSpPr txBox="1">
            <a:spLocks noChangeArrowheads="1"/>
          </p:cNvSpPr>
          <p:nvPr/>
        </p:nvSpPr>
        <p:spPr bwMode="auto">
          <a:xfrm>
            <a:off x="393700" y="1427142"/>
            <a:ext cx="82121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&amp;—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逻辑与        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| 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逻辑或         ！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逻辑非</a:t>
            </a: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 smtClean="0">
                <a:latin typeface="+mn-lt"/>
                <a:ea typeface="宋体" pitchFamily="2" charset="-122"/>
                <a:cs typeface="Times New Roman" pitchFamily="18" charset="0"/>
              </a:rPr>
              <a:t>&amp;&amp;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短路与     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|| 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短路</a:t>
            </a: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或        </a:t>
            </a:r>
            <a:r>
              <a:rPr lang="en-US" altLang="zh-CN" dirty="0" smtClean="0">
                <a:latin typeface="+mn-lt"/>
                <a:ea typeface="宋体" pitchFamily="2" charset="-122"/>
                <a:cs typeface="Times New Roman" pitchFamily="18" charset="0"/>
              </a:rPr>
              <a:t>^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逻辑异或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771800" y="728268"/>
            <a:ext cx="3960440" cy="6988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逻辑运算符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0688"/>
            <a:ext cx="4752528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逻辑运算符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371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逻辑运算符用于连接布尔型表达式，在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中不可以写成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3&lt;x&lt;6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，应该写成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x&gt;3 &amp; x&lt;6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&amp;”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和“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&amp;&amp;”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的区别：</a:t>
            </a:r>
            <a:endParaRPr lang="en-US" altLang="zh-CN" sz="2400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单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&amp;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时，左边无论真假，右边都进行运算；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双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&amp;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时，如果左边为真，右边参与运算，如果左边为假，那么右边不参与运算。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“|”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||”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的区别同理，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||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表示：当左边为真，右边不参与运算。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异或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 ^ 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与或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 | 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的不同之处是：当左右都为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时，结果为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400" u="sng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理解</a:t>
            </a:r>
            <a:r>
              <a:rPr lang="zh-CN" altLang="en-US" sz="2400" u="sng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：异或，追求的是“异”</a:t>
            </a:r>
            <a:r>
              <a:rPr lang="en-US" altLang="zh-CN" sz="2400" u="sng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!</a:t>
            </a:r>
            <a:endParaRPr lang="zh-CN" altLang="en-US" sz="2400" u="sng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/>
              <a:t>练 习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写出每题的输出结果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23528" y="1655019"/>
            <a:ext cx="38970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</a:t>
            </a:r>
            <a:r>
              <a:rPr lang="es-ES" altLang="zh-CN" sz="2000" dirty="0" smtClean="0"/>
              <a:t>1;</a:t>
            </a:r>
          </a:p>
          <a:p>
            <a:r>
              <a:rPr lang="es-ES" altLang="zh-CN" sz="2000" dirty="0"/>
              <a:t>i</a:t>
            </a:r>
            <a:r>
              <a:rPr lang="es-ES" altLang="zh-CN" sz="2000" dirty="0" smtClean="0"/>
              <a:t>nt y=1</a:t>
            </a:r>
            <a:r>
              <a:rPr lang="es-ES" altLang="zh-CN" sz="2000" dirty="0"/>
              <a:t>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if(x++==2 &amp; ++y==2){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04048" y="1556792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if(x++==2 &amp;&amp; ++y==2){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3789040"/>
            <a:ext cx="8784976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55976" y="1556792"/>
            <a:ext cx="0" cy="4968552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9512" y="4221088"/>
            <a:ext cx="4041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if(x++==1 | ++y==1){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969386" y="4221088"/>
            <a:ext cx="3851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if(x++==1 </a:t>
            </a:r>
            <a:r>
              <a:rPr lang="es-ES" altLang="zh-CN" sz="2000" dirty="0" smtClean="0"/>
              <a:t>|| ++y==1){</a:t>
            </a:r>
            <a:endParaRPr lang="es-ES" altLang="zh-CN" sz="2000" dirty="0"/>
          </a:p>
          <a:p>
            <a:r>
              <a:rPr lang="es-ES" altLang="zh-CN" sz="2000" dirty="0"/>
              <a:t>	x =7</a:t>
            </a:r>
            <a:r>
              <a:rPr lang="es-ES" altLang="zh-CN" sz="2000" dirty="0" smtClean="0"/>
              <a:t>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50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212694" cy="85382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三元运算符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4460"/>
            <a:ext cx="8229600" cy="455080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格式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)?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：表达式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运算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后的结果是表达式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运算后的结果是表达式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和表达式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同种类型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</a:rPr>
              <a:t>三</a:t>
            </a:r>
            <a:r>
              <a:rPr lang="zh-CN" altLang="en-US" b="1" dirty="0">
                <a:ea typeface="宋体" pitchFamily="2" charset="-122"/>
              </a:rPr>
              <a:t>元运算符与</a:t>
            </a:r>
            <a:r>
              <a:rPr lang="en-US" altLang="zh-CN" b="1" dirty="0">
                <a:ea typeface="宋体" pitchFamily="2" charset="-122"/>
              </a:rPr>
              <a:t>if-else</a:t>
            </a:r>
            <a:r>
              <a:rPr lang="zh-CN" altLang="en-US" b="1" dirty="0">
                <a:ea typeface="宋体" pitchFamily="2" charset="-122"/>
              </a:rPr>
              <a:t>的联系与区别：</a:t>
            </a:r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itchFamily="2" charset="-122"/>
              </a:rPr>
              <a:t>	1</a:t>
            </a:r>
            <a:r>
              <a:rPr lang="zh-CN" altLang="en-US" sz="2000" dirty="0">
                <a:ea typeface="宋体" pitchFamily="2" charset="-122"/>
              </a:rPr>
              <a:t>）三元运算符可简化</a:t>
            </a:r>
            <a:r>
              <a:rPr lang="en-US" altLang="zh-CN" sz="2000" dirty="0">
                <a:ea typeface="宋体" pitchFamily="2" charset="-122"/>
              </a:rPr>
              <a:t>if-else</a:t>
            </a:r>
            <a:r>
              <a:rPr lang="zh-CN" altLang="en-US" sz="2000" dirty="0">
                <a:ea typeface="宋体" pitchFamily="2" charset="-122"/>
              </a:rPr>
              <a:t>语句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itchFamily="2" charset="-122"/>
              </a:rPr>
              <a:t>	2</a:t>
            </a:r>
            <a:r>
              <a:rPr lang="zh-CN" altLang="en-US" sz="2000" dirty="0">
                <a:ea typeface="宋体" pitchFamily="2" charset="-122"/>
              </a:rPr>
              <a:t>）三元运算符要求必须返回一个结果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itchFamily="2" charset="-122"/>
              </a:rPr>
              <a:t>	3</a:t>
            </a:r>
            <a:r>
              <a:rPr lang="zh-CN" altLang="en-US" sz="2000" dirty="0">
                <a:ea typeface="宋体" pitchFamily="2" charset="-122"/>
              </a:rPr>
              <a:t>）</a:t>
            </a:r>
            <a:r>
              <a:rPr lang="en-US" altLang="zh-CN" sz="2000" dirty="0">
                <a:ea typeface="宋体" pitchFamily="2" charset="-122"/>
              </a:rPr>
              <a:t>if</a:t>
            </a:r>
            <a:r>
              <a:rPr lang="zh-CN" altLang="en-US" sz="2000" dirty="0">
                <a:ea typeface="宋体" pitchFamily="2" charset="-122"/>
              </a:rPr>
              <a:t>后的代码块可有多个语句</a:t>
            </a:r>
          </a:p>
          <a:p>
            <a:pPr lvl="1">
              <a:buFont typeface="Wingdings" pitchFamily="2" charset="2"/>
              <a:buChar char="Ø"/>
            </a:pP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339752" y="1988840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08484" y="2708920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652591" y="2001416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52591" y="3153544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  习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899592" y="1772816"/>
            <a:ext cx="8568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 </a:t>
            </a:r>
            <a:r>
              <a:rPr lang="zh-CN" altLang="en-US" dirty="0" smtClean="0">
                <a:ea typeface="宋体" pitchFamily="2" charset="-122"/>
              </a:rPr>
              <a:t>使用三元运算符，获取两个数中的较大数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2. </a:t>
            </a:r>
            <a:r>
              <a:rPr lang="zh-CN" altLang="en-US" dirty="0" smtClean="0">
                <a:ea typeface="宋体" pitchFamily="2" charset="-122"/>
              </a:rPr>
              <a:t>使用三元运算符，获取三个数中的较大数 </a:t>
            </a:r>
          </a:p>
        </p:txBody>
      </p:sp>
    </p:spTree>
    <p:extLst>
      <p:ext uri="{BB962C8B-B14F-4D97-AF65-F5344CB8AC3E}">
        <p14:creationId xmlns:p14="http://schemas.microsoft.com/office/powerpoint/2010/main" val="116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96752"/>
            <a:ext cx="8280920" cy="5256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31640" y="2996952"/>
            <a:ext cx="2520280" cy="16561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79712" y="328498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a=10</a:t>
            </a:r>
          </a:p>
          <a:p>
            <a:r>
              <a:rPr lang="en-US" altLang="zh-CN" smtClean="0"/>
              <a:t>a = a + 1;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52120" y="1700808"/>
            <a:ext cx="2232248" cy="1768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4168" y="19888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 temp = a;</a:t>
            </a:r>
          </a:p>
          <a:p>
            <a:r>
              <a:rPr lang="en-US" altLang="zh-CN" smtClean="0"/>
              <a:t>//temp = 10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411760" y="1700808"/>
            <a:ext cx="3240360" cy="1296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851920" y="3501008"/>
            <a:ext cx="2916324" cy="9009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979712" y="3608149"/>
            <a:ext cx="1152128" cy="343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15716" y="395149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 = 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6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786050" y="2445245"/>
            <a:ext cx="407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第二节 变  量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980728"/>
            <a:ext cx="856895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15616" y="2636912"/>
            <a:ext cx="2016224" cy="18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83668" y="3136415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 = 10</a:t>
            </a:r>
          </a:p>
          <a:p>
            <a:r>
              <a:rPr lang="en-US" altLang="zh-CN" smtClean="0"/>
              <a:t>a = a + 1;</a:t>
            </a:r>
          </a:p>
          <a:p>
            <a:r>
              <a:rPr lang="en-US" altLang="zh-CN" smtClean="0"/>
              <a:t>//a = 11;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4048" y="1340768"/>
            <a:ext cx="2016224" cy="15841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92080" y="162880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 temp = a;</a:t>
            </a:r>
          </a:p>
          <a:p>
            <a:r>
              <a:rPr lang="en-US" altLang="zh-CN" smtClean="0"/>
              <a:t>//temp = 10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123728" y="1556792"/>
            <a:ext cx="2880320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16016" y="4155467"/>
            <a:ext cx="2520280" cy="193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04048" y="443711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b=temp;</a:t>
            </a:r>
          </a:p>
          <a:p>
            <a:r>
              <a:rPr lang="en-US" altLang="zh-CN" smtClean="0"/>
              <a:t>b = 10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976156" y="2990029"/>
            <a:ext cx="108012" cy="1069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295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340768"/>
            <a:ext cx="7992888" cy="5112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59632" y="3068960"/>
            <a:ext cx="2448272" cy="2016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63688" y="364502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 = 10</a:t>
            </a:r>
          </a:p>
          <a:p>
            <a:r>
              <a:rPr lang="en-US" altLang="zh-CN" smtClean="0"/>
              <a:t>a = a + 1;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4048" y="1412776"/>
            <a:ext cx="2664296" cy="2016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36096" y="17008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 temp = a + 1;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3" idx="0"/>
          </p:cNvCxnSpPr>
          <p:nvPr/>
        </p:nvCxnSpPr>
        <p:spPr>
          <a:xfrm flipV="1">
            <a:off x="2483768" y="1916832"/>
            <a:ext cx="252028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</p:cNvCxnSpPr>
          <p:nvPr/>
        </p:nvCxnSpPr>
        <p:spPr>
          <a:xfrm flipH="1">
            <a:off x="6156176" y="3429000"/>
            <a:ext cx="180020" cy="8623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651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圆角矩形 3"/>
          <p:cNvSpPr>
            <a:spLocks noChangeArrowheads="1"/>
          </p:cNvSpPr>
          <p:nvPr/>
        </p:nvSpPr>
        <p:spPr bwMode="auto">
          <a:xfrm>
            <a:off x="393700" y="1700213"/>
            <a:ext cx="3746500" cy="4538662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718344" y="979488"/>
            <a:ext cx="30972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</a:rPr>
              <a:t>运算符</a:t>
            </a:r>
            <a:r>
              <a:rPr lang="zh-CN" altLang="en-US" sz="3200" b="1" dirty="0">
                <a:solidFill>
                  <a:srgbClr val="C00000"/>
                </a:solidFill>
              </a:rPr>
              <a:t>的优先级</a:t>
            </a: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538163" y="2114550"/>
            <a:ext cx="34575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●运算符有不同的优先级，所谓优先级就是表达式运算中的运算顺序。如右表，上一行运算符总优先于下一行。  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● 只有单目运算符、三元运算符、赋值运算符是从右向左运算的。</a:t>
            </a:r>
            <a:endParaRPr lang="en-US" altLang="zh-CN" dirty="0"/>
          </a:p>
          <a:p>
            <a:pPr eaLnBrk="1" hangingPunct="1"/>
            <a:endParaRPr lang="zh-CN" altLang="en-US" sz="2200" dirty="0"/>
          </a:p>
          <a:p>
            <a:pPr eaLnBrk="1" hangingPunct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3612"/>
              </p:ext>
            </p:extLst>
          </p:nvPr>
        </p:nvGraphicFramePr>
        <p:xfrm>
          <a:off x="4427984" y="692696"/>
          <a:ext cx="3960440" cy="5933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4293"/>
                <a:gridCol w="306614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.    ()    {}    ;    ,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++    --    ~    !(data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itchFamily="18" charset="0"/>
                        </a:rPr>
                        <a:t> type)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*    /    %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+    -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&lt;&lt;    &gt;&gt;    &gt;&gt;&gt;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&lt;    &gt;  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itchFamily="18" charset="0"/>
                        </a:rPr>
                        <a:t>  &lt;=    &gt;=    </a:t>
                      </a:r>
                      <a:r>
                        <a:rPr lang="en-US" altLang="zh-CN" b="0" baseline="0" dirty="0" err="1" smtClean="0">
                          <a:latin typeface="+mn-lt"/>
                          <a:cs typeface="Times New Roman" pitchFamily="18" charset="0"/>
                        </a:rPr>
                        <a:t>instanceof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==    !=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&amp;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^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|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&amp;&amp;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||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?    :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=    *=     /=    %=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+=    -=    &lt;&lt;=    &gt;&gt;=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&gt;&gt;&gt;=    &amp;=    ^=    |=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上箭头 1"/>
          <p:cNvSpPr/>
          <p:nvPr/>
        </p:nvSpPr>
        <p:spPr>
          <a:xfrm>
            <a:off x="8473707" y="1441450"/>
            <a:ext cx="562789" cy="47104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23692" y="941449"/>
            <a:ext cx="45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0255" y="6163641"/>
            <a:ext cx="47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低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7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96752"/>
            <a:ext cx="6768752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71800" y="69269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 var2 = 20;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71700" y="2852936"/>
            <a:ext cx="1800200" cy="1368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20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691680" y="2564904"/>
            <a:ext cx="18002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15616" y="198884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类型：数据类型</a:t>
            </a:r>
            <a:endParaRPr lang="en-US" altLang="zh-CN" smtClean="0"/>
          </a:p>
          <a:p>
            <a:r>
              <a:rPr lang="en-US" altLang="zh-CN" smtClean="0"/>
              <a:t>int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3671900" y="2420888"/>
            <a:ext cx="18002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19872" y="198884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名称：变量名</a:t>
            </a:r>
            <a:endParaRPr lang="en-US" altLang="zh-CN" smtClean="0"/>
          </a:p>
          <a:p>
            <a:r>
              <a:rPr lang="en-US" altLang="zh-CN" smtClean="0"/>
              <a:t>var2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555776" y="3429000"/>
            <a:ext cx="504056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59832" y="306896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30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27984" y="4448514"/>
            <a:ext cx="1872208" cy="1368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4427984" y="4016466"/>
            <a:ext cx="144016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6228184" y="4016466"/>
            <a:ext cx="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67944" y="35844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12160" y="35844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var1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60032" y="48492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123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115616" y="4780756"/>
            <a:ext cx="1944216" cy="14565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flipH="1" flipV="1">
            <a:off x="971600" y="4437112"/>
            <a:ext cx="144016" cy="343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83568" y="40164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</a:t>
            </a:r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3059832" y="4608934"/>
            <a:ext cx="360040" cy="240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491880" y="446314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var5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763688" y="521853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</a:t>
            </a:r>
            <a:endParaRPr lang="zh-CN" altLang="en-US"/>
          </a:p>
        </p:txBody>
      </p:sp>
      <p:cxnSp>
        <p:nvCxnSpPr>
          <p:cNvPr id="43" name="直接连接符 42"/>
          <p:cNvCxnSpPr>
            <a:stCxn id="41" idx="1"/>
          </p:cNvCxnSpPr>
          <p:nvPr/>
        </p:nvCxnSpPr>
        <p:spPr>
          <a:xfrm>
            <a:off x="1763688" y="5403202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87724" y="55878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6450" y="1357298"/>
            <a:ext cx="7537450" cy="4816475"/>
          </a:xfrm>
        </p:spPr>
        <p:txBody>
          <a:bodyPr>
            <a:normAutofit/>
          </a:bodyPr>
          <a:lstStyle/>
          <a:p>
            <a:pPr marL="361950" indent="-361950" eaLnBrk="1" hangingPunct="1">
              <a:defRPr/>
            </a:pPr>
            <a:r>
              <a:rPr lang="zh-CN" altLang="en-US" b="1" dirty="0" smtClean="0">
                <a:latin typeface="+mj-lt"/>
                <a:ea typeface="宋体" pitchFamily="2" charset="-122"/>
              </a:rPr>
              <a:t>变量的作用 </a:t>
            </a:r>
            <a:r>
              <a:rPr lang="en-US" altLang="zh-CN" dirty="0" smtClean="0">
                <a:latin typeface="+mj-lt"/>
                <a:ea typeface="宋体" pitchFamily="2" charset="-122"/>
              </a:rPr>
              <a:t>— </a:t>
            </a:r>
            <a:r>
              <a:rPr lang="zh-CN" altLang="en-US" dirty="0" smtClean="0">
                <a:latin typeface="+mj-lt"/>
                <a:ea typeface="宋体" pitchFamily="2" charset="-122"/>
              </a:rPr>
              <a:t>保存数据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r>
              <a:rPr lang="zh-CN" altLang="en-US" b="1" dirty="0" smtClean="0">
                <a:latin typeface="+mj-lt"/>
                <a:ea typeface="宋体" pitchFamily="2" charset="-122"/>
              </a:rPr>
              <a:t>声明变量</a:t>
            </a:r>
            <a:endParaRPr lang="en-US" altLang="zh-CN" b="1" dirty="0" smtClean="0">
              <a:latin typeface="+mj-lt"/>
              <a:ea typeface="宋体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语法：</a:t>
            </a:r>
            <a:r>
              <a:rPr lang="en-US" altLang="zh-CN" dirty="0" smtClean="0">
                <a:latin typeface="+mj-lt"/>
                <a:ea typeface="宋体" pitchFamily="2" charset="-122"/>
              </a:rPr>
              <a:t>&lt;</a:t>
            </a:r>
            <a:r>
              <a:rPr lang="zh-CN" altLang="en-US" i="1" dirty="0" smtClean="0">
                <a:latin typeface="+mj-lt"/>
                <a:ea typeface="宋体" pitchFamily="2" charset="-122"/>
              </a:rPr>
              <a:t>数据类型</a:t>
            </a:r>
            <a:r>
              <a:rPr lang="en-US" altLang="zh-CN" dirty="0" smtClean="0">
                <a:latin typeface="+mj-lt"/>
                <a:ea typeface="宋体" pitchFamily="2" charset="-122"/>
              </a:rPr>
              <a:t>&gt; </a:t>
            </a:r>
            <a:r>
              <a:rPr lang="zh-CN" altLang="en-US" dirty="0" smtClean="0">
                <a:latin typeface="+mj-lt"/>
                <a:ea typeface="宋体" pitchFamily="2" charset="-122"/>
              </a:rPr>
              <a:t> </a:t>
            </a:r>
            <a:r>
              <a:rPr lang="en-US" altLang="zh-CN" dirty="0" smtClean="0">
                <a:latin typeface="+mj-lt"/>
                <a:ea typeface="宋体" pitchFamily="2" charset="-122"/>
              </a:rPr>
              <a:t>&lt;</a:t>
            </a:r>
            <a:r>
              <a:rPr lang="zh-CN" altLang="en-US" i="1" dirty="0" smtClean="0">
                <a:latin typeface="+mj-lt"/>
                <a:ea typeface="宋体" pitchFamily="2" charset="-122"/>
              </a:rPr>
              <a:t>变量名称</a:t>
            </a:r>
            <a:r>
              <a:rPr lang="en-US" altLang="zh-CN" dirty="0" smtClean="0">
                <a:latin typeface="+mj-lt"/>
                <a:ea typeface="宋体" pitchFamily="2" charset="-122"/>
              </a:rPr>
              <a:t>&gt;</a:t>
            </a:r>
          </a:p>
          <a:p>
            <a:pPr marL="704850" lvl="1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例如：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dirty="0" smtClean="0">
                <a:latin typeface="+mj-lt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var</a:t>
            </a:r>
            <a:r>
              <a:rPr lang="en-US" altLang="zh-CN" dirty="0" smtClean="0">
                <a:latin typeface="+mj-lt"/>
                <a:ea typeface="宋体" pitchFamily="2" charset="-122"/>
              </a:rPr>
              <a:t>;</a:t>
            </a:r>
          </a:p>
          <a:p>
            <a:pPr marL="361950" lvl="1" indent="-361950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latin typeface="+mj-lt"/>
                <a:ea typeface="宋体" pitchFamily="2" charset="-122"/>
              </a:rPr>
              <a:t>变量的赋值</a:t>
            </a:r>
            <a:endParaRPr lang="en-US" altLang="zh-CN" sz="2800" b="1" dirty="0" smtClean="0">
              <a:latin typeface="+mj-lt"/>
              <a:ea typeface="宋体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语法：</a:t>
            </a:r>
            <a:r>
              <a:rPr lang="en-US" altLang="zh-CN" dirty="0" smtClean="0">
                <a:ea typeface="宋体" pitchFamily="2" charset="-122"/>
              </a:rPr>
              <a:t>&lt;</a:t>
            </a:r>
            <a:r>
              <a:rPr lang="zh-CN" altLang="en-US" i="1" dirty="0" smtClean="0">
                <a:latin typeface="+mj-lt"/>
                <a:ea typeface="宋体" pitchFamily="2" charset="-122"/>
              </a:rPr>
              <a:t>变量名称</a:t>
            </a:r>
            <a:r>
              <a:rPr lang="en-US" altLang="zh-CN" i="1" dirty="0" smtClean="0">
                <a:latin typeface="+mj-lt"/>
                <a:ea typeface="宋体" pitchFamily="2" charset="-122"/>
              </a:rPr>
              <a:t>&gt; </a:t>
            </a:r>
            <a:r>
              <a:rPr lang="en-US" altLang="zh-CN" dirty="0" smtClean="0">
                <a:latin typeface="+mj-lt"/>
                <a:ea typeface="宋体" pitchFamily="2" charset="-122"/>
              </a:rPr>
              <a:t>=  &lt;</a:t>
            </a:r>
            <a:r>
              <a:rPr lang="zh-CN" altLang="en-US" i="1" dirty="0" smtClean="0">
                <a:latin typeface="+mj-lt"/>
                <a:ea typeface="宋体" pitchFamily="2" charset="-122"/>
              </a:rPr>
              <a:t>值</a:t>
            </a:r>
            <a:r>
              <a:rPr lang="en-US" altLang="zh-CN" i="1" dirty="0" smtClean="0">
                <a:latin typeface="+mj-lt"/>
                <a:ea typeface="宋体" pitchFamily="2" charset="-122"/>
              </a:rPr>
              <a:t>&gt;</a:t>
            </a:r>
          </a:p>
          <a:p>
            <a:pPr marL="704850" lvl="1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例如：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var</a:t>
            </a:r>
            <a:r>
              <a:rPr lang="en-US" altLang="zh-CN" dirty="0" smtClean="0">
                <a:latin typeface="+mj-lt"/>
                <a:ea typeface="宋体" pitchFamily="2" charset="-122"/>
              </a:rPr>
              <a:t> = 10;</a:t>
            </a:r>
          </a:p>
          <a:p>
            <a:pPr marL="361950" lvl="1" indent="-361950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latin typeface="+mj-lt"/>
                <a:ea typeface="宋体" pitchFamily="2" charset="-122"/>
              </a:rPr>
              <a:t>声明和赋值变量</a:t>
            </a:r>
            <a:endParaRPr lang="en-US" altLang="zh-CN" sz="2800" b="1" dirty="0" smtClean="0">
              <a:latin typeface="+mj-lt"/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语法：</a:t>
            </a:r>
            <a:r>
              <a:rPr lang="en-US" altLang="zh-CN" dirty="0" smtClean="0">
                <a:ea typeface="宋体" pitchFamily="2" charset="-122"/>
              </a:rPr>
              <a:t> &lt;</a:t>
            </a:r>
            <a:r>
              <a:rPr lang="zh-CN" altLang="en-US" dirty="0" smtClean="0">
                <a:latin typeface="+mj-lt"/>
                <a:ea typeface="宋体" pitchFamily="2" charset="-122"/>
              </a:rPr>
              <a:t>数据类型</a:t>
            </a:r>
            <a:r>
              <a:rPr lang="en-US" altLang="zh-CN" sz="2000" i="1" dirty="0" smtClean="0">
                <a:ea typeface="宋体" pitchFamily="2" charset="-122"/>
              </a:rPr>
              <a:t>&gt;</a:t>
            </a:r>
            <a:r>
              <a:rPr lang="zh-CN" altLang="en-US" dirty="0" smtClean="0">
                <a:latin typeface="+mj-lt"/>
                <a:ea typeface="宋体" pitchFamily="2" charset="-122"/>
              </a:rPr>
              <a:t>  </a:t>
            </a:r>
            <a:r>
              <a:rPr lang="en-US" altLang="zh-CN" dirty="0" smtClean="0">
                <a:ea typeface="宋体" pitchFamily="2" charset="-122"/>
              </a:rPr>
              <a:t>&lt;</a:t>
            </a:r>
            <a:r>
              <a:rPr lang="zh-CN" altLang="en-US" dirty="0" smtClean="0">
                <a:latin typeface="+mj-lt"/>
                <a:ea typeface="宋体" pitchFamily="2" charset="-122"/>
              </a:rPr>
              <a:t>变量名</a:t>
            </a:r>
            <a:r>
              <a:rPr lang="en-US" altLang="zh-CN" sz="2000" dirty="0" smtClean="0">
                <a:ea typeface="宋体" pitchFamily="2" charset="-122"/>
              </a:rPr>
              <a:t>&gt;</a:t>
            </a:r>
            <a:r>
              <a:rPr lang="zh-CN" altLang="en-US" dirty="0" smtClean="0">
                <a:latin typeface="+mj-lt"/>
                <a:ea typeface="宋体" pitchFamily="2" charset="-122"/>
              </a:rPr>
              <a:t>  </a:t>
            </a:r>
            <a:r>
              <a:rPr lang="en-US" altLang="zh-CN" dirty="0" smtClean="0">
                <a:latin typeface="+mj-lt"/>
                <a:ea typeface="宋体" pitchFamily="2" charset="-122"/>
              </a:rPr>
              <a:t>=  </a:t>
            </a:r>
            <a:r>
              <a:rPr lang="en-US" altLang="zh-CN" dirty="0" smtClean="0">
                <a:ea typeface="宋体" pitchFamily="2" charset="-122"/>
              </a:rPr>
              <a:t>&lt;</a:t>
            </a:r>
            <a:r>
              <a:rPr lang="zh-CN" altLang="en-US" dirty="0" smtClean="0">
                <a:latin typeface="+mj-lt"/>
                <a:ea typeface="宋体" pitchFamily="2" charset="-122"/>
              </a:rPr>
              <a:t>初始化值</a:t>
            </a:r>
            <a:r>
              <a:rPr lang="en-US" altLang="zh-CN" sz="2000" dirty="0" smtClean="0">
                <a:ea typeface="宋体" pitchFamily="2" charset="-122"/>
              </a:rPr>
              <a:t>&gt;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例如：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var</a:t>
            </a:r>
            <a:r>
              <a:rPr lang="en-US" altLang="zh-CN" dirty="0" smtClean="0">
                <a:ea typeface="宋体" pitchFamily="2" charset="-122"/>
              </a:rPr>
              <a:t> = 10;</a:t>
            </a:r>
          </a:p>
          <a:p>
            <a:pPr marL="704850" lvl="1" indent="-361950" eaLnBrk="1" hangingPunct="1"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361950" indent="-361950" eaLnBrk="1" hangingPunct="1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59832" y="546155"/>
            <a:ext cx="2379330" cy="9383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变  量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19374</TotalTime>
  <Words>4646</Words>
  <Application>Microsoft Office PowerPoint</Application>
  <PresentationFormat>全屏显示(4:3)</PresentationFormat>
  <Paragraphs>881</Paragraphs>
  <Slides>73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2" baseType="lpstr">
      <vt:lpstr>Arial Unicode MS</vt:lpstr>
      <vt:lpstr>Batang</vt:lpstr>
      <vt:lpstr>楷体</vt:lpstr>
      <vt:lpstr>宋体</vt:lpstr>
      <vt:lpstr>Arial</vt:lpstr>
      <vt:lpstr>Calibri</vt:lpstr>
      <vt:lpstr>Times New Roman</vt:lpstr>
      <vt:lpstr>Wingdings</vt:lpstr>
      <vt:lpstr>PPT模板</vt:lpstr>
      <vt:lpstr>第2章 Java基本语法1</vt:lpstr>
      <vt:lpstr>本章内容</vt:lpstr>
      <vt:lpstr>PowerPoint 演示文稿</vt:lpstr>
      <vt:lpstr>标识符</vt:lpstr>
      <vt:lpstr>Java语言的关键字（保留字）</vt:lpstr>
      <vt:lpstr>Java中的名称命名规范</vt:lpstr>
      <vt:lpstr>PowerPoint 演示文稿</vt:lpstr>
      <vt:lpstr>PowerPoint 演示文稿</vt:lpstr>
      <vt:lpstr>变  量</vt:lpstr>
      <vt:lpstr>变  量</vt:lpstr>
      <vt:lpstr>PowerPoint 演示文稿</vt:lpstr>
      <vt:lpstr>PowerPoint 演示文稿</vt:lpstr>
      <vt:lpstr>PowerPoint 演示文稿</vt:lpstr>
      <vt:lpstr>进  制</vt:lpstr>
      <vt:lpstr>进  制</vt:lpstr>
      <vt:lpstr>进  制</vt:lpstr>
      <vt:lpstr>进制间转化</vt:lpstr>
      <vt:lpstr>十-十六-二进制间的转换</vt:lpstr>
      <vt:lpstr>PowerPoint 演示文稿</vt:lpstr>
      <vt:lpstr>原码、反码、补码</vt:lpstr>
      <vt:lpstr>PowerPoint 演示文稿</vt:lpstr>
      <vt:lpstr>位与字节</vt:lpstr>
      <vt:lpstr>位运算符</vt:lpstr>
      <vt:lpstr>PowerPoint 演示文稿</vt:lpstr>
      <vt:lpstr>PowerPoint 演示文稿</vt:lpstr>
      <vt:lpstr>位运算符</vt:lpstr>
      <vt:lpstr>位运算符</vt:lpstr>
      <vt:lpstr>位运算符</vt:lpstr>
      <vt:lpstr>PowerPoint 演示文稿</vt:lpstr>
      <vt:lpstr>位运算符</vt:lpstr>
      <vt:lpstr>负数的位表示</vt:lpstr>
      <vt:lpstr>PowerPoint 演示文稿</vt:lpstr>
      <vt:lpstr>变量的数据类型</vt:lpstr>
      <vt:lpstr>8种基本数据类型—整型</vt:lpstr>
      <vt:lpstr>8种基本数据类型—浮点型</vt:lpstr>
      <vt:lpstr>PowerPoint 演示文稿</vt:lpstr>
      <vt:lpstr>示  例</vt:lpstr>
      <vt:lpstr>8种基本数据类型—字符型</vt:lpstr>
      <vt:lpstr>ASCII 码</vt:lpstr>
      <vt:lpstr>Unicode 编码</vt:lpstr>
      <vt:lpstr>UTF-8</vt:lpstr>
      <vt:lpstr>示  例</vt:lpstr>
      <vt:lpstr>示  例</vt:lpstr>
      <vt:lpstr>8种基本数据类型—布尔型</vt:lpstr>
      <vt:lpstr>PowerPoint 演示文稿</vt:lpstr>
      <vt:lpstr>基本数据类型转换</vt:lpstr>
      <vt:lpstr>强制类型转换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运算符</vt:lpstr>
      <vt:lpstr>算术运算符</vt:lpstr>
      <vt:lpstr>PowerPoint 演示文稿</vt:lpstr>
      <vt:lpstr>PowerPoint 演示文稿</vt:lpstr>
      <vt:lpstr>PowerPoint 演示文稿</vt:lpstr>
      <vt:lpstr>算术运算符的注意问题</vt:lpstr>
      <vt:lpstr>PowerPoint 演示文稿</vt:lpstr>
      <vt:lpstr>赋值运算符</vt:lpstr>
      <vt:lpstr>赋值运算符</vt:lpstr>
      <vt:lpstr>比较运算符</vt:lpstr>
      <vt:lpstr>PowerPoint 演示文稿</vt:lpstr>
      <vt:lpstr>逻辑运算符</vt:lpstr>
      <vt:lpstr>PowerPoint 演示文稿</vt:lpstr>
      <vt:lpstr>三元运算符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Windows 用户</cp:lastModifiedBy>
  <cp:revision>1623</cp:revision>
  <dcterms:created xsi:type="dcterms:W3CDTF">2012-08-05T14:09:30Z</dcterms:created>
  <dcterms:modified xsi:type="dcterms:W3CDTF">2020-04-25T01:26:48Z</dcterms:modified>
</cp:coreProperties>
</file>