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95" r:id="rId3"/>
    <p:sldId id="29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4" r:id="rId18"/>
    <p:sldId id="273" r:id="rId19"/>
    <p:sldId id="274" r:id="rId20"/>
    <p:sldId id="275" r:id="rId21"/>
    <p:sldId id="29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93" r:id="rId32"/>
    <p:sldId id="286" r:id="rId33"/>
    <p:sldId id="287" r:id="rId34"/>
    <p:sldId id="288" r:id="rId35"/>
    <p:sldId id="289" r:id="rId36"/>
    <p:sldId id="290" r:id="rId37"/>
    <p:sldId id="296" r:id="rId38"/>
    <p:sldId id="297" r:id="rId39"/>
    <p:sldId id="257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3" autoAdjust="0"/>
    <p:restoredTop sz="94660"/>
  </p:normalViewPr>
  <p:slideViewPr>
    <p:cSldViewPr>
      <p:cViewPr>
        <p:scale>
          <a:sx n="75" d="100"/>
          <a:sy n="75" d="100"/>
        </p:scale>
        <p:origin x="13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916832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基本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语法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764704"/>
            <a:ext cx="3745036" cy="768718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640960" cy="5544616"/>
          </a:xfrm>
          <a:noFill/>
        </p:spPr>
        <p:txBody>
          <a:bodyPr>
            <a:normAutofit fontScale="625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1)</a:t>
            </a: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对下列代码，若有输出，指出输出结果。</a:t>
            </a:r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x = 4;</a:t>
            </a:r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y = 1;</a:t>
            </a:r>
          </a:p>
          <a:p>
            <a:pPr marL="0" indent="0">
              <a:buNone/>
            </a:pPr>
            <a:r>
              <a:rPr lang="en-US" altLang="zh-CN" sz="3200" dirty="0"/>
              <a:t>if (x &gt; 2) {</a:t>
            </a:r>
          </a:p>
          <a:p>
            <a:pPr marL="0" indent="0">
              <a:buNone/>
            </a:pPr>
            <a:r>
              <a:rPr lang="en-US" altLang="zh-CN" sz="3200" dirty="0" smtClean="0"/>
              <a:t>       if </a:t>
            </a:r>
            <a:r>
              <a:rPr lang="en-US" altLang="zh-CN" sz="3200" dirty="0"/>
              <a:t>(y &gt; 2</a:t>
            </a:r>
            <a:r>
              <a:rPr lang="en-US" altLang="zh-CN" sz="3200"/>
              <a:t>)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                </a:t>
            </a:r>
            <a:r>
              <a:rPr lang="en-US" altLang="zh-CN" sz="3200" dirty="0" err="1" smtClean="0"/>
              <a:t>System.out.println</a:t>
            </a:r>
            <a:r>
              <a:rPr lang="en-US" altLang="zh-CN" sz="3200" dirty="0" smtClean="0"/>
              <a:t>(x </a:t>
            </a:r>
            <a:r>
              <a:rPr lang="en-US" altLang="zh-CN" sz="3200" dirty="0"/>
              <a:t>+ </a:t>
            </a:r>
            <a:r>
              <a:rPr lang="en-US" altLang="zh-CN" sz="3200"/>
              <a:t>y</a:t>
            </a:r>
            <a:r>
              <a:rPr lang="en-US" altLang="zh-CN" sz="3200" smtClean="0"/>
              <a:t>);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                </a:t>
            </a:r>
            <a:r>
              <a:rPr lang="en-US" altLang="zh-CN" sz="3200" dirty="0" err="1" smtClean="0"/>
              <a:t>System.out.println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atguigu</a:t>
            </a:r>
            <a:r>
              <a:rPr lang="en-US" altLang="zh-CN" sz="3200" dirty="0" smtClean="0"/>
              <a:t>");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/>
              <a:t>} else</a:t>
            </a:r>
          </a:p>
          <a:p>
            <a:pPr marL="0" indent="0">
              <a:buNone/>
            </a:pPr>
            <a:r>
              <a:rPr lang="en-US" altLang="zh-CN" sz="3200" dirty="0" smtClean="0"/>
              <a:t>       </a:t>
            </a:r>
            <a:r>
              <a:rPr lang="en-US" altLang="zh-CN" sz="3200" dirty="0" err="1" smtClean="0"/>
              <a:t>System.out.println</a:t>
            </a:r>
            <a:r>
              <a:rPr lang="en-US" altLang="zh-CN" sz="3200" dirty="0"/>
              <a:t>("x is " + x</a:t>
            </a:r>
            <a:r>
              <a:rPr lang="en-US" altLang="zh-CN" sz="3200" dirty="0" smtClean="0"/>
              <a:t>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2)</a:t>
            </a:r>
            <a:r>
              <a:rPr lang="en-US" altLang="zh-CN" sz="32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b = true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32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           if(b == 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false)  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如果写成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if(b=false)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能编译通过吗？如果能，结果是？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3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("a");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          else 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if(b)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3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("b");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          else 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if(!b)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3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("c");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          else</a:t>
            </a:r>
            <a:endParaRPr lang="en-US" altLang="zh-CN" sz="32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3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("d");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764704"/>
            <a:ext cx="3673028" cy="69671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457283"/>
            <a:ext cx="84604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大家都知道，男大当婚，女大当嫁。那么女方家长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要嫁女儿，当然要提出一定的条件：高：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180cm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以上；富：财富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千万以上；帅：是。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这三个条件同时满足，则：“我一定要嫁给他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!!!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”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如果三个条件有为真的情况，则：“嫁吧，比上不足，比下有余。”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如果三个条件都不满足，则：“不嫁！”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76814" y="4941168"/>
            <a:ext cx="63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新宋体" panose="02010609030101010101" pitchFamily="49" charset="-122"/>
              </a:rPr>
              <a:t>Sysout</a:t>
            </a:r>
            <a:r>
              <a:rPr lang="en-US" altLang="zh-CN" dirty="0" smtClean="0">
                <a:ea typeface="新宋体" panose="02010609030101010101" pitchFamily="49" charset="-122"/>
              </a:rPr>
              <a:t>(“</a:t>
            </a:r>
            <a:r>
              <a:rPr lang="zh-CN" altLang="en-US" dirty="0" smtClean="0">
                <a:ea typeface="新宋体" panose="02010609030101010101" pitchFamily="49" charset="-122"/>
              </a:rPr>
              <a:t>身高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:   (cm)</a:t>
            </a:r>
            <a:r>
              <a:rPr lang="en-US" altLang="zh-CN" dirty="0" smtClean="0"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err="1" smtClean="0">
                <a:ea typeface="新宋体" panose="02010609030101010101" pitchFamily="49" charset="-122"/>
              </a:rPr>
              <a:t>scanner.nextInt</a:t>
            </a:r>
            <a:r>
              <a:rPr lang="en-US" altLang="zh-CN" dirty="0" smtClean="0"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 err="1">
                <a:ea typeface="新宋体" panose="02010609030101010101" pitchFamily="49" charset="-122"/>
              </a:rPr>
              <a:t>Sysout</a:t>
            </a:r>
            <a:r>
              <a:rPr lang="en-US" altLang="zh-CN" dirty="0" smtClean="0">
                <a:ea typeface="新宋体" panose="02010609030101010101" pitchFamily="49" charset="-122"/>
              </a:rPr>
              <a:t>(“</a:t>
            </a:r>
            <a:r>
              <a:rPr lang="zh-CN" altLang="en-US" dirty="0" smtClean="0">
                <a:ea typeface="新宋体" panose="02010609030101010101" pitchFamily="49" charset="-122"/>
              </a:rPr>
              <a:t>财富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:   (</a:t>
            </a:r>
            <a:r>
              <a:rPr lang="zh-CN" altLang="en-US" dirty="0" smtClean="0">
                <a:ea typeface="新宋体" panose="02010609030101010101" pitchFamily="49" charset="-122"/>
                <a:sym typeface="Wingdings" panose="05000000000000000000" pitchFamily="2" charset="2"/>
              </a:rPr>
              <a:t>千万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)</a:t>
            </a:r>
            <a:r>
              <a:rPr lang="en-US" altLang="zh-CN" dirty="0" smtClean="0">
                <a:ea typeface="新宋体" panose="02010609030101010101" pitchFamily="49" charset="-122"/>
              </a:rPr>
              <a:t>)</a:t>
            </a:r>
            <a:endParaRPr lang="en-US" altLang="zh-CN" dirty="0"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ea typeface="新宋体" panose="02010609030101010101" pitchFamily="49" charset="-122"/>
              </a:rPr>
              <a:t>scanner.nextDouble</a:t>
            </a:r>
            <a:r>
              <a:rPr lang="en-US" altLang="zh-CN" dirty="0" smtClean="0"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 err="1">
                <a:ea typeface="新宋体" panose="02010609030101010101" pitchFamily="49" charset="-122"/>
              </a:rPr>
              <a:t>Sysout</a:t>
            </a:r>
            <a:r>
              <a:rPr lang="en-US" altLang="zh-CN" dirty="0" smtClean="0">
                <a:ea typeface="新宋体" panose="02010609030101010101" pitchFamily="49" charset="-122"/>
              </a:rPr>
              <a:t>(“</a:t>
            </a:r>
            <a:r>
              <a:rPr lang="zh-CN" altLang="en-US" dirty="0" smtClean="0">
                <a:ea typeface="新宋体" panose="02010609030101010101" pitchFamily="49" charset="-122"/>
              </a:rPr>
              <a:t>帅否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:   (true/false)</a:t>
            </a:r>
            <a:r>
              <a:rPr lang="en-US" altLang="zh-CN" dirty="0" smtClean="0">
                <a:ea typeface="新宋体" panose="02010609030101010101" pitchFamily="49" charset="-122"/>
              </a:rPr>
              <a:t>)   (</a:t>
            </a:r>
            <a:r>
              <a:rPr lang="zh-CN" altLang="en-US" dirty="0" smtClean="0">
                <a:ea typeface="新宋体" panose="02010609030101010101" pitchFamily="49" charset="-122"/>
              </a:rPr>
              <a:t>是</a:t>
            </a:r>
            <a:r>
              <a:rPr lang="en-US" altLang="zh-CN" dirty="0" smtClean="0">
                <a:ea typeface="新宋体" panose="02010609030101010101" pitchFamily="49" charset="-122"/>
              </a:rPr>
              <a:t>/</a:t>
            </a:r>
            <a:r>
              <a:rPr lang="zh-CN" altLang="en-US" dirty="0" smtClean="0">
                <a:ea typeface="新宋体" panose="02010609030101010101" pitchFamily="49" charset="-122"/>
              </a:rPr>
              <a:t>否</a:t>
            </a:r>
            <a:r>
              <a:rPr lang="en-US" altLang="zh-CN" dirty="0" smtClean="0">
                <a:ea typeface="新宋体" panose="02010609030101010101" pitchFamily="49" charset="-122"/>
              </a:rPr>
              <a:t>)</a:t>
            </a:r>
            <a:endParaRPr lang="en-US" altLang="zh-CN" dirty="0"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ea typeface="新宋体" panose="02010609030101010101" pitchFamily="49" charset="-122"/>
              </a:rPr>
              <a:t>scanner.nextBoolean</a:t>
            </a:r>
            <a:r>
              <a:rPr lang="en-US" altLang="zh-CN" dirty="0" smtClean="0">
                <a:ea typeface="新宋体" panose="02010609030101010101" pitchFamily="49" charset="-122"/>
              </a:rPr>
              <a:t>();   </a:t>
            </a:r>
            <a:r>
              <a:rPr lang="en-US" altLang="zh-CN" dirty="0" err="1" smtClean="0">
                <a:ea typeface="新宋体" panose="02010609030101010101" pitchFamily="49" charset="-122"/>
              </a:rPr>
              <a:t>scanner.next</a:t>
            </a:r>
            <a:r>
              <a:rPr lang="en-US" altLang="zh-CN" dirty="0" smtClean="0">
                <a:ea typeface="新宋体" panose="02010609030101010101" pitchFamily="49" charset="-122"/>
              </a:rPr>
              <a:t>();   </a:t>
            </a:r>
            <a:r>
              <a:rPr lang="en-US" altLang="zh-CN" dirty="0" err="1" smtClean="0">
                <a:ea typeface="新宋体" panose="02010609030101010101" pitchFamily="49" charset="-122"/>
              </a:rPr>
              <a:t>str.equals</a:t>
            </a:r>
            <a:r>
              <a:rPr lang="en-US" altLang="zh-CN" dirty="0" smtClean="0">
                <a:ea typeface="新宋体" panose="02010609030101010101" pitchFamily="49" charset="-122"/>
              </a:rPr>
              <a:t>(“</a:t>
            </a:r>
            <a:r>
              <a:rPr lang="zh-CN" altLang="en-US" dirty="0" smtClean="0">
                <a:ea typeface="新宋体" panose="02010609030101010101" pitchFamily="49" charset="-122"/>
              </a:rPr>
              <a:t>是</a:t>
            </a:r>
            <a:r>
              <a:rPr lang="en-US" altLang="zh-CN" dirty="0" smtClean="0">
                <a:ea typeface="新宋体" panose="02010609030101010101" pitchFamily="49" charset="-122"/>
              </a:rPr>
              <a:t>”)  </a:t>
            </a:r>
            <a:endParaRPr lang="zh-CN" altLang="en-US" dirty="0"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2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20688"/>
            <a:ext cx="5452095" cy="792088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分支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结构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语句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84784"/>
            <a:ext cx="3600400" cy="50641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switch(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case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break;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case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break;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… …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case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break;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default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 } </a:t>
            </a:r>
          </a:p>
        </p:txBody>
      </p:sp>
    </p:spTree>
    <p:extLst>
      <p:ext uri="{BB962C8B-B14F-4D97-AF65-F5344CB8AC3E}">
        <p14:creationId xmlns:p14="http://schemas.microsoft.com/office/powerpoint/2010/main" val="32336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476672"/>
            <a:ext cx="6314499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语句应用举例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79512" y="1268760"/>
            <a:ext cx="76327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public class Test{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       public static void main(String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1;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switch 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case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("zero");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case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("one");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       	default: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("default");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	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        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916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79512" y="764704"/>
            <a:ext cx="8568952" cy="596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       public static void main(String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String season = “summer”;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switch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(season)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case “spring”: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春暖花开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case “summer”: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夏日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炎炎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		case “autumn”: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秋高气爽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		case “winter”: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冬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雪皑皑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       	default: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季节输入有误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}}}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764704"/>
            <a:ext cx="5148666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语句有关规则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8405" y="1772816"/>
            <a:ext cx="835342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switch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中表达式的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返回值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必须是下述几种类型之一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    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byte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short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，枚举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；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子句中的值必须是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常量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，且所有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子句中的值应是不同的；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default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可任选的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，当没有匹配的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时，执行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default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语句用来在执行完一个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分支后使程序跳出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；如果没有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，程序会顺序执行到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结尾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692696"/>
            <a:ext cx="3312368" cy="72008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例  题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switch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把小写类型的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char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型转为大写。只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转换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a, b, c, d, e.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其它的输出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“other”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对学生成绩大于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60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分的，输出“合格”。低于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60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分的，输出“不合格”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根据用于指定月份，打印该月份所属的季节。</a:t>
            </a: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3,4,5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春季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6,7,8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夏季 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9,10,11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秋季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12, 1, 2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冬季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0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练  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编写程序，从键盘接收整数参数</a:t>
            </a:r>
            <a:r>
              <a:rPr lang="en-US" altLang="zh-CN" sz="3200" dirty="0" smtClean="0">
                <a:ea typeface="宋体" pitchFamily="2" charset="-122"/>
              </a:rPr>
              <a:t>.</a:t>
            </a:r>
            <a:r>
              <a:rPr lang="zh-CN" altLang="en-US" sz="3200" dirty="0" smtClean="0">
                <a:ea typeface="宋体" pitchFamily="2" charset="-122"/>
              </a:rPr>
              <a:t>如果该数为</a:t>
            </a:r>
            <a:r>
              <a:rPr lang="en-US" altLang="zh-CN" sz="3200" dirty="0" smtClean="0">
                <a:ea typeface="宋体" pitchFamily="2" charset="-122"/>
              </a:rPr>
              <a:t>1-7</a:t>
            </a:r>
            <a:r>
              <a:rPr lang="zh-CN" altLang="en-US" sz="3200" dirty="0" smtClean="0">
                <a:ea typeface="宋体" pitchFamily="2" charset="-122"/>
              </a:rPr>
              <a:t>，打印对应的星期值，否则打印“非法参数”。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2411760" y="978113"/>
            <a:ext cx="50405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switch</a:t>
            </a:r>
            <a:r>
              <a:rPr lang="zh-CN" altLang="en-US" sz="3600" b="1" dirty="0">
                <a:latin typeface="+mn-lt"/>
              </a:rPr>
              <a:t>和</a:t>
            </a:r>
            <a:r>
              <a:rPr lang="en-US" altLang="zh-CN" sz="3600" b="1" dirty="0">
                <a:latin typeface="+mn-lt"/>
              </a:rPr>
              <a:t>if</a:t>
            </a:r>
            <a:r>
              <a:rPr lang="zh-CN" altLang="en-US" sz="3600" b="1" dirty="0">
                <a:latin typeface="+mn-lt"/>
              </a:rPr>
              <a:t>语句的对比</a:t>
            </a: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611188" y="1988840"/>
            <a:ext cx="79232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+mn-lt"/>
              </a:rPr>
              <a:t>if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语句很像，具体什么场景下，应用哪个语句呢？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altLang="zh-CN" dirty="0" smtClean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+mn-lt"/>
              </a:rPr>
              <a:t>如果</a:t>
            </a:r>
            <a:r>
              <a:rPr lang="zh-CN" altLang="en-US" dirty="0">
                <a:latin typeface="+mn-lt"/>
              </a:rPr>
              <a:t>判断的具体数值不多，</a:t>
            </a:r>
            <a:r>
              <a:rPr lang="zh-CN" altLang="en-US" dirty="0" smtClean="0">
                <a:latin typeface="+mn-lt"/>
              </a:rPr>
              <a:t>而</a:t>
            </a:r>
            <a:r>
              <a:rPr lang="zh-CN" altLang="en-US" dirty="0">
                <a:latin typeface="+mn-lt"/>
              </a:rPr>
              <a:t>且</a:t>
            </a:r>
            <a:r>
              <a:rPr lang="zh-CN" altLang="en-US" dirty="0" smtClean="0">
                <a:latin typeface="+mn-lt"/>
              </a:rPr>
              <a:t>符合</a:t>
            </a:r>
            <a:r>
              <a:rPr lang="en-US" altLang="zh-CN" dirty="0">
                <a:latin typeface="+mn-lt"/>
              </a:rPr>
              <a:t>byte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short 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 err="1">
                <a:latin typeface="+mn-lt"/>
              </a:rPr>
              <a:t>int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这四种类型。虽然两个语句都可以使用，建议使用</a:t>
            </a:r>
            <a:r>
              <a:rPr lang="en-US" altLang="zh-CN" dirty="0" err="1">
                <a:latin typeface="+mn-lt"/>
              </a:rPr>
              <a:t>swtich</a:t>
            </a:r>
            <a:r>
              <a:rPr lang="zh-CN" altLang="en-US" dirty="0">
                <a:latin typeface="+mn-lt"/>
              </a:rPr>
              <a:t>语句。因为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效率稍高</a:t>
            </a:r>
            <a:r>
              <a:rPr lang="zh-CN" altLang="en-US" dirty="0">
                <a:latin typeface="+mn-lt"/>
              </a:rPr>
              <a:t>。</a:t>
            </a: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+mn-lt"/>
              </a:rPr>
              <a:t>其他</a:t>
            </a:r>
            <a:r>
              <a:rPr lang="zh-CN" altLang="en-US" dirty="0">
                <a:latin typeface="+mn-lt"/>
              </a:rPr>
              <a:t>情况：对区间判断，对结果为</a:t>
            </a:r>
            <a:r>
              <a:rPr lang="en-US" altLang="zh-CN" dirty="0">
                <a:latin typeface="+mn-lt"/>
              </a:rPr>
              <a:t>boolean</a:t>
            </a:r>
            <a:r>
              <a:rPr lang="zh-CN" altLang="en-US" dirty="0">
                <a:latin typeface="+mn-lt"/>
              </a:rPr>
              <a:t>类型判断，使用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的使用范围更广。</a:t>
            </a:r>
          </a:p>
        </p:txBody>
      </p:sp>
    </p:spTree>
    <p:extLst>
      <p:ext uri="{BB962C8B-B14F-4D97-AF65-F5344CB8AC3E}">
        <p14:creationId xmlns:p14="http://schemas.microsoft.com/office/powerpoint/2010/main" val="37099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08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   习</a:t>
            </a:r>
            <a:endParaRPr lang="en-US" altLang="zh-CN" b="1" dirty="0" smtClean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68" y="1676378"/>
            <a:ext cx="8605112" cy="326479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编写程序：从键盘上读入一个学生成绩，存放在变量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中，根据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的值输出其对应的成绩等级：</a:t>
            </a: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score&gt;=90      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等级：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70=&lt;score&lt;90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等级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B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60=&lt;score&lt;70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等级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C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score&lt;60        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等级：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</a:t>
            </a: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5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764704"/>
            <a:ext cx="6292814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sz="4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17970"/>
            <a:ext cx="8229600" cy="509717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分支结构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循环结构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特殊流程控制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endParaRPr lang="zh-CN" altLang="en-US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  习</a:t>
            </a:r>
            <a:endParaRPr lang="en-US" altLang="zh-CN" b="1" dirty="0" smtClean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68" y="1676378"/>
            <a:ext cx="8605112" cy="3264790"/>
          </a:xfrm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从键盘分别输入年、月、日，判断这一天是当年的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第几天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注：判断一年是否是闰年的标准：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     1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）可以被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整除，但不可被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100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整除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     2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）可以被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400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整除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1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643174" y="2428868"/>
            <a:ext cx="4429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第二节 循环结构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3600326" cy="9131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循环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结构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064896" cy="5112568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循环语句功能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某些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条件满足的情况下，反复执行特定代码的功能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循环语句的四个组成部分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初始化部分（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init_statement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循环条件部分（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test_exp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循环体部分（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body_statement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迭代部分（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alter_statement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循环语句分类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for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while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do/while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 </a:t>
            </a:r>
          </a:p>
        </p:txBody>
      </p:sp>
    </p:spTree>
    <p:extLst>
      <p:ext uri="{BB962C8B-B14F-4D97-AF65-F5344CB8AC3E}">
        <p14:creationId xmlns:p14="http://schemas.microsoft.com/office/powerpoint/2010/main" val="15734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20688"/>
            <a:ext cx="2967881" cy="72149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12968" cy="4800600"/>
          </a:xfrm>
          <a:noFill/>
        </p:spPr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>
              <a:buClr>
                <a:srgbClr val="000000"/>
              </a:buClr>
              <a:buNone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(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初始化表达式</a:t>
            </a:r>
            <a:r>
              <a:rPr lang="zh-CN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⑤⑦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更改表达式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	语句或语句块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⑥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algn="just"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6" y="3889423"/>
            <a:ext cx="7124118" cy="20628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7448" y="3964695"/>
            <a:ext cx="228601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97514" y="353606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40654" y="3964695"/>
            <a:ext cx="178595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12158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3021218" y="3076747"/>
            <a:ext cx="1883391" cy="880281"/>
          </a:xfrm>
          <a:custGeom>
            <a:avLst/>
            <a:gdLst>
              <a:gd name="connsiteX0" fmla="*/ 0 w 1883391"/>
              <a:gd name="connsiteY0" fmla="*/ 839337 h 880281"/>
              <a:gd name="connsiteX1" fmla="*/ 1119117 w 1883391"/>
              <a:gd name="connsiteY1" fmla="*/ 6824 h 880281"/>
              <a:gd name="connsiteX2" fmla="*/ 1883391 w 1883391"/>
              <a:gd name="connsiteY2" fmla="*/ 880281 h 8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3391" h="880281">
                <a:moveTo>
                  <a:pt x="0" y="839337"/>
                </a:moveTo>
                <a:cubicBezTo>
                  <a:pt x="402609" y="419668"/>
                  <a:pt x="805219" y="0"/>
                  <a:pt x="1119117" y="6824"/>
                </a:cubicBezTo>
                <a:cubicBezTo>
                  <a:pt x="1433015" y="13648"/>
                  <a:pt x="1658203" y="446964"/>
                  <a:pt x="1883391" y="8802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9" idx="2"/>
          </p:cNvCxnSpPr>
          <p:nvPr/>
        </p:nvCxnSpPr>
        <p:spPr>
          <a:xfrm rot="5400000">
            <a:off x="4855452" y="3843681"/>
            <a:ext cx="162505" cy="6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9" idx="2"/>
          </p:cNvCxnSpPr>
          <p:nvPr/>
        </p:nvCxnSpPr>
        <p:spPr>
          <a:xfrm>
            <a:off x="4683046" y="3794523"/>
            <a:ext cx="221563" cy="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25944" y="4607637"/>
            <a:ext cx="485778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091182" y="4120801"/>
            <a:ext cx="773373" cy="914400"/>
          </a:xfrm>
          <a:custGeom>
            <a:avLst/>
            <a:gdLst>
              <a:gd name="connsiteX0" fmla="*/ 136478 w 773373"/>
              <a:gd name="connsiteY0" fmla="*/ 0 h 914400"/>
              <a:gd name="connsiteX1" fmla="*/ 750627 w 773373"/>
              <a:gd name="connsiteY1" fmla="*/ 668741 h 914400"/>
              <a:gd name="connsiteX2" fmla="*/ 0 w 77337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373" h="914400">
                <a:moveTo>
                  <a:pt x="136478" y="0"/>
                </a:moveTo>
                <a:cubicBezTo>
                  <a:pt x="454925" y="258170"/>
                  <a:pt x="773373" y="516341"/>
                  <a:pt x="750627" y="668741"/>
                </a:cubicBezTo>
                <a:cubicBezTo>
                  <a:pt x="727881" y="821141"/>
                  <a:pt x="363940" y="867770"/>
                  <a:pt x="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3" idx="2"/>
          </p:cNvCxnSpPr>
          <p:nvPr/>
        </p:nvCxnSpPr>
        <p:spPr>
          <a:xfrm rot="5400000">
            <a:off x="6016549" y="4896584"/>
            <a:ext cx="213250" cy="6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</p:cNvCxnSpPr>
          <p:nvPr/>
        </p:nvCxnSpPr>
        <p:spPr>
          <a:xfrm>
            <a:off x="6091182" y="5035201"/>
            <a:ext cx="206860" cy="2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97712" y="532201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4699110" y="4380109"/>
            <a:ext cx="3257266" cy="2001219"/>
          </a:xfrm>
          <a:custGeom>
            <a:avLst/>
            <a:gdLst>
              <a:gd name="connsiteX0" fmla="*/ 0 w 3257266"/>
              <a:gd name="connsiteY0" fmla="*/ 887104 h 3009331"/>
              <a:gd name="connsiteX1" fmla="*/ 791571 w 3257266"/>
              <a:gd name="connsiteY1" fmla="*/ 2852382 h 3009331"/>
              <a:gd name="connsiteX2" fmla="*/ 2988860 w 3257266"/>
              <a:gd name="connsiteY2" fmla="*/ 1828800 h 3009331"/>
              <a:gd name="connsiteX3" fmla="*/ 2402006 w 3257266"/>
              <a:gd name="connsiteY3" fmla="*/ 0 h 300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266" h="3009331">
                <a:moveTo>
                  <a:pt x="0" y="887104"/>
                </a:moveTo>
                <a:cubicBezTo>
                  <a:pt x="146714" y="1791268"/>
                  <a:pt x="293428" y="2695433"/>
                  <a:pt x="791571" y="2852382"/>
                </a:cubicBezTo>
                <a:cubicBezTo>
                  <a:pt x="1289714" y="3009331"/>
                  <a:pt x="2720454" y="2304197"/>
                  <a:pt x="2988860" y="1828800"/>
                </a:cubicBezTo>
                <a:cubicBezTo>
                  <a:pt x="3257266" y="1353403"/>
                  <a:pt x="2829636" y="676701"/>
                  <a:pt x="240200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83794" y="3964695"/>
            <a:ext cx="71438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6946209" y="4514128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24804" y="4406971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5232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5449737" y="2685511"/>
            <a:ext cx="1555845" cy="1271517"/>
          </a:xfrm>
          <a:custGeom>
            <a:avLst/>
            <a:gdLst>
              <a:gd name="connsiteX0" fmla="*/ 1555845 w 1555845"/>
              <a:gd name="connsiteY0" fmla="*/ 1257869 h 1271517"/>
              <a:gd name="connsiteX1" fmla="*/ 1201003 w 1555845"/>
              <a:gd name="connsiteY1" fmla="*/ 2275 h 1271517"/>
              <a:gd name="connsiteX2" fmla="*/ 0 w 1555845"/>
              <a:gd name="connsiteY2" fmla="*/ 1271517 h 127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5" h="1271517">
                <a:moveTo>
                  <a:pt x="1555845" y="1257869"/>
                </a:moveTo>
                <a:cubicBezTo>
                  <a:pt x="1508078" y="628934"/>
                  <a:pt x="1460311" y="0"/>
                  <a:pt x="1201003" y="2275"/>
                </a:cubicBezTo>
                <a:cubicBezTo>
                  <a:pt x="941696" y="4550"/>
                  <a:pt x="470848" y="638033"/>
                  <a:pt x="0" y="12715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8" idx="3"/>
            <a:endCxn id="22" idx="2"/>
          </p:cNvCxnSpPr>
          <p:nvPr/>
        </p:nvCxnSpPr>
        <p:spPr>
          <a:xfrm flipH="1">
            <a:off x="5449737" y="3649295"/>
            <a:ext cx="133925" cy="30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2" idx="2"/>
          </p:cNvCxnSpPr>
          <p:nvPr/>
        </p:nvCxnSpPr>
        <p:spPr>
          <a:xfrm flipV="1">
            <a:off x="5449737" y="3821819"/>
            <a:ext cx="348239" cy="13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340768"/>
            <a:ext cx="79928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应用举例</a:t>
            </a:r>
          </a:p>
          <a:p>
            <a:pPr algn="just"/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ForLoop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public static void main(String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         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result = 0;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          for(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=1;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&lt;=100;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++) {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	  result +=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          }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	         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("result=" + result);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}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}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42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548680"/>
            <a:ext cx="4552628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语句例题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8496300" cy="20161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编写程序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FooBizBaz.java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，从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循环到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150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并在每行打印一个值，另外在每个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的倍数行上打印出“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”,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在每个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的倍数行上打印“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biz”,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在每个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的倍数行上打印输出“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baz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3645024"/>
            <a:ext cx="1571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foo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5 biz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6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7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baz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3645024"/>
            <a:ext cx="2428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15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biz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….</a:t>
            </a: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105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biz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baz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50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92696"/>
            <a:ext cx="4552628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848"/>
            <a:ext cx="7920880" cy="396044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打印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1~100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之间所有奇数的和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打印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1~100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之间所有是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倍数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的整数的个数及 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总和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（体会设置计数器的思想）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输出所有的水仙花数，所谓水仙花数是指一个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位数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，其各个位上数字立方和等于其本身。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例如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153 = 1*1*1 + 3*3*3 + 5*5*5</a:t>
            </a:r>
          </a:p>
          <a:p>
            <a:pPr marL="0" indent="0">
              <a:buNone/>
            </a:pP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548680"/>
            <a:ext cx="3832672" cy="890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while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640762" cy="5029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初始化语句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while( 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		语句或语句块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[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更改语句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;]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应用举例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WhileLoop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public static void main(String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		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result = 0;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i=1;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while(i&lt;=100) 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result += i;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 	       	        i++;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("result=" + result);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 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</a:t>
            </a:r>
            <a:r>
              <a:rPr lang="en-US" altLang="zh-CN" sz="2200" b="1" dirty="0" smtClean="0">
                <a:solidFill>
                  <a:srgbClr val="0066FF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68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660007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o-while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784976" cy="5256584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初始化语句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do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	语句或语句块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[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更改语句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;]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｝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while(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</a:t>
            </a:r>
          </a:p>
          <a:p>
            <a:pPr eaLnBrk="1" hangingPunct="1">
              <a:lnSpc>
                <a:spcPct val="17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应用举例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1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WhileLoop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public static void main(String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		 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result = 0,  i=1;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do{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	   result += i;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		       	   i++;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 }while(i&lt;=100);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("result=" + result);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  </a:t>
            </a:r>
          </a:p>
        </p:txBody>
      </p:sp>
    </p:spTree>
    <p:extLst>
      <p:ext uri="{BB962C8B-B14F-4D97-AF65-F5344CB8AC3E}">
        <p14:creationId xmlns:p14="http://schemas.microsoft.com/office/powerpoint/2010/main" val="1432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692696"/>
            <a:ext cx="4032448" cy="7920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循环语句练习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43050"/>
            <a:ext cx="8713787" cy="2879725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编写程序一：求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到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100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之间所有偶数的和。用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语句分别完成。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endParaRPr lang="zh-CN" altLang="en-US" sz="26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643174" y="2428868"/>
            <a:ext cx="4429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第一节 分支结构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5476895"/>
            <a:ext cx="4968552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3689498" y="764704"/>
            <a:ext cx="2485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嵌套循环</a:t>
            </a: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332573" y="1524848"/>
            <a:ext cx="842493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将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一个循环放在另一个循环体内，就形成了嵌套循环。其中，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for ,while ,do…while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均可以作为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外层循环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内层循环</a:t>
            </a: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实质上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，嵌套循环就是把内层循环当成外层循环的循环体。当只有内层循环的循环条件为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时，才会完全跳出内层循环，才可结束外层的当次循环，开始下一次的循环</a:t>
            </a: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设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外层循环次数为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次，内层为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次，则内层循环体实际上需要执行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m*n=</a:t>
            </a:r>
            <a:r>
              <a:rPr lang="en-US" altLang="zh-CN" dirty="0" err="1">
                <a:latin typeface="+mn-lt"/>
                <a:ea typeface="宋体" pitchFamily="2" charset="-122"/>
                <a:cs typeface="Times New Roman" pitchFamily="18" charset="0"/>
              </a:rPr>
              <a:t>mn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次。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5476895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</a:rPr>
              <a:t>例题：</a:t>
            </a:r>
            <a:r>
              <a:rPr lang="en-US" altLang="zh-CN" sz="2400" b="1" dirty="0" smtClean="0">
                <a:ea typeface="宋体" pitchFamily="2" charset="-122"/>
              </a:rPr>
              <a:t>1</a:t>
            </a:r>
            <a:r>
              <a:rPr lang="zh-CN" altLang="en-US" sz="2400" b="1" dirty="0" smtClean="0">
                <a:ea typeface="宋体" pitchFamily="2" charset="-122"/>
              </a:rPr>
              <a:t>）九九乘法表</a:t>
            </a: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            2</a:t>
            </a:r>
            <a:r>
              <a:rPr lang="zh-CN" altLang="en-US" sz="2400" b="1" dirty="0" smtClean="0">
                <a:ea typeface="宋体" pitchFamily="2" charset="-122"/>
              </a:rPr>
              <a:t>）</a:t>
            </a:r>
            <a:r>
              <a:rPr lang="en-US" altLang="zh-CN" sz="2400" b="1" dirty="0" smtClean="0">
                <a:ea typeface="宋体" pitchFamily="2" charset="-122"/>
              </a:rPr>
              <a:t>1—100</a:t>
            </a:r>
            <a:r>
              <a:rPr lang="zh-CN" altLang="en-US" sz="2400" b="1" dirty="0" smtClean="0">
                <a:ea typeface="宋体" pitchFamily="2" charset="-122"/>
              </a:rPr>
              <a:t>之间的所有质数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3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714480" y="2428868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第三节 特殊流程控制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840089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97030"/>
            <a:ext cx="8064500" cy="451229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break 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语句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语句用于终止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某个语句块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的执行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{    ……	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break;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语句出现在多层嵌套的语句块中时，可以通过标签指明要终止的是哪一层语句块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label1: 	{   ……       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label2:	         {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label3:			{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           break label2;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        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	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  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}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7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4299967" cy="8877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6792"/>
            <a:ext cx="8208963" cy="4824536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break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语句用法举例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TestBreak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public static void main(String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for(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i = 0; i&lt;10; i++){ 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	if(i==3)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break;	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	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 i =" + i);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}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("Game Over!");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248472" cy="8640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13788" cy="5214950"/>
          </a:xfrm>
          <a:noFill/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continue 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语句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语句用于跳过某个循环语句块的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一次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执行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语句出现在多层嵌套的循环语句体中时，可以通过标签指明要跳过的是哪一层循环 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zh-CN" altLang="en-US" sz="5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语句用法举例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ContinueTest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public static void main(String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	   for (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&lt; 100;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++) 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 	         	  if (i%10==0)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		continue;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 	               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 	               }  }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5541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931" y="620688"/>
            <a:ext cx="5344145" cy="83844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3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：并非专门用于结束循环的，它的功能是结束一个方法。当一个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方法执行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到一个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语句时，这个方法将被结束。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不同的是，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直接结束整个方法，不管这个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处于多少层循环之内</a:t>
            </a:r>
          </a:p>
        </p:txBody>
      </p:sp>
    </p:spTree>
    <p:extLst>
      <p:ext uri="{BB962C8B-B14F-4D97-AF65-F5344CB8AC3E}">
        <p14:creationId xmlns:p14="http://schemas.microsoft.com/office/powerpoint/2010/main" val="6395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824586" cy="81461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特殊流程控制语句说明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712968" cy="4536504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只能用于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语句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循环语句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中。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continue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只能用于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循环语句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二者功能类似，但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是终止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本次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是终止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本层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循环。</a:t>
            </a: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reak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之后不能有其他的语句，因为程序永远不会执行其后的语句。</a:t>
            </a: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标号语句必须紧接在循环的头部。标号语句不能用在非循环语句的前面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  习</a:t>
            </a:r>
            <a:endParaRPr lang="en-US" altLang="zh-CN" b="1" dirty="0" smtClean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68" y="1676378"/>
            <a:ext cx="8605112" cy="3264790"/>
          </a:xfrm>
          <a:noFill/>
        </p:spPr>
        <p:txBody>
          <a:bodyPr/>
          <a:lstStyle/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 smtClean="0">
                <a:ea typeface="宋体" charset="-122"/>
              </a:rPr>
              <a:t>编写程序一，打印</a:t>
            </a:r>
            <a:r>
              <a:rPr lang="en-US" altLang="zh-CN" dirty="0" smtClean="0">
                <a:ea typeface="宋体" charset="-122"/>
              </a:rPr>
              <a:t>1-100</a:t>
            </a:r>
            <a:r>
              <a:rPr lang="zh-CN" altLang="en-US" dirty="0" smtClean="0">
                <a:ea typeface="宋体" charset="-122"/>
              </a:rPr>
              <a:t>之间</a:t>
            </a:r>
            <a:r>
              <a:rPr lang="en-US" altLang="zh-CN" dirty="0" smtClean="0">
                <a:ea typeface="宋体" charset="-122"/>
              </a:rPr>
              <a:t>13</a:t>
            </a:r>
            <a:r>
              <a:rPr lang="zh-CN" altLang="en-US" dirty="0" smtClean="0">
                <a:ea typeface="宋体" charset="-122"/>
              </a:rPr>
              <a:t>的倍数，使用</a:t>
            </a:r>
            <a:r>
              <a:rPr lang="en-US" altLang="zh-CN" dirty="0" err="1" smtClean="0">
                <a:ea typeface="宋体" charset="-122"/>
              </a:rPr>
              <a:t>continue语句</a:t>
            </a:r>
            <a:endParaRPr lang="en-US" altLang="zh-CN" dirty="0" smtClean="0">
              <a:ea typeface="宋体" charset="-122"/>
            </a:endParaRP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编写程序二：从键盘读入个数不确定的整数，并判断读入的正数和负数的个数，输入为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时结束程序。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Times New Roman" pitchFamily="18" charset="0"/>
              <a:buAutoNum type="arabicPeriod"/>
            </a:pPr>
            <a:endParaRPr lang="zh-CN" altLang="en-US" dirty="0" smtClean="0">
              <a:ea typeface="宋体" charset="-122"/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528638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补充：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最简单无限循环格式：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while(true) , for(;;),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无限循环存在的原因是并不知道循环多少次，需要根据某些条件，来控制循环。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81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8863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PositiveNegative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//while(true)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Scanner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scanner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= new Scanner(System.in);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a = 0;//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统计正数的个数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b = 0;//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统计负数的个数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for(;;){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请输入一个整数：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z =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scanner.nextInt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if(z&gt;0)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a++;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else if(z&lt;0)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b++;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else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; 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正数的个数为：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"+a);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负数的个数为：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"+b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);  } 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692696"/>
            <a:ext cx="4248472" cy="72008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程序流程控制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79" y="1628800"/>
            <a:ext cx="8613517" cy="453650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顺序结构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从上到下逐行地执行，中间没有任何判断和跳转。</a:t>
            </a: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3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分支</a:t>
            </a: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结构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条件，选择性地执行某段代码。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if…else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两种分支语句。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3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循环</a:t>
            </a: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结构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循环条件，重复性的执行某段代码。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do…while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三种循环语句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92696"/>
            <a:ext cx="3960440" cy="72008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程序流程控制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109461" cy="489654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500" b="1" dirty="0">
                <a:ea typeface="宋体" pitchFamily="2" charset="-122"/>
                <a:cs typeface="Times New Roman" pitchFamily="18" charset="0"/>
              </a:rPr>
              <a:t>顺序结构</a:t>
            </a: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中定义成员变量时采用合法的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前向引用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。如：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num1 = 12;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num2 = num1 + 2;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错误形式：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num2 = num1 + 2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num1 = 12;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95536" y="1484784"/>
            <a:ext cx="3313113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语句三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种格式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800" b="1" dirty="0" smtClean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1.  if(true){</a:t>
            </a: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2.  if(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else{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endParaRPr lang="en-US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572000" y="2249313"/>
            <a:ext cx="3602038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3.  if(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else if (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……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else{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endParaRPr lang="zh-CN" altLang="en-US" sz="22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83878"/>
            <a:ext cx="5688632" cy="8009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分支语句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if-else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语句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581063"/>
            <a:ext cx="5401220" cy="105447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if-else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语句应用举例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77445" y="1628800"/>
            <a:ext cx="8352928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TestAge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 static void main(String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age = 75;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(age&lt; 0) 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不可能！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} else if (age&gt;250) 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是个妖怪！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} else 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人家芳龄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 + age +"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马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马乎乎啦！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>
                <a:ea typeface="宋体" pitchFamily="2" charset="-122"/>
              </a:rPr>
              <a:t>从键盘输入小</a:t>
            </a:r>
            <a:r>
              <a:rPr lang="zh-CN" altLang="en-US" dirty="0">
                <a:ea typeface="宋体" pitchFamily="2" charset="-122"/>
              </a:rPr>
              <a:t>明的期末成绩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</a:rPr>
              <a:t>当</a:t>
            </a:r>
            <a:r>
              <a:rPr lang="zh-CN" altLang="en-US" dirty="0">
                <a:ea typeface="宋体" pitchFamily="2" charset="-122"/>
              </a:rPr>
              <a:t>成绩</a:t>
            </a:r>
            <a:r>
              <a:rPr lang="zh-CN" altLang="en-US">
                <a:ea typeface="宋体" pitchFamily="2" charset="-122"/>
              </a:rPr>
              <a:t>为</a:t>
            </a:r>
            <a:r>
              <a:rPr lang="en-US" altLang="zh-CN" smtClean="0">
                <a:ea typeface="宋体" pitchFamily="2" charset="-122"/>
              </a:rPr>
              <a:t>100</a:t>
            </a:r>
            <a:r>
              <a:rPr lang="zh-CN" altLang="en-US" dirty="0">
                <a:ea typeface="宋体" pitchFamily="2" charset="-122"/>
              </a:rPr>
              <a:t>分时，奖励一辆</a:t>
            </a:r>
            <a:r>
              <a:rPr lang="en-US" altLang="zh-CN" dirty="0" smtClean="0">
                <a:ea typeface="宋体" pitchFamily="2" charset="-122"/>
              </a:rPr>
              <a:t>BMW</a:t>
            </a:r>
            <a:r>
              <a:rPr lang="zh-CN" altLang="en-US" dirty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</a:rPr>
              <a:t>当</a:t>
            </a:r>
            <a:r>
              <a:rPr lang="zh-CN" altLang="en-US" dirty="0">
                <a:ea typeface="宋体" pitchFamily="2" charset="-122"/>
              </a:rPr>
              <a:t>成绩</a:t>
            </a:r>
            <a:r>
              <a:rPr lang="zh-CN" altLang="en-US" dirty="0" smtClean="0">
                <a:ea typeface="宋体" pitchFamily="2" charset="-122"/>
              </a:rPr>
              <a:t>为</a:t>
            </a:r>
            <a:r>
              <a:rPr lang="en-US" altLang="zh-CN" dirty="0" smtClean="0">
                <a:ea typeface="宋体" pitchFamily="2" charset="-122"/>
              </a:rPr>
              <a:t>[80-99</a:t>
            </a:r>
            <a:r>
              <a:rPr lang="en-US" altLang="zh-CN" dirty="0">
                <a:ea typeface="宋体" pitchFamily="2" charset="-122"/>
              </a:rPr>
              <a:t>]</a:t>
            </a:r>
            <a:r>
              <a:rPr lang="zh-CN" altLang="en-US" dirty="0">
                <a:ea typeface="宋体" pitchFamily="2" charset="-122"/>
              </a:rPr>
              <a:t>时，奖励一个台</a:t>
            </a:r>
            <a:r>
              <a:rPr lang="en-US" altLang="zh-CN" dirty="0" smtClean="0">
                <a:ea typeface="宋体" pitchFamily="2" charset="-122"/>
              </a:rPr>
              <a:t>iphone15s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</a:rPr>
              <a:t>当成绩为</a:t>
            </a:r>
            <a:r>
              <a:rPr lang="en-US" altLang="zh-CN" dirty="0" smtClean="0">
                <a:ea typeface="宋体" pitchFamily="2" charset="-122"/>
              </a:rPr>
              <a:t>[60-80]</a:t>
            </a:r>
            <a:r>
              <a:rPr lang="zh-CN" altLang="en-US" dirty="0" smtClean="0">
                <a:ea typeface="宋体" pitchFamily="2" charset="-122"/>
              </a:rPr>
              <a:t>时，奖励一本参考书；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</a:rPr>
              <a:t>其它时，什么奖励也没有。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836712"/>
            <a:ext cx="4148534" cy="72008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语句例题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73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836712"/>
            <a:ext cx="4148534" cy="72008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语句例题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16931"/>
            <a:ext cx="8352035" cy="2016125"/>
          </a:xfrm>
          <a:noFill/>
        </p:spPr>
        <p:txBody>
          <a:bodyPr/>
          <a:lstStyle/>
          <a:p>
            <a:pPr eaLnBrk="1" hangingPunct="1">
              <a:lnSpc>
                <a:spcPts val="41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编写程序：由键盘输入三个整数分别存入变量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num1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num2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num3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，对它们进行排序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if-else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if-else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),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并且从小到大输出。</a:t>
            </a:r>
          </a:p>
        </p:txBody>
      </p:sp>
    </p:spTree>
    <p:extLst>
      <p:ext uri="{BB962C8B-B14F-4D97-AF65-F5344CB8AC3E}">
        <p14:creationId xmlns:p14="http://schemas.microsoft.com/office/powerpoint/2010/main" val="15807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13419</TotalTime>
  <Words>1614</Words>
  <Application>Microsoft Office PowerPoint</Application>
  <PresentationFormat>全屏显示(4:3)</PresentationFormat>
  <Paragraphs>369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 Unicode MS</vt:lpstr>
      <vt:lpstr>楷体</vt:lpstr>
      <vt:lpstr>宋体</vt:lpstr>
      <vt:lpstr>新宋体</vt:lpstr>
      <vt:lpstr>Arial</vt:lpstr>
      <vt:lpstr>Calibri</vt:lpstr>
      <vt:lpstr>Times New Roman</vt:lpstr>
      <vt:lpstr>Wingdings</vt:lpstr>
      <vt:lpstr>PPT模板</vt:lpstr>
      <vt:lpstr>第3章 Java基本语法2</vt:lpstr>
      <vt:lpstr>本章内容</vt:lpstr>
      <vt:lpstr>PowerPoint 演示文稿</vt:lpstr>
      <vt:lpstr> 程序流程控制</vt:lpstr>
      <vt:lpstr>  程序流程控制</vt:lpstr>
      <vt:lpstr>分支语句1： if-else语句</vt:lpstr>
      <vt:lpstr>if-else语句应用举例</vt:lpstr>
      <vt:lpstr>if语句例题1</vt:lpstr>
      <vt:lpstr>if语句例题2</vt:lpstr>
      <vt:lpstr>if语句练习1</vt:lpstr>
      <vt:lpstr>if语句练习2</vt:lpstr>
      <vt:lpstr>分支结构2：switch语句</vt:lpstr>
      <vt:lpstr>switch语句应用举例</vt:lpstr>
      <vt:lpstr>PowerPoint 演示文稿</vt:lpstr>
      <vt:lpstr>switch语句有关规则</vt:lpstr>
      <vt:lpstr>例  题</vt:lpstr>
      <vt:lpstr>练  习</vt:lpstr>
      <vt:lpstr>PowerPoint 演示文稿</vt:lpstr>
      <vt:lpstr>练   习</vt:lpstr>
      <vt:lpstr>练  习</vt:lpstr>
      <vt:lpstr>PowerPoint 演示文稿</vt:lpstr>
      <vt:lpstr>循环结构</vt:lpstr>
      <vt:lpstr>for 循环语句</vt:lpstr>
      <vt:lpstr>PowerPoint 演示文稿</vt:lpstr>
      <vt:lpstr>for语句例题</vt:lpstr>
      <vt:lpstr>for语句练习</vt:lpstr>
      <vt:lpstr>while 循环语句</vt:lpstr>
      <vt:lpstr>do-while 循环语句</vt:lpstr>
      <vt:lpstr>循环语句练习</vt:lpstr>
      <vt:lpstr>PowerPoint 演示文稿</vt:lpstr>
      <vt:lpstr>PowerPoint 演示文稿</vt:lpstr>
      <vt:lpstr>特殊流程控制语句1</vt:lpstr>
      <vt:lpstr>特殊流程控制语句1</vt:lpstr>
      <vt:lpstr>特殊流程控制语句2</vt:lpstr>
      <vt:lpstr>特殊流程控制语句3</vt:lpstr>
      <vt:lpstr>特殊流程控制语句说明</vt:lpstr>
      <vt:lpstr>练  习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LEE</cp:lastModifiedBy>
  <cp:revision>960</cp:revision>
  <dcterms:created xsi:type="dcterms:W3CDTF">2012-08-05T14:09:30Z</dcterms:created>
  <dcterms:modified xsi:type="dcterms:W3CDTF">2016-11-11T09:34:41Z</dcterms:modified>
</cp:coreProperties>
</file>