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652" r:id="rId3"/>
    <p:sldId id="634" r:id="rId4"/>
    <p:sldId id="548" r:id="rId5"/>
    <p:sldId id="643" r:id="rId6"/>
    <p:sldId id="644" r:id="rId7"/>
    <p:sldId id="549" r:id="rId8"/>
    <p:sldId id="550" r:id="rId9"/>
    <p:sldId id="645" r:id="rId10"/>
    <p:sldId id="647" r:id="rId11"/>
    <p:sldId id="648" r:id="rId12"/>
    <p:sldId id="649" r:id="rId13"/>
    <p:sldId id="650" r:id="rId14"/>
    <p:sldId id="651" r:id="rId15"/>
    <p:sldId id="635" r:id="rId16"/>
    <p:sldId id="659" r:id="rId17"/>
    <p:sldId id="658" r:id="rId18"/>
    <p:sldId id="657" r:id="rId19"/>
    <p:sldId id="656" r:id="rId20"/>
    <p:sldId id="637" r:id="rId21"/>
    <p:sldId id="638" r:id="rId22"/>
    <p:sldId id="639" r:id="rId23"/>
    <p:sldId id="640" r:id="rId24"/>
    <p:sldId id="641" r:id="rId25"/>
    <p:sldId id="642" r:id="rId26"/>
    <p:sldId id="655" r:id="rId27"/>
    <p:sldId id="636" r:id="rId28"/>
    <p:sldId id="551" r:id="rId29"/>
    <p:sldId id="552" r:id="rId30"/>
    <p:sldId id="553" r:id="rId31"/>
    <p:sldId id="599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1" autoAdjust="0"/>
    <p:restoredTop sz="94660"/>
  </p:normalViewPr>
  <p:slideViewPr>
    <p:cSldViewPr>
      <p:cViewPr varScale="1">
        <p:scale>
          <a:sx n="76" d="100"/>
          <a:sy n="76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8F43-0AF1-4B7F-9ECE-8F0750128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3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3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PassValue.java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PassRef.java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hyperlink" Target="PassRef1.java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2178" y="1484784"/>
            <a:ext cx="8208912" cy="2664296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声明和使用方法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472" y="1785926"/>
            <a:ext cx="7958166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修改上一个程序，在</a:t>
            </a:r>
            <a:r>
              <a:rPr lang="en-US" altLang="zh-CN" sz="2400" dirty="0" smtClean="0">
                <a:ea typeface="宋体" pitchFamily="2" charset="-122"/>
              </a:rPr>
              <a:t>method</a:t>
            </a:r>
            <a:r>
              <a:rPr lang="zh-CN" altLang="en-US" sz="2400" dirty="0" smtClean="0">
                <a:ea typeface="宋体" pitchFamily="2" charset="-122"/>
              </a:rPr>
              <a:t>方法中，除打印一个</a:t>
            </a:r>
            <a:r>
              <a:rPr lang="en-US" altLang="zh-CN" sz="2400" dirty="0" smtClean="0">
                <a:ea typeface="宋体" pitchFamily="2" charset="-122"/>
              </a:rPr>
              <a:t>10*8</a:t>
            </a:r>
            <a:r>
              <a:rPr lang="zh-CN" altLang="en-US" sz="2400" dirty="0" smtClean="0">
                <a:ea typeface="宋体" pitchFamily="2" charset="-122"/>
              </a:rPr>
              <a:t>的矩形外，再计算该矩形的面积，并将其作为方法返回值。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方法中调用该方法，接收返回的面积值并打印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58166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修改上一个程序，在</a:t>
            </a:r>
            <a:r>
              <a:rPr lang="en-US" altLang="zh-CN" sz="2400" dirty="0" smtClean="0">
                <a:ea typeface="宋体" pitchFamily="2" charset="-122"/>
              </a:rPr>
              <a:t>method</a:t>
            </a:r>
            <a:r>
              <a:rPr lang="zh-CN" altLang="en-US" sz="2400" dirty="0" smtClean="0">
                <a:ea typeface="宋体" pitchFamily="2" charset="-122"/>
              </a:rPr>
              <a:t>方法提供</a:t>
            </a:r>
            <a:r>
              <a:rPr lang="en-US" altLang="zh-CN" sz="2400" dirty="0" smtClean="0">
                <a:ea typeface="宋体" pitchFamily="2" charset="-122"/>
              </a:rPr>
              <a:t>m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n</a:t>
            </a:r>
            <a:r>
              <a:rPr lang="zh-CN" altLang="en-US" sz="2400" dirty="0" smtClean="0">
                <a:ea typeface="宋体" pitchFamily="2" charset="-122"/>
              </a:rPr>
              <a:t>两个参数，方法中打印一个</a:t>
            </a:r>
            <a:r>
              <a:rPr lang="en-US" altLang="zh-CN" sz="2400" dirty="0" smtClean="0">
                <a:ea typeface="宋体" pitchFamily="2" charset="-122"/>
              </a:rPr>
              <a:t>m*n</a:t>
            </a:r>
            <a:r>
              <a:rPr lang="zh-CN" altLang="en-US" sz="2400" dirty="0" smtClean="0">
                <a:ea typeface="宋体" pitchFamily="2" charset="-122"/>
              </a:rPr>
              <a:t>的矩形，并计算该矩形的面积， 将其作为方法返回值。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方法中调用该方法，接收返回的面积值并打印。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跨类调用方法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7238" y="1857364"/>
            <a:ext cx="7743852" cy="4114800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类中的某个方法，除了可以调用本类的其他方法外，还可以调用其他类中的指定方法。</a:t>
            </a:r>
            <a:endParaRPr lang="en-US" altLang="zh-CN" sz="26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为便于理解，本例暂时使用静态方法</a:t>
            </a:r>
            <a:endParaRPr lang="en-US" altLang="zh-CN" sz="26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   例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604514"/>
            <a:ext cx="7537450" cy="4967758"/>
          </a:xfrm>
        </p:spPr>
        <p:txBody>
          <a:bodyPr>
            <a:noAutofit/>
          </a:bodyPr>
          <a:lstStyle/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Test2Class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ret =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StaticClass.add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(10, 20);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("ret = " + ret);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ret2 =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StaticClass.add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(15, 25);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("ret2 = " + ret2);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 }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}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public class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StaticClass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    public static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add(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a,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b)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13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("a = " + a + " b = " + b);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14         return a + b;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15     }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16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58166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修改上一个程序，新建一个</a:t>
            </a:r>
            <a:r>
              <a:rPr lang="en-US" altLang="zh-CN" sz="2400" dirty="0" smtClean="0">
                <a:ea typeface="宋体" pitchFamily="2" charset="-122"/>
              </a:rPr>
              <a:t>Another</a:t>
            </a:r>
            <a:r>
              <a:rPr lang="zh-CN" altLang="en-US" sz="2400" dirty="0" smtClean="0">
                <a:ea typeface="宋体" pitchFamily="2" charset="-122"/>
              </a:rPr>
              <a:t>类，将</a:t>
            </a:r>
            <a:r>
              <a:rPr lang="en-US" altLang="zh-CN" sz="2400" dirty="0" smtClean="0">
                <a:ea typeface="宋体" pitchFamily="2" charset="-122"/>
              </a:rPr>
              <a:t>method</a:t>
            </a:r>
            <a:r>
              <a:rPr lang="zh-CN" altLang="en-US" sz="2400" dirty="0" smtClean="0">
                <a:ea typeface="宋体" pitchFamily="2" charset="-122"/>
              </a:rPr>
              <a:t>方法移到该类中。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在原类的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方法中调用</a:t>
            </a:r>
            <a:r>
              <a:rPr lang="en-US" altLang="zh-CN" sz="2400" dirty="0" smtClean="0">
                <a:ea typeface="宋体" pitchFamily="2" charset="-122"/>
              </a:rPr>
              <a:t>Another</a:t>
            </a:r>
            <a:r>
              <a:rPr lang="zh-CN" altLang="en-US" sz="2400" dirty="0" smtClean="0">
                <a:ea typeface="宋体" pitchFamily="2" charset="-122"/>
              </a:rPr>
              <a:t>类的</a:t>
            </a:r>
            <a:r>
              <a:rPr lang="en-US" altLang="zh-CN" sz="2400" dirty="0" smtClean="0">
                <a:ea typeface="宋体" pitchFamily="2" charset="-122"/>
              </a:rPr>
              <a:t>method</a:t>
            </a:r>
            <a:r>
              <a:rPr lang="zh-CN" altLang="en-US" sz="2400" dirty="0" smtClean="0">
                <a:ea typeface="宋体" pitchFamily="2" charset="-122"/>
              </a:rPr>
              <a:t>方法，接收返回的面积值并打印。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00232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参数的值传递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80728"/>
            <a:ext cx="2088232" cy="48965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980728"/>
            <a:ext cx="5976664" cy="48965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024" y="602128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栈：局部变量和对象的引用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20272" y="609329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堆：对象（</a:t>
            </a:r>
            <a:r>
              <a:rPr lang="en-US" altLang="zh-CN" smtClean="0"/>
              <a:t>new </a:t>
            </a:r>
            <a:r>
              <a:rPr lang="zh-CN" altLang="en-US" smtClean="0"/>
              <a:t>出来的）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74024" y="4509120"/>
            <a:ext cx="206572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1404664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main </a:t>
            </a:r>
            <a:r>
              <a:rPr lang="zh-CN" altLang="en-US" smtClean="0"/>
              <a:t>的栈桢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7544" y="478430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a:10</a:t>
            </a:r>
          </a:p>
          <a:p>
            <a:r>
              <a:rPr lang="en-US" altLang="zh-CN" smtClean="0"/>
              <a:t>b:20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74024" y="2996952"/>
            <a:ext cx="206572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1322145" y="31628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 </a:t>
            </a:r>
            <a:r>
              <a:rPr lang="zh-CN" altLang="en-US" smtClean="0"/>
              <a:t>的栈桢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7544" y="3212976"/>
            <a:ext cx="15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a:10</a:t>
            </a:r>
          </a:p>
          <a:p>
            <a:r>
              <a:rPr lang="en-US" altLang="zh-CN" smtClean="0"/>
              <a:t>b:20</a:t>
            </a: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51978" y="3369501"/>
            <a:ext cx="2931933" cy="1615858"/>
          </a:xfrm>
          <a:custGeom>
            <a:avLst/>
            <a:gdLst>
              <a:gd name="connsiteX0" fmla="*/ 0 w 2931933"/>
              <a:gd name="connsiteY0" fmla="*/ 1615858 h 1615858"/>
              <a:gd name="connsiteX1" fmla="*/ 2931090 w 2931933"/>
              <a:gd name="connsiteY1" fmla="*/ 839244 h 1615858"/>
              <a:gd name="connsiteX2" fmla="*/ 237995 w 2931933"/>
              <a:gd name="connsiteY2" fmla="*/ 0 h 161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1933" h="1615858">
                <a:moveTo>
                  <a:pt x="0" y="1615858"/>
                </a:moveTo>
                <a:cubicBezTo>
                  <a:pt x="1445712" y="1362206"/>
                  <a:pt x="2891424" y="1108554"/>
                  <a:pt x="2931090" y="839244"/>
                </a:cubicBezTo>
                <a:cubicBezTo>
                  <a:pt x="2970756" y="569934"/>
                  <a:pt x="1604375" y="284967"/>
                  <a:pt x="237995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6" idx="2"/>
          </p:cNvCxnSpPr>
          <p:nvPr/>
        </p:nvCxnSpPr>
        <p:spPr>
          <a:xfrm flipV="1">
            <a:off x="1189973" y="2996952"/>
            <a:ext cx="357691" cy="372549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2"/>
          </p:cNvCxnSpPr>
          <p:nvPr/>
        </p:nvCxnSpPr>
        <p:spPr>
          <a:xfrm>
            <a:off x="1189973" y="3369501"/>
            <a:ext cx="357691" cy="24594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951978" y="3760575"/>
            <a:ext cx="2580581" cy="1666638"/>
          </a:xfrm>
          <a:custGeom>
            <a:avLst/>
            <a:gdLst>
              <a:gd name="connsiteX0" fmla="*/ 0 w 2580581"/>
              <a:gd name="connsiteY0" fmla="*/ 1650669 h 1666638"/>
              <a:gd name="connsiteX1" fmla="*/ 2580362 w 2580581"/>
              <a:gd name="connsiteY1" fmla="*/ 1450252 h 1666638"/>
              <a:gd name="connsiteX2" fmla="*/ 150312 w 2580581"/>
              <a:gd name="connsiteY2" fmla="*/ 135020 h 1666638"/>
              <a:gd name="connsiteX3" fmla="*/ 613775 w 2580581"/>
              <a:gd name="connsiteY3" fmla="*/ 109967 h 166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0581" h="1666638">
                <a:moveTo>
                  <a:pt x="0" y="1650669"/>
                </a:moveTo>
                <a:cubicBezTo>
                  <a:pt x="1277655" y="1676764"/>
                  <a:pt x="2555310" y="1702860"/>
                  <a:pt x="2580362" y="1450252"/>
                </a:cubicBezTo>
                <a:cubicBezTo>
                  <a:pt x="2605414" y="1197644"/>
                  <a:pt x="478076" y="358401"/>
                  <a:pt x="150312" y="135020"/>
                </a:cubicBezTo>
                <a:cubicBezTo>
                  <a:pt x="-177452" y="-88361"/>
                  <a:pt x="218161" y="10803"/>
                  <a:pt x="613775" y="10996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951978" y="3771967"/>
            <a:ext cx="186142" cy="45208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11560" y="3347556"/>
            <a:ext cx="578413" cy="18466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27584" y="3081631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11</a:t>
            </a: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827584" y="3615442"/>
            <a:ext cx="124394" cy="15652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7544" y="4067266"/>
            <a:ext cx="83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22</a:t>
            </a: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74024" y="2708920"/>
            <a:ext cx="2137736" cy="18002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9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836712"/>
            <a:ext cx="1872208" cy="53285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9752" y="836712"/>
            <a:ext cx="6552728" cy="53285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512" y="630932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栈：局部变量和对象的引用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52320" y="63093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堆：对象</a:t>
            </a:r>
            <a:r>
              <a:rPr lang="en-US" altLang="zh-CN" smtClean="0"/>
              <a:t>(new</a:t>
            </a:r>
            <a:r>
              <a:rPr lang="zh-CN" altLang="en-US" smtClean="0"/>
              <a:t>出来的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79512" y="4509120"/>
            <a:ext cx="187220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914083" y="4967880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main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528" y="472514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a:10</a:t>
            </a:r>
          </a:p>
          <a:p>
            <a:endParaRPr lang="en-US" altLang="zh-CN" smtClean="0"/>
          </a:p>
          <a:p>
            <a:r>
              <a:rPr lang="en-US" altLang="zh-CN" smtClean="0"/>
              <a:t>b:20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79512" y="2636912"/>
            <a:ext cx="187220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-914083" y="3068960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add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3528" y="306896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i:11</a:t>
            </a:r>
          </a:p>
          <a:p>
            <a:endParaRPr lang="en-US" altLang="zh-CN" smtClean="0"/>
          </a:p>
          <a:p>
            <a:r>
              <a:rPr lang="en-US" altLang="zh-CN" smtClean="0"/>
              <a:t>j:22</a:t>
            </a: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76822" y="3344449"/>
            <a:ext cx="2043263" cy="1578280"/>
          </a:xfrm>
          <a:custGeom>
            <a:avLst/>
            <a:gdLst>
              <a:gd name="connsiteX0" fmla="*/ 0 w 2043263"/>
              <a:gd name="connsiteY0" fmla="*/ 1578280 h 1578280"/>
              <a:gd name="connsiteX1" fmla="*/ 2041742 w 2043263"/>
              <a:gd name="connsiteY1" fmla="*/ 926926 h 1578280"/>
              <a:gd name="connsiteX2" fmla="*/ 263046 w 2043263"/>
              <a:gd name="connsiteY2" fmla="*/ 0 h 15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263" h="1578280">
                <a:moveTo>
                  <a:pt x="0" y="1578280"/>
                </a:moveTo>
                <a:cubicBezTo>
                  <a:pt x="998950" y="1384126"/>
                  <a:pt x="1997901" y="1189973"/>
                  <a:pt x="2041742" y="926926"/>
                </a:cubicBezTo>
                <a:cubicBezTo>
                  <a:pt x="2085583" y="663879"/>
                  <a:pt x="1174314" y="331939"/>
                  <a:pt x="263046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9" idx="2"/>
          </p:cNvCxnSpPr>
          <p:nvPr/>
        </p:nvCxnSpPr>
        <p:spPr>
          <a:xfrm flipV="1">
            <a:off x="1139868" y="3284984"/>
            <a:ext cx="263780" cy="5946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9" idx="2"/>
          </p:cNvCxnSpPr>
          <p:nvPr/>
        </p:nvCxnSpPr>
        <p:spPr>
          <a:xfrm flipH="1" flipV="1">
            <a:off x="1139868" y="3344449"/>
            <a:ext cx="156276" cy="228567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914400" y="3840960"/>
            <a:ext cx="2342872" cy="1683018"/>
          </a:xfrm>
          <a:custGeom>
            <a:avLst/>
            <a:gdLst>
              <a:gd name="connsiteX0" fmla="*/ 0 w 2342872"/>
              <a:gd name="connsiteY0" fmla="*/ 1683018 h 1683018"/>
              <a:gd name="connsiteX1" fmla="*/ 2342367 w 2342872"/>
              <a:gd name="connsiteY1" fmla="*/ 1294711 h 1683018"/>
              <a:gd name="connsiteX2" fmla="*/ 212942 w 2342872"/>
              <a:gd name="connsiteY2" fmla="*/ 129791 h 1683018"/>
              <a:gd name="connsiteX3" fmla="*/ 413359 w 2342872"/>
              <a:gd name="connsiteY3" fmla="*/ 79687 h 168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2872" h="1683018">
                <a:moveTo>
                  <a:pt x="0" y="1683018"/>
                </a:moveTo>
                <a:cubicBezTo>
                  <a:pt x="1153438" y="1618300"/>
                  <a:pt x="2306877" y="1553582"/>
                  <a:pt x="2342367" y="1294711"/>
                </a:cubicBezTo>
                <a:cubicBezTo>
                  <a:pt x="2377857" y="1035840"/>
                  <a:pt x="534443" y="332295"/>
                  <a:pt x="212942" y="129791"/>
                </a:cubicBezTo>
                <a:cubicBezTo>
                  <a:pt x="-108559" y="-72713"/>
                  <a:pt x="152400" y="3487"/>
                  <a:pt x="413359" y="7968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 flipV="1">
            <a:off x="914400" y="3840960"/>
            <a:ext cx="225468" cy="38012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80728"/>
            <a:ext cx="1728192" cy="5040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760" y="980728"/>
            <a:ext cx="6408712" cy="49685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9512" y="61653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栈：局部变量和对象的引用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44208" y="60212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堆：对象（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出来的）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51520" y="4797152"/>
            <a:ext cx="1728192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1260648" y="5085184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9024" y="497717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i:10</a:t>
            </a:r>
          </a:p>
          <a:p>
            <a:r>
              <a:rPr lang="en-US" altLang="zh-CN" dirty="0" smtClean="0"/>
              <a:t>j:20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1"/>
            <a:endCxn id="4" idx="3"/>
          </p:cNvCxnSpPr>
          <p:nvPr/>
        </p:nvCxnSpPr>
        <p:spPr>
          <a:xfrm>
            <a:off x="251520" y="3501008"/>
            <a:ext cx="1728192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-1116632" y="37170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9024" y="3717032"/>
            <a:ext cx="162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a:10</a:t>
            </a:r>
          </a:p>
          <a:p>
            <a:r>
              <a:rPr lang="en-US" altLang="zh-CN" dirty="0" smtClean="0"/>
              <a:t>b:20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914400" y="3807912"/>
            <a:ext cx="2042847" cy="1377863"/>
          </a:xfrm>
          <a:custGeom>
            <a:avLst/>
            <a:gdLst>
              <a:gd name="connsiteX0" fmla="*/ 0 w 2042847"/>
              <a:gd name="connsiteY0" fmla="*/ 1377863 h 1377863"/>
              <a:gd name="connsiteX1" fmla="*/ 2041742 w 2042847"/>
              <a:gd name="connsiteY1" fmla="*/ 901874 h 1377863"/>
              <a:gd name="connsiteX2" fmla="*/ 225468 w 2042847"/>
              <a:gd name="connsiteY2" fmla="*/ 0 h 137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2847" h="1377863">
                <a:moveTo>
                  <a:pt x="0" y="1377863"/>
                </a:moveTo>
                <a:cubicBezTo>
                  <a:pt x="1002082" y="1254690"/>
                  <a:pt x="2004164" y="1131518"/>
                  <a:pt x="2041742" y="901874"/>
                </a:cubicBezTo>
                <a:cubicBezTo>
                  <a:pt x="2079320" y="672230"/>
                  <a:pt x="1152394" y="336115"/>
                  <a:pt x="225468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7" idx="2"/>
          </p:cNvCxnSpPr>
          <p:nvPr/>
        </p:nvCxnSpPr>
        <p:spPr>
          <a:xfrm flipV="1">
            <a:off x="1139868" y="3717032"/>
            <a:ext cx="299784" cy="9088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7" idx="2"/>
          </p:cNvCxnSpPr>
          <p:nvPr/>
        </p:nvCxnSpPr>
        <p:spPr>
          <a:xfrm flipH="1" flipV="1">
            <a:off x="1139868" y="3807912"/>
            <a:ext cx="155260" cy="12688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839244" y="4283901"/>
            <a:ext cx="1916911" cy="1231078"/>
          </a:xfrm>
          <a:custGeom>
            <a:avLst/>
            <a:gdLst>
              <a:gd name="connsiteX0" fmla="*/ 0 w 1916911"/>
              <a:gd name="connsiteY0" fmla="*/ 1164921 h 1231078"/>
              <a:gd name="connsiteX1" fmla="*/ 1916482 w 1916911"/>
              <a:gd name="connsiteY1" fmla="*/ 1102291 h 1231078"/>
              <a:gd name="connsiteX2" fmla="*/ 137786 w 1916911"/>
              <a:gd name="connsiteY2" fmla="*/ 0 h 123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911" h="1231078">
                <a:moveTo>
                  <a:pt x="0" y="1164921"/>
                </a:moveTo>
                <a:cubicBezTo>
                  <a:pt x="946759" y="1230683"/>
                  <a:pt x="1893518" y="1296445"/>
                  <a:pt x="1916482" y="1102291"/>
                </a:cubicBezTo>
                <a:cubicBezTo>
                  <a:pt x="1939446" y="908137"/>
                  <a:pt x="1038616" y="454068"/>
                  <a:pt x="137786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914400" y="4283901"/>
            <a:ext cx="37536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14400" y="4283901"/>
            <a:ext cx="201216" cy="36923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11560" y="3807912"/>
            <a:ext cx="302840" cy="23228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16340" y="3573016"/>
            <a:ext cx="4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611560" y="4086364"/>
            <a:ext cx="302840" cy="197537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11560" y="4373221"/>
            <a:ext cx="6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-1044624" y="3465004"/>
            <a:ext cx="1959024" cy="109288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-968102" y="3238050"/>
            <a:ext cx="1306634" cy="137908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980728"/>
            <a:ext cx="1656184" cy="4752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980728"/>
            <a:ext cx="6696744" cy="4752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528" y="60212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栈：局部变量和对象的引用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80312" y="580526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堆：对象（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出来的）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23528" y="4653136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900608" y="50131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9552" y="487467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i:10</a:t>
            </a:r>
          </a:p>
          <a:p>
            <a:r>
              <a:rPr lang="en-US" altLang="zh-CN" dirty="0" smtClean="0"/>
              <a:t>j:20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3501008"/>
            <a:ext cx="1656184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90060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7544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a:10</a:t>
            </a:r>
          </a:p>
          <a:p>
            <a:r>
              <a:rPr lang="en-US" altLang="zh-CN" dirty="0" smtClean="0"/>
              <a:t>b:20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1039660" y="3958225"/>
            <a:ext cx="1653500" cy="1152394"/>
          </a:xfrm>
          <a:custGeom>
            <a:avLst/>
            <a:gdLst>
              <a:gd name="connsiteX0" fmla="*/ 0 w 1653500"/>
              <a:gd name="connsiteY0" fmla="*/ 1152394 h 1152394"/>
              <a:gd name="connsiteX1" fmla="*/ 1653436 w 1653500"/>
              <a:gd name="connsiteY1" fmla="*/ 488515 h 1152394"/>
              <a:gd name="connsiteX2" fmla="*/ 50104 w 1653500"/>
              <a:gd name="connsiteY2" fmla="*/ 0 h 11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500" h="1152394">
                <a:moveTo>
                  <a:pt x="0" y="1152394"/>
                </a:moveTo>
                <a:cubicBezTo>
                  <a:pt x="822542" y="916487"/>
                  <a:pt x="1645085" y="680581"/>
                  <a:pt x="1653436" y="488515"/>
                </a:cubicBezTo>
                <a:cubicBezTo>
                  <a:pt x="1661787" y="296449"/>
                  <a:pt x="855945" y="148224"/>
                  <a:pt x="50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9" idx="2"/>
            <a:endCxn id="15" idx="0"/>
          </p:cNvCxnSpPr>
          <p:nvPr/>
        </p:nvCxnSpPr>
        <p:spPr>
          <a:xfrm flipV="1">
            <a:off x="1089764" y="3789040"/>
            <a:ext cx="133864" cy="16918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9" idx="2"/>
          </p:cNvCxnSpPr>
          <p:nvPr/>
        </p:nvCxnSpPr>
        <p:spPr>
          <a:xfrm flipH="1" flipV="1">
            <a:off x="1089764" y="3958225"/>
            <a:ext cx="133864" cy="15209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1077238" y="4359058"/>
            <a:ext cx="1453093" cy="1064712"/>
          </a:xfrm>
          <a:custGeom>
            <a:avLst/>
            <a:gdLst>
              <a:gd name="connsiteX0" fmla="*/ 0 w 1453093"/>
              <a:gd name="connsiteY0" fmla="*/ 1064712 h 1064712"/>
              <a:gd name="connsiteX1" fmla="*/ 1453020 w 1453093"/>
              <a:gd name="connsiteY1" fmla="*/ 864295 h 1064712"/>
              <a:gd name="connsiteX2" fmla="*/ 50104 w 1453093"/>
              <a:gd name="connsiteY2" fmla="*/ 0 h 106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093" h="1064712">
                <a:moveTo>
                  <a:pt x="0" y="1064712"/>
                </a:moveTo>
                <a:cubicBezTo>
                  <a:pt x="722334" y="1053229"/>
                  <a:pt x="1444669" y="1041747"/>
                  <a:pt x="1453020" y="864295"/>
                </a:cubicBezTo>
                <a:cubicBezTo>
                  <a:pt x="1461371" y="686843"/>
                  <a:pt x="755737" y="343421"/>
                  <a:pt x="50104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2"/>
          </p:cNvCxnSpPr>
          <p:nvPr/>
        </p:nvCxnSpPr>
        <p:spPr>
          <a:xfrm flipH="1" flipV="1">
            <a:off x="1127342" y="4359058"/>
            <a:ext cx="24278" cy="17536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5" idx="2"/>
          </p:cNvCxnSpPr>
          <p:nvPr/>
        </p:nvCxnSpPr>
        <p:spPr>
          <a:xfrm flipH="1">
            <a:off x="1127342" y="4359058"/>
            <a:ext cx="240302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873632"/>
            <a:ext cx="356092" cy="23668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39710" y="3586105"/>
            <a:ext cx="58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683568" y="4158372"/>
            <a:ext cx="356092" cy="200686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17748" y="4242748"/>
            <a:ext cx="49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46532"/>
            <a:ext cx="82296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方法的声明和调用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参数的值传递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重载方法</a:t>
            </a:r>
          </a:p>
        </p:txBody>
      </p:sp>
    </p:spTree>
    <p:extLst>
      <p:ext uri="{BB962C8B-B14F-4D97-AF65-F5344CB8AC3E}">
        <p14:creationId xmlns:p14="http://schemas.microsoft.com/office/powerpoint/2010/main" val="35018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789423"/>
            <a:ext cx="3911285" cy="6806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方法的参数传递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</a:rPr>
              <a:t>方法，必须有其所在类或对象调用才有意义。若方法含有参数：</a:t>
            </a:r>
            <a:endParaRPr lang="en-US" altLang="zh-CN" b="1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</a:rPr>
              <a:t>形参</a:t>
            </a:r>
            <a:r>
              <a:rPr lang="zh-CN" altLang="en-US" dirty="0" smtClean="0">
                <a:ea typeface="宋体" pitchFamily="2" charset="-122"/>
              </a:rPr>
              <a:t>：方法声明时的参数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</a:rPr>
              <a:t>实参：</a:t>
            </a:r>
            <a:r>
              <a:rPr lang="zh-CN" altLang="en-US" dirty="0" smtClean="0">
                <a:ea typeface="宋体" pitchFamily="2" charset="-122"/>
              </a:rPr>
              <a:t>方法调用时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实际传给形参的参数值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的实参值如何传入方法呢？</a:t>
            </a:r>
            <a:endParaRPr lang="en-US" altLang="zh-CN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  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里方法的参数传递方式只有一种：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值传递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  即将实际参数值的副本（复制品）传入方法内，而参数本身不受影响。</a:t>
            </a:r>
          </a:p>
        </p:txBody>
      </p:sp>
      <p:sp>
        <p:nvSpPr>
          <p:cNvPr id="4" name="五角星 3"/>
          <p:cNvSpPr/>
          <p:nvPr/>
        </p:nvSpPr>
        <p:spPr>
          <a:xfrm>
            <a:off x="2411760" y="877723"/>
            <a:ext cx="504056" cy="504056"/>
          </a:xfrm>
          <a:prstGeom prst="star5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99592" y="764704"/>
            <a:ext cx="7740351" cy="1150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的参数传递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基本数据类型的参数传递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pic>
        <p:nvPicPr>
          <p:cNvPr id="41987" name="Picture 3" descr="传值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8405" y="2134858"/>
            <a:ext cx="6192837" cy="1125538"/>
          </a:xfrm>
          <a:noFill/>
        </p:spPr>
      </p:pic>
      <p:pic>
        <p:nvPicPr>
          <p:cNvPr id="41988" name="Picture 4" descr="传值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68405" y="3404858"/>
            <a:ext cx="6192837" cy="804863"/>
          </a:xfrm>
          <a:noFill/>
        </p:spPr>
      </p:pic>
      <p:pic>
        <p:nvPicPr>
          <p:cNvPr id="41989" name="Picture 5" descr="传值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968405" y="4197021"/>
            <a:ext cx="6192837" cy="1008062"/>
          </a:xfrm>
          <a:noFill/>
        </p:spPr>
      </p:pic>
      <p:pic>
        <p:nvPicPr>
          <p:cNvPr id="41990" name="Picture 6" descr="传值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968405" y="5205083"/>
            <a:ext cx="6192837" cy="901700"/>
          </a:xfrm>
          <a:noFill/>
        </p:spPr>
      </p:pic>
      <p:sp>
        <p:nvSpPr>
          <p:cNvPr id="41991" name="Text Box 7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7517130" y="2214554"/>
            <a:ext cx="46166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288" y="836712"/>
            <a:ext cx="8424862" cy="1152128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方法的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参数传递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         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引用数据类型的参数传递</a:t>
            </a:r>
          </a:p>
        </p:txBody>
      </p:sp>
      <p:pic>
        <p:nvPicPr>
          <p:cNvPr id="43011" name="Picture 3" descr="传引用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561" y="1988840"/>
            <a:ext cx="4492527" cy="2251396"/>
          </a:xfrm>
          <a:noFill/>
        </p:spPr>
      </p:pic>
      <p:pic>
        <p:nvPicPr>
          <p:cNvPr id="43012" name="Picture 4" descr="传引用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5550" y="2059806"/>
            <a:ext cx="4174600" cy="2017266"/>
          </a:xfrm>
          <a:noFill/>
        </p:spPr>
      </p:pic>
      <p:pic>
        <p:nvPicPr>
          <p:cNvPr id="43013" name="Picture 5" descr="传引用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400550" y="4509120"/>
            <a:ext cx="4356457" cy="1928813"/>
          </a:xfrm>
          <a:noFill/>
        </p:spPr>
      </p:pic>
      <p:pic>
        <p:nvPicPr>
          <p:cNvPr id="43014" name="Picture 6" descr="传引用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468313" y="4527574"/>
            <a:ext cx="4529890" cy="1873250"/>
          </a:xfrm>
          <a:noFill/>
        </p:spPr>
      </p:pic>
      <p:sp>
        <p:nvSpPr>
          <p:cNvPr id="43015" name="Text Box 7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395288" y="6400824"/>
            <a:ext cx="8424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czh特殊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6231" y="4241823"/>
            <a:ext cx="4824413" cy="2089150"/>
          </a:xfrm>
          <a:noFill/>
        </p:spPr>
      </p:pic>
      <p:pic>
        <p:nvPicPr>
          <p:cNvPr id="44036" name="Picture 4" descr="czh特殊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4381" y="2081236"/>
            <a:ext cx="396081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czh特殊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06" y="2081236"/>
            <a:ext cx="43211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zh特殊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679919" y="4241823"/>
            <a:ext cx="4032250" cy="2089150"/>
          </a:xfrm>
          <a:noFill/>
        </p:spPr>
      </p:pic>
      <p:sp>
        <p:nvSpPr>
          <p:cNvPr id="44039" name="Text Box 7">
            <a:hlinkClick r:id="rId6" action="ppaction://hlinkfile"/>
          </p:cNvPr>
          <p:cNvSpPr txBox="1">
            <a:spLocks noChangeArrowheads="1"/>
          </p:cNvSpPr>
          <p:nvPr/>
        </p:nvSpPr>
        <p:spPr bwMode="auto">
          <a:xfrm>
            <a:off x="71406" y="6329386"/>
            <a:ext cx="8064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288" y="548680"/>
            <a:ext cx="8424862" cy="135732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方法的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参数传递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         </a:t>
            </a:r>
            <a:r>
              <a:rPr lang="en-US" altLang="zh-CN" sz="4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引用数据类型的参数传递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1718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77667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方法的参数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传递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226983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Test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</a:rPr>
              <a:t>Transfer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static void swap(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a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b){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tmp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a;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a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b;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b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tmp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("swap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方法里，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			+ a + "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；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" + b);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a = 6;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b = 9;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swap(a , b);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交换结束后，变量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			+ a + "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；变量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" + b);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  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2132856"/>
            <a:ext cx="309634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ea typeface="宋体" pitchFamily="2" charset="-122"/>
              </a:rPr>
              <a:t>请</a:t>
            </a:r>
            <a:r>
              <a:rPr lang="zh-CN" altLang="en-US" sz="3200" b="1" dirty="0" smtClean="0">
                <a:solidFill>
                  <a:schemeClr val="tx1"/>
                </a:solidFill>
                <a:ea typeface="宋体" pitchFamily="2" charset="-122"/>
              </a:rPr>
              <a:t>输出结果</a:t>
            </a:r>
            <a:endParaRPr lang="zh-CN" altLang="en-US" sz="3200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5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69269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方法的参数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传递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00221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DataSwap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public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 a;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public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 b;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TestTransfer1 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public static void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swap(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DataSwap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ds){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tmp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ds.a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tmp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("swap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方法里，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a Field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"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	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+ 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b Field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" 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)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DataSwap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ds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= new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DataSwap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= 6;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= 9;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swap(ds);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交换结束后，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a Field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" 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		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+ 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b Field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" 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ds.b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2132856"/>
            <a:ext cx="309634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ea typeface="宋体" pitchFamily="2" charset="-122"/>
              </a:rPr>
              <a:t>请</a:t>
            </a:r>
            <a:r>
              <a:rPr lang="zh-CN" altLang="en-US" sz="3200" b="1" dirty="0" smtClean="0">
                <a:solidFill>
                  <a:schemeClr val="tx1"/>
                </a:solidFill>
                <a:ea typeface="宋体" pitchFamily="2" charset="-122"/>
              </a:rPr>
              <a:t>输出结果</a:t>
            </a:r>
            <a:endParaRPr lang="zh-CN" altLang="en-US" sz="3200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24744"/>
            <a:ext cx="1728192" cy="4752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1124744"/>
            <a:ext cx="6264696" cy="4752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528" y="60932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栈：局部变量和对象的引用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4725144"/>
            <a:ext cx="1728192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612576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552" y="49776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a=10</a:t>
            </a:r>
          </a:p>
          <a:p>
            <a:r>
              <a:rPr lang="en-US" altLang="zh-CN" dirty="0" smtClean="0"/>
              <a:t>b=20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1"/>
            <a:endCxn id="4" idx="3"/>
          </p:cNvCxnSpPr>
          <p:nvPr/>
        </p:nvCxnSpPr>
        <p:spPr>
          <a:xfrm>
            <a:off x="467544" y="3501008"/>
            <a:ext cx="1728192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-612576" y="37890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9552" y="378904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a=11</a:t>
            </a:r>
          </a:p>
          <a:p>
            <a:r>
              <a:rPr lang="en-US" altLang="zh-CN" dirty="0" smtClean="0"/>
              <a:t>b=22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214546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重载方法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548680"/>
            <a:ext cx="4554570" cy="777219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的重载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(overload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46930"/>
              </p:ext>
            </p:extLst>
          </p:nvPr>
        </p:nvGraphicFramePr>
        <p:xfrm>
          <a:off x="323528" y="1413124"/>
          <a:ext cx="8568952" cy="49682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568952"/>
              </a:tblGrid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重载的概念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6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在同一个类中，允许存在一个以上的同名方法，只要它们的参数个数或者参数类型不同即可。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388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重载的特点：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与返回值类型无关，只看参数列表</a:t>
                      </a: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且参数列表必须不同。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参数个数或参数类型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。调用时，</a:t>
                      </a:r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根据方法参数列表的不同来区别。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重载示例：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返回三个整数的和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z){return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x+y+z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返回两个小数的和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 add(double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x,double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  <p:sp>
        <p:nvSpPr>
          <p:cNvPr id="5" name="流程图: 摘录 4"/>
          <p:cNvSpPr/>
          <p:nvPr/>
        </p:nvSpPr>
        <p:spPr>
          <a:xfrm>
            <a:off x="2555776" y="836712"/>
            <a:ext cx="360040" cy="288032"/>
          </a:xfrm>
          <a:prstGeom prst="flowChartExtra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2844" y="1432403"/>
            <a:ext cx="8821644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使用重载方法，可以为编程带来方便。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例如，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zh-CN" altLang="en-US" sz="2400" dirty="0" smtClean="0">
                <a:ea typeface="宋体" pitchFamily="2" charset="-122"/>
              </a:rPr>
              <a:t>方法就是典型的重载方法，其内部的声明形式如下</a:t>
            </a:r>
            <a:r>
              <a:rPr lang="zh-CN" altLang="en-US" sz="2000" dirty="0" smtClean="0">
                <a:ea typeface="宋体" pitchFamily="2" charset="-122"/>
              </a:rPr>
              <a:t>：</a:t>
            </a:r>
            <a:endParaRPr lang="en-US" altLang="zh-CN" sz="20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(byte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(short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(long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(float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(double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(char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(double x)</a:t>
            </a:r>
          </a:p>
          <a:p>
            <a:pPr marL="361950" indent="84138"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println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361950" indent="84138">
              <a:defRPr/>
            </a:pPr>
            <a:r>
              <a:rPr lang="en-US" altLang="zh-CN" sz="2800" dirty="0" smtClean="0">
                <a:ea typeface="宋体" pitchFamily="2" charset="-122"/>
              </a:rPr>
              <a:t>……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0298" y="548680"/>
            <a:ext cx="4139984" cy="849227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方法的重载 </a:t>
            </a:r>
          </a:p>
        </p:txBody>
      </p:sp>
    </p:spTree>
    <p:extLst>
      <p:ext uri="{BB962C8B-B14F-4D97-AF65-F5344CB8AC3E}">
        <p14:creationId xmlns:p14="http://schemas.microsoft.com/office/powerpoint/2010/main" val="32858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500166" y="2357430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方法的声明和调用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608512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判 断：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void show(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a,char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b,double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){}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构成重载的有：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AutoNum type="alphaLcParenR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y,double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z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 //</a:t>
            </a:r>
          </a:p>
          <a:p>
            <a:pPr marL="457200" indent="-457200">
              <a:buAutoNum type="alphaLcParenR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show(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a,double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c,char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b){}   //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c)  void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i="1" dirty="0" err="1"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//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d)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//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e)  void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show(double c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//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f)  double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show(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x,char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y,double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z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){}  //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g)  void shows(){double c}  //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3168352" cy="6480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4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471" y="1719262"/>
            <a:ext cx="8709025" cy="4158009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编写程序，定义三个重载方法并调用。方法名为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mOL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三个方法分别接收一个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参数、两个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参数、一个字符串参数。分别执行平方运算并输出结果，相乘并输出结果，输出字符串信息。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main 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方法中分别用参数区别调用三个方法。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buNone/>
            </a:pP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定义三个重载方法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max()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，第一个方法求两个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值中的最大值，第二个方法求两个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值中的最大值，第三个方法求三个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值中的最大值，并分别调用三个方法。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3312368" cy="72008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620688"/>
            <a:ext cx="4430880" cy="91624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方法声明和调用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7158" y="1707427"/>
            <a:ext cx="882015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什么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是方法（函数）？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方法是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类或对象行为特征的抽象，也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称为函数。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里的方法不能独立存在，所有的方法必须定义在类里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/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方法声明语法：</a:t>
            </a:r>
          </a:p>
          <a:p>
            <a:pPr lvl="1"/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修饰符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值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类型 </a:t>
            </a:r>
            <a:r>
              <a:rPr lang="zh-CN" altLang="en-US" sz="2000" b="1" dirty="0" smtClean="0">
                <a:solidFill>
                  <a:srgbClr val="002060"/>
                </a:solidFill>
                <a:ea typeface="宋体" pitchFamily="2" charset="-122"/>
                <a:cs typeface="Times New Roman" pitchFamily="18" charset="0"/>
              </a:rPr>
              <a:t>方法名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参数类型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形参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参数类型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形参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….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）｛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程序代码</a:t>
            </a:r>
          </a:p>
          <a:p>
            <a:pPr lvl="2"/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值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800100" lvl="2" indent="-342900"/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｝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方法的返回类型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7238" y="1857364"/>
            <a:ext cx="7743852" cy="4114800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声明方法时，可以为其指定返回类型：</a:t>
            </a:r>
            <a:endParaRPr lang="en-US" altLang="zh-CN" sz="2600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变量的数据类型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err="1" smtClean="0">
                <a:ea typeface="宋体" pitchFamily="2" charset="-122"/>
              </a:rPr>
              <a:t>void（表示无返回值</a:t>
            </a:r>
            <a:r>
              <a:rPr lang="zh-CN" altLang="en-US" dirty="0" smtClean="0">
                <a:ea typeface="宋体" pitchFamily="2" charset="-122"/>
              </a:rPr>
              <a:t>）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方法在执行后，需返回指定类型的值（</a:t>
            </a:r>
            <a:r>
              <a:rPr lang="en-US" altLang="zh-CN" sz="2600" dirty="0" err="1" smtClean="0">
                <a:ea typeface="宋体" pitchFamily="2" charset="-122"/>
              </a:rPr>
              <a:t>void除外</a:t>
            </a:r>
            <a:r>
              <a:rPr lang="en-US" altLang="zh-CN" sz="2600" dirty="0" smtClean="0">
                <a:ea typeface="宋体" pitchFamily="2" charset="-122"/>
              </a:rPr>
              <a:t>）</a:t>
            </a:r>
          </a:p>
          <a:p>
            <a:pPr marL="704850" lvl="1" indent="-361950">
              <a:defRPr/>
            </a:pPr>
            <a:r>
              <a:rPr lang="en-US" altLang="zh-CN" dirty="0" err="1" smtClean="0">
                <a:ea typeface="宋体" pitchFamily="2" charset="-122"/>
              </a:rPr>
              <a:t>使用return</a:t>
            </a:r>
            <a:r>
              <a:rPr lang="zh-CN" altLang="en-US" dirty="0" smtClean="0">
                <a:ea typeface="宋体" pitchFamily="2" charset="-122"/>
              </a:rPr>
              <a:t>语句返回值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方法的参数列表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43852" cy="4114800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方法的参数列表中，可以含一到多个参数</a:t>
            </a:r>
            <a:endParaRPr lang="en-US" altLang="zh-CN" sz="26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调用方法时，参数的类型与数量需完全匹配</a:t>
            </a:r>
            <a:endParaRPr lang="en-US" altLang="zh-CN" sz="26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itchFamily="2" charset="-122"/>
              </a:rPr>
              <a:t>在方法签名中，参数也是局部变量</a:t>
            </a:r>
            <a:endParaRPr lang="en-US" altLang="zh-CN" sz="2600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传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15616" y="2636912"/>
            <a:ext cx="7128792" cy="3680403"/>
          </a:xfrm>
          <a:noFill/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548680"/>
            <a:ext cx="3923960" cy="85875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方法的调用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340768"/>
            <a:ext cx="5328592" cy="93610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只有被调用才会被执行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调用的过程分析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420888"/>
            <a:ext cx="7632848" cy="388843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548680"/>
            <a:ext cx="3923960" cy="858753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340768"/>
            <a:ext cx="8352928" cy="3744416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意：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没有具体返回值的情况，返回值类型用关键字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表示，那么该函数中的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语句如果在最后一行可以省略不写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结果应该返回给调用者，交由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调用者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处理。</a:t>
            </a:r>
          </a:p>
          <a:p>
            <a:pPr marL="0" indent="0">
              <a:buNone/>
            </a:pPr>
            <a:endParaRPr lang="en-US" altLang="zh-CN" sz="1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不可以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内部定义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10" y="1714488"/>
            <a:ext cx="7958166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编写程序，声明一个</a:t>
            </a:r>
            <a:r>
              <a:rPr lang="en-US" altLang="zh-CN" sz="2400" dirty="0" smtClean="0">
                <a:ea typeface="宋体" pitchFamily="2" charset="-122"/>
              </a:rPr>
              <a:t>method</a:t>
            </a:r>
            <a:r>
              <a:rPr lang="zh-CN" altLang="en-US" sz="2400" dirty="0" smtClean="0">
                <a:ea typeface="宋体" pitchFamily="2" charset="-122"/>
              </a:rPr>
              <a:t>方法，在方法中打印一个</a:t>
            </a:r>
            <a:r>
              <a:rPr lang="en-US" altLang="zh-CN" sz="2400" dirty="0" smtClean="0">
                <a:ea typeface="宋体" pitchFamily="2" charset="-122"/>
              </a:rPr>
              <a:t>10*8</a:t>
            </a:r>
            <a:r>
              <a:rPr lang="zh-CN" altLang="en-US" sz="2400" dirty="0" smtClean="0">
                <a:ea typeface="宋体" pitchFamily="2" charset="-122"/>
              </a:rPr>
              <a:t>的矩形，在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方法中调用该方法。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16339</TotalTime>
  <Words>1194</Words>
  <Application>Microsoft Office PowerPoint</Application>
  <PresentationFormat>全屏显示(4:3)</PresentationFormat>
  <Paragraphs>209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第4章 声明和使用方法</vt:lpstr>
      <vt:lpstr>本章内容</vt:lpstr>
      <vt:lpstr>PowerPoint 演示文稿</vt:lpstr>
      <vt:lpstr>方法声明和调用</vt:lpstr>
      <vt:lpstr>方法的返回类型</vt:lpstr>
      <vt:lpstr>方法的参数列表</vt:lpstr>
      <vt:lpstr>方法的调用</vt:lpstr>
      <vt:lpstr>方法的调用</vt:lpstr>
      <vt:lpstr>练  习</vt:lpstr>
      <vt:lpstr>练  习</vt:lpstr>
      <vt:lpstr>练  习</vt:lpstr>
      <vt:lpstr>跨类调用方法</vt:lpstr>
      <vt:lpstr>示   例</vt:lpstr>
      <vt:lpstr>练 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方法的参数传递</vt:lpstr>
      <vt:lpstr>方法的参数传递             —基本数据类型的参数传递 </vt:lpstr>
      <vt:lpstr>方法的参数传递                   —引用数据类型的参数传递</vt:lpstr>
      <vt:lpstr>方法的参数传递                   —引用数据类型的参数传递</vt:lpstr>
      <vt:lpstr>PowerPoint 演示文稿</vt:lpstr>
      <vt:lpstr>PowerPoint 演示文稿</vt:lpstr>
      <vt:lpstr>PowerPoint 演示文稿</vt:lpstr>
      <vt:lpstr>PowerPoint 演示文稿</vt:lpstr>
      <vt:lpstr>方法的重载(overload)</vt:lpstr>
      <vt:lpstr>方法的重载 </vt:lpstr>
      <vt:lpstr>练  习</vt:lpstr>
      <vt:lpstr>练  习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1140</cp:revision>
  <dcterms:created xsi:type="dcterms:W3CDTF">2012-08-05T14:09:30Z</dcterms:created>
  <dcterms:modified xsi:type="dcterms:W3CDTF">2016-11-14T06:51:59Z</dcterms:modified>
</cp:coreProperties>
</file>