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8" r:id="rId2"/>
    <p:sldId id="682" r:id="rId3"/>
    <p:sldId id="697" r:id="rId4"/>
    <p:sldId id="634" r:id="rId5"/>
    <p:sldId id="778" r:id="rId6"/>
    <p:sldId id="621" r:id="rId7"/>
    <p:sldId id="491" r:id="rId8"/>
    <p:sldId id="492" r:id="rId9"/>
    <p:sldId id="493" r:id="rId10"/>
    <p:sldId id="683" r:id="rId11"/>
    <p:sldId id="497" r:id="rId12"/>
    <p:sldId id="581" r:id="rId13"/>
    <p:sldId id="639" r:id="rId14"/>
    <p:sldId id="640" r:id="rId15"/>
    <p:sldId id="652" r:id="rId16"/>
    <p:sldId id="641" r:id="rId17"/>
    <p:sldId id="642" r:id="rId18"/>
    <p:sldId id="644" r:id="rId19"/>
    <p:sldId id="650" r:id="rId20"/>
    <p:sldId id="651" r:id="rId21"/>
    <p:sldId id="635" r:id="rId22"/>
    <p:sldId id="780" r:id="rId23"/>
    <p:sldId id="779" r:id="rId24"/>
    <p:sldId id="498" r:id="rId25"/>
    <p:sldId id="658" r:id="rId26"/>
    <p:sldId id="653" r:id="rId27"/>
    <p:sldId id="655" r:id="rId28"/>
    <p:sldId id="656" r:id="rId29"/>
    <p:sldId id="657" r:id="rId30"/>
    <p:sldId id="659" r:id="rId31"/>
    <p:sldId id="660" r:id="rId32"/>
    <p:sldId id="688" r:id="rId33"/>
    <p:sldId id="684" r:id="rId34"/>
    <p:sldId id="685" r:id="rId35"/>
    <p:sldId id="686" r:id="rId36"/>
    <p:sldId id="687" r:id="rId37"/>
    <p:sldId id="781" r:id="rId38"/>
    <p:sldId id="636" r:id="rId39"/>
    <p:sldId id="782" r:id="rId40"/>
    <p:sldId id="662" r:id="rId41"/>
    <p:sldId id="664" r:id="rId42"/>
    <p:sldId id="661" r:id="rId43"/>
    <p:sldId id="637" r:id="rId44"/>
    <p:sldId id="509" r:id="rId45"/>
    <p:sldId id="510" r:id="rId46"/>
    <p:sldId id="511" r:id="rId47"/>
    <p:sldId id="554" r:id="rId48"/>
    <p:sldId id="512" r:id="rId49"/>
    <p:sldId id="673" r:id="rId50"/>
    <p:sldId id="666" r:id="rId51"/>
    <p:sldId id="667" r:id="rId52"/>
    <p:sldId id="671" r:id="rId53"/>
    <p:sldId id="677" r:id="rId54"/>
    <p:sldId id="672" r:id="rId55"/>
    <p:sldId id="705" r:id="rId56"/>
    <p:sldId id="783" r:id="rId57"/>
    <p:sldId id="638" r:id="rId58"/>
    <p:sldId id="665" r:id="rId59"/>
    <p:sldId id="514" r:id="rId60"/>
    <p:sldId id="597" r:id="rId61"/>
    <p:sldId id="767" r:id="rId62"/>
    <p:sldId id="516" r:id="rId63"/>
    <p:sldId id="577" r:id="rId64"/>
    <p:sldId id="524" r:id="rId65"/>
    <p:sldId id="678" r:id="rId66"/>
    <p:sldId id="679" r:id="rId67"/>
    <p:sldId id="525" r:id="rId68"/>
    <p:sldId id="526" r:id="rId69"/>
    <p:sldId id="595" r:id="rId70"/>
    <p:sldId id="596" r:id="rId71"/>
    <p:sldId id="680" r:id="rId72"/>
    <p:sldId id="535" r:id="rId73"/>
    <p:sldId id="537" r:id="rId74"/>
    <p:sldId id="690" r:id="rId75"/>
    <p:sldId id="689" r:id="rId76"/>
    <p:sldId id="539" r:id="rId77"/>
    <p:sldId id="691" r:id="rId78"/>
    <p:sldId id="540" r:id="rId79"/>
    <p:sldId id="692" r:id="rId80"/>
    <p:sldId id="694" r:id="rId81"/>
    <p:sldId id="693" r:id="rId82"/>
    <p:sldId id="695" r:id="rId83"/>
    <p:sldId id="541" r:id="rId84"/>
    <p:sldId id="681" r:id="rId85"/>
    <p:sldId id="257"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p:cViewPr varScale="1">
        <p:scale>
          <a:sx n="74" d="100"/>
          <a:sy n="74" d="100"/>
        </p:scale>
        <p:origin x="143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2020/4/29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Wingdings" panose="05000000000000000000" pitchFamily="2" charset="2"/>
              <a:buChar char="l"/>
            </a:pP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生活中描述事物无非就是描述事物的</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属性</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和</a:t>
            </a:r>
            <a:r>
              <a:rPr lang="zh-CN" altLang="en-US" sz="2800"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行为</a:t>
            </a:r>
            <a:r>
              <a:rPr lang="zh-CN" altLang="en-US" sz="2800" dirty="0" smtClean="0">
                <a:latin typeface="Courier New" panose="02070309020205020404" pitchFamily="49" charset="0"/>
                <a:ea typeface="新宋体" panose="02010609030101010101" pitchFamily="49" charset="-122"/>
                <a:cs typeface="Courier New" panose="02070309020205020404" pitchFamily="49" charset="0"/>
              </a:rPr>
              <a:t>。</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如：人有身高，体重等属性，有说话，打球等行为。</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10</a:t>
            </a:fld>
            <a:endParaRPr lang="zh-CN" altLang="en-US"/>
          </a:p>
        </p:txBody>
      </p:sp>
    </p:spTree>
    <p:extLst>
      <p:ext uri="{BB962C8B-B14F-4D97-AF65-F5344CB8AC3E}">
        <p14:creationId xmlns:p14="http://schemas.microsoft.com/office/powerpoint/2010/main" val="129700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a:t>
            </a:fld>
            <a:endParaRPr lang="zh-CN" altLang="en-US"/>
          </a:p>
        </p:txBody>
      </p:sp>
    </p:spTree>
    <p:extLst>
      <p:ext uri="{BB962C8B-B14F-4D97-AF65-F5344CB8AC3E}">
        <p14:creationId xmlns:p14="http://schemas.microsoft.com/office/powerpoint/2010/main" val="234089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281974C-A43B-40A2-93AE-54E761BC5B2F}" type="slidenum">
              <a:rPr lang="en-US" altLang="zh-CN"/>
              <a:pPr/>
              <a:t>19</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64618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BCF05382-C072-46E7-888F-46DF70906768}" type="slidenum">
              <a:rPr lang="en-US" altLang="zh-CN"/>
              <a:pPr/>
              <a:t>27</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1716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1413" y="754063"/>
            <a:ext cx="4391025" cy="3294062"/>
          </a:xfrm>
        </p:spPr>
      </p:sp>
      <p:sp>
        <p:nvSpPr>
          <p:cNvPr id="31747" name="Rectangle 3"/>
          <p:cNvSpPr>
            <a:spLocks noGrp="1" noChangeArrowheads="1"/>
          </p:cNvSpPr>
          <p:nvPr>
            <p:ph type="body" idx="1"/>
          </p:nvPr>
        </p:nvSpPr>
        <p:spPr>
          <a:noFill/>
        </p:spPr>
        <p:txBody>
          <a:bodyPr/>
          <a:lstStyle/>
          <a:p>
            <a:pPr eaLnBrk="1" hangingPunct="1"/>
            <a:r>
              <a:rPr lang="zh-CN" altLang="en-US" smtClean="0">
                <a:ea typeface="宋体" charset="-122"/>
              </a:rPr>
              <a:t>只要是用new操作符定义的实体就在会堆内存中开辟一个新的空间。</a:t>
            </a:r>
          </a:p>
          <a:p>
            <a:pPr eaLnBrk="1" hangingPunct="1"/>
            <a:r>
              <a:rPr lang="zh-CN" altLang="en-US" smtClean="0">
                <a:ea typeface="宋体" charset="-122"/>
              </a:rPr>
              <a:t>并每一个对象中都有一份属于自己的属性。</a:t>
            </a:r>
          </a:p>
          <a:p>
            <a:pPr eaLnBrk="1" hangingPunct="1"/>
            <a:r>
              <a:rPr lang="zh-CN" altLang="en-US" smtClean="0">
                <a:ea typeface="宋体" charset="-122"/>
              </a:rPr>
              <a:t>通过 对象.对象成员 的方式操作对象中的成员，</a:t>
            </a:r>
          </a:p>
          <a:p>
            <a:pPr eaLnBrk="1" hangingPunct="1"/>
            <a:r>
              <a:rPr lang="zh-CN" altLang="en-US" smtClean="0">
                <a:ea typeface="宋体" charset="-122"/>
              </a:rPr>
              <a:t>对其中一个对象的成员进行了修改。和另一个对象没有关系。</a:t>
            </a:r>
          </a:p>
        </p:txBody>
      </p:sp>
    </p:spTree>
    <p:extLst>
      <p:ext uri="{BB962C8B-B14F-4D97-AF65-F5344CB8AC3E}">
        <p14:creationId xmlns:p14="http://schemas.microsoft.com/office/powerpoint/2010/main" val="342690473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7BE8F43-0AF1-4B7F-9ECE-8F0750128BB7}" type="slidenum">
              <a:rPr lang="en-US" altLang="zh-CN"/>
              <a:pPr>
                <a:defRPr/>
              </a:pPr>
              <a:t>‹#›</a:t>
            </a:fld>
            <a:endParaRPr lang="en-US" altLang="zh-CN"/>
          </a:p>
        </p:txBody>
      </p:sp>
    </p:spTree>
    <p:extLst>
      <p:ext uri="{BB962C8B-B14F-4D97-AF65-F5344CB8AC3E}">
        <p14:creationId xmlns:p14="http://schemas.microsoft.com/office/powerpoint/2010/main" val="1380384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E1B62E4F-1CFC-43F4-A98A-5A48D4B5F08B}" type="slidenum">
              <a:rPr lang="en-US" altLang="zh-CN"/>
              <a:pPr>
                <a:defRPr/>
              </a:pPr>
              <a:t>‹#›</a:t>
            </a:fld>
            <a:endParaRPr lang="en-US" altLang="zh-CN"/>
          </a:p>
        </p:txBody>
      </p:sp>
    </p:spTree>
    <p:extLst>
      <p:ext uri="{BB962C8B-B14F-4D97-AF65-F5344CB8AC3E}">
        <p14:creationId xmlns:p14="http://schemas.microsoft.com/office/powerpoint/2010/main" val="39633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 Id="rId6" Type="http://schemas.openxmlformats.org/officeDocument/2006/relationships/hyperlink" Target="PassRef.java" TargetMode="External"/><Relationship Id="rId5" Type="http://schemas.openxmlformats.org/officeDocument/2006/relationships/image" Target="../media/image12.jpeg"/><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hyperlink" Target="PassRef1.java" TargetMode="External"/><Relationship Id="rId5" Type="http://schemas.openxmlformats.org/officeDocument/2006/relationships/image" Target="../media/image16.jpeg"/><Relationship Id="rId4"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720806" y="1764836"/>
            <a:ext cx="7494532" cy="2664296"/>
          </a:xfrm>
        </p:spPr>
        <p:txBody>
          <a:bodyPr>
            <a:normAutofit fontScale="90000"/>
          </a:bodyPr>
          <a:lstStyle/>
          <a:p>
            <a:r>
              <a:rPr lang="zh-CN" altLang="en-US" sz="8000" b="1" dirty="0" smtClean="0">
                <a:solidFill>
                  <a:srgbClr val="000066"/>
                </a:solidFill>
                <a:latin typeface="楷体" pitchFamily="49" charset="-122"/>
                <a:ea typeface="楷体" pitchFamily="49" charset="-122"/>
              </a:rPr>
              <a:t>第</a:t>
            </a:r>
            <a:r>
              <a:rPr lang="en-US" altLang="zh-CN" sz="8000" b="1" dirty="0" smtClean="0">
                <a:solidFill>
                  <a:srgbClr val="000066"/>
                </a:solidFill>
                <a:latin typeface="楷体" pitchFamily="49" charset="-122"/>
                <a:ea typeface="楷体" pitchFamily="49" charset="-122"/>
              </a:rPr>
              <a:t>5</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面向对象编程（上）</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05273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4" name="矩形 3"/>
          <p:cNvSpPr/>
          <p:nvPr/>
        </p:nvSpPr>
        <p:spPr>
          <a:xfrm>
            <a:off x="464755" y="1857364"/>
            <a:ext cx="8424936" cy="2523768"/>
          </a:xfrm>
          <a:prstGeom prst="rect">
            <a:avLst/>
          </a:prstGeom>
        </p:spPr>
        <p:txBody>
          <a:bodyPr wrap="square">
            <a:spAutoFit/>
          </a:bodyPr>
          <a:lstStyle/>
          <a:p>
            <a:pPr marL="342900" indent="-342900">
              <a:buFont typeface="Wingdings"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面向对象是一种的程序设计方法，其基本思想是使用对象和类等基本概念来进行程序设计。</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endParaRPr lang="en-US" altLang="zh-CN" sz="2800" dirty="0" smtClean="0">
              <a:latin typeface="Courier New" panose="02070309020205020404" pitchFamily="49" charset="0"/>
              <a:ea typeface="新宋体" panose="02010609030101010101" pitchFamily="49" charset="-122"/>
              <a:cs typeface="Courier New" panose="02070309020205020404" pitchFamily="49" charset="0"/>
            </a:endParaRPr>
          </a:p>
          <a:p>
            <a:pPr marL="342900" indent="-342900">
              <a:buFont typeface="Wingdings" pitchFamily="2" charset="2"/>
              <a:buChar char="l"/>
              <a:defRPr/>
            </a:pP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类是对现实世界事物的抽象定义</a:t>
            </a:r>
            <a:endParaRPr lang="en-US" altLang="zh-CN" sz="2400" dirty="0" smtClean="0">
              <a:latin typeface="Courier New" panose="02070309020205020404" pitchFamily="49" charset="0"/>
              <a:ea typeface="新宋体" panose="02010609030101010101" pitchFamily="49" charset="-122"/>
              <a:cs typeface="Courier New" panose="02070309020205020404" pitchFamily="49" charset="0"/>
            </a:endParaRPr>
          </a:p>
          <a:p>
            <a:pPr marL="1085850" lvl="1" indent="-342900">
              <a:spcBef>
                <a:spcPts val="1200"/>
              </a:spcBef>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属 性</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：对应类中的成员变量</a:t>
            </a:r>
          </a:p>
          <a:p>
            <a:pPr marL="1085850" lvl="1" indent="-342900">
              <a:buFont typeface="Wingdings" pitchFamily="2" charset="2"/>
              <a:buChar char="Ø"/>
            </a:pPr>
            <a:r>
              <a:rPr lang="zh-CN" altLang="en-US" sz="2400" b="1" dirty="0" smtClean="0">
                <a:solidFill>
                  <a:srgbClr val="FF0000"/>
                </a:solidFill>
                <a:latin typeface="Courier New" panose="02070309020205020404" pitchFamily="49" charset="0"/>
                <a:ea typeface="新宋体" panose="02010609030101010101" pitchFamily="49" charset="-122"/>
                <a:cs typeface="Courier New" panose="02070309020205020404" pitchFamily="49" charset="0"/>
              </a:rPr>
              <a:t>行 为</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：对应类中的成员</a:t>
            </a:r>
            <a:r>
              <a:rPr lang="zh-CN" altLang="en-US" sz="2400" dirty="0" smtClean="0">
                <a:latin typeface="Courier New" panose="02070309020205020404" pitchFamily="49" charset="0"/>
                <a:ea typeface="新宋体" panose="02010609030101010101" pitchFamily="49" charset="-122"/>
                <a:cs typeface="Courier New" panose="02070309020205020404" pitchFamily="49" charset="0"/>
              </a:rPr>
              <a:t>方法</a:t>
            </a:r>
            <a:endParaRPr lang="zh-CN" altLang="en-US" sz="24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矩形 4"/>
          <p:cNvSpPr/>
          <p:nvPr/>
        </p:nvSpPr>
        <p:spPr>
          <a:xfrm>
            <a:off x="714348" y="5286388"/>
            <a:ext cx="7560840" cy="461665"/>
          </a:xfrm>
          <a:prstGeom prst="rect">
            <a:avLst/>
          </a:prstGeom>
          <a:solidFill>
            <a:srgbClr val="FFFF00"/>
          </a:solidFill>
          <a:ln>
            <a:solidFill>
              <a:srgbClr val="FF0000"/>
            </a:solidFill>
          </a:ln>
          <a:effectLst>
            <a:outerShdw blurRad="50800" dist="50800" dir="5400000" algn="ctr" rotWithShape="0">
              <a:schemeClr val="accent6">
                <a:lumMod val="40000"/>
                <a:lumOff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0000FF"/>
                </a:solidFill>
                <a:ea typeface="宋体" pitchFamily="2" charset="-122"/>
                <a:cs typeface="Times New Roman" pitchFamily="18" charset="0"/>
              </a:rPr>
              <a:t>Field = </a:t>
            </a:r>
            <a:r>
              <a:rPr lang="zh-CN" altLang="en-US" sz="2400" b="1" dirty="0">
                <a:solidFill>
                  <a:srgbClr val="0000FF"/>
                </a:solidFill>
                <a:ea typeface="宋体" pitchFamily="2" charset="-122"/>
                <a:cs typeface="Times New Roman" pitchFamily="18" charset="0"/>
              </a:rPr>
              <a:t>属性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成员变量，</a:t>
            </a:r>
            <a:r>
              <a:rPr lang="en-US" altLang="zh-CN" sz="2400" b="1" dirty="0">
                <a:solidFill>
                  <a:srgbClr val="0000FF"/>
                </a:solidFill>
                <a:ea typeface="宋体" pitchFamily="2" charset="-122"/>
                <a:cs typeface="Times New Roman" pitchFamily="18" charset="0"/>
              </a:rPr>
              <a:t>Method =  (</a:t>
            </a:r>
            <a:r>
              <a:rPr lang="zh-CN" altLang="en-US" sz="2400" b="1" dirty="0">
                <a:solidFill>
                  <a:srgbClr val="0000FF"/>
                </a:solidFill>
                <a:ea typeface="宋体" pitchFamily="2" charset="-122"/>
                <a:cs typeface="Times New Roman" pitchFamily="18" charset="0"/>
              </a:rPr>
              <a:t>成员</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方法 </a:t>
            </a:r>
            <a:r>
              <a:rPr lang="en-US" altLang="zh-CN" sz="2400" b="1" dirty="0">
                <a:solidFill>
                  <a:srgbClr val="0000FF"/>
                </a:solidFill>
                <a:ea typeface="宋体" pitchFamily="2" charset="-122"/>
                <a:cs typeface="Times New Roman" pitchFamily="18" charset="0"/>
              </a:rPr>
              <a:t>= </a:t>
            </a:r>
            <a:r>
              <a:rPr lang="zh-CN" altLang="en-US" sz="2400" b="1" dirty="0">
                <a:solidFill>
                  <a:srgbClr val="0000FF"/>
                </a:solidFill>
                <a:ea typeface="宋体" pitchFamily="2" charset="-122"/>
                <a:cs typeface="Times New Roman" pitchFamily="18" charset="0"/>
              </a:rPr>
              <a:t>函数</a:t>
            </a:r>
          </a:p>
        </p:txBody>
      </p:sp>
    </p:spTree>
    <p:extLst>
      <p:ext uri="{BB962C8B-B14F-4D97-AF65-F5344CB8AC3E}">
        <p14:creationId xmlns:p14="http://schemas.microsoft.com/office/powerpoint/2010/main" val="1812524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915816" y="636976"/>
            <a:ext cx="3456384" cy="616097"/>
          </a:xfrm>
        </p:spPr>
        <p:txBody>
          <a:bodyPr>
            <a:noAutofit/>
          </a:bodyPr>
          <a:lstStyle/>
          <a:p>
            <a:pPr eaLnBrk="1" hangingPunct="1"/>
            <a:r>
              <a:rPr lang="zh-CN" altLang="en-US" b="1" dirty="0" smtClean="0">
                <a:latin typeface="+mn-lt"/>
                <a:ea typeface="宋体" pitchFamily="2" charset="-122"/>
                <a:cs typeface="Arial Unicode MS" pitchFamily="34" charset="-122"/>
              </a:rPr>
              <a:t>类的语法格式</a:t>
            </a:r>
          </a:p>
        </p:txBody>
      </p:sp>
      <p:sp>
        <p:nvSpPr>
          <p:cNvPr id="10243" name="Text Box 3"/>
          <p:cNvSpPr txBox="1">
            <a:spLocks noChangeArrowheads="1"/>
          </p:cNvSpPr>
          <p:nvPr/>
        </p:nvSpPr>
        <p:spPr bwMode="auto">
          <a:xfrm>
            <a:off x="323528" y="1253073"/>
            <a:ext cx="8064500" cy="4647426"/>
          </a:xfrm>
          <a:prstGeom prst="rect">
            <a:avLst/>
          </a:prstGeom>
          <a:noFill/>
          <a:ln w="9525">
            <a:noFill/>
            <a:miter lim="800000"/>
            <a:headEnd/>
            <a:tailEnd/>
          </a:ln>
        </p:spPr>
        <p:txBody>
          <a:bodyPr>
            <a:spAutoFit/>
          </a:bodyPr>
          <a:lstStyle/>
          <a:p>
            <a:pPr marL="0" lvl="2"/>
            <a:r>
              <a:rPr lang="zh-CN" altLang="en-US" sz="2000" b="1" dirty="0" smtClean="0">
                <a:solidFill>
                  <a:srgbClr val="00B050"/>
                </a:solidFill>
                <a:ea typeface="宋体" pitchFamily="2" charset="-122"/>
                <a:cs typeface="Times New Roman" pitchFamily="18" charset="0"/>
              </a:rPr>
              <a:t>修饰符</a:t>
            </a:r>
            <a:r>
              <a:rPr lang="en-US" altLang="zh-CN" sz="2000" b="1" dirty="0" smtClean="0">
                <a:solidFill>
                  <a:srgbClr val="00B050"/>
                </a:solidFill>
                <a:ea typeface="宋体" pitchFamily="2" charset="-122"/>
                <a:cs typeface="Times New Roman" pitchFamily="18" charset="0"/>
              </a:rPr>
              <a:t> </a:t>
            </a:r>
            <a:r>
              <a:rPr lang="en-US" altLang="zh-CN" sz="2000" b="1" dirty="0" smtClean="0">
                <a:solidFill>
                  <a:srgbClr val="FF0000"/>
                </a:solidFill>
                <a:ea typeface="宋体" pitchFamily="2" charset="-122"/>
                <a:cs typeface="Times New Roman" pitchFamily="18" charset="0"/>
              </a:rPr>
              <a:t>class</a:t>
            </a:r>
            <a:r>
              <a:rPr lang="en-US" altLang="zh-CN" sz="2000" b="1" dirty="0" smtClean="0">
                <a:ea typeface="宋体" pitchFamily="2" charset="-122"/>
                <a:cs typeface="Times New Roman" pitchFamily="18" charset="0"/>
              </a:rPr>
              <a:t> </a:t>
            </a:r>
            <a:r>
              <a:rPr lang="en-US" altLang="zh-CN" sz="2000" b="1" dirty="0" smtClean="0">
                <a:solidFill>
                  <a:srgbClr val="7030A0"/>
                </a:solidFill>
                <a:ea typeface="宋体" pitchFamily="2" charset="-122"/>
                <a:cs typeface="Times New Roman" pitchFamily="18" charset="0"/>
              </a:rPr>
              <a:t> </a:t>
            </a:r>
            <a:r>
              <a:rPr lang="zh-CN" altLang="en-US" sz="2000" b="1" dirty="0" smtClean="0">
                <a:solidFill>
                  <a:srgbClr val="7030A0"/>
                </a:solidFill>
                <a:ea typeface="宋体" pitchFamily="2" charset="-122"/>
                <a:cs typeface="Times New Roman" pitchFamily="18" charset="0"/>
              </a:rPr>
              <a:t>类名</a:t>
            </a:r>
            <a:r>
              <a:rPr lang="en-US" altLang="zh-CN" sz="2000" b="1" dirty="0" smtClean="0">
                <a:solidFill>
                  <a:srgbClr val="FF0000"/>
                </a:solidFill>
                <a:ea typeface="宋体" pitchFamily="2" charset="-122"/>
                <a:cs typeface="Times New Roman" pitchFamily="18" charset="0"/>
              </a:rPr>
              <a:t> {</a:t>
            </a: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smtClean="0">
                <a:ea typeface="宋体" pitchFamily="2" charset="-122"/>
                <a:cs typeface="Times New Roman" pitchFamily="18" charset="0"/>
              </a:rPr>
              <a:t>属性声明</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	</a:t>
            </a:r>
            <a:endParaRPr lang="en-US" altLang="zh-CN" sz="2000" b="1" dirty="0" smtClean="0">
              <a:ea typeface="宋体" pitchFamily="2" charset="-122"/>
              <a:cs typeface="Times New Roman" pitchFamily="18" charset="0"/>
            </a:endParaRPr>
          </a:p>
          <a:p>
            <a:pPr marL="0" lvl="2">
              <a:lnSpc>
                <a:spcPct val="90000"/>
              </a:lnSpc>
              <a:spcBef>
                <a:spcPct val="50000"/>
              </a:spcBef>
            </a:pP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方法</a:t>
            </a:r>
            <a:r>
              <a:rPr lang="zh-CN" altLang="en-US" sz="2000" b="1" dirty="0" smtClean="0">
                <a:ea typeface="宋体" pitchFamily="2" charset="-122"/>
                <a:cs typeface="Times New Roman" pitchFamily="18" charset="0"/>
              </a:rPr>
              <a:t>声明</a:t>
            </a:r>
            <a:r>
              <a:rPr lang="en-US" altLang="zh-CN" sz="2000" b="1" dirty="0" smtClean="0">
                <a:ea typeface="宋体" pitchFamily="2" charset="-122"/>
                <a:cs typeface="Times New Roman" pitchFamily="18" charset="0"/>
              </a:rPr>
              <a:t>;</a:t>
            </a:r>
            <a:endParaRPr lang="en-US" altLang="zh-CN" sz="2000" b="1" dirty="0">
              <a:ea typeface="宋体" pitchFamily="2" charset="-122"/>
              <a:cs typeface="Times New Roman" pitchFamily="18" charset="0"/>
            </a:endParaRPr>
          </a:p>
          <a:p>
            <a:pPr marL="0" lvl="2">
              <a:lnSpc>
                <a:spcPct val="90000"/>
              </a:lnSpc>
              <a:spcBef>
                <a:spcPct val="50000"/>
              </a:spcBef>
            </a:pPr>
            <a:r>
              <a:rPr lang="en-US" altLang="zh-CN" sz="2000" b="1" dirty="0" smtClean="0">
                <a:solidFill>
                  <a:srgbClr val="FF0000"/>
                </a:solidFill>
                <a:ea typeface="宋体" pitchFamily="2" charset="-122"/>
                <a:cs typeface="Times New Roman" pitchFamily="18" charset="0"/>
              </a:rPr>
              <a:t>}</a:t>
            </a:r>
          </a:p>
          <a:p>
            <a:pPr>
              <a:lnSpc>
                <a:spcPct val="90000"/>
              </a:lnSpc>
              <a:spcBef>
                <a:spcPct val="50000"/>
              </a:spcBef>
            </a:pPr>
            <a:r>
              <a:rPr lang="zh-CN" altLang="en-US" sz="2000" b="1" dirty="0" smtClean="0">
                <a:ea typeface="宋体" pitchFamily="2" charset="-122"/>
                <a:cs typeface="Times New Roman" pitchFamily="18" charset="0"/>
              </a:rPr>
              <a:t>说明</a:t>
            </a:r>
            <a:r>
              <a:rPr lang="zh-CN" altLang="en-US" sz="2000" b="1" dirty="0">
                <a:ea typeface="宋体" pitchFamily="2" charset="-122"/>
                <a:cs typeface="Times New Roman" pitchFamily="18" charset="0"/>
              </a:rPr>
              <a:t>：</a:t>
            </a:r>
            <a:r>
              <a:rPr lang="zh-CN" altLang="en-US" sz="2000" b="1" dirty="0">
                <a:solidFill>
                  <a:srgbClr val="00B050"/>
                </a:solidFill>
                <a:ea typeface="宋体" pitchFamily="2" charset="-122"/>
                <a:cs typeface="Times New Roman" pitchFamily="18" charset="0"/>
              </a:rPr>
              <a:t>修饰符</a:t>
            </a:r>
            <a:r>
              <a:rPr lang="en-US" altLang="zh-CN" sz="2000" b="1" dirty="0">
                <a:solidFill>
                  <a:srgbClr val="00B050"/>
                </a:solidFill>
                <a:ea typeface="宋体" pitchFamily="2" charset="-122"/>
                <a:cs typeface="Times New Roman" pitchFamily="18" charset="0"/>
              </a:rPr>
              <a:t>public</a:t>
            </a:r>
            <a:r>
              <a:rPr lang="zh-CN" altLang="en-US" sz="2000" b="1" dirty="0">
                <a:ea typeface="宋体" pitchFamily="2" charset="-122"/>
                <a:cs typeface="Times New Roman" pitchFamily="18" charset="0"/>
              </a:rPr>
              <a:t>：类可以被任意访问</a:t>
            </a:r>
          </a:p>
          <a:p>
            <a:pPr>
              <a:lnSpc>
                <a:spcPct val="90000"/>
              </a:lnSpc>
              <a:spcBef>
                <a:spcPct val="50000"/>
              </a:spcBef>
            </a:pPr>
            <a:r>
              <a:rPr lang="zh-CN" altLang="en-US" sz="2000" b="1" dirty="0">
                <a:ea typeface="宋体" pitchFamily="2" charset="-122"/>
                <a:cs typeface="Times New Roman" pitchFamily="18" charset="0"/>
              </a:rPr>
              <a:t>	类的正文要用</a:t>
            </a:r>
            <a:r>
              <a:rPr lang="en-US" altLang="zh-CN" sz="2000" b="1" dirty="0">
                <a:ea typeface="宋体" pitchFamily="2" charset="-122"/>
                <a:cs typeface="Times New Roman" pitchFamily="18" charset="0"/>
              </a:rPr>
              <a:t>{  }</a:t>
            </a:r>
            <a:r>
              <a:rPr lang="zh-CN" altLang="en-US" sz="2000" b="1" dirty="0">
                <a:ea typeface="宋体" pitchFamily="2" charset="-122"/>
                <a:cs typeface="Times New Roman" pitchFamily="18" charset="0"/>
              </a:rPr>
              <a:t>括起来</a:t>
            </a:r>
          </a:p>
          <a:p>
            <a:pPr>
              <a:lnSpc>
                <a:spcPct val="90000"/>
              </a:lnSpc>
              <a:spcBef>
                <a:spcPct val="50000"/>
              </a:spcBef>
            </a:pPr>
            <a:r>
              <a:rPr lang="zh-CN" altLang="en-US" sz="2000" b="1" dirty="0">
                <a:ea typeface="宋体" pitchFamily="2" charset="-122"/>
                <a:cs typeface="Times New Roman" pitchFamily="18" charset="0"/>
              </a:rPr>
              <a:t>举例：</a:t>
            </a:r>
          </a:p>
          <a:p>
            <a:pPr>
              <a:lnSpc>
                <a:spcPct val="90000"/>
              </a:lnSpc>
            </a:pPr>
            <a:r>
              <a:rPr lang="zh-CN" altLang="en-US" sz="2000" b="1" dirty="0">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class  Person{</a:t>
            </a:r>
          </a:p>
          <a:p>
            <a:pPr lvl="2">
              <a:lnSpc>
                <a:spcPct val="90000"/>
              </a:lnSpc>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age ;</a:t>
            </a: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            //</a:t>
            </a:r>
            <a:r>
              <a:rPr lang="zh-CN" altLang="en-US" sz="2000" b="1" dirty="0">
                <a:solidFill>
                  <a:srgbClr val="0000FF"/>
                </a:solidFill>
                <a:ea typeface="宋体" pitchFamily="2" charset="-122"/>
                <a:cs typeface="Times New Roman" pitchFamily="18" charset="0"/>
              </a:rPr>
              <a:t>声明私有变量 </a:t>
            </a:r>
            <a:r>
              <a:rPr lang="en-US" altLang="zh-CN" sz="2000" b="1" dirty="0">
                <a:solidFill>
                  <a:srgbClr val="0000FF"/>
                </a:solidFill>
                <a:ea typeface="宋体" pitchFamily="2" charset="-122"/>
                <a:cs typeface="Times New Roman" pitchFamily="18" charset="0"/>
              </a:rPr>
              <a:t>age</a:t>
            </a: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showAge</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a:t>
            </a:r>
            <a:r>
              <a:rPr lang="en-US" altLang="zh-CN" sz="2000" b="1" dirty="0">
                <a:solidFill>
                  <a:srgbClr val="0000FF"/>
                </a:solidFill>
                <a:ea typeface="宋体" pitchFamily="2" charset="-122"/>
                <a:cs typeface="Times New Roman" pitchFamily="18" charset="0"/>
              </a:rPr>
              <a:t>//</a:t>
            </a:r>
            <a:r>
              <a:rPr lang="zh-CN" altLang="en-US" sz="2000" b="1" dirty="0">
                <a:solidFill>
                  <a:srgbClr val="0000FF"/>
                </a:solidFill>
                <a:ea typeface="宋体" pitchFamily="2" charset="-122"/>
                <a:cs typeface="Times New Roman" pitchFamily="18" charset="0"/>
              </a:rPr>
              <a:t>声明方法</a:t>
            </a:r>
            <a:r>
              <a:rPr lang="en-US" altLang="zh-CN" sz="2000" b="1" dirty="0" err="1" smtClean="0">
                <a:solidFill>
                  <a:srgbClr val="0000FF"/>
                </a:solidFill>
                <a:ea typeface="宋体" pitchFamily="2" charset="-122"/>
                <a:cs typeface="Times New Roman" pitchFamily="18" charset="0"/>
              </a:rPr>
              <a:t>showAge</a:t>
            </a:r>
            <a:r>
              <a:rPr lang="en-US" altLang="zh-CN" sz="2000" b="1" dirty="0" smtClean="0">
                <a:solidFill>
                  <a:srgbClr val="0000FF"/>
                </a:solidFill>
                <a:ea typeface="宋体" pitchFamily="2" charset="-122"/>
                <a:cs typeface="Times New Roman" pitchFamily="18" charset="0"/>
              </a:rPr>
              <a:t>( )</a:t>
            </a:r>
            <a:endParaRPr lang="en-US" altLang="zh-CN" sz="2000" b="1" dirty="0">
              <a:solidFill>
                <a:srgbClr val="0000FF"/>
              </a:solidFill>
              <a:ea typeface="宋体" pitchFamily="2" charset="-122"/>
              <a:cs typeface="Times New Roman" pitchFamily="18" charset="0"/>
            </a:endParaRPr>
          </a:p>
          <a:p>
            <a:pPr lvl="2">
              <a:lnSpc>
                <a:spcPct val="90000"/>
              </a:lnSpc>
            </a:pPr>
            <a:r>
              <a:rPr lang="en-US" altLang="zh-CN" sz="2000" b="1" dirty="0">
                <a:solidFill>
                  <a:schemeClr val="accent2"/>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age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a:t>
            </a:r>
          </a:p>
          <a:p>
            <a:pPr lvl="2">
              <a:lnSpc>
                <a:spcPct val="90000"/>
              </a:lnSpc>
            </a:pPr>
            <a:r>
              <a:rPr lang="en-US" altLang="zh-CN" sz="2000" b="1" dirty="0">
                <a:solidFill>
                  <a:srgbClr val="C00000"/>
                </a:solidFill>
                <a:ea typeface="宋体" pitchFamily="2" charset="-122"/>
                <a:cs typeface="Times New Roman" pitchFamily="18" charset="0"/>
              </a:rPr>
              <a:t>    }</a:t>
            </a:r>
          </a:p>
          <a:p>
            <a:pPr lvl="2">
              <a:lnSpc>
                <a:spcPct val="90000"/>
              </a:lnSpc>
            </a:pPr>
            <a:r>
              <a:rPr lang="en-US" altLang="zh-CN" sz="2000" b="1" dirty="0">
                <a:solidFill>
                  <a:srgbClr val="C00000"/>
                </a:solidFill>
                <a:ea typeface="宋体" pitchFamily="2" charset="-122"/>
                <a:cs typeface="Times New Roman" pitchFamily="18" charset="0"/>
              </a:rPr>
              <a:t>}</a:t>
            </a:r>
          </a:p>
        </p:txBody>
      </p:sp>
      <p:sp>
        <p:nvSpPr>
          <p:cNvPr id="2" name="矩形 1"/>
          <p:cNvSpPr/>
          <p:nvPr/>
        </p:nvSpPr>
        <p:spPr>
          <a:xfrm>
            <a:off x="323528" y="1253073"/>
            <a:ext cx="8496944" cy="2535967"/>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Tree>
    <p:extLst>
      <p:ext uri="{BB962C8B-B14F-4D97-AF65-F5344CB8AC3E}">
        <p14:creationId xmlns:p14="http://schemas.microsoft.com/office/powerpoint/2010/main" val="401357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1496" y="764704"/>
            <a:ext cx="3960440"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创建</a:t>
            </a:r>
            <a:r>
              <a:rPr lang="en-US" altLang="zh-CN" sz="3600" b="1" dirty="0" smtClean="0">
                <a:ea typeface="宋体" pitchFamily="2" charset="-122"/>
                <a:cs typeface="Times New Roman" pitchFamily="18" charset="0"/>
              </a:rPr>
              <a:t>Java</a:t>
            </a:r>
            <a:r>
              <a:rPr lang="zh-CN" altLang="en-US" sz="3600" b="1" dirty="0" smtClean="0">
                <a:ea typeface="宋体" pitchFamily="2" charset="-122"/>
                <a:cs typeface="Times New Roman" pitchFamily="18" charset="0"/>
              </a:rPr>
              <a:t>自定义类</a:t>
            </a:r>
            <a:endParaRPr lang="zh-CN" altLang="en-US" sz="3600" b="1" dirty="0">
              <a:ea typeface="宋体" pitchFamily="2" charset="-122"/>
              <a:cs typeface="Times New Roman" pitchFamily="18" charset="0"/>
            </a:endParaRPr>
          </a:p>
        </p:txBody>
      </p:sp>
      <p:sp>
        <p:nvSpPr>
          <p:cNvPr id="5" name="TextBox 4"/>
          <p:cNvSpPr txBox="1"/>
          <p:nvPr/>
        </p:nvSpPr>
        <p:spPr>
          <a:xfrm>
            <a:off x="323528" y="1772816"/>
            <a:ext cx="8568952" cy="2862322"/>
          </a:xfrm>
          <a:prstGeom prst="rect">
            <a:avLst/>
          </a:prstGeom>
          <a:noFill/>
        </p:spPr>
        <p:txBody>
          <a:bodyPr wrap="square" rtlCol="0">
            <a:spAutoFit/>
          </a:bodyPr>
          <a:lstStyle/>
          <a:p>
            <a:r>
              <a:rPr lang="zh-CN" altLang="en-US" sz="2800" b="1" dirty="0" smtClean="0">
                <a:ea typeface="宋体" pitchFamily="2" charset="-122"/>
                <a:cs typeface="Times New Roman" pitchFamily="18" charset="0"/>
              </a:rPr>
              <a:t>步骤：</a:t>
            </a:r>
            <a:endParaRPr lang="en-US" altLang="zh-CN" sz="2800" b="1" dirty="0" smtClean="0">
              <a:ea typeface="宋体" pitchFamily="2" charset="-122"/>
              <a:cs typeface="Times New Roman" pitchFamily="18" charset="0"/>
            </a:endParaRPr>
          </a:p>
          <a:p>
            <a:endParaRPr lang="en-US" altLang="zh-CN" sz="12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定义类（考虑修饰符、类名）</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编写类的属性（考虑修饰符、属性类型、属性名、初始化值）</a:t>
            </a:r>
            <a:endParaRPr lang="en-US" altLang="zh-CN" sz="2800" dirty="0" smtClean="0">
              <a:ea typeface="宋体" pitchFamily="2" charset="-122"/>
              <a:cs typeface="Times New Roman" pitchFamily="18" charset="0"/>
            </a:endParaRPr>
          </a:p>
          <a:p>
            <a:pPr marL="514350" indent="-514350">
              <a:buFont typeface="+mj-lt"/>
              <a:buAutoNum type="arabicPeriod"/>
            </a:pPr>
            <a:r>
              <a:rPr lang="zh-CN" altLang="en-US" sz="2800" dirty="0" smtClean="0">
                <a:ea typeface="宋体" pitchFamily="2" charset="-122"/>
                <a:cs typeface="Times New Roman" pitchFamily="18" charset="0"/>
              </a:rPr>
              <a:t>编写类的方法（考虑修饰符、</a:t>
            </a:r>
            <a:r>
              <a:rPr lang="zh-CN" altLang="en-US" sz="2800" dirty="0">
                <a:ea typeface="宋体" pitchFamily="2" charset="-122"/>
                <a:cs typeface="Times New Roman" pitchFamily="18" charset="0"/>
              </a:rPr>
              <a:t>返回</a:t>
            </a:r>
            <a:r>
              <a:rPr lang="zh-CN" altLang="en-US" sz="2800" dirty="0" smtClean="0">
                <a:ea typeface="宋体" pitchFamily="2" charset="-122"/>
                <a:cs typeface="Times New Roman" pitchFamily="18" charset="0"/>
              </a:rPr>
              <a:t>值类型、方法名、形参等）</a:t>
            </a:r>
            <a:endParaRPr lang="zh-CN" altLang="en-US" sz="2800" dirty="0">
              <a:ea typeface="宋体" pitchFamily="2" charset="-122"/>
              <a:cs typeface="Times New Roman" pitchFamily="18" charset="0"/>
            </a:endParaRPr>
          </a:p>
        </p:txBody>
      </p:sp>
      <p:sp>
        <p:nvSpPr>
          <p:cNvPr id="6" name="TextBox 5"/>
          <p:cNvSpPr txBox="1"/>
          <p:nvPr/>
        </p:nvSpPr>
        <p:spPr>
          <a:xfrm>
            <a:off x="467544" y="5445224"/>
            <a:ext cx="8424936"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endParaRPr lang="en-US" altLang="zh-CN" sz="2400" b="1"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Animal</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ClassRoom</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Zoo</a:t>
            </a:r>
            <a:r>
              <a:rPr lang="zh-CN" altLang="en-US" sz="2400" dirty="0" smtClean="0">
                <a:ea typeface="宋体" pitchFamily="2" charset="-122"/>
                <a:cs typeface="Times New Roman" pitchFamily="18" charset="0"/>
              </a:rPr>
              <a:t>等类，加以体会。</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628445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4078" y="2591326"/>
            <a:ext cx="3643946" cy="584775"/>
          </a:xfrm>
          <a:prstGeom prst="rect">
            <a:avLst/>
          </a:prstGeom>
        </p:spPr>
        <p:txBody>
          <a:bodyPr wrap="none">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7" name="TextBox 6"/>
          <p:cNvSpPr txBox="1"/>
          <p:nvPr/>
        </p:nvSpPr>
        <p:spPr>
          <a:xfrm>
            <a:off x="1115616" y="4417948"/>
            <a:ext cx="6912768" cy="584775"/>
          </a:xfrm>
          <a:prstGeom prst="rect">
            <a:avLst/>
          </a:prstGeom>
          <a:noFill/>
        </p:spPr>
        <p:txBody>
          <a:bodyPr wrap="square" rtlCol="0">
            <a:spAutoFit/>
          </a:bodyPr>
          <a:lstStyle/>
          <a:p>
            <a:r>
              <a:rPr lang="en-US" altLang="zh-CN" sz="3200" b="1"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smtClean="0">
                <a:latin typeface="Courier New" panose="02070309020205020404" pitchFamily="49" charset="0"/>
                <a:ea typeface="新宋体" panose="02010609030101010101" pitchFamily="49" charset="-122"/>
                <a:cs typeface="Courier New" panose="02070309020205020404" pitchFamily="49" charset="0"/>
              </a:rPr>
              <a:t>类的实例化，即创建类的对象</a:t>
            </a:r>
            <a:endParaRPr lang="zh-CN" altLang="en-US" sz="32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8" name="下箭头 7"/>
          <p:cNvSpPr/>
          <p:nvPr/>
        </p:nvSpPr>
        <p:spPr>
          <a:xfrm>
            <a:off x="3040434" y="3176101"/>
            <a:ext cx="451445" cy="1008112"/>
          </a:xfrm>
          <a:prstGeom prst="downArrow">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491879" y="3383414"/>
            <a:ext cx="3240361" cy="461665"/>
          </a:xfrm>
          <a:prstGeom prst="rect">
            <a:avLst/>
          </a:prstGeom>
          <a:noFill/>
        </p:spPr>
        <p:txBody>
          <a:bodyPr wrap="square" rtlCol="0">
            <a:spAutoFit/>
          </a:bodyPr>
          <a:lstStyle/>
          <a:p>
            <a:r>
              <a:rPr lang="zh-CN" altLang="en-US" sz="2400" dirty="0" smtClean="0">
                <a:solidFill>
                  <a:srgbClr val="FF0000"/>
                </a:solidFill>
                <a:latin typeface="华文新魏" panose="02010800040101010101" pitchFamily="2" charset="-122"/>
                <a:ea typeface="华文新魏" panose="02010800040101010101" pitchFamily="2" charset="-122"/>
              </a:rPr>
              <a:t>如何使用</a:t>
            </a:r>
            <a:r>
              <a:rPr lang="en-US" altLang="zh-CN" sz="2400" dirty="0" smtClean="0">
                <a:solidFill>
                  <a:srgbClr val="FF0000"/>
                </a:solidFill>
                <a:latin typeface="华文新魏" panose="02010800040101010101" pitchFamily="2" charset="-122"/>
                <a:ea typeface="华文新魏" panose="02010800040101010101" pitchFamily="2" charset="-122"/>
              </a:rPr>
              <a:t>java</a:t>
            </a:r>
            <a:r>
              <a:rPr lang="zh-CN" altLang="en-US" sz="2400" dirty="0" smtClean="0">
                <a:solidFill>
                  <a:srgbClr val="FF0000"/>
                </a:solidFill>
                <a:latin typeface="华文新魏" panose="02010800040101010101" pitchFamily="2" charset="-122"/>
                <a:ea typeface="华文新魏" panose="02010800040101010101" pitchFamily="2" charset="-122"/>
              </a:rPr>
              <a:t>类？</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10" name="Rectangle 2"/>
          <p:cNvSpPr>
            <a:spLocks noGrp="1" noChangeArrowheads="1"/>
          </p:cNvSpPr>
          <p:nvPr>
            <p:ph type="title"/>
          </p:nvPr>
        </p:nvSpPr>
        <p:spPr>
          <a:xfrm>
            <a:off x="2051720" y="764704"/>
            <a:ext cx="5112568" cy="720080"/>
          </a:xfrm>
        </p:spPr>
        <p:txBody>
          <a:bodyPr>
            <a:normAutofit/>
          </a:bodyPr>
          <a:lstStyle/>
          <a:p>
            <a:pPr eaLnBrk="1" hangingPunct="1"/>
            <a:r>
              <a:rPr lang="en-US" altLang="zh-CN" b="1" dirty="0" smtClean="0">
                <a:latin typeface="+mn-lt"/>
                <a:ea typeface="宋体" pitchFamily="2" charset="-122"/>
                <a:cs typeface="Arial Unicode MS" pitchFamily="34" charset="-122"/>
              </a:rPr>
              <a:t> </a:t>
            </a:r>
            <a:r>
              <a:rPr lang="zh-CN" altLang="en-US" b="1" dirty="0" smtClean="0">
                <a:latin typeface="+mn-lt"/>
                <a:ea typeface="宋体" pitchFamily="2" charset="-122"/>
                <a:cs typeface="Arial Unicode MS" pitchFamily="34" charset="-122"/>
              </a:rPr>
              <a:t>对象的创建和使用</a:t>
            </a:r>
          </a:p>
        </p:txBody>
      </p:sp>
    </p:spTree>
    <p:extLst>
      <p:ext uri="{BB962C8B-B14F-4D97-AF65-F5344CB8AC3E}">
        <p14:creationId xmlns:p14="http://schemas.microsoft.com/office/powerpoint/2010/main" val="3925010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5" name="Rectangle 3"/>
          <p:cNvSpPr>
            <a:spLocks noGrp="1" noChangeArrowheads="1"/>
          </p:cNvSpPr>
          <p:nvPr>
            <p:ph type="body" idx="1"/>
          </p:nvPr>
        </p:nvSpPr>
        <p:spPr>
          <a:xfrm>
            <a:off x="214282" y="1500174"/>
            <a:ext cx="8353425" cy="3714776"/>
          </a:xfrm>
        </p:spPr>
        <p:txBody>
          <a:bodyPr>
            <a:normAutofit/>
          </a:bodyPr>
          <a:lstStyle/>
          <a:p>
            <a:pPr marL="361950" indent="-361950">
              <a:defRPr/>
            </a:pPr>
            <a:r>
              <a:rPr lang="zh-CN" altLang="en-US" dirty="0" smtClean="0">
                <a:ea typeface="宋体" pitchFamily="2" charset="-122"/>
              </a:rPr>
              <a:t>对象通过</a:t>
            </a:r>
            <a:r>
              <a:rPr lang="en-US" altLang="zh-CN" b="1" dirty="0" smtClean="0">
                <a:solidFill>
                  <a:srgbClr val="FF5050"/>
                </a:solidFill>
                <a:ea typeface="宋体" pitchFamily="2" charset="-122"/>
                <a:cs typeface="Times New Roman" pitchFamily="18" charset="0"/>
              </a:rPr>
              <a:t>new +</a:t>
            </a:r>
            <a:r>
              <a:rPr lang="zh-CN" altLang="en-US" b="1" dirty="0" smtClean="0">
                <a:solidFill>
                  <a:srgbClr val="FF5050"/>
                </a:solidFill>
                <a:ea typeface="宋体" pitchFamily="2" charset="-122"/>
                <a:cs typeface="Times New Roman" pitchFamily="18" charset="0"/>
              </a:rPr>
              <a:t>构造器</a:t>
            </a:r>
            <a:r>
              <a:rPr lang="zh-CN" altLang="en-US" dirty="0" smtClean="0">
                <a:ea typeface="宋体" pitchFamily="2" charset="-122"/>
              </a:rPr>
              <a:t>语句来创建</a:t>
            </a:r>
            <a:endParaRPr lang="en-US" altLang="zh-CN" dirty="0" smtClean="0">
              <a:ea typeface="宋体" pitchFamily="2" charset="-122"/>
            </a:endParaRPr>
          </a:p>
          <a:p>
            <a:pPr marL="361950" indent="-361950">
              <a:defRPr/>
            </a:pPr>
            <a:r>
              <a:rPr lang="zh-CN" altLang="en-US" dirty="0" smtClean="0">
                <a:ea typeface="宋体" pitchFamily="2" charset="-122"/>
              </a:rPr>
              <a:t>引用变量用来引用对象。</a:t>
            </a:r>
            <a:endParaRPr lang="en-US" altLang="zh-CN" dirty="0" smtClean="0">
              <a:ea typeface="宋体" pitchFamily="2" charset="-122"/>
            </a:endParaRPr>
          </a:p>
          <a:p>
            <a:pPr marL="361950" indent="-361950">
              <a:defRPr/>
            </a:pPr>
            <a:r>
              <a:rPr lang="zh-CN" altLang="en-US" dirty="0" smtClean="0">
                <a:ea typeface="宋体" pitchFamily="2" charset="-122"/>
              </a:rPr>
              <a:t>例如：</a:t>
            </a:r>
            <a:endParaRPr lang="en-US" altLang="zh-CN" dirty="0" smtClean="0">
              <a:ea typeface="宋体" pitchFamily="2" charset="-122"/>
            </a:endParaRPr>
          </a:p>
          <a:p>
            <a:pPr marL="704850" lvl="1" indent="-361950">
              <a:defRPr/>
            </a:pPr>
            <a:r>
              <a:rPr lang="en-US" altLang="zh-CN" dirty="0" err="1" smtClean="0">
                <a:ea typeface="宋体" pitchFamily="2" charset="-122"/>
              </a:rPr>
              <a:t>声明Animal类型的引用变量t</a:t>
            </a:r>
            <a:r>
              <a:rPr lang="en-US" altLang="zh-CN" dirty="0" smtClean="0">
                <a:ea typeface="宋体" pitchFamily="2" charset="-122"/>
              </a:rPr>
              <a:t>：</a:t>
            </a:r>
          </a:p>
          <a:p>
            <a:pPr marL="704850" lvl="1" indent="-361950">
              <a:buNone/>
              <a:defRPr/>
            </a:pPr>
            <a:r>
              <a:rPr lang="en-US" altLang="zh-CN" dirty="0" smtClean="0">
                <a:ea typeface="宋体" pitchFamily="2" charset="-122"/>
              </a:rPr>
              <a:t>	 Animal </a:t>
            </a:r>
            <a:r>
              <a:rPr lang="en-US" altLang="zh-CN" dirty="0" err="1" smtClean="0">
                <a:ea typeface="宋体" pitchFamily="2" charset="-122"/>
              </a:rPr>
              <a:t>xb</a:t>
            </a:r>
            <a:r>
              <a:rPr lang="en-US" altLang="zh-CN" dirty="0" smtClean="0">
                <a:ea typeface="宋体" pitchFamily="2" charset="-122"/>
              </a:rPr>
              <a:t>; </a:t>
            </a:r>
          </a:p>
          <a:p>
            <a:pPr marL="704850" lvl="1" indent="-361950">
              <a:defRPr/>
            </a:pPr>
            <a:r>
              <a:rPr lang="zh-CN" altLang="en-US" dirty="0" smtClean="0">
                <a:ea typeface="宋体" pitchFamily="2" charset="-122"/>
              </a:rPr>
              <a:t>使用引用变量引用对象：</a:t>
            </a:r>
            <a:endParaRPr lang="en-US" altLang="zh-CN" dirty="0" smtClean="0">
              <a:ea typeface="宋体" pitchFamily="2" charset="-122"/>
            </a:endParaRPr>
          </a:p>
          <a:p>
            <a:pPr marL="704850" lvl="1" indent="-361950">
              <a:buNone/>
              <a:defRPr/>
            </a:pPr>
            <a:r>
              <a:rPr lang="en-US" altLang="zh-CN" dirty="0" smtClean="0">
                <a:ea typeface="宋体" pitchFamily="2" charset="-122"/>
              </a:rPr>
              <a:t>	</a:t>
            </a:r>
            <a:r>
              <a:rPr lang="en-US" altLang="zh-CN" dirty="0" err="1" smtClean="0">
                <a:ea typeface="宋体" pitchFamily="2" charset="-122"/>
              </a:rPr>
              <a:t>xb</a:t>
            </a:r>
            <a:r>
              <a:rPr lang="en-US" altLang="zh-CN" dirty="0" smtClean="0">
                <a:ea typeface="宋体" pitchFamily="2" charset="-122"/>
              </a:rPr>
              <a:t> = new Animal();</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78104" y="560904"/>
            <a:ext cx="4858192" cy="85187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3316" name="Rectangle 4"/>
          <p:cNvSpPr>
            <a:spLocks noChangeArrowheads="1"/>
          </p:cNvSpPr>
          <p:nvPr/>
        </p:nvSpPr>
        <p:spPr bwMode="auto">
          <a:xfrm>
            <a:off x="214282" y="1954522"/>
            <a:ext cx="4032250" cy="3403304"/>
          </a:xfrm>
          <a:prstGeom prst="rect">
            <a:avLst/>
          </a:prstGeom>
          <a:noFill/>
          <a:ln w="9525">
            <a:solidFill>
              <a:schemeClr val="tx1"/>
            </a:solidFill>
            <a:miter lim="800000"/>
            <a:headEnd/>
            <a:tailEnd/>
          </a:ln>
        </p:spPr>
        <p:txBody>
          <a:bodyPr>
            <a:spAutoFit/>
          </a:bodyPr>
          <a:lstStyle/>
          <a:p>
            <a:pPr>
              <a:lnSpc>
                <a:spcPct val="75000"/>
              </a:lnSpc>
              <a:spcBef>
                <a:spcPct val="50000"/>
              </a:spcBef>
            </a:pPr>
            <a:r>
              <a:rPr lang="en-US" altLang="zh-CN" sz="2000" b="1" dirty="0">
                <a:ea typeface="宋体" pitchFamily="2" charset="-122"/>
                <a:cs typeface="Times New Roman" pitchFamily="18" charset="0"/>
              </a:rPr>
              <a:t>public class Animal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int</a:t>
            </a:r>
            <a:r>
              <a:rPr lang="en-US" altLang="zh-CN" sz="2000" b="1" dirty="0">
                <a:ea typeface="宋体" pitchFamily="2" charset="-122"/>
                <a:cs typeface="Times New Roman" pitchFamily="18" charset="0"/>
              </a:rPr>
              <a:t> legs;	    </a:t>
            </a:r>
          </a:p>
          <a:p>
            <a:pPr>
              <a:lnSpc>
                <a:spcPct val="75000"/>
              </a:lnSpc>
              <a:spcBef>
                <a:spcPct val="50000"/>
              </a:spcBef>
            </a:pPr>
            <a:r>
              <a:rPr lang="en-US" altLang="zh-CN" sz="2000" b="1" dirty="0">
                <a:ea typeface="宋体" pitchFamily="2" charset="-122"/>
                <a:cs typeface="Times New Roman" pitchFamily="18" charset="0"/>
              </a:rPr>
              <a:t>  public void  eat(){</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(“Eating.”);</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  public </a:t>
            </a:r>
            <a:r>
              <a:rPr lang="en-US" altLang="zh-CN" sz="2000" b="1" dirty="0" err="1">
                <a:ea typeface="宋体" pitchFamily="2" charset="-122"/>
                <a:cs typeface="Times New Roman" pitchFamily="18" charset="0"/>
              </a:rPr>
              <a:t>viod</a:t>
            </a:r>
            <a:r>
              <a:rPr lang="en-US" altLang="zh-CN" sz="2000" b="1" dirty="0">
                <a:ea typeface="宋体" pitchFamily="2" charset="-122"/>
                <a:cs typeface="Times New Roman" pitchFamily="18" charset="0"/>
              </a:rPr>
              <a:t> move(){</a:t>
            </a:r>
          </a:p>
          <a:p>
            <a:pPr>
              <a:lnSpc>
                <a:spcPct val="75000"/>
              </a:lnSpc>
              <a:spcBef>
                <a:spcPct val="50000"/>
              </a:spcBef>
            </a:pPr>
            <a:r>
              <a:rPr lang="en-US" altLang="zh-CN" sz="2000" b="1" dirty="0">
                <a:ea typeface="宋体" pitchFamily="2" charset="-122"/>
                <a:cs typeface="Times New Roman" pitchFamily="18" charset="0"/>
              </a:rPr>
              <a:t>      </a:t>
            </a:r>
            <a:r>
              <a:rPr lang="en-US" altLang="zh-CN" sz="2000" b="1" dirty="0" err="1">
                <a:ea typeface="宋体" pitchFamily="2" charset="-122"/>
                <a:cs typeface="Times New Roman" pitchFamily="18" charset="0"/>
              </a:rPr>
              <a:t>System.out.println</a:t>
            </a:r>
            <a:r>
              <a:rPr lang="en-US" altLang="zh-CN" sz="2000" b="1" dirty="0">
                <a:ea typeface="宋体" pitchFamily="2" charset="-122"/>
                <a:cs typeface="Times New Roman" pitchFamily="18" charset="0"/>
              </a:rPr>
              <a:t>(“Move.”);</a:t>
            </a:r>
          </a:p>
          <a:p>
            <a:pPr>
              <a:lnSpc>
                <a:spcPct val="75000"/>
              </a:lnSpc>
              <a:spcBef>
                <a:spcPct val="50000"/>
              </a:spcBef>
            </a:pPr>
            <a:r>
              <a:rPr lang="en-US" altLang="zh-CN" sz="2000" b="1" dirty="0">
                <a:ea typeface="宋体" pitchFamily="2" charset="-122"/>
                <a:cs typeface="Times New Roman" pitchFamily="18" charset="0"/>
              </a:rPr>
              <a:t>  }</a:t>
            </a:r>
          </a:p>
          <a:p>
            <a:pPr>
              <a:lnSpc>
                <a:spcPct val="75000"/>
              </a:lnSpc>
              <a:spcBef>
                <a:spcPct val="50000"/>
              </a:spcBef>
            </a:pPr>
            <a:r>
              <a:rPr lang="en-US" altLang="zh-CN" sz="2000" b="1" dirty="0">
                <a:ea typeface="宋体" pitchFamily="2" charset="-122"/>
                <a:cs typeface="Times New Roman" pitchFamily="18" charset="0"/>
              </a:rPr>
              <a:t>}</a:t>
            </a:r>
          </a:p>
        </p:txBody>
      </p:sp>
      <p:sp>
        <p:nvSpPr>
          <p:cNvPr id="13317" name="Rectangle 5"/>
          <p:cNvSpPr>
            <a:spLocks noChangeArrowheads="1"/>
          </p:cNvSpPr>
          <p:nvPr/>
        </p:nvSpPr>
        <p:spPr bwMode="auto">
          <a:xfrm>
            <a:off x="4197723" y="1500174"/>
            <a:ext cx="4752528" cy="4247317"/>
          </a:xfrm>
          <a:prstGeom prst="rect">
            <a:avLst/>
          </a:prstGeom>
          <a:noFill/>
          <a:ln w="9525">
            <a:noFill/>
            <a:miter lim="800000"/>
            <a:headEnd/>
            <a:tailEnd/>
          </a:ln>
        </p:spPr>
        <p:txBody>
          <a:bodyPr wrap="square">
            <a:spAutoFit/>
          </a:bodyPr>
          <a:lstStyle/>
          <a:p>
            <a:pPr>
              <a:lnSpc>
                <a:spcPct val="90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public class Zoo{</a:t>
            </a:r>
          </a:p>
          <a:p>
            <a:pPr>
              <a:lnSpc>
                <a:spcPct val="90000"/>
              </a:lnSpc>
              <a:spcBef>
                <a:spcPct val="50000"/>
              </a:spcBef>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chemeClr val="accent2"/>
                </a:solidFill>
                <a:ea typeface="宋体" pitchFamily="2" charset="-122"/>
                <a:cs typeface="Times New Roman" pitchFamily="18" charset="0"/>
              </a:rPr>
              <a:t>	</a:t>
            </a:r>
            <a:r>
              <a:rPr lang="en-US" altLang="zh-CN" sz="2000" b="1" dirty="0">
                <a:solidFill>
                  <a:srgbClr val="0000FF"/>
                </a:solidFill>
                <a:ea typeface="宋体" pitchFamily="2" charset="-122"/>
                <a:cs typeface="Times New Roman" pitchFamily="18" charset="0"/>
              </a:rPr>
              <a:t>Animal </a:t>
            </a:r>
            <a:r>
              <a:rPr lang="en-US" altLang="zh-CN" sz="2000" b="1" dirty="0" err="1">
                <a:solidFill>
                  <a:srgbClr val="0000FF"/>
                </a:solidFill>
                <a:ea typeface="宋体" pitchFamily="2" charset="-122"/>
                <a:cs typeface="Times New Roman" pitchFamily="18" charset="0"/>
              </a:rPr>
              <a:t>xb</a:t>
            </a:r>
            <a:r>
              <a:rPr lang="en-US" altLang="zh-CN" sz="2000" b="1" dirty="0">
                <a:solidFill>
                  <a:srgbClr val="0000FF"/>
                </a:solidFill>
                <a:ea typeface="宋体" pitchFamily="2" charset="-122"/>
                <a:cs typeface="Times New Roman" pitchFamily="18" charset="0"/>
              </a:rPr>
              <a:t>=new Animal();</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=4;</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xb.eat</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xb.move</a:t>
            </a:r>
            <a:r>
              <a:rPr lang="en-US" altLang="zh-CN" sz="2000" b="1" dirty="0">
                <a:solidFill>
                  <a:srgbClr val="C00000"/>
                </a:solidFill>
                <a:ea typeface="宋体" pitchFamily="2" charset="-122"/>
                <a:cs typeface="Times New Roman" pitchFamily="18" charset="0"/>
              </a:rPr>
              <a:t>();</a:t>
            </a:r>
          </a:p>
          <a:p>
            <a:pPr>
              <a:lnSpc>
                <a:spcPct val="90000"/>
              </a:lnSpc>
              <a:spcBef>
                <a:spcPct val="50000"/>
              </a:spcBef>
            </a:pPr>
            <a:r>
              <a:rPr lang="en-US" altLang="zh-CN" sz="2000" b="1" dirty="0">
                <a:solidFill>
                  <a:srgbClr val="C00000"/>
                </a:solidFill>
                <a:ea typeface="宋体" pitchFamily="2" charset="-122"/>
                <a:cs typeface="Times New Roman" pitchFamily="18" charset="0"/>
              </a:rPr>
              <a:t>   }</a:t>
            </a:r>
          </a:p>
          <a:p>
            <a:pPr>
              <a:lnSpc>
                <a:spcPct val="90000"/>
              </a:lnSpc>
              <a:spcBef>
                <a:spcPct val="50000"/>
              </a:spcBef>
            </a:pPr>
            <a:r>
              <a:rPr lang="en-US" altLang="zh-CN" sz="2000" b="1"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72034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7844" y="2198712"/>
            <a:ext cx="4056124" cy="4038600"/>
            <a:chOff x="144" y="672"/>
            <a:chExt cx="2496" cy="2544"/>
          </a:xfrm>
        </p:grpSpPr>
        <p:sp>
          <p:nvSpPr>
            <p:cNvPr id="7217" name="Rectangle 3"/>
            <p:cNvSpPr>
              <a:spLocks noChangeArrowheads="1"/>
            </p:cNvSpPr>
            <p:nvPr/>
          </p:nvSpPr>
          <p:spPr bwMode="auto">
            <a:xfrm>
              <a:off x="144" y="672"/>
              <a:ext cx="1488" cy="254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zh-CN" altLang="en-US">
                <a:ea typeface="宋体" pitchFamily="2" charset="-122"/>
                <a:cs typeface="Times New Roman" pitchFamily="18" charset="0"/>
              </a:endParaRPr>
            </a:p>
          </p:txBody>
        </p:sp>
        <p:sp>
          <p:nvSpPr>
            <p:cNvPr id="7218" name="Text Box 4"/>
            <p:cNvSpPr txBox="1">
              <a:spLocks noChangeArrowheads="1"/>
            </p:cNvSpPr>
            <p:nvPr/>
          </p:nvSpPr>
          <p:spPr bwMode="auto">
            <a:xfrm>
              <a:off x="240" y="768"/>
              <a:ext cx="1056" cy="252"/>
            </a:xfrm>
            <a:prstGeom prst="rect">
              <a:avLst/>
            </a:prstGeom>
            <a:noFill/>
            <a:ln w="9525">
              <a:noFill/>
              <a:miter lim="800000"/>
              <a:headEnd/>
              <a:tailEnd/>
            </a:ln>
          </p:spPr>
          <p:txBody>
            <a:bodyPr>
              <a:spAutoFit/>
            </a:bodyPr>
            <a:lstStyle/>
            <a:p>
              <a:pPr>
                <a:spcBef>
                  <a:spcPct val="50000"/>
                </a:spcBef>
              </a:pPr>
              <a:r>
                <a:rPr lang="en-US" altLang="zh-CN" sz="2000" b="1" dirty="0" smtClean="0">
                  <a:ea typeface="宋体" pitchFamily="2" charset="-122"/>
                  <a:cs typeface="Times New Roman" pitchFamily="18" charset="0"/>
                </a:rPr>
                <a:t>Java </a:t>
              </a:r>
              <a:r>
                <a:rPr lang="zh-CN" altLang="en-US" sz="2000" b="1" dirty="0" smtClean="0">
                  <a:ea typeface="宋体" pitchFamily="2" charset="-122"/>
                  <a:cs typeface="Times New Roman" pitchFamily="18" charset="0"/>
                </a:rPr>
                <a:t>类</a:t>
              </a:r>
              <a:endParaRPr lang="zh-CN" altLang="en-US" sz="2000" b="1" dirty="0">
                <a:ea typeface="宋体" pitchFamily="2" charset="-122"/>
                <a:cs typeface="Times New Roman" pitchFamily="18" charset="0"/>
              </a:endParaRPr>
            </a:p>
          </p:txBody>
        </p:sp>
        <p:sp>
          <p:nvSpPr>
            <p:cNvPr id="7219" name="Text Box 5"/>
            <p:cNvSpPr txBox="1">
              <a:spLocks noChangeArrowheads="1"/>
            </p:cNvSpPr>
            <p:nvPr/>
          </p:nvSpPr>
          <p:spPr bwMode="auto">
            <a:xfrm>
              <a:off x="576" y="1056"/>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1</a:t>
              </a:r>
            </a:p>
          </p:txBody>
        </p:sp>
        <p:sp>
          <p:nvSpPr>
            <p:cNvPr id="7220" name="Text Box 6"/>
            <p:cNvSpPr txBox="1">
              <a:spLocks noChangeArrowheads="1"/>
            </p:cNvSpPr>
            <p:nvPr/>
          </p:nvSpPr>
          <p:spPr bwMode="auto">
            <a:xfrm>
              <a:off x="576" y="1376"/>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	</a:t>
              </a:r>
            </a:p>
          </p:txBody>
        </p:sp>
        <p:sp>
          <p:nvSpPr>
            <p:cNvPr id="7221" name="Text Box 7"/>
            <p:cNvSpPr txBox="1">
              <a:spLocks noChangeArrowheads="1"/>
            </p:cNvSpPr>
            <p:nvPr/>
          </p:nvSpPr>
          <p:spPr bwMode="auto">
            <a:xfrm>
              <a:off x="576" y="171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数据</a:t>
              </a:r>
              <a:r>
                <a:rPr lang="en-US" altLang="zh-CN" sz="2000">
                  <a:ea typeface="宋体" pitchFamily="2" charset="-122"/>
                  <a:cs typeface="Times New Roman" pitchFamily="18" charset="0"/>
                </a:rPr>
                <a:t>n</a:t>
              </a:r>
            </a:p>
          </p:txBody>
        </p:sp>
        <p:sp>
          <p:nvSpPr>
            <p:cNvPr id="7222" name="Text Box 8"/>
            <p:cNvSpPr txBox="1">
              <a:spLocks noChangeArrowheads="1"/>
            </p:cNvSpPr>
            <p:nvPr/>
          </p:nvSpPr>
          <p:spPr bwMode="auto">
            <a:xfrm>
              <a:off x="576" y="2048"/>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1</a:t>
              </a:r>
            </a:p>
          </p:txBody>
        </p:sp>
        <p:sp>
          <p:nvSpPr>
            <p:cNvPr id="7223" name="Text Box 9"/>
            <p:cNvSpPr txBox="1">
              <a:spLocks noChangeArrowheads="1"/>
            </p:cNvSpPr>
            <p:nvPr/>
          </p:nvSpPr>
          <p:spPr bwMode="auto">
            <a:xfrm>
              <a:off x="576" y="2432"/>
              <a:ext cx="720" cy="256"/>
            </a:xfrm>
            <a:prstGeom prst="rect">
              <a:avLst/>
            </a:prstGeom>
            <a:noFill/>
            <a:ln w="9525">
              <a:solidFill>
                <a:schemeClr val="tx1"/>
              </a:solidFill>
              <a:miter lim="800000"/>
              <a:headEnd/>
              <a:tailEnd/>
            </a:ln>
          </p:spPr>
          <p:txBody>
            <a:bodyPr>
              <a:spAutoFit/>
            </a:bodyPr>
            <a:lstStyle/>
            <a:p>
              <a:pPr>
                <a:spcBef>
                  <a:spcPct val="50000"/>
                </a:spcBef>
              </a:pPr>
              <a:r>
                <a:rPr lang="en-US" altLang="zh-CN" sz="2000">
                  <a:ea typeface="宋体" pitchFamily="2" charset="-122"/>
                  <a:cs typeface="Times New Roman" pitchFamily="18" charset="0"/>
                </a:rPr>
                <a:t>……</a:t>
              </a:r>
            </a:p>
          </p:txBody>
        </p:sp>
        <p:sp>
          <p:nvSpPr>
            <p:cNvPr id="7224" name="Text Box 10"/>
            <p:cNvSpPr txBox="1">
              <a:spLocks noChangeArrowheads="1"/>
            </p:cNvSpPr>
            <p:nvPr/>
          </p:nvSpPr>
          <p:spPr bwMode="auto">
            <a:xfrm>
              <a:off x="576" y="2832"/>
              <a:ext cx="720" cy="256"/>
            </a:xfrm>
            <a:prstGeom prst="rect">
              <a:avLst/>
            </a:prstGeom>
            <a:noFill/>
            <a:ln w="9525">
              <a:solidFill>
                <a:schemeClr val="tx1"/>
              </a:solidFill>
              <a:miter lim="800000"/>
              <a:headEnd/>
              <a:tailEnd/>
            </a:ln>
          </p:spPr>
          <p:txBody>
            <a:bodyPr>
              <a:spAutoFit/>
            </a:bodyPr>
            <a:lstStyle/>
            <a:p>
              <a:pPr>
                <a:spcBef>
                  <a:spcPct val="50000"/>
                </a:spcBef>
              </a:pPr>
              <a:r>
                <a:rPr lang="zh-CN" altLang="en-US" sz="2000">
                  <a:ea typeface="宋体" pitchFamily="2" charset="-122"/>
                  <a:cs typeface="Times New Roman" pitchFamily="18" charset="0"/>
                </a:rPr>
                <a:t>方法</a:t>
              </a:r>
              <a:r>
                <a:rPr lang="en-US" altLang="zh-CN" sz="2000">
                  <a:ea typeface="宋体" pitchFamily="2" charset="-122"/>
                  <a:cs typeface="Times New Roman" pitchFamily="18" charset="0"/>
                </a:rPr>
                <a:t>n</a:t>
              </a:r>
            </a:p>
          </p:txBody>
        </p:sp>
        <p:sp>
          <p:nvSpPr>
            <p:cNvPr id="7225" name="Line 11"/>
            <p:cNvSpPr>
              <a:spLocks noChangeShapeType="1"/>
            </p:cNvSpPr>
            <p:nvPr/>
          </p:nvSpPr>
          <p:spPr bwMode="auto">
            <a:xfrm>
              <a:off x="1392" y="1152"/>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6" name="Line 12"/>
            <p:cNvSpPr>
              <a:spLocks noChangeShapeType="1"/>
            </p:cNvSpPr>
            <p:nvPr/>
          </p:nvSpPr>
          <p:spPr bwMode="auto">
            <a:xfrm>
              <a:off x="1824" y="1152"/>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7" name="Line 13"/>
            <p:cNvSpPr>
              <a:spLocks noChangeShapeType="1"/>
            </p:cNvSpPr>
            <p:nvPr/>
          </p:nvSpPr>
          <p:spPr bwMode="auto">
            <a:xfrm flipH="1">
              <a:off x="1392" y="1824"/>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28" name="Text Box 14"/>
            <p:cNvSpPr txBox="1">
              <a:spLocks noChangeArrowheads="1"/>
            </p:cNvSpPr>
            <p:nvPr/>
          </p:nvSpPr>
          <p:spPr bwMode="auto">
            <a:xfrm>
              <a:off x="2064" y="1382"/>
              <a:ext cx="576"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属性</a:t>
              </a:r>
            </a:p>
          </p:txBody>
        </p:sp>
        <p:sp>
          <p:nvSpPr>
            <p:cNvPr id="7229" name="Line 15"/>
            <p:cNvSpPr>
              <a:spLocks noChangeShapeType="1"/>
            </p:cNvSpPr>
            <p:nvPr/>
          </p:nvSpPr>
          <p:spPr bwMode="auto">
            <a:xfrm>
              <a:off x="1824" y="1488"/>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0" name="Line 16"/>
            <p:cNvSpPr>
              <a:spLocks noChangeShapeType="1"/>
            </p:cNvSpPr>
            <p:nvPr/>
          </p:nvSpPr>
          <p:spPr bwMode="auto">
            <a:xfrm>
              <a:off x="1392" y="2208"/>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1" name="Line 17"/>
            <p:cNvSpPr>
              <a:spLocks noChangeShapeType="1"/>
            </p:cNvSpPr>
            <p:nvPr/>
          </p:nvSpPr>
          <p:spPr bwMode="auto">
            <a:xfrm>
              <a:off x="1824" y="2208"/>
              <a:ext cx="0" cy="672"/>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2" name="Line 18"/>
            <p:cNvSpPr>
              <a:spLocks noChangeShapeType="1"/>
            </p:cNvSpPr>
            <p:nvPr/>
          </p:nvSpPr>
          <p:spPr bwMode="auto">
            <a:xfrm flipH="1">
              <a:off x="1392" y="2880"/>
              <a:ext cx="432"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3" name="Line 19"/>
            <p:cNvSpPr>
              <a:spLocks noChangeShapeType="1"/>
            </p:cNvSpPr>
            <p:nvPr/>
          </p:nvSpPr>
          <p:spPr bwMode="auto">
            <a:xfrm>
              <a:off x="1824" y="2544"/>
              <a:ext cx="240" cy="0"/>
            </a:xfrm>
            <a:prstGeom prst="line">
              <a:avLst/>
            </a:prstGeom>
            <a:noFill/>
            <a:ln w="9525">
              <a:solidFill>
                <a:schemeClr val="tx1"/>
              </a:solidFill>
              <a:round/>
              <a:headEnd/>
              <a:tailEnd/>
            </a:ln>
          </p:spPr>
          <p:txBody>
            <a:bodyPr/>
            <a:lstStyle/>
            <a:p>
              <a:endParaRPr lang="zh-CN" altLang="en-US">
                <a:ea typeface="宋体" pitchFamily="2" charset="-122"/>
                <a:cs typeface="Times New Roman" pitchFamily="18" charset="0"/>
              </a:endParaRPr>
            </a:p>
          </p:txBody>
        </p:sp>
        <p:sp>
          <p:nvSpPr>
            <p:cNvPr id="7234" name="Text Box 20"/>
            <p:cNvSpPr txBox="1">
              <a:spLocks noChangeArrowheads="1"/>
            </p:cNvSpPr>
            <p:nvPr/>
          </p:nvSpPr>
          <p:spPr bwMode="auto">
            <a:xfrm>
              <a:off x="2064" y="2400"/>
              <a:ext cx="480" cy="250"/>
            </a:xfrm>
            <a:prstGeom prst="rect">
              <a:avLst/>
            </a:prstGeom>
            <a:noFill/>
            <a:ln w="9525">
              <a:no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方法</a:t>
              </a:r>
            </a:p>
          </p:txBody>
        </p:sp>
      </p:grpSp>
      <p:graphicFrame>
        <p:nvGraphicFramePr>
          <p:cNvPr id="447509" name="Group 21"/>
          <p:cNvGraphicFramePr>
            <a:graphicFrameLocks noGrp="1"/>
          </p:cNvGraphicFramePr>
          <p:nvPr>
            <p:extLst>
              <p:ext uri="{D42A27DB-BD31-4B8C-83A1-F6EECF244321}">
                <p14:modId xmlns:p14="http://schemas.microsoft.com/office/powerpoint/2010/main" val="1714175091"/>
              </p:ext>
            </p:extLst>
          </p:nvPr>
        </p:nvGraphicFramePr>
        <p:xfrm>
          <a:off x="5294313" y="1341438"/>
          <a:ext cx="1905000" cy="2067687"/>
        </p:xfrm>
        <a:graphic>
          <a:graphicData uri="http://schemas.openxmlformats.org/drawingml/2006/table">
            <a:tbl>
              <a:tblPr>
                <a:tableStyleId>{284E427A-3D55-4303-BF80-6455036E1DE7}</a:tableStyleId>
              </a:tblPr>
              <a:tblGrid>
                <a:gridCol w="1905000"/>
              </a:tblGrid>
              <a:tr h="552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619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803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181" name="Text Box 31"/>
          <p:cNvSpPr txBox="1">
            <a:spLocks noChangeArrowheads="1"/>
          </p:cNvSpPr>
          <p:nvPr/>
        </p:nvSpPr>
        <p:spPr bwMode="auto">
          <a:xfrm>
            <a:off x="7732713" y="2027238"/>
            <a:ext cx="10668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7182" name="Text Box 32"/>
          <p:cNvSpPr txBox="1">
            <a:spLocks noChangeArrowheads="1"/>
          </p:cNvSpPr>
          <p:nvPr/>
        </p:nvSpPr>
        <p:spPr bwMode="auto">
          <a:xfrm>
            <a:off x="7656513" y="2027238"/>
            <a:ext cx="1524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数据</a:t>
            </a:r>
            <a:r>
              <a:rPr lang="en-US" altLang="zh-CN" sz="2000" b="1" dirty="0">
                <a:latin typeface="Times New Roman" pitchFamily="18" charset="0"/>
                <a:ea typeface="宋体" pitchFamily="2" charset="-122"/>
                <a:cs typeface="Times New Roman" pitchFamily="18" charset="0"/>
              </a:rPr>
              <a:t>(</a:t>
            </a:r>
            <a:r>
              <a:rPr lang="zh-CN" altLang="en-US" sz="2000" b="1" dirty="0">
                <a:latin typeface="Times New Roman" pitchFamily="18" charset="0"/>
                <a:ea typeface="宋体" pitchFamily="2" charset="-122"/>
                <a:cs typeface="Times New Roman" pitchFamily="18" charset="0"/>
              </a:rPr>
              <a:t>属性</a:t>
            </a:r>
            <a:r>
              <a:rPr lang="en-US" altLang="zh-CN" sz="2000" b="1" dirty="0">
                <a:latin typeface="Times New Roman" pitchFamily="18" charset="0"/>
                <a:ea typeface="宋体" pitchFamily="2" charset="-122"/>
                <a:cs typeface="Times New Roman" pitchFamily="18" charset="0"/>
              </a:rPr>
              <a:t>)</a:t>
            </a:r>
          </a:p>
        </p:txBody>
      </p:sp>
      <p:sp>
        <p:nvSpPr>
          <p:cNvPr id="7183" name="Text Box 33"/>
          <p:cNvSpPr txBox="1">
            <a:spLocks noChangeArrowheads="1"/>
          </p:cNvSpPr>
          <p:nvPr/>
        </p:nvSpPr>
        <p:spPr bwMode="auto">
          <a:xfrm>
            <a:off x="7656513" y="2865438"/>
            <a:ext cx="1143000" cy="396875"/>
          </a:xfrm>
          <a:prstGeom prst="rect">
            <a:avLst/>
          </a:prstGeom>
          <a:noFill/>
          <a:ln w="9525">
            <a:noFill/>
            <a:miter lim="800000"/>
            <a:headEnd/>
            <a:tailEnd/>
          </a:ln>
        </p:spPr>
        <p:txBody>
          <a:bodyPr>
            <a:spAutoFit/>
          </a:bodyPr>
          <a:lstStyle/>
          <a:p>
            <a:pPr>
              <a:spcBef>
                <a:spcPct val="50000"/>
              </a:spcBef>
            </a:pPr>
            <a:r>
              <a:rPr lang="zh-CN" altLang="en-US" sz="2000" b="1" dirty="0">
                <a:latin typeface="Times New Roman" pitchFamily="18" charset="0"/>
                <a:ea typeface="宋体" pitchFamily="2" charset="-122"/>
                <a:cs typeface="Times New Roman" pitchFamily="18" charset="0"/>
              </a:rPr>
              <a:t>方法</a:t>
            </a:r>
          </a:p>
        </p:txBody>
      </p:sp>
      <p:sp>
        <p:nvSpPr>
          <p:cNvPr id="7184" name="Text Box 34"/>
          <p:cNvSpPr txBox="1">
            <a:spLocks noChangeArrowheads="1"/>
          </p:cNvSpPr>
          <p:nvPr/>
        </p:nvSpPr>
        <p:spPr bwMode="auto">
          <a:xfrm>
            <a:off x="7656513" y="1417638"/>
            <a:ext cx="762000" cy="400110"/>
          </a:xfrm>
          <a:prstGeom prst="rect">
            <a:avLst/>
          </a:prstGeom>
          <a:noFill/>
          <a:ln w="9525">
            <a:noFill/>
            <a:miter lim="800000"/>
            <a:headEnd/>
            <a:tailEnd/>
          </a:ln>
        </p:spPr>
        <p:txBody>
          <a:bodyPr wrap="square">
            <a:spAutoFit/>
          </a:bodyPr>
          <a:lstStyle/>
          <a:p>
            <a:pPr>
              <a:spcBef>
                <a:spcPct val="50000"/>
              </a:spcBef>
            </a:pPr>
            <a:r>
              <a:rPr lang="zh-CN" altLang="en-US" sz="2000" b="1" dirty="0" smtClean="0">
                <a:latin typeface="Times New Roman" pitchFamily="18" charset="0"/>
                <a:ea typeface="宋体" pitchFamily="2" charset="-122"/>
                <a:cs typeface="Times New Roman" pitchFamily="18" charset="0"/>
              </a:rPr>
              <a:t>类名</a:t>
            </a:r>
            <a:endParaRPr lang="zh-CN" altLang="en-US" sz="2000" b="1" dirty="0">
              <a:latin typeface="Times New Roman" pitchFamily="18" charset="0"/>
              <a:ea typeface="宋体" pitchFamily="2" charset="-122"/>
              <a:cs typeface="Times New Roman" pitchFamily="18" charset="0"/>
            </a:endParaRPr>
          </a:p>
        </p:txBody>
      </p:sp>
      <p:sp>
        <p:nvSpPr>
          <p:cNvPr id="7185" name="Line 35"/>
          <p:cNvSpPr>
            <a:spLocks noChangeShapeType="1"/>
          </p:cNvSpPr>
          <p:nvPr/>
        </p:nvSpPr>
        <p:spPr bwMode="auto">
          <a:xfrm>
            <a:off x="7199313" y="1570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6" name="Line 36"/>
          <p:cNvSpPr>
            <a:spLocks noChangeShapeType="1"/>
          </p:cNvSpPr>
          <p:nvPr/>
        </p:nvSpPr>
        <p:spPr bwMode="auto">
          <a:xfrm>
            <a:off x="7199313" y="21796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187" name="Line 37"/>
          <p:cNvSpPr>
            <a:spLocks noChangeShapeType="1"/>
          </p:cNvSpPr>
          <p:nvPr/>
        </p:nvSpPr>
        <p:spPr bwMode="auto">
          <a:xfrm>
            <a:off x="7199313" y="3094038"/>
            <a:ext cx="4572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graphicFrame>
        <p:nvGraphicFramePr>
          <p:cNvPr id="447526" name="Group 38"/>
          <p:cNvGraphicFramePr>
            <a:graphicFrameLocks noGrp="1"/>
          </p:cNvGraphicFramePr>
          <p:nvPr>
            <p:extLst>
              <p:ext uri="{D42A27DB-BD31-4B8C-83A1-F6EECF244321}">
                <p14:modId xmlns:p14="http://schemas.microsoft.com/office/powerpoint/2010/main" val="2811553417"/>
              </p:ext>
            </p:extLst>
          </p:nvPr>
        </p:nvGraphicFramePr>
        <p:xfrm>
          <a:off x="6742113" y="4402138"/>
          <a:ext cx="1974850" cy="1874013"/>
        </p:xfrm>
        <a:graphic>
          <a:graphicData uri="http://schemas.openxmlformats.org/drawingml/2006/table">
            <a:tbl>
              <a:tblPr>
                <a:tableStyleId>{35758FB7-9AC5-4552-8A53-C91805E547FA}</a:tableStyleId>
              </a:tblPr>
              <a:tblGrid>
                <a:gridCol w="1974850"/>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xh:Animal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064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legs=0</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graphicFrame>
        <p:nvGraphicFramePr>
          <p:cNvPr id="447536" name="Group 48"/>
          <p:cNvGraphicFramePr>
            <a:graphicFrameLocks noGrp="1"/>
          </p:cNvGraphicFramePr>
          <p:nvPr>
            <p:extLst>
              <p:ext uri="{D42A27DB-BD31-4B8C-83A1-F6EECF244321}">
                <p14:modId xmlns:p14="http://schemas.microsoft.com/office/powerpoint/2010/main" val="462560730"/>
              </p:ext>
            </p:extLst>
          </p:nvPr>
        </p:nvGraphicFramePr>
        <p:xfrm>
          <a:off x="4397375" y="4402138"/>
          <a:ext cx="1658938" cy="1894650"/>
        </p:xfrm>
        <a:graphic>
          <a:graphicData uri="http://schemas.openxmlformats.org/drawingml/2006/table">
            <a:tbl>
              <a:tblPr>
                <a:tableStyleId>{35758FB7-9AC5-4552-8A53-C91805E547FA}</a:tableStyleId>
              </a:tblPr>
              <a:tblGrid>
                <a:gridCol w="1658938"/>
              </a:tblGrid>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err="1" smtClean="0">
                          <a:ln>
                            <a:noFill/>
                          </a:ln>
                          <a:effectLst/>
                        </a:rPr>
                        <a:t>xb:Animal</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527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legs=4</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eat()</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move()</a:t>
                      </a:r>
                      <a:endParaRPr kumimoji="1" lang="en-US" altLang="zh-CN" sz="2400" b="0" i="0" u="none" strike="noStrike" cap="none" normalizeH="0" baseline="0" dirty="0" smtClean="0">
                        <a:ln>
                          <a:noFill/>
                        </a:ln>
                        <a:solidFill>
                          <a:schemeClr val="tx1"/>
                        </a:solidFill>
                        <a:effectLst/>
                        <a:latin typeface="+mn-lt"/>
                        <a:ea typeface="楷体_GB2312" pitchFamily="49" charset="-122"/>
                      </a:endParaRPr>
                    </a:p>
                  </a:txBody>
                  <a:tcPr horzOverflow="overflow"/>
                </a:tc>
              </a:tr>
            </a:tbl>
          </a:graphicData>
        </a:graphic>
      </p:graphicFrame>
      <p:sp>
        <p:nvSpPr>
          <p:cNvPr id="7208" name="Line 58"/>
          <p:cNvSpPr>
            <a:spLocks noChangeShapeType="1"/>
          </p:cNvSpPr>
          <p:nvPr/>
        </p:nvSpPr>
        <p:spPr bwMode="auto">
          <a:xfrm>
            <a:off x="59801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09" name="Line 59"/>
          <p:cNvSpPr>
            <a:spLocks noChangeShapeType="1"/>
          </p:cNvSpPr>
          <p:nvPr/>
        </p:nvSpPr>
        <p:spPr bwMode="auto">
          <a:xfrm>
            <a:off x="6894513" y="3398838"/>
            <a:ext cx="0" cy="30480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0" name="Line 60"/>
          <p:cNvSpPr>
            <a:spLocks noChangeShapeType="1"/>
          </p:cNvSpPr>
          <p:nvPr/>
        </p:nvSpPr>
        <p:spPr bwMode="auto">
          <a:xfrm flipH="1">
            <a:off x="5370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1" name="Line 61"/>
          <p:cNvSpPr>
            <a:spLocks noChangeShapeType="1"/>
          </p:cNvSpPr>
          <p:nvPr/>
        </p:nvSpPr>
        <p:spPr bwMode="auto">
          <a:xfrm flipH="1">
            <a:off x="6894513" y="3703638"/>
            <a:ext cx="609600" cy="0"/>
          </a:xfrm>
          <a:prstGeom prst="line">
            <a:avLst/>
          </a:prstGeom>
          <a:noFill/>
          <a:ln w="9525">
            <a:solidFill>
              <a:schemeClr val="tx1"/>
            </a:solidFill>
            <a:round/>
            <a:headEnd/>
            <a:tailEnd/>
          </a:ln>
        </p:spPr>
        <p:txBody>
          <a:bodyPr/>
          <a:lstStyle/>
          <a:p>
            <a:endParaRPr lang="zh-CN" altLang="en-US">
              <a:latin typeface="Times New Roman" pitchFamily="18" charset="0"/>
              <a:ea typeface="宋体" pitchFamily="2" charset="-122"/>
              <a:cs typeface="Times New Roman" pitchFamily="18" charset="0"/>
            </a:endParaRPr>
          </a:p>
        </p:txBody>
      </p:sp>
      <p:sp>
        <p:nvSpPr>
          <p:cNvPr id="7212" name="Line 62"/>
          <p:cNvSpPr>
            <a:spLocks noChangeShapeType="1"/>
          </p:cNvSpPr>
          <p:nvPr/>
        </p:nvSpPr>
        <p:spPr bwMode="auto">
          <a:xfrm>
            <a:off x="53705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3" name="Line 63"/>
          <p:cNvSpPr>
            <a:spLocks noChangeShapeType="1"/>
          </p:cNvSpPr>
          <p:nvPr/>
        </p:nvSpPr>
        <p:spPr bwMode="auto">
          <a:xfrm>
            <a:off x="7504113" y="3703638"/>
            <a:ext cx="0" cy="685800"/>
          </a:xfrm>
          <a:prstGeom prst="line">
            <a:avLst/>
          </a:prstGeom>
          <a:noFill/>
          <a:ln w="9525">
            <a:solidFill>
              <a:schemeClr val="tx1"/>
            </a:solidFill>
            <a:round/>
            <a:headEnd/>
            <a:tailEnd type="triangle" w="lg" len="med"/>
          </a:ln>
        </p:spPr>
        <p:txBody>
          <a:bodyPr/>
          <a:lstStyle/>
          <a:p>
            <a:endParaRPr lang="zh-CN" altLang="en-US">
              <a:latin typeface="Times New Roman" pitchFamily="18" charset="0"/>
              <a:ea typeface="宋体" pitchFamily="2" charset="-122"/>
              <a:cs typeface="Times New Roman" pitchFamily="18" charset="0"/>
            </a:endParaRPr>
          </a:p>
        </p:txBody>
      </p:sp>
      <p:sp>
        <p:nvSpPr>
          <p:cNvPr id="7214" name="Text Box 64"/>
          <p:cNvSpPr txBox="1">
            <a:spLocks noChangeArrowheads="1"/>
          </p:cNvSpPr>
          <p:nvPr/>
        </p:nvSpPr>
        <p:spPr bwMode="auto">
          <a:xfrm>
            <a:off x="7504113" y="3687763"/>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7215" name="Text Box 65"/>
          <p:cNvSpPr txBox="1">
            <a:spLocks noChangeArrowheads="1"/>
          </p:cNvSpPr>
          <p:nvPr/>
        </p:nvSpPr>
        <p:spPr bwMode="auto">
          <a:xfrm>
            <a:off x="3821113" y="3703638"/>
            <a:ext cx="1676400" cy="366712"/>
          </a:xfrm>
          <a:prstGeom prst="rect">
            <a:avLst/>
          </a:prstGeom>
          <a:noFill/>
          <a:ln w="9525">
            <a:noFill/>
            <a:miter lim="800000"/>
            <a:headEnd/>
            <a:tailEnd/>
          </a:ln>
        </p:spPr>
        <p:txBody>
          <a:bodyPr>
            <a:spAutoFit/>
          </a:bodyPr>
          <a:lstStyle/>
          <a:p>
            <a:pPr>
              <a:spcBef>
                <a:spcPct val="50000"/>
              </a:spcBef>
            </a:pPr>
            <a:r>
              <a:rPr lang="en-US" altLang="zh-CN" sz="1800" dirty="0">
                <a:ea typeface="宋体" pitchFamily="2" charset="-122"/>
                <a:cs typeface="Times New Roman" pitchFamily="18" charset="0"/>
              </a:rPr>
              <a:t>new Animal()</a:t>
            </a:r>
          </a:p>
        </p:txBody>
      </p:sp>
      <p:sp>
        <p:nvSpPr>
          <p:cNvPr id="3" name="右箭头 2"/>
          <p:cNvSpPr/>
          <p:nvPr/>
        </p:nvSpPr>
        <p:spPr>
          <a:xfrm>
            <a:off x="3533775" y="2307977"/>
            <a:ext cx="1254249" cy="6889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b="1" dirty="0">
                <a:solidFill>
                  <a:schemeClr val="bg1"/>
                </a:solidFill>
                <a:latin typeface="Times New Roman" pitchFamily="18" charset="0"/>
                <a:ea typeface="宋体" pitchFamily="2" charset="-122"/>
                <a:cs typeface="Times New Roman" pitchFamily="18" charset="0"/>
              </a:rPr>
              <a:t>举例</a:t>
            </a:r>
            <a:endParaRPr lang="zh-CN" altLang="en-US" b="1" dirty="0">
              <a:solidFill>
                <a:schemeClr val="bg1"/>
              </a:solidFill>
              <a:latin typeface="Times New Roman" pitchFamily="18" charset="0"/>
              <a:ea typeface="宋体" pitchFamily="2" charset="-122"/>
              <a:cs typeface="Times New Roman" pitchFamily="18" charset="0"/>
            </a:endParaRPr>
          </a:p>
        </p:txBody>
      </p:sp>
      <p:sp>
        <p:nvSpPr>
          <p:cNvPr id="4" name="TextBox 3"/>
          <p:cNvSpPr txBox="1"/>
          <p:nvPr/>
        </p:nvSpPr>
        <p:spPr>
          <a:xfrm>
            <a:off x="3493023" y="692696"/>
            <a:ext cx="3579307" cy="646331"/>
          </a:xfrm>
          <a:prstGeom prst="rect">
            <a:avLst/>
          </a:prstGeom>
          <a:noFill/>
        </p:spPr>
        <p:txBody>
          <a:bodyPr wrap="square" rtlCol="0">
            <a:spAutoFit/>
          </a:bodyPr>
          <a:lstStyle/>
          <a:p>
            <a:r>
              <a:rPr lang="zh-CN" altLang="en-US" sz="3600" b="1" dirty="0" smtClean="0">
                <a:latin typeface="Times New Roman" pitchFamily="18" charset="0"/>
                <a:ea typeface="宋体" pitchFamily="2" charset="-122"/>
                <a:cs typeface="Times New Roman" pitchFamily="18" charset="0"/>
              </a:rPr>
              <a:t>类与对象 </a:t>
            </a:r>
            <a:endParaRPr lang="zh-CN" altLang="en-US" sz="3600" b="1"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034322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55776" y="620688"/>
            <a:ext cx="4679939" cy="737982"/>
          </a:xfrm>
        </p:spPr>
        <p:txBody>
          <a:bodyPr>
            <a:normAutofit/>
          </a:bodyPr>
          <a:lstStyle/>
          <a:p>
            <a:pPr eaLnBrk="1" hangingPunct="1"/>
            <a:r>
              <a:rPr lang="zh-CN" altLang="en-US" b="1" dirty="0" smtClean="0">
                <a:latin typeface="+mn-lt"/>
                <a:ea typeface="宋体" pitchFamily="2" charset="-122"/>
                <a:cs typeface="Times New Roman" pitchFamily="18" charset="0"/>
              </a:rPr>
              <a:t>对象的创建和使用</a:t>
            </a:r>
          </a:p>
        </p:txBody>
      </p:sp>
      <p:sp>
        <p:nvSpPr>
          <p:cNvPr id="14339" name="Rectangle 3"/>
          <p:cNvSpPr>
            <a:spLocks noGrp="1" noChangeArrowheads="1"/>
          </p:cNvSpPr>
          <p:nvPr>
            <p:ph type="body" idx="1"/>
          </p:nvPr>
        </p:nvSpPr>
        <p:spPr>
          <a:xfrm>
            <a:off x="179512" y="2276873"/>
            <a:ext cx="3168352" cy="2520280"/>
          </a:xfrm>
        </p:spPr>
        <p:txBody>
          <a:bodyPr>
            <a:normAutofit/>
          </a:bodyPr>
          <a:lstStyle/>
          <a:p>
            <a:pPr eaLnBrk="1" hangingPunct="1">
              <a:buClr>
                <a:schemeClr val="tx1"/>
              </a:buClr>
              <a:buFont typeface="Wingdings" pitchFamily="2" charset="2"/>
              <a:buChar char="Ø"/>
            </a:pPr>
            <a:r>
              <a:rPr lang="zh-CN" altLang="en-US" sz="2400" b="1" dirty="0" smtClean="0">
                <a:ea typeface="宋体" pitchFamily="2" charset="-122"/>
                <a:cs typeface="Times New Roman" pitchFamily="18" charset="0"/>
              </a:rPr>
              <a:t>如果创建了一个类的多个对象，对于类中定义的属性，每个对象都拥有各自的一套副本，且互不干扰。</a:t>
            </a:r>
          </a:p>
        </p:txBody>
      </p:sp>
      <p:sp>
        <p:nvSpPr>
          <p:cNvPr id="14340" name="Rectangle 4"/>
          <p:cNvSpPr>
            <a:spLocks noChangeArrowheads="1"/>
          </p:cNvSpPr>
          <p:nvPr/>
        </p:nvSpPr>
        <p:spPr bwMode="auto">
          <a:xfrm>
            <a:off x="3203848" y="1479432"/>
            <a:ext cx="5653515" cy="5266057"/>
          </a:xfrm>
          <a:prstGeom prst="rect">
            <a:avLst/>
          </a:prstGeom>
          <a:noFill/>
          <a:ln w="9525">
            <a:noFill/>
            <a:miter lim="800000"/>
            <a:headEnd/>
            <a:tailEnd/>
          </a:ln>
        </p:spPr>
        <p:txBody>
          <a:bodyPr wrap="square">
            <a:spAutoFit/>
          </a:bodyPr>
          <a:lstStyle/>
          <a:p>
            <a:pPr>
              <a:lnSpc>
                <a:spcPct val="75000"/>
              </a:lnSpc>
              <a:spcBef>
                <a:spcPct val="50000"/>
              </a:spcBef>
            </a:pPr>
            <a:r>
              <a:rPr lang="zh-CN" altLang="en-US" sz="2000" b="1" dirty="0">
                <a:ea typeface="宋体" pitchFamily="2" charset="-122"/>
                <a:cs typeface="Times New Roman" pitchFamily="18" charset="0"/>
              </a:rPr>
              <a:t>举例</a:t>
            </a:r>
            <a:r>
              <a:rPr lang="en-US" altLang="zh-CN" sz="2000" b="1" dirty="0">
                <a:ea typeface="宋体" pitchFamily="2" charset="-122"/>
                <a:cs typeface="Times New Roman" pitchFamily="18" charset="0"/>
              </a:rPr>
              <a:t>: </a:t>
            </a:r>
          </a:p>
          <a:p>
            <a:pPr>
              <a:lnSpc>
                <a:spcPct val="75000"/>
              </a:lnSpc>
              <a:spcBef>
                <a:spcPct val="50000"/>
              </a:spcBef>
            </a:pPr>
            <a:r>
              <a:rPr lang="en-US" altLang="zh-CN" sz="2200" b="1" dirty="0">
                <a:solidFill>
                  <a:srgbClr val="C00000"/>
                </a:solidFill>
                <a:ea typeface="宋体" pitchFamily="2" charset="-122"/>
                <a:cs typeface="Times New Roman" pitchFamily="18" charset="0"/>
              </a:rPr>
              <a:t>public class Zoo{</a:t>
            </a:r>
          </a:p>
          <a:p>
            <a:pPr>
              <a:lnSpc>
                <a:spcPct val="75000"/>
              </a:lnSpc>
              <a:spcBef>
                <a:spcPct val="50000"/>
              </a:spcBef>
            </a:pPr>
            <a:r>
              <a:rPr lang="en-US" altLang="zh-CN" sz="2200" b="1" dirty="0">
                <a:solidFill>
                  <a:srgbClr val="C00000"/>
                </a:solidFill>
                <a:ea typeface="宋体" pitchFamily="2" charset="-122"/>
                <a:cs typeface="Times New Roman" pitchFamily="18" charset="0"/>
              </a:rPr>
              <a:t>    public static void main(String </a:t>
            </a:r>
            <a:r>
              <a:rPr lang="en-US" altLang="zh-CN" sz="2200" b="1" dirty="0" err="1">
                <a:solidFill>
                  <a:srgbClr val="C00000"/>
                </a:solidFill>
                <a:ea typeface="宋体" pitchFamily="2" charset="-122"/>
                <a:cs typeface="Times New Roman" pitchFamily="18" charset="0"/>
              </a:rPr>
              <a:t>args</a:t>
            </a:r>
            <a:r>
              <a:rPr lang="en-US" altLang="zh-CN" sz="2200" b="1" dirty="0">
                <a:solidFill>
                  <a:srgbClr val="C00000"/>
                </a:solidFill>
                <a:ea typeface="宋体" pitchFamily="2" charset="-122"/>
                <a:cs typeface="Times New Roman" pitchFamily="18" charset="0"/>
              </a:rPr>
              <a:t>[]){</a:t>
            </a:r>
          </a:p>
          <a:p>
            <a:pPr>
              <a:lnSpc>
                <a:spcPct val="55000"/>
              </a:lnSpc>
              <a:spcBef>
                <a:spcPct val="50000"/>
              </a:spcBef>
            </a:pPr>
            <a:r>
              <a:rPr lang="en-US" altLang="zh-CN" sz="2200" b="1" dirty="0">
                <a:solidFill>
                  <a:schemeClr val="accent2"/>
                </a:solidFill>
                <a:ea typeface="宋体" pitchFamily="2" charset="-122"/>
                <a:cs typeface="Times New Roman" pitchFamily="18" charset="0"/>
              </a:rPr>
              <a:t>	</a:t>
            </a:r>
            <a:r>
              <a:rPr lang="en-US" altLang="zh-CN" sz="2200" b="1" dirty="0">
                <a:solidFill>
                  <a:srgbClr val="0000FF"/>
                </a:solidFill>
                <a:ea typeface="宋体" pitchFamily="2" charset="-122"/>
                <a:cs typeface="Times New Roman" pitchFamily="18" charset="0"/>
              </a:rPr>
              <a:t>Animal </a:t>
            </a:r>
            <a:r>
              <a:rPr lang="en-US" altLang="zh-CN" sz="2200" b="1" dirty="0" err="1">
                <a:solidFill>
                  <a:srgbClr val="0000FF"/>
                </a:solidFill>
                <a:ea typeface="宋体" pitchFamily="2" charset="-122"/>
                <a:cs typeface="Times New Roman" pitchFamily="18" charset="0"/>
              </a:rPr>
              <a:t>xb</a:t>
            </a:r>
            <a:r>
              <a:rPr lang="en-US" altLang="zh-CN" sz="2200" b="1" dirty="0">
                <a:solidFill>
                  <a:srgbClr val="0000FF"/>
                </a:solidFill>
                <a:ea typeface="宋体" pitchFamily="2" charset="-122"/>
                <a:cs typeface="Times New Roman" pitchFamily="18" charset="0"/>
              </a:rPr>
              <a:t>=new Animal();</a:t>
            </a:r>
          </a:p>
          <a:p>
            <a:pPr>
              <a:lnSpc>
                <a:spcPct val="55000"/>
              </a:lnSpc>
              <a:spcBef>
                <a:spcPct val="50000"/>
              </a:spcBef>
            </a:pPr>
            <a:r>
              <a:rPr lang="en-US" altLang="zh-CN" sz="2200" b="1" dirty="0">
                <a:solidFill>
                  <a:srgbClr val="0000FF"/>
                </a:solidFill>
                <a:ea typeface="宋体" pitchFamily="2" charset="-122"/>
                <a:cs typeface="Times New Roman" pitchFamily="18" charset="0"/>
              </a:rPr>
              <a:t>	Animal </a:t>
            </a:r>
            <a:r>
              <a:rPr lang="en-US" altLang="zh-CN" sz="2200" b="1" dirty="0" err="1">
                <a:solidFill>
                  <a:srgbClr val="0000FF"/>
                </a:solidFill>
                <a:ea typeface="宋体" pitchFamily="2" charset="-122"/>
                <a:cs typeface="Times New Roman" pitchFamily="18" charset="0"/>
              </a:rPr>
              <a:t>xh</a:t>
            </a:r>
            <a:r>
              <a:rPr lang="en-US" altLang="zh-CN" sz="2200" b="1" dirty="0">
                <a:solidFill>
                  <a:srgbClr val="0000FF"/>
                </a:solidFill>
                <a:ea typeface="宋体" pitchFamily="2" charset="-122"/>
                <a:cs typeface="Times New Roman" pitchFamily="18" charset="0"/>
              </a:rPr>
              <a:t>=new Animal();</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//4</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xb.legs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//2</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err="1">
                <a:solidFill>
                  <a:srgbClr val="C00000"/>
                </a:solidFill>
                <a:ea typeface="宋体" pitchFamily="2" charset="-122"/>
                <a:cs typeface="Times New Roman" pitchFamily="18" charset="0"/>
              </a:rPr>
              <a:t>System.out.println</a:t>
            </a:r>
            <a:r>
              <a:rPr lang="en-US" altLang="zh-CN" sz="2200" b="1" dirty="0">
                <a:solidFill>
                  <a:srgbClr val="C00000"/>
                </a:solidFill>
                <a:ea typeface="宋体" pitchFamily="2" charset="-122"/>
                <a:cs typeface="Times New Roman" pitchFamily="18" charset="0"/>
              </a:rPr>
              <a:t>(</a:t>
            </a:r>
            <a:r>
              <a:rPr lang="en-US" altLang="zh-CN" sz="2200" b="1" dirty="0" err="1">
                <a:solidFill>
                  <a:srgbClr val="C00000"/>
                </a:solidFill>
                <a:ea typeface="宋体" pitchFamily="2" charset="-122"/>
                <a:cs typeface="Times New Roman" pitchFamily="18" charset="0"/>
              </a:rPr>
              <a:t>xh.legs</a:t>
            </a:r>
            <a:r>
              <a:rPr lang="en-US" altLang="zh-CN" sz="2200" b="1" dirty="0">
                <a:solidFill>
                  <a:srgbClr val="C00000"/>
                </a:solidFill>
                <a:ea typeface="宋体" pitchFamily="2" charset="-122"/>
                <a:cs typeface="Times New Roman" pitchFamily="18" charset="0"/>
              </a:rPr>
              <a:t>);   </a:t>
            </a:r>
            <a:r>
              <a:rPr lang="en-US" altLang="zh-CN" sz="2200" b="1" dirty="0">
                <a:ea typeface="宋体" pitchFamily="2" charset="-122"/>
                <a:cs typeface="Times New Roman" pitchFamily="18" charset="0"/>
              </a:rPr>
              <a:t>//0</a:t>
            </a:r>
          </a:p>
          <a:p>
            <a:pPr>
              <a:lnSpc>
                <a:spcPct val="75000"/>
              </a:lnSpc>
              <a:spcBef>
                <a:spcPct val="50000"/>
              </a:spcBef>
            </a:pPr>
            <a:r>
              <a:rPr lang="en-US" altLang="zh-CN" sz="2200" b="1" dirty="0">
                <a:solidFill>
                  <a:srgbClr val="C00000"/>
                </a:solidFill>
                <a:ea typeface="宋体" pitchFamily="2" charset="-122"/>
                <a:cs typeface="Times New Roman" pitchFamily="18" charset="0"/>
              </a:rPr>
              <a:t>    </a:t>
            </a:r>
            <a:r>
              <a:rPr lang="en-US" altLang="zh-CN" sz="2200" b="1" dirty="0" smtClean="0">
                <a:solidFill>
                  <a:srgbClr val="C00000"/>
                </a:solidFill>
                <a:ea typeface="宋体" pitchFamily="2" charset="-122"/>
                <a:cs typeface="Times New Roman" pitchFamily="18" charset="0"/>
              </a:rPr>
              <a:t>}  }</a:t>
            </a:r>
            <a:endParaRPr lang="en-US" altLang="zh-CN" sz="22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7596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47864" y="620688"/>
            <a:ext cx="2771832" cy="792088"/>
          </a:xfrm>
        </p:spPr>
        <p:txBody>
          <a:bodyPr>
            <a:normAutofit/>
          </a:bodyPr>
          <a:lstStyle/>
          <a:p>
            <a:pPr eaLnBrk="1" hangingPunct="1"/>
            <a:r>
              <a:rPr lang="zh-CN" altLang="en-US" b="1" dirty="0" smtClean="0">
                <a:latin typeface="宋体" pitchFamily="2" charset="-122"/>
                <a:ea typeface="宋体" pitchFamily="2" charset="-122"/>
                <a:cs typeface="Arial Unicode MS" pitchFamily="34" charset="-122"/>
              </a:rPr>
              <a:t>提 示</a:t>
            </a:r>
          </a:p>
        </p:txBody>
      </p:sp>
      <p:sp>
        <p:nvSpPr>
          <p:cNvPr id="15363" name="Rectangle 3"/>
          <p:cNvSpPr>
            <a:spLocks noGrp="1" noChangeArrowheads="1"/>
          </p:cNvSpPr>
          <p:nvPr>
            <p:ph type="body" idx="1"/>
          </p:nvPr>
        </p:nvSpPr>
        <p:spPr>
          <a:xfrm>
            <a:off x="250825" y="1785926"/>
            <a:ext cx="8353624" cy="3227250"/>
          </a:xfrm>
        </p:spPr>
        <p:txBody>
          <a:bodyPr/>
          <a:lstStyle/>
          <a:p>
            <a:pPr algn="just" eaLnBrk="1" hangingPunct="1">
              <a:buClr>
                <a:srgbClr val="000000"/>
              </a:buClr>
              <a:buFont typeface="Wingdings" pitchFamily="2" charset="2"/>
              <a:buChar char="l"/>
            </a:pPr>
            <a:r>
              <a:rPr lang="zh-CN" altLang="en-US" sz="2800" b="1" dirty="0" smtClean="0">
                <a:solidFill>
                  <a:srgbClr val="000000"/>
                </a:solidFill>
                <a:latin typeface="宋体" pitchFamily="2" charset="-122"/>
                <a:ea typeface="宋体" pitchFamily="2" charset="-122"/>
                <a:cs typeface="Arial Unicode MS" pitchFamily="34" charset="-122"/>
              </a:rPr>
              <a:t>类的访问机制：</a:t>
            </a: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在一个类中的访问机制：</a:t>
            </a:r>
            <a:r>
              <a:rPr lang="zh-CN" altLang="en-US" sz="2400" b="1" dirty="0" smtClean="0">
                <a:solidFill>
                  <a:srgbClr val="000000"/>
                </a:solidFill>
                <a:latin typeface="宋体" pitchFamily="2" charset="-122"/>
                <a:ea typeface="宋体" pitchFamily="2" charset="-122"/>
                <a:cs typeface="Arial Unicode MS" pitchFamily="34" charset="-122"/>
              </a:rPr>
              <a:t>类中的方法可以直接访问类中的成员变量。（例外：</a:t>
            </a:r>
            <a:r>
              <a:rPr lang="en-US" altLang="zh-CN" sz="2400" b="1" dirty="0" smtClean="0">
                <a:solidFill>
                  <a:srgbClr val="0000FF"/>
                </a:solidFill>
                <a:latin typeface="宋体" pitchFamily="2" charset="-122"/>
                <a:ea typeface="宋体" pitchFamily="2" charset="-122"/>
                <a:cs typeface="Arial Unicode MS" pitchFamily="34" charset="-122"/>
              </a:rPr>
              <a:t>static</a:t>
            </a:r>
            <a:r>
              <a:rPr lang="zh-CN" altLang="en-US" sz="2400" b="1" dirty="0" smtClean="0">
                <a:solidFill>
                  <a:srgbClr val="0000FF"/>
                </a:solidFill>
                <a:latin typeface="宋体" pitchFamily="2" charset="-122"/>
                <a:ea typeface="宋体" pitchFamily="2" charset="-122"/>
                <a:cs typeface="Arial Unicode MS" pitchFamily="34" charset="-122"/>
              </a:rPr>
              <a:t>方法访问非</a:t>
            </a:r>
            <a:r>
              <a:rPr lang="en-US" altLang="zh-CN" b="1" dirty="0" smtClean="0">
                <a:solidFill>
                  <a:srgbClr val="0000FF"/>
                </a:solidFill>
                <a:latin typeface="宋体" pitchFamily="2" charset="-122"/>
                <a:ea typeface="宋体" pitchFamily="2" charset="-122"/>
                <a:cs typeface="Arial Unicode MS" pitchFamily="34" charset="-122"/>
              </a:rPr>
              <a:t>static</a:t>
            </a:r>
            <a:r>
              <a:rPr lang="zh-CN" altLang="en-US" b="1" dirty="0" smtClean="0">
                <a:solidFill>
                  <a:srgbClr val="0000FF"/>
                </a:solidFill>
                <a:latin typeface="宋体" pitchFamily="2" charset="-122"/>
                <a:ea typeface="宋体" pitchFamily="2" charset="-122"/>
                <a:cs typeface="Arial Unicode MS" pitchFamily="34" charset="-122"/>
              </a:rPr>
              <a:t>，</a:t>
            </a:r>
            <a:r>
              <a:rPr lang="zh-CN" altLang="en-US" sz="2400" b="1" dirty="0" smtClean="0">
                <a:solidFill>
                  <a:srgbClr val="0000FF"/>
                </a:solidFill>
                <a:latin typeface="宋体" pitchFamily="2" charset="-122"/>
                <a:ea typeface="宋体" pitchFamily="2" charset="-122"/>
                <a:cs typeface="Arial Unicode MS" pitchFamily="34" charset="-122"/>
              </a:rPr>
              <a:t>编译不通过。</a:t>
            </a:r>
            <a:r>
              <a:rPr lang="zh-CN" altLang="en-US" sz="2400" b="1" dirty="0" smtClean="0">
                <a:solidFill>
                  <a:srgbClr val="000000"/>
                </a:solidFill>
                <a:latin typeface="宋体" pitchFamily="2" charset="-122"/>
                <a:ea typeface="宋体" pitchFamily="2" charset="-122"/>
                <a:cs typeface="Arial Unicode MS" pitchFamily="34" charset="-122"/>
              </a:rPr>
              <a:t>）</a:t>
            </a:r>
            <a:endParaRPr lang="en-US" altLang="zh-CN"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a:p>
            <a:pPr lvl="1" algn="just" eaLnBrk="1" hangingPunct="1">
              <a:buClr>
                <a:srgbClr val="000000"/>
              </a:buClr>
              <a:buFont typeface="Wingdings" pitchFamily="2" charset="2"/>
              <a:buChar char="v"/>
            </a:pPr>
            <a:r>
              <a:rPr lang="zh-CN" altLang="en-US" sz="2400" b="1" dirty="0" smtClean="0">
                <a:solidFill>
                  <a:srgbClr val="FF0000"/>
                </a:solidFill>
                <a:latin typeface="宋体" pitchFamily="2" charset="-122"/>
                <a:ea typeface="宋体" pitchFamily="2" charset="-122"/>
                <a:cs typeface="Arial Unicode MS" pitchFamily="34" charset="-122"/>
              </a:rPr>
              <a:t>在不同类中的访问机制：</a:t>
            </a:r>
            <a:r>
              <a:rPr lang="zh-CN" altLang="en-US" sz="2400" b="1" dirty="0" smtClean="0">
                <a:solidFill>
                  <a:srgbClr val="000000"/>
                </a:solidFill>
                <a:latin typeface="宋体" pitchFamily="2" charset="-122"/>
                <a:ea typeface="宋体" pitchFamily="2" charset="-122"/>
                <a:cs typeface="Arial Unicode MS" pitchFamily="34" charset="-122"/>
              </a:rPr>
              <a:t>先创建要访问类的对象，再用对象访问类中定义的成员。</a:t>
            </a:r>
          </a:p>
          <a:p>
            <a:pPr lvl="1" algn="just" eaLnBrk="1" hangingPunct="1">
              <a:buClr>
                <a:srgbClr val="000000"/>
              </a:buClr>
              <a:buFont typeface="Wingdings" pitchFamily="2" charset="2"/>
              <a:buChar char="v"/>
            </a:pPr>
            <a:endParaRPr lang="zh-CN" altLang="en-US" sz="2400" b="1" dirty="0" smtClean="0">
              <a:solidFill>
                <a:srgbClr val="000000"/>
              </a:solidFill>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838939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03848" y="620688"/>
            <a:ext cx="3096344" cy="792088"/>
          </a:xfrm>
        </p:spPr>
        <p:txBody>
          <a:bodyPr/>
          <a:lstStyle/>
          <a:p>
            <a:pPr eaLnBrk="1" hangingPunct="1"/>
            <a:r>
              <a:rPr lang="zh-CN" altLang="en-US" b="1" dirty="0" smtClean="0">
                <a:latin typeface="宋体" pitchFamily="2" charset="-122"/>
                <a:ea typeface="宋体" pitchFamily="2" charset="-122"/>
                <a:cs typeface="Arial Unicode MS" pitchFamily="34" charset="-122"/>
              </a:rPr>
              <a:t>匿名对象 </a:t>
            </a:r>
          </a:p>
        </p:txBody>
      </p:sp>
      <p:sp>
        <p:nvSpPr>
          <p:cNvPr id="20483" name="Rectangle 3"/>
          <p:cNvSpPr>
            <a:spLocks noGrp="1" noChangeArrowheads="1"/>
          </p:cNvSpPr>
          <p:nvPr>
            <p:ph type="body" idx="1"/>
          </p:nvPr>
        </p:nvSpPr>
        <p:spPr>
          <a:xfrm>
            <a:off x="250825" y="1700213"/>
            <a:ext cx="8642350" cy="3889027"/>
          </a:xfrm>
        </p:spPr>
        <p:txBody>
          <a:bodyPr>
            <a:normAutofit/>
          </a:bodyPr>
          <a:lstStyle/>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我们也可以不定义对象的句柄，而直接调用这个对象的方法。这样的对象叫做匿名对象。</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a:t>
            </a:r>
            <a:r>
              <a:rPr lang="en-US" altLang="zh-CN" b="1" dirty="0" smtClean="0">
                <a:solidFill>
                  <a:srgbClr val="C00000"/>
                </a:solidFill>
                <a:ea typeface="宋体" pitchFamily="2" charset="-122"/>
                <a:cs typeface="Arial Unicode MS" pitchFamily="34" charset="-122"/>
              </a:rPr>
              <a:t>new Person().shout(); </a:t>
            </a:r>
          </a:p>
          <a:p>
            <a:pPr marL="0" indent="0" eaLnBrk="1" hangingPunct="1">
              <a:buNone/>
            </a:pPr>
            <a:endParaRPr lang="en-US" altLang="zh-CN" dirty="0" smtClean="0">
              <a:latin typeface="宋体" pitchFamily="2" charset="-122"/>
              <a:ea typeface="宋体" pitchFamily="2" charset="-122"/>
              <a:cs typeface="Arial Unicode MS" pitchFamily="34" charset="-122"/>
            </a:endParaRPr>
          </a:p>
          <a:p>
            <a:pPr eaLnBrk="1" hangingPunct="1">
              <a:buFont typeface="Wingdings" pitchFamily="2" charset="2"/>
              <a:buChar char="l"/>
            </a:pPr>
            <a:r>
              <a:rPr lang="zh-CN" altLang="en-US" dirty="0" smtClean="0">
                <a:latin typeface="宋体" pitchFamily="2" charset="-122"/>
                <a:ea typeface="宋体" pitchFamily="2" charset="-122"/>
                <a:cs typeface="Arial Unicode MS" pitchFamily="34" charset="-122"/>
              </a:rPr>
              <a:t>使用情况</a:t>
            </a:r>
            <a:endParaRPr lang="en-US" altLang="zh-CN" dirty="0" smtClean="0">
              <a:latin typeface="宋体" pitchFamily="2" charset="-122"/>
              <a:ea typeface="宋体" pitchFamily="2" charset="-122"/>
              <a:cs typeface="Arial Unicode MS" pitchFamily="34" charset="-122"/>
            </a:endParaRP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如果对一个对象只需要进行一次方法调用，那么就可以使用匿名对象。 </a:t>
            </a:r>
          </a:p>
          <a:p>
            <a:pPr lvl="1">
              <a:buFont typeface="Wingdings" pitchFamily="2" charset="2"/>
              <a:buChar char="Ø"/>
            </a:pPr>
            <a:r>
              <a:rPr lang="zh-CN" altLang="en-US" dirty="0" smtClean="0">
                <a:latin typeface="宋体" pitchFamily="2" charset="-122"/>
                <a:ea typeface="宋体" pitchFamily="2" charset="-122"/>
                <a:cs typeface="Arial Unicode MS" pitchFamily="34" charset="-122"/>
              </a:rPr>
              <a:t>我们经常将匿名对象作为实参传递给一个</a:t>
            </a:r>
            <a:r>
              <a:rPr lang="zh-CN" altLang="en-US" dirty="0">
                <a:latin typeface="宋体" pitchFamily="2" charset="-122"/>
                <a:ea typeface="宋体" pitchFamily="2" charset="-122"/>
                <a:cs typeface="Arial Unicode MS" pitchFamily="34" charset="-122"/>
              </a:rPr>
              <a:t>方法</a:t>
            </a:r>
            <a:r>
              <a:rPr lang="zh-CN" altLang="en-US" dirty="0" smtClean="0">
                <a:latin typeface="宋体" pitchFamily="2" charset="-122"/>
                <a:ea typeface="宋体" pitchFamily="2" charset="-122"/>
                <a:cs typeface="Arial Unicode MS" pitchFamily="34" charset="-122"/>
              </a:rPr>
              <a:t>调用。 </a:t>
            </a:r>
          </a:p>
        </p:txBody>
      </p:sp>
    </p:spTree>
    <p:extLst>
      <p:ext uri="{BB962C8B-B14F-4D97-AF65-F5344CB8AC3E}">
        <p14:creationId xmlns:p14="http://schemas.microsoft.com/office/powerpoint/2010/main" val="904787919"/>
      </p:ext>
    </p:extLst>
  </p:cSld>
  <p:clrMapOvr>
    <a:masterClrMapping/>
  </p:clrMapOvr>
  <p:transition>
    <p:check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类和对象</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对象的属性和方法</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a:t>
            </a:r>
            <a:r>
              <a:rPr lang="en-US" altLang="zh-CN" dirty="0" smtClean="0">
                <a:latin typeface="Times New Roman" pitchFamily="18" charset="0"/>
                <a:ea typeface="宋体" pitchFamily="2" charset="-122"/>
                <a:cs typeface="Times New Roman" pitchFamily="18" charset="0"/>
              </a:rPr>
              <a:t>Java</a:t>
            </a:r>
            <a:r>
              <a:rPr lang="zh-CN" altLang="en-US" dirty="0" smtClean="0">
                <a:latin typeface="Times New Roman" pitchFamily="18" charset="0"/>
                <a:ea typeface="宋体" pitchFamily="2" charset="-122"/>
                <a:cs typeface="Times New Roman" pitchFamily="18" charset="0"/>
              </a:rPr>
              <a:t>内存管理和垃圾回收</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类的封装</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第五节 </a:t>
            </a:r>
            <a:r>
              <a:rPr lang="en-US" altLang="zh-CN" dirty="0" smtClean="0">
                <a:latin typeface="Times New Roman" pitchFamily="18" charset="0"/>
                <a:ea typeface="宋体" pitchFamily="2" charset="-122"/>
                <a:cs typeface="Times New Roman" pitchFamily="18" charset="0"/>
              </a:rPr>
              <a:t>this</a:t>
            </a:r>
            <a:r>
              <a:rPr lang="zh-CN" altLang="en-US" dirty="0" smtClean="0">
                <a:latin typeface="Times New Roman" pitchFamily="18" charset="0"/>
                <a:ea typeface="宋体" pitchFamily="2" charset="-122"/>
                <a:cs typeface="Times New Roman" pitchFamily="18" charset="0"/>
              </a:rPr>
              <a:t>关键字</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第六节 声明和使用构造器</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第七节 包的管理</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  习</a:t>
            </a:r>
            <a:endParaRPr lang="en-US" altLang="zh-CN" b="1" dirty="0" smtClean="0">
              <a:latin typeface="+mn-lt"/>
              <a:ea typeface="宋体" pitchFamily="2" charset="-122"/>
              <a:cs typeface="Arial Unicode MS" pitchFamily="34" charset="-122"/>
            </a:endParaRPr>
          </a:p>
        </p:txBody>
      </p:sp>
      <p:sp>
        <p:nvSpPr>
          <p:cNvPr id="8" name="TextBox 7"/>
          <p:cNvSpPr txBox="1"/>
          <p:nvPr/>
        </p:nvSpPr>
        <p:spPr>
          <a:xfrm>
            <a:off x="214282" y="1428736"/>
            <a:ext cx="8572560" cy="5262979"/>
          </a:xfrm>
          <a:prstGeom prst="rect">
            <a:avLst/>
          </a:prstGeom>
          <a:noFill/>
        </p:spPr>
        <p:txBody>
          <a:bodyPr wrap="square" rtlCol="0">
            <a:spAutoFit/>
          </a:bodyPr>
          <a:lstStyle/>
          <a:p>
            <a:pPr marL="457200" indent="-457200">
              <a:defRPr/>
            </a:pPr>
            <a:r>
              <a:rPr lang="zh-CN" altLang="en-US" sz="2400" dirty="0" smtClean="0">
                <a:ea typeface="宋体" pitchFamily="2" charset="-122"/>
              </a:rPr>
              <a:t>练习</a:t>
            </a:r>
            <a:r>
              <a:rPr lang="en-US" altLang="zh-CN" sz="2400" dirty="0" smtClean="0">
                <a:ea typeface="宋体" pitchFamily="2" charset="-122"/>
              </a:rPr>
              <a:t>1</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Student</a:t>
            </a:r>
            <a:r>
              <a:rPr lang="zh-CN" altLang="en-US" sz="2400" dirty="0" smtClean="0">
                <a:ea typeface="宋体" pitchFamily="2" charset="-122"/>
              </a:rPr>
              <a:t>类，包含</a:t>
            </a:r>
            <a:r>
              <a:rPr lang="en-US" altLang="zh-CN" sz="2400" dirty="0" err="1" smtClean="0">
                <a:ea typeface="宋体" pitchFamily="2" charset="-122"/>
              </a:rPr>
              <a:t>name、gender、age、id、score</a:t>
            </a:r>
            <a:r>
              <a:rPr lang="zh-CN" altLang="en-US" sz="2400" dirty="0" smtClean="0">
                <a:ea typeface="宋体" pitchFamily="2" charset="-122"/>
              </a:rPr>
              <a:t>属性，分别为</a:t>
            </a:r>
            <a:r>
              <a:rPr lang="en-US" altLang="zh-CN" sz="2400" dirty="0" err="1" smtClean="0">
                <a:ea typeface="宋体" pitchFamily="2" charset="-122"/>
              </a:rPr>
              <a:t>String、String、int、int、double</a:t>
            </a:r>
            <a:r>
              <a:rPr lang="zh-CN" altLang="en-US" sz="2400" dirty="0" smtClean="0">
                <a:ea typeface="宋体" pitchFamily="2" charset="-122"/>
              </a:rPr>
              <a:t>类型。</a:t>
            </a:r>
          </a:p>
          <a:p>
            <a:pPr marL="457200" indent="-457200">
              <a:buFont typeface="+mj-lt"/>
              <a:buAutoNum type="arabicPeriod"/>
              <a:defRPr/>
            </a:pPr>
            <a:r>
              <a:rPr lang="zh-CN" altLang="en-US" sz="2400" dirty="0" smtClean="0">
                <a:ea typeface="宋体" pitchFamily="2" charset="-122"/>
              </a:rPr>
              <a:t>类中声明一个</a:t>
            </a:r>
            <a:r>
              <a:rPr lang="en-US" altLang="zh-CN" sz="2400" dirty="0" smtClean="0">
                <a:ea typeface="宋体" pitchFamily="2" charset="-122"/>
              </a:rPr>
              <a:t>say</a:t>
            </a:r>
            <a:r>
              <a:rPr lang="zh-CN" altLang="en-US" sz="2400" dirty="0" smtClean="0">
                <a:ea typeface="宋体" pitchFamily="2" charset="-122"/>
              </a:rPr>
              <a:t>方法，返回</a:t>
            </a:r>
            <a:r>
              <a:rPr lang="en-US" altLang="zh-CN" sz="2400" dirty="0" smtClean="0">
                <a:ea typeface="宋体" pitchFamily="2" charset="-122"/>
              </a:rPr>
              <a:t>String</a:t>
            </a:r>
            <a:r>
              <a:rPr lang="zh-CN" altLang="en-US" sz="2400" dirty="0" smtClean="0">
                <a:ea typeface="宋体" pitchFamily="2" charset="-122"/>
              </a:rPr>
              <a:t>类型，方法返回信息中包含所有属性值。</a:t>
            </a:r>
          </a:p>
          <a:p>
            <a:pPr marL="457200" indent="-457200">
              <a:buFont typeface="+mj-lt"/>
              <a:buAutoNum type="arabicPeriod"/>
              <a:defRPr/>
            </a:pPr>
            <a:r>
              <a:rPr lang="zh-CN" altLang="en-US" sz="2400" dirty="0" smtClean="0">
                <a:ea typeface="宋体" pitchFamily="2" charset="-122"/>
              </a:rPr>
              <a:t>在另一个</a:t>
            </a:r>
            <a:r>
              <a:rPr lang="en-US" altLang="zh-CN" sz="2400" dirty="0" err="1" smtClean="0">
                <a:ea typeface="宋体" pitchFamily="2" charset="-122"/>
              </a:rPr>
              <a:t>TestStudent</a:t>
            </a:r>
            <a:r>
              <a:rPr lang="zh-CN" altLang="en-US" sz="2400" dirty="0" smtClean="0">
                <a:ea typeface="宋体" pitchFamily="2" charset="-122"/>
              </a:rPr>
              <a:t>类中的</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Student</a:t>
            </a:r>
            <a:r>
              <a:rPr lang="zh-CN" altLang="en-US" sz="2400" dirty="0" smtClean="0">
                <a:ea typeface="宋体" pitchFamily="2" charset="-122"/>
              </a:rPr>
              <a:t>对象，并访问</a:t>
            </a:r>
            <a:r>
              <a:rPr lang="en-US" altLang="zh-CN" sz="2400" dirty="0" smtClean="0">
                <a:ea typeface="宋体" pitchFamily="2" charset="-122"/>
              </a:rPr>
              <a:t>say</a:t>
            </a:r>
            <a:r>
              <a:rPr lang="zh-CN" altLang="en-US" sz="2400" dirty="0" smtClean="0">
                <a:ea typeface="宋体" pitchFamily="2" charset="-122"/>
              </a:rPr>
              <a:t>方法和所有属性，并将调用结果打印输出。</a:t>
            </a:r>
          </a:p>
          <a:p>
            <a:pPr marL="457200" indent="-457200">
              <a:defRPr/>
            </a:pPr>
            <a:r>
              <a:rPr lang="zh-CN" altLang="en-US" sz="2400" dirty="0" smtClean="0">
                <a:ea typeface="宋体" pitchFamily="2" charset="-122"/>
              </a:rPr>
              <a:t>练习</a:t>
            </a:r>
            <a:r>
              <a:rPr lang="en-US" altLang="zh-CN" sz="2400" dirty="0" smtClean="0">
                <a:ea typeface="宋体" pitchFamily="2" charset="-122"/>
              </a:rPr>
              <a:t>2</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Dog</a:t>
            </a:r>
            <a:r>
              <a:rPr lang="zh-CN" altLang="en-US" sz="2400" dirty="0" smtClean="0">
                <a:ea typeface="宋体" pitchFamily="2" charset="-122"/>
              </a:rPr>
              <a:t>类，包含</a:t>
            </a:r>
            <a:r>
              <a:rPr lang="en-US" altLang="zh-CN" sz="2400" dirty="0" err="1" smtClean="0">
                <a:ea typeface="宋体" pitchFamily="2" charset="-122"/>
              </a:rPr>
              <a:t>name、age、weight</a:t>
            </a:r>
            <a:r>
              <a:rPr lang="zh-CN" altLang="en-US" sz="2400" dirty="0" smtClean="0">
                <a:ea typeface="宋体" pitchFamily="2" charset="-122"/>
              </a:rPr>
              <a:t>属性</a:t>
            </a:r>
          </a:p>
          <a:p>
            <a:pPr marL="457200" indent="-457200">
              <a:buFont typeface="+mj-lt"/>
              <a:buAutoNum type="arabicPeriod"/>
              <a:defRPr/>
            </a:pPr>
            <a:r>
              <a:rPr lang="zh-CN" altLang="en-US" sz="2400" dirty="0" smtClean="0">
                <a:ea typeface="宋体" pitchFamily="2" charset="-122"/>
              </a:rPr>
              <a:t>类中声明一个</a:t>
            </a:r>
            <a:r>
              <a:rPr lang="en-US" altLang="zh-CN" sz="2400" dirty="0" smtClean="0">
                <a:ea typeface="宋体" pitchFamily="2" charset="-122"/>
              </a:rPr>
              <a:t>say</a:t>
            </a:r>
            <a:r>
              <a:rPr lang="zh-CN" altLang="en-US" sz="2400" dirty="0" smtClean="0">
                <a:ea typeface="宋体" pitchFamily="2" charset="-122"/>
              </a:rPr>
              <a:t>方法，返回</a:t>
            </a:r>
            <a:r>
              <a:rPr lang="en-US" altLang="zh-CN" sz="2400" dirty="0" smtClean="0">
                <a:ea typeface="宋体" pitchFamily="2" charset="-122"/>
              </a:rPr>
              <a:t>String</a:t>
            </a:r>
            <a:r>
              <a:rPr lang="zh-CN" altLang="en-US" sz="2400" dirty="0" smtClean="0">
                <a:ea typeface="宋体" pitchFamily="2" charset="-122"/>
              </a:rPr>
              <a:t>类型，方法返回信息中包含所有属性值。</a:t>
            </a:r>
          </a:p>
          <a:p>
            <a:pPr marL="457200" indent="-457200">
              <a:buFont typeface="+mj-lt"/>
              <a:buAutoNum type="arabicPeriod"/>
              <a:defRPr/>
            </a:pPr>
            <a:r>
              <a:rPr lang="zh-CN" altLang="en-US" sz="2400" dirty="0" smtClean="0">
                <a:ea typeface="宋体" pitchFamily="2" charset="-122"/>
              </a:rPr>
              <a:t> 在另一个</a:t>
            </a:r>
            <a:r>
              <a:rPr lang="en-US" altLang="zh-CN" sz="2400" dirty="0" err="1" smtClean="0">
                <a:ea typeface="宋体" pitchFamily="2" charset="-122"/>
              </a:rPr>
              <a:t>TestDog</a:t>
            </a:r>
            <a:r>
              <a:rPr lang="zh-CN" altLang="en-US" sz="2400" dirty="0" smtClean="0">
                <a:ea typeface="宋体" pitchFamily="2" charset="-122"/>
              </a:rPr>
              <a:t>类中的</a:t>
            </a:r>
            <a:r>
              <a:rPr lang="en-US" altLang="zh-CN" sz="2400" dirty="0" smtClean="0">
                <a:ea typeface="宋体" pitchFamily="2" charset="-122"/>
              </a:rPr>
              <a:t>main</a:t>
            </a:r>
            <a:r>
              <a:rPr lang="zh-CN" altLang="en-US" sz="2400" dirty="0" smtClean="0">
                <a:ea typeface="宋体" pitchFamily="2" charset="-122"/>
              </a:rPr>
              <a:t>方法中，创建</a:t>
            </a:r>
            <a:r>
              <a:rPr lang="en-US" altLang="zh-CN" sz="2400" dirty="0" smtClean="0">
                <a:ea typeface="宋体" pitchFamily="2" charset="-122"/>
              </a:rPr>
              <a:t>Dog</a:t>
            </a:r>
            <a:r>
              <a:rPr lang="zh-CN" altLang="en-US" sz="2400" dirty="0" smtClean="0">
                <a:ea typeface="宋体" pitchFamily="2" charset="-122"/>
              </a:rPr>
              <a:t>对象，并访问</a:t>
            </a:r>
            <a:r>
              <a:rPr lang="en-US" altLang="zh-CN" sz="2400" dirty="0" smtClean="0">
                <a:ea typeface="宋体" pitchFamily="2" charset="-122"/>
              </a:rPr>
              <a:t>say</a:t>
            </a:r>
            <a:r>
              <a:rPr lang="zh-CN" altLang="en-US" sz="2400" dirty="0" smtClean="0">
                <a:ea typeface="宋体" pitchFamily="2" charset="-122"/>
              </a:rPr>
              <a:t>方法和所有属性，将调用结果打印输出。</a:t>
            </a:r>
          </a:p>
          <a:p>
            <a:endParaRPr lang="zh-CN" altLang="en-US" sz="2400" dirty="0"/>
          </a:p>
        </p:txBody>
      </p:sp>
    </p:spTree>
    <p:extLst>
      <p:ext uri="{BB962C8B-B14F-4D97-AF65-F5344CB8AC3E}">
        <p14:creationId xmlns:p14="http://schemas.microsoft.com/office/powerpoint/2010/main" val="909176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1643042" y="2445245"/>
            <a:ext cx="6500858" cy="769441"/>
          </a:xfrm>
          <a:prstGeom prst="rect">
            <a:avLst/>
          </a:prstGeom>
          <a:noFill/>
        </p:spPr>
        <p:txBody>
          <a:bodyPr wrap="square" rtlCol="0">
            <a:spAutoFit/>
          </a:bodyPr>
          <a:lstStyle/>
          <a:p>
            <a:r>
              <a:rPr lang="zh-CN" altLang="en-US" sz="4400" dirty="0" smtClean="0">
                <a:solidFill>
                  <a:schemeClr val="bg1"/>
                </a:solidFill>
              </a:rPr>
              <a:t>第二节 对象的属性和方法</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52736"/>
            <a:ext cx="1728192"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55776" y="1052736"/>
            <a:ext cx="6336704"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1840" y="116632"/>
            <a:ext cx="4248472" cy="369332"/>
          </a:xfrm>
          <a:prstGeom prst="rect">
            <a:avLst/>
          </a:prstGeom>
          <a:noFill/>
        </p:spPr>
        <p:txBody>
          <a:bodyPr wrap="square" rtlCol="0">
            <a:spAutoFit/>
          </a:bodyPr>
          <a:lstStyle/>
          <a:p>
            <a:r>
              <a:rPr lang="en-US" altLang="zh-CN"/>
              <a:t>Car c3 = new Car();</a:t>
            </a:r>
            <a:endParaRPr lang="zh-CN" altLang="en-US"/>
          </a:p>
        </p:txBody>
      </p:sp>
      <p:cxnSp>
        <p:nvCxnSpPr>
          <p:cNvPr id="8" name="直接连接符 7"/>
          <p:cNvCxnSpPr/>
          <p:nvPr/>
        </p:nvCxnSpPr>
        <p:spPr>
          <a:xfrm>
            <a:off x="395536" y="5301208"/>
            <a:ext cx="172819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83568" y="5517232"/>
            <a:ext cx="1008112" cy="369332"/>
          </a:xfrm>
          <a:prstGeom prst="rect">
            <a:avLst/>
          </a:prstGeom>
          <a:noFill/>
        </p:spPr>
        <p:txBody>
          <a:bodyPr wrap="square" rtlCol="0">
            <a:spAutoFit/>
          </a:bodyPr>
          <a:lstStyle/>
          <a:p>
            <a:r>
              <a:rPr lang="en-US" altLang="zh-CN" smtClean="0"/>
              <a:t>c3:</a:t>
            </a:r>
            <a:endParaRPr lang="zh-CN" altLang="en-US"/>
          </a:p>
        </p:txBody>
      </p:sp>
      <p:sp>
        <p:nvSpPr>
          <p:cNvPr id="10" name="矩形 9"/>
          <p:cNvSpPr/>
          <p:nvPr/>
        </p:nvSpPr>
        <p:spPr>
          <a:xfrm>
            <a:off x="4499992" y="2132856"/>
            <a:ext cx="1944216" cy="165618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788024" y="2420888"/>
            <a:ext cx="1296144" cy="923330"/>
          </a:xfrm>
          <a:prstGeom prst="rect">
            <a:avLst/>
          </a:prstGeom>
          <a:noFill/>
        </p:spPr>
        <p:txBody>
          <a:bodyPr wrap="square" rtlCol="0">
            <a:spAutoFit/>
          </a:bodyPr>
          <a:lstStyle/>
          <a:p>
            <a:r>
              <a:rPr lang="en-US" altLang="zh-CN" smtClean="0"/>
              <a:t>name:null</a:t>
            </a:r>
          </a:p>
          <a:p>
            <a:r>
              <a:rPr lang="en-US" altLang="zh-CN" smtClean="0"/>
              <a:t>color:null</a:t>
            </a:r>
          </a:p>
          <a:p>
            <a:r>
              <a:rPr lang="en-US" altLang="zh-CN" smtClean="0"/>
              <a:t>tyre:0</a:t>
            </a:r>
            <a:endParaRPr lang="zh-CN" altLang="en-US"/>
          </a:p>
        </p:txBody>
      </p:sp>
      <p:cxnSp>
        <p:nvCxnSpPr>
          <p:cNvPr id="13" name="直接连接符 12"/>
          <p:cNvCxnSpPr/>
          <p:nvPr/>
        </p:nvCxnSpPr>
        <p:spPr>
          <a:xfrm flipH="1" flipV="1">
            <a:off x="4283968" y="1988840"/>
            <a:ext cx="216024"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888" y="1700808"/>
            <a:ext cx="936104" cy="369332"/>
          </a:xfrm>
          <a:prstGeom prst="rect">
            <a:avLst/>
          </a:prstGeom>
          <a:noFill/>
        </p:spPr>
        <p:txBody>
          <a:bodyPr wrap="square" rtlCol="0">
            <a:spAutoFit/>
          </a:bodyPr>
          <a:lstStyle/>
          <a:p>
            <a:r>
              <a:rPr lang="en-US" altLang="zh-CN" smtClean="0"/>
              <a:t>0x123</a:t>
            </a:r>
            <a:endParaRPr lang="zh-CN" altLang="en-US"/>
          </a:p>
        </p:txBody>
      </p:sp>
      <p:sp>
        <p:nvSpPr>
          <p:cNvPr id="15" name="文本框 14"/>
          <p:cNvSpPr txBox="1"/>
          <p:nvPr/>
        </p:nvSpPr>
        <p:spPr>
          <a:xfrm>
            <a:off x="1064669" y="5517232"/>
            <a:ext cx="936104" cy="369332"/>
          </a:xfrm>
          <a:prstGeom prst="rect">
            <a:avLst/>
          </a:prstGeom>
          <a:noFill/>
        </p:spPr>
        <p:txBody>
          <a:bodyPr wrap="square" rtlCol="0">
            <a:spAutoFit/>
          </a:bodyPr>
          <a:lstStyle/>
          <a:p>
            <a:r>
              <a:rPr lang="en-US" altLang="zh-CN" smtClean="0"/>
              <a:t>0x123</a:t>
            </a:r>
            <a:endParaRPr lang="zh-CN" altLang="en-US"/>
          </a:p>
        </p:txBody>
      </p:sp>
      <p:cxnSp>
        <p:nvCxnSpPr>
          <p:cNvPr id="17" name="直接箭头连接符 16"/>
          <p:cNvCxnSpPr>
            <a:stCxn id="15" idx="0"/>
          </p:cNvCxnSpPr>
          <p:nvPr/>
        </p:nvCxnSpPr>
        <p:spPr>
          <a:xfrm flipV="1">
            <a:off x="1532721" y="2070140"/>
            <a:ext cx="2859259" cy="34470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400092" y="2718212"/>
            <a:ext cx="324036" cy="24273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832140" y="2718212"/>
            <a:ext cx="540060" cy="646331"/>
          </a:xfrm>
          <a:prstGeom prst="rect">
            <a:avLst/>
          </a:prstGeom>
          <a:noFill/>
        </p:spPr>
        <p:txBody>
          <a:bodyPr wrap="square" rtlCol="0">
            <a:spAutoFit/>
          </a:bodyPr>
          <a:lstStyle/>
          <a:p>
            <a:r>
              <a:rPr lang="en-US" altLang="zh-CN" smtClean="0"/>
              <a:t>“</a:t>
            </a:r>
            <a:r>
              <a:rPr lang="zh-CN" altLang="en-US" smtClean="0"/>
              <a:t>红色</a:t>
            </a:r>
            <a:r>
              <a:rPr lang="en-US" altLang="zh-CN" smtClean="0"/>
              <a:t>”</a:t>
            </a:r>
            <a:endParaRPr lang="zh-CN" altLang="en-US"/>
          </a:p>
        </p:txBody>
      </p:sp>
    </p:spTree>
    <p:extLst>
      <p:ext uri="{BB962C8B-B14F-4D97-AF65-F5344CB8AC3E}">
        <p14:creationId xmlns:p14="http://schemas.microsoft.com/office/powerpoint/2010/main" val="794518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980728"/>
            <a:ext cx="2016224"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55776" y="980728"/>
            <a:ext cx="6192688" cy="489654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1520" y="6093296"/>
            <a:ext cx="1800200" cy="646331"/>
          </a:xfrm>
          <a:prstGeom prst="rect">
            <a:avLst/>
          </a:prstGeom>
          <a:noFill/>
        </p:spPr>
        <p:txBody>
          <a:bodyPr wrap="square" rtlCol="0">
            <a:spAutoFit/>
          </a:bodyPr>
          <a:lstStyle/>
          <a:p>
            <a:r>
              <a:rPr lang="zh-CN" altLang="en-US" smtClean="0"/>
              <a:t>栈：局部变量和对象的引用</a:t>
            </a:r>
            <a:endParaRPr lang="zh-CN" altLang="en-US"/>
          </a:p>
        </p:txBody>
      </p:sp>
      <p:sp>
        <p:nvSpPr>
          <p:cNvPr id="7" name="文本框 6"/>
          <p:cNvSpPr txBox="1"/>
          <p:nvPr/>
        </p:nvSpPr>
        <p:spPr>
          <a:xfrm>
            <a:off x="6588224" y="6021288"/>
            <a:ext cx="2016224" cy="646331"/>
          </a:xfrm>
          <a:prstGeom prst="rect">
            <a:avLst/>
          </a:prstGeom>
          <a:noFill/>
        </p:spPr>
        <p:txBody>
          <a:bodyPr wrap="square" rtlCol="0">
            <a:spAutoFit/>
          </a:bodyPr>
          <a:lstStyle/>
          <a:p>
            <a:r>
              <a:rPr lang="zh-CN" altLang="en-US" smtClean="0"/>
              <a:t>堆：对象</a:t>
            </a:r>
            <a:endParaRPr lang="en-US" altLang="zh-CN" smtClean="0"/>
          </a:p>
          <a:p>
            <a:r>
              <a:rPr lang="en-US" altLang="zh-CN"/>
              <a:t>n</a:t>
            </a:r>
            <a:r>
              <a:rPr lang="en-US" altLang="zh-CN" smtClean="0"/>
              <a:t>ew </a:t>
            </a:r>
            <a:r>
              <a:rPr lang="zh-CN" altLang="en-US" smtClean="0"/>
              <a:t>出来</a:t>
            </a:r>
            <a:endParaRPr lang="zh-CN" altLang="en-US"/>
          </a:p>
        </p:txBody>
      </p:sp>
      <p:sp>
        <p:nvSpPr>
          <p:cNvPr id="8" name="文本框 7"/>
          <p:cNvSpPr txBox="1"/>
          <p:nvPr/>
        </p:nvSpPr>
        <p:spPr>
          <a:xfrm>
            <a:off x="2335698" y="98048"/>
            <a:ext cx="4248472" cy="1477328"/>
          </a:xfrm>
          <a:prstGeom prst="rect">
            <a:avLst/>
          </a:prstGeom>
          <a:noFill/>
        </p:spPr>
        <p:txBody>
          <a:bodyPr wrap="square" rtlCol="0">
            <a:spAutoFit/>
          </a:bodyPr>
          <a:lstStyle/>
          <a:p>
            <a:r>
              <a:rPr lang="en-US" altLang="zh-CN"/>
              <a:t>Car c1 = new Car();</a:t>
            </a:r>
          </a:p>
          <a:p>
            <a:r>
              <a:rPr lang="en-US" altLang="zh-CN" smtClean="0"/>
              <a:t>c1.name </a:t>
            </a:r>
            <a:r>
              <a:rPr lang="en-US" altLang="zh-CN"/>
              <a:t>= "</a:t>
            </a:r>
            <a:r>
              <a:rPr lang="zh-CN" altLang="en-US"/>
              <a:t>奔驰</a:t>
            </a:r>
            <a:r>
              <a:rPr lang="en-US" altLang="zh-CN"/>
              <a:t>";</a:t>
            </a:r>
          </a:p>
          <a:p>
            <a:r>
              <a:rPr lang="en-US" altLang="zh-CN" smtClean="0"/>
              <a:t>c1.color </a:t>
            </a:r>
            <a:r>
              <a:rPr lang="en-US" altLang="zh-CN"/>
              <a:t>= "</a:t>
            </a:r>
            <a:r>
              <a:rPr lang="zh-CN" altLang="en-US"/>
              <a:t>白色</a:t>
            </a:r>
            <a:r>
              <a:rPr lang="en-US" altLang="zh-CN"/>
              <a:t>";</a:t>
            </a:r>
          </a:p>
          <a:p>
            <a:r>
              <a:rPr lang="en-US" altLang="zh-CN" smtClean="0"/>
              <a:t>c1.tyre </a:t>
            </a:r>
            <a:r>
              <a:rPr lang="en-US" altLang="zh-CN"/>
              <a:t>= 4;</a:t>
            </a:r>
          </a:p>
          <a:p>
            <a:endParaRPr lang="zh-CN" altLang="en-US"/>
          </a:p>
        </p:txBody>
      </p:sp>
      <p:cxnSp>
        <p:nvCxnSpPr>
          <p:cNvPr id="10" name="直接连接符 9"/>
          <p:cNvCxnSpPr/>
          <p:nvPr/>
        </p:nvCxnSpPr>
        <p:spPr>
          <a:xfrm>
            <a:off x="251520" y="4509120"/>
            <a:ext cx="201622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9552" y="5301208"/>
            <a:ext cx="1008112" cy="369332"/>
          </a:xfrm>
          <a:prstGeom prst="rect">
            <a:avLst/>
          </a:prstGeom>
          <a:noFill/>
        </p:spPr>
        <p:txBody>
          <a:bodyPr wrap="square" rtlCol="0">
            <a:spAutoFit/>
          </a:bodyPr>
          <a:lstStyle/>
          <a:p>
            <a:r>
              <a:rPr lang="en-US" altLang="zh-CN" smtClean="0"/>
              <a:t>c1:</a:t>
            </a:r>
            <a:endParaRPr lang="zh-CN" altLang="en-US"/>
          </a:p>
        </p:txBody>
      </p:sp>
      <p:sp>
        <p:nvSpPr>
          <p:cNvPr id="12" name="矩形 11"/>
          <p:cNvSpPr/>
          <p:nvPr/>
        </p:nvSpPr>
        <p:spPr>
          <a:xfrm>
            <a:off x="4860032" y="3789040"/>
            <a:ext cx="2088232" cy="172819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H="1" flipV="1">
            <a:off x="4644008" y="3573016"/>
            <a:ext cx="216024"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247964" y="3307050"/>
            <a:ext cx="1224136" cy="369332"/>
          </a:xfrm>
          <a:prstGeom prst="rect">
            <a:avLst/>
          </a:prstGeom>
          <a:noFill/>
        </p:spPr>
        <p:txBody>
          <a:bodyPr wrap="square" rtlCol="0">
            <a:spAutoFit/>
          </a:bodyPr>
          <a:lstStyle/>
          <a:p>
            <a:r>
              <a:rPr lang="en-US" altLang="zh-CN" smtClean="0"/>
              <a:t>0x123</a:t>
            </a:r>
            <a:endParaRPr lang="zh-CN" altLang="en-US"/>
          </a:p>
        </p:txBody>
      </p:sp>
      <p:sp>
        <p:nvSpPr>
          <p:cNvPr id="16" name="文本框 15"/>
          <p:cNvSpPr txBox="1"/>
          <p:nvPr/>
        </p:nvSpPr>
        <p:spPr>
          <a:xfrm>
            <a:off x="849856" y="5301208"/>
            <a:ext cx="1224136" cy="369332"/>
          </a:xfrm>
          <a:prstGeom prst="rect">
            <a:avLst/>
          </a:prstGeom>
          <a:noFill/>
        </p:spPr>
        <p:txBody>
          <a:bodyPr wrap="square" rtlCol="0">
            <a:spAutoFit/>
          </a:bodyPr>
          <a:lstStyle/>
          <a:p>
            <a:r>
              <a:rPr lang="en-US" altLang="zh-CN" smtClean="0"/>
              <a:t>0x123</a:t>
            </a:r>
            <a:endParaRPr lang="zh-CN" altLang="en-US"/>
          </a:p>
        </p:txBody>
      </p:sp>
      <p:cxnSp>
        <p:nvCxnSpPr>
          <p:cNvPr id="18" name="直接箭头连接符 17"/>
          <p:cNvCxnSpPr/>
          <p:nvPr/>
        </p:nvCxnSpPr>
        <p:spPr>
          <a:xfrm flipV="1">
            <a:off x="1259632" y="3789040"/>
            <a:ext cx="3600400" cy="15121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49390" y="4083459"/>
            <a:ext cx="1512168" cy="923330"/>
          </a:xfrm>
          <a:prstGeom prst="rect">
            <a:avLst/>
          </a:prstGeom>
          <a:noFill/>
        </p:spPr>
        <p:txBody>
          <a:bodyPr wrap="square" rtlCol="0">
            <a:spAutoFit/>
          </a:bodyPr>
          <a:lstStyle/>
          <a:p>
            <a:r>
              <a:rPr lang="en-US" altLang="zh-CN" smtClean="0"/>
              <a:t>name:”</a:t>
            </a:r>
            <a:r>
              <a:rPr lang="zh-CN" altLang="en-US" smtClean="0"/>
              <a:t>奔驰</a:t>
            </a:r>
            <a:r>
              <a:rPr lang="en-US" altLang="zh-CN" smtClean="0"/>
              <a:t>”</a:t>
            </a:r>
          </a:p>
          <a:p>
            <a:r>
              <a:rPr lang="en-US" altLang="zh-CN" smtClean="0"/>
              <a:t>color:”</a:t>
            </a:r>
            <a:r>
              <a:rPr lang="zh-CN" altLang="en-US" smtClean="0"/>
              <a:t>白色</a:t>
            </a:r>
            <a:r>
              <a:rPr lang="en-US" altLang="zh-CN" smtClean="0"/>
              <a:t>”</a:t>
            </a:r>
          </a:p>
          <a:p>
            <a:r>
              <a:rPr lang="en-US" altLang="zh-CN" smtClean="0"/>
              <a:t>tyre:4</a:t>
            </a:r>
            <a:endParaRPr lang="zh-CN" altLang="en-US"/>
          </a:p>
        </p:txBody>
      </p:sp>
      <p:sp>
        <p:nvSpPr>
          <p:cNvPr id="20" name="文本框 19"/>
          <p:cNvSpPr txBox="1"/>
          <p:nvPr/>
        </p:nvSpPr>
        <p:spPr>
          <a:xfrm>
            <a:off x="4932040" y="98048"/>
            <a:ext cx="3672408" cy="1200329"/>
          </a:xfrm>
          <a:prstGeom prst="rect">
            <a:avLst/>
          </a:prstGeom>
          <a:noFill/>
        </p:spPr>
        <p:txBody>
          <a:bodyPr wrap="square" rtlCol="0">
            <a:spAutoFit/>
          </a:bodyPr>
          <a:lstStyle/>
          <a:p>
            <a:r>
              <a:rPr lang="en-US" altLang="zh-CN"/>
              <a:t>Car c2 = new Car();</a:t>
            </a:r>
          </a:p>
          <a:p>
            <a:r>
              <a:rPr lang="en-US" altLang="zh-CN" smtClean="0"/>
              <a:t>c2.name </a:t>
            </a:r>
            <a:r>
              <a:rPr lang="en-US" altLang="zh-CN"/>
              <a:t>= "</a:t>
            </a:r>
            <a:r>
              <a:rPr lang="zh-CN" altLang="en-US"/>
              <a:t>宝马</a:t>
            </a:r>
            <a:r>
              <a:rPr lang="en-US" altLang="zh-CN"/>
              <a:t>";</a:t>
            </a:r>
          </a:p>
          <a:p>
            <a:r>
              <a:rPr lang="en-US" altLang="zh-CN" smtClean="0"/>
              <a:t>c2.color </a:t>
            </a:r>
            <a:r>
              <a:rPr lang="en-US" altLang="zh-CN"/>
              <a:t>= "</a:t>
            </a:r>
            <a:r>
              <a:rPr lang="zh-CN" altLang="en-US"/>
              <a:t>黑色</a:t>
            </a:r>
            <a:r>
              <a:rPr lang="en-US" altLang="zh-CN"/>
              <a:t>";</a:t>
            </a:r>
          </a:p>
          <a:p>
            <a:r>
              <a:rPr lang="en-US" altLang="zh-CN" smtClean="0"/>
              <a:t>c2.tyre </a:t>
            </a:r>
            <a:r>
              <a:rPr lang="en-US" altLang="zh-CN"/>
              <a:t>= 4;</a:t>
            </a:r>
            <a:endParaRPr lang="zh-CN" altLang="en-US"/>
          </a:p>
        </p:txBody>
      </p:sp>
      <p:sp>
        <p:nvSpPr>
          <p:cNvPr id="21" name="文本框 20"/>
          <p:cNvSpPr txBox="1"/>
          <p:nvPr/>
        </p:nvSpPr>
        <p:spPr>
          <a:xfrm>
            <a:off x="539552" y="4725144"/>
            <a:ext cx="1534440" cy="369332"/>
          </a:xfrm>
          <a:prstGeom prst="rect">
            <a:avLst/>
          </a:prstGeom>
          <a:noFill/>
        </p:spPr>
        <p:txBody>
          <a:bodyPr wrap="square" rtlCol="0">
            <a:spAutoFit/>
          </a:bodyPr>
          <a:lstStyle/>
          <a:p>
            <a:r>
              <a:rPr lang="en-US" altLang="zh-CN" smtClean="0"/>
              <a:t>c2:</a:t>
            </a:r>
            <a:endParaRPr lang="zh-CN" altLang="en-US"/>
          </a:p>
        </p:txBody>
      </p:sp>
      <p:sp>
        <p:nvSpPr>
          <p:cNvPr id="22" name="矩形 21"/>
          <p:cNvSpPr/>
          <p:nvPr/>
        </p:nvSpPr>
        <p:spPr>
          <a:xfrm>
            <a:off x="4673326" y="1575376"/>
            <a:ext cx="2274938" cy="173167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flipH="1">
            <a:off x="4247964" y="1575376"/>
            <a:ext cx="396044"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469824" y="1462718"/>
            <a:ext cx="828092" cy="369332"/>
          </a:xfrm>
          <a:prstGeom prst="rect">
            <a:avLst/>
          </a:prstGeom>
          <a:noFill/>
        </p:spPr>
        <p:txBody>
          <a:bodyPr wrap="square" rtlCol="0">
            <a:spAutoFit/>
          </a:bodyPr>
          <a:lstStyle/>
          <a:p>
            <a:r>
              <a:rPr lang="en-US" altLang="zh-CN" smtClean="0"/>
              <a:t>0x456</a:t>
            </a:r>
            <a:endParaRPr lang="zh-CN" altLang="en-US"/>
          </a:p>
        </p:txBody>
      </p:sp>
      <p:sp>
        <p:nvSpPr>
          <p:cNvPr id="26" name="文本框 25"/>
          <p:cNvSpPr txBox="1"/>
          <p:nvPr/>
        </p:nvSpPr>
        <p:spPr>
          <a:xfrm>
            <a:off x="5249390" y="1944708"/>
            <a:ext cx="1334780" cy="923330"/>
          </a:xfrm>
          <a:prstGeom prst="rect">
            <a:avLst/>
          </a:prstGeom>
          <a:noFill/>
        </p:spPr>
        <p:txBody>
          <a:bodyPr wrap="square" rtlCol="0">
            <a:spAutoFit/>
          </a:bodyPr>
          <a:lstStyle/>
          <a:p>
            <a:r>
              <a:rPr lang="en-US" altLang="zh-CN" smtClean="0"/>
              <a:t>name:”</a:t>
            </a:r>
            <a:r>
              <a:rPr lang="zh-CN" altLang="en-US" smtClean="0"/>
              <a:t>宝马</a:t>
            </a:r>
            <a:r>
              <a:rPr lang="en-US" altLang="zh-CN" smtClean="0"/>
              <a:t>”</a:t>
            </a:r>
          </a:p>
          <a:p>
            <a:r>
              <a:rPr lang="en-US" altLang="zh-CN" smtClean="0"/>
              <a:t>color:</a:t>
            </a:r>
            <a:r>
              <a:rPr lang="zh-CN" altLang="en-US" smtClean="0"/>
              <a:t>“黑色”</a:t>
            </a:r>
            <a:endParaRPr lang="en-US" altLang="zh-CN" smtClean="0"/>
          </a:p>
          <a:p>
            <a:r>
              <a:rPr lang="en-US" altLang="zh-CN" smtClean="0"/>
              <a:t>tyre:4</a:t>
            </a:r>
            <a:endParaRPr lang="zh-CN" altLang="en-US"/>
          </a:p>
        </p:txBody>
      </p:sp>
      <p:sp>
        <p:nvSpPr>
          <p:cNvPr id="27" name="文本框 26"/>
          <p:cNvSpPr txBox="1"/>
          <p:nvPr/>
        </p:nvSpPr>
        <p:spPr>
          <a:xfrm>
            <a:off x="892726" y="4725144"/>
            <a:ext cx="828092" cy="369332"/>
          </a:xfrm>
          <a:prstGeom prst="rect">
            <a:avLst/>
          </a:prstGeom>
          <a:noFill/>
        </p:spPr>
        <p:txBody>
          <a:bodyPr wrap="square" rtlCol="0">
            <a:spAutoFit/>
          </a:bodyPr>
          <a:lstStyle/>
          <a:p>
            <a:r>
              <a:rPr lang="en-US" altLang="zh-CN" smtClean="0"/>
              <a:t>0x456</a:t>
            </a:r>
            <a:endParaRPr lang="zh-CN" altLang="en-US"/>
          </a:p>
        </p:txBody>
      </p:sp>
      <p:cxnSp>
        <p:nvCxnSpPr>
          <p:cNvPr id="29" name="直接箭头连接符 28"/>
          <p:cNvCxnSpPr/>
          <p:nvPr/>
        </p:nvCxnSpPr>
        <p:spPr>
          <a:xfrm flipV="1">
            <a:off x="1547664" y="1575376"/>
            <a:ext cx="3093001" cy="31497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897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620688"/>
            <a:ext cx="6768752" cy="894363"/>
          </a:xfrm>
        </p:spPr>
        <p:txBody>
          <a:bodyPr>
            <a:normAutofit/>
          </a:bodyPr>
          <a:lstStyle/>
          <a:p>
            <a:r>
              <a:rPr lang="zh-CN" altLang="en-US" sz="3400" b="1" dirty="0" smtClean="0">
                <a:latin typeface="+mn-lt"/>
                <a:ea typeface="宋体" pitchFamily="2" charset="-122"/>
              </a:rPr>
              <a:t>类的成员之一：属性</a:t>
            </a:r>
            <a:endParaRPr lang="zh-CN" altLang="en-US" sz="3400" b="1" dirty="0" smtClean="0">
              <a:latin typeface="+mn-lt"/>
              <a:ea typeface="宋体" pitchFamily="2" charset="-122"/>
              <a:cs typeface="Arial Unicode MS" pitchFamily="34" charset="-122"/>
            </a:endParaRPr>
          </a:p>
        </p:txBody>
      </p:sp>
      <p:sp>
        <p:nvSpPr>
          <p:cNvPr id="11267" name="Text Box 3"/>
          <p:cNvSpPr txBox="1">
            <a:spLocks noChangeArrowheads="1"/>
          </p:cNvSpPr>
          <p:nvPr/>
        </p:nvSpPr>
        <p:spPr bwMode="auto">
          <a:xfrm>
            <a:off x="428596" y="1279137"/>
            <a:ext cx="8535892" cy="4007251"/>
          </a:xfrm>
          <a:prstGeom prst="rect">
            <a:avLst/>
          </a:prstGeom>
          <a:noFill/>
          <a:ln w="9525">
            <a:noFill/>
            <a:miter lim="800000"/>
            <a:headEnd/>
            <a:tailEnd/>
          </a:ln>
        </p:spPr>
        <p:txBody>
          <a:bodyPr wrap="square">
            <a:spAutoFit/>
          </a:bodyPr>
          <a:lstStyle/>
          <a:p>
            <a:pPr marL="342900" indent="-342900">
              <a:spcBef>
                <a:spcPct val="20000"/>
              </a:spcBef>
              <a:buFont typeface="Wingdings" pitchFamily="2" charset="2"/>
              <a:buChar char="l"/>
            </a:pPr>
            <a:endParaRPr lang="en-US" altLang="zh-CN" sz="2400" b="1" dirty="0" smtClean="0">
              <a:ea typeface="宋体" pitchFamily="2" charset="-122"/>
              <a:cs typeface="Times New Roman" pitchFamily="18" charset="0"/>
            </a:endParaRPr>
          </a:p>
          <a:p>
            <a:pPr marL="342900" indent="-342900">
              <a:spcBef>
                <a:spcPct val="20000"/>
              </a:spcBef>
              <a:buFont typeface="Wingdings" pitchFamily="2" charset="2"/>
              <a:buChar char="l"/>
              <a:defRPr/>
            </a:pPr>
            <a:r>
              <a:rPr lang="zh-CN" altLang="en-US" sz="2400" b="1" dirty="0" smtClean="0">
                <a:ea typeface="宋体" pitchFamily="2" charset="-122"/>
                <a:cs typeface="Times New Roman" pitchFamily="18" charset="0"/>
              </a:rPr>
              <a:t>对象的属性，也称为成员变量，又称为实例变量。</a:t>
            </a:r>
            <a:endParaRPr lang="en-US" altLang="zh-CN" sz="2400" b="1" dirty="0" smtClean="0">
              <a:ea typeface="宋体" pitchFamily="2" charset="-122"/>
              <a:cs typeface="Times New Roman" pitchFamily="18" charset="0"/>
            </a:endParaRPr>
          </a:p>
          <a:p>
            <a:pPr marL="342900" indent="-342900">
              <a:spcBef>
                <a:spcPct val="20000"/>
              </a:spcBef>
              <a:buFont typeface="Wingdings" pitchFamily="2" charset="2"/>
              <a:buChar char="l"/>
              <a:defRPr/>
            </a:pPr>
            <a:r>
              <a:rPr lang="zh-CN" altLang="en-US" sz="2400" b="1" dirty="0" smtClean="0">
                <a:ea typeface="宋体" pitchFamily="2" charset="-122"/>
                <a:cs typeface="Times New Roman" pitchFamily="18" charset="0"/>
              </a:rPr>
              <a:t>对象属性的初始化，即初始赋值，有以下同两种方式：</a:t>
            </a:r>
            <a:endParaRPr lang="en-US" altLang="zh-CN" sz="2400" b="1" dirty="0" smtClean="0">
              <a:ea typeface="宋体" pitchFamily="2" charset="-122"/>
              <a:cs typeface="Times New Roman" pitchFamily="18" charset="0"/>
            </a:endParaRPr>
          </a:p>
          <a:p>
            <a:pPr marL="704850" lvl="1" indent="-361950">
              <a:defRPr/>
            </a:pPr>
            <a:r>
              <a:rPr lang="zh-CN" altLang="en-US" sz="2400" dirty="0" smtClean="0">
                <a:ea typeface="宋体" pitchFamily="2" charset="-122"/>
              </a:rPr>
              <a:t>默认初始化赋值：对象被创建时，不同类型的属性首先被赋</a:t>
            </a:r>
            <a:r>
              <a:rPr lang="en-US" altLang="zh-CN" sz="2400" dirty="0" smtClean="0">
                <a:ea typeface="宋体" pitchFamily="2" charset="-122"/>
              </a:rPr>
              <a:t>			</a:t>
            </a:r>
            <a:r>
              <a:rPr lang="zh-CN" altLang="en-US" sz="2400" dirty="0" smtClean="0">
                <a:ea typeface="宋体" pitchFamily="2" charset="-122"/>
              </a:rPr>
              <a:t>予不同的缺省值。</a:t>
            </a:r>
            <a:endParaRPr lang="en-US" altLang="zh-CN" sz="2400" dirty="0" smtClean="0">
              <a:ea typeface="宋体" pitchFamily="2" charset="-122"/>
            </a:endParaRPr>
          </a:p>
          <a:p>
            <a:pPr marL="704850" lvl="1" indent="-361950">
              <a:defRPr/>
            </a:pPr>
            <a:r>
              <a:rPr lang="zh-CN" altLang="en-US" sz="2400" dirty="0" smtClean="0">
                <a:ea typeface="宋体" pitchFamily="2" charset="-122"/>
              </a:rPr>
              <a:t>显式初始化赋值：如果在类中声明属性时指定了初始值，那</a:t>
            </a:r>
            <a:r>
              <a:rPr lang="en-US" altLang="zh-CN" sz="2400" dirty="0" smtClean="0">
                <a:ea typeface="宋体" pitchFamily="2" charset="-122"/>
              </a:rPr>
              <a:t>			</a:t>
            </a:r>
            <a:r>
              <a:rPr lang="zh-CN" altLang="en-US" sz="2400" dirty="0" smtClean="0">
                <a:ea typeface="宋体" pitchFamily="2" charset="-122"/>
              </a:rPr>
              <a:t>么在对象被创建时，相应的属性就被显式</a:t>
            </a:r>
            <a:r>
              <a:rPr lang="en-US" altLang="zh-CN" sz="2400" dirty="0" smtClean="0">
                <a:ea typeface="宋体" pitchFamily="2" charset="-122"/>
              </a:rPr>
              <a:t>			</a:t>
            </a:r>
            <a:r>
              <a:rPr lang="zh-CN" altLang="en-US" sz="2400" dirty="0" smtClean="0">
                <a:ea typeface="宋体" pitchFamily="2" charset="-122"/>
              </a:rPr>
              <a:t>地赋予此初始值。</a:t>
            </a:r>
            <a:endParaRPr lang="en-US" altLang="zh-CN" sz="1900" dirty="0" smtClean="0">
              <a:ea typeface="宋体" pitchFamily="2" charset="-122"/>
            </a:endParaRPr>
          </a:p>
          <a:p>
            <a:pPr marL="342900" indent="-342900">
              <a:spcBef>
                <a:spcPct val="20000"/>
              </a:spcBef>
              <a:buFont typeface="Wingdings" pitchFamily="2" charset="2"/>
              <a:buChar char="l"/>
            </a:pPr>
            <a:r>
              <a:rPr lang="zh-CN" altLang="en-US" sz="2400" b="1" dirty="0" smtClean="0">
                <a:ea typeface="宋体" pitchFamily="2" charset="-122"/>
                <a:cs typeface="Times New Roman" pitchFamily="18" charset="0"/>
              </a:rPr>
              <a:t>语法</a:t>
            </a:r>
            <a:r>
              <a:rPr lang="zh-CN" altLang="en-US" sz="2400" b="1" dirty="0">
                <a:ea typeface="宋体" pitchFamily="2" charset="-122"/>
                <a:cs typeface="Times New Roman" pitchFamily="18" charset="0"/>
              </a:rPr>
              <a:t>格式：</a:t>
            </a:r>
          </a:p>
          <a:p>
            <a:pPr lvl="2"/>
            <a:r>
              <a:rPr lang="zh-CN" altLang="en-US" sz="2400" b="1" dirty="0" smtClean="0">
                <a:solidFill>
                  <a:srgbClr val="00B050"/>
                </a:solidFill>
                <a:ea typeface="宋体" pitchFamily="2" charset="-122"/>
                <a:cs typeface="Times New Roman" pitchFamily="18" charset="0"/>
              </a:rPr>
              <a:t>修饰符</a:t>
            </a:r>
            <a:r>
              <a:rPr lang="en-US" altLang="zh-CN" sz="2400" b="1" dirty="0" smtClean="0">
                <a:solidFill>
                  <a:srgbClr val="00B050"/>
                </a:solidFill>
                <a:ea typeface="宋体" pitchFamily="2" charset="-122"/>
                <a:cs typeface="Times New Roman" pitchFamily="18" charset="0"/>
              </a:rPr>
              <a:t>  </a:t>
            </a:r>
            <a:r>
              <a:rPr lang="zh-CN" altLang="en-US" sz="2400" b="1" dirty="0" smtClean="0">
                <a:solidFill>
                  <a:srgbClr val="FF0000"/>
                </a:solidFill>
                <a:ea typeface="宋体" pitchFamily="2" charset="-122"/>
                <a:cs typeface="Times New Roman" pitchFamily="18" charset="0"/>
              </a:rPr>
              <a:t>数据类型 </a:t>
            </a:r>
            <a:r>
              <a:rPr lang="zh-CN" altLang="en-US" sz="2400" b="1" dirty="0" smtClean="0">
                <a:ea typeface="宋体" pitchFamily="2" charset="-122"/>
                <a:cs typeface="Times New Roman" pitchFamily="18" charset="0"/>
              </a:rPr>
              <a:t> </a:t>
            </a:r>
            <a:r>
              <a:rPr lang="zh-CN" altLang="en-US" sz="2400" b="1" dirty="0" smtClean="0">
                <a:solidFill>
                  <a:srgbClr val="0000FF"/>
                </a:solidFill>
                <a:ea typeface="宋体" pitchFamily="2" charset="-122"/>
                <a:cs typeface="Times New Roman" pitchFamily="18" charset="0"/>
              </a:rPr>
              <a:t>属性名</a:t>
            </a:r>
            <a:r>
              <a:rPr lang="en-US" altLang="zh-CN" sz="2400" b="1" dirty="0" smtClean="0">
                <a:solidFill>
                  <a:srgbClr val="0000FF"/>
                </a:solidFill>
                <a:ea typeface="宋体" pitchFamily="2" charset="-122"/>
                <a:cs typeface="Times New Roman" pitchFamily="18" charset="0"/>
              </a:rPr>
              <a:t> </a:t>
            </a:r>
            <a:r>
              <a:rPr lang="en-US" altLang="zh-CN" sz="2400" b="1" dirty="0" smtClean="0">
                <a:solidFill>
                  <a:schemeClr val="accent6">
                    <a:lumMod val="75000"/>
                  </a:schemeClr>
                </a:solidFill>
                <a:ea typeface="宋体" pitchFamily="2" charset="-122"/>
                <a:cs typeface="Times New Roman" pitchFamily="18" charset="0"/>
              </a:rPr>
              <a:t>=</a:t>
            </a:r>
            <a:r>
              <a:rPr lang="zh-CN" altLang="en-US" sz="2400" b="1" dirty="0" smtClean="0">
                <a:solidFill>
                  <a:schemeClr val="accent6">
                    <a:lumMod val="75000"/>
                  </a:schemeClr>
                </a:solidFill>
                <a:ea typeface="宋体" pitchFamily="2" charset="-122"/>
                <a:cs typeface="Times New Roman" pitchFamily="18" charset="0"/>
              </a:rPr>
              <a:t>初值</a:t>
            </a:r>
            <a:r>
              <a:rPr lang="en-US" altLang="zh-CN" sz="2400" b="1" dirty="0" smtClean="0">
                <a:solidFill>
                  <a:schemeClr val="accent6">
                    <a:lumMod val="75000"/>
                  </a:schemeClr>
                </a:solidFill>
                <a:ea typeface="宋体" pitchFamily="2" charset="-122"/>
                <a:cs typeface="Times New Roman" pitchFamily="18" charset="0"/>
              </a:rPr>
              <a:t> </a:t>
            </a:r>
            <a:r>
              <a:rPr lang="en-US" altLang="zh-CN" sz="2400" b="1" dirty="0">
                <a:ea typeface="宋体" pitchFamily="2" charset="-122"/>
                <a:cs typeface="Times New Roman" pitchFamily="18" charset="0"/>
              </a:rPr>
              <a:t>; </a:t>
            </a:r>
          </a:p>
        </p:txBody>
      </p:sp>
    </p:spTree>
    <p:extLst>
      <p:ext uri="{BB962C8B-B14F-4D97-AF65-F5344CB8AC3E}">
        <p14:creationId xmlns:p14="http://schemas.microsoft.com/office/powerpoint/2010/main" val="2404878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490" y="714356"/>
            <a:ext cx="8229600" cy="857256"/>
          </a:xfrm>
        </p:spPr>
        <p:txBody>
          <a:bodyPr/>
          <a:lstStyle/>
          <a:p>
            <a:r>
              <a:rPr lang="zh-CN" altLang="en-US" dirty="0" smtClean="0">
                <a:ea typeface="宋体" charset="-122"/>
              </a:rPr>
              <a:t>对象属性的</a:t>
            </a:r>
            <a:r>
              <a:rPr lang="zh-CN" altLang="en-US" dirty="0" smtClean="0">
                <a:ea typeface="宋体" pitchFamily="2" charset="-122"/>
              </a:rPr>
              <a:t>缺省初始化赋值</a:t>
            </a:r>
            <a:endParaRPr lang="zh-CN" altLang="en-US" dirty="0"/>
          </a:p>
        </p:txBody>
      </p:sp>
      <p:pic>
        <p:nvPicPr>
          <p:cNvPr id="4" name="Picture 3"/>
          <p:cNvPicPr>
            <a:picLocks noGrp="1" noChangeAspect="1" noChangeArrowheads="1"/>
          </p:cNvPicPr>
          <p:nvPr>
            <p:ph idx="1"/>
          </p:nvPr>
        </p:nvPicPr>
        <p:blipFill>
          <a:blip r:embed="rId2" cstate="print"/>
          <a:srcRect/>
          <a:stretch>
            <a:fillRect/>
          </a:stretch>
        </p:blipFill>
        <p:spPr bwMode="auto">
          <a:xfrm>
            <a:off x="2051720" y="1590251"/>
            <a:ext cx="4972818" cy="48474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05600" y="620688"/>
            <a:ext cx="3672408" cy="713151"/>
          </a:xfrm>
          <a:noFill/>
        </p:spPr>
        <p:txBody>
          <a:bodyPr lIns="92075" tIns="46038" rIns="92075" bIns="46038">
            <a:normAutofit/>
          </a:bodyPr>
          <a:lstStyle/>
          <a:p>
            <a:pPr eaLnBrk="1" hangingPunct="1"/>
            <a:r>
              <a:rPr lang="zh-CN" altLang="en-US" b="1" dirty="0" smtClean="0">
                <a:latin typeface="+mn-lt"/>
                <a:ea typeface="宋体" pitchFamily="2" charset="-122"/>
                <a:cs typeface="Times New Roman" pitchFamily="18" charset="0"/>
              </a:rPr>
              <a:t>对象的产生</a:t>
            </a:r>
          </a:p>
        </p:txBody>
      </p:sp>
      <p:sp>
        <p:nvSpPr>
          <p:cNvPr id="16387" name="Rectangle 3"/>
          <p:cNvSpPr>
            <a:spLocks noGrp="1" noChangeArrowheads="1"/>
          </p:cNvSpPr>
          <p:nvPr>
            <p:ph type="body" sz="half" idx="1"/>
          </p:nvPr>
        </p:nvSpPr>
        <p:spPr>
          <a:xfrm>
            <a:off x="507041" y="1340768"/>
            <a:ext cx="8496300" cy="2519362"/>
          </a:xfrm>
          <a:noFill/>
        </p:spPr>
        <p:txBody>
          <a:bodyPr lIns="92075" tIns="46038" rIns="92075" bIns="46038">
            <a:noAutofit/>
          </a:bodyPr>
          <a:lstStyle/>
          <a:p>
            <a:pPr eaLnBrk="1" hangingPunct="1">
              <a:lnSpc>
                <a:spcPct val="80000"/>
              </a:lnSpc>
              <a:buFontTx/>
              <a:buNone/>
            </a:pPr>
            <a:r>
              <a:rPr lang="en-US" altLang="zh-CN" sz="2400" b="1" dirty="0" smtClean="0">
                <a:ea typeface="宋体" pitchFamily="2" charset="-122"/>
                <a:cs typeface="Times New Roman" pitchFamily="18" charset="0"/>
              </a:rPr>
              <a:t>class Person{</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int</a:t>
            </a:r>
            <a:r>
              <a:rPr lang="en-US" altLang="zh-CN" sz="2400" b="1" dirty="0" smtClean="0">
                <a:ea typeface="宋体" pitchFamily="2" charset="-122"/>
                <a:cs typeface="Times New Roman" pitchFamily="18" charset="0"/>
              </a:rPr>
              <a:t> age;</a:t>
            </a:r>
          </a:p>
          <a:p>
            <a:pPr eaLnBrk="1" hangingPunct="1">
              <a:lnSpc>
                <a:spcPct val="80000"/>
              </a:lnSpc>
              <a:buFontTx/>
              <a:buNone/>
            </a:pPr>
            <a:r>
              <a:rPr lang="en-US" altLang="zh-CN" sz="2400" b="1" dirty="0" smtClean="0">
                <a:ea typeface="宋体" pitchFamily="2" charset="-122"/>
                <a:cs typeface="Times New Roman" pitchFamily="18" charset="0"/>
              </a:rPr>
              <a:t>	void shout(){</a:t>
            </a:r>
          </a:p>
          <a:p>
            <a:pPr eaLnBrk="1" hangingPunct="1">
              <a:lnSpc>
                <a:spcPct val="80000"/>
              </a:lnSpc>
              <a:buFontTx/>
              <a:buNone/>
            </a:pPr>
            <a:r>
              <a:rPr lang="en-US" altLang="zh-CN" sz="2400" b="1" dirty="0" smtClean="0">
                <a:ea typeface="宋体" pitchFamily="2" charset="-122"/>
                <a:cs typeface="Times New Roman" pitchFamily="18" charset="0"/>
              </a:rPr>
              <a:t>		</a:t>
            </a:r>
            <a:r>
              <a:rPr lang="en-US" altLang="zh-CN" sz="2400" b="1" dirty="0" err="1" smtClean="0">
                <a:ea typeface="宋体" pitchFamily="2" charset="-122"/>
                <a:cs typeface="Times New Roman" pitchFamily="18" charset="0"/>
              </a:rPr>
              <a:t>System.out.println</a:t>
            </a:r>
            <a:r>
              <a:rPr lang="en-US" altLang="zh-CN" sz="2400" b="1" dirty="0" smtClean="0">
                <a:ea typeface="宋体" pitchFamily="2" charset="-122"/>
                <a:cs typeface="Times New Roman" pitchFamily="18" charset="0"/>
              </a:rPr>
              <a:t>(“</a:t>
            </a:r>
            <a:r>
              <a:rPr lang="en-US" altLang="zh-CN" sz="2400" b="1" dirty="0" err="1" smtClean="0">
                <a:ea typeface="宋体" pitchFamily="2" charset="-122"/>
                <a:cs typeface="Times New Roman" pitchFamily="18" charset="0"/>
              </a:rPr>
              <a:t>oh,my</a:t>
            </a:r>
            <a:r>
              <a:rPr lang="en-US" altLang="zh-CN" sz="2400" b="1" dirty="0" smtClean="0">
                <a:ea typeface="宋体" pitchFamily="2" charset="-122"/>
                <a:cs typeface="Times New Roman" pitchFamily="18" charset="0"/>
              </a:rPr>
              <a:t> god! I am ” + age);</a:t>
            </a:r>
          </a:p>
          <a:p>
            <a:pPr eaLnBrk="1" hangingPunct="1">
              <a:lnSpc>
                <a:spcPct val="80000"/>
              </a:lnSpc>
              <a:buFontTx/>
              <a:buNone/>
            </a:pPr>
            <a:r>
              <a:rPr lang="en-US" altLang="zh-CN" sz="2400" b="1" dirty="0" smtClean="0">
                <a:ea typeface="宋体" pitchFamily="2" charset="-122"/>
                <a:cs typeface="Times New Roman" pitchFamily="18" charset="0"/>
              </a:rPr>
              <a:t>	}</a:t>
            </a:r>
          </a:p>
          <a:p>
            <a:pPr eaLnBrk="1" hangingPunct="1">
              <a:lnSpc>
                <a:spcPct val="80000"/>
              </a:lnSpc>
              <a:buFontTx/>
              <a:buNone/>
            </a:pPr>
            <a:r>
              <a:rPr lang="en-US" altLang="zh-CN" sz="2400" b="1" dirty="0" smtClean="0">
                <a:ea typeface="宋体" pitchFamily="2" charset="-122"/>
                <a:cs typeface="Times New Roman" pitchFamily="18" charset="0"/>
              </a:rPr>
              <a:t>}</a:t>
            </a:r>
          </a:p>
          <a:p>
            <a:pPr eaLnBrk="1" hangingPunct="1">
              <a:lnSpc>
                <a:spcPct val="80000"/>
              </a:lnSpc>
              <a:buFontTx/>
              <a:buNone/>
            </a:pPr>
            <a:r>
              <a:rPr lang="en-US" altLang="zh-CN" sz="2400" b="1" dirty="0" smtClean="0">
                <a:solidFill>
                  <a:srgbClr val="C00000"/>
                </a:solidFill>
                <a:ea typeface="宋体" pitchFamily="2" charset="-122"/>
                <a:cs typeface="Times New Roman" pitchFamily="18" charset="0"/>
              </a:rPr>
              <a:t>Person p1 = new Person();</a:t>
            </a:r>
            <a:r>
              <a:rPr lang="zh-CN" altLang="en-US" sz="2400" b="1" dirty="0" smtClean="0">
                <a:solidFill>
                  <a:srgbClr val="C00000"/>
                </a:solidFill>
                <a:ea typeface="宋体" pitchFamily="2" charset="-122"/>
                <a:cs typeface="Times New Roman" pitchFamily="18" charset="0"/>
              </a:rPr>
              <a:t>执行完后的内存状态</a:t>
            </a:r>
          </a:p>
        </p:txBody>
      </p:sp>
      <p:pic>
        <p:nvPicPr>
          <p:cNvPr id="16388" name="Picture 4" descr="三创建对象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640" y="4149080"/>
            <a:ext cx="6048375" cy="2244725"/>
          </a:xfrm>
          <a:prstGeom prst="rect">
            <a:avLst/>
          </a:prstGeom>
          <a:noFill/>
          <a:ln w="9525">
            <a:noFill/>
            <a:miter lim="800000"/>
            <a:headEnd/>
            <a:tailEnd/>
          </a:ln>
        </p:spPr>
      </p:pic>
    </p:spTree>
    <p:extLst>
      <p:ext uri="{BB962C8B-B14F-4D97-AF65-F5344CB8AC3E}">
        <p14:creationId xmlns:p14="http://schemas.microsoft.com/office/powerpoint/2010/main" val="2355696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59832" y="620688"/>
            <a:ext cx="3816424" cy="720080"/>
          </a:xfrm>
        </p:spPr>
        <p:txBody>
          <a:bodyPr>
            <a:normAutofit/>
          </a:bodyPr>
          <a:lstStyle/>
          <a:p>
            <a:pPr eaLnBrk="1" hangingPunct="1"/>
            <a:r>
              <a:rPr lang="zh-CN" altLang="en-US" b="1" dirty="0" smtClean="0">
                <a:latin typeface="+mn-lt"/>
                <a:ea typeface="宋体" pitchFamily="2" charset="-122"/>
                <a:cs typeface="Times New Roman" pitchFamily="18" charset="0"/>
              </a:rPr>
              <a:t>对象的使用</a:t>
            </a:r>
          </a:p>
        </p:txBody>
      </p:sp>
      <p:sp>
        <p:nvSpPr>
          <p:cNvPr id="18435" name="Rectangle 3"/>
          <p:cNvSpPr>
            <a:spLocks noGrp="1" noChangeArrowheads="1"/>
          </p:cNvSpPr>
          <p:nvPr>
            <p:ph type="body" sz="half" idx="1"/>
          </p:nvPr>
        </p:nvSpPr>
        <p:spPr>
          <a:xfrm>
            <a:off x="179512" y="1340768"/>
            <a:ext cx="8716233" cy="3960440"/>
          </a:xfrm>
        </p:spPr>
        <p:txBody>
          <a:bodyPr>
            <a:noAutofit/>
          </a:bodyPr>
          <a:lstStyle/>
          <a:p>
            <a:pPr eaLnBrk="1" hangingPunct="1">
              <a:lnSpc>
                <a:spcPct val="70000"/>
              </a:lnSpc>
              <a:buFontTx/>
              <a:buNone/>
            </a:pPr>
            <a:r>
              <a:rPr lang="en-US" altLang="zh-CN" sz="2400" b="1" dirty="0" smtClean="0">
                <a:ea typeface="宋体" pitchFamily="2" charset="-122"/>
                <a:cs typeface="Times New Roman" pitchFamily="18" charset="0"/>
              </a:rPr>
              <a:t>class </a:t>
            </a:r>
            <a:r>
              <a:rPr lang="en-US" altLang="zh-CN" sz="2400" b="1" dirty="0" err="1" smtClean="0">
                <a:ea typeface="宋体" pitchFamily="2" charset="-122"/>
                <a:cs typeface="Times New Roman" pitchFamily="18" charset="0"/>
              </a:rPr>
              <a:t>TestPerson</a:t>
            </a:r>
            <a:r>
              <a:rPr lang="en-US" altLang="zh-CN" sz="2400" b="1" dirty="0" smtClean="0">
                <a:ea typeface="宋体" pitchFamily="2" charset="-122"/>
                <a:cs typeface="Times New Roman" pitchFamily="18" charset="0"/>
              </a:rPr>
              <a:t>{</a:t>
            </a:r>
          </a:p>
          <a:p>
            <a:pPr>
              <a:lnSpc>
                <a:spcPct val="70000"/>
              </a:lnSpc>
              <a:buNone/>
            </a:pPr>
            <a:r>
              <a:rPr lang="en-US" altLang="zh-CN" sz="2400" b="1" dirty="0" smtClean="0">
                <a:ea typeface="宋体" pitchFamily="2" charset="-122"/>
                <a:cs typeface="Times New Roman" pitchFamily="18" charset="0"/>
              </a:rPr>
              <a:t>	public static void main(String[] </a:t>
            </a:r>
            <a:r>
              <a:rPr lang="en-US" altLang="zh-CN" sz="2400" b="1" dirty="0" err="1" smtClean="0">
                <a:ea typeface="宋体" pitchFamily="2" charset="-122"/>
                <a:cs typeface="Times New Roman" pitchFamily="18" charset="0"/>
              </a:rPr>
              <a:t>args</a:t>
            </a:r>
            <a:r>
              <a:rPr lang="en-US" altLang="zh-CN" sz="2400" b="1" dirty="0" smtClean="0">
                <a:ea typeface="宋体" pitchFamily="2" charset="-122"/>
                <a:cs typeface="Times New Roman" pitchFamily="18" charset="0"/>
              </a:rPr>
              <a:t>) {   //</a:t>
            </a:r>
            <a:r>
              <a:rPr lang="zh-CN" altLang="en-US" sz="1800" b="1" dirty="0" smtClean="0">
                <a:solidFill>
                  <a:schemeClr val="hlink"/>
                </a:solidFill>
                <a:ea typeface="宋体" pitchFamily="2" charset="-122"/>
                <a:cs typeface="Times New Roman" pitchFamily="18" charset="0"/>
              </a:rPr>
              <a:t>程序运行的内存布局如下图</a:t>
            </a:r>
            <a:r>
              <a:rPr lang="zh-CN" altLang="en-US" sz="1800" b="1" dirty="0" smtClean="0">
                <a:ea typeface="宋体" pitchFamily="2" charset="-122"/>
                <a:cs typeface="Times New Roman" pitchFamily="18" charset="0"/>
              </a:rPr>
              <a:t> </a:t>
            </a:r>
          </a:p>
          <a:p>
            <a:pPr eaLnBrk="1" hangingPunct="1">
              <a:lnSpc>
                <a:spcPct val="70000"/>
              </a:lnSpc>
              <a:buFontTx/>
              <a:buNone/>
            </a:pPr>
            <a:r>
              <a:rPr lang="zh-CN" altLang="en-US" sz="2400" b="1" dirty="0" smtClean="0">
                <a:ea typeface="宋体" pitchFamily="2" charset="-122"/>
                <a:cs typeface="Times New Roman" pitchFamily="18" charset="0"/>
              </a:rPr>
              <a:t>	</a:t>
            </a:r>
            <a:r>
              <a:rPr lang="en-US" altLang="zh-CN" sz="2400" b="1" dirty="0" smtClean="0">
                <a:ea typeface="宋体" pitchFamily="2" charset="-122"/>
                <a:cs typeface="Times New Roman" pitchFamily="18" charset="0"/>
              </a:rPr>
              <a:t>	Person p1 = new Person();</a:t>
            </a:r>
          </a:p>
          <a:p>
            <a:pPr eaLnBrk="1" hangingPunct="1">
              <a:lnSpc>
                <a:spcPct val="70000"/>
              </a:lnSpc>
              <a:buFontTx/>
              <a:buNone/>
            </a:pPr>
            <a:r>
              <a:rPr lang="en-US" altLang="zh-CN" sz="2400" b="1" dirty="0" smtClean="0">
                <a:ea typeface="宋体" pitchFamily="2" charset="-122"/>
                <a:cs typeface="Times New Roman" pitchFamily="18" charset="0"/>
              </a:rPr>
              <a:t>		Person p2 =new Person();</a:t>
            </a:r>
          </a:p>
          <a:p>
            <a:pPr eaLnBrk="1" hangingPunct="1">
              <a:lnSpc>
                <a:spcPct val="70000"/>
              </a:lnSpc>
              <a:buFontTx/>
              <a:buNone/>
            </a:pPr>
            <a:r>
              <a:rPr lang="en-US" altLang="zh-CN" sz="2400" b="1" dirty="0" smtClean="0">
                <a:ea typeface="宋体" pitchFamily="2" charset="-122"/>
                <a:cs typeface="Times New Roman" pitchFamily="18" charset="0"/>
              </a:rPr>
              <a:t>		p1.age = -30;</a:t>
            </a:r>
          </a:p>
          <a:p>
            <a:pPr eaLnBrk="1" hangingPunct="1">
              <a:lnSpc>
                <a:spcPct val="70000"/>
              </a:lnSpc>
              <a:buFontTx/>
              <a:buNone/>
            </a:pPr>
            <a:r>
              <a:rPr lang="en-US" altLang="zh-CN" sz="2400" b="1" dirty="0" smtClean="0">
                <a:ea typeface="宋体" pitchFamily="2" charset="-122"/>
                <a:cs typeface="Times New Roman" pitchFamily="18" charset="0"/>
              </a:rPr>
              <a:t>		p1.shout();</a:t>
            </a:r>
          </a:p>
          <a:p>
            <a:pPr eaLnBrk="1" hangingPunct="1">
              <a:lnSpc>
                <a:spcPct val="70000"/>
              </a:lnSpc>
              <a:buFontTx/>
              <a:buNone/>
            </a:pPr>
            <a:r>
              <a:rPr lang="en-US" altLang="zh-CN" sz="2400" b="1" dirty="0" smtClean="0">
                <a:ea typeface="宋体" pitchFamily="2" charset="-122"/>
                <a:cs typeface="Times New Roman" pitchFamily="18" charset="0"/>
              </a:rPr>
              <a:t>		p2.shout();</a:t>
            </a:r>
          </a:p>
          <a:p>
            <a:pPr eaLnBrk="1" hangingPunct="1">
              <a:lnSpc>
                <a:spcPct val="70000"/>
              </a:lnSpc>
              <a:buFontTx/>
              <a:buNone/>
            </a:pPr>
            <a:r>
              <a:rPr lang="en-US" altLang="zh-CN" sz="2400" b="1" dirty="0" smtClean="0">
                <a:ea typeface="宋体" pitchFamily="2" charset="-122"/>
                <a:cs typeface="Times New Roman" pitchFamily="18" charset="0"/>
              </a:rPr>
              <a:t>	}</a:t>
            </a:r>
          </a:p>
          <a:p>
            <a:pPr eaLnBrk="1" hangingPunct="1">
              <a:lnSpc>
                <a:spcPct val="70000"/>
              </a:lnSpc>
              <a:buFontTx/>
              <a:buNone/>
            </a:pPr>
            <a:r>
              <a:rPr lang="en-US" altLang="zh-CN" sz="2400" b="1" dirty="0" smtClean="0">
                <a:ea typeface="宋体" pitchFamily="2" charset="-122"/>
                <a:cs typeface="Times New Roman" pitchFamily="18" charset="0"/>
              </a:rPr>
              <a:t>}</a:t>
            </a:r>
          </a:p>
        </p:txBody>
      </p:sp>
      <p:pic>
        <p:nvPicPr>
          <p:cNvPr id="18436" name="Picture 4" descr="三创建对象2"/>
          <p:cNvPicPr>
            <a:picLocks noGrp="1" noChangeAspect="1" noChangeArrowheads="1"/>
          </p:cNvPicPr>
          <p:nvPr>
            <p:ph sz="half" idx="2"/>
          </p:nvPr>
        </p:nvPicPr>
        <p:blipFill>
          <a:blip r:embed="rId3">
            <a:clrChange>
              <a:clrFrom>
                <a:srgbClr val="FFFFFF"/>
              </a:clrFrom>
              <a:clrTo>
                <a:srgbClr val="FFFFFF">
                  <a:alpha val="0"/>
                </a:srgbClr>
              </a:clrTo>
            </a:clrChange>
          </a:blip>
          <a:srcRect/>
          <a:stretch>
            <a:fillRect/>
          </a:stretch>
        </p:blipFill>
        <p:spPr>
          <a:xfrm>
            <a:off x="2483768" y="3717032"/>
            <a:ext cx="6332441" cy="2736304"/>
          </a:xfrm>
          <a:noFill/>
        </p:spPr>
      </p:pic>
    </p:spTree>
    <p:extLst>
      <p:ext uri="{BB962C8B-B14F-4D97-AF65-F5344CB8AC3E}">
        <p14:creationId xmlns:p14="http://schemas.microsoft.com/office/powerpoint/2010/main" val="1117962684"/>
      </p:ext>
    </p:extLst>
  </p:cSld>
  <p:clrMapOvr>
    <a:masterClrMapping/>
  </p:clrMapOvr>
  <p:transition>
    <p:check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Box 4"/>
          <p:cNvSpPr txBox="1">
            <a:spLocks noChangeArrowheads="1"/>
          </p:cNvSpPr>
          <p:nvPr/>
        </p:nvSpPr>
        <p:spPr bwMode="auto">
          <a:xfrm>
            <a:off x="2987824" y="728343"/>
            <a:ext cx="4176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latin typeface="+mn-lt"/>
              </a:rPr>
              <a:t>根据代码，画出内存图</a:t>
            </a:r>
            <a:endParaRPr lang="zh-CN" altLang="en-US" sz="2800" b="1" dirty="0">
              <a:latin typeface="+mn-lt"/>
            </a:endParaRPr>
          </a:p>
        </p:txBody>
      </p:sp>
      <p:sp>
        <p:nvSpPr>
          <p:cNvPr id="12293" name="TextBox 5"/>
          <p:cNvSpPr txBox="1">
            <a:spLocks noChangeArrowheads="1"/>
          </p:cNvSpPr>
          <p:nvPr/>
        </p:nvSpPr>
        <p:spPr bwMode="auto">
          <a:xfrm>
            <a:off x="467545" y="989953"/>
            <a:ext cx="828275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latin typeface="+mn-lt"/>
                <a:cs typeface="Times New Roman" pitchFamily="18" charset="0"/>
              </a:rPr>
              <a:t>class Car</a:t>
            </a:r>
            <a:r>
              <a:rPr lang="en-US" altLang="zh-CN" sz="2400" b="1" dirty="0" smtClean="0">
                <a:latin typeface="+mn-lt"/>
                <a:cs typeface="Times New Roman" pitchFamily="18" charset="0"/>
              </a:rPr>
              <a:t>{</a:t>
            </a:r>
          </a:p>
          <a:p>
            <a:pPr eaLnBrk="1" hangingPunct="1"/>
            <a:r>
              <a:rPr lang="en-US" altLang="zh-CN" sz="2400" b="1" dirty="0" smtClean="0">
                <a:latin typeface="+mn-lt"/>
                <a:cs typeface="Times New Roman" pitchFamily="18" charset="0"/>
              </a:rPr>
              <a:t>       String </a:t>
            </a:r>
            <a:r>
              <a:rPr lang="en-US" altLang="zh-CN" sz="2400" b="1" dirty="0">
                <a:latin typeface="+mn-lt"/>
                <a:cs typeface="Times New Roman" pitchFamily="18" charset="0"/>
              </a:rPr>
              <a:t>color = "red";</a:t>
            </a:r>
          </a:p>
          <a:p>
            <a:pPr eaLnBrk="1" hangingPunct="1"/>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int</a:t>
            </a:r>
            <a:r>
              <a:rPr lang="en-US" altLang="zh-CN" sz="2400" b="1" dirty="0">
                <a:latin typeface="+mn-lt"/>
                <a:cs typeface="Times New Roman" pitchFamily="18" charset="0"/>
              </a:rPr>
              <a:t> </a:t>
            </a:r>
            <a:r>
              <a:rPr lang="en-US" altLang="zh-CN" sz="2400" b="1" dirty="0" err="1" smtClean="0">
                <a:latin typeface="+mn-lt"/>
                <a:cs typeface="Times New Roman" pitchFamily="18" charset="0"/>
              </a:rPr>
              <a:t>num</a:t>
            </a:r>
            <a:r>
              <a:rPr lang="en-US" altLang="zh-CN" sz="2400" b="1" dirty="0" smtClean="0">
                <a:latin typeface="+mn-lt"/>
                <a:cs typeface="Times New Roman" pitchFamily="18" charset="0"/>
              </a:rPr>
              <a:t> </a:t>
            </a:r>
            <a:r>
              <a:rPr lang="en-US" altLang="zh-CN" sz="2400" b="1" dirty="0">
                <a:latin typeface="+mn-lt"/>
                <a:cs typeface="Times New Roman" pitchFamily="18" charset="0"/>
              </a:rPr>
              <a:t>= 4;</a:t>
            </a:r>
          </a:p>
          <a:p>
            <a:pPr eaLnBrk="1" hangingPunct="1"/>
            <a:r>
              <a:rPr lang="en-US" altLang="zh-CN" sz="2400" b="1" dirty="0" smtClean="0">
                <a:latin typeface="+mn-lt"/>
                <a:cs typeface="Times New Roman" pitchFamily="18" charset="0"/>
              </a:rPr>
              <a:t>       void </a:t>
            </a:r>
            <a:r>
              <a:rPr lang="en-US" altLang="zh-CN" sz="2400" b="1" dirty="0">
                <a:latin typeface="+mn-lt"/>
                <a:cs typeface="Times New Roman" pitchFamily="18" charset="0"/>
              </a:rPr>
              <a:t>show(){</a:t>
            </a: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a:t>
            </a:r>
            <a:r>
              <a:rPr lang="en-US" altLang="zh-CN" sz="2400" b="1" dirty="0" err="1" smtClean="0">
                <a:latin typeface="+mn-lt"/>
                <a:cs typeface="Times New Roman" pitchFamily="18" charset="0"/>
              </a:rPr>
              <a:t>System.out.println</a:t>
            </a:r>
            <a:r>
              <a:rPr lang="en-US" altLang="zh-CN" sz="2400" b="1" dirty="0">
                <a:latin typeface="+mn-lt"/>
                <a:cs typeface="Times New Roman" pitchFamily="18" charset="0"/>
              </a:rPr>
              <a:t>("color="+color+"..</a:t>
            </a:r>
            <a:r>
              <a:rPr lang="en-US" altLang="zh-CN" sz="2400" b="1" dirty="0" err="1">
                <a:latin typeface="+mn-lt"/>
                <a:cs typeface="Times New Roman" pitchFamily="18" charset="0"/>
              </a:rPr>
              <a:t>num</a:t>
            </a:r>
            <a:r>
              <a:rPr lang="en-US" altLang="zh-CN" sz="2400" b="1" dirty="0">
                <a:latin typeface="+mn-lt"/>
                <a:cs typeface="Times New Roman" pitchFamily="18" charset="0"/>
              </a:rPr>
              <a:t>="+</a:t>
            </a:r>
            <a:r>
              <a:rPr lang="en-US" altLang="zh-CN" sz="2400" b="1" dirty="0" err="1">
                <a:latin typeface="+mn-lt"/>
                <a:cs typeface="Times New Roman" pitchFamily="18" charset="0"/>
              </a:rPr>
              <a:t>num</a:t>
            </a:r>
            <a:r>
              <a:rPr lang="en-US" altLang="zh-CN" sz="2400" b="1" dirty="0">
                <a:latin typeface="+mn-lt"/>
                <a:cs typeface="Times New Roman" pitchFamily="18" charset="0"/>
              </a:rPr>
              <a:t>);</a:t>
            </a:r>
          </a:p>
          <a:p>
            <a:pPr eaLnBrk="1" hangingPunct="1"/>
            <a:r>
              <a:rPr lang="en-US" altLang="zh-CN" sz="2400" b="1" dirty="0" smtClean="0">
                <a:latin typeface="+mn-lt"/>
                <a:cs typeface="Times New Roman" pitchFamily="18" charset="0"/>
              </a:rPr>
              <a:t>        }</a:t>
            </a:r>
            <a:endParaRPr lang="en-US" altLang="zh-CN"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class </a:t>
            </a:r>
            <a:r>
              <a:rPr lang="en-US" altLang="zh-CN" sz="2400" b="1" dirty="0" err="1" smtClean="0">
                <a:latin typeface="+mn-lt"/>
                <a:cs typeface="Times New Roman" pitchFamily="18" charset="0"/>
              </a:rPr>
              <a:t>TestCar</a:t>
            </a:r>
            <a:r>
              <a:rPr lang="en-US" altLang="zh-CN" sz="2400" b="1" dirty="0" smtClean="0">
                <a:latin typeface="+mn-lt"/>
                <a:cs typeface="Times New Roman" pitchFamily="18" charset="0"/>
              </a:rPr>
              <a:t> </a:t>
            </a:r>
            <a:r>
              <a:rPr lang="en-US" altLang="zh-CN" sz="2400" b="1" dirty="0">
                <a:latin typeface="+mn-lt"/>
                <a:cs typeface="Times New Roman" pitchFamily="18" charset="0"/>
              </a:rPr>
              <a:t>{</a:t>
            </a:r>
          </a:p>
          <a:p>
            <a:pPr eaLnBrk="1" hangingPunct="1"/>
            <a:r>
              <a:rPr lang="en-US" altLang="zh-CN" sz="2400" b="1" dirty="0">
                <a:latin typeface="+mn-lt"/>
                <a:cs typeface="Times New Roman" pitchFamily="18" charset="0"/>
              </a:rPr>
              <a:t>	public static void main(String[] </a:t>
            </a:r>
            <a:r>
              <a:rPr lang="en-US" altLang="zh-CN" sz="2400" b="1" dirty="0" err="1">
                <a:latin typeface="+mn-lt"/>
                <a:cs typeface="Times New Roman" pitchFamily="18" charset="0"/>
              </a:rPr>
              <a:t>args</a:t>
            </a:r>
            <a:r>
              <a:rPr lang="en-US" altLang="zh-CN" sz="2400" b="1" dirty="0">
                <a:latin typeface="+mn-lt"/>
                <a:cs typeface="Times New Roman" pitchFamily="18" charset="0"/>
              </a:rPr>
              <a:t>) {</a:t>
            </a:r>
          </a:p>
          <a:p>
            <a:pPr eaLnBrk="1" hangingPunct="1"/>
            <a:r>
              <a:rPr lang="en-US" altLang="zh-CN" sz="2400" b="1" dirty="0">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c1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c1</a:t>
            </a:r>
          </a:p>
          <a:p>
            <a:pPr eaLnBrk="1" hangingPunct="1"/>
            <a:r>
              <a:rPr lang="en-US" altLang="zh-CN" sz="2400" b="1" dirty="0">
                <a:solidFill>
                  <a:srgbClr val="FF0000"/>
                </a:solidFill>
                <a:latin typeface="+mn-lt"/>
                <a:cs typeface="Times New Roman" pitchFamily="18" charset="0"/>
              </a:rPr>
              <a:t>	</a:t>
            </a:r>
            <a:r>
              <a:rPr lang="en-US" altLang="zh-CN" sz="2400" b="1" dirty="0" smtClean="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Car </a:t>
            </a:r>
            <a:r>
              <a:rPr lang="en-US" altLang="zh-CN" sz="2400" b="1" dirty="0" smtClean="0">
                <a:solidFill>
                  <a:srgbClr val="FF0000"/>
                </a:solidFill>
                <a:latin typeface="+mn-lt"/>
                <a:cs typeface="Times New Roman" pitchFamily="18" charset="0"/>
              </a:rPr>
              <a:t>c2 </a:t>
            </a:r>
            <a:r>
              <a:rPr lang="en-US" altLang="zh-CN" sz="2400" b="1" dirty="0">
                <a:solidFill>
                  <a:srgbClr val="FF0000"/>
                </a:solidFill>
                <a:latin typeface="+mn-lt"/>
                <a:cs typeface="Times New Roman" pitchFamily="18" charset="0"/>
              </a:rPr>
              <a:t>= new Car();</a:t>
            </a:r>
            <a:r>
              <a:rPr lang="zh-CN" altLang="en-US" sz="2400" b="1" dirty="0">
                <a:solidFill>
                  <a:srgbClr val="FF0000"/>
                </a:solidFill>
                <a:latin typeface="+mn-lt"/>
                <a:cs typeface="Times New Roman" pitchFamily="18" charset="0"/>
              </a:rPr>
              <a:t>   </a:t>
            </a:r>
            <a:r>
              <a:rPr lang="en-US" altLang="zh-CN" sz="2400" b="1" dirty="0">
                <a:solidFill>
                  <a:srgbClr val="FF0000"/>
                </a:solidFill>
                <a:latin typeface="+mn-lt"/>
                <a:cs typeface="Times New Roman" pitchFamily="18" charset="0"/>
              </a:rPr>
              <a:t>//</a:t>
            </a:r>
            <a:r>
              <a:rPr lang="zh-CN" altLang="en-US" sz="2400" b="1" dirty="0">
                <a:solidFill>
                  <a:srgbClr val="FF0000"/>
                </a:solidFill>
                <a:latin typeface="+mn-lt"/>
                <a:cs typeface="Times New Roman" pitchFamily="18" charset="0"/>
              </a:rPr>
              <a:t>建立</a:t>
            </a:r>
            <a:r>
              <a:rPr lang="zh-CN" altLang="en-US" sz="2400" b="1" dirty="0" smtClean="0">
                <a:solidFill>
                  <a:srgbClr val="FF0000"/>
                </a:solidFill>
                <a:latin typeface="+mn-lt"/>
                <a:cs typeface="Times New Roman" pitchFamily="18" charset="0"/>
              </a:rPr>
              <a:t>对象</a:t>
            </a:r>
            <a:r>
              <a:rPr lang="en-US" altLang="zh-CN" sz="2400" b="1" dirty="0" smtClean="0">
                <a:solidFill>
                  <a:srgbClr val="FF0000"/>
                </a:solidFill>
                <a:latin typeface="+mn-lt"/>
                <a:cs typeface="Times New Roman" pitchFamily="18" charset="0"/>
              </a:rPr>
              <a:t>c2</a:t>
            </a:r>
            <a:endParaRPr lang="zh-CN" altLang="en-US" sz="2400" b="1" dirty="0">
              <a:solidFill>
                <a:srgbClr val="FF0000"/>
              </a:solidFill>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c1.color </a:t>
            </a:r>
            <a:r>
              <a:rPr lang="en-US" altLang="zh-CN" sz="2400" b="1" dirty="0">
                <a:latin typeface="+mn-lt"/>
                <a:cs typeface="Times New Roman" pitchFamily="18" charset="0"/>
              </a:rPr>
              <a:t>= "</a:t>
            </a:r>
            <a:r>
              <a:rPr lang="en-US" altLang="zh-CN" sz="2400" b="1" dirty="0" smtClean="0">
                <a:latin typeface="+mn-lt"/>
                <a:cs typeface="Times New Roman" pitchFamily="18" charset="0"/>
              </a:rPr>
              <a:t>blue";</a:t>
            </a:r>
            <a:r>
              <a:rPr lang="zh-CN" altLang="en-US" sz="2400" b="1" dirty="0" smtClean="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对对象的属性进行修改</a:t>
            </a: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c1.show</a:t>
            </a:r>
            <a:r>
              <a:rPr lang="en-US" altLang="zh-CN" sz="2400" b="1" dirty="0">
                <a:latin typeface="+mn-lt"/>
                <a:cs typeface="Times New Roman" pitchFamily="18" charset="0"/>
              </a:rPr>
              <a:t>();</a:t>
            </a:r>
            <a:r>
              <a:rPr lang="zh-CN" altLang="en-US" sz="2400" b="1" dirty="0">
                <a:latin typeface="+mn-lt"/>
                <a:cs typeface="Times New Roman" pitchFamily="18" charset="0"/>
              </a:rPr>
              <a:t>   </a:t>
            </a:r>
            <a:r>
              <a:rPr lang="en-US" altLang="zh-CN" sz="2400" b="1" dirty="0">
                <a:latin typeface="+mn-lt"/>
                <a:cs typeface="Times New Roman" pitchFamily="18" charset="0"/>
              </a:rPr>
              <a:t>//</a:t>
            </a:r>
            <a:r>
              <a:rPr lang="zh-CN" altLang="en-US" sz="2400" b="1" dirty="0">
                <a:latin typeface="+mn-lt"/>
                <a:cs typeface="Times New Roman" pitchFamily="18" charset="0"/>
              </a:rPr>
              <a:t>使用对象</a:t>
            </a:r>
            <a:r>
              <a:rPr lang="zh-CN" altLang="en-US" sz="2400" b="1" dirty="0" smtClean="0">
                <a:latin typeface="+mn-lt"/>
                <a:cs typeface="Times New Roman" pitchFamily="18" charset="0"/>
              </a:rPr>
              <a:t>的方法</a:t>
            </a:r>
            <a:endParaRPr lang="en-US" altLang="zh-CN" sz="2400" b="1" dirty="0" smtClean="0">
              <a:latin typeface="+mn-lt"/>
              <a:cs typeface="Times New Roman" pitchFamily="18" charset="0"/>
            </a:endParaRPr>
          </a:p>
          <a:p>
            <a:pPr eaLnBrk="1" hangingPunct="1"/>
            <a:r>
              <a:rPr lang="en-US" altLang="zh-CN" sz="2400" b="1" dirty="0">
                <a:latin typeface="+mn-lt"/>
                <a:cs typeface="Times New Roman" pitchFamily="18" charset="0"/>
              </a:rPr>
              <a:t>	</a:t>
            </a:r>
            <a:r>
              <a:rPr lang="en-US" altLang="zh-CN" sz="2400" b="1" dirty="0" smtClean="0">
                <a:latin typeface="+mn-lt"/>
                <a:cs typeface="Times New Roman" pitchFamily="18" charset="0"/>
              </a:rPr>
              <a:t>	c2.show();</a:t>
            </a:r>
            <a:endParaRPr lang="zh-CN" altLang="en-US" sz="2400" b="1" dirty="0">
              <a:latin typeface="+mn-lt"/>
              <a:cs typeface="Times New Roman" pitchFamily="18" charset="0"/>
            </a:endParaRPr>
          </a:p>
          <a:p>
            <a:pPr eaLnBrk="1" hangingPunct="1"/>
            <a:r>
              <a:rPr lang="zh-CN" altLang="en-US" sz="2400" b="1" dirty="0">
                <a:latin typeface="+mn-lt"/>
                <a:cs typeface="Times New Roman" pitchFamily="18" charset="0"/>
              </a:rPr>
              <a:t>	</a:t>
            </a:r>
            <a:r>
              <a:rPr lang="en-US" altLang="zh-CN" sz="2400" b="1" dirty="0" smtClean="0">
                <a:latin typeface="+mn-lt"/>
                <a:cs typeface="Times New Roman" pitchFamily="18" charset="0"/>
              </a:rPr>
              <a:t>}  }</a:t>
            </a:r>
            <a:endParaRPr lang="en-US" altLang="zh-CN" sz="2400" b="1" dirty="0">
              <a:latin typeface="+mn-lt"/>
              <a:cs typeface="Times New Roman" pitchFamily="18" charset="0"/>
            </a:endParaRPr>
          </a:p>
        </p:txBody>
      </p:sp>
    </p:spTree>
    <p:extLst>
      <p:ext uri="{BB962C8B-B14F-4D97-AF65-F5344CB8AC3E}">
        <p14:creationId xmlns:p14="http://schemas.microsoft.com/office/powerpoint/2010/main" val="2381313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圆角矩形 3"/>
          <p:cNvSpPr>
            <a:spLocks noChangeArrowheads="1"/>
          </p:cNvSpPr>
          <p:nvPr/>
        </p:nvSpPr>
        <p:spPr bwMode="auto">
          <a:xfrm>
            <a:off x="215900" y="1701800"/>
            <a:ext cx="8605838" cy="4537075"/>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6" name="TextBox 4"/>
          <p:cNvSpPr txBox="1">
            <a:spLocks noChangeArrowheads="1"/>
          </p:cNvSpPr>
          <p:nvPr/>
        </p:nvSpPr>
        <p:spPr bwMode="auto">
          <a:xfrm>
            <a:off x="682625" y="979488"/>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dirty="0" smtClean="0"/>
              <a:t>对象</a:t>
            </a:r>
            <a:r>
              <a:rPr lang="zh-CN" altLang="en-US" sz="2800" b="1" dirty="0"/>
              <a:t>内存结构</a:t>
            </a:r>
          </a:p>
        </p:txBody>
      </p:sp>
      <p:sp>
        <p:nvSpPr>
          <p:cNvPr id="13317" name="TextBox 5"/>
          <p:cNvSpPr txBox="1">
            <a:spLocks noChangeArrowheads="1"/>
          </p:cNvSpPr>
          <p:nvPr/>
        </p:nvSpPr>
        <p:spPr bwMode="auto">
          <a:xfrm>
            <a:off x="969963" y="1771650"/>
            <a:ext cx="52593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200"/>
              <a:t>Car c1 = new Car();</a:t>
            </a:r>
            <a:r>
              <a:rPr lang="zh-CN" altLang="en-US" sz="2200"/>
              <a:t>  </a:t>
            </a:r>
            <a:r>
              <a:rPr lang="en-US" altLang="zh-CN" sz="2200">
                <a:solidFill>
                  <a:srgbClr val="FF0000"/>
                </a:solidFill>
              </a:rPr>
              <a:t>c1.color="blue";</a:t>
            </a:r>
          </a:p>
          <a:p>
            <a:pPr eaLnBrk="1" hangingPunct="1"/>
            <a:r>
              <a:rPr lang="en-US" altLang="zh-CN" sz="2200"/>
              <a:t>Car c2 = new Car();</a:t>
            </a:r>
            <a:endParaRPr lang="zh-CN" altLang="en-US" sz="2200"/>
          </a:p>
        </p:txBody>
      </p:sp>
      <p:sp>
        <p:nvSpPr>
          <p:cNvPr id="13318" name="矩形 6"/>
          <p:cNvSpPr>
            <a:spLocks noChangeArrowheads="1"/>
          </p:cNvSpPr>
          <p:nvPr/>
        </p:nvSpPr>
        <p:spPr bwMode="auto">
          <a:xfrm>
            <a:off x="609600" y="3213100"/>
            <a:ext cx="1728788" cy="1081088"/>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19" name="矩形 7"/>
          <p:cNvSpPr>
            <a:spLocks noChangeArrowheads="1"/>
          </p:cNvSpPr>
          <p:nvPr/>
        </p:nvSpPr>
        <p:spPr bwMode="auto">
          <a:xfrm>
            <a:off x="609600" y="4294188"/>
            <a:ext cx="1728788" cy="1079500"/>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0" name="矩形 8"/>
          <p:cNvSpPr>
            <a:spLocks noChangeArrowheads="1"/>
          </p:cNvSpPr>
          <p:nvPr/>
        </p:nvSpPr>
        <p:spPr bwMode="auto">
          <a:xfrm>
            <a:off x="4643438" y="2781300"/>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1" name="矩形 10"/>
          <p:cNvSpPr>
            <a:spLocks noChangeArrowheads="1"/>
          </p:cNvSpPr>
          <p:nvPr/>
        </p:nvSpPr>
        <p:spPr bwMode="auto">
          <a:xfrm>
            <a:off x="4643438" y="4365625"/>
            <a:ext cx="2593975" cy="1584325"/>
          </a:xfrm>
          <a:prstGeom prst="rect">
            <a:avLst/>
          </a:prstGeom>
          <a:solidFill>
            <a:srgbClr val="B9CDE5"/>
          </a:solidFill>
          <a:ln w="25400">
            <a:solidFill>
              <a:srgbClr val="385D8A"/>
            </a:solidFill>
            <a:miter lim="800000"/>
            <a:headEnd/>
            <a:tailEnd/>
          </a:ln>
        </p:spPr>
        <p:txBody>
          <a:bodyPr anchor="ctr"/>
          <a:lstStyle/>
          <a:p>
            <a:pPr algn="ctr"/>
            <a:endParaRPr lang="zh-CN" altLang="en-US">
              <a:solidFill>
                <a:srgbClr val="FFFFFF"/>
              </a:solidFill>
              <a:latin typeface="Calibri" pitchFamily="34" charset="0"/>
              <a:ea typeface="Arial Unicode MS" pitchFamily="34" charset="-122"/>
            </a:endParaRPr>
          </a:p>
        </p:txBody>
      </p:sp>
      <p:sp>
        <p:nvSpPr>
          <p:cNvPr id="13322" name="TextBox 11"/>
          <p:cNvSpPr txBox="1">
            <a:spLocks noChangeArrowheads="1"/>
          </p:cNvSpPr>
          <p:nvPr/>
        </p:nvSpPr>
        <p:spPr bwMode="auto">
          <a:xfrm>
            <a:off x="5076825" y="2347913"/>
            <a:ext cx="1728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heap</a:t>
            </a:r>
            <a:endParaRPr lang="zh-CN" altLang="en-US"/>
          </a:p>
        </p:txBody>
      </p:sp>
      <p:cxnSp>
        <p:nvCxnSpPr>
          <p:cNvPr id="13323" name="直接箭头连接符 13"/>
          <p:cNvCxnSpPr>
            <a:cxnSpLocks noChangeShapeType="1"/>
          </p:cNvCxnSpPr>
          <p:nvPr/>
        </p:nvCxnSpPr>
        <p:spPr bwMode="auto">
          <a:xfrm flipV="1">
            <a:off x="2338387" y="2893219"/>
            <a:ext cx="2305051" cy="861220"/>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324" name="直接箭头连接符 15"/>
          <p:cNvCxnSpPr>
            <a:cxnSpLocks noChangeShapeType="1"/>
            <a:stCxn id="13319" idx="3"/>
          </p:cNvCxnSpPr>
          <p:nvPr/>
        </p:nvCxnSpPr>
        <p:spPr bwMode="auto">
          <a:xfrm flipV="1">
            <a:off x="2338388" y="4437063"/>
            <a:ext cx="2305050" cy="396875"/>
          </a:xfrm>
          <a:prstGeom prst="straightConnector1">
            <a:avLst/>
          </a:prstGeom>
          <a:noFill/>
          <a:ln w="381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13325" name="TextBox 17"/>
          <p:cNvSpPr txBox="1">
            <a:spLocks noChangeArrowheads="1"/>
          </p:cNvSpPr>
          <p:nvPr/>
        </p:nvSpPr>
        <p:spPr bwMode="auto">
          <a:xfrm>
            <a:off x="898525" y="3500438"/>
            <a:ext cx="1152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c1</a:t>
            </a:r>
          </a:p>
          <a:p>
            <a:pPr eaLnBrk="1" hangingPunct="1"/>
            <a:r>
              <a:rPr lang="en-US" altLang="zh-CN" dirty="0"/>
              <a:t>0x0034</a:t>
            </a:r>
            <a:endParaRPr lang="zh-CN" altLang="en-US" dirty="0"/>
          </a:p>
        </p:txBody>
      </p:sp>
      <p:sp>
        <p:nvSpPr>
          <p:cNvPr id="13326" name="TextBox 18"/>
          <p:cNvSpPr txBox="1">
            <a:spLocks noChangeArrowheads="1"/>
          </p:cNvSpPr>
          <p:nvPr/>
        </p:nvSpPr>
        <p:spPr bwMode="auto">
          <a:xfrm>
            <a:off x="825500" y="45116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c2</a:t>
            </a:r>
          </a:p>
          <a:p>
            <a:pPr eaLnBrk="1" hangingPunct="1"/>
            <a:r>
              <a:rPr lang="en-US" altLang="zh-CN" dirty="0"/>
              <a:t>0x0078</a:t>
            </a:r>
            <a:endParaRPr lang="zh-CN" altLang="en-US" dirty="0"/>
          </a:p>
        </p:txBody>
      </p:sp>
      <p:sp>
        <p:nvSpPr>
          <p:cNvPr id="13327" name="TextBox 19"/>
          <p:cNvSpPr txBox="1">
            <a:spLocks noChangeArrowheads="1"/>
          </p:cNvSpPr>
          <p:nvPr/>
        </p:nvSpPr>
        <p:spPr bwMode="auto">
          <a:xfrm>
            <a:off x="3348038" y="270827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0x0034</a:t>
            </a:r>
            <a:endParaRPr lang="zh-CN" altLang="en-US" dirty="0"/>
          </a:p>
        </p:txBody>
      </p:sp>
      <p:sp>
        <p:nvSpPr>
          <p:cNvPr id="13328" name="TextBox 20"/>
          <p:cNvSpPr txBox="1">
            <a:spLocks noChangeArrowheads="1"/>
          </p:cNvSpPr>
          <p:nvPr/>
        </p:nvSpPr>
        <p:spPr bwMode="auto">
          <a:xfrm>
            <a:off x="3348038" y="4221163"/>
            <a:ext cx="1008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0x0078</a:t>
            </a:r>
            <a:endParaRPr lang="zh-CN" altLang="en-US" dirty="0"/>
          </a:p>
        </p:txBody>
      </p:sp>
      <p:cxnSp>
        <p:nvCxnSpPr>
          <p:cNvPr id="13329" name="AutoShape 7"/>
          <p:cNvCxnSpPr>
            <a:cxnSpLocks noChangeShapeType="1"/>
          </p:cNvCxnSpPr>
          <p:nvPr/>
        </p:nvCxnSpPr>
        <p:spPr bwMode="auto">
          <a:xfrm>
            <a:off x="4260850" y="2852738"/>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330" name="AutoShape 8"/>
          <p:cNvCxnSpPr>
            <a:cxnSpLocks noChangeShapeType="1"/>
          </p:cNvCxnSpPr>
          <p:nvPr/>
        </p:nvCxnSpPr>
        <p:spPr bwMode="auto">
          <a:xfrm>
            <a:off x="4260850" y="4437063"/>
            <a:ext cx="38258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331" name="TextBox 41"/>
          <p:cNvSpPr txBox="1">
            <a:spLocks noChangeArrowheads="1"/>
          </p:cNvSpPr>
          <p:nvPr/>
        </p:nvSpPr>
        <p:spPr bwMode="auto">
          <a:xfrm>
            <a:off x="7381875" y="3275013"/>
            <a:ext cx="1185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2" name="TextBox 42"/>
          <p:cNvSpPr txBox="1">
            <a:spLocks noChangeArrowheads="1"/>
          </p:cNvSpPr>
          <p:nvPr/>
        </p:nvSpPr>
        <p:spPr bwMode="auto">
          <a:xfrm>
            <a:off x="7308850" y="5013325"/>
            <a:ext cx="1187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new Car( )</a:t>
            </a:r>
            <a:endParaRPr lang="zh-CN" altLang="en-US"/>
          </a:p>
        </p:txBody>
      </p:sp>
      <p:sp>
        <p:nvSpPr>
          <p:cNvPr id="13333" name="TextBox 43"/>
          <p:cNvSpPr txBox="1">
            <a:spLocks noChangeArrowheads="1"/>
          </p:cNvSpPr>
          <p:nvPr/>
        </p:nvSpPr>
        <p:spPr bwMode="auto">
          <a:xfrm>
            <a:off x="5003800" y="4725988"/>
            <a:ext cx="187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4" name="TextBox 44"/>
          <p:cNvSpPr txBox="1">
            <a:spLocks noChangeArrowheads="1"/>
          </p:cNvSpPr>
          <p:nvPr/>
        </p:nvSpPr>
        <p:spPr bwMode="auto">
          <a:xfrm>
            <a:off x="5076825" y="3068638"/>
            <a:ext cx="18716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t>color="red"</a:t>
            </a:r>
          </a:p>
          <a:p>
            <a:pPr eaLnBrk="1" hangingPunct="1"/>
            <a:r>
              <a:rPr lang="en-US" altLang="zh-CN" dirty="0" err="1"/>
              <a:t>num</a:t>
            </a:r>
            <a:r>
              <a:rPr lang="en-US" altLang="zh-CN" dirty="0"/>
              <a:t>=4</a:t>
            </a:r>
            <a:endParaRPr lang="zh-CN" altLang="en-US" dirty="0"/>
          </a:p>
        </p:txBody>
      </p:sp>
      <p:sp>
        <p:nvSpPr>
          <p:cNvPr id="13335" name="TextBox 45"/>
          <p:cNvSpPr txBox="1">
            <a:spLocks noChangeArrowheads="1"/>
          </p:cNvSpPr>
          <p:nvPr/>
        </p:nvSpPr>
        <p:spPr bwMode="auto">
          <a:xfrm>
            <a:off x="6445250" y="306863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dirty="0">
                <a:solidFill>
                  <a:srgbClr val="FF0000"/>
                </a:solidFill>
              </a:rPr>
              <a:t>"blue"</a:t>
            </a:r>
            <a:endParaRPr lang="zh-CN" altLang="en-US" dirty="0">
              <a:solidFill>
                <a:srgbClr val="FF0000"/>
              </a:solidFill>
            </a:endParaRPr>
          </a:p>
        </p:txBody>
      </p:sp>
      <p:cxnSp>
        <p:nvCxnSpPr>
          <p:cNvPr id="13336" name="AutoShape 9"/>
          <p:cNvCxnSpPr>
            <a:cxnSpLocks noChangeShapeType="1"/>
          </p:cNvCxnSpPr>
          <p:nvPr/>
        </p:nvCxnSpPr>
        <p:spPr bwMode="auto">
          <a:xfrm>
            <a:off x="5910263" y="3140075"/>
            <a:ext cx="319087" cy="212725"/>
          </a:xfrm>
          <a:prstGeom prst="straightConnector1">
            <a:avLst/>
          </a:prstGeom>
          <a:noFill/>
          <a:ln w="158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55435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908720"/>
            <a:ext cx="6336704" cy="646331"/>
          </a:xfrm>
          <a:prstGeom prst="rect">
            <a:avLst/>
          </a:prstGeom>
          <a:noFill/>
        </p:spPr>
        <p:txBody>
          <a:bodyPr wrap="square" rtlCol="0">
            <a:spAutoFit/>
          </a:bodyPr>
          <a:lstStyle/>
          <a:p>
            <a:r>
              <a:rPr lang="zh-CN" altLang="en-US" sz="3600" b="1" dirty="0" smtClean="0">
                <a:latin typeface="Courier New" panose="02070309020205020404" pitchFamily="49" charset="0"/>
                <a:ea typeface="新宋体" panose="02010609030101010101" pitchFamily="49" charset="-122"/>
                <a:cs typeface="Courier New" panose="02070309020205020404" pitchFamily="49" charset="0"/>
              </a:rPr>
              <a:t>学习面向对象内容的三条主线</a:t>
            </a:r>
            <a:endParaRPr lang="zh-CN" altLang="en-US" sz="36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3" name="TextBox 2"/>
          <p:cNvSpPr txBox="1"/>
          <p:nvPr/>
        </p:nvSpPr>
        <p:spPr>
          <a:xfrm>
            <a:off x="1041110" y="1844824"/>
            <a:ext cx="8102890" cy="3046988"/>
          </a:xfrm>
          <a:prstGeom prst="rect">
            <a:avLst/>
          </a:prstGeom>
          <a:noFill/>
        </p:spPr>
        <p:txBody>
          <a:bodyPr wrap="square" rtlCol="0">
            <a:spAutoFit/>
          </a:bodyPr>
          <a:lstStyle/>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1</a:t>
            </a:r>
            <a:r>
              <a:rPr lang="en-US" altLang="zh-CN" sz="3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类及类的成员</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2.</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面向对象的三大特征</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a:p>
            <a:pPr>
              <a:lnSpc>
                <a:spcPct val="200000"/>
              </a:lnSpc>
            </a:pPr>
            <a:r>
              <a:rPr lang="en-US" altLang="zh-CN" sz="3200" dirty="0" smtClean="0">
                <a:latin typeface="Courier New" panose="02070309020205020404" pitchFamily="49" charset="0"/>
                <a:ea typeface="新宋体" panose="02010609030101010101" pitchFamily="49" charset="-122"/>
                <a:cs typeface="Courier New" panose="02070309020205020404" pitchFamily="49" charset="0"/>
              </a:rPr>
              <a:t>3.</a:t>
            </a:r>
            <a:r>
              <a:rPr lang="zh-CN" altLang="en-US" sz="3200" dirty="0" smtClean="0">
                <a:latin typeface="Courier New" panose="02070309020205020404" pitchFamily="49" charset="0"/>
                <a:ea typeface="新宋体" panose="02010609030101010101" pitchFamily="49" charset="-122"/>
                <a:cs typeface="Courier New" panose="02070309020205020404" pitchFamily="49" charset="0"/>
              </a:rPr>
              <a:t>其它关键字</a:t>
            </a:r>
            <a:endParaRPr lang="en-US" altLang="zh-CN" sz="3200" dirty="0" smtClean="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6996903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4"/>
          <p:cNvSpPr txBox="1">
            <a:spLocks noChangeArrowheads="1"/>
          </p:cNvSpPr>
          <p:nvPr/>
        </p:nvSpPr>
        <p:spPr bwMode="auto">
          <a:xfrm>
            <a:off x="1043608" y="836712"/>
            <a:ext cx="734519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200" b="1" dirty="0" smtClean="0">
                <a:solidFill>
                  <a:srgbClr val="0000FF"/>
                </a:solidFill>
              </a:rPr>
              <a:t>补：</a:t>
            </a:r>
            <a:r>
              <a:rPr lang="zh-CN" altLang="en-US" sz="3200" b="1" dirty="0" smtClean="0"/>
              <a:t>变量</a:t>
            </a:r>
            <a:r>
              <a:rPr lang="zh-CN" altLang="en-US" sz="3200" b="1" dirty="0"/>
              <a:t>的</a:t>
            </a:r>
            <a:r>
              <a:rPr lang="zh-CN" altLang="en-US" sz="3200" b="1" dirty="0" smtClean="0"/>
              <a:t>分类</a:t>
            </a:r>
            <a:r>
              <a:rPr lang="zh-CN" altLang="en-US" sz="3200" b="1" dirty="0"/>
              <a:t>：</a:t>
            </a:r>
            <a:r>
              <a:rPr lang="zh-CN" altLang="en-US" sz="3200" b="1" dirty="0" smtClean="0"/>
              <a:t>成员</a:t>
            </a:r>
            <a:r>
              <a:rPr lang="zh-CN" altLang="en-US" sz="3200" b="1" dirty="0"/>
              <a:t>变量与局部变量</a:t>
            </a:r>
          </a:p>
        </p:txBody>
      </p:sp>
      <p:sp>
        <p:nvSpPr>
          <p:cNvPr id="14341" name="TextBox 5"/>
          <p:cNvSpPr txBox="1">
            <a:spLocks noChangeArrowheads="1"/>
          </p:cNvSpPr>
          <p:nvPr/>
        </p:nvSpPr>
        <p:spPr bwMode="auto">
          <a:xfrm>
            <a:off x="197107" y="1627803"/>
            <a:ext cx="8353301" cy="5232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方法体外，类体内声明的变量称为成员变量。</a:t>
            </a:r>
            <a:endParaRPr lang="en-US" altLang="zh-CN" b="1" dirty="0">
              <a:solidFill>
                <a:srgbClr val="C00000"/>
              </a:solidFill>
            </a:endParaRPr>
          </a:p>
          <a:p>
            <a:pPr marL="342900" indent="-342900" eaLnBrk="1" hangingPunct="1">
              <a:buFont typeface="Wingdings" pitchFamily="2" charset="2"/>
              <a:buChar char="l"/>
            </a:pPr>
            <a:r>
              <a:rPr lang="zh-CN" altLang="en-US" b="1" dirty="0" smtClean="0">
                <a:solidFill>
                  <a:srgbClr val="C00000"/>
                </a:solidFill>
              </a:rPr>
              <a:t>在</a:t>
            </a:r>
            <a:r>
              <a:rPr lang="zh-CN" altLang="en-US" b="1" dirty="0">
                <a:solidFill>
                  <a:srgbClr val="C00000"/>
                </a:solidFill>
              </a:rPr>
              <a:t>方法体内部声明的变量称为局部变量。</a:t>
            </a:r>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2200" dirty="0"/>
          </a:p>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sz="1200" b="1" dirty="0" smtClean="0">
              <a:solidFill>
                <a:srgbClr val="C00000"/>
              </a:solidFill>
            </a:endParaRPr>
          </a:p>
          <a:p>
            <a:pPr marL="342900" indent="-342900" eaLnBrk="1" hangingPunct="1">
              <a:buFont typeface="Wingdings" pitchFamily="2" charset="2"/>
              <a:buChar char="l"/>
            </a:pPr>
            <a:r>
              <a:rPr lang="zh-CN" altLang="en-US" b="1" dirty="0" smtClean="0">
                <a:solidFill>
                  <a:srgbClr val="C00000"/>
                </a:solidFill>
              </a:rPr>
              <a:t>注意</a:t>
            </a:r>
            <a:r>
              <a:rPr lang="zh-CN" altLang="en-US" b="1" dirty="0">
                <a:solidFill>
                  <a:srgbClr val="C00000"/>
                </a:solidFill>
              </a:rPr>
              <a:t>：二者在初始化值方面的异同</a:t>
            </a:r>
            <a:r>
              <a:rPr lang="en-US" altLang="zh-CN" b="1" dirty="0" smtClean="0">
                <a:solidFill>
                  <a:srgbClr val="C00000"/>
                </a:solidFill>
              </a:rPr>
              <a:t>:</a:t>
            </a:r>
          </a:p>
          <a:p>
            <a:pPr eaLnBrk="1" hangingPunct="1"/>
            <a:r>
              <a:rPr lang="en-US" altLang="zh-CN" b="1" dirty="0" smtClean="0"/>
              <a:t>         </a:t>
            </a:r>
            <a:r>
              <a:rPr lang="zh-CN" altLang="en-US" b="1" dirty="0" smtClean="0"/>
              <a:t>同：</a:t>
            </a:r>
            <a:r>
              <a:rPr lang="zh-CN" altLang="en-US" dirty="0" smtClean="0"/>
              <a:t>都有生命周期</a:t>
            </a:r>
            <a:r>
              <a:rPr lang="en-US" altLang="zh-CN" b="1" dirty="0" smtClean="0"/>
              <a:t>      </a:t>
            </a:r>
          </a:p>
          <a:p>
            <a:pPr eaLnBrk="1" hangingPunct="1"/>
            <a:r>
              <a:rPr lang="en-US" altLang="zh-CN" b="1" dirty="0" smtClean="0"/>
              <a:t>         </a:t>
            </a:r>
            <a:r>
              <a:rPr lang="zh-CN" altLang="en-US" b="1" dirty="0" smtClean="0"/>
              <a:t>异：</a:t>
            </a:r>
            <a:r>
              <a:rPr lang="zh-CN" altLang="en-US" dirty="0" smtClean="0"/>
              <a:t>局部变量除形参外，需显式初始化。</a:t>
            </a:r>
            <a:endParaRPr lang="zh-CN" altLang="en-US" dirty="0"/>
          </a:p>
        </p:txBody>
      </p:sp>
      <p:sp>
        <p:nvSpPr>
          <p:cNvPr id="2" name="左大括号 1"/>
          <p:cNvSpPr/>
          <p:nvPr/>
        </p:nvSpPr>
        <p:spPr>
          <a:xfrm>
            <a:off x="1185863" y="3213100"/>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4" name="TextBox 3"/>
          <p:cNvSpPr txBox="1">
            <a:spLocks noChangeArrowheads="1"/>
          </p:cNvSpPr>
          <p:nvPr/>
        </p:nvSpPr>
        <p:spPr bwMode="auto">
          <a:xfrm>
            <a:off x="1401763" y="2998788"/>
            <a:ext cx="15128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成员变量</a:t>
            </a:r>
          </a:p>
        </p:txBody>
      </p:sp>
      <p:sp>
        <p:nvSpPr>
          <p:cNvPr id="14345" name="TextBox 9"/>
          <p:cNvSpPr txBox="1">
            <a:spLocks noChangeArrowheads="1"/>
          </p:cNvSpPr>
          <p:nvPr/>
        </p:nvSpPr>
        <p:spPr bwMode="auto">
          <a:xfrm>
            <a:off x="1401763" y="4335463"/>
            <a:ext cx="15128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b="1" dirty="0"/>
              <a:t>局部变量</a:t>
            </a:r>
          </a:p>
        </p:txBody>
      </p:sp>
      <p:sp>
        <p:nvSpPr>
          <p:cNvPr id="11" name="左大括号 10"/>
          <p:cNvSpPr/>
          <p:nvPr/>
        </p:nvSpPr>
        <p:spPr>
          <a:xfrm>
            <a:off x="2843213" y="2744788"/>
            <a:ext cx="252412" cy="10445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2" name="左大括号 11"/>
          <p:cNvSpPr/>
          <p:nvPr/>
        </p:nvSpPr>
        <p:spPr>
          <a:xfrm>
            <a:off x="2771775" y="3968750"/>
            <a:ext cx="250825" cy="13335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348" name="TextBox 13"/>
          <p:cNvSpPr txBox="1">
            <a:spLocks noChangeArrowheads="1"/>
          </p:cNvSpPr>
          <p:nvPr/>
        </p:nvSpPr>
        <p:spPr bwMode="auto">
          <a:xfrm>
            <a:off x="3059113" y="2559050"/>
            <a:ext cx="45386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实例变量（不以</a:t>
            </a:r>
            <a:r>
              <a:rPr lang="en-US" altLang="zh-CN" sz="2200" dirty="0"/>
              <a:t>static</a:t>
            </a:r>
            <a:r>
              <a:rPr lang="zh-CN" altLang="en-US" sz="2200" dirty="0"/>
              <a:t>修饰）</a:t>
            </a:r>
          </a:p>
        </p:txBody>
      </p:sp>
      <p:sp>
        <p:nvSpPr>
          <p:cNvPr id="14349" name="TextBox 14"/>
          <p:cNvSpPr txBox="1">
            <a:spLocks noChangeArrowheads="1"/>
          </p:cNvSpPr>
          <p:nvPr/>
        </p:nvSpPr>
        <p:spPr bwMode="auto">
          <a:xfrm>
            <a:off x="3059113" y="3398838"/>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类变量（以</a:t>
            </a:r>
            <a:r>
              <a:rPr lang="en-US" altLang="zh-CN" sz="2200" dirty="0"/>
              <a:t>static</a:t>
            </a:r>
            <a:r>
              <a:rPr lang="zh-CN" altLang="en-US" sz="2200" dirty="0"/>
              <a:t>修饰）</a:t>
            </a:r>
          </a:p>
        </p:txBody>
      </p:sp>
      <p:sp>
        <p:nvSpPr>
          <p:cNvPr id="14350" name="TextBox 15"/>
          <p:cNvSpPr txBox="1">
            <a:spLocks noChangeArrowheads="1"/>
          </p:cNvSpPr>
          <p:nvPr/>
        </p:nvSpPr>
        <p:spPr bwMode="auto">
          <a:xfrm>
            <a:off x="3113088" y="3843338"/>
            <a:ext cx="45370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形参（方法签名中定义的变量）</a:t>
            </a:r>
          </a:p>
        </p:txBody>
      </p:sp>
      <p:sp>
        <p:nvSpPr>
          <p:cNvPr id="14351" name="TextBox 16"/>
          <p:cNvSpPr txBox="1">
            <a:spLocks noChangeArrowheads="1"/>
          </p:cNvSpPr>
          <p:nvPr/>
        </p:nvSpPr>
        <p:spPr bwMode="auto">
          <a:xfrm>
            <a:off x="3059113" y="4335463"/>
            <a:ext cx="4538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方法局部变量（在方法内定义）</a:t>
            </a:r>
          </a:p>
        </p:txBody>
      </p:sp>
      <p:sp>
        <p:nvSpPr>
          <p:cNvPr id="14352" name="TextBox 17"/>
          <p:cNvSpPr txBox="1">
            <a:spLocks noChangeArrowheads="1"/>
          </p:cNvSpPr>
          <p:nvPr/>
        </p:nvSpPr>
        <p:spPr bwMode="auto">
          <a:xfrm>
            <a:off x="3121025" y="4911725"/>
            <a:ext cx="49085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2200" dirty="0"/>
              <a:t>代码块局部变量（在代码块内定义）</a:t>
            </a:r>
          </a:p>
        </p:txBody>
      </p:sp>
      <p:sp>
        <p:nvSpPr>
          <p:cNvPr id="14353" name="TextBox 19"/>
          <p:cNvSpPr txBox="1">
            <a:spLocks noChangeArrowheads="1"/>
          </p:cNvSpPr>
          <p:nvPr/>
        </p:nvSpPr>
        <p:spPr bwMode="auto">
          <a:xfrm>
            <a:off x="414338" y="3398838"/>
            <a:ext cx="844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a:t>所有</a:t>
            </a:r>
            <a:endParaRPr lang="en-US" altLang="zh-CN"/>
          </a:p>
          <a:p>
            <a:pPr eaLnBrk="1" hangingPunct="1"/>
            <a:r>
              <a:rPr lang="zh-CN" altLang="en-US"/>
              <a:t>变量</a:t>
            </a:r>
          </a:p>
        </p:txBody>
      </p:sp>
    </p:spTree>
    <p:extLst>
      <p:ext uri="{BB962C8B-B14F-4D97-AF65-F5344CB8AC3E}">
        <p14:creationId xmlns:p14="http://schemas.microsoft.com/office/powerpoint/2010/main" val="64608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Box 4"/>
          <p:cNvSpPr txBox="1">
            <a:spLocks noChangeArrowheads="1"/>
          </p:cNvSpPr>
          <p:nvPr/>
        </p:nvSpPr>
        <p:spPr bwMode="auto">
          <a:xfrm>
            <a:off x="1403648" y="823913"/>
            <a:ext cx="69847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200" b="1" dirty="0" smtClean="0"/>
              <a:t>成员变量（属性）和</a:t>
            </a:r>
            <a:r>
              <a:rPr lang="zh-CN" altLang="en-US" sz="3200" b="1" dirty="0"/>
              <a:t>局部变量的区别？</a:t>
            </a:r>
          </a:p>
        </p:txBody>
      </p:sp>
      <p:sp>
        <p:nvSpPr>
          <p:cNvPr id="11269" name="TextBox 5"/>
          <p:cNvSpPr txBox="1">
            <a:spLocks noChangeArrowheads="1"/>
          </p:cNvSpPr>
          <p:nvPr/>
        </p:nvSpPr>
        <p:spPr bwMode="auto">
          <a:xfrm>
            <a:off x="340161" y="1408688"/>
            <a:ext cx="835501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eaLnBrk="1" hangingPunct="1">
              <a:buFont typeface="Wingdings" pitchFamily="2" charset="2"/>
              <a:buChar char="l"/>
            </a:pPr>
            <a:r>
              <a:rPr lang="zh-CN" altLang="en-US" sz="2800" b="1" dirty="0" smtClean="0">
                <a:solidFill>
                  <a:srgbClr val="C00000"/>
                </a:solidFill>
              </a:rPr>
              <a:t>成员</a:t>
            </a:r>
            <a:r>
              <a:rPr lang="zh-CN" altLang="en-US" sz="2800" b="1" dirty="0">
                <a:solidFill>
                  <a:srgbClr val="C00000"/>
                </a:solidFill>
              </a:rPr>
              <a:t>变量：</a:t>
            </a:r>
          </a:p>
          <a:p>
            <a:pPr marL="342900" indent="-342900" eaLnBrk="1" hangingPunct="1">
              <a:buFont typeface="Wingdings" pitchFamily="2" charset="2"/>
              <a:buChar char="Ø"/>
            </a:pPr>
            <a:r>
              <a:rPr lang="zh-CN" altLang="en-US" sz="2400" dirty="0" smtClean="0"/>
              <a:t>成员</a:t>
            </a:r>
            <a:r>
              <a:rPr lang="zh-CN" altLang="en-US" sz="2400" dirty="0"/>
              <a:t>变量定义在类中，在整个类中都可以被访问</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成员变量分为类成员变量和实例成员变量，实例变量存在于对象所在的堆内存中。</a:t>
            </a:r>
            <a:endParaRPr lang="en-US" altLang="zh-CN" sz="2400" dirty="0" smtClean="0"/>
          </a:p>
          <a:p>
            <a:pPr marL="342900" indent="-342900" eaLnBrk="1" hangingPunct="1">
              <a:buFont typeface="Wingdings" pitchFamily="2" charset="2"/>
              <a:buChar char="Ø"/>
            </a:pPr>
            <a:r>
              <a:rPr lang="zh-CN" altLang="en-US" sz="2400" dirty="0" smtClean="0"/>
              <a:t>成员</a:t>
            </a:r>
            <a:r>
              <a:rPr lang="zh-CN" altLang="en-US" sz="2400" dirty="0"/>
              <a:t>变量有</a:t>
            </a:r>
            <a:r>
              <a:rPr lang="zh-CN" altLang="en-US" sz="2400" dirty="0">
                <a:solidFill>
                  <a:srgbClr val="C00000"/>
                </a:solidFill>
              </a:rPr>
              <a:t>默认初始化</a:t>
            </a:r>
            <a:r>
              <a:rPr lang="zh-CN" altLang="en-US" sz="2400" dirty="0"/>
              <a:t>值</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a:t>成员</a:t>
            </a:r>
            <a:r>
              <a:rPr lang="zh-CN" altLang="en-US" sz="2400" dirty="0" smtClean="0"/>
              <a:t>变量的权限修饰符可以根据需要，选择任意一个</a:t>
            </a:r>
            <a:endParaRPr lang="zh-CN" altLang="en-US" sz="2400" dirty="0"/>
          </a:p>
          <a:p>
            <a:pPr eaLnBrk="1" hangingPunct="1"/>
            <a:endParaRPr lang="zh-CN" altLang="en-US" sz="2400" b="1" dirty="0"/>
          </a:p>
          <a:p>
            <a:pPr marL="342900" indent="-342900" eaLnBrk="1" hangingPunct="1">
              <a:buFont typeface="Wingdings" pitchFamily="2" charset="2"/>
              <a:buChar char="l"/>
            </a:pPr>
            <a:r>
              <a:rPr lang="zh-CN" altLang="en-US" sz="2800" b="1" dirty="0" smtClean="0">
                <a:solidFill>
                  <a:srgbClr val="C00000"/>
                </a:solidFill>
              </a:rPr>
              <a:t>局部变量</a:t>
            </a:r>
            <a:r>
              <a:rPr lang="zh-CN" altLang="en-US" sz="2800" b="1" dirty="0">
                <a:solidFill>
                  <a:srgbClr val="C00000"/>
                </a:solidFill>
              </a:rPr>
              <a:t>：</a:t>
            </a:r>
          </a:p>
          <a:p>
            <a:pPr marL="342900" indent="-342900" eaLnBrk="1" hangingPunct="1">
              <a:buFont typeface="Wingdings" pitchFamily="2" charset="2"/>
              <a:buChar char="Ø"/>
            </a:pPr>
            <a:r>
              <a:rPr lang="zh-CN" altLang="en-US" sz="2400" dirty="0" smtClean="0"/>
              <a:t>局部变量</a:t>
            </a:r>
            <a:r>
              <a:rPr lang="zh-CN" altLang="en-US" sz="2400" dirty="0"/>
              <a:t>只定义在局部范围内，如</a:t>
            </a:r>
            <a:r>
              <a:rPr lang="zh-CN" altLang="en-US" sz="2400" dirty="0" smtClean="0"/>
              <a:t>：</a:t>
            </a:r>
            <a:r>
              <a:rPr lang="zh-CN" altLang="en-US" sz="2400" dirty="0"/>
              <a:t>方法</a:t>
            </a:r>
            <a:r>
              <a:rPr lang="zh-CN" altLang="en-US" sz="2400" dirty="0" smtClean="0"/>
              <a:t>内，</a:t>
            </a:r>
            <a:r>
              <a:rPr lang="zh-CN" altLang="en-US" sz="2400" dirty="0"/>
              <a:t>代码块</a:t>
            </a:r>
            <a:r>
              <a:rPr lang="zh-CN" altLang="en-US" sz="2400" dirty="0" smtClean="0"/>
              <a:t>内</a:t>
            </a:r>
            <a:r>
              <a:rPr lang="zh-CN" altLang="en-US" sz="2400" dirty="0"/>
              <a:t>等。</a:t>
            </a:r>
          </a:p>
          <a:p>
            <a:pPr marL="342900" indent="-342900" eaLnBrk="1" hangingPunct="1">
              <a:buFont typeface="Wingdings" pitchFamily="2" charset="2"/>
              <a:buChar char="Ø"/>
            </a:pPr>
            <a:r>
              <a:rPr lang="zh-CN" altLang="en-US" sz="2400" dirty="0" smtClean="0"/>
              <a:t>局部变量</a:t>
            </a:r>
            <a:r>
              <a:rPr lang="zh-CN" altLang="en-US" sz="2400" dirty="0"/>
              <a:t>存在于栈内存中。</a:t>
            </a:r>
          </a:p>
          <a:p>
            <a:pPr marL="342900" indent="-342900" eaLnBrk="1" hangingPunct="1">
              <a:buFont typeface="Wingdings" pitchFamily="2" charset="2"/>
              <a:buChar char="Ø"/>
            </a:pPr>
            <a:r>
              <a:rPr lang="zh-CN" altLang="en-US" sz="2400" dirty="0" smtClean="0"/>
              <a:t>作用</a:t>
            </a:r>
            <a:r>
              <a:rPr lang="zh-CN" altLang="en-US" sz="2400" dirty="0"/>
              <a:t>的范围结束，变量空间会自动释放。</a:t>
            </a:r>
          </a:p>
          <a:p>
            <a:pPr marL="342900" indent="-342900" eaLnBrk="1" hangingPunct="1">
              <a:buFont typeface="Wingdings" pitchFamily="2" charset="2"/>
              <a:buChar char="Ø"/>
            </a:pPr>
            <a:r>
              <a:rPr lang="zh-CN" altLang="en-US" sz="2400" dirty="0" smtClean="0"/>
              <a:t>局部变量</a:t>
            </a:r>
            <a:r>
              <a:rPr lang="zh-CN" altLang="en-US" sz="2400" dirty="0"/>
              <a:t>没有默认初始化</a:t>
            </a:r>
            <a:r>
              <a:rPr lang="zh-CN" altLang="en-US" sz="2400" dirty="0" smtClean="0"/>
              <a:t>值，每次必须</a:t>
            </a:r>
            <a:r>
              <a:rPr lang="zh-CN" altLang="en-US" sz="2400" dirty="0" smtClean="0">
                <a:solidFill>
                  <a:srgbClr val="C00000"/>
                </a:solidFill>
              </a:rPr>
              <a:t>显式初始化</a:t>
            </a:r>
            <a:r>
              <a:rPr lang="zh-CN" altLang="en-US" sz="2400" dirty="0" smtClean="0"/>
              <a:t>。</a:t>
            </a:r>
            <a:endParaRPr lang="en-US" altLang="zh-CN" sz="2400" dirty="0" smtClean="0"/>
          </a:p>
          <a:p>
            <a:pPr marL="342900" indent="-342900" eaLnBrk="1" hangingPunct="1">
              <a:buFont typeface="Wingdings" pitchFamily="2" charset="2"/>
              <a:buChar char="Ø"/>
            </a:pPr>
            <a:r>
              <a:rPr lang="zh-CN" altLang="en-US" sz="2400" dirty="0" smtClean="0"/>
              <a:t>局部变量声明时不指定权限修饰符</a:t>
            </a:r>
            <a:endParaRPr lang="zh-CN" altLang="en-US" sz="2400" dirty="0"/>
          </a:p>
        </p:txBody>
      </p:sp>
    </p:spTree>
    <p:extLst>
      <p:ext uri="{BB962C8B-B14F-4D97-AF65-F5344CB8AC3E}">
        <p14:creationId xmlns:p14="http://schemas.microsoft.com/office/powerpoint/2010/main" val="601070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10155" y="620688"/>
            <a:ext cx="3349112" cy="720080"/>
          </a:xfrm>
        </p:spPr>
        <p:txBody>
          <a:bodyPr>
            <a:normAutofit/>
          </a:bodyPr>
          <a:lstStyle/>
          <a:p>
            <a:pPr eaLnBrk="1" hangingPunct="1"/>
            <a:r>
              <a:rPr lang="zh-CN" altLang="en-US" b="1" dirty="0" smtClean="0">
                <a:latin typeface="+mn-lt"/>
                <a:ea typeface="宋体" pitchFamily="2" charset="-122"/>
                <a:cs typeface="Arial Unicode MS" pitchFamily="34" charset="-122"/>
              </a:rPr>
              <a:t>练  习</a:t>
            </a:r>
            <a:endParaRPr lang="en-US" altLang="zh-CN" b="1" dirty="0" smtClean="0">
              <a:latin typeface="+mn-lt"/>
              <a:ea typeface="宋体" pitchFamily="2" charset="-122"/>
              <a:cs typeface="Arial Unicode MS" pitchFamily="34" charset="-122"/>
            </a:endParaRPr>
          </a:p>
        </p:txBody>
      </p:sp>
      <p:sp>
        <p:nvSpPr>
          <p:cNvPr id="8" name="TextBox 7"/>
          <p:cNvSpPr txBox="1"/>
          <p:nvPr/>
        </p:nvSpPr>
        <p:spPr>
          <a:xfrm>
            <a:off x="214282" y="1500736"/>
            <a:ext cx="8572560" cy="3785652"/>
          </a:xfrm>
          <a:prstGeom prst="rect">
            <a:avLst/>
          </a:prstGeom>
          <a:noFill/>
        </p:spPr>
        <p:txBody>
          <a:bodyPr wrap="square" rtlCol="0">
            <a:spAutoFit/>
          </a:bodyPr>
          <a:lstStyle/>
          <a:p>
            <a:pPr marL="457200" indent="-457200">
              <a:buFont typeface="+mj-lt"/>
              <a:buAutoNum type="arabicPeriod"/>
              <a:defRPr/>
            </a:pPr>
            <a:r>
              <a:rPr lang="zh-CN" altLang="en-US" sz="2400" dirty="0" smtClean="0">
                <a:ea typeface="宋体" pitchFamily="2" charset="-122"/>
              </a:rPr>
              <a:t>改写</a:t>
            </a:r>
            <a:r>
              <a:rPr lang="en-US" altLang="zh-CN" sz="2400" dirty="0" smtClean="0">
                <a:ea typeface="宋体" pitchFamily="2" charset="-122"/>
              </a:rPr>
              <a:t>Dog</a:t>
            </a:r>
            <a:r>
              <a:rPr lang="zh-CN" altLang="en-US" sz="2400" dirty="0" smtClean="0">
                <a:ea typeface="宋体" pitchFamily="2" charset="-122"/>
              </a:rPr>
              <a:t>类，</a:t>
            </a:r>
            <a:r>
              <a:rPr lang="en-US" altLang="zh-CN" sz="2400" dirty="0" smtClean="0">
                <a:ea typeface="宋体" pitchFamily="2" charset="-122"/>
              </a:rPr>
              <a:t>name</a:t>
            </a:r>
            <a:r>
              <a:rPr lang="zh-CN" altLang="en-US" sz="2400" dirty="0" smtClean="0">
                <a:ea typeface="宋体" pitchFamily="2" charset="-122"/>
              </a:rPr>
              <a:t>属性使用缺省初始值，</a:t>
            </a:r>
            <a:r>
              <a:rPr lang="en-US" altLang="zh-CN" sz="2400" dirty="0" smtClean="0">
                <a:ea typeface="宋体" pitchFamily="2" charset="-122"/>
              </a:rPr>
              <a:t>age</a:t>
            </a:r>
            <a:r>
              <a:rPr lang="zh-CN" altLang="en-US" sz="2400" dirty="0" smtClean="0">
                <a:ea typeface="宋体" pitchFamily="2" charset="-122"/>
              </a:rPr>
              <a:t>和</a:t>
            </a:r>
            <a:r>
              <a:rPr lang="en-US" altLang="zh-CN" sz="2400" dirty="0" smtClean="0">
                <a:ea typeface="宋体" pitchFamily="2" charset="-122"/>
              </a:rPr>
              <a:t>weight</a:t>
            </a:r>
            <a:r>
              <a:rPr lang="zh-CN" altLang="en-US" sz="2400" dirty="0" smtClean="0">
                <a:ea typeface="宋体" pitchFamily="2" charset="-122"/>
              </a:rPr>
              <a:t>属性使用显式初始值</a:t>
            </a:r>
            <a:r>
              <a:rPr lang="en-US" altLang="zh-CN" sz="2400" dirty="0" smtClean="0">
                <a:ea typeface="宋体" pitchFamily="2" charset="-122"/>
              </a:rPr>
              <a:t>1</a:t>
            </a:r>
            <a:r>
              <a:rPr lang="zh-CN" altLang="en-US" sz="2400" dirty="0" smtClean="0">
                <a:ea typeface="宋体" pitchFamily="2" charset="-122"/>
              </a:rPr>
              <a:t>和</a:t>
            </a:r>
            <a:r>
              <a:rPr lang="en-US" altLang="zh-CN" sz="2400" dirty="0" smtClean="0">
                <a:ea typeface="宋体" pitchFamily="2" charset="-122"/>
              </a:rPr>
              <a:t>10</a:t>
            </a:r>
            <a:r>
              <a:rPr lang="zh-CN" altLang="en-US" sz="2400" dirty="0" smtClean="0">
                <a:ea typeface="宋体" pitchFamily="2" charset="-122"/>
              </a:rPr>
              <a:t>。</a:t>
            </a:r>
          </a:p>
          <a:p>
            <a:pPr marL="457200" indent="-457200">
              <a:buFont typeface="+mj-lt"/>
              <a:buAutoNum type="arabicPeriod"/>
              <a:defRPr/>
            </a:pPr>
            <a:r>
              <a:rPr lang="zh-CN" altLang="en-US" sz="2400" dirty="0" smtClean="0">
                <a:ea typeface="宋体" pitchFamily="2" charset="-122"/>
              </a:rPr>
              <a:t>在</a:t>
            </a:r>
            <a:r>
              <a:rPr lang="en-US" altLang="zh-CN" sz="2400" dirty="0" err="1" smtClean="0">
                <a:ea typeface="宋体" pitchFamily="2" charset="-122"/>
              </a:rPr>
              <a:t>TestDog</a:t>
            </a:r>
            <a:r>
              <a:rPr lang="zh-CN" altLang="en-US" sz="2400" dirty="0" smtClean="0">
                <a:ea typeface="宋体" pitchFamily="2" charset="-122"/>
              </a:rPr>
              <a:t>类的</a:t>
            </a:r>
            <a:r>
              <a:rPr lang="en-US" altLang="zh-CN" sz="2400" dirty="0" smtClean="0">
                <a:ea typeface="宋体" pitchFamily="2" charset="-122"/>
              </a:rPr>
              <a:t>main</a:t>
            </a:r>
            <a:r>
              <a:rPr lang="zh-CN" altLang="en-US" sz="2400" dirty="0" smtClean="0">
                <a:ea typeface="宋体" pitchFamily="2" charset="-122"/>
              </a:rPr>
              <a:t>方法中，创建两个</a:t>
            </a:r>
            <a:r>
              <a:rPr lang="en-US" altLang="zh-CN" sz="2400" dirty="0" smtClean="0">
                <a:ea typeface="宋体" pitchFamily="2" charset="-122"/>
              </a:rPr>
              <a:t>Dog</a:t>
            </a:r>
            <a:r>
              <a:rPr lang="zh-CN" altLang="en-US" sz="2400" dirty="0" smtClean="0">
                <a:ea typeface="宋体" pitchFamily="2" charset="-122"/>
              </a:rPr>
              <a:t>对象，分别调用两对象的</a:t>
            </a:r>
            <a:r>
              <a:rPr lang="en-US" altLang="zh-CN" sz="2400" dirty="0" smtClean="0">
                <a:ea typeface="宋体" pitchFamily="2" charset="-122"/>
              </a:rPr>
              <a:t>say</a:t>
            </a:r>
            <a:r>
              <a:rPr lang="zh-CN" altLang="en-US" sz="2400" dirty="0" smtClean="0">
                <a:ea typeface="宋体" pitchFamily="2" charset="-122"/>
              </a:rPr>
              <a:t>方法，将调用结果打印输出。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继续在</a:t>
            </a:r>
            <a:r>
              <a:rPr lang="en-US" altLang="zh-CN" sz="2400" dirty="0" smtClean="0">
                <a:ea typeface="宋体" pitchFamily="2" charset="-122"/>
              </a:rPr>
              <a:t>main</a:t>
            </a:r>
            <a:r>
              <a:rPr lang="zh-CN" altLang="en-US" sz="2400" dirty="0" smtClean="0">
                <a:ea typeface="宋体" pitchFamily="2" charset="-122"/>
              </a:rPr>
              <a:t>方法中，将两个</a:t>
            </a:r>
            <a:r>
              <a:rPr lang="en-US" altLang="zh-CN" sz="2400" dirty="0" smtClean="0">
                <a:ea typeface="宋体" pitchFamily="2" charset="-122"/>
              </a:rPr>
              <a:t>Dog</a:t>
            </a:r>
            <a:r>
              <a:rPr lang="zh-CN" altLang="en-US" sz="2400" dirty="0" smtClean="0">
                <a:ea typeface="宋体" pitchFamily="2" charset="-122"/>
              </a:rPr>
              <a:t>对象的</a:t>
            </a:r>
            <a:r>
              <a:rPr lang="en-US" altLang="zh-CN" sz="2400" dirty="0" smtClean="0">
                <a:ea typeface="宋体" pitchFamily="2" charset="-122"/>
              </a:rPr>
              <a:t>name</a:t>
            </a:r>
            <a:r>
              <a:rPr lang="zh-CN" altLang="en-US" sz="2400" dirty="0" smtClean="0">
                <a:ea typeface="宋体" pitchFamily="2" charset="-122"/>
              </a:rPr>
              <a:t>属性分别设为“京叭 ”和“吉娃娃”，第二个对象的体重设为</a:t>
            </a:r>
            <a:r>
              <a:rPr lang="en-US" altLang="zh-CN" sz="2400" dirty="0" smtClean="0">
                <a:ea typeface="宋体" pitchFamily="2" charset="-122"/>
              </a:rPr>
              <a:t>8</a:t>
            </a:r>
            <a:r>
              <a:rPr lang="zh-CN" altLang="en-US" sz="2400" dirty="0" smtClean="0">
                <a:ea typeface="宋体" pitchFamily="2" charset="-122"/>
              </a:rPr>
              <a:t>。再分别调用两对象的</a:t>
            </a:r>
            <a:r>
              <a:rPr lang="en-US" altLang="zh-CN" sz="2400" dirty="0" smtClean="0">
                <a:ea typeface="宋体" pitchFamily="2" charset="-122"/>
              </a:rPr>
              <a:t>say</a:t>
            </a:r>
            <a:r>
              <a:rPr lang="zh-CN" altLang="en-US" sz="2400" dirty="0" smtClean="0">
                <a:ea typeface="宋体" pitchFamily="2" charset="-122"/>
              </a:rPr>
              <a:t>方法，将调用结果打印输出。</a:t>
            </a:r>
            <a:endParaRPr lang="en-US" altLang="zh-CN" sz="2400" dirty="0" smtClean="0">
              <a:ea typeface="宋体" pitchFamily="2" charset="-122"/>
            </a:endParaRPr>
          </a:p>
          <a:p>
            <a:pPr marL="457200" indent="-457200">
              <a:buFont typeface="+mj-lt"/>
              <a:buAutoNum type="arabicPeriod"/>
              <a:defRPr/>
            </a:pPr>
            <a:r>
              <a:rPr lang="zh-CN" altLang="en-US" sz="2400" dirty="0" smtClean="0">
                <a:ea typeface="宋体" pitchFamily="2" charset="-122"/>
              </a:rPr>
              <a:t>根据输出结果，理解由同一类创建的不同对象的属性的独立性。</a:t>
            </a:r>
          </a:p>
          <a:p>
            <a:endParaRPr lang="zh-CN" altLang="en-US" sz="2400" dirty="0"/>
          </a:p>
        </p:txBody>
      </p:sp>
    </p:spTree>
    <p:extLst>
      <p:ext uri="{BB962C8B-B14F-4D97-AF65-F5344CB8AC3E}">
        <p14:creationId xmlns:p14="http://schemas.microsoft.com/office/powerpoint/2010/main" val="9091767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sz="quarter"/>
          </p:nvPr>
        </p:nvSpPr>
        <p:spPr>
          <a:xfrm>
            <a:off x="395288" y="836712"/>
            <a:ext cx="8424862" cy="1152128"/>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pic>
        <p:nvPicPr>
          <p:cNvPr id="43011" name="Picture 3" descr="传引用1"/>
          <p:cNvPicPr>
            <a:picLocks noGrp="1" noChangeAspect="1" noChangeArrowheads="1"/>
          </p:cNvPicPr>
          <p:nvPr>
            <p:ph sz="quarter" idx="1"/>
          </p:nvPr>
        </p:nvPicPr>
        <p:blipFill>
          <a:blip r:embed="rId2"/>
          <a:srcRect/>
          <a:stretch>
            <a:fillRect/>
          </a:stretch>
        </p:blipFill>
        <p:spPr>
          <a:xfrm>
            <a:off x="144561" y="1988840"/>
            <a:ext cx="4492527" cy="2251396"/>
          </a:xfrm>
          <a:noFill/>
        </p:spPr>
      </p:pic>
      <p:pic>
        <p:nvPicPr>
          <p:cNvPr id="43012" name="Picture 4" descr="传引用2"/>
          <p:cNvPicPr>
            <a:picLocks noGrp="1" noChangeAspect="1" noChangeArrowheads="1"/>
          </p:cNvPicPr>
          <p:nvPr>
            <p:ph sz="quarter" idx="2"/>
          </p:nvPr>
        </p:nvPicPr>
        <p:blipFill>
          <a:blip r:embed="rId3"/>
          <a:srcRect/>
          <a:stretch>
            <a:fillRect/>
          </a:stretch>
        </p:blipFill>
        <p:spPr>
          <a:xfrm>
            <a:off x="4645550" y="2059806"/>
            <a:ext cx="4174600" cy="2017266"/>
          </a:xfrm>
          <a:noFill/>
        </p:spPr>
      </p:pic>
      <p:pic>
        <p:nvPicPr>
          <p:cNvPr id="43013" name="Picture 5" descr="传引用4"/>
          <p:cNvPicPr>
            <a:picLocks noGrp="1" noChangeAspect="1" noChangeArrowheads="1"/>
          </p:cNvPicPr>
          <p:nvPr>
            <p:ph sz="quarter" idx="3"/>
          </p:nvPr>
        </p:nvPicPr>
        <p:blipFill>
          <a:blip r:embed="rId4"/>
          <a:srcRect/>
          <a:stretch>
            <a:fillRect/>
          </a:stretch>
        </p:blipFill>
        <p:spPr>
          <a:xfrm>
            <a:off x="4400550" y="4509120"/>
            <a:ext cx="4356457" cy="1928813"/>
          </a:xfrm>
          <a:noFill/>
        </p:spPr>
      </p:pic>
      <p:pic>
        <p:nvPicPr>
          <p:cNvPr id="43014" name="Picture 6" descr="传引用3"/>
          <p:cNvPicPr>
            <a:picLocks noGrp="1" noChangeAspect="1" noChangeArrowheads="1"/>
          </p:cNvPicPr>
          <p:nvPr>
            <p:ph sz="quarter" idx="4"/>
          </p:nvPr>
        </p:nvPicPr>
        <p:blipFill>
          <a:blip r:embed="rId5"/>
          <a:srcRect/>
          <a:stretch>
            <a:fillRect/>
          </a:stretch>
        </p:blipFill>
        <p:spPr>
          <a:xfrm>
            <a:off x="468313" y="4527574"/>
            <a:ext cx="4529890" cy="1873250"/>
          </a:xfrm>
          <a:noFill/>
        </p:spPr>
      </p:pic>
      <p:sp>
        <p:nvSpPr>
          <p:cNvPr id="43015" name="Text Box 7">
            <a:hlinkClick r:id="rId6" action="ppaction://hlinkfile"/>
          </p:cNvPr>
          <p:cNvSpPr txBox="1">
            <a:spLocks noChangeArrowheads="1"/>
          </p:cNvSpPr>
          <p:nvPr/>
        </p:nvSpPr>
        <p:spPr bwMode="auto">
          <a:xfrm>
            <a:off x="395288" y="6400824"/>
            <a:ext cx="8424862"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555456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descr="czh特殊3"/>
          <p:cNvPicPr>
            <a:picLocks noGrp="1" noChangeAspect="1" noChangeArrowheads="1"/>
          </p:cNvPicPr>
          <p:nvPr>
            <p:ph sz="half" idx="1"/>
          </p:nvPr>
        </p:nvPicPr>
        <p:blipFill>
          <a:blip r:embed="rId2"/>
          <a:srcRect/>
          <a:stretch>
            <a:fillRect/>
          </a:stretch>
        </p:blipFill>
        <p:spPr>
          <a:xfrm>
            <a:off x="576231" y="4241823"/>
            <a:ext cx="4824413" cy="2089150"/>
          </a:xfrm>
          <a:noFill/>
        </p:spPr>
      </p:pic>
      <p:pic>
        <p:nvPicPr>
          <p:cNvPr id="44036" name="Picture 4" descr="czh特殊2"/>
          <p:cNvPicPr>
            <a:picLocks noChangeAspect="1" noChangeArrowheads="1"/>
          </p:cNvPicPr>
          <p:nvPr/>
        </p:nvPicPr>
        <p:blipFill>
          <a:blip r:embed="rId3"/>
          <a:srcRect/>
          <a:stretch>
            <a:fillRect/>
          </a:stretch>
        </p:blipFill>
        <p:spPr bwMode="auto">
          <a:xfrm>
            <a:off x="4824381" y="2081236"/>
            <a:ext cx="3960813" cy="2089150"/>
          </a:xfrm>
          <a:prstGeom prst="rect">
            <a:avLst/>
          </a:prstGeom>
          <a:noFill/>
          <a:ln w="9525">
            <a:noFill/>
            <a:miter lim="800000"/>
            <a:headEnd/>
            <a:tailEnd/>
          </a:ln>
        </p:spPr>
      </p:pic>
      <p:pic>
        <p:nvPicPr>
          <p:cNvPr id="44037" name="Picture 5" descr="czh特殊1"/>
          <p:cNvPicPr>
            <a:picLocks noChangeAspect="1" noChangeArrowheads="1"/>
          </p:cNvPicPr>
          <p:nvPr/>
        </p:nvPicPr>
        <p:blipFill>
          <a:blip r:embed="rId4"/>
          <a:srcRect/>
          <a:stretch>
            <a:fillRect/>
          </a:stretch>
        </p:blipFill>
        <p:spPr bwMode="auto">
          <a:xfrm>
            <a:off x="503206" y="2081236"/>
            <a:ext cx="4321175" cy="2089150"/>
          </a:xfrm>
          <a:prstGeom prst="rect">
            <a:avLst/>
          </a:prstGeom>
          <a:noFill/>
          <a:ln w="9525">
            <a:noFill/>
            <a:miter lim="800000"/>
            <a:headEnd/>
            <a:tailEnd/>
          </a:ln>
        </p:spPr>
      </p:pic>
      <p:pic>
        <p:nvPicPr>
          <p:cNvPr id="44038" name="Picture 6" descr="czh特殊4"/>
          <p:cNvPicPr>
            <a:picLocks noGrp="1" noChangeAspect="1" noChangeArrowheads="1"/>
          </p:cNvPicPr>
          <p:nvPr>
            <p:ph sz="half" idx="2"/>
          </p:nvPr>
        </p:nvPicPr>
        <p:blipFill>
          <a:blip r:embed="rId5"/>
          <a:srcRect/>
          <a:stretch>
            <a:fillRect/>
          </a:stretch>
        </p:blipFill>
        <p:spPr>
          <a:xfrm>
            <a:off x="4679919" y="4241823"/>
            <a:ext cx="4032250" cy="2089150"/>
          </a:xfrm>
          <a:noFill/>
        </p:spPr>
      </p:pic>
      <p:sp>
        <p:nvSpPr>
          <p:cNvPr id="44039" name="Text Box 7">
            <a:hlinkClick r:id="rId6" action="ppaction://hlinkfile"/>
          </p:cNvPr>
          <p:cNvSpPr txBox="1">
            <a:spLocks noChangeArrowheads="1"/>
          </p:cNvSpPr>
          <p:nvPr/>
        </p:nvSpPr>
        <p:spPr bwMode="auto">
          <a:xfrm>
            <a:off x="71406" y="6329386"/>
            <a:ext cx="8064500" cy="369332"/>
          </a:xfrm>
          <a:prstGeom prst="rect">
            <a:avLst/>
          </a:prstGeom>
          <a:noFill/>
          <a:ln w="9525">
            <a:noFill/>
            <a:miter lim="800000"/>
            <a:headEnd/>
            <a:tailEnd/>
          </a:ln>
        </p:spPr>
        <p:txBody>
          <a:bodyPr>
            <a:spAutoFit/>
          </a:bodyPr>
          <a:lstStyle/>
          <a:p>
            <a:pPr>
              <a:spcBef>
                <a:spcPct val="50000"/>
              </a:spcBef>
            </a:pPr>
            <a:endParaRPr lang="zh-CN" altLang="zh-CN">
              <a:latin typeface="Times New Roman" pitchFamily="18" charset="0"/>
              <a:ea typeface="宋体" pitchFamily="2" charset="-122"/>
              <a:cs typeface="Times New Roman" pitchFamily="18" charset="0"/>
            </a:endParaRPr>
          </a:p>
        </p:txBody>
      </p:sp>
      <p:sp>
        <p:nvSpPr>
          <p:cNvPr id="9" name="Rectangle 2"/>
          <p:cNvSpPr>
            <a:spLocks noGrp="1" noChangeArrowheads="1"/>
          </p:cNvSpPr>
          <p:nvPr>
            <p:ph type="title" sz="quarter"/>
          </p:nvPr>
        </p:nvSpPr>
        <p:spPr>
          <a:xfrm>
            <a:off x="395288" y="548680"/>
            <a:ext cx="8424862" cy="1357322"/>
          </a:xfrm>
        </p:spPr>
        <p:txBody>
          <a:bodyPr>
            <a:normAutofit fontScale="90000"/>
          </a:bodyPr>
          <a:lstStyle/>
          <a:p>
            <a:r>
              <a:rPr lang="zh-CN" altLang="en-US" sz="4000" b="1" dirty="0">
                <a:latin typeface="Times New Roman" pitchFamily="18" charset="0"/>
                <a:ea typeface="宋体" pitchFamily="2" charset="-122"/>
                <a:cs typeface="Times New Roman" pitchFamily="18" charset="0"/>
              </a:rPr>
              <a:t>方法的</a:t>
            </a:r>
            <a:r>
              <a:rPr lang="zh-CN" altLang="en-US" sz="4000" b="1" dirty="0" smtClean="0">
                <a:latin typeface="Times New Roman" pitchFamily="18" charset="0"/>
                <a:ea typeface="宋体" pitchFamily="2" charset="-122"/>
                <a:cs typeface="Times New Roman" pitchFamily="18" charset="0"/>
              </a:rPr>
              <a:t>参数传递</a:t>
            </a:r>
            <a:r>
              <a:rPr lang="zh-CN" altLang="en-US" sz="4000" dirty="0" smtClean="0">
                <a:latin typeface="Times New Roman" pitchFamily="18" charset="0"/>
                <a:ea typeface="宋体" pitchFamily="2" charset="-122"/>
                <a:cs typeface="Times New Roman" pitchFamily="18" charset="0"/>
              </a:rPr>
              <a:t/>
            </a:r>
            <a:br>
              <a:rPr lang="zh-CN" altLang="en-US" sz="4000" dirty="0" smtClean="0">
                <a:latin typeface="Times New Roman" pitchFamily="18" charset="0"/>
                <a:ea typeface="宋体" pitchFamily="2" charset="-122"/>
                <a:cs typeface="Times New Roman" pitchFamily="18" charset="0"/>
              </a:rPr>
            </a:br>
            <a:r>
              <a:rPr lang="zh-CN" altLang="en-US" sz="4000" dirty="0" smtClean="0">
                <a:latin typeface="Times New Roman" pitchFamily="18" charset="0"/>
                <a:ea typeface="宋体" pitchFamily="2" charset="-122"/>
                <a:cs typeface="Times New Roman" pitchFamily="18" charset="0"/>
              </a:rPr>
              <a:t>		                </a:t>
            </a:r>
            <a:r>
              <a:rPr lang="en-US" altLang="zh-CN" sz="4000" dirty="0" smtClean="0">
                <a:latin typeface="Times New Roman" pitchFamily="18" charset="0"/>
                <a:ea typeface="宋体" pitchFamily="2" charset="-122"/>
                <a:cs typeface="Times New Roman" pitchFamily="18" charset="0"/>
              </a:rPr>
              <a:t>—</a:t>
            </a:r>
            <a:r>
              <a:rPr lang="zh-CN" altLang="en-US" sz="3200" dirty="0" smtClean="0">
                <a:latin typeface="Times New Roman" pitchFamily="18" charset="0"/>
                <a:ea typeface="宋体" pitchFamily="2" charset="-122"/>
                <a:cs typeface="Times New Roman" pitchFamily="18" charset="0"/>
              </a:rPr>
              <a:t>引用数据类型的参数传递</a:t>
            </a:r>
          </a:p>
        </p:txBody>
      </p:sp>
    </p:spTree>
    <p:extLst>
      <p:ext uri="{BB962C8B-B14F-4D97-AF65-F5344CB8AC3E}">
        <p14:creationId xmlns:p14="http://schemas.microsoft.com/office/powerpoint/2010/main" val="171843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9872" y="776679"/>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179512" y="1226983"/>
            <a:ext cx="8784976" cy="5632311"/>
          </a:xfrm>
          <a:prstGeom prst="rect">
            <a:avLst/>
          </a:prstGeom>
          <a:noFill/>
        </p:spPr>
        <p:txBody>
          <a:bodyPr wrap="square" rtlCol="0">
            <a:spAutoFit/>
          </a:bodyPr>
          <a:lstStyle/>
          <a:p>
            <a:r>
              <a:rPr lang="en-US" altLang="zh-CN" sz="2400" dirty="0">
                <a:solidFill>
                  <a:srgbClr val="C00000"/>
                </a:solidFill>
                <a:ea typeface="宋体" pitchFamily="2" charset="-122"/>
              </a:rPr>
              <a:t>public class </a:t>
            </a:r>
            <a:r>
              <a:rPr lang="en-US" altLang="zh-CN" sz="2400" dirty="0" err="1">
                <a:solidFill>
                  <a:srgbClr val="C00000"/>
                </a:solidFill>
                <a:ea typeface="宋体" pitchFamily="2" charset="-122"/>
              </a:rPr>
              <a:t>Test</a:t>
            </a:r>
            <a:r>
              <a:rPr lang="en-US" altLang="zh-CN" sz="2400" dirty="0" err="1" smtClean="0">
                <a:solidFill>
                  <a:srgbClr val="C00000"/>
                </a:solidFill>
                <a:ea typeface="宋体" pitchFamily="2" charset="-122"/>
              </a:rPr>
              <a:t>Transfer</a:t>
            </a:r>
            <a:r>
              <a:rPr lang="en-US" altLang="zh-CN" sz="2400" dirty="0" smtClean="0">
                <a:solidFill>
                  <a:srgbClr val="C00000"/>
                </a:solidFill>
                <a:ea typeface="宋体" pitchFamily="2" charset="-122"/>
              </a:rPr>
              <a:t> {</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public static void swap(</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err="1" smtClean="0">
                <a:solidFill>
                  <a:srgbClr val="C00000"/>
                </a:solidFill>
                <a:ea typeface="宋体" pitchFamily="2" charset="-122"/>
              </a:rPr>
              <a:t>int</a:t>
            </a:r>
            <a:r>
              <a:rPr lang="en-US" altLang="zh-CN" sz="2400" dirty="0" smtClean="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 = </a:t>
            </a:r>
            <a:r>
              <a:rPr lang="en-US" altLang="zh-CN" sz="2400" dirty="0" smtClean="0">
                <a:solidFill>
                  <a:srgbClr val="C00000"/>
                </a:solidFill>
                <a:ea typeface="宋体" pitchFamily="2" charset="-122"/>
              </a:rPr>
              <a:t>a;</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 </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a:t>
            </a:r>
            <a:endParaRPr lang="en-US" altLang="zh-CN" sz="2400" dirty="0">
              <a:solidFill>
                <a:srgbClr val="C00000"/>
              </a:solidFill>
              <a:ea typeface="宋体" pitchFamily="2" charset="-122"/>
            </a:endParaRPr>
          </a:p>
          <a:p>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b </a:t>
            </a:r>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tmp</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("swap</a:t>
            </a:r>
            <a:r>
              <a:rPr lang="zh-CN" altLang="en-US" sz="2400" dirty="0">
                <a:solidFill>
                  <a:srgbClr val="C00000"/>
                </a:solidFill>
                <a:ea typeface="宋体" pitchFamily="2" charset="-122"/>
              </a:rPr>
              <a:t>方法里，</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r>
              <a:rPr lang="en-US" altLang="zh-CN" sz="2400" dirty="0" smtClean="0">
                <a:solidFill>
                  <a:srgbClr val="C00000"/>
                </a:solidFill>
                <a:ea typeface="宋体" pitchFamily="2" charset="-122"/>
              </a:rPr>
              <a:t>{</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a = 6;</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int</a:t>
            </a:r>
            <a:r>
              <a:rPr lang="en-US" altLang="zh-CN" sz="2400" dirty="0">
                <a:solidFill>
                  <a:srgbClr val="C00000"/>
                </a:solidFill>
                <a:ea typeface="宋体" pitchFamily="2" charset="-122"/>
              </a:rPr>
              <a:t> b = 9;</a:t>
            </a:r>
          </a:p>
          <a:p>
            <a:r>
              <a:rPr lang="en-US" altLang="zh-CN" sz="2400" dirty="0">
                <a:solidFill>
                  <a:srgbClr val="C00000"/>
                </a:solidFill>
                <a:ea typeface="宋体" pitchFamily="2" charset="-122"/>
              </a:rPr>
              <a:t>		swap(a , b);</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a:t>
            </a:r>
            <a:r>
              <a:rPr lang="zh-CN" altLang="en-US" sz="2400" dirty="0">
                <a:solidFill>
                  <a:srgbClr val="C00000"/>
                </a:solidFill>
                <a:ea typeface="宋体" pitchFamily="2" charset="-122"/>
              </a:rPr>
              <a:t>交换结束后，变量</a:t>
            </a:r>
            <a:r>
              <a:rPr lang="en-US" altLang="zh-CN" sz="2400" dirty="0">
                <a:solidFill>
                  <a:srgbClr val="C00000"/>
                </a:solidFill>
                <a:ea typeface="宋体" pitchFamily="2" charset="-122"/>
              </a:rPr>
              <a:t>a</a:t>
            </a:r>
            <a:r>
              <a:rPr lang="zh-CN" altLang="en-US" sz="2400" dirty="0">
                <a:solidFill>
                  <a:srgbClr val="C00000"/>
                </a:solidFill>
                <a:ea typeface="宋体" pitchFamily="2" charset="-122"/>
              </a:rPr>
              <a:t>的值是</a:t>
            </a:r>
            <a:r>
              <a:rPr lang="en-US" altLang="zh-CN" sz="2400" dirty="0">
                <a:solidFill>
                  <a:srgbClr val="C00000"/>
                </a:solidFill>
                <a:ea typeface="宋体" pitchFamily="2" charset="-122"/>
              </a:rPr>
              <a:t>" </a:t>
            </a:r>
            <a:endParaRPr lang="en-US" altLang="zh-CN" sz="2400" dirty="0" smtClean="0">
              <a:solidFill>
                <a:srgbClr val="C00000"/>
              </a:solidFill>
              <a:ea typeface="宋体" pitchFamily="2" charset="-122"/>
            </a:endParaRPr>
          </a:p>
          <a:p>
            <a:r>
              <a:rPr lang="en-US" altLang="zh-CN" sz="2400" dirty="0" smtClean="0">
                <a:solidFill>
                  <a:srgbClr val="C00000"/>
                </a:solidFill>
                <a:ea typeface="宋体" pitchFamily="2" charset="-122"/>
              </a:rPr>
              <a:t>			+ a + "</a:t>
            </a:r>
            <a:r>
              <a:rPr lang="zh-CN" altLang="en-US" sz="2400" dirty="0" smtClean="0">
                <a:solidFill>
                  <a:srgbClr val="C00000"/>
                </a:solidFill>
                <a:ea typeface="宋体" pitchFamily="2" charset="-122"/>
              </a:rPr>
              <a:t>；变量</a:t>
            </a:r>
            <a:r>
              <a:rPr lang="en-US" altLang="zh-CN" sz="2400" dirty="0" smtClean="0">
                <a:solidFill>
                  <a:srgbClr val="C00000"/>
                </a:solidFill>
                <a:ea typeface="宋体" pitchFamily="2" charset="-122"/>
              </a:rPr>
              <a:t>b</a:t>
            </a:r>
            <a:r>
              <a:rPr lang="zh-CN" altLang="en-US" sz="2400" dirty="0" smtClean="0">
                <a:solidFill>
                  <a:srgbClr val="C00000"/>
                </a:solidFill>
                <a:ea typeface="宋体" pitchFamily="2" charset="-122"/>
              </a:rPr>
              <a:t>的值是</a:t>
            </a:r>
            <a:r>
              <a:rPr lang="en-US" altLang="zh-CN" sz="2400" dirty="0" smtClean="0">
                <a:solidFill>
                  <a:srgbClr val="C00000"/>
                </a:solidFill>
                <a:ea typeface="宋体" pitchFamily="2" charset="-122"/>
              </a:rPr>
              <a:t>" + b);</a:t>
            </a:r>
          </a:p>
          <a:p>
            <a:r>
              <a:rPr lang="en-US" altLang="zh-CN" sz="2400" dirty="0" smtClean="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4025545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692696"/>
            <a:ext cx="3672408" cy="646331"/>
          </a:xfrm>
          <a:prstGeom prst="rect">
            <a:avLst/>
          </a:prstGeom>
          <a:noFill/>
        </p:spPr>
        <p:txBody>
          <a:bodyPr wrap="square" rtlCol="0">
            <a:spAutoFit/>
          </a:bodyPr>
          <a:lstStyle/>
          <a:p>
            <a:r>
              <a:rPr lang="zh-CN" altLang="en-US" sz="3600" b="1" dirty="0">
                <a:ea typeface="宋体" pitchFamily="2" charset="-122"/>
                <a:cs typeface="Times New Roman" pitchFamily="18" charset="0"/>
              </a:rPr>
              <a:t>方法的参数</a:t>
            </a:r>
            <a:r>
              <a:rPr lang="zh-CN" altLang="en-US" sz="3600" b="1" dirty="0" smtClean="0">
                <a:ea typeface="宋体" pitchFamily="2" charset="-122"/>
                <a:cs typeface="Times New Roman" pitchFamily="18" charset="0"/>
              </a:rPr>
              <a:t>传递</a:t>
            </a:r>
            <a:endParaRPr lang="zh-CN" altLang="en-US" sz="3600" dirty="0">
              <a:ea typeface="宋体" pitchFamily="2" charset="-122"/>
            </a:endParaRPr>
          </a:p>
        </p:txBody>
      </p:sp>
      <p:sp>
        <p:nvSpPr>
          <p:cNvPr id="2" name="TextBox 1"/>
          <p:cNvSpPr txBox="1"/>
          <p:nvPr/>
        </p:nvSpPr>
        <p:spPr>
          <a:xfrm>
            <a:off x="251520" y="1000221"/>
            <a:ext cx="8712968" cy="5909310"/>
          </a:xfrm>
          <a:prstGeom prst="rect">
            <a:avLst/>
          </a:prstGeom>
          <a:noFill/>
        </p:spPr>
        <p:txBody>
          <a:bodyPr wrap="square" rtlCol="0">
            <a:spAutoFit/>
          </a:bodyPr>
          <a:lstStyle/>
          <a:p>
            <a:r>
              <a:rPr lang="en-US" altLang="zh-CN" b="1" dirty="0">
                <a:solidFill>
                  <a:srgbClr val="C00000"/>
                </a:solidFill>
                <a:ea typeface="宋体" pitchFamily="2" charset="-122"/>
              </a:rPr>
              <a:t>class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a:t>
            </a:r>
          </a:p>
          <a:p>
            <a:r>
              <a:rPr lang="en-US" altLang="zh-CN" b="1" dirty="0">
                <a:solidFill>
                  <a:srgbClr val="C00000"/>
                </a:solidFill>
                <a:ea typeface="宋体" pitchFamily="2" charset="-122"/>
              </a:rPr>
              <a:t>	public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b;</a:t>
            </a:r>
          </a:p>
          <a:p>
            <a:r>
              <a:rPr lang="en-US" altLang="zh-CN" b="1" dirty="0">
                <a:solidFill>
                  <a:srgbClr val="C00000"/>
                </a:solidFill>
                <a:ea typeface="宋体" pitchFamily="2" charset="-122"/>
              </a:rPr>
              <a:t>}</a:t>
            </a:r>
          </a:p>
          <a:p>
            <a:r>
              <a:rPr lang="en-US" altLang="zh-CN" b="1" dirty="0">
                <a:solidFill>
                  <a:srgbClr val="C00000"/>
                </a:solidFill>
                <a:ea typeface="宋体" pitchFamily="2" charset="-122"/>
              </a:rPr>
              <a:t>public class </a:t>
            </a:r>
            <a:r>
              <a:rPr lang="en-US" altLang="zh-CN" b="1" dirty="0" smtClean="0">
                <a:solidFill>
                  <a:srgbClr val="C00000"/>
                </a:solidFill>
                <a:ea typeface="宋体" pitchFamily="2" charset="-122"/>
              </a:rPr>
              <a:t>TestTransfer1 {</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public static void </a:t>
            </a:r>
            <a:r>
              <a:rPr lang="en-US" altLang="zh-CN" b="1" dirty="0" smtClean="0">
                <a:solidFill>
                  <a:srgbClr val="C00000"/>
                </a:solidFill>
                <a:ea typeface="宋体" pitchFamily="2" charset="-122"/>
              </a:rPr>
              <a:t>swap(</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a:t>
            </a:r>
            <a:endParaRPr lang="en-US" altLang="zh-CN" b="1" dirty="0">
              <a:solidFill>
                <a:srgbClr val="C00000"/>
              </a:solidFill>
              <a:ea typeface="宋体" pitchFamily="2" charset="-122"/>
            </a:endParaRPr>
          </a:p>
          <a:p>
            <a:r>
              <a:rPr lang="zh-CN" altLang="en-US" b="1" dirty="0">
                <a:solidFill>
                  <a:srgbClr val="C00000"/>
                </a:solidFill>
                <a:ea typeface="宋体" pitchFamily="2" charset="-122"/>
              </a:rPr>
              <a:t>		</a:t>
            </a:r>
            <a:r>
              <a:rPr lang="en-US" altLang="zh-CN" b="1" dirty="0" err="1">
                <a:solidFill>
                  <a:srgbClr val="C00000"/>
                </a:solidFill>
                <a:ea typeface="宋体" pitchFamily="2" charset="-122"/>
              </a:rPr>
              <a:t>int</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en-US" altLang="zh-CN" b="1" dirty="0" err="1">
                <a:solidFill>
                  <a:srgbClr val="C00000"/>
                </a:solidFill>
                <a:ea typeface="宋体" pitchFamily="2" charset="-122"/>
              </a:rPr>
              <a:t>tmp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("swap</a:t>
            </a:r>
            <a:r>
              <a:rPr lang="zh-CN" altLang="en-US" b="1" dirty="0">
                <a:solidFill>
                  <a:srgbClr val="C00000"/>
                </a:solidFill>
                <a:ea typeface="宋体" pitchFamily="2" charset="-122"/>
              </a:rPr>
              <a:t>方法里，</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	public static void main(String[] </a:t>
            </a:r>
            <a:r>
              <a:rPr lang="en-US" altLang="zh-CN" b="1" dirty="0" err="1">
                <a:solidFill>
                  <a:srgbClr val="C00000"/>
                </a:solidFill>
                <a:ea typeface="宋体" pitchFamily="2" charset="-122"/>
              </a:rPr>
              <a:t>args</a:t>
            </a:r>
            <a:r>
              <a:rPr lang="en-US" altLang="zh-CN" b="1" dirty="0">
                <a:solidFill>
                  <a:srgbClr val="C00000"/>
                </a:solidFill>
                <a:ea typeface="宋体" pitchFamily="2" charset="-122"/>
              </a:rPr>
              <a:t>) </a:t>
            </a:r>
            <a:r>
              <a:rPr lang="en-US" altLang="zh-CN" b="1" dirty="0" smtClean="0">
                <a:solidFill>
                  <a:srgbClr val="C00000"/>
                </a:solidFill>
                <a:ea typeface="宋体" pitchFamily="2" charset="-122"/>
              </a:rPr>
              <a:t>{</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DataSwap</a:t>
            </a:r>
            <a:r>
              <a:rPr lang="en-US" altLang="zh-CN" b="1" dirty="0" smtClean="0">
                <a:solidFill>
                  <a:srgbClr val="C00000"/>
                </a:solidFill>
                <a:ea typeface="宋体" pitchFamily="2" charset="-122"/>
              </a:rPr>
              <a:t> ds </a:t>
            </a:r>
            <a:r>
              <a:rPr lang="en-US" altLang="zh-CN" b="1" dirty="0">
                <a:solidFill>
                  <a:srgbClr val="C00000"/>
                </a:solidFill>
                <a:ea typeface="宋体" pitchFamily="2" charset="-122"/>
              </a:rPr>
              <a:t>= new </a:t>
            </a:r>
            <a:r>
              <a:rPr lang="en-US" altLang="zh-CN" b="1" dirty="0" err="1" smtClean="0">
                <a:solidFill>
                  <a:srgbClr val="C00000"/>
                </a:solidFill>
                <a:ea typeface="宋体" pitchFamily="2" charset="-122"/>
              </a:rPr>
              <a:t>DataSwap</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6;</a:t>
            </a:r>
          </a:p>
          <a:p>
            <a:r>
              <a:rPr lang="en-US" altLang="zh-CN" b="1" dirty="0">
                <a:solidFill>
                  <a:srgbClr val="C00000"/>
                </a:solidFill>
                <a:ea typeface="宋体" pitchFamily="2" charset="-122"/>
              </a:rPr>
              <a:t>		</a:t>
            </a:r>
            <a:r>
              <a:rPr lang="en-US" altLang="zh-CN" b="1" dirty="0" err="1" smtClean="0">
                <a:solidFill>
                  <a:srgbClr val="C00000"/>
                </a:solidFill>
                <a:ea typeface="宋体" pitchFamily="2" charset="-122"/>
              </a:rPr>
              <a:t>ds.b</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9;</a:t>
            </a:r>
          </a:p>
          <a:p>
            <a:r>
              <a:rPr lang="en-US" altLang="zh-CN" b="1" dirty="0">
                <a:solidFill>
                  <a:srgbClr val="C00000"/>
                </a:solidFill>
                <a:ea typeface="宋体" pitchFamily="2" charset="-122"/>
              </a:rPr>
              <a:t>		</a:t>
            </a:r>
            <a:r>
              <a:rPr lang="en-US" altLang="zh-CN" b="1" dirty="0" smtClean="0">
                <a:solidFill>
                  <a:srgbClr val="C00000"/>
                </a:solidFill>
                <a:ea typeface="宋体" pitchFamily="2" charset="-122"/>
              </a:rPr>
              <a:t>swap(ds);</a:t>
            </a:r>
            <a:endParaRPr lang="en-US" altLang="zh-CN" b="1" dirty="0">
              <a:solidFill>
                <a:srgbClr val="C00000"/>
              </a:solidFill>
              <a:ea typeface="宋体" pitchFamily="2" charset="-122"/>
            </a:endParaRPr>
          </a:p>
          <a:p>
            <a:r>
              <a:rPr lang="en-US" altLang="zh-CN" b="1" dirty="0">
                <a:solidFill>
                  <a:srgbClr val="C00000"/>
                </a:solidFill>
                <a:ea typeface="宋体" pitchFamily="2" charset="-122"/>
              </a:rPr>
              <a:t>		</a:t>
            </a:r>
            <a:r>
              <a:rPr lang="en-US" altLang="zh-CN" b="1" dirty="0" err="1">
                <a:solidFill>
                  <a:srgbClr val="C00000"/>
                </a:solidFill>
                <a:ea typeface="宋体" pitchFamily="2" charset="-122"/>
              </a:rPr>
              <a:t>System.out.println</a:t>
            </a:r>
            <a:r>
              <a:rPr lang="en-US" altLang="zh-CN" b="1" dirty="0">
                <a:solidFill>
                  <a:srgbClr val="C00000"/>
                </a:solidFill>
                <a:ea typeface="宋体" pitchFamily="2" charset="-122"/>
              </a:rPr>
              <a:t>("</a:t>
            </a:r>
            <a:r>
              <a:rPr lang="zh-CN" altLang="en-US" b="1" dirty="0">
                <a:solidFill>
                  <a:srgbClr val="C00000"/>
                </a:solidFill>
                <a:ea typeface="宋体" pitchFamily="2" charset="-122"/>
              </a:rPr>
              <a:t>交换结束后，</a:t>
            </a:r>
            <a:r>
              <a:rPr lang="en-US" altLang="zh-CN" b="1" dirty="0">
                <a:solidFill>
                  <a:srgbClr val="C00000"/>
                </a:solidFill>
                <a:ea typeface="宋体" pitchFamily="2" charset="-122"/>
              </a:rPr>
              <a:t>a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a:t>
            </a:r>
          </a:p>
          <a:p>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ds.a</a:t>
            </a:r>
            <a:r>
              <a:rPr lang="en-US" altLang="zh-CN" b="1" dirty="0" smtClean="0">
                <a:solidFill>
                  <a:srgbClr val="C00000"/>
                </a:solidFill>
                <a:ea typeface="宋体" pitchFamily="2" charset="-122"/>
              </a:rPr>
              <a:t> </a:t>
            </a:r>
            <a:r>
              <a:rPr lang="en-US" altLang="zh-CN" b="1" dirty="0">
                <a:solidFill>
                  <a:srgbClr val="C00000"/>
                </a:solidFill>
                <a:ea typeface="宋体" pitchFamily="2" charset="-122"/>
              </a:rPr>
              <a:t>+ "</a:t>
            </a:r>
            <a:r>
              <a:rPr lang="zh-CN" altLang="en-US" b="1" dirty="0">
                <a:solidFill>
                  <a:srgbClr val="C00000"/>
                </a:solidFill>
                <a:ea typeface="宋体" pitchFamily="2" charset="-122"/>
              </a:rPr>
              <a:t>；</a:t>
            </a:r>
            <a:r>
              <a:rPr lang="en-US" altLang="zh-CN" b="1" dirty="0">
                <a:solidFill>
                  <a:srgbClr val="C00000"/>
                </a:solidFill>
                <a:ea typeface="宋体" pitchFamily="2" charset="-122"/>
              </a:rPr>
              <a:t>b Field</a:t>
            </a:r>
            <a:r>
              <a:rPr lang="zh-CN" altLang="en-US" b="1" dirty="0">
                <a:solidFill>
                  <a:srgbClr val="C00000"/>
                </a:solidFill>
                <a:ea typeface="宋体" pitchFamily="2" charset="-122"/>
              </a:rPr>
              <a:t>的值是</a:t>
            </a:r>
            <a:r>
              <a:rPr lang="en-US" altLang="zh-CN" b="1" dirty="0">
                <a:solidFill>
                  <a:srgbClr val="C00000"/>
                </a:solidFill>
                <a:ea typeface="宋体" pitchFamily="2" charset="-122"/>
              </a:rPr>
              <a:t>" + </a:t>
            </a:r>
            <a:r>
              <a:rPr lang="en-US" altLang="zh-CN" b="1" dirty="0" err="1" smtClean="0">
                <a:solidFill>
                  <a:srgbClr val="C00000"/>
                </a:solidFill>
                <a:ea typeface="宋体" pitchFamily="2" charset="-122"/>
              </a:rPr>
              <a:t>ds.b</a:t>
            </a:r>
            <a:r>
              <a:rPr lang="en-US" altLang="zh-CN" b="1" dirty="0">
                <a:solidFill>
                  <a:srgbClr val="C00000"/>
                </a:solidFill>
                <a:ea typeface="宋体" pitchFamily="2" charset="-122"/>
              </a:rPr>
              <a:t>);</a:t>
            </a:r>
          </a:p>
          <a:p>
            <a:r>
              <a:rPr lang="en-US" altLang="zh-CN" b="1" dirty="0">
                <a:solidFill>
                  <a:srgbClr val="C00000"/>
                </a:solidFill>
                <a:ea typeface="宋体" pitchFamily="2" charset="-122"/>
              </a:rPr>
              <a:t>	}</a:t>
            </a:r>
          </a:p>
          <a:p>
            <a:r>
              <a:rPr lang="en-US" altLang="zh-CN" b="1" dirty="0">
                <a:solidFill>
                  <a:srgbClr val="C00000"/>
                </a:solidFill>
                <a:ea typeface="宋体" pitchFamily="2" charset="-122"/>
              </a:rPr>
              <a:t>}</a:t>
            </a:r>
            <a:endParaRPr lang="zh-CN" altLang="en-US" b="1" dirty="0">
              <a:solidFill>
                <a:srgbClr val="C00000"/>
              </a:solidFill>
              <a:ea typeface="宋体" pitchFamily="2" charset="-122"/>
            </a:endParaRPr>
          </a:p>
        </p:txBody>
      </p:sp>
      <p:sp>
        <p:nvSpPr>
          <p:cNvPr id="5" name="矩形 4"/>
          <p:cNvSpPr/>
          <p:nvPr/>
        </p:nvSpPr>
        <p:spPr>
          <a:xfrm>
            <a:off x="5868144" y="2132856"/>
            <a:ext cx="3096344" cy="648072"/>
          </a:xfrm>
          <a:prstGeom prst="rect">
            <a:avLst/>
          </a:prstGeom>
          <a:solidFill>
            <a:schemeClr val="accent5">
              <a:lumMod val="40000"/>
              <a:lumOff val="6000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ea typeface="宋体" pitchFamily="2" charset="-122"/>
              </a:rPr>
              <a:t>请</a:t>
            </a:r>
            <a:r>
              <a:rPr lang="zh-CN" altLang="en-US" sz="3200" b="1" dirty="0" smtClean="0">
                <a:solidFill>
                  <a:schemeClr val="tx1"/>
                </a:solidFill>
                <a:ea typeface="宋体" pitchFamily="2" charset="-122"/>
              </a:rPr>
              <a:t>输出结果</a:t>
            </a:r>
            <a:endParaRPr lang="zh-CN" altLang="en-US" sz="3200" b="1" dirty="0">
              <a:solidFill>
                <a:schemeClr val="tx1"/>
              </a:solidFill>
              <a:ea typeface="宋体" pitchFamily="2" charset="-122"/>
            </a:endParaRPr>
          </a:p>
        </p:txBody>
      </p:sp>
    </p:spTree>
    <p:extLst>
      <p:ext uri="{BB962C8B-B14F-4D97-AF65-F5344CB8AC3E}">
        <p14:creationId xmlns:p14="http://schemas.microsoft.com/office/powerpoint/2010/main" val="2306950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24744"/>
            <a:ext cx="1584176" cy="47525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95736" y="1124744"/>
            <a:ext cx="6624736" cy="47525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3528" y="6021288"/>
            <a:ext cx="1728192" cy="369332"/>
          </a:xfrm>
          <a:prstGeom prst="rect">
            <a:avLst/>
          </a:prstGeom>
          <a:noFill/>
        </p:spPr>
        <p:txBody>
          <a:bodyPr wrap="square" rtlCol="0">
            <a:spAutoFit/>
          </a:bodyPr>
          <a:lstStyle/>
          <a:p>
            <a:r>
              <a:rPr lang="zh-CN" altLang="en-US" smtClean="0"/>
              <a:t>栈：局部变量</a:t>
            </a:r>
            <a:endParaRPr lang="zh-CN" altLang="en-US"/>
          </a:p>
        </p:txBody>
      </p:sp>
      <p:sp>
        <p:nvSpPr>
          <p:cNvPr id="7" name="文本框 6"/>
          <p:cNvSpPr txBox="1"/>
          <p:nvPr/>
        </p:nvSpPr>
        <p:spPr>
          <a:xfrm>
            <a:off x="7236296" y="6021288"/>
            <a:ext cx="1512168" cy="369332"/>
          </a:xfrm>
          <a:prstGeom prst="rect">
            <a:avLst/>
          </a:prstGeom>
          <a:noFill/>
        </p:spPr>
        <p:txBody>
          <a:bodyPr wrap="square" rtlCol="0">
            <a:spAutoFit/>
          </a:bodyPr>
          <a:lstStyle/>
          <a:p>
            <a:r>
              <a:rPr lang="zh-CN" altLang="en-US" smtClean="0"/>
              <a:t>堆：对象</a:t>
            </a:r>
            <a:endParaRPr lang="zh-CN" altLang="en-US"/>
          </a:p>
        </p:txBody>
      </p:sp>
      <p:cxnSp>
        <p:nvCxnSpPr>
          <p:cNvPr id="9" name="直接连接符 8"/>
          <p:cNvCxnSpPr/>
          <p:nvPr/>
        </p:nvCxnSpPr>
        <p:spPr>
          <a:xfrm>
            <a:off x="323528" y="4581128"/>
            <a:ext cx="158417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692696" y="5013176"/>
            <a:ext cx="1584176" cy="369332"/>
          </a:xfrm>
          <a:prstGeom prst="rect">
            <a:avLst/>
          </a:prstGeom>
          <a:noFill/>
        </p:spPr>
        <p:txBody>
          <a:bodyPr wrap="square" rtlCol="0">
            <a:spAutoFit/>
          </a:bodyPr>
          <a:lstStyle/>
          <a:p>
            <a:r>
              <a:rPr lang="en-US" altLang="zh-CN" smtClean="0"/>
              <a:t>main </a:t>
            </a:r>
            <a:r>
              <a:rPr lang="zh-CN" altLang="en-US" smtClean="0"/>
              <a:t>的栈桢</a:t>
            </a:r>
            <a:endParaRPr lang="zh-CN" altLang="en-US"/>
          </a:p>
        </p:txBody>
      </p:sp>
      <p:sp>
        <p:nvSpPr>
          <p:cNvPr id="11" name="文本框 10"/>
          <p:cNvSpPr txBox="1"/>
          <p:nvPr/>
        </p:nvSpPr>
        <p:spPr>
          <a:xfrm>
            <a:off x="539552" y="5013176"/>
            <a:ext cx="1152128" cy="369332"/>
          </a:xfrm>
          <a:prstGeom prst="rect">
            <a:avLst/>
          </a:prstGeom>
          <a:noFill/>
        </p:spPr>
        <p:txBody>
          <a:bodyPr wrap="square" rtlCol="0">
            <a:spAutoFit/>
          </a:bodyPr>
          <a:lstStyle/>
          <a:p>
            <a:r>
              <a:rPr lang="en-US" altLang="zh-CN" smtClean="0"/>
              <a:t>num:</a:t>
            </a:r>
            <a:endParaRPr lang="zh-CN" altLang="en-US"/>
          </a:p>
        </p:txBody>
      </p:sp>
      <p:sp>
        <p:nvSpPr>
          <p:cNvPr id="12" name="矩形 11"/>
          <p:cNvSpPr/>
          <p:nvPr/>
        </p:nvSpPr>
        <p:spPr>
          <a:xfrm>
            <a:off x="4427984" y="2852936"/>
            <a:ext cx="2448272" cy="201622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788024" y="3212976"/>
            <a:ext cx="1656184" cy="646331"/>
          </a:xfrm>
          <a:prstGeom prst="rect">
            <a:avLst/>
          </a:prstGeom>
          <a:noFill/>
        </p:spPr>
        <p:txBody>
          <a:bodyPr wrap="square" rtlCol="0">
            <a:spAutoFit/>
          </a:bodyPr>
          <a:lstStyle/>
          <a:p>
            <a:r>
              <a:rPr lang="en-US" altLang="zh-CN" smtClean="0"/>
              <a:t>a:1</a:t>
            </a:r>
          </a:p>
          <a:p>
            <a:r>
              <a:rPr lang="en-US" altLang="zh-CN" smtClean="0"/>
              <a:t>b:2</a:t>
            </a:r>
            <a:endParaRPr lang="zh-CN" altLang="en-US"/>
          </a:p>
        </p:txBody>
      </p:sp>
      <p:cxnSp>
        <p:nvCxnSpPr>
          <p:cNvPr id="15" name="直接连接符 14"/>
          <p:cNvCxnSpPr/>
          <p:nvPr/>
        </p:nvCxnSpPr>
        <p:spPr>
          <a:xfrm flipH="1" flipV="1">
            <a:off x="4283968" y="2636912"/>
            <a:ext cx="144016" cy="2160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923928" y="2276872"/>
            <a:ext cx="1152128" cy="369332"/>
          </a:xfrm>
          <a:prstGeom prst="rect">
            <a:avLst/>
          </a:prstGeom>
          <a:noFill/>
        </p:spPr>
        <p:txBody>
          <a:bodyPr wrap="square" rtlCol="0">
            <a:spAutoFit/>
          </a:bodyPr>
          <a:lstStyle/>
          <a:p>
            <a:r>
              <a:rPr lang="en-US" altLang="zh-CN" smtClean="0"/>
              <a:t>0x1234</a:t>
            </a:r>
            <a:endParaRPr lang="zh-CN" altLang="en-US"/>
          </a:p>
        </p:txBody>
      </p:sp>
      <p:sp>
        <p:nvSpPr>
          <p:cNvPr id="17" name="文本框 16"/>
          <p:cNvSpPr txBox="1"/>
          <p:nvPr/>
        </p:nvSpPr>
        <p:spPr>
          <a:xfrm>
            <a:off x="1043608" y="5013176"/>
            <a:ext cx="1152128" cy="369332"/>
          </a:xfrm>
          <a:prstGeom prst="rect">
            <a:avLst/>
          </a:prstGeom>
          <a:noFill/>
        </p:spPr>
        <p:txBody>
          <a:bodyPr wrap="square" rtlCol="0">
            <a:spAutoFit/>
          </a:bodyPr>
          <a:lstStyle/>
          <a:p>
            <a:r>
              <a:rPr lang="en-US" altLang="zh-CN" smtClean="0"/>
              <a:t>0x1234</a:t>
            </a:r>
            <a:endParaRPr lang="zh-CN" altLang="en-US"/>
          </a:p>
        </p:txBody>
      </p:sp>
      <p:cxnSp>
        <p:nvCxnSpPr>
          <p:cNvPr id="19" name="直接箭头连接符 18"/>
          <p:cNvCxnSpPr/>
          <p:nvPr/>
        </p:nvCxnSpPr>
        <p:spPr>
          <a:xfrm flipV="1">
            <a:off x="1475656" y="2852936"/>
            <a:ext cx="2952328" cy="21602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1"/>
            <a:endCxn id="4" idx="3"/>
          </p:cNvCxnSpPr>
          <p:nvPr/>
        </p:nvCxnSpPr>
        <p:spPr>
          <a:xfrm>
            <a:off x="323528" y="3501008"/>
            <a:ext cx="1584176"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548680" y="3717032"/>
            <a:ext cx="1296144" cy="369332"/>
          </a:xfrm>
          <a:prstGeom prst="rect">
            <a:avLst/>
          </a:prstGeom>
          <a:noFill/>
        </p:spPr>
        <p:txBody>
          <a:bodyPr wrap="square" rtlCol="0">
            <a:spAutoFit/>
          </a:bodyPr>
          <a:lstStyle/>
          <a:p>
            <a:r>
              <a:rPr lang="en-US" altLang="zh-CN" smtClean="0"/>
              <a:t>add </a:t>
            </a:r>
            <a:r>
              <a:rPr lang="zh-CN" altLang="en-US" smtClean="0"/>
              <a:t>的栈桢</a:t>
            </a:r>
            <a:endParaRPr lang="zh-CN" altLang="en-US"/>
          </a:p>
        </p:txBody>
      </p:sp>
      <p:sp>
        <p:nvSpPr>
          <p:cNvPr id="23" name="文本框 22"/>
          <p:cNvSpPr txBox="1"/>
          <p:nvPr/>
        </p:nvSpPr>
        <p:spPr>
          <a:xfrm>
            <a:off x="539552" y="3859307"/>
            <a:ext cx="1080120" cy="369332"/>
          </a:xfrm>
          <a:prstGeom prst="rect">
            <a:avLst/>
          </a:prstGeom>
          <a:noFill/>
        </p:spPr>
        <p:txBody>
          <a:bodyPr wrap="square" rtlCol="0">
            <a:spAutoFit/>
          </a:bodyPr>
          <a:lstStyle/>
          <a:p>
            <a:r>
              <a:rPr lang="en-US" altLang="zh-CN" smtClean="0"/>
              <a:t>num:</a:t>
            </a:r>
            <a:endParaRPr lang="zh-CN" altLang="en-US"/>
          </a:p>
        </p:txBody>
      </p:sp>
      <p:sp>
        <p:nvSpPr>
          <p:cNvPr id="24" name="文本框 23"/>
          <p:cNvSpPr txBox="1"/>
          <p:nvPr/>
        </p:nvSpPr>
        <p:spPr>
          <a:xfrm>
            <a:off x="1043608" y="3853498"/>
            <a:ext cx="1152128" cy="369332"/>
          </a:xfrm>
          <a:prstGeom prst="rect">
            <a:avLst/>
          </a:prstGeom>
          <a:noFill/>
        </p:spPr>
        <p:txBody>
          <a:bodyPr wrap="square" rtlCol="0">
            <a:spAutoFit/>
          </a:bodyPr>
          <a:lstStyle/>
          <a:p>
            <a:r>
              <a:rPr lang="en-US" altLang="zh-CN" smtClean="0"/>
              <a:t>0x1234</a:t>
            </a:r>
            <a:endParaRPr lang="zh-CN" altLang="en-US"/>
          </a:p>
        </p:txBody>
      </p:sp>
      <p:cxnSp>
        <p:nvCxnSpPr>
          <p:cNvPr id="26" name="直接箭头连接符 25"/>
          <p:cNvCxnSpPr>
            <a:stCxn id="24" idx="0"/>
          </p:cNvCxnSpPr>
          <p:nvPr/>
        </p:nvCxnSpPr>
        <p:spPr>
          <a:xfrm flipV="1">
            <a:off x="1619672" y="2852936"/>
            <a:ext cx="2808312" cy="10005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88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r>
              <a:rPr lang="zh-CN" altLang="en-US" sz="4400" dirty="0" smtClean="0">
                <a:solidFill>
                  <a:schemeClr val="bg1"/>
                </a:solidFill>
              </a:rPr>
              <a:t>第三节 </a:t>
            </a:r>
            <a:r>
              <a:rPr lang="en-US" altLang="zh-CN" sz="4400" dirty="0" smtClean="0">
                <a:solidFill>
                  <a:schemeClr val="bg1"/>
                </a:solidFill>
              </a:rPr>
              <a:t>Java</a:t>
            </a:r>
            <a:r>
              <a:rPr lang="zh-CN" altLang="en-US" sz="4400" dirty="0" smtClean="0">
                <a:solidFill>
                  <a:schemeClr val="bg1"/>
                </a:solidFill>
              </a:rPr>
              <a:t>内存管理和垃圾回收</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68760"/>
            <a:ext cx="1656184" cy="45365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1760" y="1268760"/>
            <a:ext cx="6192688" cy="453650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39552" y="5085184"/>
            <a:ext cx="1152128" cy="369332"/>
          </a:xfrm>
          <a:prstGeom prst="rect">
            <a:avLst/>
          </a:prstGeom>
          <a:noFill/>
        </p:spPr>
        <p:txBody>
          <a:bodyPr wrap="square" rtlCol="0">
            <a:spAutoFit/>
          </a:bodyPr>
          <a:lstStyle/>
          <a:p>
            <a:r>
              <a:rPr lang="en-US" altLang="zh-CN" smtClean="0"/>
              <a:t>p:</a:t>
            </a:r>
            <a:endParaRPr lang="zh-CN" altLang="en-US"/>
          </a:p>
        </p:txBody>
      </p:sp>
      <p:sp>
        <p:nvSpPr>
          <p:cNvPr id="7" name="矩形 6"/>
          <p:cNvSpPr/>
          <p:nvPr/>
        </p:nvSpPr>
        <p:spPr>
          <a:xfrm>
            <a:off x="3563888" y="2420888"/>
            <a:ext cx="2736304" cy="237626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923928" y="2708920"/>
            <a:ext cx="2232248"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10" name="直接连接符 9"/>
          <p:cNvCxnSpPr/>
          <p:nvPr/>
        </p:nvCxnSpPr>
        <p:spPr>
          <a:xfrm flipH="1" flipV="1">
            <a:off x="3419872" y="2276872"/>
            <a:ext cx="144016"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131840" y="1808558"/>
            <a:ext cx="864096" cy="369332"/>
          </a:xfrm>
          <a:prstGeom prst="rect">
            <a:avLst/>
          </a:prstGeom>
          <a:noFill/>
        </p:spPr>
        <p:txBody>
          <a:bodyPr wrap="square" rtlCol="0">
            <a:spAutoFit/>
          </a:bodyPr>
          <a:lstStyle/>
          <a:p>
            <a:r>
              <a:rPr lang="en-US" altLang="zh-CN" smtClean="0"/>
              <a:t>0x123</a:t>
            </a:r>
            <a:endParaRPr lang="zh-CN" altLang="en-US"/>
          </a:p>
        </p:txBody>
      </p:sp>
      <p:sp>
        <p:nvSpPr>
          <p:cNvPr id="12" name="文本框 11"/>
          <p:cNvSpPr txBox="1"/>
          <p:nvPr/>
        </p:nvSpPr>
        <p:spPr>
          <a:xfrm>
            <a:off x="885636" y="5085184"/>
            <a:ext cx="864096" cy="369332"/>
          </a:xfrm>
          <a:prstGeom prst="rect">
            <a:avLst/>
          </a:prstGeom>
          <a:noFill/>
        </p:spPr>
        <p:txBody>
          <a:bodyPr wrap="square" rtlCol="0">
            <a:spAutoFit/>
          </a:bodyPr>
          <a:lstStyle/>
          <a:p>
            <a:r>
              <a:rPr lang="en-US" altLang="zh-CN" smtClean="0"/>
              <a:t>0x123</a:t>
            </a:r>
            <a:endParaRPr lang="zh-CN" altLang="en-US"/>
          </a:p>
        </p:txBody>
      </p:sp>
      <p:sp>
        <p:nvSpPr>
          <p:cNvPr id="18" name="文本框 17"/>
          <p:cNvSpPr txBox="1"/>
          <p:nvPr/>
        </p:nvSpPr>
        <p:spPr>
          <a:xfrm>
            <a:off x="539552" y="4365104"/>
            <a:ext cx="1440160" cy="369332"/>
          </a:xfrm>
          <a:prstGeom prst="rect">
            <a:avLst/>
          </a:prstGeom>
          <a:noFill/>
        </p:spPr>
        <p:txBody>
          <a:bodyPr wrap="square" rtlCol="0">
            <a:spAutoFit/>
          </a:bodyPr>
          <a:lstStyle/>
          <a:p>
            <a:r>
              <a:rPr lang="en-US" altLang="zh-CN" smtClean="0"/>
              <a:t>p1</a:t>
            </a:r>
            <a:endParaRPr lang="zh-CN" altLang="en-US"/>
          </a:p>
        </p:txBody>
      </p:sp>
      <p:sp>
        <p:nvSpPr>
          <p:cNvPr id="19" name="文本框 18"/>
          <p:cNvSpPr txBox="1"/>
          <p:nvPr/>
        </p:nvSpPr>
        <p:spPr>
          <a:xfrm>
            <a:off x="885636" y="4355812"/>
            <a:ext cx="864096" cy="369332"/>
          </a:xfrm>
          <a:prstGeom prst="rect">
            <a:avLst/>
          </a:prstGeom>
          <a:noFill/>
        </p:spPr>
        <p:txBody>
          <a:bodyPr wrap="square" rtlCol="0">
            <a:spAutoFit/>
          </a:bodyPr>
          <a:lstStyle/>
          <a:p>
            <a:r>
              <a:rPr lang="en-US" altLang="zh-CN" smtClean="0"/>
              <a:t>0x123</a:t>
            </a:r>
            <a:endParaRPr lang="zh-CN" altLang="en-US"/>
          </a:p>
        </p:txBody>
      </p:sp>
      <p:cxnSp>
        <p:nvCxnSpPr>
          <p:cNvPr id="25" name="直接连接符 24"/>
          <p:cNvCxnSpPr/>
          <p:nvPr/>
        </p:nvCxnSpPr>
        <p:spPr>
          <a:xfrm>
            <a:off x="892614" y="5085184"/>
            <a:ext cx="727058" cy="32868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54155" y="5465549"/>
            <a:ext cx="802555" cy="369332"/>
          </a:xfrm>
          <a:prstGeom prst="rect">
            <a:avLst/>
          </a:prstGeom>
          <a:noFill/>
        </p:spPr>
        <p:txBody>
          <a:bodyPr wrap="square" rtlCol="0">
            <a:spAutoFit/>
          </a:bodyPr>
          <a:lstStyle/>
          <a:p>
            <a:r>
              <a:rPr lang="en-US" altLang="zh-CN" smtClean="0"/>
              <a:t>null</a:t>
            </a:r>
            <a:endParaRPr lang="zh-CN" altLang="en-US"/>
          </a:p>
        </p:txBody>
      </p:sp>
    </p:spTree>
    <p:extLst>
      <p:ext uri="{BB962C8B-B14F-4D97-AF65-F5344CB8AC3E}">
        <p14:creationId xmlns:p14="http://schemas.microsoft.com/office/powerpoint/2010/main" val="210746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2071670" y="2445245"/>
            <a:ext cx="5500726" cy="769441"/>
          </a:xfrm>
          <a:prstGeom prst="rect">
            <a:avLst/>
          </a:prstGeom>
          <a:noFill/>
        </p:spPr>
        <p:txBody>
          <a:bodyPr wrap="square" rtlCol="0">
            <a:spAutoFit/>
          </a:bodyPr>
          <a:lstStyle/>
          <a:p>
            <a:r>
              <a:rPr lang="zh-CN" altLang="en-US" sz="4400" dirty="0" smtClean="0">
                <a:solidFill>
                  <a:schemeClr val="bg1"/>
                </a:solidFill>
              </a:rPr>
              <a:t>第一节 类和对象</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charset="-122"/>
              </a:rPr>
              <a:t>JVM</a:t>
            </a:r>
            <a:r>
              <a:rPr lang="zh-CN" altLang="en-US" dirty="0" smtClean="0">
                <a:ea typeface="宋体" charset="-122"/>
              </a:rPr>
              <a:t>内存结构</a:t>
            </a:r>
            <a:endParaRPr lang="zh-CN" altLang="en-US" dirty="0"/>
          </a:p>
        </p:txBody>
      </p:sp>
      <p:sp>
        <p:nvSpPr>
          <p:cNvPr id="3" name="内容占位符 2"/>
          <p:cNvSpPr>
            <a:spLocks noGrp="1"/>
          </p:cNvSpPr>
          <p:nvPr>
            <p:ph idx="1"/>
          </p:nvPr>
        </p:nvSpPr>
        <p:spPr/>
        <p:txBody>
          <a:bodyPr>
            <a:normAutofit fontScale="85000" lnSpcReduction="20000"/>
          </a:bodyPr>
          <a:lstStyle/>
          <a:p>
            <a:pPr marL="361950" indent="-361950">
              <a:defRPr/>
            </a:pPr>
            <a:r>
              <a:rPr lang="zh-CN" altLang="en-US" dirty="0" smtClean="0">
                <a:ea typeface="宋体" pitchFamily="2" charset="-122"/>
              </a:rPr>
              <a:t>在执行</a:t>
            </a:r>
            <a:r>
              <a:rPr lang="en-US" altLang="zh-CN" dirty="0" smtClean="0">
                <a:ea typeface="宋体" pitchFamily="2" charset="-122"/>
              </a:rPr>
              <a:t>Java</a:t>
            </a:r>
            <a:r>
              <a:rPr lang="zh-CN" altLang="en-US" dirty="0" smtClean="0">
                <a:ea typeface="宋体" pitchFamily="2" charset="-122"/>
              </a:rPr>
              <a:t>应用程序时，</a:t>
            </a:r>
            <a:r>
              <a:rPr lang="en-US" altLang="zh-CN" dirty="0" smtClean="0">
                <a:ea typeface="宋体" pitchFamily="2" charset="-122"/>
              </a:rPr>
              <a:t>JVM</a:t>
            </a:r>
            <a:r>
              <a:rPr lang="zh-CN" altLang="en-US" dirty="0" smtClean="0">
                <a:ea typeface="宋体" pitchFamily="2" charset="-122"/>
              </a:rPr>
              <a:t>将内存划分为多个不同区域，用以维持程序的运行。</a:t>
            </a:r>
          </a:p>
          <a:p>
            <a:pPr marL="361950" indent="-361950">
              <a:buNone/>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en-US" altLang="zh-CN" dirty="0" smtClean="0">
              <a:ea typeface="宋体" pitchFamily="2" charset="-122"/>
            </a:endParaRPr>
          </a:p>
          <a:p>
            <a:pPr marL="361950" indent="-361950">
              <a:defRPr/>
            </a:pPr>
            <a:endParaRPr lang="zh-CN" altLang="en-US" dirty="0" smtClean="0">
              <a:ea typeface="宋体" pitchFamily="2" charset="-122"/>
            </a:endParaRPr>
          </a:p>
          <a:p>
            <a:pPr marL="361950" indent="-361950">
              <a:defRPr/>
            </a:pPr>
            <a:r>
              <a:rPr lang="zh-CN" altLang="en-US" dirty="0" smtClean="0">
                <a:ea typeface="宋体" pitchFamily="2" charset="-122"/>
              </a:rPr>
              <a:t>对于</a:t>
            </a:r>
            <a:r>
              <a:rPr lang="en-US" altLang="zh-CN" dirty="0" smtClean="0">
                <a:ea typeface="宋体" pitchFamily="2" charset="-122"/>
              </a:rPr>
              <a:t>Java</a:t>
            </a:r>
            <a:r>
              <a:rPr lang="zh-CN" altLang="en-US" dirty="0" smtClean="0">
                <a:ea typeface="宋体" pitchFamily="2" charset="-122"/>
              </a:rPr>
              <a:t>程序员来说，应了解堆和堆栈的用途：</a:t>
            </a:r>
          </a:p>
          <a:p>
            <a:pPr marL="704850" lvl="1" indent="-361950">
              <a:defRPr/>
            </a:pPr>
            <a:r>
              <a:rPr lang="zh-CN" altLang="en-US" dirty="0" smtClean="0">
                <a:ea typeface="宋体" pitchFamily="2" charset="-122"/>
              </a:rPr>
              <a:t>堆栈：用于临时保存局部变量的值</a:t>
            </a:r>
          </a:p>
          <a:p>
            <a:pPr marL="704850" lvl="1" indent="-361950">
              <a:defRPr/>
            </a:pPr>
            <a:r>
              <a:rPr lang="zh-CN" altLang="en-US" dirty="0" smtClean="0">
                <a:ea typeface="宋体" pitchFamily="2" charset="-122"/>
              </a:rPr>
              <a:t>堆：用于存储对象及其加载的类</a:t>
            </a:r>
          </a:p>
        </p:txBody>
      </p:sp>
      <p:pic>
        <p:nvPicPr>
          <p:cNvPr id="4" name="Picture 2"/>
          <p:cNvPicPr>
            <a:picLocks noChangeAspect="1" noChangeArrowheads="1"/>
          </p:cNvPicPr>
          <p:nvPr/>
        </p:nvPicPr>
        <p:blipFill>
          <a:blip r:embed="rId2" cstate="print"/>
          <a:srcRect/>
          <a:stretch>
            <a:fillRect/>
          </a:stretch>
        </p:blipFill>
        <p:spPr bwMode="auto">
          <a:xfrm>
            <a:off x="1214414" y="2214554"/>
            <a:ext cx="2088232" cy="25556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8229600" cy="857256"/>
          </a:xfrm>
        </p:spPr>
        <p:txBody>
          <a:bodyPr/>
          <a:lstStyle/>
          <a:p>
            <a:r>
              <a:rPr lang="en-US" altLang="zh-CN" dirty="0" smtClean="0">
                <a:ea typeface="宋体" charset="-122"/>
              </a:rPr>
              <a:t>JVM</a:t>
            </a:r>
            <a:r>
              <a:rPr lang="zh-CN" altLang="en-US" dirty="0" smtClean="0">
                <a:ea typeface="宋体" charset="-122"/>
              </a:rPr>
              <a:t>内存结构</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sz="3200" dirty="0" smtClean="0">
                <a:ea typeface="宋体" pitchFamily="2" charset="-122"/>
              </a:rPr>
              <a:t>所有由代码直接或间接创建的对象均被保存在堆（</a:t>
            </a:r>
            <a:r>
              <a:rPr lang="en-US" altLang="zh-CN" sz="3200" dirty="0" smtClean="0">
                <a:ea typeface="宋体" pitchFamily="2" charset="-122"/>
              </a:rPr>
              <a:t>Heap</a:t>
            </a:r>
            <a:r>
              <a:rPr lang="zh-CN" altLang="en-US" sz="3200" dirty="0" smtClean="0">
                <a:ea typeface="宋体" pitchFamily="2" charset="-122"/>
              </a:rPr>
              <a:t>）内存</a:t>
            </a:r>
            <a:r>
              <a:rPr lang="zh-CN" altLang="en-US" sz="3200" smtClean="0">
                <a:ea typeface="宋体" pitchFamily="2" charset="-122"/>
              </a:rPr>
              <a:t>中。</a:t>
            </a:r>
            <a:endParaRPr lang="en-US" altLang="zh-CN" sz="3200" smtClean="0">
              <a:ea typeface="宋体" pitchFamily="2" charset="-122"/>
            </a:endParaRPr>
          </a:p>
          <a:p>
            <a:pPr marL="361950" indent="-361950">
              <a:defRPr/>
            </a:pPr>
            <a:r>
              <a:rPr lang="en-US" altLang="zh-CN" sz="3200" smtClean="0">
                <a:ea typeface="宋体" pitchFamily="2" charset="-122"/>
              </a:rPr>
              <a:t>JVM</a:t>
            </a:r>
            <a:r>
              <a:rPr lang="zh-CN" altLang="en-US" sz="3200" dirty="0" smtClean="0">
                <a:ea typeface="宋体" pitchFamily="2" charset="-122"/>
              </a:rPr>
              <a:t>将堆内存划分为两个部分：垃圾回收区和永久区。</a:t>
            </a: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en-US" altLang="zh-CN" sz="3200" dirty="0" smtClean="0">
              <a:ea typeface="宋体" pitchFamily="2" charset="-122"/>
            </a:endParaRPr>
          </a:p>
          <a:p>
            <a:pPr marL="361950" indent="-361950">
              <a:defRPr/>
            </a:pPr>
            <a:endParaRPr lang="zh-CN" altLang="en-US" sz="3200" dirty="0" smtClean="0">
              <a:ea typeface="宋体" pitchFamily="2" charset="-122"/>
            </a:endParaRPr>
          </a:p>
          <a:p>
            <a:pPr marL="361950" indent="-361950">
              <a:defRPr/>
            </a:pPr>
            <a:r>
              <a:rPr lang="zh-CN" altLang="en-US" sz="3200" dirty="0" smtClean="0">
                <a:ea typeface="宋体" pitchFamily="2" charset="-122"/>
              </a:rPr>
              <a:t>所有创建的对象均被存放在垃圾回收区中，而永久区只用于存放</a:t>
            </a:r>
            <a:r>
              <a:rPr lang="en-US" altLang="zh-CN" sz="3200" dirty="0" smtClean="0">
                <a:ea typeface="宋体" pitchFamily="2" charset="-122"/>
              </a:rPr>
              <a:t>JVM</a:t>
            </a:r>
            <a:r>
              <a:rPr lang="zh-CN" altLang="en-US" sz="3200" dirty="0" smtClean="0">
                <a:ea typeface="宋体" pitchFamily="2" charset="-122"/>
              </a:rPr>
              <a:t>所加载类的信息。</a:t>
            </a:r>
          </a:p>
          <a:p>
            <a:pPr marL="361950" indent="-361950">
              <a:defRPr/>
            </a:pPr>
            <a:endParaRPr lang="zh-CN" altLang="en-US" dirty="0" smtClean="0">
              <a:ea typeface="宋体" pitchFamily="2" charset="-122"/>
            </a:endParaRPr>
          </a:p>
        </p:txBody>
      </p:sp>
      <p:pic>
        <p:nvPicPr>
          <p:cNvPr id="5" name="Picture 2"/>
          <p:cNvPicPr>
            <a:picLocks noChangeAspect="1" noChangeArrowheads="1"/>
          </p:cNvPicPr>
          <p:nvPr/>
        </p:nvPicPr>
        <p:blipFill>
          <a:blip r:embed="rId2" cstate="print"/>
          <a:srcRect/>
          <a:stretch>
            <a:fillRect/>
          </a:stretch>
        </p:blipFill>
        <p:spPr bwMode="auto">
          <a:xfrm>
            <a:off x="1000100" y="2643182"/>
            <a:ext cx="5832648" cy="27027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857256"/>
          </a:xfrm>
        </p:spPr>
        <p:txBody>
          <a:bodyPr/>
          <a:lstStyle/>
          <a:p>
            <a:r>
              <a:rPr lang="en-US" altLang="zh-CN" dirty="0" smtClean="0">
                <a:ea typeface="宋体" charset="-122"/>
              </a:rPr>
              <a:t>JVM</a:t>
            </a:r>
            <a:r>
              <a:rPr lang="zh-CN" altLang="en-US" dirty="0" smtClean="0">
                <a:ea typeface="宋体" charset="-122"/>
              </a:rPr>
              <a:t>垃圾回收机制</a:t>
            </a:r>
            <a:endParaRPr lang="zh-CN" altLang="en-US" dirty="0"/>
          </a:p>
        </p:txBody>
      </p:sp>
      <p:sp>
        <p:nvSpPr>
          <p:cNvPr id="3" name="内容占位符 2"/>
          <p:cNvSpPr>
            <a:spLocks noGrp="1"/>
          </p:cNvSpPr>
          <p:nvPr>
            <p:ph idx="1"/>
          </p:nvPr>
        </p:nvSpPr>
        <p:spPr/>
        <p:txBody>
          <a:bodyPr>
            <a:normAutofit fontScale="77500" lnSpcReduction="20000"/>
          </a:bodyPr>
          <a:lstStyle/>
          <a:p>
            <a:pPr marL="361950" indent="-361950">
              <a:defRPr/>
            </a:pPr>
            <a:r>
              <a:rPr lang="zh-CN" altLang="en-US" dirty="0" smtClean="0">
                <a:ea typeface="宋体" pitchFamily="2" charset="-122"/>
              </a:rPr>
              <a:t>垃圾对象 </a:t>
            </a:r>
            <a:r>
              <a:rPr lang="en-US" altLang="zh-CN" dirty="0" smtClean="0">
                <a:ea typeface="宋体" pitchFamily="2" charset="-122"/>
              </a:rPr>
              <a:t>— </a:t>
            </a:r>
            <a:r>
              <a:rPr lang="zh-CN" altLang="en-US" dirty="0" smtClean="0">
                <a:ea typeface="宋体" pitchFamily="2" charset="-122"/>
              </a:rPr>
              <a:t>内存中不再被使用的对象</a:t>
            </a:r>
          </a:p>
          <a:p>
            <a:pPr marL="361950" indent="-361950">
              <a:defRPr/>
            </a:pPr>
            <a:r>
              <a:rPr lang="zh-CN" altLang="en-US" dirty="0" smtClean="0">
                <a:ea typeface="宋体" pitchFamily="2" charset="-122"/>
              </a:rPr>
              <a:t>垃圾回收（</a:t>
            </a:r>
            <a:r>
              <a:rPr lang="en-US" altLang="zh-CN" dirty="0" smtClean="0">
                <a:ea typeface="宋体" pitchFamily="2" charset="-122"/>
              </a:rPr>
              <a:t>GC</a:t>
            </a:r>
            <a:r>
              <a:rPr lang="zh-CN" altLang="en-US" dirty="0" smtClean="0">
                <a:ea typeface="宋体" pitchFamily="2" charset="-122"/>
              </a:rPr>
              <a:t>） </a:t>
            </a:r>
            <a:r>
              <a:rPr lang="en-US" altLang="zh-CN" dirty="0" smtClean="0">
                <a:ea typeface="宋体" pitchFamily="2" charset="-122"/>
              </a:rPr>
              <a:t>— JVM</a:t>
            </a:r>
            <a:r>
              <a:rPr lang="zh-CN" altLang="en-US" dirty="0" smtClean="0">
                <a:ea typeface="宋体" pitchFamily="2" charset="-122"/>
              </a:rPr>
              <a:t>自动释放垃圾对象所占内存的机制</a:t>
            </a:r>
            <a:endParaRPr lang="en-US" altLang="zh-CN" dirty="0" smtClean="0">
              <a:ea typeface="宋体" pitchFamily="2" charset="-122"/>
            </a:endParaRPr>
          </a:p>
          <a:p>
            <a:pPr marL="361950" indent="-361950">
              <a:defRPr/>
            </a:pPr>
            <a:r>
              <a:rPr lang="zh-CN" altLang="en-US" dirty="0" smtClean="0">
                <a:ea typeface="宋体" pitchFamily="2" charset="-122"/>
              </a:rPr>
              <a:t>如果对象再没有被引用变量引用时，便称之为垃圾，其所占用的内存将很快被</a:t>
            </a:r>
            <a:r>
              <a:rPr lang="en-US" altLang="zh-CN" dirty="0" smtClean="0">
                <a:ea typeface="宋体" pitchFamily="2" charset="-122"/>
              </a:rPr>
              <a:t>JVM</a:t>
            </a:r>
            <a:r>
              <a:rPr lang="zh-CN" altLang="en-US" dirty="0" smtClean="0">
                <a:ea typeface="宋体" pitchFamily="2" charset="-122"/>
              </a:rPr>
              <a:t>回收。</a:t>
            </a:r>
            <a:endParaRPr lang="en-US" altLang="zh-CN" dirty="0" smtClean="0">
              <a:ea typeface="宋体" pitchFamily="2" charset="-122"/>
            </a:endParaRPr>
          </a:p>
          <a:p>
            <a:pPr lvl="1">
              <a:buNone/>
            </a:pPr>
            <a:r>
              <a:rPr lang="en-US" altLang="zh-CN" dirty="0" smtClean="0"/>
              <a:t>1  public class </a:t>
            </a:r>
            <a:r>
              <a:rPr lang="en-US" altLang="zh-CN" dirty="0" err="1" smtClean="0"/>
              <a:t>TestDog</a:t>
            </a:r>
            <a:r>
              <a:rPr lang="en-US" altLang="zh-CN" dirty="0" smtClean="0"/>
              <a:t> {</a:t>
            </a:r>
            <a:endParaRPr lang="zh-CN" altLang="zh-CN" dirty="0" smtClean="0"/>
          </a:p>
          <a:p>
            <a:pPr lvl="1">
              <a:buNone/>
            </a:pPr>
            <a:r>
              <a:rPr lang="en-US" altLang="zh-CN" dirty="0" smtClean="0"/>
              <a:t>2      public static void main(String[] </a:t>
            </a:r>
            <a:r>
              <a:rPr lang="en-US" altLang="zh-CN" dirty="0" err="1" smtClean="0"/>
              <a:t>args</a:t>
            </a:r>
            <a:r>
              <a:rPr lang="en-US" altLang="zh-CN" dirty="0" smtClean="0"/>
              <a:t>) {</a:t>
            </a:r>
            <a:endParaRPr lang="zh-CN" altLang="zh-CN" dirty="0" smtClean="0"/>
          </a:p>
          <a:p>
            <a:pPr lvl="1">
              <a:buNone/>
            </a:pPr>
            <a:r>
              <a:rPr lang="en-US" altLang="zh-CN" b="1" dirty="0" smtClean="0"/>
              <a:t>3         </a:t>
            </a:r>
            <a:r>
              <a:rPr lang="en-US" altLang="zh-CN" dirty="0" smtClean="0"/>
              <a:t> Dog d = new Dog();</a:t>
            </a:r>
            <a:endParaRPr lang="zh-CN" altLang="zh-CN" dirty="0" smtClean="0"/>
          </a:p>
          <a:p>
            <a:pPr lvl="1">
              <a:buNone/>
            </a:pPr>
            <a:r>
              <a:rPr lang="en-US" altLang="zh-CN" dirty="0" smtClean="0"/>
              <a:t>4          </a:t>
            </a:r>
            <a:r>
              <a:rPr lang="en-US" altLang="zh-CN" dirty="0" err="1" smtClean="0"/>
              <a:t>System.out.println</a:t>
            </a:r>
            <a:r>
              <a:rPr lang="en-US" altLang="zh-CN" dirty="0" smtClean="0"/>
              <a:t>("Dog </a:t>
            </a:r>
            <a:r>
              <a:rPr lang="en-US" altLang="zh-CN" dirty="0" err="1" smtClean="0"/>
              <a:t>d’s</a:t>
            </a:r>
            <a:r>
              <a:rPr lang="en-US" altLang="zh-CN" dirty="0" smtClean="0"/>
              <a:t> weight is " + </a:t>
            </a:r>
            <a:r>
              <a:rPr lang="en-US" altLang="zh-CN" dirty="0" err="1" smtClean="0"/>
              <a:t>d.getWeight</a:t>
            </a:r>
            <a:r>
              <a:rPr lang="en-US" altLang="zh-CN" dirty="0" smtClean="0"/>
              <a:t>());</a:t>
            </a:r>
            <a:endParaRPr lang="zh-CN" altLang="zh-CN" dirty="0" smtClean="0"/>
          </a:p>
          <a:p>
            <a:pPr lvl="1">
              <a:buNone/>
            </a:pPr>
            <a:r>
              <a:rPr lang="en-US" altLang="zh-CN" b="1" dirty="0" smtClean="0"/>
              <a:t>5          d = null;</a:t>
            </a:r>
            <a:endParaRPr lang="zh-CN" altLang="zh-CN" dirty="0" smtClean="0"/>
          </a:p>
          <a:p>
            <a:pPr lvl="1">
              <a:buNone/>
            </a:pPr>
            <a:r>
              <a:rPr lang="en-US" altLang="zh-CN" dirty="0" smtClean="0"/>
              <a:t>6</a:t>
            </a:r>
            <a:endParaRPr lang="zh-CN" altLang="zh-CN" dirty="0" smtClean="0"/>
          </a:p>
          <a:p>
            <a:pPr lvl="1">
              <a:buNone/>
            </a:pPr>
            <a:r>
              <a:rPr lang="en-US" altLang="zh-CN" dirty="0" smtClean="0"/>
              <a:t>7</a:t>
            </a:r>
            <a:r>
              <a:rPr lang="en-US" altLang="zh-CN" b="1" dirty="0" smtClean="0"/>
              <a:t>         </a:t>
            </a:r>
            <a:r>
              <a:rPr lang="en-US" altLang="zh-CN" dirty="0" smtClean="0"/>
              <a:t> </a:t>
            </a:r>
            <a:r>
              <a:rPr lang="en-US" altLang="zh-CN" b="1" dirty="0" smtClean="0"/>
              <a:t>Dog d1 = new Dog();</a:t>
            </a:r>
            <a:endParaRPr lang="zh-CN" altLang="zh-CN" dirty="0" smtClean="0"/>
          </a:p>
          <a:p>
            <a:pPr lvl="1">
              <a:buNone/>
            </a:pPr>
            <a:r>
              <a:rPr lang="en-US" altLang="zh-CN" dirty="0" smtClean="0"/>
              <a:t>8          </a:t>
            </a:r>
            <a:r>
              <a:rPr lang="en-US" altLang="zh-CN" dirty="0" err="1" smtClean="0"/>
              <a:t>System.out.println</a:t>
            </a:r>
            <a:r>
              <a:rPr lang="en-US" altLang="zh-CN" dirty="0" smtClean="0"/>
              <a:t>("Dog </a:t>
            </a:r>
            <a:r>
              <a:rPr lang="en-US" altLang="zh-CN" dirty="0" err="1" smtClean="0"/>
              <a:t>d’s</a:t>
            </a:r>
            <a:r>
              <a:rPr lang="en-US" altLang="zh-CN" dirty="0" smtClean="0"/>
              <a:t> weight is " + d1.getWeight());</a:t>
            </a:r>
            <a:endParaRPr lang="zh-CN" altLang="zh-CN" dirty="0" smtClean="0"/>
          </a:p>
          <a:p>
            <a:pPr lvl="1">
              <a:buNone/>
            </a:pPr>
            <a:r>
              <a:rPr lang="en-US" altLang="zh-CN" dirty="0" smtClean="0"/>
              <a:t>9      }</a:t>
            </a:r>
            <a:endParaRPr lang="zh-CN" altLang="zh-CN" dirty="0" smtClean="0"/>
          </a:p>
          <a:p>
            <a:pPr lvl="1">
              <a:buNone/>
            </a:pPr>
            <a:r>
              <a:rPr lang="en-US" altLang="zh-CN" dirty="0" smtClean="0"/>
              <a:t>10 }</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第四节 类的封装</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672" y="692696"/>
            <a:ext cx="6731577" cy="762000"/>
          </a:xfrm>
        </p:spPr>
        <p:txBody>
          <a:bodyPr>
            <a:normAutofit/>
          </a:bodyPr>
          <a:lstStyle/>
          <a:p>
            <a:r>
              <a:rPr lang="zh-CN" altLang="en-US" b="1" dirty="0" smtClean="0">
                <a:latin typeface="+mn-lt"/>
                <a:ea typeface="宋体" pitchFamily="2" charset="-122"/>
                <a:cs typeface="Times New Roman" pitchFamily="18" charset="0"/>
              </a:rPr>
              <a:t>面向对象</a:t>
            </a:r>
            <a:r>
              <a:rPr lang="zh-CN" altLang="en-US" b="1" dirty="0">
                <a:latin typeface="+mn-lt"/>
                <a:ea typeface="宋体" pitchFamily="2" charset="-122"/>
                <a:cs typeface="Times New Roman" pitchFamily="18" charset="0"/>
              </a:rPr>
              <a:t>特征之一：封装和隐藏</a:t>
            </a:r>
            <a:endParaRPr lang="en-US" altLang="zh-CN" b="1" dirty="0">
              <a:latin typeface="+mn-lt"/>
              <a:ea typeface="宋体" pitchFamily="2" charset="-122"/>
              <a:cs typeface="Times New Roman" pitchFamily="18" charset="0"/>
            </a:endParaRPr>
          </a:p>
        </p:txBody>
      </p:sp>
      <p:sp>
        <p:nvSpPr>
          <p:cNvPr id="22531" name="Rectangle 3"/>
          <p:cNvSpPr>
            <a:spLocks noGrp="1" noChangeArrowheads="1"/>
          </p:cNvSpPr>
          <p:nvPr>
            <p:ph type="body" idx="1"/>
          </p:nvPr>
        </p:nvSpPr>
        <p:spPr>
          <a:xfrm>
            <a:off x="395288" y="1500175"/>
            <a:ext cx="8382000" cy="5241194"/>
          </a:xfrm>
        </p:spPr>
        <p:txBody>
          <a:bodyPr>
            <a:normAutofit fontScale="92500" lnSpcReduction="10000"/>
          </a:bodyPr>
          <a:lstStyle/>
          <a:p>
            <a:pPr marL="0" eaLnBrk="1" hangingPunct="1">
              <a:lnSpc>
                <a:spcPct val="90000"/>
              </a:lnSpc>
              <a:spcBef>
                <a:spcPct val="50000"/>
              </a:spcBef>
              <a:buClr>
                <a:schemeClr val="tx1"/>
              </a:buClr>
              <a:buFont typeface="Wingdings" pitchFamily="2" charset="2"/>
              <a:buNone/>
            </a:pPr>
            <a:r>
              <a:rPr lang="zh-CN" altLang="en-US" sz="2200" b="1" dirty="0" smtClean="0">
                <a:ea typeface="宋体" pitchFamily="2" charset="-122"/>
                <a:cs typeface="Times New Roman" pitchFamily="18" charset="0"/>
              </a:rPr>
              <a:t>使用者对类内部定义的属性</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对象的成员变量</a:t>
            </a:r>
            <a:r>
              <a:rPr lang="en-US" altLang="zh-CN" sz="2200" b="1" dirty="0" smtClean="0">
                <a:ea typeface="宋体" pitchFamily="2" charset="-122"/>
                <a:cs typeface="Times New Roman" pitchFamily="18" charset="0"/>
              </a:rPr>
              <a:t>)</a:t>
            </a:r>
            <a:r>
              <a:rPr lang="zh-CN" altLang="en-US" sz="2200" b="1" dirty="0" smtClean="0">
                <a:ea typeface="宋体" pitchFamily="2" charset="-122"/>
                <a:cs typeface="Times New Roman" pitchFamily="18" charset="0"/>
              </a:rPr>
              <a:t>的直接操作会导致数据的错误、混乱或安全性问题。</a:t>
            </a:r>
            <a:endParaRPr lang="en-US" altLang="zh-CN" sz="2200" b="1" dirty="0" smtClean="0">
              <a:ea typeface="宋体" pitchFamily="2" charset="-122"/>
              <a:cs typeface="Times New Roman" pitchFamily="18" charset="0"/>
            </a:endParaRPr>
          </a:p>
          <a:p>
            <a:pPr eaLnBrk="1" hangingPunct="1">
              <a:lnSpc>
                <a:spcPct val="80000"/>
              </a:lnSpc>
              <a:spcBef>
                <a:spcPct val="0"/>
              </a:spcBef>
              <a:buFontTx/>
              <a:buNone/>
            </a:pPr>
            <a:endParaRPr lang="en-US" altLang="zh-CN" sz="1800" b="1" dirty="0" smtClean="0">
              <a:solidFill>
                <a:schemeClr val="accent2"/>
              </a:solidFill>
              <a:ea typeface="宋体" pitchFamily="2" charset="-122"/>
              <a:cs typeface="Times New Roman" pitchFamily="18" charset="0"/>
            </a:endParaRP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public class Animal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a:t>
            </a:r>
            <a:r>
              <a:rPr lang="en-US" altLang="zh-CN" sz="2000" b="1" dirty="0" err="1" smtClean="0">
                <a:solidFill>
                  <a:srgbClr val="C00000"/>
                </a:solidFill>
                <a:ea typeface="宋体" pitchFamily="2" charset="-122"/>
                <a:cs typeface="Times New Roman" pitchFamily="18" charset="0"/>
              </a:rPr>
              <a:t>int</a:t>
            </a:r>
            <a:r>
              <a:rPr lang="en-US" altLang="zh-CN" sz="2000" b="1" dirty="0" smtClean="0">
                <a:solidFill>
                  <a:srgbClr val="C00000"/>
                </a:solidFill>
                <a:ea typeface="宋体" pitchFamily="2" charset="-122"/>
                <a:cs typeface="Times New Roman" pitchFamily="18" charset="0"/>
              </a:rPr>
              <a:t> legs;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eat(){</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(“Eating.”);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public void move(){</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(“Moving.”);</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r>
              <a:rPr lang="en-US" altLang="zh-CN" sz="2000" b="1" dirty="0" smtClean="0">
                <a:solidFill>
                  <a:srgbClr val="C00000"/>
                </a:solidFill>
                <a:ea typeface="宋体" pitchFamily="2" charset="-122"/>
                <a:cs typeface="Times New Roman" pitchFamily="18" charset="0"/>
              </a:rPr>
              <a:t> }</a:t>
            </a:r>
          </a:p>
          <a:p>
            <a:pPr eaLnBrk="1" hangingPunct="1">
              <a:lnSpc>
                <a:spcPct val="80000"/>
              </a:lnSpc>
              <a:spcBef>
                <a:spcPct val="0"/>
              </a:spcBef>
              <a:buFontTx/>
              <a:buNone/>
            </a:pPr>
            <a:endParaRPr lang="en-US" altLang="zh-CN" sz="2000" b="1" dirty="0" smtClean="0">
              <a:solidFill>
                <a:srgbClr val="C00000"/>
              </a:solidFill>
              <a:ea typeface="宋体" pitchFamily="2" charset="-122"/>
              <a:cs typeface="Times New Roman" pitchFamily="18" charset="0"/>
            </a:endParaRP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public class Zoo{</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public static void main(String </a:t>
            </a:r>
            <a:r>
              <a:rPr lang="en-US" altLang="zh-CN" sz="2000" b="1" dirty="0" err="1" smtClean="0">
                <a:solidFill>
                  <a:srgbClr val="C00000"/>
                </a:solidFill>
                <a:ea typeface="宋体" pitchFamily="2" charset="-122"/>
                <a:cs typeface="Times New Roman" pitchFamily="18" charset="0"/>
              </a:rPr>
              <a:t>args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Animal </a:t>
            </a:r>
            <a:r>
              <a:rPr lang="en-US" altLang="zh-CN" sz="2000" b="1" dirty="0" err="1" smtClean="0">
                <a:solidFill>
                  <a:srgbClr val="C00000"/>
                </a:solidFill>
                <a:ea typeface="宋体" pitchFamily="2" charset="-122"/>
                <a:cs typeface="Times New Roman" pitchFamily="18" charset="0"/>
              </a:rPr>
              <a:t>xb</a:t>
            </a:r>
            <a:r>
              <a:rPr lang="en-US" altLang="zh-CN" sz="2000" b="1" dirty="0" smtClean="0">
                <a:solidFill>
                  <a:srgbClr val="C00000"/>
                </a:solidFill>
                <a:ea typeface="宋体" pitchFamily="2" charset="-122"/>
                <a:cs typeface="Times New Roman" pitchFamily="18" charset="0"/>
              </a:rPr>
              <a:t>=new Animal();</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=4;</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a:t>
            </a:r>
            <a:r>
              <a:rPr lang="en-US" altLang="zh-CN" sz="2000" b="1" dirty="0" err="1" smtClean="0">
                <a:solidFill>
                  <a:srgbClr val="C00000"/>
                </a:solidFill>
                <a:ea typeface="宋体" pitchFamily="2" charset="-122"/>
                <a:cs typeface="Times New Roman" pitchFamily="18" charset="0"/>
              </a:rPr>
              <a:t>System.out.println</a:t>
            </a:r>
            <a:r>
              <a:rPr lang="en-US" altLang="zh-CN" sz="2000" b="1" dirty="0" smtClean="0">
                <a:solidFill>
                  <a:srgbClr val="C00000"/>
                </a:solidFill>
                <a:ea typeface="宋体" pitchFamily="2" charset="-122"/>
                <a:cs typeface="Times New Roman" pitchFamily="18" charset="0"/>
              </a:rPr>
              <a:t>(</a:t>
            </a:r>
            <a:r>
              <a:rPr lang="en-US" altLang="zh-CN" sz="2000" b="1" dirty="0" err="1" smtClean="0">
                <a:solidFill>
                  <a:srgbClr val="C00000"/>
                </a:solidFill>
                <a:ea typeface="宋体" pitchFamily="2" charset="-122"/>
                <a:cs typeface="Times New Roman" pitchFamily="18" charset="0"/>
              </a:rPr>
              <a:t>xb.legs</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xb.eat();</a:t>
            </a:r>
            <a:r>
              <a:rPr lang="en-US" altLang="zh-CN" sz="2000" b="1" dirty="0" err="1" smtClean="0">
                <a:solidFill>
                  <a:srgbClr val="C00000"/>
                </a:solidFill>
                <a:ea typeface="宋体" pitchFamily="2" charset="-122"/>
                <a:cs typeface="Times New Roman" pitchFamily="18" charset="0"/>
              </a:rPr>
              <a:t>xb.move</a:t>
            </a:r>
            <a:r>
              <a:rPr lang="en-US" altLang="zh-CN" sz="2000" b="1" dirty="0" smtClean="0">
                <a:solidFill>
                  <a:srgbClr val="C00000"/>
                </a:solidFill>
                <a:ea typeface="宋体" pitchFamily="2" charset="-122"/>
                <a:cs typeface="Times New Roman" pitchFamily="18" charset="0"/>
              </a:rPr>
              <a:t>();</a:t>
            </a:r>
          </a:p>
          <a:p>
            <a:pPr eaLnBrk="1" hangingPunct="1">
              <a:lnSpc>
                <a:spcPct val="90000"/>
              </a:lnSpc>
              <a:buFontTx/>
              <a:buNone/>
            </a:pPr>
            <a:r>
              <a:rPr lang="en-US" altLang="zh-CN" sz="2000" b="1" dirty="0" smtClean="0">
                <a:solidFill>
                  <a:srgbClr val="C00000"/>
                </a:solidFill>
                <a:ea typeface="宋体" pitchFamily="2" charset="-122"/>
                <a:cs typeface="Times New Roman" pitchFamily="18" charset="0"/>
              </a:rPr>
              <a:t>     }  }</a:t>
            </a:r>
          </a:p>
        </p:txBody>
      </p:sp>
      <p:sp>
        <p:nvSpPr>
          <p:cNvPr id="465924" name="Text Box 4"/>
          <p:cNvSpPr txBox="1">
            <a:spLocks noChangeArrowheads="1"/>
          </p:cNvSpPr>
          <p:nvPr/>
        </p:nvSpPr>
        <p:spPr bwMode="auto">
          <a:xfrm>
            <a:off x="5580112" y="4629806"/>
            <a:ext cx="3200400" cy="406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问题：</a:t>
            </a:r>
            <a:r>
              <a:rPr lang="en-US" altLang="zh-CN" sz="2000" b="1" dirty="0" err="1" smtClean="0">
                <a:ea typeface="宋体" pitchFamily="2" charset="-122"/>
                <a:cs typeface="Times New Roman" pitchFamily="18" charset="0"/>
              </a:rPr>
              <a:t>xb.legs</a:t>
            </a:r>
            <a:r>
              <a:rPr lang="en-US" altLang="zh-CN" sz="2000" b="1" dirty="0" smtClean="0">
                <a:ea typeface="宋体" pitchFamily="2" charset="-122"/>
                <a:cs typeface="Times New Roman" pitchFamily="18" charset="0"/>
              </a:rPr>
              <a:t> = -1000</a:t>
            </a:r>
            <a:r>
              <a:rPr lang="en-US" altLang="zh-CN" sz="2000" b="1" dirty="0">
                <a:ea typeface="宋体" pitchFamily="2" charset="-122"/>
                <a:cs typeface="Times New Roman" pitchFamily="18" charset="0"/>
              </a:rPr>
              <a:t>;</a:t>
            </a:r>
          </a:p>
        </p:txBody>
      </p:sp>
      <p:sp>
        <p:nvSpPr>
          <p:cNvPr id="465925" name="Rectangle 5"/>
          <p:cNvSpPr>
            <a:spLocks noChangeArrowheads="1"/>
          </p:cNvSpPr>
          <p:nvPr/>
        </p:nvSpPr>
        <p:spPr bwMode="auto">
          <a:xfrm>
            <a:off x="5580112" y="2513204"/>
            <a:ext cx="3124200" cy="1168400"/>
          </a:xfrm>
          <a:prstGeom prst="rect">
            <a:avLst/>
          </a:prstGeom>
          <a:noFill/>
          <a:ln w="9525">
            <a:solidFill>
              <a:schemeClr val="tx1"/>
            </a:solidFill>
            <a:miter lim="800000"/>
            <a:headEnd/>
            <a:tailEnd/>
          </a:ln>
        </p:spPr>
        <p:txBody>
          <a:bodyPr>
            <a:spAutoFit/>
          </a:bodyPr>
          <a:lstStyle/>
          <a:p>
            <a:pPr>
              <a:spcBef>
                <a:spcPct val="50000"/>
              </a:spcBef>
            </a:pPr>
            <a:r>
              <a:rPr lang="zh-CN" altLang="en-US" sz="2000" b="1" dirty="0">
                <a:ea typeface="宋体" pitchFamily="2" charset="-122"/>
                <a:cs typeface="Times New Roman" pitchFamily="18" charset="0"/>
              </a:rPr>
              <a:t>应该将</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属性保护起来，防止乱用。</a:t>
            </a:r>
          </a:p>
          <a:p>
            <a:pPr>
              <a:spcBef>
                <a:spcPct val="50000"/>
              </a:spcBef>
            </a:pPr>
            <a:r>
              <a:rPr lang="zh-CN" altLang="en-US" sz="2000" b="1" dirty="0">
                <a:solidFill>
                  <a:srgbClr val="FF0000"/>
                </a:solidFill>
                <a:ea typeface="宋体" pitchFamily="2" charset="-122"/>
                <a:cs typeface="Times New Roman" pitchFamily="18" charset="0"/>
              </a:rPr>
              <a:t>保护的方式：信息隐藏</a:t>
            </a:r>
          </a:p>
        </p:txBody>
      </p:sp>
    </p:spTree>
    <p:extLst>
      <p:ext uri="{BB962C8B-B14F-4D97-AF65-F5344CB8AC3E}">
        <p14:creationId xmlns:p14="http://schemas.microsoft.com/office/powerpoint/2010/main" val="152826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5924"/>
                                        </p:tgtEl>
                                        <p:attrNameLst>
                                          <p:attrName>style.visibility</p:attrName>
                                        </p:attrNameLst>
                                      </p:cBhvr>
                                      <p:to>
                                        <p:strVal val="visible"/>
                                      </p:to>
                                    </p:set>
                                    <p:anim calcmode="lin" valueType="num">
                                      <p:cBhvr additive="base">
                                        <p:cTn id="7" dur="500" fill="hold"/>
                                        <p:tgtEl>
                                          <p:spTgt spid="465924"/>
                                        </p:tgtEl>
                                        <p:attrNameLst>
                                          <p:attrName>ppt_x</p:attrName>
                                        </p:attrNameLst>
                                      </p:cBhvr>
                                      <p:tavLst>
                                        <p:tav tm="0">
                                          <p:val>
                                            <p:strVal val="1+#ppt_w/2"/>
                                          </p:val>
                                        </p:tav>
                                        <p:tav tm="100000">
                                          <p:val>
                                            <p:strVal val="#ppt_x"/>
                                          </p:val>
                                        </p:tav>
                                      </p:tavLst>
                                    </p:anim>
                                    <p:anim calcmode="lin" valueType="num">
                                      <p:cBhvr additive="base">
                                        <p:cTn id="8" dur="500" fill="hold"/>
                                        <p:tgtEl>
                                          <p:spTgt spid="465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5925"/>
                                        </p:tgtEl>
                                        <p:attrNameLst>
                                          <p:attrName>style.visibility</p:attrName>
                                        </p:attrNameLst>
                                      </p:cBhvr>
                                      <p:to>
                                        <p:strVal val="visible"/>
                                      </p:to>
                                    </p:set>
                                    <p:anim calcmode="lin" valueType="num">
                                      <p:cBhvr additive="base">
                                        <p:cTn id="13" dur="500" fill="hold"/>
                                        <p:tgtEl>
                                          <p:spTgt spid="465925"/>
                                        </p:tgtEl>
                                        <p:attrNameLst>
                                          <p:attrName>ppt_x</p:attrName>
                                        </p:attrNameLst>
                                      </p:cBhvr>
                                      <p:tavLst>
                                        <p:tav tm="0">
                                          <p:val>
                                            <p:strVal val="1+#ppt_w/2"/>
                                          </p:val>
                                        </p:tav>
                                        <p:tav tm="100000">
                                          <p:val>
                                            <p:strVal val="#ppt_x"/>
                                          </p:val>
                                        </p:tav>
                                      </p:tavLst>
                                    </p:anim>
                                    <p:anim calcmode="lin" valueType="num">
                                      <p:cBhvr additive="base">
                                        <p:cTn id="14" dur="500" fill="hold"/>
                                        <p:tgtEl>
                                          <p:spTgt spid="465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autoUpdateAnimBg="0"/>
      <p:bldP spid="46592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51520" y="1628800"/>
            <a:ext cx="8542420" cy="3671887"/>
          </a:xfrm>
        </p:spPr>
        <p:txBody>
          <a:bodyPr/>
          <a:lstStyle/>
          <a:p>
            <a:pPr algn="just" eaLnBrk="1" hangingPunct="1">
              <a:spcBef>
                <a:spcPct val="50000"/>
              </a:spcBef>
              <a:buClr>
                <a:schemeClr val="tx1"/>
              </a:buClr>
              <a:buFont typeface="Wingdings" pitchFamily="2" charset="2"/>
              <a:buNone/>
            </a:pPr>
            <a:r>
              <a:rPr lang="en-US" altLang="zh-CN" sz="2800" dirty="0" smtClean="0">
                <a:ea typeface="宋体" pitchFamily="2" charset="-122"/>
                <a:cs typeface="Times New Roman" pitchFamily="18" charset="0"/>
              </a:rPr>
              <a:t>   Java</a:t>
            </a:r>
            <a:r>
              <a:rPr lang="zh-CN" altLang="en-US" sz="2800" dirty="0" smtClean="0">
                <a:ea typeface="宋体" pitchFamily="2" charset="-122"/>
                <a:cs typeface="Times New Roman" pitchFamily="18" charset="0"/>
              </a:rPr>
              <a:t>中通过将数据声明为私有的</a:t>
            </a:r>
            <a:r>
              <a:rPr lang="en-US" altLang="zh-CN" sz="2800" dirty="0" smtClean="0">
                <a:ea typeface="宋体" pitchFamily="2" charset="-122"/>
                <a:cs typeface="Times New Roman" pitchFamily="18" charset="0"/>
              </a:rPr>
              <a:t>(private)</a:t>
            </a:r>
            <a:r>
              <a:rPr lang="zh-CN" altLang="en-US" sz="2800" dirty="0" smtClean="0">
                <a:ea typeface="宋体" pitchFamily="2" charset="-122"/>
                <a:cs typeface="Times New Roman" pitchFamily="18" charset="0"/>
              </a:rPr>
              <a:t>，再提供</a:t>
            </a:r>
            <a:r>
              <a:rPr lang="zh-CN" altLang="en-US" dirty="0">
                <a:ea typeface="宋体" pitchFamily="2" charset="-122"/>
                <a:cs typeface="Times New Roman" pitchFamily="18" charset="0"/>
              </a:rPr>
              <a:t>公共</a:t>
            </a:r>
            <a:r>
              <a:rPr lang="zh-CN" altLang="en-US" sz="2800" dirty="0" smtClean="0">
                <a:ea typeface="宋体" pitchFamily="2" charset="-122"/>
                <a:cs typeface="Times New Roman" pitchFamily="18" charset="0"/>
              </a:rPr>
              <a:t>的（</a:t>
            </a:r>
            <a:r>
              <a:rPr lang="en-US" altLang="zh-CN" sz="2800" dirty="0" smtClean="0">
                <a:ea typeface="宋体" pitchFamily="2" charset="-122"/>
                <a:cs typeface="Times New Roman" pitchFamily="18" charset="0"/>
              </a:rPr>
              <a:t>public</a:t>
            </a:r>
            <a:r>
              <a:rPr lang="zh-CN" altLang="en-US" sz="2800" dirty="0" smtClean="0">
                <a:ea typeface="宋体" pitchFamily="2" charset="-122"/>
                <a:cs typeface="Times New Roman" pitchFamily="18" charset="0"/>
              </a:rPr>
              <a:t>）方法</a:t>
            </a:r>
            <a:r>
              <a:rPr lang="en-US" altLang="zh-CN" sz="2800" dirty="0" smtClean="0">
                <a:ea typeface="宋体" pitchFamily="2" charset="-122"/>
                <a:cs typeface="Times New Roman" pitchFamily="18" charset="0"/>
              </a:rPr>
              <a:t>:</a:t>
            </a:r>
            <a:r>
              <a:rPr lang="en-US" altLang="zh-CN" sz="2800" b="1" dirty="0" err="1" smtClean="0">
                <a:solidFill>
                  <a:srgbClr val="C00000"/>
                </a:solidFill>
                <a:ea typeface="宋体" pitchFamily="2" charset="-122"/>
                <a:cs typeface="Times New Roman" pitchFamily="18" charset="0"/>
              </a:rPr>
              <a:t>getXxx</a:t>
            </a:r>
            <a:r>
              <a:rPr lang="en-US" altLang="zh-CN" sz="2800" b="1" dirty="0" smtClean="0">
                <a:solidFill>
                  <a:srgbClr val="C00000"/>
                </a:solidFill>
                <a:ea typeface="宋体" pitchFamily="2" charset="-122"/>
                <a:cs typeface="Times New Roman" pitchFamily="18" charset="0"/>
              </a:rPr>
              <a:t>()</a:t>
            </a:r>
            <a:r>
              <a:rPr lang="zh-CN" altLang="en-US" sz="2800" b="1" dirty="0" smtClean="0">
                <a:solidFill>
                  <a:srgbClr val="C00000"/>
                </a:solidFill>
                <a:ea typeface="宋体" pitchFamily="2" charset="-122"/>
                <a:cs typeface="Times New Roman" pitchFamily="18" charset="0"/>
              </a:rPr>
              <a:t>和</a:t>
            </a:r>
            <a:r>
              <a:rPr lang="en-US" altLang="zh-CN" sz="2800" b="1" dirty="0" err="1" smtClean="0">
                <a:solidFill>
                  <a:srgbClr val="C00000"/>
                </a:solidFill>
                <a:ea typeface="宋体" pitchFamily="2" charset="-122"/>
                <a:cs typeface="Times New Roman" pitchFamily="18" charset="0"/>
              </a:rPr>
              <a:t>setXxx</a:t>
            </a:r>
            <a:r>
              <a:rPr lang="en-US" altLang="zh-CN" sz="2800" b="1" dirty="0" smtClean="0">
                <a:solidFill>
                  <a:srgbClr val="C00000"/>
                </a:solidFill>
                <a:ea typeface="宋体" pitchFamily="2" charset="-122"/>
                <a:cs typeface="Times New Roman" pitchFamily="18" charset="0"/>
              </a:rPr>
              <a:t>()</a:t>
            </a:r>
            <a:r>
              <a:rPr lang="zh-CN" altLang="en-US" sz="2800" dirty="0" smtClean="0">
                <a:ea typeface="宋体" pitchFamily="2" charset="-122"/>
                <a:cs typeface="Times New Roman" pitchFamily="18" charset="0"/>
              </a:rPr>
              <a:t>实现对该属性的操作，以实现下述目的：</a:t>
            </a:r>
          </a:p>
          <a:p>
            <a:pPr lvl="1" algn="just" eaLnBrk="1" hangingPunct="1">
              <a:spcBef>
                <a:spcPct val="50000"/>
              </a:spcBef>
              <a:buFont typeface="Wingdings" pitchFamily="2" charset="2"/>
              <a:buChar char="Ø"/>
            </a:pPr>
            <a:r>
              <a:rPr lang="zh-CN" altLang="en-US" sz="2400" dirty="0" smtClean="0">
                <a:solidFill>
                  <a:srgbClr val="C00000"/>
                </a:solidFill>
                <a:ea typeface="宋体" pitchFamily="2" charset="-122"/>
                <a:cs typeface="Times New Roman" pitchFamily="18" charset="0"/>
              </a:rPr>
              <a:t>隐藏</a:t>
            </a:r>
            <a:r>
              <a:rPr lang="zh-CN" altLang="en-US" sz="2400" dirty="0" smtClean="0">
                <a:ea typeface="宋体" pitchFamily="2" charset="-122"/>
                <a:cs typeface="Times New Roman" pitchFamily="18" charset="0"/>
              </a:rPr>
              <a:t>一个类中</a:t>
            </a:r>
            <a:r>
              <a:rPr lang="zh-CN" altLang="en-US" dirty="0" smtClean="0">
                <a:ea typeface="宋体" pitchFamily="2" charset="-122"/>
                <a:cs typeface="Times New Roman" pitchFamily="18" charset="0"/>
              </a:rPr>
              <a:t>不需要对外提供的</a:t>
            </a:r>
            <a:r>
              <a:rPr lang="zh-CN" altLang="en-US" sz="2400" dirty="0" smtClean="0">
                <a:ea typeface="宋体" pitchFamily="2" charset="-122"/>
                <a:cs typeface="Times New Roman" pitchFamily="18" charset="0"/>
              </a:rPr>
              <a:t>实现细节；</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使用者只能通过事先定制好的</a:t>
            </a:r>
            <a:r>
              <a:rPr lang="zh-CN" altLang="en-US" sz="2400" dirty="0" smtClean="0">
                <a:solidFill>
                  <a:srgbClr val="C00000"/>
                </a:solidFill>
                <a:ea typeface="宋体" pitchFamily="2" charset="-122"/>
                <a:cs typeface="Times New Roman" pitchFamily="18" charset="0"/>
              </a:rPr>
              <a:t>方法来访问数据</a:t>
            </a:r>
            <a:r>
              <a:rPr lang="zh-CN" altLang="en-US" sz="2400" dirty="0" smtClean="0">
                <a:ea typeface="宋体" pitchFamily="2" charset="-122"/>
                <a:cs typeface="Times New Roman" pitchFamily="18" charset="0"/>
              </a:rPr>
              <a:t>，可以方便地加入控制逻辑，限制对属性的不合理操作；</a:t>
            </a:r>
          </a:p>
          <a:p>
            <a:pPr lvl="1" algn="just" eaLnBrk="1" hangingPunct="1">
              <a:spcBef>
                <a:spcPct val="50000"/>
              </a:spcBef>
              <a:buFont typeface="Wingdings" pitchFamily="2" charset="2"/>
              <a:buChar char="Ø"/>
            </a:pPr>
            <a:r>
              <a:rPr lang="zh-CN" altLang="en-US" sz="2400" dirty="0" smtClean="0">
                <a:ea typeface="宋体" pitchFamily="2" charset="-122"/>
                <a:cs typeface="Times New Roman" pitchFamily="18" charset="0"/>
              </a:rPr>
              <a:t>便于修改，增强代码的可维护性；</a:t>
            </a:r>
          </a:p>
        </p:txBody>
      </p:sp>
      <p:sp>
        <p:nvSpPr>
          <p:cNvPr id="4" name="Rectangle 2"/>
          <p:cNvSpPr txBox="1">
            <a:spLocks noChangeArrowheads="1"/>
          </p:cNvSpPr>
          <p:nvPr/>
        </p:nvSpPr>
        <p:spPr>
          <a:xfrm>
            <a:off x="2411760" y="764704"/>
            <a:ext cx="4940038" cy="736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Tree>
    <p:extLst>
      <p:ext uri="{BB962C8B-B14F-4D97-AF65-F5344CB8AC3E}">
        <p14:creationId xmlns:p14="http://schemas.microsoft.com/office/powerpoint/2010/main" val="125273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59832" y="548680"/>
            <a:ext cx="4940038" cy="736056"/>
          </a:xfrm>
        </p:spPr>
        <p:txBody>
          <a:bodyPr>
            <a:normAutofit/>
          </a:bodyPr>
          <a:lstStyle/>
          <a:p>
            <a:pPr eaLnBrk="1" hangingPunct="1"/>
            <a:r>
              <a:rPr lang="zh-CN" altLang="en-US" b="1" dirty="0" smtClean="0">
                <a:latin typeface="+mn-lt"/>
                <a:ea typeface="宋体" pitchFamily="2" charset="-122"/>
                <a:cs typeface="Arial Unicode MS" pitchFamily="34" charset="-122"/>
              </a:rPr>
              <a:t>信息的封装和隐藏</a:t>
            </a:r>
            <a:r>
              <a:rPr lang="en-US" altLang="zh-CN" b="1" dirty="0" smtClean="0">
                <a:latin typeface="+mn-lt"/>
                <a:ea typeface="宋体" pitchFamily="2" charset="-122"/>
                <a:cs typeface="Arial Unicode MS" pitchFamily="34" charset="-122"/>
              </a:rPr>
              <a:t> </a:t>
            </a:r>
            <a:endParaRPr lang="en-US" altLang="zh-CN" sz="1600" b="1" dirty="0" smtClean="0">
              <a:latin typeface="+mn-lt"/>
              <a:ea typeface="宋体" pitchFamily="2" charset="-122"/>
              <a:cs typeface="Arial Unicode MS" pitchFamily="34" charset="-122"/>
            </a:endParaRPr>
          </a:p>
        </p:txBody>
      </p:sp>
      <p:sp>
        <p:nvSpPr>
          <p:cNvPr id="2" name="TextBox 1"/>
          <p:cNvSpPr txBox="1"/>
          <p:nvPr/>
        </p:nvSpPr>
        <p:spPr>
          <a:xfrm>
            <a:off x="179512" y="1052736"/>
            <a:ext cx="8784976" cy="5961697"/>
          </a:xfrm>
          <a:prstGeom prst="rect">
            <a:avLst/>
          </a:prstGeom>
          <a:noFill/>
        </p:spPr>
        <p:txBody>
          <a:bodyPr wrap="square" rtlCol="0">
            <a:spAutoFit/>
          </a:bodyPr>
          <a:lstStyle/>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r>
              <a:rPr lang="en-US" altLang="zh-CN" sz="2000" b="1" dirty="0" smtClean="0">
                <a:solidFill>
                  <a:srgbClr val="C00000"/>
                </a:solidFill>
                <a:ea typeface="宋体" pitchFamily="2" charset="-122"/>
                <a:cs typeface="Times New Roman" pitchFamily="18" charset="0"/>
              </a:rPr>
              <a:t>;</a:t>
            </a:r>
            <a:r>
              <a:rPr lang="en-US" altLang="zh-CN" sz="2000" b="1" dirty="0" smtClean="0">
                <a:ea typeface="宋体" pitchFamily="2" charset="-122"/>
                <a:cs typeface="Times New Roman" pitchFamily="18" charset="0"/>
              </a:rPr>
              <a:t>//</a:t>
            </a:r>
            <a:r>
              <a:rPr lang="zh-CN" altLang="en-US" sz="2000" b="1" dirty="0">
                <a:ea typeface="宋体" pitchFamily="2" charset="-122"/>
                <a:cs typeface="Times New Roman" pitchFamily="18" charset="0"/>
              </a:rPr>
              <a:t>将属性</a:t>
            </a:r>
            <a:r>
              <a:rPr lang="en-US" altLang="zh-CN" sz="2000" b="1" dirty="0">
                <a:ea typeface="宋体" pitchFamily="2" charset="-122"/>
                <a:cs typeface="Times New Roman" pitchFamily="18" charset="0"/>
              </a:rPr>
              <a:t>legs</a:t>
            </a:r>
            <a:r>
              <a:rPr lang="zh-CN" altLang="en-US" sz="2000" b="1" dirty="0">
                <a:ea typeface="宋体" pitchFamily="2" charset="-122"/>
                <a:cs typeface="Times New Roman" pitchFamily="18" charset="0"/>
              </a:rPr>
              <a:t>定义为</a:t>
            </a:r>
            <a:r>
              <a:rPr lang="en-US" altLang="zh-CN" sz="2000" b="1" dirty="0">
                <a:ea typeface="宋体" pitchFamily="2" charset="-122"/>
                <a:cs typeface="Times New Roman" pitchFamily="18" charset="0"/>
              </a:rPr>
              <a:t>private</a:t>
            </a:r>
            <a:r>
              <a:rPr lang="zh-CN" altLang="en-US" sz="2000" b="1" dirty="0">
                <a:ea typeface="宋体" pitchFamily="2" charset="-122"/>
                <a:cs typeface="Times New Roman" pitchFamily="18" charset="0"/>
              </a:rPr>
              <a:t>，只能被</a:t>
            </a:r>
            <a:r>
              <a:rPr lang="en-US" altLang="zh-CN" sz="2000" b="1" dirty="0">
                <a:ea typeface="宋体" pitchFamily="2" charset="-122"/>
                <a:cs typeface="Times New Roman" pitchFamily="18" charset="0"/>
              </a:rPr>
              <a:t>Animal</a:t>
            </a:r>
            <a:r>
              <a:rPr lang="zh-CN" altLang="en-US" sz="2000" b="1" dirty="0">
                <a:ea typeface="宋体" pitchFamily="2" charset="-122"/>
                <a:cs typeface="Times New Roman" pitchFamily="18" charset="0"/>
              </a:rPr>
              <a:t>类内部访问</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i){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在这里定义方法 </a:t>
            </a:r>
            <a:r>
              <a:rPr lang="en-US" altLang="zh-CN" sz="2000" b="1" dirty="0">
                <a:ea typeface="宋体" pitchFamily="2" charset="-122"/>
                <a:cs typeface="Times New Roman" pitchFamily="18" charset="0"/>
              </a:rPr>
              <a:t>eat() </a:t>
            </a:r>
            <a:r>
              <a:rPr lang="zh-CN" altLang="en-US" sz="2000" b="1" dirty="0">
                <a:ea typeface="宋体" pitchFamily="2" charset="-122"/>
                <a:cs typeface="Times New Roman" pitchFamily="18" charset="0"/>
              </a:rPr>
              <a:t>和 </a:t>
            </a:r>
            <a:r>
              <a:rPr lang="en-US" altLang="zh-CN" sz="2000" b="1" dirty="0">
                <a:ea typeface="宋体" pitchFamily="2" charset="-122"/>
                <a:cs typeface="Times New Roman" pitchFamily="18" charset="0"/>
              </a:rPr>
              <a:t>move()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if (i != 0 &amp;&amp; i != 2 &amp;&amp; i != 4){</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("Wrong number of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legs=i;</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return legs;</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public class Zoo{</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public static void main(String </a:t>
            </a:r>
            <a:r>
              <a:rPr lang="en-US" altLang="zh-CN" sz="2000" b="1" dirty="0" err="1">
                <a:solidFill>
                  <a:srgbClr val="C00000"/>
                </a:solidFill>
                <a:ea typeface="宋体" pitchFamily="2" charset="-122"/>
                <a:cs typeface="Times New Roman" pitchFamily="18" charset="0"/>
              </a:rPr>
              <a:t>args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Animal </a:t>
            </a:r>
            <a:r>
              <a:rPr lang="en-US" altLang="zh-CN" sz="2000" b="1" dirty="0" err="1">
                <a:solidFill>
                  <a:srgbClr val="C00000"/>
                </a:solidFill>
                <a:ea typeface="宋体" pitchFamily="2" charset="-122"/>
                <a:cs typeface="Times New Roman" pitchFamily="18" charset="0"/>
              </a:rPr>
              <a:t>xb</a:t>
            </a:r>
            <a:r>
              <a:rPr lang="en-US" altLang="zh-CN" sz="2000" b="1" dirty="0">
                <a:solidFill>
                  <a:srgbClr val="C00000"/>
                </a:solidFill>
                <a:ea typeface="宋体" pitchFamily="2" charset="-122"/>
                <a:cs typeface="Times New Roman" pitchFamily="18" charset="0"/>
              </a:rPr>
              <a:t>=new Animal();</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(4);	  //</a:t>
            </a:r>
            <a:r>
              <a:rPr lang="en-US" altLang="zh-CN" sz="2000" b="1" dirty="0" err="1">
                <a:solidFill>
                  <a:srgbClr val="C00000"/>
                </a:solidFill>
                <a:ea typeface="宋体" pitchFamily="2" charset="-122"/>
                <a:cs typeface="Times New Roman" pitchFamily="18" charset="0"/>
              </a:rPr>
              <a:t>xb.setLegs</a:t>
            </a:r>
            <a:r>
              <a:rPr lang="en-US" altLang="zh-CN" sz="2000" b="1" dirty="0">
                <a:solidFill>
                  <a:srgbClr val="C00000"/>
                </a:solidFill>
                <a:ea typeface="宋体" pitchFamily="2" charset="-122"/>
                <a:cs typeface="Times New Roman" pitchFamily="18" charset="0"/>
              </a:rPr>
              <a:t>(-1000);       </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xb.legs</a:t>
            </a:r>
            <a:r>
              <a:rPr lang="en-US" altLang="zh-CN" sz="2000" b="1" dirty="0">
                <a:solidFill>
                  <a:srgbClr val="C00000"/>
                </a:solidFill>
                <a:ea typeface="宋体" pitchFamily="2" charset="-122"/>
                <a:cs typeface="Times New Roman" pitchFamily="18" charset="0"/>
              </a:rPr>
              <a:t>=-1000;	  </a:t>
            </a:r>
            <a:r>
              <a:rPr lang="en-US" altLang="zh-CN" sz="2000" b="1" dirty="0">
                <a:ea typeface="宋体" pitchFamily="2" charset="-122"/>
                <a:cs typeface="Times New Roman" pitchFamily="18" charset="0"/>
              </a:rPr>
              <a:t>//</a:t>
            </a:r>
            <a:r>
              <a:rPr lang="zh-CN" altLang="en-US" sz="2000" b="1" dirty="0">
                <a:ea typeface="宋体" pitchFamily="2" charset="-122"/>
                <a:cs typeface="Times New Roman" pitchFamily="18" charset="0"/>
              </a:rPr>
              <a:t>非法</a:t>
            </a:r>
          </a:p>
          <a:p>
            <a:pPr algn="just">
              <a:lnSpc>
                <a:spcPct val="50000"/>
              </a:lnSpc>
              <a:spcBef>
                <a:spcPct val="50000"/>
              </a:spcBef>
              <a:buClr>
                <a:schemeClr val="tx1"/>
              </a:buClr>
            </a:pPr>
            <a:r>
              <a:rPr lang="zh-CN" altLang="en-US"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System.out.println</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xb.getLegs</a:t>
            </a:r>
            <a:r>
              <a:rPr lang="en-US" altLang="zh-CN" sz="2000" b="1" dirty="0">
                <a:solidFill>
                  <a:srgbClr val="C00000"/>
                </a:solidFill>
                <a:ea typeface="宋体" pitchFamily="2" charset="-122"/>
                <a:cs typeface="Times New Roman" pitchFamily="18" charset="0"/>
              </a:rPr>
              <a:t>());</a:t>
            </a:r>
          </a:p>
          <a:p>
            <a:pPr algn="just">
              <a:lnSpc>
                <a:spcPct val="50000"/>
              </a:lnSpc>
              <a:spcBef>
                <a:spcPct val="50000"/>
              </a:spcBef>
              <a:buClr>
                <a:schemeClr val="tx1"/>
              </a:buClr>
            </a:pPr>
            <a:r>
              <a:rPr lang="en-US" altLang="zh-CN" sz="2000" b="1" dirty="0">
                <a:solidFill>
                  <a:srgbClr val="C00000"/>
                </a:solidFill>
                <a:ea typeface="宋体" pitchFamily="2" charset="-122"/>
                <a:cs typeface="Times New Roman" pitchFamily="18" charset="0"/>
              </a:rPr>
              <a:t>    </a:t>
            </a:r>
            <a:r>
              <a:rPr lang="en-US" altLang="zh-CN" sz="2000" b="1" dirty="0" smtClean="0">
                <a:solidFill>
                  <a:srgbClr val="C00000"/>
                </a:solidFill>
                <a:ea typeface="宋体" pitchFamily="2" charset="-122"/>
                <a:cs typeface="Times New Roman" pitchFamily="18" charset="0"/>
              </a:rPr>
              <a:t>}  }</a:t>
            </a:r>
            <a:endParaRPr lang="en-US" altLang="zh-CN" sz="20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492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9"/>
          <p:cNvSpPr>
            <a:spLocks noChangeArrowheads="1"/>
          </p:cNvSpPr>
          <p:nvPr/>
        </p:nvSpPr>
        <p:spPr bwMode="auto">
          <a:xfrm>
            <a:off x="682625" y="5013325"/>
            <a:ext cx="8139113" cy="1296988"/>
          </a:xfrm>
          <a:prstGeom prst="roundRect">
            <a:avLst>
              <a:gd name="adj" fmla="val 16667"/>
            </a:avLst>
          </a:prstGeom>
          <a:solidFill>
            <a:srgbClr val="B9CDE5"/>
          </a:solidFill>
          <a:ln w="25400">
            <a:solidFill>
              <a:srgbClr val="385D8A"/>
            </a:solidFill>
            <a:round/>
            <a:headEnd/>
            <a:tailEnd/>
          </a:ln>
        </p:spPr>
        <p:txBody>
          <a:bodyPr anchor="ctr"/>
          <a:lstStyle/>
          <a:p>
            <a:pPr algn="ctr"/>
            <a:endParaRPr lang="zh-CN" altLang="en-US" sz="2400">
              <a:solidFill>
                <a:srgbClr val="FFFFFF"/>
              </a:solidFill>
              <a:latin typeface="Calibri" pitchFamily="34" charset="0"/>
              <a:ea typeface="Arial Unicode MS" pitchFamily="34" charset="-122"/>
            </a:endParaRPr>
          </a:p>
        </p:txBody>
      </p:sp>
      <p:sp>
        <p:nvSpPr>
          <p:cNvPr id="16387" name="圆角矩形 8"/>
          <p:cNvSpPr>
            <a:spLocks noChangeArrowheads="1"/>
          </p:cNvSpPr>
          <p:nvPr/>
        </p:nvSpPr>
        <p:spPr bwMode="auto">
          <a:xfrm>
            <a:off x="609600" y="1484784"/>
            <a:ext cx="8067675" cy="792163"/>
          </a:xfrm>
          <a:prstGeom prst="roundRect">
            <a:avLst>
              <a:gd name="adj" fmla="val 16667"/>
            </a:avLst>
          </a:prstGeom>
          <a:solidFill>
            <a:srgbClr val="B9CDE5"/>
          </a:solidFill>
          <a:ln w="25400">
            <a:solidFill>
              <a:srgbClr val="385D8A"/>
            </a:solidFill>
            <a:round/>
            <a:headEnd/>
            <a:tailEnd/>
          </a:ln>
        </p:spPr>
        <p:txBody>
          <a:bodyPr anchor="ctr"/>
          <a:lstStyle/>
          <a:p>
            <a:r>
              <a:rPr lang="en-US" altLang="zh-CN" sz="2400" dirty="0">
                <a:latin typeface="Times New Roman" pitchFamily="18" charset="0"/>
                <a:ea typeface="宋体" pitchFamily="2" charset="-122"/>
                <a:cs typeface="Times New Roman" pitchFamily="18" charset="0"/>
              </a:rPr>
              <a:t>Java</a:t>
            </a:r>
            <a:r>
              <a:rPr lang="zh-CN" altLang="en-US" sz="2400" dirty="0">
                <a:latin typeface="Times New Roman" pitchFamily="18" charset="0"/>
                <a:ea typeface="宋体" pitchFamily="2" charset="-122"/>
                <a:cs typeface="Times New Roman" pitchFamily="18" charset="0"/>
              </a:rPr>
              <a:t>权限修饰符</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protected</a:t>
            </a:r>
            <a:r>
              <a:rPr lang="zh-CN" altLang="en-US" sz="2400"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private</a:t>
            </a:r>
            <a:r>
              <a:rPr lang="zh-CN" altLang="en-US" sz="2400" dirty="0">
                <a:latin typeface="Times New Roman" pitchFamily="18" charset="0"/>
                <a:ea typeface="宋体" pitchFamily="2" charset="-122"/>
                <a:cs typeface="Times New Roman" pitchFamily="18" charset="0"/>
              </a:rPr>
              <a:t>置于</a:t>
            </a:r>
            <a:r>
              <a:rPr lang="zh-CN" altLang="en-US" sz="2400" b="1" dirty="0">
                <a:solidFill>
                  <a:srgbClr val="C00000"/>
                </a:solidFill>
                <a:latin typeface="Times New Roman" pitchFamily="18" charset="0"/>
                <a:ea typeface="宋体" pitchFamily="2" charset="-122"/>
                <a:cs typeface="Times New Roman" pitchFamily="18" charset="0"/>
              </a:rPr>
              <a:t>类的成员</a:t>
            </a:r>
            <a:r>
              <a:rPr lang="zh-CN" altLang="en-US" sz="2400" dirty="0">
                <a:latin typeface="Times New Roman" pitchFamily="18" charset="0"/>
                <a:ea typeface="宋体" pitchFamily="2" charset="-122"/>
                <a:cs typeface="Times New Roman" pitchFamily="18" charset="0"/>
              </a:rPr>
              <a:t>定义前，用来限定对象对该</a:t>
            </a:r>
            <a:r>
              <a:rPr lang="zh-CN" altLang="en-US" sz="2400" dirty="0" smtClean="0">
                <a:latin typeface="Times New Roman" pitchFamily="18" charset="0"/>
                <a:ea typeface="宋体" pitchFamily="2" charset="-122"/>
                <a:cs typeface="Times New Roman" pitchFamily="18" charset="0"/>
              </a:rPr>
              <a:t>类成员</a:t>
            </a:r>
            <a:r>
              <a:rPr lang="zh-CN" altLang="en-US" sz="2400" dirty="0">
                <a:latin typeface="Times New Roman" pitchFamily="18" charset="0"/>
                <a:ea typeface="宋体" pitchFamily="2" charset="-122"/>
                <a:cs typeface="Times New Roman" pitchFamily="18" charset="0"/>
              </a:rPr>
              <a:t>的访问权限</a:t>
            </a:r>
            <a:r>
              <a:rPr lang="zh-CN" altLang="en-US" sz="2400" dirty="0" smtClean="0">
                <a:latin typeface="Times New Roman" pitchFamily="18" charset="0"/>
                <a:ea typeface="宋体" pitchFamily="2" charset="-122"/>
                <a:cs typeface="Times New Roman" pitchFamily="18" charset="0"/>
              </a:rPr>
              <a:t>。</a:t>
            </a:r>
            <a:endParaRPr lang="zh-CN" altLang="en-US" sz="2400" dirty="0">
              <a:latin typeface="Times New Roman" pitchFamily="18" charset="0"/>
              <a:ea typeface="宋体" pitchFamily="2" charset="-122"/>
              <a:cs typeface="Times New Roman" pitchFamily="18" charset="0"/>
            </a:endParaRPr>
          </a:p>
        </p:txBody>
      </p:sp>
      <p:sp>
        <p:nvSpPr>
          <p:cNvPr id="16389" name="TextBox 4"/>
          <p:cNvSpPr txBox="1">
            <a:spLocks noChangeArrowheads="1"/>
          </p:cNvSpPr>
          <p:nvPr/>
        </p:nvSpPr>
        <p:spPr bwMode="auto">
          <a:xfrm>
            <a:off x="2771800" y="767040"/>
            <a:ext cx="4536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3600" b="1" dirty="0" smtClean="0"/>
              <a:t>四种访问权限</a:t>
            </a:r>
            <a:r>
              <a:rPr lang="zh-CN" altLang="en-US" sz="3600" b="1" dirty="0"/>
              <a:t>修饰符</a:t>
            </a:r>
          </a:p>
        </p:txBody>
      </p:sp>
      <p:graphicFrame>
        <p:nvGraphicFramePr>
          <p:cNvPr id="23558" name="Group 6"/>
          <p:cNvGraphicFramePr>
            <a:graphicFrameLocks noGrp="1"/>
          </p:cNvGraphicFramePr>
          <p:nvPr>
            <p:extLst>
              <p:ext uri="{D42A27DB-BD31-4B8C-83A1-F6EECF244321}">
                <p14:modId xmlns:p14="http://schemas.microsoft.com/office/powerpoint/2010/main" val="2325751850"/>
              </p:ext>
            </p:extLst>
          </p:nvPr>
        </p:nvGraphicFramePr>
        <p:xfrm>
          <a:off x="538163" y="2564904"/>
          <a:ext cx="8283575" cy="2225676"/>
        </p:xfrm>
        <a:graphic>
          <a:graphicData uri="http://schemas.openxmlformats.org/drawingml/2006/table">
            <a:tbl>
              <a:tblPr/>
              <a:tblGrid>
                <a:gridCol w="1801589"/>
                <a:gridCol w="1511523"/>
                <a:gridCol w="1657350"/>
                <a:gridCol w="1657350"/>
                <a:gridCol w="1655763"/>
              </a:tblGrid>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修饰符</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smtClean="0">
                          <a:ln>
                            <a:noFill/>
                          </a:ln>
                          <a:solidFill>
                            <a:srgbClr val="FFFFFF"/>
                          </a:solidFill>
                          <a:effectLst/>
                          <a:latin typeface="宋体" pitchFamily="2" charset="-122"/>
                          <a:ea typeface="宋体" pitchFamily="2" charset="-122"/>
                          <a:cs typeface="Arial Unicode MS" pitchFamily="34" charset="-122"/>
                          <a:sym typeface="Calibri" pitchFamily="34" charset="0"/>
                        </a:rPr>
                        <a:t>类内部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同一个包</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子类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zh-CN" altLang="en-US" sz="2200" b="1" i="0" u="none" strike="noStrike" cap="none" normalizeH="0" baseline="0" dirty="0" smtClean="0">
                          <a:ln>
                            <a:noFill/>
                          </a:ln>
                          <a:solidFill>
                            <a:srgbClr val="FFFFFF"/>
                          </a:solidFill>
                          <a:effectLst/>
                          <a:latin typeface="宋体" pitchFamily="2" charset="-122"/>
                          <a:ea typeface="宋体" pitchFamily="2" charset="-122"/>
                          <a:cs typeface="Arial Unicode MS" pitchFamily="34" charset="-122"/>
                          <a:sym typeface="Calibri" pitchFamily="34" charset="0"/>
                        </a:rPr>
                        <a:t>任何地方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private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缺省</a:t>
                      </a:r>
                      <a:r>
                        <a:rPr kumimoji="0" lang="en-US" sz="2200" b="0" i="0" u="none" strike="noStrike" cap="none" normalizeH="0" baseline="0" dirty="0" smtClean="0">
                          <a:ln>
                            <a:noFill/>
                          </a:ln>
                          <a:solidFill>
                            <a:schemeClr val="tx1"/>
                          </a:solidFill>
                          <a:effectLst/>
                          <a:latin typeface="+mn-lt"/>
                          <a:ea typeface="宋体" pitchFamily="2" charset="-122"/>
                          <a:cs typeface="Arial Unicode MS" pitchFamily="34" charset="-122"/>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protected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zh-CN" altLang="en-US" sz="2400" b="0" i="0" u="none" strike="noStrike" cap="none" normalizeH="0" baseline="0" smtClean="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7038">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public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2200" b="0" i="0" u="none" strike="noStrike" cap="none" normalizeH="0" baseline="0" dirty="0" smtClean="0">
                          <a:ln>
                            <a:noFill/>
                          </a:ln>
                          <a:solidFill>
                            <a:schemeClr val="tx1"/>
                          </a:solidFill>
                          <a:effectLst/>
                          <a:latin typeface="Calibri" pitchFamily="34" charset="0"/>
                          <a:ea typeface="Arial Unicode MS" pitchFamily="34" charset="-122"/>
                          <a:cs typeface="Arial Unicode MS" pitchFamily="34" charset="-122"/>
                          <a:sym typeface="Calibri" pitchFamily="34" charset="0"/>
                        </a:rPr>
                        <a:t>Yes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6429" name="TextBox 7"/>
          <p:cNvSpPr txBox="1">
            <a:spLocks noChangeArrowheads="1"/>
          </p:cNvSpPr>
          <p:nvPr/>
        </p:nvSpPr>
        <p:spPr bwMode="auto">
          <a:xfrm>
            <a:off x="682625" y="5086350"/>
            <a:ext cx="81391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t>对于</a:t>
            </a:r>
            <a:r>
              <a:rPr lang="en-US" altLang="zh-CN" sz="2400" dirty="0"/>
              <a:t>class</a:t>
            </a:r>
            <a:r>
              <a:rPr lang="zh-CN" altLang="en-US" sz="2400" dirty="0"/>
              <a:t>的权限修饰只可以用</a:t>
            </a:r>
            <a:r>
              <a:rPr lang="en-US" altLang="zh-CN" sz="2400" dirty="0"/>
              <a:t>public</a:t>
            </a:r>
            <a:r>
              <a:rPr lang="zh-CN" altLang="en-US" sz="2400" dirty="0"/>
              <a:t>和</a:t>
            </a:r>
            <a:r>
              <a:rPr lang="en-US" altLang="zh-CN" sz="2400" dirty="0" smtClean="0"/>
              <a:t>default(</a:t>
            </a:r>
            <a:r>
              <a:rPr lang="zh-CN" altLang="en-US" sz="2400" dirty="0" smtClean="0"/>
              <a:t>缺省</a:t>
            </a:r>
            <a:r>
              <a:rPr lang="en-US" altLang="zh-CN" sz="2400" dirty="0" smtClean="0"/>
              <a:t>)</a:t>
            </a:r>
            <a:r>
              <a:rPr lang="zh-CN" altLang="en-US" sz="2400" dirty="0" smtClean="0"/>
              <a:t>。</a:t>
            </a:r>
            <a:endParaRPr lang="en-US" sz="2400" dirty="0"/>
          </a:p>
          <a:p>
            <a:pPr marL="342900" indent="-342900" eaLnBrk="1" hangingPunct="1">
              <a:buFont typeface="Wingdings" pitchFamily="2" charset="2"/>
              <a:buChar char="Ø"/>
            </a:pPr>
            <a:r>
              <a:rPr lang="en-US" altLang="zh-CN" sz="2100" dirty="0" smtClean="0"/>
              <a:t>public</a:t>
            </a:r>
            <a:r>
              <a:rPr lang="zh-CN" altLang="en-US" sz="2100" dirty="0"/>
              <a:t>类可以在任意地方被访问。</a:t>
            </a:r>
            <a:endParaRPr lang="en-US" sz="2100" dirty="0"/>
          </a:p>
          <a:p>
            <a:pPr marL="342900" indent="-342900" eaLnBrk="1" hangingPunct="1">
              <a:buFont typeface="Wingdings" pitchFamily="2" charset="2"/>
              <a:buChar char="Ø"/>
            </a:pPr>
            <a:r>
              <a:rPr lang="en-US" altLang="zh-CN" sz="2100" dirty="0" smtClean="0"/>
              <a:t>default</a:t>
            </a:r>
            <a:r>
              <a:rPr lang="zh-CN" altLang="en-US" sz="2100" dirty="0"/>
              <a:t>类只可以被同一个包内部的类访问。</a:t>
            </a:r>
          </a:p>
        </p:txBody>
      </p:sp>
    </p:spTree>
    <p:extLst>
      <p:ext uri="{BB962C8B-B14F-4D97-AF65-F5344CB8AC3E}">
        <p14:creationId xmlns:p14="http://schemas.microsoft.com/office/powerpoint/2010/main" val="15488932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0825" y="1436667"/>
            <a:ext cx="8713663" cy="2808288"/>
          </a:xfrm>
        </p:spPr>
        <p:txBody>
          <a:bodyPr/>
          <a:lstStyle/>
          <a:p>
            <a:pPr algn="just" eaLnBrk="1" hangingPunct="1">
              <a:buFontTx/>
              <a:buNone/>
            </a:pPr>
            <a:r>
              <a:rPr lang="en-US" altLang="zh-CN" sz="2800" dirty="0" smtClean="0">
                <a:solidFill>
                  <a:srgbClr val="000000"/>
                </a:solidFill>
                <a:ea typeface="宋体" pitchFamily="2" charset="-122"/>
                <a:cs typeface="Times New Roman" pitchFamily="18" charset="0"/>
              </a:rPr>
              <a:t>1.</a:t>
            </a:r>
            <a:r>
              <a:rPr lang="zh-CN" altLang="en-US" sz="2800" dirty="0" smtClean="0">
                <a:solidFill>
                  <a:srgbClr val="000000"/>
                </a:solidFill>
                <a:ea typeface="宋体" pitchFamily="2" charset="-122"/>
                <a:cs typeface="Times New Roman" pitchFamily="18" charset="0"/>
              </a:rPr>
              <a:t>创建程序</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在其中定义两个类：</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类。定义如下：</a:t>
            </a:r>
            <a:endParaRPr lang="en-US" altLang="zh-CN" sz="2800" dirty="0" smtClean="0">
              <a:solidFill>
                <a:srgbClr val="000000"/>
              </a:solidFill>
              <a:ea typeface="宋体" pitchFamily="2" charset="-122"/>
              <a:cs typeface="Times New Roman" pitchFamily="18" charset="0"/>
            </a:endParaRPr>
          </a:p>
          <a:p>
            <a:pPr algn="just" eaLnBrk="1" hangingPunct="1">
              <a:buFontTx/>
              <a:buNone/>
            </a:pPr>
            <a:r>
              <a:rPr lang="en-US" altLang="zh-CN" dirty="0">
                <a:solidFill>
                  <a:srgbClr val="000000"/>
                </a:solidFill>
                <a:ea typeface="宋体" pitchFamily="2" charset="-122"/>
                <a:cs typeface="Times New Roman" pitchFamily="18" charset="0"/>
              </a:rPr>
              <a:t> </a:t>
            </a:r>
            <a:r>
              <a:rPr lang="en-US" altLang="zh-CN" dirty="0" smtClean="0">
                <a:solidFill>
                  <a:srgbClr val="000000"/>
                </a:solidFill>
                <a:ea typeface="宋体" pitchFamily="2" charset="-122"/>
                <a:cs typeface="Times New Roman" pitchFamily="18" charset="0"/>
              </a:rPr>
              <a:t>   </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设置人的合法年龄</a:t>
            </a:r>
            <a:r>
              <a:rPr lang="en-US" altLang="zh-CN" sz="2800" dirty="0" smtClean="0">
                <a:solidFill>
                  <a:srgbClr val="000000"/>
                </a:solidFill>
                <a:ea typeface="宋体" pitchFamily="2" charset="-122"/>
                <a:cs typeface="Times New Roman" pitchFamily="18" charset="0"/>
              </a:rPr>
              <a:t>(0~130)</a:t>
            </a:r>
            <a:r>
              <a:rPr lang="zh-CN" altLang="en-US" sz="2800" dirty="0" smtClean="0">
                <a:solidFill>
                  <a:srgbClr val="000000"/>
                </a:solidFill>
                <a:ea typeface="宋体" pitchFamily="2" charset="-122"/>
                <a:cs typeface="Times New Roman" pitchFamily="18" charset="0"/>
              </a:rPr>
              <a:t>，用</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返回人的年龄。在</a:t>
            </a:r>
            <a:r>
              <a:rPr lang="en-US" altLang="zh-CN" sz="2800" dirty="0" err="1" smtClean="0">
                <a:solidFill>
                  <a:srgbClr val="000000"/>
                </a:solidFill>
                <a:ea typeface="宋体" pitchFamily="2" charset="-122"/>
                <a:cs typeface="Times New Roman" pitchFamily="18" charset="0"/>
              </a:rPr>
              <a:t>TestPerson</a:t>
            </a:r>
            <a:r>
              <a:rPr lang="zh-CN" altLang="en-US" sz="2800" dirty="0" smtClean="0">
                <a:solidFill>
                  <a:srgbClr val="000000"/>
                </a:solidFill>
                <a:ea typeface="宋体" pitchFamily="2" charset="-122"/>
                <a:cs typeface="Times New Roman" pitchFamily="18" charset="0"/>
              </a:rPr>
              <a:t>类中实例化</a:t>
            </a:r>
            <a:r>
              <a:rPr lang="en-US" altLang="zh-CN" sz="2800" dirty="0" smtClean="0">
                <a:solidFill>
                  <a:srgbClr val="000000"/>
                </a:solidFill>
                <a:ea typeface="宋体" pitchFamily="2" charset="-122"/>
                <a:cs typeface="Times New Roman" pitchFamily="18" charset="0"/>
              </a:rPr>
              <a:t>Person</a:t>
            </a:r>
            <a:r>
              <a:rPr lang="zh-CN" altLang="en-US" sz="2800" dirty="0" smtClean="0">
                <a:solidFill>
                  <a:srgbClr val="000000"/>
                </a:solidFill>
                <a:ea typeface="宋体" pitchFamily="2" charset="-122"/>
                <a:cs typeface="Times New Roman" pitchFamily="18" charset="0"/>
              </a:rPr>
              <a:t>类的对象</a:t>
            </a:r>
            <a:r>
              <a:rPr lang="en-US" altLang="zh-CN" sz="2800" dirty="0" smtClean="0">
                <a:solidFill>
                  <a:srgbClr val="000000"/>
                </a:solidFill>
                <a:ea typeface="宋体" pitchFamily="2" charset="-122"/>
                <a:cs typeface="Times New Roman" pitchFamily="18" charset="0"/>
              </a:rPr>
              <a:t>b</a:t>
            </a:r>
            <a:r>
              <a:rPr lang="zh-CN" altLang="en-US" sz="2800" dirty="0" smtClean="0">
                <a:solidFill>
                  <a:srgbClr val="000000"/>
                </a:solidFill>
                <a:ea typeface="宋体" pitchFamily="2" charset="-122"/>
                <a:cs typeface="Times New Roman" pitchFamily="18" charset="0"/>
              </a:rPr>
              <a:t>，调用</a:t>
            </a:r>
            <a:r>
              <a:rPr lang="en-US" altLang="zh-CN" sz="2800" dirty="0" err="1" smtClean="0">
                <a:solidFill>
                  <a:srgbClr val="000000"/>
                </a:solidFill>
                <a:ea typeface="宋体" pitchFamily="2" charset="-122"/>
                <a:cs typeface="Times New Roman" pitchFamily="18" charset="0"/>
              </a:rPr>
              <a:t>setAge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和</a:t>
            </a:r>
            <a:r>
              <a:rPr lang="en-US" altLang="zh-CN" sz="2800" dirty="0" err="1" smtClean="0">
                <a:solidFill>
                  <a:srgbClr val="000000"/>
                </a:solidFill>
                <a:ea typeface="宋体" pitchFamily="2" charset="-122"/>
                <a:cs typeface="Times New Roman" pitchFamily="18" charset="0"/>
              </a:rPr>
              <a:t>getAge</a:t>
            </a:r>
            <a:r>
              <a:rPr lang="en-US" altLang="zh-CN" sz="2800" dirty="0" smtClean="0">
                <a:solidFill>
                  <a:srgbClr val="000000"/>
                </a:solidFill>
                <a:ea typeface="宋体" pitchFamily="2" charset="-122"/>
                <a:cs typeface="Times New Roman" pitchFamily="18" charset="0"/>
              </a:rPr>
              <a:t>()</a:t>
            </a:r>
            <a:r>
              <a:rPr lang="zh-CN" altLang="en-US" sz="2800" dirty="0" smtClean="0">
                <a:solidFill>
                  <a:srgbClr val="000000"/>
                </a:solidFill>
                <a:ea typeface="宋体" pitchFamily="2" charset="-122"/>
                <a:cs typeface="Times New Roman" pitchFamily="18" charset="0"/>
              </a:rPr>
              <a:t>方法，体会</a:t>
            </a:r>
            <a:r>
              <a:rPr lang="en-US" altLang="zh-CN" sz="2800" dirty="0" smtClean="0">
                <a:solidFill>
                  <a:srgbClr val="000000"/>
                </a:solidFill>
                <a:ea typeface="宋体" pitchFamily="2" charset="-122"/>
                <a:cs typeface="Times New Roman" pitchFamily="18" charset="0"/>
              </a:rPr>
              <a:t>Java</a:t>
            </a:r>
            <a:r>
              <a:rPr lang="zh-CN" altLang="en-US" sz="2800" dirty="0" smtClean="0">
                <a:solidFill>
                  <a:srgbClr val="000000"/>
                </a:solidFill>
                <a:ea typeface="宋体" pitchFamily="2" charset="-122"/>
                <a:cs typeface="Times New Roman" pitchFamily="18" charset="0"/>
              </a:rPr>
              <a:t>的封装性。</a:t>
            </a:r>
          </a:p>
          <a:p>
            <a:pPr eaLnBrk="1" hangingPunct="1">
              <a:spcBef>
                <a:spcPct val="0"/>
              </a:spcBef>
              <a:buFontTx/>
              <a:buNone/>
            </a:pPr>
            <a:endParaRPr lang="en-US" altLang="zh-CN" sz="2800" dirty="0" smtClean="0">
              <a:ea typeface="宋体" pitchFamily="2" charset="-122"/>
              <a:cs typeface="Times New Roman" pitchFamily="18" charset="0"/>
            </a:endParaRPr>
          </a:p>
        </p:txBody>
      </p:sp>
      <p:sp>
        <p:nvSpPr>
          <p:cNvPr id="25603" name="Rectangle 3"/>
          <p:cNvSpPr>
            <a:spLocks noGrp="1" noChangeArrowheads="1"/>
          </p:cNvSpPr>
          <p:nvPr>
            <p:ph type="title"/>
          </p:nvPr>
        </p:nvSpPr>
        <p:spPr>
          <a:xfrm>
            <a:off x="3275856" y="620688"/>
            <a:ext cx="2688360" cy="719848"/>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graphicFrame>
        <p:nvGraphicFramePr>
          <p:cNvPr id="468996" name="Group 4"/>
          <p:cNvGraphicFramePr>
            <a:graphicFrameLocks noGrp="1"/>
          </p:cNvGraphicFramePr>
          <p:nvPr>
            <p:extLst>
              <p:ext uri="{D42A27DB-BD31-4B8C-83A1-F6EECF244321}">
                <p14:modId xmlns:p14="http://schemas.microsoft.com/office/powerpoint/2010/main" val="3586226698"/>
              </p:ext>
            </p:extLst>
          </p:nvPr>
        </p:nvGraphicFramePr>
        <p:xfrm>
          <a:off x="2915816" y="4005064"/>
          <a:ext cx="2667000" cy="2039112"/>
        </p:xfrm>
        <a:graphic>
          <a:graphicData uri="http://schemas.openxmlformats.org/drawingml/2006/table">
            <a:tbl>
              <a:tblPr>
                <a:tableStyleId>{3C2FFA5D-87B4-456A-9821-1D502468CF0F}</a:tableStyleId>
              </a:tblPr>
              <a:tblGrid>
                <a:gridCol w="26670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age:int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803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setAge</a:t>
                      </a: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i</a:t>
                      </a:r>
                      <a:r>
                        <a:rPr kumimoji="1" lang="en-US" altLang="zh-CN" sz="2400" u="none" strike="noStrike" cap="none" normalizeH="0" baseline="0" dirty="0" smtClean="0">
                          <a:ln>
                            <a:noFill/>
                          </a:ln>
                          <a:effectLst/>
                        </a:rPr>
                        <a:t>: </a:t>
                      </a:r>
                      <a:r>
                        <a:rPr kumimoji="1" lang="en-US" altLang="zh-CN" sz="2400" u="none" strike="noStrike" cap="none" normalizeH="0" baseline="0" err="1" smtClean="0">
                          <a:ln>
                            <a:noFill/>
                          </a:ln>
                          <a:effectLst/>
                        </a:rPr>
                        <a:t>int</a:t>
                      </a:r>
                      <a:r>
                        <a:rPr kumimoji="1" lang="en-US" altLang="zh-CN" sz="2400" u="none" strike="noStrike" cap="none" normalizeH="0" baseline="0" smtClean="0">
                          <a:ln>
                            <a:noFill/>
                          </a:ln>
                          <a:effectLst/>
                        </a:rPr>
                        <a:t>)</a:t>
                      </a:r>
                      <a:endParaRPr kumimoji="1" lang="en-US" altLang="zh-CN" sz="2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getAge</a:t>
                      </a:r>
                      <a:r>
                        <a:rPr kumimoji="1" lang="en-US" altLang="zh-CN" sz="2400" u="none" strike="noStrike" cap="none" normalizeH="0" baseline="0" dirty="0" smtClean="0">
                          <a:ln>
                            <a:noFill/>
                          </a:ln>
                          <a:effectLst/>
                        </a:rPr>
                        <a:t>(): </a:t>
                      </a:r>
                      <a:r>
                        <a:rPr kumimoji="1" lang="en-US" altLang="zh-CN" sz="2400" u="none" strike="noStrike" cap="none" normalizeH="0" baseline="0" dirty="0" err="1" smtClean="0">
                          <a:ln>
                            <a:noFill/>
                          </a:ln>
                          <a:effectLst/>
                        </a:rPr>
                        <a:t>int</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935469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第五节 </a:t>
            </a:r>
            <a:r>
              <a:rPr lang="en-US" altLang="zh-CN" sz="4400" dirty="0" smtClean="0">
                <a:solidFill>
                  <a:schemeClr val="bg1"/>
                </a:solidFill>
              </a:rPr>
              <a:t>this</a:t>
            </a:r>
            <a:r>
              <a:rPr lang="zh-CN" altLang="en-US" sz="4400" dirty="0" smtClean="0">
                <a:solidFill>
                  <a:schemeClr val="bg1"/>
                </a:solidFill>
              </a:rPr>
              <a:t>关键字</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412776"/>
            <a:ext cx="3168352" cy="37444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43608" y="2420888"/>
            <a:ext cx="2016224" cy="1477328"/>
          </a:xfrm>
          <a:prstGeom prst="rect">
            <a:avLst/>
          </a:prstGeom>
          <a:noFill/>
        </p:spPr>
        <p:txBody>
          <a:bodyPr wrap="square" rtlCol="0">
            <a:spAutoFit/>
          </a:bodyPr>
          <a:lstStyle/>
          <a:p>
            <a:pPr marL="342900" indent="-342900">
              <a:buAutoNum type="arabicPeriod"/>
            </a:pPr>
            <a:r>
              <a:rPr lang="zh-CN" altLang="en-US" smtClean="0"/>
              <a:t>打开冰箱</a:t>
            </a:r>
            <a:endParaRPr lang="en-US" altLang="zh-CN" smtClean="0"/>
          </a:p>
          <a:p>
            <a:pPr marL="342900" indent="-342900">
              <a:buAutoNum type="arabicPeriod"/>
            </a:pPr>
            <a:endParaRPr lang="en-US" altLang="zh-CN"/>
          </a:p>
          <a:p>
            <a:pPr marL="342900" indent="-342900">
              <a:buAutoNum type="arabicPeriod"/>
            </a:pPr>
            <a:r>
              <a:rPr lang="zh-CN" altLang="en-US" smtClean="0"/>
              <a:t>存储大象</a:t>
            </a:r>
            <a:endParaRPr lang="en-US" altLang="zh-CN" smtClean="0"/>
          </a:p>
          <a:p>
            <a:pPr marL="342900" indent="-342900">
              <a:buAutoNum type="arabicPeriod"/>
            </a:pPr>
            <a:endParaRPr lang="en-US" altLang="zh-CN"/>
          </a:p>
          <a:p>
            <a:pPr marL="342900" indent="-342900">
              <a:buAutoNum type="arabicPeriod"/>
            </a:pPr>
            <a:r>
              <a:rPr lang="zh-CN" altLang="en-US" smtClean="0"/>
              <a:t>关闭冰箱</a:t>
            </a:r>
            <a:endParaRPr lang="zh-CN" altLang="en-US"/>
          </a:p>
        </p:txBody>
      </p:sp>
      <p:sp>
        <p:nvSpPr>
          <p:cNvPr id="6" name="文本框 5"/>
          <p:cNvSpPr txBox="1"/>
          <p:nvPr/>
        </p:nvSpPr>
        <p:spPr>
          <a:xfrm>
            <a:off x="755576" y="5301208"/>
            <a:ext cx="1512168" cy="369332"/>
          </a:xfrm>
          <a:prstGeom prst="rect">
            <a:avLst/>
          </a:prstGeom>
          <a:noFill/>
        </p:spPr>
        <p:txBody>
          <a:bodyPr wrap="square" rtlCol="0">
            <a:spAutoFit/>
          </a:bodyPr>
          <a:lstStyle/>
          <a:p>
            <a:r>
              <a:rPr lang="zh-CN" altLang="en-US" smtClean="0"/>
              <a:t>面向过程</a:t>
            </a:r>
            <a:endParaRPr lang="zh-CN" altLang="en-US"/>
          </a:p>
        </p:txBody>
      </p:sp>
      <p:cxnSp>
        <p:nvCxnSpPr>
          <p:cNvPr id="8" name="直接连接符 7"/>
          <p:cNvCxnSpPr/>
          <p:nvPr/>
        </p:nvCxnSpPr>
        <p:spPr>
          <a:xfrm>
            <a:off x="4283968" y="836712"/>
            <a:ext cx="72008" cy="5616624"/>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004048" y="1412776"/>
            <a:ext cx="3456384" cy="374441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28184" y="2060848"/>
            <a:ext cx="1656184" cy="22322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H="1" flipV="1">
            <a:off x="6012160" y="1916832"/>
            <a:ext cx="216024" cy="14401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580112" y="1556792"/>
            <a:ext cx="936104" cy="369332"/>
          </a:xfrm>
          <a:prstGeom prst="rect">
            <a:avLst/>
          </a:prstGeom>
          <a:noFill/>
        </p:spPr>
        <p:txBody>
          <a:bodyPr wrap="square" rtlCol="0">
            <a:spAutoFit/>
          </a:bodyPr>
          <a:lstStyle/>
          <a:p>
            <a:r>
              <a:rPr lang="zh-CN" altLang="en-US" smtClean="0"/>
              <a:t>冰箱</a:t>
            </a:r>
            <a:endParaRPr lang="zh-CN" altLang="en-US"/>
          </a:p>
        </p:txBody>
      </p:sp>
      <p:sp>
        <p:nvSpPr>
          <p:cNvPr id="14" name="文本框 13"/>
          <p:cNvSpPr txBox="1"/>
          <p:nvPr/>
        </p:nvSpPr>
        <p:spPr>
          <a:xfrm>
            <a:off x="6588224" y="2420888"/>
            <a:ext cx="1008112" cy="1477328"/>
          </a:xfrm>
          <a:prstGeom prst="rect">
            <a:avLst/>
          </a:prstGeom>
          <a:noFill/>
        </p:spPr>
        <p:txBody>
          <a:bodyPr wrap="square" rtlCol="0">
            <a:spAutoFit/>
          </a:bodyPr>
          <a:lstStyle/>
          <a:p>
            <a:r>
              <a:rPr lang="zh-CN" altLang="en-US" smtClean="0"/>
              <a:t>打开</a:t>
            </a:r>
            <a:endParaRPr lang="en-US" altLang="zh-CN" smtClean="0"/>
          </a:p>
          <a:p>
            <a:endParaRPr lang="en-US" altLang="zh-CN" smtClean="0"/>
          </a:p>
          <a:p>
            <a:r>
              <a:rPr lang="zh-CN" altLang="en-US" smtClean="0"/>
              <a:t>存储</a:t>
            </a:r>
            <a:endParaRPr lang="en-US" altLang="zh-CN" smtClean="0"/>
          </a:p>
          <a:p>
            <a:endParaRPr lang="en-US" altLang="zh-CN" smtClean="0"/>
          </a:p>
          <a:p>
            <a:r>
              <a:rPr lang="zh-CN" altLang="en-US"/>
              <a:t>关闭</a:t>
            </a:r>
          </a:p>
        </p:txBody>
      </p:sp>
      <p:sp>
        <p:nvSpPr>
          <p:cNvPr id="15" name="矩形 14"/>
          <p:cNvSpPr/>
          <p:nvPr/>
        </p:nvSpPr>
        <p:spPr>
          <a:xfrm>
            <a:off x="6120172" y="2060848"/>
            <a:ext cx="108012" cy="223224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652120" y="692696"/>
            <a:ext cx="2232248" cy="369332"/>
          </a:xfrm>
          <a:prstGeom prst="rect">
            <a:avLst/>
          </a:prstGeom>
          <a:noFill/>
        </p:spPr>
        <p:txBody>
          <a:bodyPr wrap="square" rtlCol="0">
            <a:spAutoFit/>
          </a:bodyPr>
          <a:lstStyle/>
          <a:p>
            <a:r>
              <a:rPr lang="zh-CN" altLang="en-US" smtClean="0"/>
              <a:t>面向对象</a:t>
            </a:r>
            <a:endParaRPr lang="zh-CN" altLang="en-US"/>
          </a:p>
        </p:txBody>
      </p:sp>
      <p:cxnSp>
        <p:nvCxnSpPr>
          <p:cNvPr id="18" name="直接箭头连接符 17"/>
          <p:cNvCxnSpPr/>
          <p:nvPr/>
        </p:nvCxnSpPr>
        <p:spPr>
          <a:xfrm>
            <a:off x="2843808" y="1988840"/>
            <a:ext cx="0" cy="230425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52120" y="5485874"/>
            <a:ext cx="1944216" cy="923330"/>
          </a:xfrm>
          <a:prstGeom prst="rect">
            <a:avLst/>
          </a:prstGeom>
          <a:noFill/>
        </p:spPr>
        <p:txBody>
          <a:bodyPr wrap="square" rtlCol="0">
            <a:spAutoFit/>
          </a:bodyPr>
          <a:lstStyle/>
          <a:p>
            <a:r>
              <a:rPr lang="zh-CN" altLang="en-US" smtClean="0"/>
              <a:t>冰箱</a:t>
            </a:r>
            <a:r>
              <a:rPr lang="en-US" altLang="zh-CN" smtClean="0"/>
              <a:t>.</a:t>
            </a:r>
            <a:r>
              <a:rPr lang="zh-CN" altLang="en-US" smtClean="0"/>
              <a:t>打开</a:t>
            </a:r>
            <a:endParaRPr lang="en-US" altLang="zh-CN" smtClean="0"/>
          </a:p>
          <a:p>
            <a:r>
              <a:rPr lang="zh-CN" altLang="en-US" smtClean="0"/>
              <a:t>冰箱</a:t>
            </a:r>
            <a:r>
              <a:rPr lang="en-US" altLang="zh-CN" smtClean="0"/>
              <a:t>.</a:t>
            </a:r>
            <a:r>
              <a:rPr lang="zh-CN" altLang="en-US" smtClean="0"/>
              <a:t>存储</a:t>
            </a:r>
            <a:endParaRPr lang="en-US" altLang="zh-CN" smtClean="0"/>
          </a:p>
          <a:p>
            <a:r>
              <a:rPr lang="zh-CN" altLang="en-US" smtClean="0"/>
              <a:t>冰箱</a:t>
            </a:r>
            <a:r>
              <a:rPr lang="en-US" altLang="zh-CN" smtClean="0"/>
              <a:t>.</a:t>
            </a:r>
            <a:r>
              <a:rPr lang="zh-CN" altLang="en-US" smtClean="0"/>
              <a:t>关闭</a:t>
            </a:r>
            <a:endParaRPr lang="zh-CN" altLang="en-US"/>
          </a:p>
        </p:txBody>
      </p:sp>
    </p:spTree>
    <p:extLst>
      <p:ext uri="{BB962C8B-B14F-4D97-AF65-F5344CB8AC3E}">
        <p14:creationId xmlns:p14="http://schemas.microsoft.com/office/powerpoint/2010/main" val="8838753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dirty="0" smtClean="0">
                <a:ea typeface="宋体" charset="-122"/>
              </a:rPr>
              <a:t>使用</a:t>
            </a:r>
            <a:r>
              <a:rPr lang="en-US" altLang="zh-CN" dirty="0" smtClean="0">
                <a:ea typeface="宋体" charset="-122"/>
              </a:rPr>
              <a:t>this</a:t>
            </a:r>
            <a:r>
              <a:rPr lang="zh-CN" altLang="en-US" dirty="0" smtClean="0">
                <a:ea typeface="宋体" charset="-122"/>
              </a:rPr>
              <a:t>关键字</a:t>
            </a:r>
            <a:endParaRPr lang="zh-CN" altLang="en-US" dirty="0"/>
          </a:p>
        </p:txBody>
      </p:sp>
      <p:sp>
        <p:nvSpPr>
          <p:cNvPr id="3" name="内容占位符 2"/>
          <p:cNvSpPr>
            <a:spLocks noGrp="1"/>
          </p:cNvSpPr>
          <p:nvPr>
            <p:ph idx="1"/>
          </p:nvPr>
        </p:nvSpPr>
        <p:spPr/>
        <p:txBody>
          <a:bodyPr/>
          <a:lstStyle/>
          <a:p>
            <a:pPr marL="361950" indent="-361950">
              <a:defRPr/>
            </a:pPr>
            <a:r>
              <a:rPr lang="en-US" altLang="zh-CN" sz="3200" dirty="0" err="1" smtClean="0">
                <a:ea typeface="宋体" pitchFamily="2" charset="-122"/>
              </a:rPr>
              <a:t>this关键字可用来区分局部变量和实例变量（属性</a:t>
            </a:r>
            <a:r>
              <a:rPr lang="en-US" altLang="zh-CN" sz="3200" dirty="0" smtClean="0">
                <a:ea typeface="宋体" pitchFamily="2" charset="-122"/>
              </a:rPr>
              <a:t>）</a:t>
            </a:r>
          </a:p>
          <a:p>
            <a:pPr marL="361950" indent="-361950">
              <a:defRPr/>
            </a:pPr>
            <a:r>
              <a:rPr lang="zh-CN" altLang="en-US" sz="3200" dirty="0" smtClean="0">
                <a:ea typeface="宋体" pitchFamily="2" charset="-122"/>
              </a:rPr>
              <a:t>例如：</a:t>
            </a:r>
            <a:r>
              <a:rPr lang="en-US" altLang="zh-CN" sz="3200" dirty="0" smtClean="0">
                <a:ea typeface="宋体" pitchFamily="2" charset="-122"/>
              </a:rPr>
              <a:t> this.name = name;</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1714488"/>
            <a:ext cx="8640960" cy="4247317"/>
          </a:xfrm>
          <a:prstGeom prst="rect">
            <a:avLst/>
          </a:prstGeom>
          <a:noFill/>
        </p:spPr>
        <p:txBody>
          <a:bodyPr wrap="square" rtlCol="0">
            <a:spAutoFit/>
          </a:bodyPr>
          <a:lstStyle/>
          <a:p>
            <a:pPr marL="457200" indent="-457200">
              <a:buFont typeface="Wingdings" pitchFamily="2" charset="2"/>
              <a:buChar char="l"/>
            </a:pPr>
            <a:r>
              <a:rPr lang="zh-CN" altLang="en-US" sz="2800" dirty="0">
                <a:ea typeface="宋体" pitchFamily="2" charset="-122"/>
              </a:rPr>
              <a:t>在</a:t>
            </a:r>
            <a:r>
              <a:rPr lang="en-US" altLang="zh-CN" sz="2800" dirty="0">
                <a:ea typeface="宋体" pitchFamily="2" charset="-122"/>
              </a:rPr>
              <a:t>java</a:t>
            </a:r>
            <a:r>
              <a:rPr lang="zh-CN" altLang="en-US" sz="2800" dirty="0">
                <a:ea typeface="宋体" pitchFamily="2" charset="-122"/>
              </a:rPr>
              <a:t>中，</a:t>
            </a:r>
            <a:r>
              <a:rPr lang="en-US" altLang="zh-CN" sz="2800" dirty="0">
                <a:ea typeface="宋体" pitchFamily="2" charset="-122"/>
              </a:rPr>
              <a:t>this</a:t>
            </a:r>
            <a:r>
              <a:rPr lang="zh-CN" altLang="en-US" sz="2800" dirty="0">
                <a:ea typeface="宋体" pitchFamily="2" charset="-122"/>
              </a:rPr>
              <a:t>关键字比较难</a:t>
            </a:r>
            <a:r>
              <a:rPr lang="zh-CN" altLang="en-US" sz="2800" dirty="0" smtClean="0">
                <a:ea typeface="宋体" pitchFamily="2" charset="-122"/>
              </a:rPr>
              <a:t>理解，它</a:t>
            </a:r>
            <a:r>
              <a:rPr lang="zh-CN" altLang="en-US" sz="2800" dirty="0" smtClean="0">
                <a:ea typeface="宋体" pitchFamily="2" charset="-122"/>
                <a:cs typeface="Times New Roman" pitchFamily="18" charset="0"/>
              </a:rPr>
              <a:t>的</a:t>
            </a:r>
            <a:r>
              <a:rPr lang="zh-CN" altLang="en-US" sz="2800" dirty="0">
                <a:ea typeface="宋体" pitchFamily="2" charset="-122"/>
                <a:cs typeface="Times New Roman" pitchFamily="18" charset="0"/>
              </a:rPr>
              <a:t>作用</a:t>
            </a:r>
            <a:r>
              <a:rPr lang="zh-CN" altLang="en-US" sz="2800" dirty="0" smtClean="0">
                <a:ea typeface="宋体" pitchFamily="2" charset="-122"/>
                <a:cs typeface="Times New Roman" pitchFamily="18" charset="0"/>
              </a:rPr>
              <a:t>和其词义</a:t>
            </a:r>
            <a:r>
              <a:rPr lang="zh-CN" altLang="en-US" sz="2800" dirty="0">
                <a:ea typeface="宋体" pitchFamily="2" charset="-122"/>
                <a:cs typeface="Times New Roman" pitchFamily="18" charset="0"/>
              </a:rPr>
              <a:t>很</a:t>
            </a:r>
            <a:r>
              <a:rPr lang="zh-CN" altLang="en-US" sz="2800" dirty="0" smtClean="0">
                <a:ea typeface="宋体" pitchFamily="2" charset="-122"/>
                <a:cs typeface="Times New Roman" pitchFamily="18" charset="0"/>
              </a:rPr>
              <a:t>接近。</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它在方法内部使用，即这个方法所属对象</a:t>
            </a:r>
            <a:r>
              <a:rPr lang="zh-CN" altLang="en-US" sz="2400" dirty="0">
                <a:ea typeface="宋体" pitchFamily="2" charset="-122"/>
                <a:cs typeface="Times New Roman" pitchFamily="18" charset="0"/>
              </a:rPr>
              <a:t>的</a:t>
            </a:r>
            <a:r>
              <a:rPr lang="zh-CN" altLang="en-US" sz="2400" dirty="0" smtClean="0">
                <a:ea typeface="宋体" pitchFamily="2" charset="-122"/>
                <a:cs typeface="Times New Roman" pitchFamily="18" charset="0"/>
              </a:rPr>
              <a:t>引用；</a:t>
            </a:r>
            <a:endParaRPr lang="en-US" altLang="zh-CN" sz="2400" dirty="0" smtClean="0">
              <a:ea typeface="宋体" pitchFamily="2" charset="-122"/>
              <a:cs typeface="Times New Roman" pitchFamily="18" charset="0"/>
            </a:endParaRPr>
          </a:p>
          <a:p>
            <a:pPr marL="914400" lvl="1" indent="-457200">
              <a:buFont typeface="Wingdings" pitchFamily="2" charset="2"/>
              <a:buChar char="Ø"/>
            </a:pPr>
            <a:r>
              <a:rPr lang="zh-CN" altLang="en-US" sz="2400" dirty="0" smtClean="0">
                <a:ea typeface="宋体" pitchFamily="2" charset="-122"/>
                <a:cs typeface="Times New Roman" pitchFamily="18" charset="0"/>
              </a:rPr>
              <a:t>它在构造器内部使用，表示该构造器正在初始化的对象。</a:t>
            </a:r>
            <a:endParaRPr lang="en-US" altLang="zh-CN" sz="2400" dirty="0" smtClean="0">
              <a:ea typeface="宋体" pitchFamily="2" charset="-122"/>
            </a:endParaRPr>
          </a:p>
          <a:p>
            <a:pPr marL="342900" indent="-342900">
              <a:spcBef>
                <a:spcPts val="1200"/>
              </a:spcBef>
              <a:buFont typeface="Wingdings" pitchFamily="2" charset="2"/>
              <a:buChar char="l"/>
            </a:pPr>
            <a:r>
              <a:rPr lang="en-US" altLang="zh-CN" sz="2800" dirty="0" smtClean="0">
                <a:ea typeface="宋体" pitchFamily="2" charset="-122"/>
              </a:rPr>
              <a:t>  this</a:t>
            </a:r>
            <a:r>
              <a:rPr lang="zh-CN" altLang="en-US" sz="2800" dirty="0">
                <a:ea typeface="宋体" pitchFamily="2" charset="-122"/>
              </a:rPr>
              <a:t>表示当前</a:t>
            </a:r>
            <a:r>
              <a:rPr lang="zh-CN" altLang="en-US" sz="2800" dirty="0" smtClean="0">
                <a:ea typeface="宋体" pitchFamily="2" charset="-122"/>
              </a:rPr>
              <a:t>对象，可以调用类的属性、方法和构 </a:t>
            </a:r>
            <a:endParaRPr lang="en-US" altLang="zh-CN" sz="2800" dirty="0" smtClean="0">
              <a:ea typeface="宋体" pitchFamily="2" charset="-122"/>
            </a:endParaRPr>
          </a:p>
          <a:p>
            <a:r>
              <a:rPr lang="en-US" altLang="zh-CN" sz="2800" dirty="0">
                <a:ea typeface="宋体" pitchFamily="2" charset="-122"/>
              </a:rPr>
              <a:t> </a:t>
            </a:r>
            <a:r>
              <a:rPr lang="en-US" altLang="zh-CN" sz="2800" dirty="0" smtClean="0">
                <a:ea typeface="宋体" pitchFamily="2" charset="-122"/>
              </a:rPr>
              <a:t>      </a:t>
            </a:r>
            <a:r>
              <a:rPr lang="zh-CN" altLang="en-US" sz="2800" dirty="0" smtClean="0">
                <a:ea typeface="宋体" pitchFamily="2" charset="-122"/>
              </a:rPr>
              <a:t>造器</a:t>
            </a:r>
            <a:endParaRPr lang="en-US" altLang="zh-CN" sz="2800" dirty="0" smtClean="0">
              <a:ea typeface="宋体" pitchFamily="2" charset="-122"/>
            </a:endParaRPr>
          </a:p>
          <a:p>
            <a:pPr marL="457200" indent="-457200">
              <a:spcBef>
                <a:spcPts val="1200"/>
              </a:spcBef>
              <a:buFont typeface="Wingdings" pitchFamily="2" charset="2"/>
              <a:buChar char="l"/>
            </a:pPr>
            <a:r>
              <a:rPr lang="en-US" altLang="zh-CN" sz="2800" dirty="0" smtClean="0">
                <a:ea typeface="宋体" pitchFamily="2" charset="-122"/>
              </a:rPr>
              <a:t>this</a:t>
            </a:r>
            <a:r>
              <a:rPr lang="zh-CN" altLang="en-US" sz="2800" dirty="0" smtClean="0">
                <a:ea typeface="宋体" pitchFamily="2" charset="-122"/>
              </a:rPr>
              <a:t>关键字可用来区分局部变量和实例变量（属性）</a:t>
            </a:r>
          </a:p>
          <a:p>
            <a:pPr marL="457200" indent="-457200">
              <a:spcBef>
                <a:spcPts val="1200"/>
              </a:spcBef>
              <a:buFont typeface="Wingdings" pitchFamily="2" charset="2"/>
              <a:buChar char="l"/>
            </a:pPr>
            <a:r>
              <a:rPr lang="zh-CN" altLang="en-US" sz="2800" dirty="0" smtClean="0">
                <a:ea typeface="宋体" pitchFamily="2" charset="-122"/>
              </a:rPr>
              <a:t>例如： </a:t>
            </a:r>
            <a:r>
              <a:rPr lang="en-US" altLang="zh-CN" sz="2800" dirty="0" smtClean="0">
                <a:ea typeface="宋体" pitchFamily="2" charset="-122"/>
              </a:rPr>
              <a:t>this.name = name;</a:t>
            </a:r>
          </a:p>
          <a:p>
            <a:pPr lvl="1"/>
            <a:endParaRPr lang="zh-CN" altLang="en-US" sz="2400" dirty="0">
              <a:ea typeface="宋体" pitchFamily="2" charset="-122"/>
            </a:endParaRPr>
          </a:p>
        </p:txBody>
      </p:sp>
      <p:sp>
        <p:nvSpPr>
          <p:cNvPr id="4" name="Rectangle 2"/>
          <p:cNvSpPr txBox="1">
            <a:spLocks noChangeArrowheads="1"/>
          </p:cNvSpPr>
          <p:nvPr/>
        </p:nvSpPr>
        <p:spPr>
          <a:xfrm>
            <a:off x="2483768" y="836712"/>
            <a:ext cx="504056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—this</a:t>
            </a:r>
            <a:endParaRPr lang="zh-CN" altLang="en-US"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492267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016" y="908720"/>
            <a:ext cx="8820472" cy="5847755"/>
          </a:xfrm>
          <a:prstGeom prst="rect">
            <a:avLst/>
          </a:prstGeom>
          <a:noFill/>
        </p:spPr>
        <p:txBody>
          <a:bodyPr wrap="square" rtlCol="0">
            <a:spAutoFit/>
          </a:bodyPr>
          <a:lstStyle/>
          <a:p>
            <a:r>
              <a:rPr lang="en-US" altLang="zh-CN" sz="2200" dirty="0" smtClean="0">
                <a:solidFill>
                  <a:srgbClr val="C00000"/>
                </a:solidFill>
                <a:ea typeface="新宋体" panose="02010609030101010101" pitchFamily="49" charset="-122"/>
              </a:rPr>
              <a:t>class Person{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定义</a:t>
            </a:r>
            <a:r>
              <a:rPr lang="en-US" altLang="zh-CN" sz="2200" dirty="0" smtClean="0">
                <a:ea typeface="新宋体" panose="02010609030101010101" pitchFamily="49" charset="-122"/>
              </a:rPr>
              <a:t>Person</a:t>
            </a:r>
            <a:r>
              <a:rPr lang="zh-CN" altLang="en-US" sz="2200" dirty="0" smtClean="0">
                <a:ea typeface="新宋体" panose="02010609030101010101" pitchFamily="49" charset="-122"/>
              </a:rPr>
              <a:t>类</a:t>
            </a: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String name;</a:t>
            </a:r>
          </a:p>
          <a:p>
            <a:r>
              <a:rPr lang="en-US" altLang="zh-CN" sz="2200" dirty="0" smtClean="0">
                <a:solidFill>
                  <a:srgbClr val="C00000"/>
                </a:solidFill>
                <a:ea typeface="新宋体" panose="02010609030101010101" pitchFamily="49" charset="-122"/>
              </a:rPr>
              <a:t>	Person(String name){</a:t>
            </a:r>
          </a:p>
          <a:p>
            <a:r>
              <a:rPr lang="en-US" altLang="zh-CN" sz="2200" dirty="0" smtClean="0">
                <a:solidFill>
                  <a:srgbClr val="C00000"/>
                </a:solidFill>
                <a:ea typeface="新宋体" panose="02010609030101010101" pitchFamily="49" charset="-122"/>
              </a:rPr>
              <a:t>		this.name = name;}</a:t>
            </a:r>
          </a:p>
          <a:p>
            <a:r>
              <a:rPr lang="en-US" altLang="zh-CN" sz="2200" dirty="0" smtClean="0">
                <a:solidFill>
                  <a:srgbClr val="C00000"/>
                </a:solidFill>
                <a:ea typeface="新宋体" panose="02010609030101010101" pitchFamily="49" charset="-122"/>
              </a:rPr>
              <a:t>	public void </a:t>
            </a:r>
            <a:r>
              <a:rPr lang="en-US" altLang="zh-CN" sz="2200" dirty="0" err="1" smtClean="0">
                <a:solidFill>
                  <a:srgbClr val="C00000"/>
                </a:solidFill>
                <a:ea typeface="新宋体" panose="02010609030101010101" pitchFamily="49" charset="-122"/>
              </a:rPr>
              <a:t>getInfo</a:t>
            </a:r>
            <a:r>
              <a:rPr lang="en-US" altLang="zh-CN" sz="2200" dirty="0" smtClean="0">
                <a:solidFill>
                  <a:srgbClr val="C00000"/>
                </a:solidFill>
                <a:ea typeface="新宋体" panose="02010609030101010101" pitchFamily="49" charset="-122"/>
              </a:rPr>
              <a:t>(){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err="1" smtClean="0">
                <a:solidFill>
                  <a:srgbClr val="C00000"/>
                </a:solidFill>
                <a:ea typeface="新宋体" panose="02010609030101010101" pitchFamily="49" charset="-122"/>
              </a:rPr>
              <a:t>System.out.println</a:t>
            </a:r>
            <a:r>
              <a:rPr lang="en-US" altLang="zh-CN" sz="2200" dirty="0" smtClean="0">
                <a:solidFill>
                  <a:srgbClr val="C00000"/>
                </a:solidFill>
                <a:ea typeface="新宋体" panose="02010609030101010101" pitchFamily="49" charset="-122"/>
              </a:rPr>
              <a:t>("Person</a:t>
            </a:r>
            <a:r>
              <a:rPr lang="zh-CN" altLang="en-US" sz="2200" dirty="0" smtClean="0">
                <a:solidFill>
                  <a:srgbClr val="C00000"/>
                </a:solidFill>
                <a:ea typeface="新宋体" panose="02010609030101010101" pitchFamily="49" charset="-122"/>
              </a:rPr>
              <a:t>类 </a:t>
            </a:r>
            <a:r>
              <a:rPr lang="en-US" altLang="zh-CN" sz="2200" dirty="0" smtClean="0">
                <a:solidFill>
                  <a:srgbClr val="C00000"/>
                </a:solidFill>
                <a:ea typeface="新宋体" panose="02010609030101010101" pitchFamily="49" charset="-122"/>
              </a:rPr>
              <a:t>--&gt; " + </a:t>
            </a:r>
            <a:r>
              <a:rPr lang="en-US" altLang="zh-CN" sz="2200" b="1" dirty="0" smtClean="0">
                <a:solidFill>
                  <a:srgbClr val="C00000"/>
                </a:solidFill>
                <a:ea typeface="新宋体" panose="02010609030101010101" pitchFamily="49" charset="-122"/>
              </a:rPr>
              <a:t>this</a:t>
            </a:r>
            <a:r>
              <a:rPr lang="en-US" altLang="zh-CN" sz="2200" dirty="0" smtClean="0">
                <a:solidFill>
                  <a:srgbClr val="C00000"/>
                </a:solidFill>
                <a:ea typeface="新宋体" panose="02010609030101010101" pitchFamily="49" charset="-122"/>
              </a:rPr>
              <a:t>.name) ; }</a:t>
            </a:r>
          </a:p>
          <a:p>
            <a:r>
              <a:rPr lang="en-US" altLang="zh-CN" sz="2200" dirty="0">
                <a:solidFill>
                  <a:srgbClr val="C00000"/>
                </a:solidFill>
                <a:ea typeface="新宋体" panose="02010609030101010101" pitchFamily="49" charset="-122"/>
              </a:rPr>
              <a:t>	</a:t>
            </a:r>
            <a:r>
              <a:rPr lang="en-US" altLang="zh-CN" sz="2200" dirty="0">
                <a:solidFill>
                  <a:srgbClr val="0000FF"/>
                </a:solidFill>
                <a:ea typeface="新宋体" panose="02010609030101010101" pitchFamily="49" charset="-122"/>
              </a:rPr>
              <a:t>public </a:t>
            </a:r>
            <a:r>
              <a:rPr lang="en-US" altLang="zh-CN" sz="2200" dirty="0" err="1">
                <a:solidFill>
                  <a:srgbClr val="0000FF"/>
                </a:solidFill>
                <a:ea typeface="新宋体" panose="02010609030101010101" pitchFamily="49" charset="-122"/>
              </a:rPr>
              <a:t>boolean</a:t>
            </a:r>
            <a:r>
              <a:rPr lang="en-US" altLang="zh-CN" sz="2200" dirty="0">
                <a:solidFill>
                  <a:srgbClr val="0000FF"/>
                </a:solidFill>
                <a:ea typeface="新宋体" panose="02010609030101010101" pitchFamily="49" charset="-122"/>
              </a:rPr>
              <a:t> compare(Person p</a:t>
            </a:r>
            <a:r>
              <a:rPr lang="en-US" altLang="zh-CN" sz="2200" dirty="0" smtClean="0">
                <a:solidFill>
                  <a:srgbClr val="0000FF"/>
                </a:solidFill>
                <a:ea typeface="新宋体" panose="02010609030101010101" pitchFamily="49" charset="-122"/>
              </a:rPr>
              <a:t>){</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return </a:t>
            </a:r>
            <a:r>
              <a:rPr lang="en-US" altLang="zh-CN" sz="2200" b="1" dirty="0" smtClean="0">
                <a:solidFill>
                  <a:srgbClr val="0000FF"/>
                </a:solidFill>
                <a:ea typeface="新宋体" panose="02010609030101010101" pitchFamily="49" charset="-122"/>
              </a:rPr>
              <a:t>this</a:t>
            </a:r>
            <a:r>
              <a:rPr lang="en-US" altLang="zh-CN" sz="2200" dirty="0" smtClean="0">
                <a:solidFill>
                  <a:srgbClr val="0000FF"/>
                </a:solidFill>
                <a:ea typeface="新宋体" panose="02010609030101010101" pitchFamily="49" charset="-122"/>
              </a:rPr>
              <a:t>.name==p.name;</a:t>
            </a:r>
            <a:endParaRPr lang="en-US" altLang="zh-CN" sz="2200" dirty="0">
              <a:solidFill>
                <a:srgbClr val="0000FF"/>
              </a:solidFill>
              <a:ea typeface="新宋体" panose="02010609030101010101" pitchFamily="49" charset="-122"/>
            </a:endParaRPr>
          </a:p>
          <a:p>
            <a:r>
              <a:rPr lang="en-US" altLang="zh-CN" sz="2200" dirty="0">
                <a:solidFill>
                  <a:srgbClr val="0000FF"/>
                </a:solidFill>
                <a:ea typeface="新宋体" panose="02010609030101010101" pitchFamily="49" charset="-122"/>
              </a:rPr>
              <a:t>	</a:t>
            </a:r>
            <a:r>
              <a:rPr lang="en-US" altLang="zh-CN" sz="2200" dirty="0" smtClean="0">
                <a:solidFill>
                  <a:srgbClr val="0000FF"/>
                </a:solidFill>
                <a:ea typeface="新宋体" panose="02010609030101010101" pitchFamily="49" charset="-122"/>
              </a:rPr>
              <a:t>}  </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public class </a:t>
            </a:r>
            <a:r>
              <a:rPr lang="en-US" altLang="zh-CN" sz="2200" dirty="0" err="1" smtClean="0">
                <a:solidFill>
                  <a:srgbClr val="C00000"/>
                </a:solidFill>
                <a:ea typeface="新宋体" panose="02010609030101010101" pitchFamily="49" charset="-122"/>
              </a:rPr>
              <a:t>TestPerson</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public static void main(String </a:t>
            </a:r>
            <a:r>
              <a:rPr lang="en-US" altLang="zh-CN" sz="2200" dirty="0" err="1" smtClean="0">
                <a:solidFill>
                  <a:srgbClr val="C00000"/>
                </a:solidFill>
                <a:ea typeface="新宋体" panose="02010609030101010101" pitchFamily="49" charset="-122"/>
              </a:rPr>
              <a:t>args</a:t>
            </a:r>
            <a:r>
              <a:rPr lang="en-US" altLang="zh-CN" sz="2200" dirty="0" smtClean="0">
                <a:solidFill>
                  <a:srgbClr val="C00000"/>
                </a:solidFill>
                <a:ea typeface="新宋体" panose="02010609030101010101" pitchFamily="49" charset="-122"/>
              </a:rPr>
              <a:t>[]){</a:t>
            </a:r>
          </a:p>
          <a:p>
            <a:r>
              <a:rPr lang="en-US" altLang="zh-CN" sz="2200" dirty="0" smtClean="0">
                <a:solidFill>
                  <a:srgbClr val="C00000"/>
                </a:solidFill>
                <a:ea typeface="新宋体" panose="02010609030101010101" pitchFamily="49" charset="-122"/>
              </a:rPr>
              <a:t>		Person per1 = new Person("</a:t>
            </a:r>
            <a:r>
              <a:rPr lang="zh-CN" altLang="en-US" sz="2200" dirty="0" smtClean="0">
                <a:solidFill>
                  <a:srgbClr val="C00000"/>
                </a:solidFill>
                <a:ea typeface="新宋体" panose="02010609030101010101" pitchFamily="49" charset="-122"/>
              </a:rPr>
              <a:t>张三</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Person per2 = new Person("</a:t>
            </a:r>
            <a:r>
              <a:rPr lang="zh-CN" altLang="en-US" sz="2200" dirty="0" smtClean="0">
                <a:solidFill>
                  <a:srgbClr val="C00000"/>
                </a:solidFill>
                <a:ea typeface="新宋体" panose="02010609030101010101" pitchFamily="49" charset="-122"/>
              </a:rPr>
              <a:t>李四</a:t>
            </a:r>
            <a:r>
              <a:rPr lang="en-US" altLang="zh-CN" sz="2200" dirty="0" smtClean="0">
                <a:solidFill>
                  <a:srgbClr val="C00000"/>
                </a:solidFill>
                <a:ea typeface="新宋体" panose="02010609030101010101" pitchFamily="49" charset="-122"/>
              </a:rPr>
              <a:t>") ;	</a:t>
            </a:r>
            <a:endParaRPr lang="zh-CN" altLang="en-US" sz="2200" dirty="0" smtClean="0">
              <a:solidFill>
                <a:srgbClr val="C00000"/>
              </a:solidFill>
              <a:ea typeface="新宋体" panose="02010609030101010101" pitchFamily="49" charset="-122"/>
            </a:endParaRPr>
          </a:p>
          <a:p>
            <a:r>
              <a:rPr lang="zh-CN" altLang="en-US" sz="2200" dirty="0" smtClean="0">
                <a:solidFill>
                  <a:srgbClr val="C00000"/>
                </a:solidFill>
                <a:ea typeface="新宋体" panose="02010609030101010101" pitchFamily="49" charset="-122"/>
              </a:rPr>
              <a:t>		</a:t>
            </a:r>
            <a:r>
              <a:rPr lang="en-US" altLang="zh-CN" sz="2200" dirty="0" smtClean="0">
                <a:solidFill>
                  <a:srgbClr val="C00000"/>
                </a:solidFill>
                <a:ea typeface="新宋体" panose="02010609030101010101" pitchFamily="49" charset="-122"/>
              </a:rPr>
              <a:t>per1.getInfo()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per1</a:t>
            </a:r>
          </a:p>
          <a:p>
            <a:r>
              <a:rPr lang="en-US" altLang="zh-CN" sz="2200" dirty="0" smtClean="0">
                <a:solidFill>
                  <a:srgbClr val="C00000"/>
                </a:solidFill>
                <a:ea typeface="新宋体" panose="02010609030101010101" pitchFamily="49" charset="-122"/>
              </a:rPr>
              <a:t>		per2.getInfo() ;	</a:t>
            </a:r>
            <a:r>
              <a:rPr lang="en-US" altLang="zh-CN" sz="2200" dirty="0" smtClean="0">
                <a:ea typeface="新宋体" panose="02010609030101010101" pitchFamily="49" charset="-122"/>
              </a:rPr>
              <a:t>// </a:t>
            </a:r>
            <a:r>
              <a:rPr lang="zh-CN" altLang="en-US" sz="2200" dirty="0" smtClean="0">
                <a:ea typeface="新宋体" panose="02010609030101010101" pitchFamily="49" charset="-122"/>
              </a:rPr>
              <a:t>当前调用</a:t>
            </a:r>
            <a:r>
              <a:rPr lang="en-US" altLang="zh-CN" sz="2200" dirty="0" err="1" smtClean="0">
                <a:ea typeface="新宋体" panose="02010609030101010101" pitchFamily="49" charset="-122"/>
              </a:rPr>
              <a:t>getInfo</a:t>
            </a:r>
            <a:r>
              <a:rPr lang="en-US" altLang="zh-CN" sz="2200" dirty="0" smtClean="0">
                <a:ea typeface="新宋体" panose="02010609030101010101" pitchFamily="49" charset="-122"/>
              </a:rPr>
              <a:t>()</a:t>
            </a:r>
            <a:r>
              <a:rPr lang="zh-CN" altLang="en-US" sz="2200" dirty="0" smtClean="0">
                <a:ea typeface="新宋体" panose="02010609030101010101" pitchFamily="49" charset="-122"/>
              </a:rPr>
              <a:t>方法的对象是</a:t>
            </a:r>
            <a:r>
              <a:rPr lang="en-US" altLang="zh-CN" sz="2200" dirty="0" smtClean="0">
                <a:ea typeface="新宋体" panose="02010609030101010101" pitchFamily="49" charset="-122"/>
              </a:rPr>
              <a:t>per2</a:t>
            </a:r>
          </a:p>
          <a:p>
            <a:r>
              <a:rPr lang="en-US" altLang="zh-CN" sz="2200" dirty="0">
                <a:ea typeface="新宋体" panose="02010609030101010101" pitchFamily="49" charset="-122"/>
              </a:rPr>
              <a:t>	</a:t>
            </a:r>
            <a:r>
              <a:rPr lang="en-US" altLang="zh-CN" sz="2200" dirty="0" smtClean="0">
                <a:ea typeface="新宋体" panose="02010609030101010101" pitchFamily="49" charset="-122"/>
              </a:rPr>
              <a:t>	</a:t>
            </a:r>
            <a:r>
              <a:rPr lang="en-US" altLang="zh-CN" sz="2200" dirty="0" err="1" smtClean="0">
                <a:solidFill>
                  <a:srgbClr val="C00000"/>
                </a:solidFill>
                <a:ea typeface="新宋体" panose="02010609030101010101" pitchFamily="49" charset="-122"/>
              </a:rPr>
              <a:t>boolean</a:t>
            </a:r>
            <a:r>
              <a:rPr lang="en-US" altLang="zh-CN" sz="2200" dirty="0" smtClean="0">
                <a:solidFill>
                  <a:srgbClr val="C00000"/>
                </a:solidFill>
                <a:ea typeface="新宋体" panose="02010609030101010101" pitchFamily="49" charset="-122"/>
              </a:rPr>
              <a:t> b = per1.compare(per2);</a:t>
            </a:r>
          </a:p>
          <a:p>
            <a:r>
              <a:rPr lang="en-US" altLang="zh-CN" sz="2200" dirty="0" smtClean="0">
                <a:solidFill>
                  <a:srgbClr val="C00000"/>
                </a:solidFill>
                <a:ea typeface="新宋体" panose="02010609030101010101" pitchFamily="49" charset="-122"/>
              </a:rPr>
              <a:t>	}  }</a:t>
            </a:r>
            <a:endParaRPr lang="zh-CN" altLang="en-US" sz="2200" dirty="0">
              <a:solidFill>
                <a:srgbClr val="C00000"/>
              </a:solidFill>
              <a:ea typeface="新宋体" panose="02010609030101010101" pitchFamily="49" charset="-122"/>
            </a:endParaRPr>
          </a:p>
        </p:txBody>
      </p:sp>
      <p:sp>
        <p:nvSpPr>
          <p:cNvPr id="4" name="TextBox 3"/>
          <p:cNvSpPr txBox="1"/>
          <p:nvPr/>
        </p:nvSpPr>
        <p:spPr>
          <a:xfrm>
            <a:off x="4932040" y="1075441"/>
            <a:ext cx="3637638" cy="830997"/>
          </a:xfrm>
          <a:prstGeom prst="rect">
            <a:avLst/>
          </a:prstGeom>
          <a:noFill/>
        </p:spPr>
        <p:txBody>
          <a:bodyPr wrap="square" rtlCol="0">
            <a:spAutoFit/>
          </a:bodyPr>
          <a:lstStyle/>
          <a:p>
            <a:r>
              <a:rPr lang="zh-CN" altLang="en-US" sz="2400" b="1" dirty="0" smtClean="0">
                <a:ea typeface="新宋体" panose="02010609030101010101" pitchFamily="49" charset="-122"/>
              </a:rPr>
              <a:t>当前正在操作本方法的对象称为当前对象。</a:t>
            </a:r>
            <a:endParaRPr lang="zh-CN" altLang="en-US" sz="2400" b="1" dirty="0">
              <a:ea typeface="新宋体" panose="02010609030101010101" pitchFamily="49" charset="-122"/>
            </a:endParaRPr>
          </a:p>
        </p:txBody>
      </p:sp>
    </p:spTree>
    <p:extLst>
      <p:ext uri="{BB962C8B-B14F-4D97-AF65-F5344CB8AC3E}">
        <p14:creationId xmlns:p14="http://schemas.microsoft.com/office/powerpoint/2010/main" val="12776546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280" y="908720"/>
            <a:ext cx="6123943"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，调用属性、方法</a:t>
            </a:r>
            <a:endParaRPr lang="en-US" altLang="zh-CN" sz="2800" b="1" dirty="0" smtClean="0">
              <a:ea typeface="宋体" pitchFamily="2" charset="-122"/>
            </a:endParaRPr>
          </a:p>
        </p:txBody>
      </p:sp>
      <p:sp>
        <p:nvSpPr>
          <p:cNvPr id="3" name="TextBox 2"/>
          <p:cNvSpPr txBox="1"/>
          <p:nvPr/>
        </p:nvSpPr>
        <p:spPr>
          <a:xfrm>
            <a:off x="179512" y="1411598"/>
            <a:ext cx="8429684" cy="5262979"/>
          </a:xfrm>
          <a:prstGeom prst="rect">
            <a:avLst/>
          </a:prstGeom>
          <a:noFill/>
        </p:spPr>
        <p:txBody>
          <a:bodyPr wrap="square" rtlCol="0">
            <a:spAutoFit/>
          </a:bodyPr>
          <a:lstStyle/>
          <a:p>
            <a:r>
              <a:rPr lang="en-US" altLang="zh-CN" sz="2400" dirty="0" smtClean="0">
                <a:solidFill>
                  <a:srgbClr val="C00000"/>
                </a:solidFill>
                <a:ea typeface="宋体" pitchFamily="2" charset="-122"/>
                <a:cs typeface="Times New Roman" pitchFamily="18" charset="0"/>
              </a:rPr>
              <a:t>class Person{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String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private </a:t>
            </a: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age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Person(String </a:t>
            </a:r>
            <a:r>
              <a:rPr lang="en-US" altLang="zh-CN" sz="2400" dirty="0" err="1" smtClean="0">
                <a:solidFill>
                  <a:srgbClr val="C00000"/>
                </a:solidFill>
                <a:ea typeface="宋体" pitchFamily="2" charset="-122"/>
                <a:cs typeface="Times New Roman" pitchFamily="18" charset="0"/>
              </a:rPr>
              <a:t>name,int</a:t>
            </a:r>
            <a:r>
              <a:rPr lang="en-US" altLang="zh-CN" sz="2400" dirty="0" smtClean="0">
                <a:solidFill>
                  <a:srgbClr val="C00000"/>
                </a:solidFill>
                <a:ea typeface="宋体" pitchFamily="2" charset="-122"/>
                <a:cs typeface="Times New Roman" pitchFamily="18" charset="0"/>
              </a:rPr>
              <a:t> age){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this.name = name ;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 age ;  }</a:t>
            </a:r>
          </a:p>
          <a:p>
            <a:r>
              <a:rPr lang="en-US" altLang="zh-CN" sz="2400" dirty="0" smtClean="0">
                <a:solidFill>
                  <a:srgbClr val="C00000"/>
                </a:solidFill>
                <a:ea typeface="宋体" pitchFamily="2" charset="-122"/>
                <a:cs typeface="Times New Roman" pitchFamily="18" charset="0"/>
              </a:rPr>
              <a:t>	public void </a:t>
            </a:r>
            <a:r>
              <a:rPr lang="en-US" altLang="zh-CN" sz="2400" dirty="0" err="1" smtClean="0">
                <a:solidFill>
                  <a:srgbClr val="C00000"/>
                </a:solidFill>
                <a:ea typeface="宋体" pitchFamily="2" charset="-122"/>
                <a:cs typeface="Times New Roman" pitchFamily="18" charset="0"/>
              </a:rPr>
              <a:t>getInfo</a:t>
            </a:r>
            <a:r>
              <a:rPr lang="en-US" altLang="zh-CN" sz="2400" dirty="0" smtClean="0">
                <a:solidFill>
                  <a:srgbClr val="C00000"/>
                </a:solidFill>
                <a:ea typeface="宋体" pitchFamily="2" charset="-122"/>
                <a:cs typeface="Times New Roman" pitchFamily="18" charset="0"/>
              </a:rPr>
              <a:t>(){	</a:t>
            </a:r>
            <a:endParaRPr lang="zh-CN" altLang="en-US" sz="2400" dirty="0" smtClean="0">
              <a:solidFill>
                <a:srgbClr val="C00000"/>
              </a:solidFill>
              <a:ea typeface="宋体" pitchFamily="2" charset="-122"/>
              <a:cs typeface="Times New Roman" pitchFamily="18" charset="0"/>
            </a:endParaRPr>
          </a:p>
          <a:p>
            <a:r>
              <a:rPr lang="zh-CN" altLang="en-US"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姓名：</a:t>
            </a:r>
            <a:r>
              <a:rPr lang="en-US" altLang="zh-CN" sz="2400" dirty="0" smtClean="0">
                <a:solidFill>
                  <a:srgbClr val="C00000"/>
                </a:solidFill>
                <a:ea typeface="宋体" pitchFamily="2" charset="-122"/>
                <a:cs typeface="Times New Roman" pitchFamily="18" charset="0"/>
              </a:rPr>
              <a:t>" + name)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this.speak</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public void speak(){</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System.out.println</a:t>
            </a:r>
            <a:r>
              <a:rPr lang="en-US" altLang="zh-CN" sz="2400" dirty="0" smtClean="0">
                <a:solidFill>
                  <a:srgbClr val="C00000"/>
                </a:solidFill>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年龄：</a:t>
            </a:r>
            <a:r>
              <a:rPr lang="en-US" altLang="zh-CN" sz="2400" dirty="0" smtClean="0">
                <a:solidFill>
                  <a:srgbClr val="C00000"/>
                </a:solidFill>
                <a:ea typeface="宋体" pitchFamily="2" charset="-122"/>
                <a:cs typeface="Times New Roman" pitchFamily="18" charset="0"/>
              </a:rPr>
              <a:t>” + </a:t>
            </a:r>
            <a:r>
              <a:rPr lang="en-US" altLang="zh-CN" sz="2400" dirty="0" err="1" smtClean="0">
                <a:solidFill>
                  <a:srgbClr val="C00000"/>
                </a:solidFill>
                <a:ea typeface="宋体" pitchFamily="2" charset="-122"/>
                <a:cs typeface="Times New Roman" pitchFamily="18" charset="0"/>
              </a:rPr>
              <a:t>this.age</a:t>
            </a:r>
            <a:r>
              <a:rPr lang="en-US" altLang="zh-CN" sz="2400" dirty="0" smtClean="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r>
              <a:rPr lang="en-US" altLang="zh-CN" sz="2400" dirty="0" smtClean="0">
                <a:solidFill>
                  <a:srgbClr val="C00000"/>
                </a:solidFill>
                <a:ea typeface="宋体" pitchFamily="2" charset="-122"/>
                <a:cs typeface="Times New Roman" pitchFamily="18" charset="0"/>
              </a:rPr>
              <a:t>}</a:t>
            </a:r>
          </a:p>
          <a:p>
            <a:r>
              <a:rPr lang="en-US" altLang="zh-CN"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p:txBody>
      </p:sp>
      <p:sp>
        <p:nvSpPr>
          <p:cNvPr id="4" name="TextBox 3"/>
          <p:cNvSpPr txBox="1"/>
          <p:nvPr/>
        </p:nvSpPr>
        <p:spPr>
          <a:xfrm>
            <a:off x="5796136" y="908720"/>
            <a:ext cx="3168352" cy="2862322"/>
          </a:xfrm>
          <a:prstGeom prst="rect">
            <a:avLst/>
          </a:prstGeom>
          <a:noFill/>
        </p:spPr>
        <p:txBody>
          <a:bodyPr wrap="square" rtlCol="0">
            <a:spAutoFit/>
          </a:bodyPr>
          <a:lstStyle/>
          <a:p>
            <a:r>
              <a:rPr lang="en-US" altLang="zh-CN" sz="2000" dirty="0" smtClean="0">
                <a:ea typeface="宋体" panose="02010600030101010101" pitchFamily="2" charset="-122"/>
              </a:rPr>
              <a:t>    1</a:t>
            </a:r>
            <a:r>
              <a:rPr lang="en-US" altLang="zh-CN" sz="2000" dirty="0">
                <a:ea typeface="宋体" panose="02010600030101010101" pitchFamily="2" charset="-122"/>
              </a:rPr>
              <a:t>.</a:t>
            </a:r>
            <a:r>
              <a:rPr lang="zh-CN" altLang="en-US" sz="2000" dirty="0">
                <a:ea typeface="宋体" panose="02010600030101010101" pitchFamily="2" charset="-122"/>
              </a:rPr>
              <a:t>当形参与成员变量重名时，如果在方法内部需要使用</a:t>
            </a:r>
            <a:r>
              <a:rPr lang="zh-CN" altLang="en-US" sz="2000" dirty="0" smtClean="0">
                <a:ea typeface="宋体" panose="02010600030101010101" pitchFamily="2" charset="-122"/>
              </a:rPr>
              <a:t>成员变量</a:t>
            </a:r>
            <a:r>
              <a:rPr lang="zh-CN" altLang="en-US" sz="2000" dirty="0">
                <a:ea typeface="宋体" panose="02010600030101010101" pitchFamily="2" charset="-122"/>
              </a:rPr>
              <a:t>，必须添加</a:t>
            </a:r>
            <a:r>
              <a:rPr lang="en-US" altLang="zh-CN" sz="2000" dirty="0">
                <a:ea typeface="宋体" panose="02010600030101010101" pitchFamily="2" charset="-122"/>
              </a:rPr>
              <a:t>this</a:t>
            </a:r>
            <a:r>
              <a:rPr lang="zh-CN" altLang="en-US" sz="2000" dirty="0">
                <a:ea typeface="宋体" panose="02010600030101010101" pitchFamily="2" charset="-122"/>
              </a:rPr>
              <a:t>来表明该变量时类</a:t>
            </a:r>
            <a:r>
              <a:rPr lang="zh-CN" altLang="en-US" sz="2000" dirty="0" smtClean="0">
                <a:ea typeface="宋体" panose="02010600030101010101" pitchFamily="2" charset="-122"/>
              </a:rPr>
              <a:t>成员</a:t>
            </a:r>
            <a:endParaRPr lang="en-US" altLang="zh-CN" sz="2000" dirty="0" smtClean="0">
              <a:ea typeface="宋体" panose="02010600030101010101" pitchFamily="2" charset="-122"/>
            </a:endParaRPr>
          </a:p>
          <a:p>
            <a:endParaRPr lang="zh-CN" altLang="en-US" sz="2000" dirty="0">
              <a:ea typeface="宋体" panose="02010600030101010101" pitchFamily="2" charset="-122"/>
            </a:endParaRPr>
          </a:p>
          <a:p>
            <a:r>
              <a:rPr lang="en-US" altLang="zh-CN" sz="2000" dirty="0" smtClean="0">
                <a:ea typeface="宋体" panose="02010600030101010101" pitchFamily="2" charset="-122"/>
              </a:rPr>
              <a:t>        2</a:t>
            </a:r>
            <a:r>
              <a:rPr lang="en-US" altLang="zh-CN" sz="2000" dirty="0">
                <a:ea typeface="宋体" panose="02010600030101010101" pitchFamily="2" charset="-122"/>
              </a:rPr>
              <a:t>.</a:t>
            </a:r>
            <a:r>
              <a:rPr lang="zh-CN" altLang="en-US" sz="2000" dirty="0">
                <a:ea typeface="宋体" panose="02010600030101010101" pitchFamily="2" charset="-122"/>
              </a:rPr>
              <a:t>在任意方法内，如果使用当前类的成员变量或成员</a:t>
            </a:r>
            <a:r>
              <a:rPr lang="zh-CN" altLang="en-US" sz="2000" dirty="0" smtClean="0">
                <a:ea typeface="宋体" panose="02010600030101010101" pitchFamily="2" charset="-122"/>
              </a:rPr>
              <a:t>方法可以</a:t>
            </a:r>
            <a:r>
              <a:rPr lang="zh-CN" altLang="en-US" sz="2000" dirty="0">
                <a:ea typeface="宋体" panose="02010600030101010101" pitchFamily="2" charset="-122"/>
              </a:rPr>
              <a:t>在其前面添加</a:t>
            </a:r>
            <a:r>
              <a:rPr lang="en-US" altLang="zh-CN" sz="2000" dirty="0">
                <a:ea typeface="宋体" panose="02010600030101010101" pitchFamily="2" charset="-122"/>
              </a:rPr>
              <a:t>this</a:t>
            </a:r>
            <a:r>
              <a:rPr lang="zh-CN" altLang="en-US" sz="2000" dirty="0">
                <a:ea typeface="宋体" panose="02010600030101010101" pitchFamily="2" charset="-122"/>
              </a:rPr>
              <a:t>，增强程序的阅读性</a:t>
            </a:r>
          </a:p>
        </p:txBody>
      </p:sp>
      <p:sp>
        <p:nvSpPr>
          <p:cNvPr id="5" name="矩形 4"/>
          <p:cNvSpPr/>
          <p:nvPr/>
        </p:nvSpPr>
        <p:spPr>
          <a:xfrm>
            <a:off x="5796136" y="908720"/>
            <a:ext cx="3168352" cy="295232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0632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
          <p:cNvGraphicFramePr>
            <a:graphicFrameLocks noGrp="1"/>
          </p:cNvGraphicFramePr>
          <p:nvPr>
            <p:ph sz="half" idx="4294967295"/>
            <p:extLst>
              <p:ext uri="{D42A27DB-BD31-4B8C-83A1-F6EECF244321}">
                <p14:modId xmlns:p14="http://schemas.microsoft.com/office/powerpoint/2010/main" val="1868556056"/>
              </p:ext>
            </p:extLst>
          </p:nvPr>
        </p:nvGraphicFramePr>
        <p:xfrm>
          <a:off x="4788024" y="1916832"/>
          <a:ext cx="3810000" cy="4195572"/>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Boy</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age:int</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(name: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setAge</a:t>
                      </a:r>
                      <a:r>
                        <a:rPr kumimoji="1" lang="en-US" altLang="zh-CN" sz="2400" u="none" strike="noStrike" cap="none" normalizeH="0" baseline="0" dirty="0" smtClean="0">
                          <a:ln>
                            <a:noFill/>
                          </a:ln>
                          <a:effectLst/>
                          <a:latin typeface="+mn-lt"/>
                          <a:ea typeface="宋体" pitchFamily="2" charset="-122"/>
                          <a:cs typeface="Times New Roman" pitchFamily="18" charset="0"/>
                        </a:rPr>
                        <a:t>(age: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r>
                        <a:rPr kumimoji="1" lang="en-US" altLang="zh-CN" sz="2400" u="none" strike="noStrike" cap="none" normalizeH="0" baseline="0" dirty="0" smtClean="0">
                          <a:ln>
                            <a:noFill/>
                          </a:ln>
                          <a:effectLst/>
                          <a:latin typeface="+mn-lt"/>
                          <a:ea typeface="宋体" pitchFamily="2" charset="-122"/>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getAge</a:t>
                      </a:r>
                      <a:r>
                        <a:rPr kumimoji="1" lang="en-US" altLang="zh-CN" sz="2400" u="none" strike="noStrike" cap="none" normalizeH="0" baseline="0" dirty="0" smtClean="0">
                          <a:ln>
                            <a:noFill/>
                          </a:ln>
                          <a:effectLst/>
                          <a:latin typeface="+mn-lt"/>
                          <a:ea typeface="宋体" pitchFamily="2" charset="-122"/>
                          <a:cs typeface="Times New Roman" pitchFamily="18" charset="0"/>
                        </a:rPr>
                        <a:t>(): </a:t>
                      </a:r>
                      <a:r>
                        <a:rPr kumimoji="1" lang="en-US" altLang="zh-CN" sz="2400" u="none" strike="noStrike" cap="none" normalizeH="0" baseline="0" dirty="0" err="1" smtClean="0">
                          <a:ln>
                            <a:noFill/>
                          </a:ln>
                          <a:effectLst/>
                          <a:latin typeface="+mn-lt"/>
                          <a:ea typeface="宋体" pitchFamily="2" charset="-122"/>
                          <a:cs typeface="Times New Roman" pitchFamily="18" charset="0"/>
                        </a:rPr>
                        <a:t>int</a:t>
                      </a:r>
                      <a:endParaRPr kumimoji="1" lang="en-US" altLang="zh-CN" sz="2400" u="none" strike="noStrike" cap="none" normalizeH="0" baseline="0" dirty="0" smtClean="0">
                        <a:ln>
                          <a:noFill/>
                        </a:ln>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+shout(</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girl:Girl</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txBody>
                  <a:tcPr horzOverflow="overflow"/>
                </a:tc>
              </a:tr>
            </a:tbl>
          </a:graphicData>
        </a:graphic>
      </p:graphicFrame>
      <p:graphicFrame>
        <p:nvGraphicFramePr>
          <p:cNvPr id="5" name="Group 18"/>
          <p:cNvGraphicFramePr>
            <a:graphicFrameLocks noGrp="1"/>
          </p:cNvGraphicFramePr>
          <p:nvPr>
            <p:ph sz="half" idx="4294967295"/>
            <p:extLst>
              <p:ext uri="{D42A27DB-BD31-4B8C-83A1-F6EECF244321}">
                <p14:modId xmlns:p14="http://schemas.microsoft.com/office/powerpoint/2010/main" val="21865945"/>
              </p:ext>
            </p:extLst>
          </p:nvPr>
        </p:nvGraphicFramePr>
        <p:xfrm>
          <a:off x="467544" y="3429000"/>
          <a:ext cx="3600400" cy="2736304"/>
        </p:xfrm>
        <a:graphic>
          <a:graphicData uri="http://schemas.openxmlformats.org/drawingml/2006/table">
            <a:tbl>
              <a:tblPr>
                <a:tableStyleId>{3C2FFA5D-87B4-456A-9821-1D502468CF0F}</a:tableStyleId>
              </a:tblPr>
              <a:tblGrid>
                <a:gridCol w="3600400"/>
              </a:tblGrid>
              <a:tr h="64708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Girl</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5823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name:String</a:t>
                      </a:r>
                      <a:endPar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endParaRPr>
                    </a:p>
                  </a:txBody>
                  <a:tcPr horzOverflow="overflow"/>
                </a:tc>
              </a:tr>
              <a:tr h="15068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setName</a:t>
                      </a:r>
                      <a:r>
                        <a:rPr kumimoji="1" lang="en-US" altLang="zh-CN" sz="2400" u="none" strike="noStrike" cap="none" normalizeH="0" baseline="0" dirty="0" smtClean="0">
                          <a:ln>
                            <a:noFill/>
                          </a:ln>
                          <a:effectLst/>
                          <a:latin typeface="+mn-lt"/>
                          <a:ea typeface="宋体" pitchFamily="2" charset="-122"/>
                          <a:cs typeface="Times New Roman" pitchFamily="18" charset="0"/>
                        </a:rPr>
                        <a:t>(name: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latin typeface="+mn-lt"/>
                          <a:ea typeface="宋体" pitchFamily="2" charset="-122"/>
                          <a:cs typeface="Times New Roman" pitchFamily="18" charset="0"/>
                        </a:rPr>
                        <a:t>+</a:t>
                      </a:r>
                      <a:r>
                        <a:rPr kumimoji="1" lang="en-US" altLang="zh-CN" sz="2400" u="none" strike="noStrike" cap="none" normalizeH="0" baseline="0" dirty="0" err="1" smtClean="0">
                          <a:ln>
                            <a:noFill/>
                          </a:ln>
                          <a:effectLst/>
                          <a:latin typeface="+mn-lt"/>
                          <a:ea typeface="宋体" pitchFamily="2" charset="-122"/>
                          <a:cs typeface="Times New Roman" pitchFamily="18" charset="0"/>
                        </a:rPr>
                        <a:t>getName</a:t>
                      </a:r>
                      <a:r>
                        <a:rPr kumimoji="1" lang="en-US" altLang="zh-CN" sz="2400" u="none" strike="noStrike" cap="none" normalizeH="0" baseline="0" dirty="0" smtClean="0">
                          <a:ln>
                            <a:noFill/>
                          </a:ln>
                          <a:effectLst/>
                          <a:latin typeface="+mn-lt"/>
                          <a:ea typeface="宋体" pitchFamily="2" charset="-122"/>
                          <a:cs typeface="Times New Roman" pitchFamily="18" charset="0"/>
                        </a:rPr>
                        <a:t>(): 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+marry(</a:t>
                      </a:r>
                      <a:r>
                        <a:rPr kumimoji="1" lang="en-US" altLang="zh-CN" sz="2400" b="0" i="0" u="none" strike="noStrike" cap="none" normalizeH="0" baseline="0" dirty="0" err="1" smtClean="0">
                          <a:ln>
                            <a:noFill/>
                          </a:ln>
                          <a:solidFill>
                            <a:schemeClr val="tx1"/>
                          </a:solidFill>
                          <a:effectLst/>
                          <a:latin typeface="+mn-lt"/>
                          <a:ea typeface="宋体" pitchFamily="2" charset="-122"/>
                          <a:cs typeface="Times New Roman" pitchFamily="18" charset="0"/>
                        </a:rPr>
                        <a:t>boy:Boy</a:t>
                      </a:r>
                      <a:r>
                        <a:rPr kumimoji="1" lang="en-US" altLang="zh-CN" sz="2400" b="0" i="0" u="none" strike="noStrike" cap="none" normalizeH="0" baseline="0" dirty="0" smtClean="0">
                          <a:ln>
                            <a:noFill/>
                          </a:ln>
                          <a:solidFill>
                            <a:schemeClr val="tx1"/>
                          </a:solidFill>
                          <a:effectLst/>
                          <a:latin typeface="+mn-lt"/>
                          <a:ea typeface="宋体" pitchFamily="2" charset="-122"/>
                          <a:cs typeface="Times New Roman" pitchFamily="18" charset="0"/>
                        </a:rPr>
                        <a:t>):void</a:t>
                      </a:r>
                    </a:p>
                  </a:txBody>
                  <a:tcPr horzOverflow="overflow"/>
                </a:tc>
              </a:tr>
            </a:tbl>
          </a:graphicData>
        </a:graphic>
      </p:graphicFrame>
      <p:sp>
        <p:nvSpPr>
          <p:cNvPr id="6" name="TextBox 5"/>
          <p:cNvSpPr txBox="1"/>
          <p:nvPr/>
        </p:nvSpPr>
        <p:spPr>
          <a:xfrm>
            <a:off x="3571868" y="764704"/>
            <a:ext cx="1656184"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7" name="TextBox 6"/>
          <p:cNvSpPr txBox="1"/>
          <p:nvPr/>
        </p:nvSpPr>
        <p:spPr>
          <a:xfrm>
            <a:off x="467544" y="1628800"/>
            <a:ext cx="3456384" cy="523220"/>
          </a:xfrm>
          <a:prstGeom prst="rect">
            <a:avLst/>
          </a:prstGeom>
          <a:noFill/>
        </p:spPr>
        <p:txBody>
          <a:bodyPr wrap="square" rtlCol="0">
            <a:spAutoFit/>
          </a:bodyPr>
          <a:lstStyle/>
          <a:p>
            <a:r>
              <a:rPr lang="zh-CN" altLang="en-US" sz="2800" dirty="0" smtClean="0">
                <a:ea typeface="宋体" pitchFamily="2" charset="-122"/>
                <a:cs typeface="Times New Roman" pitchFamily="18" charset="0"/>
              </a:rPr>
              <a:t>综合应用</a:t>
            </a:r>
            <a:r>
              <a:rPr lang="en-US" altLang="zh-CN" sz="2800" dirty="0" smtClean="0">
                <a:ea typeface="宋体" pitchFamily="2" charset="-122"/>
                <a:cs typeface="Times New Roman" pitchFamily="18" charset="0"/>
              </a:rPr>
              <a:t>this</a:t>
            </a:r>
            <a:r>
              <a:rPr lang="zh-CN" altLang="en-US" sz="2800" dirty="0" smtClean="0">
                <a:ea typeface="宋体" pitchFamily="2" charset="-122"/>
                <a:cs typeface="Times New Roman" pitchFamily="18" charset="0"/>
              </a:rPr>
              <a:t>关键字。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10307039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947306"/>
            <a:ext cx="4659956" cy="3429024"/>
          </a:xfrm>
          <a:prstGeom prst="rect">
            <a:avLst/>
          </a:prstGeom>
          <a:noFill/>
          <a:ln w="9525">
            <a:noFill/>
            <a:miter lim="800000"/>
            <a:headEnd/>
            <a:tailEnd/>
          </a:ln>
          <a:effectLst/>
        </p:spPr>
      </p:pic>
      <p:sp>
        <p:nvSpPr>
          <p:cNvPr id="5" name="TextBox 4"/>
          <p:cNvSpPr txBox="1"/>
          <p:nvPr/>
        </p:nvSpPr>
        <p:spPr>
          <a:xfrm>
            <a:off x="5076056" y="1233058"/>
            <a:ext cx="785818"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类名</a:t>
            </a:r>
            <a:endParaRPr lang="zh-CN" altLang="en-US" sz="2000" b="1" dirty="0">
              <a:ea typeface="宋体" pitchFamily="2" charset="-122"/>
              <a:cs typeface="Times New Roman" pitchFamily="18" charset="0"/>
            </a:endParaRPr>
          </a:p>
        </p:txBody>
      </p:sp>
      <p:sp>
        <p:nvSpPr>
          <p:cNvPr id="8" name="TextBox 7"/>
          <p:cNvSpPr txBox="1"/>
          <p:nvPr/>
        </p:nvSpPr>
        <p:spPr>
          <a:xfrm>
            <a:off x="6444208" y="1233058"/>
            <a:ext cx="2699792" cy="1015663"/>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属性：</a:t>
            </a:r>
            <a:r>
              <a:rPr lang="zh-CN" altLang="en-US" sz="2000" dirty="0" smtClean="0">
                <a:ea typeface="宋体" pitchFamily="2" charset="-122"/>
                <a:cs typeface="Times New Roman" pitchFamily="18" charset="0"/>
              </a:rPr>
              <a:t>“：”前是属性名，“：”后是属性的类型</a:t>
            </a:r>
            <a:endParaRPr lang="zh-CN" altLang="en-US" sz="2000" dirty="0">
              <a:ea typeface="宋体" pitchFamily="2" charset="-122"/>
              <a:cs typeface="Times New Roman" pitchFamily="18" charset="0"/>
            </a:endParaRPr>
          </a:p>
        </p:txBody>
      </p:sp>
      <p:sp>
        <p:nvSpPr>
          <p:cNvPr id="11" name="TextBox 10"/>
          <p:cNvSpPr txBox="1"/>
          <p:nvPr/>
        </p:nvSpPr>
        <p:spPr>
          <a:xfrm>
            <a:off x="3214678" y="4447768"/>
            <a:ext cx="714380" cy="400110"/>
          </a:xfrm>
          <a:prstGeom prst="rect">
            <a:avLst/>
          </a:prstGeom>
          <a:noFill/>
        </p:spPr>
        <p:txBody>
          <a:bodyPr wrap="square" rtlCol="0">
            <a:spAutoFit/>
          </a:bodyPr>
          <a:lstStyle/>
          <a:p>
            <a:r>
              <a:rPr lang="zh-CN" altLang="en-US" sz="2000" b="1" dirty="0" smtClean="0">
                <a:ea typeface="宋体" pitchFamily="2" charset="-122"/>
                <a:cs typeface="Times New Roman" pitchFamily="18" charset="0"/>
              </a:rPr>
              <a:t>方法</a:t>
            </a:r>
            <a:endParaRPr lang="zh-CN" altLang="en-US" sz="2000" b="1" dirty="0">
              <a:ea typeface="宋体" pitchFamily="2" charset="-122"/>
              <a:cs typeface="Times New Roman" pitchFamily="18" charset="0"/>
            </a:endParaRPr>
          </a:p>
        </p:txBody>
      </p:sp>
      <p:cxnSp>
        <p:nvCxnSpPr>
          <p:cNvPr id="13" name="直接箭头连接符 12"/>
          <p:cNvCxnSpPr/>
          <p:nvPr/>
        </p:nvCxnSpPr>
        <p:spPr>
          <a:xfrm rot="5400000">
            <a:off x="3036083" y="3911983"/>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79289" y="2817874"/>
            <a:ext cx="2000264" cy="707886"/>
          </a:xfrm>
          <a:prstGeom prst="rect">
            <a:avLst/>
          </a:prstGeom>
          <a:noFill/>
        </p:spPr>
        <p:txBody>
          <a:bodyPr wrap="square" rtlCol="0">
            <a:spAutoFit/>
          </a:bodyPr>
          <a:lstStyle/>
          <a:p>
            <a:r>
              <a:rPr lang="zh-CN" altLang="en-US" sz="2000" dirty="0" smtClean="0">
                <a:ea typeface="宋体" pitchFamily="2" charset="-122"/>
                <a:cs typeface="Times New Roman" pitchFamily="18" charset="0"/>
              </a:rPr>
              <a:t>若方法有下划线表示为构造方法</a:t>
            </a:r>
            <a:endParaRPr lang="zh-CN" altLang="en-US" sz="2000" dirty="0">
              <a:ea typeface="宋体" pitchFamily="2" charset="-122"/>
              <a:cs typeface="Times New Roman" pitchFamily="18" charset="0"/>
            </a:endParaRPr>
          </a:p>
        </p:txBody>
      </p:sp>
      <p:cxnSp>
        <p:nvCxnSpPr>
          <p:cNvPr id="16" name="直接箭头连接符 15"/>
          <p:cNvCxnSpPr>
            <a:endCxn id="14" idx="1"/>
          </p:cNvCxnSpPr>
          <p:nvPr/>
        </p:nvCxnSpPr>
        <p:spPr>
          <a:xfrm>
            <a:off x="3821901" y="2817874"/>
            <a:ext cx="1857388" cy="3539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5736" y="4847878"/>
            <a:ext cx="8929718" cy="1938992"/>
          </a:xfrm>
          <a:prstGeom prst="rect">
            <a:avLst/>
          </a:prstGeom>
          <a:noFill/>
        </p:spPr>
        <p:txBody>
          <a:bodyPr wrap="square" rtlCol="0">
            <a:spAutoFit/>
          </a:bodyPr>
          <a:lstStyle/>
          <a:p>
            <a:pPr marL="342900" indent="-342900">
              <a:buAutoNum type="arabicPeriod"/>
            </a:pP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表示 </a:t>
            </a:r>
            <a:r>
              <a:rPr lang="en-US" altLang="zh-CN" sz="2400" dirty="0" smtClean="0">
                <a:ea typeface="宋体" pitchFamily="2" charset="-122"/>
                <a:cs typeface="Times New Roman" pitchFamily="18" charset="0"/>
              </a:rPr>
              <a:t>public </a:t>
            </a:r>
            <a:r>
              <a:rPr lang="zh-CN" altLang="en-US" sz="2400" dirty="0" smtClean="0">
                <a:ea typeface="宋体" pitchFamily="2" charset="-122"/>
                <a:cs typeface="Times New Roman" pitchFamily="18" charset="0"/>
              </a:rPr>
              <a:t>类型，</a:t>
            </a:r>
            <a:r>
              <a:rPr lang="en-US" altLang="zh-CN" sz="2400" dirty="0">
                <a:ea typeface="宋体" pitchFamily="2" charset="-122"/>
                <a:cs typeface="Times New Roman" pitchFamily="18" charset="0"/>
              </a:rPr>
              <a:t> - </a:t>
            </a:r>
            <a:r>
              <a:rPr lang="zh-CN" altLang="en-US" sz="2400" dirty="0">
                <a:ea typeface="宋体" pitchFamily="2" charset="-122"/>
                <a:cs typeface="Times New Roman" pitchFamily="18" charset="0"/>
              </a:rPr>
              <a:t>表示 </a:t>
            </a:r>
            <a:r>
              <a:rPr lang="en-US" altLang="zh-CN" sz="2400" dirty="0">
                <a:ea typeface="宋体" pitchFamily="2" charset="-122"/>
                <a:cs typeface="Times New Roman" pitchFamily="18" charset="0"/>
              </a:rPr>
              <a:t>private </a:t>
            </a:r>
            <a:r>
              <a:rPr lang="zh-CN" altLang="en-US" sz="2400" dirty="0" smtClean="0">
                <a:ea typeface="宋体" pitchFamily="2" charset="-122"/>
                <a:cs typeface="Times New Roman" pitchFamily="18" charset="0"/>
              </a:rPr>
              <a:t>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表示</a:t>
            </a:r>
            <a:r>
              <a:rPr lang="en-US" altLang="zh-CN" sz="2400" dirty="0" smtClean="0">
                <a:ea typeface="宋体" pitchFamily="2" charset="-122"/>
                <a:cs typeface="Times New Roman" pitchFamily="18" charset="0"/>
              </a:rPr>
              <a:t>protected</a:t>
            </a:r>
            <a:r>
              <a:rPr lang="zh-CN" altLang="en-US" sz="2400" dirty="0" smtClean="0">
                <a:ea typeface="宋体" pitchFamily="2" charset="-122"/>
                <a:cs typeface="Times New Roman" pitchFamily="18" charset="0"/>
              </a:rPr>
              <a:t>类型</a:t>
            </a:r>
            <a:endParaRPr lang="en-US" altLang="zh-CN" sz="2400" dirty="0" smtClean="0">
              <a:ea typeface="宋体" pitchFamily="2" charset="-122"/>
              <a:cs typeface="Times New Roman" pitchFamily="18" charset="0"/>
            </a:endParaRPr>
          </a:p>
          <a:p>
            <a:pPr marL="342900" indent="-342900">
              <a:buAutoNum type="arabicPeriod"/>
            </a:pPr>
            <a:endParaRPr lang="en-US" altLang="zh-CN" sz="2400" dirty="0" smtClean="0">
              <a:ea typeface="宋体" pitchFamily="2" charset="-122"/>
              <a:cs typeface="Times New Roman" pitchFamily="18" charset="0"/>
            </a:endParaRPr>
          </a:p>
          <a:p>
            <a:pPr marL="342900" indent="-342900">
              <a:buAutoNum type="arabicPeriod"/>
            </a:pPr>
            <a:r>
              <a:rPr lang="zh-CN" altLang="en-US" sz="2400" dirty="0" smtClean="0">
                <a:ea typeface="宋体" pitchFamily="2" charset="-122"/>
                <a:cs typeface="Times New Roman" pitchFamily="18" charset="0"/>
              </a:rPr>
              <a:t>方法的写法</a:t>
            </a:r>
            <a:r>
              <a:rPr lang="en-US" altLang="zh-CN" sz="2400" dirty="0" smtClean="0">
                <a:ea typeface="宋体" pitchFamily="2" charset="-122"/>
                <a:cs typeface="Times New Roman" pitchFamily="18" charset="0"/>
              </a:rPr>
              <a:t>: </a:t>
            </a:r>
          </a:p>
          <a:p>
            <a:pPr marL="342900" indent="-342900"/>
            <a:r>
              <a:rPr lang="zh-CN" altLang="en-US" sz="2400" dirty="0" smtClean="0">
                <a:ea typeface="宋体" pitchFamily="2" charset="-122"/>
                <a:cs typeface="Times New Roman" pitchFamily="18" charset="0"/>
              </a:rPr>
              <a:t>方法的类型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  方法名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参数名： 参数类型</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：返回值类型</a:t>
            </a:r>
            <a:endParaRPr lang="en-US" altLang="zh-CN" sz="2400" dirty="0" smtClean="0">
              <a:ea typeface="宋体" pitchFamily="2" charset="-122"/>
              <a:cs typeface="Times New Roman" pitchFamily="18" charset="0"/>
            </a:endParaRPr>
          </a:p>
          <a:p>
            <a:endParaRPr lang="zh-CN" altLang="en-US" sz="2400" dirty="0">
              <a:ea typeface="宋体" pitchFamily="2" charset="-122"/>
              <a:cs typeface="Times New Roman" pitchFamily="18" charset="0"/>
            </a:endParaRPr>
          </a:p>
        </p:txBody>
      </p:sp>
      <p:cxnSp>
        <p:nvCxnSpPr>
          <p:cNvPr id="18" name="直接箭头连接符 17"/>
          <p:cNvCxnSpPr>
            <a:endCxn id="8" idx="1"/>
          </p:cNvCxnSpPr>
          <p:nvPr/>
        </p:nvCxnSpPr>
        <p:spPr>
          <a:xfrm flipV="1">
            <a:off x="4000496" y="1740890"/>
            <a:ext cx="2443712" cy="8156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059832" y="1489162"/>
            <a:ext cx="2016224" cy="7364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22395" y="27353"/>
            <a:ext cx="3384376" cy="646331"/>
          </a:xfrm>
          <a:prstGeom prst="rect">
            <a:avLst/>
          </a:prstGeom>
          <a:noFill/>
        </p:spPr>
        <p:txBody>
          <a:bodyPr wrap="square" rtlCol="0">
            <a:spAutoFit/>
          </a:bodyPr>
          <a:lstStyle/>
          <a:p>
            <a:r>
              <a:rPr lang="zh-CN" altLang="en-US" sz="3600" b="1" dirty="0" smtClean="0">
                <a:solidFill>
                  <a:srgbClr val="FFFF00"/>
                </a:solidFill>
                <a:ea typeface="宋体" pitchFamily="2" charset="-122"/>
                <a:cs typeface="Times New Roman" pitchFamily="18" charset="0"/>
              </a:rPr>
              <a:t>补充：</a:t>
            </a:r>
            <a:r>
              <a:rPr lang="en-US" altLang="zh-CN" sz="3600" b="1" dirty="0" smtClean="0">
                <a:solidFill>
                  <a:srgbClr val="FFFF00"/>
                </a:solidFill>
                <a:ea typeface="宋体" pitchFamily="2" charset="-122"/>
                <a:cs typeface="Times New Roman" pitchFamily="18" charset="0"/>
              </a:rPr>
              <a:t>UML</a:t>
            </a:r>
            <a:r>
              <a:rPr lang="zh-CN" altLang="en-US" sz="3600" b="1" dirty="0" smtClean="0">
                <a:solidFill>
                  <a:srgbClr val="FFFF00"/>
                </a:solidFill>
                <a:ea typeface="宋体" pitchFamily="2" charset="-122"/>
                <a:cs typeface="Times New Roman" pitchFamily="18" charset="0"/>
              </a:rPr>
              <a:t>类图</a:t>
            </a:r>
            <a:endParaRPr lang="zh-CN" altLang="en-US" sz="3600" b="1" dirty="0">
              <a:solidFill>
                <a:srgbClr val="FFFF00"/>
              </a:solidFill>
              <a:ea typeface="宋体" pitchFamily="2" charset="-122"/>
              <a:cs typeface="Times New Roman" pitchFamily="18" charset="0"/>
            </a:endParaRPr>
          </a:p>
        </p:txBody>
      </p:sp>
    </p:spTree>
    <p:extLst>
      <p:ext uri="{BB962C8B-B14F-4D97-AF65-F5344CB8AC3E}">
        <p14:creationId xmlns:p14="http://schemas.microsoft.com/office/powerpoint/2010/main" val="16537012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96752"/>
            <a:ext cx="1728192"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27784" y="1196752"/>
            <a:ext cx="5832648" cy="504056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1840" y="692696"/>
            <a:ext cx="4176464" cy="369332"/>
          </a:xfrm>
          <a:prstGeom prst="rect">
            <a:avLst/>
          </a:prstGeom>
          <a:noFill/>
        </p:spPr>
        <p:txBody>
          <a:bodyPr wrap="square" rtlCol="0">
            <a:spAutoFit/>
          </a:bodyPr>
          <a:lstStyle/>
          <a:p>
            <a:r>
              <a:rPr lang="en-US" altLang="zh-CN"/>
              <a:t>Person p = new Person("</a:t>
            </a:r>
            <a:r>
              <a:rPr lang="zh-CN" altLang="en-US"/>
              <a:t>李四</a:t>
            </a:r>
            <a:r>
              <a:rPr lang="en-US" altLang="zh-CN"/>
              <a:t>");</a:t>
            </a:r>
            <a:endParaRPr lang="zh-CN" altLang="en-US"/>
          </a:p>
        </p:txBody>
      </p:sp>
      <p:cxnSp>
        <p:nvCxnSpPr>
          <p:cNvPr id="8" name="直接连接符 7"/>
          <p:cNvCxnSpPr/>
          <p:nvPr/>
        </p:nvCxnSpPr>
        <p:spPr>
          <a:xfrm>
            <a:off x="467544" y="5445224"/>
            <a:ext cx="172819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83568" y="5733256"/>
            <a:ext cx="792088" cy="369332"/>
          </a:xfrm>
          <a:prstGeom prst="rect">
            <a:avLst/>
          </a:prstGeom>
          <a:noFill/>
        </p:spPr>
        <p:txBody>
          <a:bodyPr wrap="square" rtlCol="0">
            <a:spAutoFit/>
          </a:bodyPr>
          <a:lstStyle/>
          <a:p>
            <a:r>
              <a:rPr lang="en-US" altLang="zh-CN" smtClean="0"/>
              <a:t>p</a:t>
            </a:r>
            <a:endParaRPr lang="zh-CN" altLang="en-US"/>
          </a:p>
        </p:txBody>
      </p:sp>
      <p:sp>
        <p:nvSpPr>
          <p:cNvPr id="10" name="矩形 9"/>
          <p:cNvSpPr/>
          <p:nvPr/>
        </p:nvSpPr>
        <p:spPr>
          <a:xfrm>
            <a:off x="4355976" y="2924944"/>
            <a:ext cx="2448272" cy="208823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98459" y="3524962"/>
            <a:ext cx="1512168" cy="646331"/>
          </a:xfrm>
          <a:prstGeom prst="rect">
            <a:avLst/>
          </a:prstGeom>
          <a:noFill/>
        </p:spPr>
        <p:txBody>
          <a:bodyPr wrap="square" rtlCol="0">
            <a:spAutoFit/>
          </a:bodyPr>
          <a:lstStyle/>
          <a:p>
            <a:r>
              <a:rPr lang="en-US" altLang="zh-CN" smtClean="0"/>
              <a:t>name:null</a:t>
            </a:r>
          </a:p>
          <a:p>
            <a:r>
              <a:rPr lang="en-US" altLang="zh-CN" smtClean="0"/>
              <a:t>age:0</a:t>
            </a:r>
            <a:endParaRPr lang="zh-CN" altLang="en-US"/>
          </a:p>
        </p:txBody>
      </p:sp>
      <p:cxnSp>
        <p:nvCxnSpPr>
          <p:cNvPr id="13" name="直接连接符 12"/>
          <p:cNvCxnSpPr>
            <a:endCxn id="11" idx="0"/>
          </p:cNvCxnSpPr>
          <p:nvPr/>
        </p:nvCxnSpPr>
        <p:spPr>
          <a:xfrm flipH="1" flipV="1">
            <a:off x="5654543" y="3524962"/>
            <a:ext cx="324036" cy="323165"/>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68144" y="3200056"/>
            <a:ext cx="936104" cy="372960"/>
          </a:xfrm>
          <a:prstGeom prst="rect">
            <a:avLst/>
          </a:prstGeom>
          <a:noFill/>
        </p:spPr>
        <p:txBody>
          <a:bodyPr wrap="square" rtlCol="0">
            <a:spAutoFit/>
          </a:bodyPr>
          <a:lstStyle/>
          <a:p>
            <a:r>
              <a:rPr lang="en-US" altLang="zh-CN" smtClean="0"/>
              <a:t>“</a:t>
            </a:r>
            <a:r>
              <a:rPr lang="zh-CN" altLang="en-US" smtClean="0"/>
              <a:t>张三</a:t>
            </a:r>
            <a:r>
              <a:rPr lang="en-US" altLang="zh-CN" smtClean="0"/>
              <a:t>”</a:t>
            </a:r>
            <a:endParaRPr lang="zh-CN" altLang="en-US"/>
          </a:p>
        </p:txBody>
      </p:sp>
      <p:cxnSp>
        <p:nvCxnSpPr>
          <p:cNvPr id="16" name="直接连接符 15"/>
          <p:cNvCxnSpPr/>
          <p:nvPr/>
        </p:nvCxnSpPr>
        <p:spPr>
          <a:xfrm flipH="1" flipV="1">
            <a:off x="6084168" y="3284984"/>
            <a:ext cx="648072"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92180" y="3707740"/>
            <a:ext cx="756084" cy="369332"/>
          </a:xfrm>
          <a:prstGeom prst="rect">
            <a:avLst/>
          </a:prstGeom>
          <a:noFill/>
        </p:spPr>
        <p:txBody>
          <a:bodyPr wrap="square" rtlCol="0">
            <a:spAutoFit/>
          </a:bodyPr>
          <a:lstStyle/>
          <a:p>
            <a:r>
              <a:rPr lang="zh-CN" altLang="en-US" smtClean="0"/>
              <a:t>“李四”</a:t>
            </a:r>
            <a:endParaRPr lang="zh-CN" altLang="en-US"/>
          </a:p>
        </p:txBody>
      </p:sp>
      <p:cxnSp>
        <p:nvCxnSpPr>
          <p:cNvPr id="19" name="直接连接符 18"/>
          <p:cNvCxnSpPr/>
          <p:nvPr/>
        </p:nvCxnSpPr>
        <p:spPr>
          <a:xfrm flipH="1" flipV="1">
            <a:off x="4139952" y="2636912"/>
            <a:ext cx="21602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07904" y="2060848"/>
            <a:ext cx="1656184" cy="369332"/>
          </a:xfrm>
          <a:prstGeom prst="rect">
            <a:avLst/>
          </a:prstGeom>
          <a:noFill/>
        </p:spPr>
        <p:txBody>
          <a:bodyPr wrap="square" rtlCol="0">
            <a:spAutoFit/>
          </a:bodyPr>
          <a:lstStyle/>
          <a:p>
            <a:r>
              <a:rPr lang="en-US" altLang="zh-CN" smtClean="0"/>
              <a:t>0x123</a:t>
            </a:r>
            <a:endParaRPr lang="zh-CN" altLang="en-US"/>
          </a:p>
        </p:txBody>
      </p:sp>
      <p:sp>
        <p:nvSpPr>
          <p:cNvPr id="21" name="文本框 20"/>
          <p:cNvSpPr txBox="1"/>
          <p:nvPr/>
        </p:nvSpPr>
        <p:spPr>
          <a:xfrm>
            <a:off x="899592" y="5733256"/>
            <a:ext cx="1656184" cy="369332"/>
          </a:xfrm>
          <a:prstGeom prst="rect">
            <a:avLst/>
          </a:prstGeom>
          <a:noFill/>
        </p:spPr>
        <p:txBody>
          <a:bodyPr wrap="square" rtlCol="0">
            <a:spAutoFit/>
          </a:bodyPr>
          <a:lstStyle/>
          <a:p>
            <a:r>
              <a:rPr lang="en-US" altLang="zh-CN" smtClean="0"/>
              <a:t>0x123</a:t>
            </a:r>
            <a:endParaRPr lang="zh-CN" altLang="en-US"/>
          </a:p>
        </p:txBody>
      </p:sp>
      <p:cxnSp>
        <p:nvCxnSpPr>
          <p:cNvPr id="23" name="直接箭头连接符 22"/>
          <p:cNvCxnSpPr>
            <a:stCxn id="21" idx="0"/>
          </p:cNvCxnSpPr>
          <p:nvPr/>
        </p:nvCxnSpPr>
        <p:spPr>
          <a:xfrm flipV="1">
            <a:off x="1727684" y="2924944"/>
            <a:ext cx="2628292" cy="28083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2794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第六节 声明和使用构造器</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692696"/>
            <a:ext cx="6768752" cy="792088"/>
          </a:xfrm>
        </p:spPr>
        <p:txBody>
          <a:bodyPr>
            <a:normAutofit/>
          </a:bodyPr>
          <a:lstStyle/>
          <a:p>
            <a:pPr eaLnBrk="1" hangingPunct="1"/>
            <a:r>
              <a:rPr lang="zh-CN" altLang="en-US" b="1" dirty="0" smtClean="0">
                <a:latin typeface="+mn-lt"/>
                <a:ea typeface="宋体" pitchFamily="2" charset="-122"/>
                <a:cs typeface="Times New Roman" pitchFamily="18" charset="0"/>
              </a:rPr>
              <a:t>类的成员之三：构造器</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构造方法</a:t>
            </a:r>
            <a:r>
              <a:rPr lang="en-US" altLang="zh-CN" b="1" dirty="0" smtClean="0">
                <a:latin typeface="+mn-lt"/>
                <a:ea typeface="宋体" pitchFamily="2" charset="-122"/>
                <a:cs typeface="Times New Roman" pitchFamily="18" charset="0"/>
              </a:rPr>
              <a:t>)</a:t>
            </a:r>
            <a:endParaRPr lang="zh-CN" altLang="en-US" b="1" dirty="0" smtClean="0">
              <a:latin typeface="+mn-lt"/>
              <a:ea typeface="宋体" pitchFamily="2" charset="-122"/>
              <a:cs typeface="Times New Roman" pitchFamily="18" charset="0"/>
            </a:endParaRPr>
          </a:p>
        </p:txBody>
      </p:sp>
      <p:sp>
        <p:nvSpPr>
          <p:cNvPr id="26627" name="Rectangle 3"/>
          <p:cNvSpPr>
            <a:spLocks noGrp="1" noChangeArrowheads="1"/>
          </p:cNvSpPr>
          <p:nvPr>
            <p:ph type="body" idx="1"/>
          </p:nvPr>
        </p:nvSpPr>
        <p:spPr>
          <a:xfrm>
            <a:off x="285720" y="1484784"/>
            <a:ext cx="8712200" cy="4824536"/>
          </a:xfrm>
        </p:spPr>
        <p:txBody>
          <a:bodyPr>
            <a:normAutofit/>
          </a:bodyPr>
          <a:lstStyle/>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的特征</a:t>
            </a:r>
            <a:endParaRPr lang="en-US" altLang="zh-CN" dirty="0">
              <a:ea typeface="宋体" pitchFamily="2" charset="-122"/>
              <a:cs typeface="Times New Roman" pitchFamily="18" charset="0"/>
            </a:endParaRPr>
          </a:p>
          <a:p>
            <a:pPr lvl="1">
              <a:lnSpc>
                <a:spcPct val="90000"/>
              </a:lnSpc>
              <a:buFont typeface="Wingdings" pitchFamily="2" charset="2"/>
              <a:buChar char="Ø"/>
            </a:pPr>
            <a:r>
              <a:rPr lang="zh-CN" altLang="en-US" dirty="0" smtClean="0">
                <a:ea typeface="宋体" pitchFamily="2" charset="-122"/>
                <a:cs typeface="Times New Roman" pitchFamily="18" charset="0"/>
              </a:rPr>
              <a:t>它具有与类相同的名称</a:t>
            </a:r>
          </a:p>
          <a:p>
            <a:pPr lvl="1" eaLnBrk="1" hangingPunct="1">
              <a:lnSpc>
                <a:spcPct val="90000"/>
              </a:lnSpc>
              <a:buFont typeface="Wingdings" pitchFamily="2" charset="2"/>
              <a:buChar char="Ø"/>
            </a:pPr>
            <a:r>
              <a:rPr lang="zh-CN" altLang="en-US" dirty="0" smtClean="0">
                <a:ea typeface="宋体" pitchFamily="2" charset="-122"/>
                <a:cs typeface="Times New Roman" pitchFamily="18" charset="0"/>
              </a:rPr>
              <a:t>它不声明返回值类型。（与声明为</a:t>
            </a:r>
            <a:r>
              <a:rPr lang="en-US" altLang="zh-CN" dirty="0" smtClean="0">
                <a:ea typeface="宋体" pitchFamily="2" charset="-122"/>
                <a:cs typeface="Times New Roman" pitchFamily="18" charset="0"/>
              </a:rPr>
              <a:t>void</a:t>
            </a:r>
            <a:r>
              <a:rPr lang="zh-CN" altLang="en-US" dirty="0" smtClean="0">
                <a:ea typeface="宋体" pitchFamily="2" charset="-122"/>
                <a:cs typeface="Times New Roman" pitchFamily="18" charset="0"/>
              </a:rPr>
              <a:t>不同）</a:t>
            </a:r>
            <a:endParaRPr lang="en-US" altLang="zh-CN" dirty="0" smtClean="0">
              <a:ea typeface="宋体" pitchFamily="2" charset="-122"/>
              <a:cs typeface="Times New Roman" pitchFamily="18" charset="0"/>
            </a:endParaRPr>
          </a:p>
          <a:p>
            <a:pPr lvl="1">
              <a:lnSpc>
                <a:spcPct val="90000"/>
              </a:lnSpc>
              <a:buFont typeface="Wingdings" pitchFamily="2" charset="2"/>
              <a:buChar char="Ø"/>
            </a:pPr>
            <a:r>
              <a:rPr lang="zh-CN" altLang="en-US" dirty="0">
                <a:ea typeface="宋体" pitchFamily="2" charset="-122"/>
                <a:cs typeface="Times New Roman" pitchFamily="18" charset="0"/>
              </a:rPr>
              <a:t>不能被</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synchronized</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abstract</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native</a:t>
            </a:r>
            <a:r>
              <a:rPr lang="zh-CN" altLang="en-US" dirty="0">
                <a:ea typeface="宋体" pitchFamily="2" charset="-122"/>
                <a:cs typeface="Times New Roman" pitchFamily="18" charset="0"/>
              </a:rPr>
              <a:t>修饰，不能有</a:t>
            </a:r>
            <a:r>
              <a:rPr lang="en-US" altLang="zh-CN" dirty="0">
                <a:ea typeface="宋体" pitchFamily="2" charset="-122"/>
                <a:cs typeface="Times New Roman" pitchFamily="18" charset="0"/>
              </a:rPr>
              <a:t>return</a:t>
            </a:r>
            <a:r>
              <a:rPr lang="zh-CN" altLang="en-US" dirty="0">
                <a:ea typeface="宋体" pitchFamily="2" charset="-122"/>
                <a:cs typeface="Times New Roman" pitchFamily="18" charset="0"/>
              </a:rPr>
              <a:t>语句返回</a:t>
            </a:r>
            <a:r>
              <a:rPr lang="zh-CN" altLang="en-US" dirty="0" smtClean="0">
                <a:ea typeface="宋体" pitchFamily="2" charset="-122"/>
                <a:cs typeface="Times New Roman" pitchFamily="18" charset="0"/>
              </a:rPr>
              <a:t>值</a:t>
            </a:r>
            <a:endParaRPr lang="en-US" altLang="zh-CN" dirty="0" smtClean="0">
              <a:ea typeface="宋体" pitchFamily="2" charset="-122"/>
              <a:cs typeface="Times New Roman" pitchFamily="18" charset="0"/>
            </a:endParaRPr>
          </a:p>
          <a:p>
            <a:pPr marL="457200" lvl="1" indent="0">
              <a:lnSpc>
                <a:spcPct val="90000"/>
              </a:lnSpc>
              <a:buNone/>
            </a:pPr>
            <a:endParaRPr lang="zh-CN" altLang="en-US" sz="1800" dirty="0" smtClean="0">
              <a:ea typeface="宋体" pitchFamily="2" charset="-122"/>
              <a:cs typeface="Times New Roman" pitchFamily="18" charset="0"/>
            </a:endParaRPr>
          </a:p>
          <a:p>
            <a:pPr eaLnBrk="1" hangingPunct="1">
              <a:lnSpc>
                <a:spcPct val="90000"/>
              </a:lnSpc>
              <a:buFont typeface="Wingdings" pitchFamily="2" charset="2"/>
              <a:buChar char="l"/>
            </a:pP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r>
              <a:rPr lang="zh-CN" altLang="en-US" b="1" dirty="0" smtClean="0">
                <a:ea typeface="宋体" pitchFamily="2" charset="-122"/>
                <a:cs typeface="Times New Roman" pitchFamily="18" charset="0"/>
              </a:rPr>
              <a:t>的作用</a:t>
            </a:r>
            <a:r>
              <a:rPr lang="zh-CN" altLang="en-US" dirty="0" smtClean="0">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创建对象；给对象进行初始化</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如：</a:t>
            </a:r>
            <a:r>
              <a:rPr lang="en-US" altLang="zh-CN" dirty="0">
                <a:ea typeface="宋体" pitchFamily="2" charset="-122"/>
                <a:cs typeface="Times New Roman" pitchFamily="18" charset="0"/>
              </a:rPr>
              <a:t>Order o = new </a:t>
            </a:r>
            <a:r>
              <a:rPr lang="en-US" altLang="zh-CN" dirty="0">
                <a:solidFill>
                  <a:srgbClr val="0070C0"/>
                </a:solidFill>
                <a:ea typeface="宋体" pitchFamily="2" charset="-122"/>
                <a:cs typeface="Times New Roman" pitchFamily="18" charset="0"/>
              </a:rPr>
              <a:t>Order</a:t>
            </a:r>
            <a:r>
              <a:rPr lang="en-US" altLang="zh-CN" dirty="0" smtClean="0">
                <a:solidFill>
                  <a:srgbClr val="0070C0"/>
                </a:solidFill>
                <a:ea typeface="宋体" pitchFamily="2" charset="-122"/>
                <a:cs typeface="Times New Roman" pitchFamily="18" charset="0"/>
              </a:rPr>
              <a:t>()</a:t>
            </a:r>
            <a:r>
              <a:rPr lang="en-US" altLang="zh-CN" dirty="0" smtClean="0">
                <a:ea typeface="宋体" pitchFamily="2" charset="-122"/>
                <a:cs typeface="Times New Roman" pitchFamily="18" charset="0"/>
              </a:rPr>
              <a:t>;    Person </a:t>
            </a:r>
            <a:r>
              <a:rPr lang="en-US" altLang="zh-CN" dirty="0">
                <a:ea typeface="宋体" pitchFamily="2" charset="-122"/>
                <a:cs typeface="Times New Roman" pitchFamily="18" charset="0"/>
              </a:rPr>
              <a:t>p = new </a:t>
            </a:r>
            <a:r>
              <a:rPr lang="en-US" altLang="zh-CN" dirty="0">
                <a:solidFill>
                  <a:srgbClr val="0070C0"/>
                </a:solidFill>
                <a:ea typeface="宋体" pitchFamily="2" charset="-122"/>
                <a:cs typeface="Times New Roman" pitchFamily="18" charset="0"/>
              </a:rPr>
              <a:t>Person(Peter,15)</a:t>
            </a:r>
            <a:r>
              <a:rPr lang="en-US" altLang="zh-CN" dirty="0">
                <a:ea typeface="宋体" pitchFamily="2" charset="-122"/>
                <a:cs typeface="Times New Roman" pitchFamily="18" charset="0"/>
              </a:rPr>
              <a:t>;</a:t>
            </a:r>
          </a:p>
          <a:p>
            <a:pPr lvl="1">
              <a:lnSpc>
                <a:spcPct val="90000"/>
              </a:lnSpc>
              <a:buFont typeface="Wingdings" pitchFamily="2" charset="2"/>
              <a:buChar char="Ø"/>
            </a:pPr>
            <a:r>
              <a:rPr lang="zh-CN" altLang="en-US" dirty="0" smtClean="0">
                <a:ea typeface="宋体" pitchFamily="2" charset="-122"/>
                <a:cs typeface="Times New Roman" pitchFamily="18" charset="0"/>
              </a:rPr>
              <a:t>如同</a:t>
            </a:r>
            <a:r>
              <a:rPr lang="zh-CN" altLang="en-US" dirty="0">
                <a:ea typeface="宋体" pitchFamily="2" charset="-122"/>
                <a:cs typeface="Times New Roman" pitchFamily="18" charset="0"/>
              </a:rPr>
              <a:t>我们规定每个“人”一出生就必须先洗澡，我们就可以在“人”的构造方法中加入完成“洗澡”的程序代码，于是每个“人”一出生就会自动完成“洗澡”，程序就不必再在每个人刚出生时一个一个地告诉他们要“洗澡”了</a:t>
            </a:r>
            <a:r>
              <a:rPr lang="zh-CN" altLang="en-US" dirty="0" smtClean="0">
                <a:ea typeface="宋体" pitchFamily="2" charset="-122"/>
                <a:cs typeface="Times New Roman" pitchFamily="18" charset="0"/>
              </a:rPr>
              <a:t>。</a:t>
            </a:r>
            <a:endParaRPr lang="en-US" altLang="zh-CN" sz="3200" dirty="0">
              <a:ea typeface="宋体" pitchFamily="2" charset="-122"/>
              <a:cs typeface="Times New Roman" pitchFamily="18" charset="0"/>
            </a:endParaRPr>
          </a:p>
        </p:txBody>
      </p:sp>
    </p:spTree>
    <p:extLst>
      <p:ext uri="{BB962C8B-B14F-4D97-AF65-F5344CB8AC3E}">
        <p14:creationId xmlns:p14="http://schemas.microsoft.com/office/powerpoint/2010/main" val="4209008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31840" y="692696"/>
            <a:ext cx="3240360" cy="722332"/>
          </a:xfrm>
        </p:spPr>
        <p:txBody>
          <a:bodyPr>
            <a:normAutofit/>
          </a:bodyPr>
          <a:lstStyle/>
          <a:p>
            <a:pPr eaLnBrk="1" hangingPunct="1"/>
            <a:r>
              <a:rPr lang="zh-CN" altLang="en-US" b="1" dirty="0" smtClean="0">
                <a:latin typeface="+mn-lt"/>
                <a:ea typeface="宋体" pitchFamily="2" charset="-122"/>
                <a:cs typeface="Times New Roman" pitchFamily="18" charset="0"/>
              </a:rPr>
              <a:t>构造器</a:t>
            </a:r>
          </a:p>
        </p:txBody>
      </p:sp>
      <p:sp useBgFill="1">
        <p:nvSpPr>
          <p:cNvPr id="27651" name="Text Box 3"/>
          <p:cNvSpPr txBox="1">
            <a:spLocks noChangeArrowheads="1"/>
          </p:cNvSpPr>
          <p:nvPr/>
        </p:nvSpPr>
        <p:spPr bwMode="auto">
          <a:xfrm>
            <a:off x="142844" y="1268760"/>
            <a:ext cx="8894762" cy="5047536"/>
          </a:xfrm>
          <a:prstGeom prst="rect">
            <a:avLst/>
          </a:prstGeom>
          <a:ln w="9525">
            <a:noFill/>
            <a:miter lim="800000"/>
            <a:headEnd/>
            <a:tailEnd/>
          </a:ln>
        </p:spPr>
        <p:txBody>
          <a:bodyPr>
            <a:spAutoFit/>
          </a:bodyPr>
          <a:lstStyle/>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语法</a:t>
            </a:r>
            <a:r>
              <a:rPr lang="zh-CN" altLang="en-US" sz="2800" b="1" dirty="0">
                <a:ea typeface="宋体" pitchFamily="2" charset="-122"/>
                <a:cs typeface="Times New Roman" pitchFamily="18" charset="0"/>
              </a:rPr>
              <a:t>格式：</a:t>
            </a:r>
          </a:p>
          <a:p>
            <a:pPr marL="1371600" lvl="2" indent="-457200">
              <a:buFont typeface="Wingdings" pitchFamily="2" charset="2"/>
              <a:buNone/>
            </a:pPr>
            <a:r>
              <a:rPr lang="zh-CN" altLang="en-US" sz="2800" b="1" dirty="0" smtClean="0">
                <a:solidFill>
                  <a:srgbClr val="00B050"/>
                </a:solidFill>
                <a:ea typeface="宋体" pitchFamily="2" charset="-122"/>
                <a:cs typeface="Times New Roman" pitchFamily="18" charset="0"/>
              </a:rPr>
              <a:t>修饰符</a:t>
            </a:r>
            <a:r>
              <a:rPr lang="en-US" altLang="zh-CN" sz="2800" b="1" dirty="0" smtClean="0">
                <a:solidFill>
                  <a:srgbClr val="00B050"/>
                </a:solidFill>
                <a:ea typeface="宋体" pitchFamily="2" charset="-122"/>
                <a:cs typeface="Times New Roman" pitchFamily="18" charset="0"/>
              </a:rPr>
              <a:t> </a:t>
            </a:r>
            <a:r>
              <a:rPr lang="en-US" altLang="zh-CN" sz="2800" b="1" dirty="0" smtClean="0">
                <a:ea typeface="宋体" pitchFamily="2" charset="-122"/>
                <a:cs typeface="Times New Roman" pitchFamily="18" charset="0"/>
              </a:rPr>
              <a:t> </a:t>
            </a:r>
            <a:r>
              <a:rPr lang="zh-CN" altLang="en-US" sz="2800" b="1" dirty="0" smtClean="0">
                <a:solidFill>
                  <a:srgbClr val="FF0000"/>
                </a:solidFill>
                <a:ea typeface="宋体" pitchFamily="2" charset="-122"/>
                <a:cs typeface="Times New Roman" pitchFamily="18" charset="0"/>
              </a:rPr>
              <a:t>类名</a:t>
            </a:r>
            <a:r>
              <a:rPr lang="en-US" altLang="zh-CN" sz="2800" b="1" dirty="0" smtClean="0">
                <a:solidFill>
                  <a:srgbClr val="FF0000"/>
                </a:solidFill>
                <a:ea typeface="宋体" pitchFamily="2" charset="-122"/>
                <a:cs typeface="Times New Roman" pitchFamily="18" charset="0"/>
              </a:rPr>
              <a:t> </a:t>
            </a:r>
            <a:r>
              <a:rPr lang="en-US" altLang="zh-CN" sz="2800" b="1" dirty="0" smtClean="0">
                <a:solidFill>
                  <a:srgbClr val="0070C0"/>
                </a:solidFill>
                <a:ea typeface="宋体" pitchFamily="2" charset="-122"/>
                <a:cs typeface="Times New Roman" pitchFamily="18" charset="0"/>
              </a:rPr>
              <a:t>(</a:t>
            </a:r>
            <a:r>
              <a:rPr lang="zh-CN" altLang="en-US" sz="2800" b="1" dirty="0" smtClean="0">
                <a:solidFill>
                  <a:srgbClr val="0070C0"/>
                </a:solidFill>
                <a:ea typeface="宋体" pitchFamily="2" charset="-122"/>
                <a:cs typeface="Times New Roman" pitchFamily="18" charset="0"/>
              </a:rPr>
              <a:t>参数列表</a:t>
            </a:r>
            <a:r>
              <a:rPr lang="en-US" altLang="zh-CN" sz="2800" b="1" dirty="0" smtClean="0">
                <a:solidFill>
                  <a:srgbClr val="0070C0"/>
                </a:solidFill>
                <a:ea typeface="宋体" pitchFamily="2" charset="-122"/>
                <a:cs typeface="Times New Roman" pitchFamily="18" charset="0"/>
              </a:rPr>
              <a:t>) </a:t>
            </a:r>
            <a:r>
              <a:rPr lang="en-US" altLang="zh-CN" sz="2800" b="1" dirty="0">
                <a:ea typeface="宋体" pitchFamily="2" charset="-122"/>
                <a:cs typeface="Times New Roman" pitchFamily="18" charset="0"/>
              </a:rPr>
              <a:t>{</a:t>
            </a:r>
          </a:p>
          <a:p>
            <a:pPr marL="1371600" lvl="2" indent="-457200">
              <a:buFont typeface="Wingdings" pitchFamily="2" charset="2"/>
              <a:buNone/>
            </a:pPr>
            <a:r>
              <a:rPr lang="en-US" altLang="zh-CN" sz="2800" b="1" dirty="0">
                <a:ea typeface="宋体" pitchFamily="2" charset="-122"/>
                <a:cs typeface="Times New Roman" pitchFamily="18" charset="0"/>
              </a:rPr>
              <a:t>	</a:t>
            </a:r>
            <a:r>
              <a:rPr lang="en-US" altLang="zh-CN" sz="2800" b="1" dirty="0">
                <a:solidFill>
                  <a:srgbClr val="00B0F0"/>
                </a:solidFill>
                <a:ea typeface="宋体" pitchFamily="2" charset="-122"/>
                <a:cs typeface="Times New Roman" pitchFamily="18" charset="0"/>
              </a:rPr>
              <a:t>    </a:t>
            </a:r>
            <a:r>
              <a:rPr lang="zh-CN" altLang="en-US" sz="2800" b="1" dirty="0" smtClean="0">
                <a:solidFill>
                  <a:srgbClr val="00B0F0"/>
                </a:solidFill>
                <a:ea typeface="宋体" pitchFamily="2" charset="-122"/>
                <a:cs typeface="Times New Roman" pitchFamily="18" charset="0"/>
              </a:rPr>
              <a:t>初始化语句；</a:t>
            </a:r>
            <a:endParaRPr lang="en-US" altLang="zh-CN" sz="2800" b="1" dirty="0">
              <a:solidFill>
                <a:srgbClr val="00B0F0"/>
              </a:solidFill>
              <a:ea typeface="宋体" pitchFamily="2" charset="-122"/>
              <a:cs typeface="Times New Roman" pitchFamily="18" charset="0"/>
            </a:endParaRPr>
          </a:p>
          <a:p>
            <a:pPr marL="1371600" lvl="2" indent="-457200">
              <a:buFont typeface="Wingdings" pitchFamily="2" charset="2"/>
              <a:buNone/>
            </a:pPr>
            <a:r>
              <a:rPr lang="en-US" altLang="zh-CN" sz="2800" b="1" dirty="0">
                <a:ea typeface="宋体" pitchFamily="2" charset="-122"/>
                <a:cs typeface="Times New Roman" pitchFamily="18" charset="0"/>
              </a:rPr>
              <a:t>} </a:t>
            </a:r>
          </a:p>
          <a:p>
            <a:pPr marL="457200" indent="-457200">
              <a:spcBef>
                <a:spcPct val="50000"/>
              </a:spcBef>
              <a:buFont typeface="Wingdings" pitchFamily="2" charset="2"/>
              <a:buChar char="l"/>
            </a:pPr>
            <a:r>
              <a:rPr lang="zh-CN" altLang="en-US" sz="2800" b="1" dirty="0" smtClean="0">
                <a:ea typeface="宋体" pitchFamily="2" charset="-122"/>
                <a:cs typeface="Times New Roman" pitchFamily="18" charset="0"/>
              </a:rPr>
              <a:t>举 例</a:t>
            </a:r>
            <a:r>
              <a:rPr lang="zh-CN" altLang="en-US" sz="2800" b="1" dirty="0">
                <a:ea typeface="宋体" pitchFamily="2" charset="-122"/>
                <a:cs typeface="Times New Roman" pitchFamily="18" charset="0"/>
              </a:rPr>
              <a:t>：</a:t>
            </a:r>
          </a:p>
          <a:p>
            <a:pPr marL="914400" lvl="1" indent="-457200"/>
            <a:r>
              <a:rPr lang="en-US" altLang="zh-CN" sz="2000" b="1" dirty="0">
                <a:solidFill>
                  <a:srgbClr val="C00000"/>
                </a:solidFill>
                <a:ea typeface="宋体" pitchFamily="2" charset="-122"/>
                <a:cs typeface="Times New Roman" pitchFamily="18" charset="0"/>
              </a:rPr>
              <a:t>public class Animal {</a:t>
            </a:r>
          </a:p>
          <a:p>
            <a:pPr marL="1371600" lvl="2" indent="-457200"/>
            <a:r>
              <a:rPr lang="en-US" altLang="zh-CN" sz="2000" b="1" dirty="0">
                <a:solidFill>
                  <a:srgbClr val="C00000"/>
                </a:solidFill>
                <a:ea typeface="宋体" pitchFamily="2" charset="-122"/>
                <a:cs typeface="Times New Roman" pitchFamily="18" charset="0"/>
              </a:rPr>
              <a:t>private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legs;</a:t>
            </a:r>
          </a:p>
          <a:p>
            <a:pPr marL="1371600" lvl="2" indent="-457200"/>
            <a:r>
              <a:rPr lang="en-US" altLang="zh-CN" sz="2000" b="1" dirty="0">
                <a:solidFill>
                  <a:srgbClr val="C00000"/>
                </a:solidFill>
                <a:ea typeface="宋体" pitchFamily="2" charset="-122"/>
                <a:cs typeface="Times New Roman" pitchFamily="18" charset="0"/>
              </a:rPr>
              <a:t>public Animal() {legs = 4; }	</a:t>
            </a:r>
            <a:r>
              <a:rPr lang="en-US" altLang="zh-CN" sz="2000" b="1" dirty="0" smtClean="0">
                <a:solidFill>
                  <a:srgbClr val="0070C0"/>
                </a:solidFill>
                <a:ea typeface="宋体" pitchFamily="2" charset="-122"/>
                <a:cs typeface="Times New Roman" pitchFamily="18" charset="0"/>
              </a:rPr>
              <a:t>   //</a:t>
            </a:r>
            <a:r>
              <a:rPr lang="zh-CN" altLang="en-US" sz="2000" b="1" dirty="0">
                <a:solidFill>
                  <a:srgbClr val="0070C0"/>
                </a:solidFill>
                <a:ea typeface="宋体" pitchFamily="2" charset="-122"/>
                <a:cs typeface="Times New Roman" pitchFamily="18" charset="0"/>
              </a:rPr>
              <a:t>构造器</a:t>
            </a:r>
          </a:p>
          <a:p>
            <a:pPr marL="1371600" lvl="2" indent="-457200"/>
            <a:r>
              <a:rPr lang="en-US" altLang="zh-CN" sz="2000" b="1" dirty="0">
                <a:solidFill>
                  <a:srgbClr val="C00000"/>
                </a:solidFill>
                <a:ea typeface="宋体" pitchFamily="2" charset="-122"/>
                <a:cs typeface="Times New Roman" pitchFamily="18" charset="0"/>
              </a:rPr>
              <a:t>public void </a:t>
            </a:r>
            <a:r>
              <a:rPr lang="en-US" altLang="zh-CN" sz="2000" b="1" dirty="0" err="1">
                <a:solidFill>
                  <a:srgbClr val="C00000"/>
                </a:solidFill>
                <a:ea typeface="宋体" pitchFamily="2" charset="-122"/>
                <a:cs typeface="Times New Roman" pitchFamily="18" charset="0"/>
              </a:rPr>
              <a:t>setLegs</a:t>
            </a:r>
            <a:r>
              <a:rPr lang="en-US" altLang="zh-CN" sz="2000" b="1" dirty="0">
                <a:solidFill>
                  <a:srgbClr val="C00000"/>
                </a:solidFill>
                <a:ea typeface="宋体" pitchFamily="2" charset="-122"/>
                <a:cs typeface="Times New Roman" pitchFamily="18" charset="0"/>
              </a:rPr>
              <a:t>(</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 legs = </a:t>
            </a:r>
            <a:r>
              <a:rPr lang="en-US" altLang="zh-CN" sz="2000" b="1" dirty="0" err="1">
                <a:solidFill>
                  <a:srgbClr val="C00000"/>
                </a:solidFill>
                <a:ea typeface="宋体" pitchFamily="2" charset="-122"/>
                <a:cs typeface="Times New Roman" pitchFamily="18" charset="0"/>
              </a:rPr>
              <a:t>i</a:t>
            </a:r>
            <a:r>
              <a:rPr lang="en-US" altLang="zh-CN" sz="2000" b="1" dirty="0">
                <a:solidFill>
                  <a:srgbClr val="C00000"/>
                </a:solidFill>
                <a:ea typeface="宋体" pitchFamily="2" charset="-122"/>
                <a:cs typeface="Times New Roman" pitchFamily="18" charset="0"/>
              </a:rPr>
              <a:t>; }</a:t>
            </a:r>
          </a:p>
          <a:p>
            <a:pPr marL="1371600" lvl="2" indent="-457200"/>
            <a:r>
              <a:rPr lang="en-US" altLang="zh-CN" sz="2000" b="1" dirty="0">
                <a:solidFill>
                  <a:srgbClr val="C00000"/>
                </a:solidFill>
                <a:ea typeface="宋体" pitchFamily="2" charset="-122"/>
                <a:cs typeface="Times New Roman" pitchFamily="18" charset="0"/>
              </a:rPr>
              <a:t>public </a:t>
            </a:r>
            <a:r>
              <a:rPr lang="en-US" altLang="zh-CN" sz="2000" b="1" dirty="0" err="1">
                <a:solidFill>
                  <a:srgbClr val="C00000"/>
                </a:solidFill>
                <a:ea typeface="宋体" pitchFamily="2" charset="-122"/>
                <a:cs typeface="Times New Roman" pitchFamily="18" charset="0"/>
              </a:rPr>
              <a:t>int</a:t>
            </a:r>
            <a:r>
              <a:rPr lang="en-US" altLang="zh-CN" sz="2000" b="1" dirty="0">
                <a:solidFill>
                  <a:srgbClr val="C00000"/>
                </a:solidFill>
                <a:ea typeface="宋体" pitchFamily="2" charset="-122"/>
                <a:cs typeface="Times New Roman" pitchFamily="18" charset="0"/>
              </a:rPr>
              <a:t> </a:t>
            </a:r>
            <a:r>
              <a:rPr lang="en-US" altLang="zh-CN" sz="2000" b="1" dirty="0" err="1">
                <a:solidFill>
                  <a:srgbClr val="C00000"/>
                </a:solidFill>
                <a:ea typeface="宋体" pitchFamily="2" charset="-122"/>
                <a:cs typeface="Times New Roman" pitchFamily="18" charset="0"/>
              </a:rPr>
              <a:t>getLegs</a:t>
            </a:r>
            <a:r>
              <a:rPr lang="en-US" altLang="zh-CN" sz="2000" b="1" dirty="0">
                <a:solidFill>
                  <a:srgbClr val="C00000"/>
                </a:solidFill>
                <a:ea typeface="宋体" pitchFamily="2" charset="-122"/>
                <a:cs typeface="Times New Roman" pitchFamily="18" charset="0"/>
              </a:rPr>
              <a:t>(){return legs;}</a:t>
            </a:r>
          </a:p>
          <a:p>
            <a:pPr marL="914400" lvl="1" indent="-457200"/>
            <a:r>
              <a:rPr lang="en-US" altLang="zh-CN" sz="2000" b="1" dirty="0">
                <a:solidFill>
                  <a:srgbClr val="C00000"/>
                </a:solidFill>
                <a:ea typeface="宋体" pitchFamily="2" charset="-122"/>
                <a:cs typeface="Times New Roman" pitchFamily="18" charset="0"/>
              </a:rPr>
              <a:t>}</a:t>
            </a:r>
          </a:p>
          <a:p>
            <a:pPr indent="-457200" algn="just">
              <a:buFont typeface="Wingdings" pitchFamily="2" charset="2"/>
              <a:buNone/>
            </a:pPr>
            <a:r>
              <a:rPr lang="zh-CN" altLang="en-US" sz="2400" b="1" dirty="0" smtClean="0">
                <a:ea typeface="宋体" pitchFamily="2" charset="-122"/>
                <a:cs typeface="Times New Roman" pitchFamily="18" charset="0"/>
              </a:rPr>
              <a:t>创建</a:t>
            </a:r>
            <a:r>
              <a:rPr lang="en-US" altLang="zh-CN" sz="2400" b="1" dirty="0">
                <a:ea typeface="宋体" pitchFamily="2" charset="-122"/>
                <a:cs typeface="Times New Roman" pitchFamily="18" charset="0"/>
              </a:rPr>
              <a:t>Animal</a:t>
            </a:r>
            <a:r>
              <a:rPr lang="zh-CN" altLang="en-US" sz="2400" b="1" dirty="0">
                <a:ea typeface="宋体" pitchFamily="2" charset="-122"/>
                <a:cs typeface="Times New Roman" pitchFamily="18" charset="0"/>
              </a:rPr>
              <a:t>类的实例：</a:t>
            </a:r>
            <a:r>
              <a:rPr lang="en-US" altLang="zh-CN" sz="2400" b="1" dirty="0">
                <a:solidFill>
                  <a:srgbClr val="C00000"/>
                </a:solidFill>
                <a:ea typeface="宋体" pitchFamily="2" charset="-122"/>
                <a:cs typeface="Times New Roman" pitchFamily="18" charset="0"/>
              </a:rPr>
              <a:t>Animal  a=new Animal(); </a:t>
            </a:r>
            <a:r>
              <a:rPr lang="en-US" altLang="zh-CN" sz="2400" b="1" dirty="0" smtClean="0">
                <a:solidFill>
                  <a:srgbClr val="C00000"/>
                </a:solidFill>
                <a:ea typeface="宋体" pitchFamily="2" charset="-122"/>
                <a:cs typeface="Times New Roman" pitchFamily="18" charset="0"/>
              </a:rPr>
              <a:t>   </a:t>
            </a:r>
          </a:p>
          <a:p>
            <a:pPr indent="-457200" algn="just">
              <a:buFont typeface="Wingdings" pitchFamily="2" charset="2"/>
              <a:buNone/>
            </a:pPr>
            <a:r>
              <a:rPr lang="en-US" altLang="zh-CN" sz="2400" b="1" dirty="0" smtClean="0">
                <a:ea typeface="宋体" pitchFamily="2" charset="-122"/>
                <a:cs typeface="Times New Roman" pitchFamily="18" charset="0"/>
              </a:rPr>
              <a:t>//</a:t>
            </a:r>
            <a:r>
              <a:rPr lang="zh-CN" altLang="en-US" sz="2400" b="1" dirty="0">
                <a:ea typeface="宋体" pitchFamily="2" charset="-122"/>
                <a:cs typeface="Times New Roman" pitchFamily="18" charset="0"/>
              </a:rPr>
              <a:t>调用构造器，将</a:t>
            </a:r>
            <a:r>
              <a:rPr lang="en-US" altLang="zh-CN" sz="2400" b="1" dirty="0">
                <a:ea typeface="宋体" pitchFamily="2" charset="-122"/>
                <a:cs typeface="Times New Roman" pitchFamily="18" charset="0"/>
              </a:rPr>
              <a:t>legs</a:t>
            </a:r>
            <a:r>
              <a:rPr lang="zh-CN" altLang="en-US" sz="2400" b="1" dirty="0">
                <a:ea typeface="宋体" pitchFamily="2" charset="-122"/>
                <a:cs typeface="Times New Roman" pitchFamily="18" charset="0"/>
              </a:rPr>
              <a:t>初始化为</a:t>
            </a:r>
            <a:r>
              <a:rPr lang="en-US" altLang="zh-CN" sz="2400" b="1" dirty="0" smtClean="0">
                <a:ea typeface="宋体" pitchFamily="2" charset="-122"/>
                <a:cs typeface="Times New Roman" pitchFamily="18" charset="0"/>
              </a:rPr>
              <a:t>4</a:t>
            </a:r>
            <a:r>
              <a:rPr lang="zh-CN" altLang="en-US" sz="2400" b="1" dirty="0" smtClean="0">
                <a:ea typeface="宋体" pitchFamily="2" charset="-122"/>
                <a:cs typeface="Times New Roman" pitchFamily="18" charset="0"/>
              </a:rPr>
              <a:t>。</a:t>
            </a: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644908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4418" y="3212975"/>
            <a:ext cx="2192616" cy="3366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9552" y="1412776"/>
            <a:ext cx="8136904" cy="707886"/>
          </a:xfrm>
          <a:prstGeom prst="rect">
            <a:avLst/>
          </a:prstGeom>
          <a:noFill/>
        </p:spPr>
        <p:txBody>
          <a:bodyPr wrap="square" rtlCol="0">
            <a:spAutoFit/>
          </a:bodyPr>
          <a:lstStyle/>
          <a:p>
            <a:r>
              <a:rPr lang="zh-CN" altLang="en-US" sz="4000" b="1" dirty="0" smtClean="0">
                <a:latin typeface="新宋体" panose="02010609030101010101" pitchFamily="49" charset="-122"/>
                <a:ea typeface="新宋体" panose="02010609030101010101" pitchFamily="49" charset="-122"/>
              </a:rPr>
              <a:t>何谓“面向对象”的编程思想？</a:t>
            </a:r>
            <a:endParaRPr lang="zh-CN" altLang="en-US" sz="4000" b="1" dirty="0">
              <a:latin typeface="新宋体" panose="02010609030101010101" pitchFamily="49" charset="-122"/>
              <a:ea typeface="新宋体" panose="02010609030101010101" pitchFamily="49" charset="-122"/>
            </a:endParaRPr>
          </a:p>
        </p:txBody>
      </p:sp>
      <p:sp>
        <p:nvSpPr>
          <p:cNvPr id="3" name="TextBox 2"/>
          <p:cNvSpPr txBox="1"/>
          <p:nvPr/>
        </p:nvSpPr>
        <p:spPr>
          <a:xfrm>
            <a:off x="256293" y="4388230"/>
            <a:ext cx="7344816" cy="1107996"/>
          </a:xfrm>
          <a:prstGeom prst="rect">
            <a:avLst/>
          </a:prstGeom>
          <a:noFill/>
        </p:spPr>
        <p:txBody>
          <a:bodyPr wrap="square" rtlCol="0">
            <a:spAutoFit/>
          </a:bodyPr>
          <a:lstStyle/>
          <a:p>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顿 悟？</a:t>
            </a:r>
            <a:r>
              <a:rPr lang="en-US" altLang="zh-CN" sz="6000" b="1" dirty="0" smtClean="0">
                <a:latin typeface="Courier New" panose="02070309020205020404" pitchFamily="49" charset="0"/>
                <a:ea typeface="新宋体" panose="02010609030101010101" pitchFamily="49" charset="-122"/>
                <a:cs typeface="Courier New" panose="02070309020205020404" pitchFamily="49" charset="0"/>
              </a:rPr>
              <a:t>OR </a:t>
            </a:r>
            <a:r>
              <a:rPr lang="zh-CN" altLang="en-US" sz="6600" dirty="0" smtClean="0">
                <a:solidFill>
                  <a:srgbClr val="FF0000"/>
                </a:solidFill>
                <a:latin typeface="华文新魏" panose="02010800040101010101" pitchFamily="2" charset="-122"/>
                <a:ea typeface="华文新魏" panose="02010800040101010101" pitchFamily="2" charset="-122"/>
                <a:cs typeface="Courier New" panose="02070309020205020404" pitchFamily="49" charset="0"/>
              </a:rPr>
              <a:t>渐 悟？</a:t>
            </a:r>
            <a:endParaRPr lang="zh-CN" altLang="en-US" sz="6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extLst>
      <p:ext uri="{BB962C8B-B14F-4D97-AF65-F5344CB8AC3E}">
        <p14:creationId xmlns:p14="http://schemas.microsoft.com/office/powerpoint/2010/main" val="1562769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836712"/>
            <a:ext cx="2880320" cy="648072"/>
          </a:xfrm>
        </p:spPr>
        <p:txBody>
          <a:bodyPr>
            <a:normAutofit/>
          </a:bodyPr>
          <a:lstStyle/>
          <a:p>
            <a:r>
              <a:rPr lang="zh-CN" altLang="en-US" b="1" dirty="0" smtClean="0">
                <a:latin typeface="+mn-lt"/>
                <a:ea typeface="宋体" pitchFamily="2" charset="-122"/>
                <a:cs typeface="Times New Roman" pitchFamily="18" charset="0"/>
              </a:rPr>
              <a:t>构造器</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00808"/>
            <a:ext cx="8229600" cy="4536504"/>
          </a:xfrm>
        </p:spPr>
        <p:txBody>
          <a:bodyPr>
            <a:normAutofit lnSpcReduction="10000"/>
          </a:bodyPr>
          <a:lstStyle/>
          <a:p>
            <a:pPr>
              <a:buFont typeface="Wingdings" pitchFamily="2" charset="2"/>
              <a:buChar char="l"/>
            </a:pPr>
            <a:r>
              <a:rPr lang="zh-CN" altLang="en-US" dirty="0" smtClean="0">
                <a:ea typeface="宋体" pitchFamily="2" charset="-122"/>
                <a:cs typeface="Times New Roman" pitchFamily="18" charset="0"/>
              </a:rPr>
              <a:t>根据参数不同，构造器可以分为如下两类：</a:t>
            </a:r>
            <a:endParaRPr lang="en-US" altLang="zh-CN"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隐式无参构造器（系统</a:t>
            </a:r>
            <a:r>
              <a:rPr lang="zh-CN" altLang="en-US" b="1" dirty="0" smtClean="0">
                <a:solidFill>
                  <a:srgbClr val="C00000"/>
                </a:solidFill>
                <a:ea typeface="宋体" pitchFamily="2" charset="-122"/>
                <a:cs typeface="Times New Roman" pitchFamily="18" charset="0"/>
              </a:rPr>
              <a:t>默认</a:t>
            </a:r>
            <a:r>
              <a:rPr lang="zh-CN" altLang="en-US" b="1" dirty="0" smtClean="0">
                <a:ea typeface="宋体" pitchFamily="2" charset="-122"/>
                <a:cs typeface="Times New Roman" pitchFamily="18" charset="0"/>
              </a:rPr>
              <a:t>提供）</a:t>
            </a:r>
            <a:endParaRPr lang="en-US" altLang="zh-CN" b="1" dirty="0" smtClean="0">
              <a:ea typeface="宋体" pitchFamily="2" charset="-122"/>
              <a:cs typeface="Times New Roman" pitchFamily="18" charset="0"/>
            </a:endParaRPr>
          </a:p>
          <a:p>
            <a:pPr lvl="1">
              <a:buFont typeface="Wingdings" pitchFamily="2" charset="2"/>
              <a:buChar char="Ø"/>
            </a:pPr>
            <a:r>
              <a:rPr lang="zh-CN" altLang="en-US" b="1" dirty="0" smtClean="0">
                <a:solidFill>
                  <a:srgbClr val="C00000"/>
                </a:solidFill>
                <a:ea typeface="宋体" pitchFamily="2" charset="-122"/>
                <a:cs typeface="Times New Roman" pitchFamily="18" charset="0"/>
              </a:rPr>
              <a:t>显</a:t>
            </a:r>
            <a:r>
              <a:rPr lang="zh-CN" altLang="en-US" b="1" dirty="0">
                <a:solidFill>
                  <a:srgbClr val="C00000"/>
                </a:solidFill>
                <a:ea typeface="宋体" pitchFamily="2" charset="-122"/>
                <a:cs typeface="Times New Roman" pitchFamily="18" charset="0"/>
              </a:rPr>
              <a:t>式</a:t>
            </a:r>
            <a:r>
              <a:rPr lang="zh-CN" altLang="en-US" b="1" dirty="0">
                <a:ea typeface="宋体" pitchFamily="2" charset="-122"/>
                <a:cs typeface="Times New Roman" pitchFamily="18" charset="0"/>
              </a:rPr>
              <a:t>定义一个或多个</a:t>
            </a:r>
            <a:r>
              <a:rPr lang="zh-CN" altLang="en-US" b="1" dirty="0" smtClean="0">
                <a:ea typeface="宋体" pitchFamily="2" charset="-122"/>
                <a:cs typeface="Times New Roman" pitchFamily="18" charset="0"/>
              </a:rPr>
              <a:t>构造器（无参、有参）</a:t>
            </a:r>
            <a:endParaRPr lang="en-US" altLang="zh-CN" b="1" dirty="0" smtClean="0">
              <a:ea typeface="宋体" pitchFamily="2" charset="-122"/>
              <a:cs typeface="Times New Roman" pitchFamily="18" charset="0"/>
            </a:endParaRPr>
          </a:p>
          <a:p>
            <a:pPr lvl="1" algn="just">
              <a:buFont typeface="Wingdings" pitchFamily="2" charset="2"/>
              <a:buChar char="Ø"/>
            </a:pPr>
            <a:endParaRPr lang="en-US" altLang="zh-CN" sz="1800" dirty="0" smtClean="0">
              <a:ea typeface="宋体" pitchFamily="2" charset="-122"/>
              <a:cs typeface="Times New Roman" pitchFamily="18" charset="0"/>
            </a:endParaRPr>
          </a:p>
          <a:p>
            <a:pPr>
              <a:buFont typeface="Wingdings" pitchFamily="2" charset="2"/>
              <a:buChar char="l"/>
            </a:pPr>
            <a:r>
              <a:rPr lang="zh-CN" altLang="en-US" dirty="0" smtClean="0">
                <a:solidFill>
                  <a:srgbClr val="0000FF"/>
                </a:solidFill>
                <a:ea typeface="宋体" pitchFamily="2" charset="-122"/>
                <a:cs typeface="Times New Roman" pitchFamily="18" charset="0"/>
              </a:rPr>
              <a:t>注  意：</a:t>
            </a:r>
            <a:endParaRPr lang="en-US" altLang="zh-CN" dirty="0" smtClean="0">
              <a:solidFill>
                <a:srgbClr val="0000FF"/>
              </a:solidFill>
              <a:ea typeface="宋体" pitchFamily="2" charset="-122"/>
              <a:cs typeface="Times New Roman" pitchFamily="18" charset="0"/>
            </a:endParaRPr>
          </a:p>
          <a:p>
            <a:pPr lvl="1">
              <a:lnSpc>
                <a:spcPct val="120000"/>
              </a:lnSpc>
              <a:buFont typeface="Wingdings" pitchFamily="2" charset="2"/>
              <a:buChar char="Ø"/>
            </a:pPr>
            <a:r>
              <a:rPr lang="en-US" altLang="zh-CN" b="1" dirty="0">
                <a:ea typeface="宋体" pitchFamily="2" charset="-122"/>
                <a:cs typeface="Times New Roman" pitchFamily="18" charset="0"/>
              </a:rPr>
              <a:t>Java</a:t>
            </a:r>
            <a:r>
              <a:rPr lang="zh-CN" altLang="en-US" b="1" dirty="0">
                <a:ea typeface="宋体" pitchFamily="2" charset="-122"/>
                <a:cs typeface="Times New Roman" pitchFamily="18" charset="0"/>
              </a:rPr>
              <a:t>语言中，每个类都至少有一个</a:t>
            </a:r>
            <a:r>
              <a:rPr lang="zh-CN" altLang="en-US" b="1" dirty="0" smtClean="0">
                <a:ea typeface="宋体" pitchFamily="2" charset="-122"/>
                <a:cs typeface="Times New Roman" pitchFamily="18" charset="0"/>
              </a:rPr>
              <a:t>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默认构造器的修饰符与所属类的修饰符一致</a:t>
            </a:r>
            <a:endParaRPr lang="en-US" altLang="zh-CN"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一旦</a:t>
            </a:r>
            <a:r>
              <a:rPr lang="zh-CN" altLang="en-US" b="1" dirty="0">
                <a:ea typeface="宋体" pitchFamily="2" charset="-122"/>
                <a:cs typeface="Times New Roman" pitchFamily="18" charset="0"/>
              </a:rPr>
              <a:t>显式定义了</a:t>
            </a:r>
            <a:r>
              <a:rPr lang="zh-CN" altLang="en-US" b="1" dirty="0" smtClean="0">
                <a:ea typeface="宋体" pitchFamily="2" charset="-122"/>
                <a:cs typeface="Times New Roman" pitchFamily="18" charset="0"/>
              </a:rPr>
              <a:t>构造器，</a:t>
            </a:r>
            <a:r>
              <a:rPr lang="zh-CN" altLang="en-US" b="1" dirty="0">
                <a:ea typeface="宋体" pitchFamily="2" charset="-122"/>
                <a:cs typeface="Times New Roman" pitchFamily="18" charset="0"/>
              </a:rPr>
              <a:t>则系统</a:t>
            </a:r>
            <a:r>
              <a:rPr lang="zh-CN" altLang="en-US" b="1" dirty="0">
                <a:solidFill>
                  <a:srgbClr val="C00000"/>
                </a:solidFill>
                <a:ea typeface="宋体" pitchFamily="2" charset="-122"/>
                <a:cs typeface="Times New Roman" pitchFamily="18" charset="0"/>
              </a:rPr>
              <a:t>不再</a:t>
            </a:r>
            <a:r>
              <a:rPr lang="zh-CN" altLang="en-US" b="1" dirty="0">
                <a:ea typeface="宋体" pitchFamily="2" charset="-122"/>
                <a:cs typeface="Times New Roman" pitchFamily="18" charset="0"/>
              </a:rPr>
              <a:t>提供默认</a:t>
            </a:r>
            <a:r>
              <a:rPr lang="zh-CN" altLang="en-US" b="1" dirty="0" smtClean="0">
                <a:ea typeface="宋体" pitchFamily="2" charset="-122"/>
                <a:cs typeface="Times New Roman" pitchFamily="18" charset="0"/>
              </a:rPr>
              <a:t>构造</a:t>
            </a:r>
            <a:r>
              <a:rPr lang="zh-CN" altLang="en-US" b="1" dirty="0">
                <a:ea typeface="宋体" pitchFamily="2" charset="-122"/>
                <a:cs typeface="Times New Roman" pitchFamily="18" charset="0"/>
              </a:rPr>
              <a:t>器</a:t>
            </a:r>
          </a:p>
          <a:p>
            <a:pPr lvl="1">
              <a:lnSpc>
                <a:spcPct val="120000"/>
              </a:lnSpc>
              <a:buFont typeface="Wingdings" pitchFamily="2" charset="2"/>
              <a:buChar char="Ø"/>
            </a:pPr>
            <a:r>
              <a:rPr lang="zh-CN" altLang="en-US" b="1" dirty="0" smtClean="0">
                <a:ea typeface="宋体" pitchFamily="2" charset="-122"/>
                <a:cs typeface="Times New Roman" pitchFamily="18" charset="0"/>
              </a:rPr>
              <a:t>一个类可以创建多个</a:t>
            </a:r>
            <a:r>
              <a:rPr lang="zh-CN" altLang="en-US" b="1" dirty="0" smtClean="0">
                <a:solidFill>
                  <a:srgbClr val="C00000"/>
                </a:solidFill>
                <a:ea typeface="宋体" pitchFamily="2" charset="-122"/>
                <a:cs typeface="Times New Roman" pitchFamily="18" charset="0"/>
              </a:rPr>
              <a:t>重载</a:t>
            </a:r>
            <a:r>
              <a:rPr lang="zh-CN" altLang="en-US" b="1" dirty="0" smtClean="0">
                <a:ea typeface="宋体" pitchFamily="2" charset="-122"/>
                <a:cs typeface="Times New Roman" pitchFamily="18" charset="0"/>
              </a:rPr>
              <a:t>的构造器</a:t>
            </a:r>
            <a:endParaRPr lang="en-US" altLang="zh-CN" b="1" dirty="0" smtClean="0">
              <a:ea typeface="宋体" pitchFamily="2" charset="-122"/>
              <a:cs typeface="Times New Roman" pitchFamily="18" charset="0"/>
            </a:endParaRPr>
          </a:p>
          <a:p>
            <a:pPr lvl="1">
              <a:lnSpc>
                <a:spcPct val="120000"/>
              </a:lnSpc>
              <a:buFont typeface="Wingdings" pitchFamily="2" charset="2"/>
              <a:buChar char="Ø"/>
            </a:pPr>
            <a:r>
              <a:rPr lang="zh-CN" altLang="en-US" b="1" dirty="0" smtClean="0">
                <a:ea typeface="宋体" pitchFamily="2" charset="-122"/>
                <a:cs typeface="Times New Roman" pitchFamily="18" charset="0"/>
              </a:rPr>
              <a:t>父</a:t>
            </a:r>
            <a:r>
              <a:rPr lang="zh-CN" altLang="en-US" b="1" dirty="0">
                <a:ea typeface="宋体" pitchFamily="2" charset="-122"/>
                <a:cs typeface="Times New Roman" pitchFamily="18" charset="0"/>
              </a:rPr>
              <a:t>类的</a:t>
            </a:r>
            <a:r>
              <a:rPr lang="zh-CN" altLang="en-US" b="1" dirty="0" smtClean="0">
                <a:ea typeface="宋体" pitchFamily="2" charset="-122"/>
                <a:cs typeface="Times New Roman" pitchFamily="18" charset="0"/>
              </a:rPr>
              <a:t>构造器不可被子类继承</a:t>
            </a:r>
            <a:endParaRPr lang="en-US" altLang="zh-CN" b="1" dirty="0" smtClean="0">
              <a:ea typeface="宋体" pitchFamily="2" charset="-122"/>
              <a:cs typeface="Times New Roman" pitchFamily="18" charset="0"/>
            </a:endParaRPr>
          </a:p>
          <a:p>
            <a:pPr marL="457200" lvl="1" indent="0">
              <a:buNone/>
            </a:pP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9723543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052736"/>
            <a:ext cx="1440160"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23728" y="1052736"/>
            <a:ext cx="6552728" cy="51845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03848" y="116632"/>
            <a:ext cx="4896544" cy="461665"/>
          </a:xfrm>
          <a:prstGeom prst="rect">
            <a:avLst/>
          </a:prstGeom>
          <a:noFill/>
        </p:spPr>
        <p:txBody>
          <a:bodyPr wrap="square" rtlCol="0">
            <a:spAutoFit/>
          </a:bodyPr>
          <a:lstStyle/>
          <a:p>
            <a:r>
              <a:rPr lang="en-US" altLang="zh-CN" sz="2400" b="1" dirty="0"/>
              <a:t>Person p2 = new Person("</a:t>
            </a:r>
            <a:r>
              <a:rPr lang="zh-CN" altLang="en-US" sz="2400" b="1" dirty="0"/>
              <a:t>王五</a:t>
            </a:r>
            <a:r>
              <a:rPr lang="en-US" altLang="zh-CN" sz="2400" b="1" dirty="0"/>
              <a:t>", 18);</a:t>
            </a:r>
            <a:endParaRPr lang="zh-CN" altLang="en-US" sz="2400" b="1" dirty="0"/>
          </a:p>
        </p:txBody>
      </p:sp>
      <p:cxnSp>
        <p:nvCxnSpPr>
          <p:cNvPr id="8" name="直接连接符 7"/>
          <p:cNvCxnSpPr/>
          <p:nvPr/>
        </p:nvCxnSpPr>
        <p:spPr>
          <a:xfrm>
            <a:off x="467544" y="5229200"/>
            <a:ext cx="144016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11560" y="5373216"/>
            <a:ext cx="1872208" cy="369332"/>
          </a:xfrm>
          <a:prstGeom prst="rect">
            <a:avLst/>
          </a:prstGeom>
          <a:noFill/>
        </p:spPr>
        <p:txBody>
          <a:bodyPr wrap="square" rtlCol="0">
            <a:spAutoFit/>
          </a:bodyPr>
          <a:lstStyle/>
          <a:p>
            <a:r>
              <a:rPr lang="en-US" altLang="zh-CN" dirty="0" smtClean="0"/>
              <a:t>p2</a:t>
            </a:r>
            <a:endParaRPr lang="zh-CN" altLang="en-US" dirty="0"/>
          </a:p>
        </p:txBody>
      </p:sp>
      <p:sp>
        <p:nvSpPr>
          <p:cNvPr id="10" name="矩形 9"/>
          <p:cNvSpPr/>
          <p:nvPr/>
        </p:nvSpPr>
        <p:spPr>
          <a:xfrm>
            <a:off x="4499992" y="2996952"/>
            <a:ext cx="3168352" cy="27455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20072" y="3501008"/>
            <a:ext cx="1944216" cy="646331"/>
          </a:xfrm>
          <a:prstGeom prst="rect">
            <a:avLst/>
          </a:prstGeom>
          <a:noFill/>
        </p:spPr>
        <p:txBody>
          <a:bodyPr wrap="square" rtlCol="0">
            <a:spAutoFit/>
          </a:bodyPr>
          <a:lstStyle/>
          <a:p>
            <a:r>
              <a:rPr lang="en-US" altLang="zh-CN" dirty="0" err="1" smtClean="0"/>
              <a:t>name:null</a:t>
            </a:r>
            <a:endParaRPr lang="en-US" altLang="zh-CN" dirty="0" smtClean="0"/>
          </a:p>
          <a:p>
            <a:r>
              <a:rPr lang="en-US" altLang="zh-CN" dirty="0" smtClean="0"/>
              <a:t>age:0</a:t>
            </a:r>
          </a:p>
        </p:txBody>
      </p:sp>
      <p:cxnSp>
        <p:nvCxnSpPr>
          <p:cNvPr id="13" name="直接连接符 12"/>
          <p:cNvCxnSpPr/>
          <p:nvPr/>
        </p:nvCxnSpPr>
        <p:spPr>
          <a:xfrm>
            <a:off x="5796136" y="3645024"/>
            <a:ext cx="576064" cy="179149"/>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372200" y="3006244"/>
            <a:ext cx="1152128" cy="369332"/>
          </a:xfrm>
          <a:prstGeom prst="rect">
            <a:avLst/>
          </a:prstGeom>
          <a:noFill/>
        </p:spPr>
        <p:txBody>
          <a:bodyPr wrap="square" rtlCol="0">
            <a:spAutoFit/>
          </a:bodyPr>
          <a:lstStyle/>
          <a:p>
            <a:r>
              <a:rPr lang="en-US" altLang="zh-CN" dirty="0" smtClean="0"/>
              <a:t>“</a:t>
            </a:r>
            <a:r>
              <a:rPr lang="zh-CN" altLang="en-US" dirty="0" smtClean="0"/>
              <a:t>张三</a:t>
            </a:r>
            <a:r>
              <a:rPr lang="en-US" altLang="zh-CN" dirty="0" smtClean="0"/>
              <a:t>”</a:t>
            </a:r>
            <a:endParaRPr lang="zh-CN" altLang="en-US" dirty="0"/>
          </a:p>
        </p:txBody>
      </p:sp>
      <p:cxnSp>
        <p:nvCxnSpPr>
          <p:cNvPr id="16" name="直接连接符 15"/>
          <p:cNvCxnSpPr/>
          <p:nvPr/>
        </p:nvCxnSpPr>
        <p:spPr>
          <a:xfrm>
            <a:off x="6444208" y="2996952"/>
            <a:ext cx="720080" cy="504056"/>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660232" y="3645024"/>
            <a:ext cx="1152128" cy="369332"/>
          </a:xfrm>
          <a:prstGeom prst="rect">
            <a:avLst/>
          </a:prstGeom>
          <a:noFill/>
        </p:spPr>
        <p:txBody>
          <a:bodyPr wrap="square" rtlCol="0">
            <a:spAutoFit/>
          </a:bodyPr>
          <a:lstStyle/>
          <a:p>
            <a:r>
              <a:rPr lang="zh-CN" altLang="en-US" smtClean="0"/>
              <a:t>“王五”</a:t>
            </a:r>
            <a:endParaRPr lang="zh-CN" altLang="en-US"/>
          </a:p>
        </p:txBody>
      </p:sp>
    </p:spTree>
    <p:extLst>
      <p:ext uri="{BB962C8B-B14F-4D97-AF65-F5344CB8AC3E}">
        <p14:creationId xmlns:p14="http://schemas.microsoft.com/office/powerpoint/2010/main" val="24934002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2915816" y="692696"/>
            <a:ext cx="3672408" cy="648072"/>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647564" y="1340768"/>
            <a:ext cx="8208912" cy="1944216"/>
          </a:xfrm>
        </p:spPr>
        <p:txBody>
          <a:bodyPr>
            <a:normAutofit/>
          </a:bodyPr>
          <a:lstStyle/>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1. </a:t>
            </a:r>
            <a:r>
              <a:rPr lang="zh-CN" altLang="en-US" sz="2400" dirty="0" smtClean="0">
                <a:solidFill>
                  <a:srgbClr val="000000"/>
                </a:solidFill>
                <a:ea typeface="宋体" pitchFamily="2" charset="-122"/>
                <a:cs typeface="Times New Roman" pitchFamily="18" charset="0"/>
              </a:rPr>
              <a:t>在前面定义的</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类中添加构造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，利用构造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设置所有人的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属性初始值都为</a:t>
            </a:r>
            <a:r>
              <a:rPr lang="en-US" altLang="zh-CN" sz="2400" dirty="0" smtClean="0">
                <a:solidFill>
                  <a:srgbClr val="000000"/>
                </a:solidFill>
                <a:ea typeface="宋体" pitchFamily="2" charset="-122"/>
                <a:cs typeface="Times New Roman" pitchFamily="18" charset="0"/>
              </a:rPr>
              <a:t>18</a:t>
            </a:r>
            <a:r>
              <a:rPr lang="zh-CN" altLang="en-US" sz="2400" dirty="0" smtClean="0">
                <a:solidFill>
                  <a:srgbClr val="000000"/>
                </a:solidFill>
                <a:ea typeface="宋体" pitchFamily="2" charset="-122"/>
                <a:cs typeface="Times New Roman" pitchFamily="18" charset="0"/>
              </a:rPr>
              <a:t>。</a:t>
            </a:r>
          </a:p>
          <a:p>
            <a:pPr algn="just" eaLnBrk="1" hangingPunct="1">
              <a:lnSpc>
                <a:spcPct val="90000"/>
              </a:lnSpc>
              <a:buFontTx/>
              <a:buNone/>
            </a:pPr>
            <a:endParaRPr lang="en-US" altLang="zh-CN" sz="2400" dirty="0">
              <a:solidFill>
                <a:srgbClr val="000000"/>
              </a:solidFill>
              <a:ea typeface="宋体" pitchFamily="2" charset="-122"/>
              <a:cs typeface="Times New Roman" pitchFamily="18" charset="0"/>
            </a:endParaRPr>
          </a:p>
          <a:p>
            <a:pPr algn="just" eaLnBrk="1" hangingPunct="1">
              <a:lnSpc>
                <a:spcPct val="90000"/>
              </a:lnSpc>
              <a:buFontTx/>
              <a:buNone/>
            </a:pPr>
            <a:r>
              <a:rPr lang="en-US" altLang="zh-CN" sz="2400" dirty="0" smtClean="0">
                <a:solidFill>
                  <a:srgbClr val="000000"/>
                </a:solidFill>
                <a:ea typeface="宋体" pitchFamily="2" charset="-122"/>
                <a:cs typeface="Times New Roman" pitchFamily="18" charset="0"/>
              </a:rPr>
              <a:t>2. </a:t>
            </a:r>
            <a:r>
              <a:rPr lang="zh-CN" altLang="en-US" sz="2400" dirty="0" smtClean="0">
                <a:solidFill>
                  <a:srgbClr val="000000"/>
                </a:solidFill>
                <a:ea typeface="宋体" pitchFamily="2" charset="-122"/>
                <a:cs typeface="Times New Roman" pitchFamily="18" charset="0"/>
              </a:rPr>
              <a:t>修改上题中类和构造</a:t>
            </a:r>
            <a:r>
              <a:rPr lang="zh-CN" altLang="en-US" sz="2400" dirty="0">
                <a:solidFill>
                  <a:srgbClr val="000000"/>
                </a:solidFill>
                <a:ea typeface="宋体" pitchFamily="2" charset="-122"/>
                <a:cs typeface="Times New Roman" pitchFamily="18" charset="0"/>
              </a:rPr>
              <a:t>器</a:t>
            </a:r>
            <a:r>
              <a:rPr lang="zh-CN" altLang="en-US" sz="2400" dirty="0" smtClean="0">
                <a:solidFill>
                  <a:srgbClr val="000000"/>
                </a:solidFill>
                <a:ea typeface="宋体" pitchFamily="2" charset="-122"/>
                <a:cs typeface="Times New Roman" pitchFamily="18" charset="0"/>
              </a:rPr>
              <a:t>，增加</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a:t>
            </a:r>
            <a:r>
              <a:rPr lang="en-US" altLang="zh-CN" sz="2400" dirty="0" smtClean="0">
                <a:solidFill>
                  <a:srgbClr val="000000"/>
                </a:solidFill>
                <a:ea typeface="宋体" pitchFamily="2" charset="-122"/>
                <a:cs typeface="Times New Roman" pitchFamily="18" charset="0"/>
              </a:rPr>
              <a:t>,</a:t>
            </a:r>
            <a:r>
              <a:rPr lang="zh-CN" altLang="en-US" sz="2400" dirty="0" smtClean="0">
                <a:solidFill>
                  <a:srgbClr val="000000"/>
                </a:solidFill>
                <a:ea typeface="宋体" pitchFamily="2" charset="-122"/>
                <a:cs typeface="Times New Roman" pitchFamily="18" charset="0"/>
              </a:rPr>
              <a:t>使得每次创建</a:t>
            </a:r>
            <a:r>
              <a:rPr lang="en-US" altLang="zh-CN" sz="2400" dirty="0" smtClean="0">
                <a:solidFill>
                  <a:srgbClr val="000000"/>
                </a:solidFill>
                <a:ea typeface="宋体" pitchFamily="2" charset="-122"/>
                <a:cs typeface="Times New Roman" pitchFamily="18" charset="0"/>
              </a:rPr>
              <a:t>Person</a:t>
            </a:r>
            <a:r>
              <a:rPr lang="zh-CN" altLang="en-US" sz="2400" dirty="0" smtClean="0">
                <a:solidFill>
                  <a:srgbClr val="000000"/>
                </a:solidFill>
                <a:ea typeface="宋体" pitchFamily="2" charset="-122"/>
                <a:cs typeface="Times New Roman" pitchFamily="18" charset="0"/>
              </a:rPr>
              <a:t>对象的同时初始化对象的</a:t>
            </a:r>
            <a:r>
              <a:rPr lang="en-US" altLang="zh-CN" sz="2400" dirty="0" smtClean="0">
                <a:solidFill>
                  <a:srgbClr val="000000"/>
                </a:solidFill>
                <a:ea typeface="宋体" pitchFamily="2" charset="-122"/>
                <a:cs typeface="Times New Roman" pitchFamily="18" charset="0"/>
              </a:rPr>
              <a:t>age</a:t>
            </a:r>
            <a:r>
              <a:rPr lang="zh-CN" altLang="en-US" sz="2400" dirty="0" smtClean="0">
                <a:solidFill>
                  <a:srgbClr val="000000"/>
                </a:solidFill>
                <a:ea typeface="宋体" pitchFamily="2" charset="-122"/>
                <a:cs typeface="Times New Roman" pitchFamily="18" charset="0"/>
              </a:rPr>
              <a:t>属性值和</a:t>
            </a:r>
            <a:r>
              <a:rPr lang="en-US" altLang="zh-CN" sz="2400" dirty="0" smtClean="0">
                <a:solidFill>
                  <a:srgbClr val="000000"/>
                </a:solidFill>
                <a:ea typeface="宋体" pitchFamily="2" charset="-122"/>
                <a:cs typeface="Times New Roman" pitchFamily="18" charset="0"/>
              </a:rPr>
              <a:t>name</a:t>
            </a:r>
            <a:r>
              <a:rPr lang="zh-CN" altLang="en-US" sz="2400" dirty="0" smtClean="0">
                <a:solidFill>
                  <a:srgbClr val="000000"/>
                </a:solidFill>
                <a:ea typeface="宋体" pitchFamily="2" charset="-122"/>
                <a:cs typeface="Times New Roman" pitchFamily="18" charset="0"/>
              </a:rPr>
              <a:t>属性值。</a:t>
            </a:r>
          </a:p>
        </p:txBody>
      </p:sp>
      <p:graphicFrame>
        <p:nvGraphicFramePr>
          <p:cNvPr id="473106" name="Group 18"/>
          <p:cNvGraphicFramePr>
            <a:graphicFrameLocks noGrp="1"/>
          </p:cNvGraphicFramePr>
          <p:nvPr>
            <p:ph sz="half" idx="2"/>
            <p:extLst>
              <p:ext uri="{D42A27DB-BD31-4B8C-83A1-F6EECF244321}">
                <p14:modId xmlns:p14="http://schemas.microsoft.com/office/powerpoint/2010/main" val="1369824653"/>
              </p:ext>
            </p:extLst>
          </p:nvPr>
        </p:nvGraphicFramePr>
        <p:xfrm>
          <a:off x="2843808" y="3717032"/>
          <a:ext cx="3810000" cy="2233216"/>
        </p:xfrm>
        <a:graphic>
          <a:graphicData uri="http://schemas.openxmlformats.org/drawingml/2006/table">
            <a:tbl>
              <a:tblPr>
                <a:tableStyleId>{3C2FFA5D-87B4-456A-9821-1D502468CF0F}</a:tableStyleId>
              </a:tblPr>
              <a:tblGrid>
                <a:gridCol w="3810000"/>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Person</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5044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name:String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r h="1081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smtClean="0">
                          <a:ln>
                            <a:noFill/>
                          </a:ln>
                          <a:effectLst/>
                        </a:rPr>
                        <a:t>+setName(name: </a:t>
                      </a:r>
                      <a:r>
                        <a:rPr kumimoji="1" lang="en-US" altLang="zh-CN" sz="2400" u="none" strike="noStrike" cap="none" normalizeH="0" baseline="0" dirty="0" smtClean="0">
                          <a:ln>
                            <a:noFill/>
                          </a:ln>
                          <a:effectLst/>
                        </a:rPr>
                        <a:t>String)</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u="none" strike="noStrike" cap="none" normalizeH="0" baseline="0" dirty="0" smtClean="0">
                          <a:ln>
                            <a:noFill/>
                          </a:ln>
                          <a:effectLst/>
                        </a:rPr>
                        <a:t>+</a:t>
                      </a:r>
                      <a:r>
                        <a:rPr kumimoji="1" lang="en-US" altLang="zh-CN" sz="2400" u="none" strike="noStrike" cap="none" normalizeH="0" baseline="0" dirty="0" err="1" smtClean="0">
                          <a:ln>
                            <a:noFill/>
                          </a:ln>
                          <a:effectLst/>
                        </a:rPr>
                        <a:t>getName</a:t>
                      </a:r>
                      <a:r>
                        <a:rPr kumimoji="1" lang="en-US" altLang="zh-CN" sz="2400" u="none" strike="noStrike" cap="none" normalizeH="0" baseline="0" dirty="0" smtClean="0">
                          <a:ln>
                            <a:noFill/>
                          </a:ln>
                          <a:effectLst/>
                        </a:rPr>
                        <a:t>(): String</a:t>
                      </a:r>
                      <a:endParaRPr kumimoji="1" lang="en-US" altLang="zh-CN" sz="2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tc>
              </a:tr>
            </a:tbl>
          </a:graphicData>
        </a:graphic>
      </p:graphicFrame>
    </p:spTree>
    <p:extLst>
      <p:ext uri="{BB962C8B-B14F-4D97-AF65-F5344CB8AC3E}">
        <p14:creationId xmlns:p14="http://schemas.microsoft.com/office/powerpoint/2010/main" val="42066707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xfrm>
            <a:off x="3059832" y="692696"/>
            <a:ext cx="3923960" cy="781814"/>
          </a:xfrm>
        </p:spPr>
        <p:txBody>
          <a:bodyPr/>
          <a:lstStyle/>
          <a:p>
            <a:pPr eaLnBrk="1" hangingPunct="1"/>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
        <p:nvSpPr>
          <p:cNvPr id="29699" name="Rectangle 2"/>
          <p:cNvSpPr>
            <a:spLocks noGrp="1" noChangeArrowheads="1"/>
          </p:cNvSpPr>
          <p:nvPr>
            <p:ph type="body" sz="half" idx="1"/>
          </p:nvPr>
        </p:nvSpPr>
        <p:spPr>
          <a:xfrm>
            <a:off x="395536" y="1556792"/>
            <a:ext cx="8496944" cy="4176464"/>
          </a:xfrm>
        </p:spPr>
        <p:txBody>
          <a:bodyPr>
            <a:normAutofit/>
          </a:bodyPr>
          <a:lstStyle/>
          <a:p>
            <a:pPr marL="0" indent="0">
              <a:lnSpc>
                <a:spcPct val="110000"/>
              </a:lnSpc>
              <a:buNone/>
            </a:pPr>
            <a:r>
              <a:rPr lang="zh-CN" altLang="zh-CN" sz="2400" dirty="0" smtClean="0">
                <a:ea typeface="宋体" pitchFamily="2" charset="-122"/>
                <a:cs typeface="Times New Roman" pitchFamily="18" charset="0"/>
              </a:rPr>
              <a:t>编写</a:t>
            </a:r>
            <a:r>
              <a:rPr lang="zh-CN" altLang="zh-CN" sz="2400" dirty="0">
                <a:ea typeface="宋体" pitchFamily="2" charset="-122"/>
                <a:cs typeface="Times New Roman" pitchFamily="18" charset="0"/>
              </a:rPr>
              <a:t>两个类，</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和</a:t>
            </a:r>
            <a:r>
              <a:rPr lang="en-US" altLang="zh-CN" sz="2400" dirty="0" err="1">
                <a:ea typeface="宋体" pitchFamily="2" charset="-122"/>
                <a:cs typeface="Times New Roman" pitchFamily="18" charset="0"/>
              </a:rPr>
              <a:t>TestTriAngle</a:t>
            </a:r>
            <a:r>
              <a:rPr lang="zh-CN" altLang="zh-CN" sz="2400" dirty="0">
                <a:ea typeface="宋体" pitchFamily="2" charset="-122"/>
                <a:cs typeface="Times New Roman" pitchFamily="18" charset="0"/>
              </a:rPr>
              <a:t>，其中</a:t>
            </a:r>
            <a:r>
              <a:rPr lang="en-US" altLang="zh-CN" sz="2400" dirty="0" err="1">
                <a:ea typeface="宋体" pitchFamily="2" charset="-122"/>
                <a:cs typeface="Times New Roman" pitchFamily="18" charset="0"/>
              </a:rPr>
              <a:t>TriAngle</a:t>
            </a:r>
            <a:r>
              <a:rPr lang="zh-CN" altLang="zh-CN" sz="2400" dirty="0">
                <a:ea typeface="宋体" pitchFamily="2" charset="-122"/>
                <a:cs typeface="Times New Roman" pitchFamily="18" charset="0"/>
              </a:rPr>
              <a:t>中声明私有的底边长</a:t>
            </a:r>
            <a:r>
              <a:rPr lang="en-US" altLang="zh-CN" sz="2400" dirty="0">
                <a:ea typeface="宋体" pitchFamily="2" charset="-122"/>
                <a:cs typeface="Times New Roman" pitchFamily="18" charset="0"/>
              </a:rPr>
              <a:t>base</a:t>
            </a:r>
            <a:r>
              <a:rPr lang="zh-CN" altLang="zh-CN" sz="2400" dirty="0">
                <a:ea typeface="宋体" pitchFamily="2" charset="-122"/>
                <a:cs typeface="Times New Roman" pitchFamily="18" charset="0"/>
              </a:rPr>
              <a:t>和高</a:t>
            </a:r>
            <a:r>
              <a:rPr lang="en-US" altLang="zh-CN" sz="2400" dirty="0">
                <a:ea typeface="宋体" pitchFamily="2" charset="-122"/>
                <a:cs typeface="Times New Roman" pitchFamily="18" charset="0"/>
              </a:rPr>
              <a:t>height</a:t>
            </a:r>
            <a:r>
              <a:rPr lang="zh-CN" altLang="zh-CN" sz="2400" dirty="0">
                <a:ea typeface="宋体" pitchFamily="2" charset="-122"/>
                <a:cs typeface="Times New Roman" pitchFamily="18" charset="0"/>
              </a:rPr>
              <a:t>，同时声明公共方法访问私有变量；另一个类中使用这些公共方法，计算三角形的面积。</a:t>
            </a:r>
            <a:endParaRPr lang="zh-CN" altLang="en-US" sz="2400" dirty="0" smtClean="0">
              <a:solidFill>
                <a:srgbClr val="000000"/>
              </a:solidFill>
              <a:ea typeface="宋体" pitchFamily="2" charset="-122"/>
              <a:cs typeface="Times New Roman" pitchFamily="18" charset="0"/>
            </a:endParaRPr>
          </a:p>
        </p:txBody>
      </p:sp>
    </p:spTree>
    <p:extLst>
      <p:ext uri="{BB962C8B-B14F-4D97-AF65-F5344CB8AC3E}">
        <p14:creationId xmlns:p14="http://schemas.microsoft.com/office/powerpoint/2010/main" val="29263927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2771800" y="476672"/>
            <a:ext cx="4500024" cy="912164"/>
          </a:xfrm>
        </p:spPr>
        <p:txBody>
          <a:bodyPr/>
          <a:lstStyle/>
          <a:p>
            <a:pPr eaLnBrk="1" hangingPunct="1">
              <a:defRPr/>
            </a:pPr>
            <a:r>
              <a:rPr lang="zh-CN" altLang="en-US" b="1" dirty="0" smtClean="0">
                <a:solidFill>
                  <a:schemeClr val="tx1"/>
                </a:solidFill>
                <a:latin typeface="宋体" pitchFamily="2" charset="-122"/>
                <a:ea typeface="宋体" pitchFamily="2" charset="-122"/>
                <a:cs typeface="Arial Unicode MS" pitchFamily="34" charset="-122"/>
              </a:rPr>
              <a:t>构造</a:t>
            </a:r>
            <a:r>
              <a:rPr lang="zh-CN" altLang="en-US" b="1" dirty="0" smtClean="0">
                <a:latin typeface="宋体" pitchFamily="2" charset="-122"/>
                <a:ea typeface="宋体" pitchFamily="2" charset="-122"/>
                <a:cs typeface="Arial Unicode MS" pitchFamily="34" charset="-122"/>
              </a:rPr>
              <a:t>器</a:t>
            </a:r>
            <a:r>
              <a:rPr lang="zh-CN" altLang="en-US" b="1" dirty="0" smtClean="0">
                <a:solidFill>
                  <a:schemeClr val="tx1"/>
                </a:solidFill>
                <a:latin typeface="宋体" pitchFamily="2" charset="-122"/>
                <a:ea typeface="宋体" pitchFamily="2" charset="-122"/>
                <a:cs typeface="Arial Unicode MS" pitchFamily="34" charset="-122"/>
              </a:rPr>
              <a:t>重载</a:t>
            </a:r>
          </a:p>
        </p:txBody>
      </p:sp>
      <p:sp>
        <p:nvSpPr>
          <p:cNvPr id="2" name="TextBox 1"/>
          <p:cNvSpPr txBox="1"/>
          <p:nvPr/>
        </p:nvSpPr>
        <p:spPr>
          <a:xfrm>
            <a:off x="251520" y="1139163"/>
            <a:ext cx="8568952" cy="5629233"/>
          </a:xfrm>
          <a:prstGeom prst="rect">
            <a:avLst/>
          </a:prstGeom>
          <a:noFill/>
        </p:spPr>
        <p:txBody>
          <a:bodyPr wrap="square" rtlCol="0">
            <a:spAutoFit/>
          </a:bodyPr>
          <a:lstStyle/>
          <a:p>
            <a:pPr marL="457200" indent="-457200">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一般</a:t>
            </a:r>
            <a:r>
              <a:rPr lang="zh-CN" altLang="en-US" sz="2400" b="1" dirty="0">
                <a:latin typeface="宋体" pitchFamily="2" charset="-122"/>
                <a:ea typeface="宋体" pitchFamily="2" charset="-122"/>
                <a:cs typeface="Arial Unicode MS" pitchFamily="34" charset="-122"/>
              </a:rPr>
              <a:t>用来创建对象的同时初始化对象。如</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class Person{</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String name;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a:t>
            </a:r>
          </a:p>
          <a:p>
            <a:pPr marL="457200" indent="-457200">
              <a:lnSpc>
                <a:spcPct val="80000"/>
              </a:lnSpc>
              <a:spcBef>
                <a:spcPct val="20000"/>
              </a:spcBef>
            </a:pPr>
            <a:r>
              <a:rPr lang="en-US" altLang="zh-CN" sz="2000" b="1" dirty="0">
                <a:solidFill>
                  <a:srgbClr val="C00000"/>
                </a:solidFill>
                <a:ea typeface="宋体" pitchFamily="2" charset="-122"/>
                <a:cs typeface="Arial Unicode MS" pitchFamily="34" charset="-122"/>
              </a:rPr>
              <a:t>	public Person(String n ,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  name=n; age=a;}</a:t>
            </a:r>
          </a:p>
          <a:p>
            <a:pPr marL="457200" indent="-457200">
              <a:lnSpc>
                <a:spcPts val="2000"/>
              </a:lnSpc>
              <a:spcBef>
                <a:spcPct val="20000"/>
              </a:spcBef>
            </a:pPr>
            <a:r>
              <a:rPr lang="en-US" altLang="zh-CN" sz="2000" b="1" dirty="0">
                <a:solidFill>
                  <a:srgbClr val="C00000"/>
                </a:solidFill>
                <a:ea typeface="宋体" pitchFamily="2" charset="-122"/>
                <a:cs typeface="Arial Unicode MS" pitchFamily="34" charset="-122"/>
              </a:rPr>
              <a:t>}</a:t>
            </a:r>
          </a:p>
          <a:p>
            <a:pPr marL="457200" indent="-457200">
              <a:lnSpc>
                <a:spcPts val="2400"/>
              </a:lnSpc>
              <a:spcBef>
                <a:spcPct val="2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使得对象的创建更加灵活，方便创建各种不同的对象。</a:t>
            </a:r>
          </a:p>
          <a:p>
            <a:pPr marL="457200" indent="-457200">
              <a:spcBef>
                <a:spcPct val="50000"/>
              </a:spcBef>
              <a:buFont typeface="Wingdings" pitchFamily="2" charset="2"/>
              <a:buNone/>
            </a:pPr>
            <a:r>
              <a:rPr lang="zh-CN" altLang="en-US" b="1" dirty="0" smtClean="0">
                <a:latin typeface="宋体" pitchFamily="2" charset="-122"/>
                <a:ea typeface="宋体" pitchFamily="2" charset="-122"/>
                <a:cs typeface="Arial Unicode MS" pitchFamily="34" charset="-122"/>
              </a:rPr>
              <a:t>构造</a:t>
            </a:r>
            <a:r>
              <a:rPr lang="zh-CN" altLang="en-US" b="1" dirty="0">
                <a:latin typeface="宋体" pitchFamily="2" charset="-122"/>
                <a:ea typeface="宋体" pitchFamily="2" charset="-122"/>
                <a:cs typeface="Arial Unicode MS" pitchFamily="34" charset="-122"/>
              </a:rPr>
              <a:t>器</a:t>
            </a:r>
            <a:r>
              <a:rPr lang="zh-CN" altLang="en-US" b="1" dirty="0" smtClean="0">
                <a:latin typeface="宋体" pitchFamily="2" charset="-122"/>
                <a:ea typeface="宋体" pitchFamily="2" charset="-122"/>
                <a:cs typeface="Arial Unicode MS" pitchFamily="34" charset="-122"/>
              </a:rPr>
              <a:t>重载</a:t>
            </a:r>
            <a:r>
              <a:rPr lang="zh-CN" altLang="en-US" b="1" dirty="0">
                <a:latin typeface="宋体" pitchFamily="2" charset="-122"/>
                <a:ea typeface="宋体" pitchFamily="2" charset="-122"/>
                <a:cs typeface="Arial Unicode MS" pitchFamily="34" charset="-122"/>
              </a:rPr>
              <a:t>举例：</a:t>
            </a:r>
          </a:p>
          <a:p>
            <a:pPr marL="457200" indent="-457200">
              <a:buFont typeface="Wingdings" pitchFamily="2" charset="2"/>
              <a:buNone/>
            </a:pPr>
            <a:r>
              <a:rPr lang="en-US" altLang="zh-CN" sz="2000" b="1" dirty="0">
                <a:solidFill>
                  <a:srgbClr val="C00000"/>
                </a:solidFill>
                <a:ea typeface="宋体" pitchFamily="2" charset="-122"/>
                <a:cs typeface="Arial Unicode MS" pitchFamily="34" charset="-122"/>
              </a:rPr>
              <a:t>public class Person{</a:t>
            </a: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Date d) {this(</a:t>
            </a:r>
            <a:r>
              <a:rPr lang="en-US" altLang="zh-CN" sz="2000" b="1" dirty="0" err="1">
                <a:solidFill>
                  <a:srgbClr val="C00000"/>
                </a:solidFill>
                <a:ea typeface="宋体" pitchFamily="2" charset="-122"/>
                <a:cs typeface="Arial Unicode MS" pitchFamily="34" charset="-122"/>
              </a:rPr>
              <a:t>name,age</a:t>
            </a:r>
            <a:r>
              <a:rPr lang="en-US" altLang="zh-CN" sz="2000" b="1" dirty="0" smtClean="0">
                <a:solidFill>
                  <a:srgbClr val="C00000"/>
                </a:solidFill>
                <a:ea typeface="宋体" pitchFamily="2" charset="-122"/>
                <a:cs typeface="Arial Unicode MS" pitchFamily="34" charset="-122"/>
              </a:rPr>
              <a:t>);…}</a:t>
            </a:r>
            <a:endParaRPr lang="en-US" altLang="zh-CN" sz="2000" b="1" dirty="0">
              <a:solidFill>
                <a:srgbClr val="C00000"/>
              </a:solidFill>
              <a:ea typeface="宋体" pitchFamily="2" charset="-122"/>
              <a:cs typeface="Arial Unicode MS" pitchFamily="34" charset="-122"/>
            </a:endParaRPr>
          </a:p>
          <a:p>
            <a:pPr marL="914400" lvl="1" indent="-457200"/>
            <a:r>
              <a:rPr lang="en-US" altLang="zh-CN" sz="2000" b="1" dirty="0">
                <a:solidFill>
                  <a:srgbClr val="C00000"/>
                </a:solidFill>
                <a:ea typeface="宋体" pitchFamily="2" charset="-122"/>
                <a:cs typeface="Arial Unicode MS" pitchFamily="34" charset="-122"/>
              </a:rPr>
              <a:t>   public Person(String name, </a:t>
            </a:r>
            <a:r>
              <a:rPr lang="en-US" altLang="zh-CN" sz="2000" b="1" dirty="0" err="1">
                <a:solidFill>
                  <a:srgbClr val="C00000"/>
                </a:solidFill>
                <a:ea typeface="宋体" pitchFamily="2" charset="-122"/>
                <a:cs typeface="Arial Unicode MS" pitchFamily="34" charset="-122"/>
              </a:rPr>
              <a:t>int</a:t>
            </a:r>
            <a:r>
              <a:rPr lang="en-US" altLang="zh-CN" sz="2000" b="1" dirty="0">
                <a:solidFill>
                  <a:srgbClr val="C00000"/>
                </a:solidFill>
                <a:ea typeface="宋体" pitchFamily="2" charset="-122"/>
                <a:cs typeface="Arial Unicode MS" pitchFamily="34" charset="-122"/>
              </a:rPr>
              <a:t> age) {…}</a:t>
            </a:r>
          </a:p>
          <a:p>
            <a:pPr marL="914400" lvl="1" indent="-457200"/>
            <a:r>
              <a:rPr lang="en-US" altLang="zh-CN" sz="2000" b="1" dirty="0">
                <a:solidFill>
                  <a:srgbClr val="C00000"/>
                </a:solidFill>
                <a:ea typeface="宋体" pitchFamily="2" charset="-122"/>
                <a:cs typeface="Arial Unicode MS" pitchFamily="34" charset="-122"/>
              </a:rPr>
              <a:t>   public Person(String name, Date d) {…}</a:t>
            </a:r>
          </a:p>
          <a:p>
            <a:pPr marL="914400" lvl="1" indent="-457200"/>
            <a:r>
              <a:rPr lang="en-US" altLang="zh-CN" sz="2000" b="1" dirty="0">
                <a:solidFill>
                  <a:srgbClr val="C00000"/>
                </a:solidFill>
                <a:ea typeface="宋体" pitchFamily="2" charset="-122"/>
                <a:cs typeface="Arial Unicode MS" pitchFamily="34" charset="-122"/>
              </a:rPr>
              <a:t>   </a:t>
            </a:r>
            <a:r>
              <a:rPr lang="en-US" altLang="zh-CN" sz="2000" b="1" dirty="0" smtClean="0">
                <a:solidFill>
                  <a:srgbClr val="C00000"/>
                </a:solidFill>
                <a:ea typeface="宋体" pitchFamily="2" charset="-122"/>
                <a:cs typeface="Arial Unicode MS" pitchFamily="34" charset="-122"/>
              </a:rPr>
              <a:t>public </a:t>
            </a:r>
            <a:r>
              <a:rPr lang="en-US" altLang="zh-CN" sz="2000" b="1" dirty="0">
                <a:solidFill>
                  <a:srgbClr val="C00000"/>
                </a:solidFill>
                <a:ea typeface="宋体" pitchFamily="2" charset="-122"/>
                <a:cs typeface="Arial Unicode MS" pitchFamily="34" charset="-122"/>
              </a:rPr>
              <a:t>Person(){…}</a:t>
            </a:r>
          </a:p>
          <a:p>
            <a:pPr marL="914400" lvl="1" indent="-457200"/>
            <a:r>
              <a:rPr lang="en-US" altLang="zh-CN" sz="2000" b="1" dirty="0">
                <a:solidFill>
                  <a:srgbClr val="C00000"/>
                </a:solidFill>
                <a:ea typeface="宋体" pitchFamily="2" charset="-122"/>
                <a:cs typeface="Arial Unicode MS" pitchFamily="34" charset="-122"/>
              </a:rPr>
              <a:t>}</a:t>
            </a:r>
          </a:p>
          <a:p>
            <a:pPr marL="457200" indent="-457200">
              <a:spcBef>
                <a:spcPct val="50000"/>
              </a:spcBef>
              <a:buFont typeface="Wingdings" pitchFamily="2" charset="2"/>
              <a:buChar char="l"/>
            </a:pPr>
            <a:r>
              <a:rPr lang="zh-CN" altLang="en-US" sz="2400" b="1" dirty="0" smtClean="0">
                <a:latin typeface="宋体" pitchFamily="2" charset="-122"/>
                <a:ea typeface="宋体" pitchFamily="2" charset="-122"/>
                <a:cs typeface="Arial Unicode MS" pitchFamily="34" charset="-122"/>
              </a:rPr>
              <a:t>构造</a:t>
            </a:r>
            <a:r>
              <a:rPr lang="zh-CN" altLang="en-US" sz="2400" b="1" dirty="0">
                <a:latin typeface="宋体" pitchFamily="2" charset="-122"/>
                <a:ea typeface="宋体" pitchFamily="2" charset="-122"/>
                <a:cs typeface="Arial Unicode MS" pitchFamily="34" charset="-122"/>
              </a:rPr>
              <a:t>器</a:t>
            </a:r>
            <a:r>
              <a:rPr lang="zh-CN" altLang="en-US" sz="2400" b="1" dirty="0" smtClean="0">
                <a:latin typeface="宋体" pitchFamily="2" charset="-122"/>
                <a:ea typeface="宋体" pitchFamily="2" charset="-122"/>
                <a:cs typeface="Arial Unicode MS" pitchFamily="34" charset="-122"/>
              </a:rPr>
              <a:t>重载</a:t>
            </a:r>
            <a:r>
              <a:rPr lang="zh-CN" altLang="en-US" sz="2400" b="1" dirty="0">
                <a:latin typeface="宋体" pitchFamily="2" charset="-122"/>
                <a:ea typeface="宋体" pitchFamily="2" charset="-122"/>
                <a:cs typeface="Arial Unicode MS" pitchFamily="34" charset="-122"/>
              </a:rPr>
              <a:t>，参数列表</a:t>
            </a:r>
            <a:r>
              <a:rPr lang="zh-CN" altLang="en-US" sz="2400" b="1" dirty="0">
                <a:solidFill>
                  <a:srgbClr val="FF0000"/>
                </a:solidFill>
                <a:latin typeface="宋体" pitchFamily="2" charset="-122"/>
                <a:ea typeface="宋体" pitchFamily="2" charset="-122"/>
                <a:cs typeface="Arial Unicode MS" pitchFamily="34" charset="-122"/>
              </a:rPr>
              <a:t>必须</a:t>
            </a:r>
            <a:r>
              <a:rPr lang="zh-CN" altLang="en-US" sz="2400" b="1" dirty="0" smtClean="0">
                <a:latin typeface="宋体" pitchFamily="2" charset="-122"/>
                <a:ea typeface="宋体" pitchFamily="2" charset="-122"/>
                <a:cs typeface="Arial Unicode MS" pitchFamily="34" charset="-122"/>
              </a:rPr>
              <a:t>不同</a:t>
            </a:r>
            <a:endParaRPr lang="zh-CN" altLang="en-US" sz="2400" b="1" dirty="0">
              <a:latin typeface="宋体" pitchFamily="2" charset="-122"/>
              <a:ea typeface="宋体" pitchFamily="2" charset="-122"/>
              <a:cs typeface="Arial Unicode MS" pitchFamily="34" charset="-122"/>
            </a:endParaRPr>
          </a:p>
        </p:txBody>
      </p:sp>
    </p:spTree>
    <p:extLst>
      <p:ext uri="{BB962C8B-B14F-4D97-AF65-F5344CB8AC3E}">
        <p14:creationId xmlns:p14="http://schemas.microsoft.com/office/powerpoint/2010/main" val="3242840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59630"/>
            <a:ext cx="7238038" cy="5324535"/>
          </a:xfrm>
          <a:prstGeom prst="rect">
            <a:avLst/>
          </a:prstGeom>
          <a:noFill/>
        </p:spPr>
        <p:txBody>
          <a:bodyPr wrap="square" rtlCol="0">
            <a:spAutoFit/>
          </a:bodyPr>
          <a:lstStyle/>
          <a:p>
            <a:r>
              <a:rPr lang="en-US" altLang="zh-CN" sz="2000" dirty="0" smtClean="0">
                <a:solidFill>
                  <a:srgbClr val="C00000"/>
                </a:solidFill>
                <a:ea typeface="宋体" pitchFamily="2" charset="-122"/>
                <a:cs typeface="Times New Roman" pitchFamily="18" charset="0"/>
              </a:rPr>
              <a:t>class Person{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定义</a:t>
            </a:r>
            <a:r>
              <a:rPr lang="en-US" altLang="zh-CN" sz="2000" dirty="0" smtClean="0">
                <a:ea typeface="宋体" pitchFamily="2" charset="-122"/>
                <a:cs typeface="Times New Roman" pitchFamily="18" charset="0"/>
              </a:rPr>
              <a:t>Person</a:t>
            </a:r>
            <a:r>
              <a:rPr lang="zh-CN" altLang="en-US" sz="2000" dirty="0" smtClean="0">
                <a:ea typeface="宋体" pitchFamily="2" charset="-122"/>
                <a:cs typeface="Times New Roman" pitchFamily="18" charset="0"/>
              </a:rPr>
              <a:t>类</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String name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private </a:t>
            </a:r>
            <a:r>
              <a:rPr lang="en-US" altLang="zh-CN" sz="2000" dirty="0" err="1" smtClean="0">
                <a:solidFill>
                  <a:srgbClr val="C00000"/>
                </a:solidFill>
                <a:ea typeface="宋体" pitchFamily="2" charset="-122"/>
                <a:cs typeface="Times New Roman" pitchFamily="18" charset="0"/>
              </a:rPr>
              <a:t>int</a:t>
            </a:r>
            <a:r>
              <a:rPr lang="en-US" altLang="zh-CN" sz="2000" dirty="0" smtClean="0">
                <a:solidFill>
                  <a:srgbClr val="C00000"/>
                </a:solidFill>
                <a:ea typeface="宋体" pitchFamily="2" charset="-122"/>
                <a:cs typeface="Times New Roman" pitchFamily="18" charset="0"/>
              </a:rPr>
              <a:t> age ;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public Person(){	</a:t>
            </a:r>
            <a:r>
              <a:rPr lang="en-US" altLang="zh-CN" sz="2000" dirty="0" smtClean="0">
                <a:ea typeface="宋体" pitchFamily="2" charset="-122"/>
                <a:cs typeface="Times New Roman" pitchFamily="18" charset="0"/>
              </a:rPr>
              <a:t>  // </a:t>
            </a:r>
            <a:r>
              <a:rPr lang="zh-CN" altLang="en-US" sz="2000" dirty="0" smtClean="0">
                <a:ea typeface="宋体" pitchFamily="2" charset="-122"/>
                <a:cs typeface="Times New Roman" pitchFamily="18" charset="0"/>
              </a:rPr>
              <a:t>无参构造</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System.out.println</a:t>
            </a:r>
            <a:r>
              <a:rPr lang="en-US" altLang="zh-CN" sz="2000" dirty="0" smtClean="0">
                <a:solidFill>
                  <a:srgbClr val="C00000"/>
                </a:solidFill>
                <a:ea typeface="宋体" pitchFamily="2" charset="-122"/>
                <a:cs typeface="Times New Roman" pitchFamily="18" charset="0"/>
              </a:rPr>
              <a:t>("</a:t>
            </a:r>
            <a:r>
              <a:rPr lang="zh-CN" altLang="en-US" sz="2000" dirty="0" smtClean="0">
                <a:solidFill>
                  <a:srgbClr val="C00000"/>
                </a:solidFill>
                <a:ea typeface="宋体" pitchFamily="2" charset="-122"/>
                <a:cs typeface="Times New Roman" pitchFamily="18" charset="0"/>
              </a:rPr>
              <a:t>新对象实例化</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name){</a:t>
            </a:r>
          </a:p>
          <a:p>
            <a:r>
              <a:rPr lang="en-US" altLang="zh-CN" sz="2000" dirty="0" smtClean="0">
                <a:solidFill>
                  <a:srgbClr val="C00000"/>
                </a:solidFill>
                <a:ea typeface="宋体" pitchFamily="2" charset="-122"/>
                <a:cs typeface="Times New Roman" pitchFamily="18" charset="0"/>
              </a:rPr>
              <a:t>		this();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调用本类中的无参构造方法</a:t>
            </a: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name ;	</a:t>
            </a:r>
          </a:p>
          <a:p>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public Person(String </a:t>
            </a:r>
            <a:r>
              <a:rPr lang="en-US" altLang="zh-CN" sz="2000" dirty="0" err="1" smtClean="0">
                <a:solidFill>
                  <a:srgbClr val="C00000"/>
                </a:solidFill>
                <a:ea typeface="宋体" pitchFamily="2" charset="-122"/>
                <a:cs typeface="Times New Roman" pitchFamily="18" charset="0"/>
              </a:rPr>
              <a:t>name,int</a:t>
            </a:r>
            <a:r>
              <a:rPr lang="en-US" altLang="zh-CN" sz="2000" dirty="0" smtClean="0">
                <a:solidFill>
                  <a:srgbClr val="C00000"/>
                </a:solidFill>
                <a:ea typeface="宋体" pitchFamily="2" charset="-122"/>
                <a:cs typeface="Times New Roman" pitchFamily="18" charset="0"/>
              </a:rPr>
              <a:t> age){	</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this(name) ;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调用有一个参数的构造方法</a:t>
            </a:r>
          </a:p>
          <a:p>
            <a:r>
              <a:rPr lang="zh-CN" altLang="en-US" sz="2000" dirty="0" smtClean="0">
                <a:solidFill>
                  <a:srgbClr val="C00000"/>
                </a:solidFill>
                <a:ea typeface="宋体" pitchFamily="2" charset="-122"/>
                <a:cs typeface="Times New Roman" pitchFamily="18" charset="0"/>
              </a:rPr>
              <a:t>		</a:t>
            </a:r>
            <a:r>
              <a:rPr lang="en-US" altLang="zh-CN" sz="2000" dirty="0" err="1" smtClean="0">
                <a:solidFill>
                  <a:srgbClr val="C00000"/>
                </a:solidFill>
                <a:ea typeface="宋体" pitchFamily="2" charset="-122"/>
                <a:cs typeface="Times New Roman" pitchFamily="18" charset="0"/>
              </a:rPr>
              <a:t>this.age</a:t>
            </a:r>
            <a:r>
              <a:rPr lang="en-US" altLang="zh-CN" sz="2000" dirty="0" smtClean="0">
                <a:solidFill>
                  <a:srgbClr val="C00000"/>
                </a:solidFill>
                <a:ea typeface="宋体" pitchFamily="2" charset="-122"/>
                <a:cs typeface="Times New Roman" pitchFamily="18" charset="0"/>
              </a:rPr>
              <a:t> = age;</a:t>
            </a:r>
            <a:endParaRPr lang="zh-CN" altLang="en-US" sz="2000" dirty="0" smtClean="0">
              <a:solidFill>
                <a:srgbClr val="C00000"/>
              </a:solidFill>
              <a:ea typeface="宋体" pitchFamily="2" charset="-122"/>
              <a:cs typeface="Times New Roman" pitchFamily="18" charset="0"/>
            </a:endParaRPr>
          </a:p>
          <a:p>
            <a:r>
              <a:rPr lang="zh-CN" altLang="en-US" sz="2000" dirty="0" smtClean="0">
                <a:solidFill>
                  <a:srgbClr val="C00000"/>
                </a:solidFill>
                <a:ea typeface="宋体" pitchFamily="2" charset="-122"/>
                <a:cs typeface="Times New Roman" pitchFamily="18" charset="0"/>
              </a:rPr>
              <a:t>	</a:t>
            </a:r>
            <a:r>
              <a:rPr lang="en-US" altLang="zh-CN" sz="2000" dirty="0" smtClean="0">
                <a:solidFill>
                  <a:srgbClr val="C00000"/>
                </a:solidFill>
                <a:ea typeface="宋体" pitchFamily="2" charset="-122"/>
                <a:cs typeface="Times New Roman" pitchFamily="18" charset="0"/>
              </a:rPr>
              <a:t>}</a:t>
            </a:r>
          </a:p>
          <a:p>
            <a:r>
              <a:rPr lang="en-US" altLang="zh-CN" sz="2000" dirty="0" smtClean="0">
                <a:solidFill>
                  <a:srgbClr val="C00000"/>
                </a:solidFill>
                <a:ea typeface="宋体" pitchFamily="2" charset="-122"/>
                <a:cs typeface="Times New Roman" pitchFamily="18" charset="0"/>
              </a:rPr>
              <a:t>	public String </a:t>
            </a:r>
            <a:r>
              <a:rPr lang="en-US" altLang="zh-CN" sz="2000" dirty="0" err="1" smtClean="0">
                <a:solidFill>
                  <a:srgbClr val="C00000"/>
                </a:solidFill>
                <a:ea typeface="宋体" pitchFamily="2" charset="-122"/>
                <a:cs typeface="Times New Roman" pitchFamily="18" charset="0"/>
              </a:rPr>
              <a:t>getInfo</a:t>
            </a:r>
            <a:r>
              <a:rPr lang="en-US" altLang="zh-CN" sz="2000" dirty="0" smtClean="0">
                <a:solidFill>
                  <a:srgbClr val="C00000"/>
                </a:solidFill>
                <a:ea typeface="宋体" pitchFamily="2" charset="-122"/>
                <a:cs typeface="Times New Roman" pitchFamily="18" charset="0"/>
              </a:rPr>
              <a:t>(){	</a:t>
            </a:r>
          </a:p>
          <a:p>
            <a:r>
              <a:rPr lang="en-US" altLang="zh-CN" sz="2000" dirty="0" smtClean="0">
                <a:solidFill>
                  <a:srgbClr val="C00000"/>
                </a:solidFill>
                <a:ea typeface="宋体" pitchFamily="2" charset="-122"/>
                <a:cs typeface="Times New Roman" pitchFamily="18" charset="0"/>
              </a:rPr>
              <a:t>		return "</a:t>
            </a:r>
            <a:r>
              <a:rPr lang="zh-CN" altLang="en-US" sz="2000" dirty="0" smtClean="0">
                <a:solidFill>
                  <a:srgbClr val="C00000"/>
                </a:solidFill>
                <a:ea typeface="宋体" pitchFamily="2" charset="-122"/>
                <a:cs typeface="Times New Roman" pitchFamily="18" charset="0"/>
              </a:rPr>
              <a:t>姓名：</a:t>
            </a:r>
            <a:r>
              <a:rPr lang="en-US" altLang="zh-CN" sz="2000" dirty="0" smtClean="0">
                <a:solidFill>
                  <a:srgbClr val="C00000"/>
                </a:solidFill>
                <a:ea typeface="宋体" pitchFamily="2" charset="-122"/>
                <a:cs typeface="Times New Roman" pitchFamily="18" charset="0"/>
              </a:rPr>
              <a:t>" + name + "</a:t>
            </a:r>
            <a:r>
              <a:rPr lang="zh-CN" altLang="en-US" sz="2000" dirty="0" smtClean="0">
                <a:solidFill>
                  <a:srgbClr val="C00000"/>
                </a:solidFill>
                <a:ea typeface="宋体" pitchFamily="2" charset="-122"/>
                <a:cs typeface="Times New Roman" pitchFamily="18" charset="0"/>
              </a:rPr>
              <a:t>，年龄：</a:t>
            </a:r>
            <a:r>
              <a:rPr lang="en-US" altLang="zh-CN" sz="2000" dirty="0" smtClean="0">
                <a:solidFill>
                  <a:srgbClr val="C00000"/>
                </a:solidFill>
                <a:ea typeface="宋体" pitchFamily="2" charset="-122"/>
                <a:cs typeface="Times New Roman" pitchFamily="18" charset="0"/>
              </a:rPr>
              <a:t>" + age ;</a:t>
            </a:r>
          </a:p>
          <a:p>
            <a:r>
              <a:rPr lang="en-US" altLang="zh-CN" sz="2000" dirty="0" smtClean="0">
                <a:solidFill>
                  <a:srgbClr val="C00000"/>
                </a:solidFill>
                <a:ea typeface="宋体" pitchFamily="2" charset="-122"/>
                <a:cs typeface="Times New Roman" pitchFamily="18" charset="0"/>
              </a:rPr>
              <a:t>	}  }</a:t>
            </a:r>
            <a:endParaRPr lang="zh-CN" altLang="en-US" sz="2000" dirty="0">
              <a:solidFill>
                <a:srgbClr val="C00000"/>
              </a:solidFill>
              <a:ea typeface="宋体" pitchFamily="2" charset="-122"/>
              <a:cs typeface="Times New Roman" pitchFamily="18" charset="0"/>
            </a:endParaRPr>
          </a:p>
        </p:txBody>
      </p:sp>
      <p:sp>
        <p:nvSpPr>
          <p:cNvPr id="3" name="TextBox 2"/>
          <p:cNvSpPr txBox="1"/>
          <p:nvPr/>
        </p:nvSpPr>
        <p:spPr>
          <a:xfrm>
            <a:off x="395536" y="836712"/>
            <a:ext cx="6104150" cy="523220"/>
          </a:xfrm>
          <a:prstGeom prst="rect">
            <a:avLst/>
          </a:prstGeom>
          <a:noFill/>
        </p:spPr>
        <p:txBody>
          <a:bodyPr wrap="square" rtlCol="0">
            <a:spAutoFit/>
          </a:bodyPr>
          <a:lstStyle/>
          <a:p>
            <a:pPr marL="457200" indent="-457200">
              <a:buFont typeface="Wingdings" pitchFamily="2" charset="2"/>
              <a:buChar char="l"/>
            </a:pPr>
            <a:r>
              <a:rPr lang="zh-CN" altLang="en-US" sz="2800" b="1" dirty="0" smtClean="0">
                <a:ea typeface="宋体" pitchFamily="2" charset="-122"/>
              </a:rPr>
              <a:t>使用</a:t>
            </a:r>
            <a:r>
              <a:rPr lang="en-US" altLang="zh-CN" sz="2800" b="1" dirty="0" smtClean="0">
                <a:ea typeface="宋体" pitchFamily="2" charset="-122"/>
              </a:rPr>
              <a:t>this</a:t>
            </a:r>
            <a:r>
              <a:rPr lang="zh-CN" altLang="en-US" sz="2800" b="1" dirty="0" smtClean="0">
                <a:ea typeface="宋体" pitchFamily="2" charset="-122"/>
              </a:rPr>
              <a:t>调用本类的构造器</a:t>
            </a:r>
            <a:endParaRPr lang="en-US" altLang="zh-CN" sz="2800" b="1" dirty="0" smtClean="0">
              <a:ea typeface="宋体" pitchFamily="2" charset="-122"/>
            </a:endParaRPr>
          </a:p>
        </p:txBody>
      </p:sp>
      <p:sp>
        <p:nvSpPr>
          <p:cNvPr id="4" name="矩形 3"/>
          <p:cNvSpPr/>
          <p:nvPr/>
        </p:nvSpPr>
        <p:spPr>
          <a:xfrm>
            <a:off x="5868144" y="1098322"/>
            <a:ext cx="2952328" cy="1015663"/>
          </a:xfrm>
          <a:prstGeom prst="rect">
            <a:avLst/>
          </a:prstGeom>
        </p:spPr>
        <p:txBody>
          <a:bodyPr wrap="square">
            <a:spAutoFit/>
          </a:bodyPr>
          <a:lstStyle/>
          <a:p>
            <a:r>
              <a:rPr lang="en-US" altLang="zh-CN" sz="2000" dirty="0" smtClean="0">
                <a:ea typeface="宋体" panose="02010600030101010101" pitchFamily="2" charset="-122"/>
              </a:rPr>
              <a:t>this</a:t>
            </a:r>
            <a:r>
              <a:rPr lang="zh-CN" altLang="en-US" sz="2000" dirty="0">
                <a:ea typeface="宋体" panose="02010600030101010101" pitchFamily="2" charset="-122"/>
              </a:rPr>
              <a:t>可以作为一个类中，构造方法相互调用的特殊格式</a:t>
            </a:r>
          </a:p>
        </p:txBody>
      </p:sp>
      <p:sp>
        <p:nvSpPr>
          <p:cNvPr id="5" name="矩形 4"/>
          <p:cNvSpPr/>
          <p:nvPr/>
        </p:nvSpPr>
        <p:spPr>
          <a:xfrm>
            <a:off x="5868144" y="1098322"/>
            <a:ext cx="2952328" cy="110654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18367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500174"/>
            <a:ext cx="8105554" cy="2677656"/>
          </a:xfrm>
          <a:prstGeom prst="rect">
            <a:avLst/>
          </a:prstGeom>
          <a:noFill/>
        </p:spPr>
        <p:txBody>
          <a:bodyPr wrap="square" rtlCol="0">
            <a:spAutoFit/>
          </a:bodyPr>
          <a:lstStyle/>
          <a:p>
            <a:r>
              <a:rPr lang="zh-CN" altLang="en-US" sz="2800" b="1" dirty="0">
                <a:latin typeface="宋体" pitchFamily="2" charset="-122"/>
                <a:ea typeface="宋体" pitchFamily="2" charset="-122"/>
              </a:rPr>
              <a:t>注意</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必须放在构造器的首行！</a:t>
            </a:r>
            <a:endParaRPr lang="en-US" altLang="zh-CN" sz="2800" b="1" dirty="0" smtClean="0">
              <a:latin typeface="宋体" pitchFamily="2" charset="-122"/>
              <a:ea typeface="宋体" pitchFamily="2" charset="-122"/>
            </a:endParaRPr>
          </a:p>
          <a:p>
            <a:endParaRPr lang="en-US" altLang="zh-CN" sz="2800" b="1" dirty="0" smtClean="0">
              <a:latin typeface="宋体" pitchFamily="2" charset="-122"/>
              <a:ea typeface="宋体" pitchFamily="2" charset="-122"/>
            </a:endParaRPr>
          </a:p>
          <a:p>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使用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调用本类中其他的构造方法，至少有一个构造方法是不用</a:t>
            </a:r>
            <a:r>
              <a:rPr lang="en-US" altLang="zh-CN" sz="2800" b="1" dirty="0" smtClean="0">
                <a:latin typeface="宋体" pitchFamily="2" charset="-122"/>
                <a:ea typeface="宋体" pitchFamily="2" charset="-122"/>
              </a:rPr>
              <a:t>this</a:t>
            </a:r>
            <a:r>
              <a:rPr lang="zh-CN" altLang="en-US" sz="2800" b="1" dirty="0" smtClean="0">
                <a:latin typeface="宋体" pitchFamily="2" charset="-122"/>
                <a:ea typeface="宋体" pitchFamily="2" charset="-122"/>
              </a:rPr>
              <a:t>的。</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22200823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3131840" y="620688"/>
            <a:ext cx="4320480" cy="792088"/>
          </a:xfrm>
        </p:spPr>
        <p:txBody>
          <a:bodyPr>
            <a:normAutofit/>
          </a:bodyPr>
          <a:lstStyle/>
          <a:p>
            <a:pPr eaLnBrk="1" hangingPunct="1">
              <a:defRPr/>
            </a:pPr>
            <a:r>
              <a:rPr lang="zh-CN" altLang="en-US" b="1" dirty="0" smtClean="0">
                <a:solidFill>
                  <a:schemeClr val="tx1"/>
                </a:solidFill>
                <a:latin typeface="+mn-lt"/>
                <a:ea typeface="宋体" pitchFamily="2" charset="-122"/>
                <a:cs typeface="Times New Roman" pitchFamily="18" charset="0"/>
              </a:rPr>
              <a:t>构造</a:t>
            </a:r>
            <a:r>
              <a:rPr lang="zh-CN" altLang="en-US" b="1" dirty="0">
                <a:latin typeface="+mn-lt"/>
                <a:ea typeface="宋体" pitchFamily="2" charset="-122"/>
                <a:cs typeface="Times New Roman" pitchFamily="18" charset="0"/>
              </a:rPr>
              <a:t>器</a:t>
            </a:r>
            <a:r>
              <a:rPr lang="zh-CN" altLang="en-US" b="1" dirty="0" smtClean="0">
                <a:solidFill>
                  <a:schemeClr val="tx1"/>
                </a:solidFill>
                <a:latin typeface="+mn-lt"/>
                <a:ea typeface="宋体" pitchFamily="2" charset="-122"/>
                <a:cs typeface="Times New Roman" pitchFamily="18" charset="0"/>
              </a:rPr>
              <a:t>重载举例</a:t>
            </a:r>
          </a:p>
        </p:txBody>
      </p:sp>
      <p:sp>
        <p:nvSpPr>
          <p:cNvPr id="37891" name="Rectangle 3"/>
          <p:cNvSpPr>
            <a:spLocks noChangeArrowheads="1"/>
          </p:cNvSpPr>
          <p:nvPr/>
        </p:nvSpPr>
        <p:spPr bwMode="auto">
          <a:xfrm>
            <a:off x="539552" y="1268760"/>
            <a:ext cx="7991475" cy="5262979"/>
          </a:xfrm>
          <a:prstGeom prst="rect">
            <a:avLst/>
          </a:prstGeom>
          <a:noFill/>
          <a:ln w="9525">
            <a:noFill/>
            <a:miter lim="800000"/>
            <a:headEnd/>
            <a:tailEnd/>
          </a:ln>
        </p:spPr>
        <p:txBody>
          <a:bodyPr>
            <a:spAutoFit/>
          </a:bodyPr>
          <a:lstStyle/>
          <a:p>
            <a:pPr>
              <a:lnSpc>
                <a:spcPct val="80000"/>
              </a:lnSpc>
            </a:pPr>
            <a:r>
              <a:rPr lang="en-US" altLang="zh-CN" sz="2000" b="1" dirty="0">
                <a:solidFill>
                  <a:schemeClr val="accent2"/>
                </a:solidFill>
                <a:ea typeface="宋体" pitchFamily="2" charset="-122"/>
                <a:cs typeface="Times New Roman" pitchFamily="18" charset="0"/>
              </a:rPr>
              <a:t>public class Person {</a:t>
            </a:r>
          </a:p>
          <a:p>
            <a:pPr>
              <a:lnSpc>
                <a:spcPct val="80000"/>
              </a:lnSpc>
            </a:pPr>
            <a:r>
              <a:rPr lang="en-US" altLang="zh-CN" sz="2000" b="1" dirty="0">
                <a:solidFill>
                  <a:schemeClr val="accent2"/>
                </a:solidFill>
                <a:ea typeface="宋体" pitchFamily="2" charset="-122"/>
                <a:cs typeface="Times New Roman" pitchFamily="18" charset="0"/>
              </a:rPr>
              <a:t>    private String name;</a:t>
            </a:r>
          </a:p>
          <a:p>
            <a:pPr>
              <a:lnSpc>
                <a:spcPct val="80000"/>
              </a:lnSpc>
            </a:pPr>
            <a:r>
              <a:rPr lang="en-US" altLang="zh-CN" sz="2000" b="1" dirty="0">
                <a:solidFill>
                  <a:schemeClr val="accent2"/>
                </a:solidFill>
                <a:ea typeface="宋体" pitchFamily="2" charset="-122"/>
                <a:cs typeface="Times New Roman" pitchFamily="18" charset="0"/>
              </a:rPr>
              <a:t>    private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a:t>
            </a:r>
          </a:p>
          <a:p>
            <a:pPr>
              <a:lnSpc>
                <a:spcPct val="80000"/>
              </a:lnSpc>
            </a:pPr>
            <a:r>
              <a:rPr lang="en-US" altLang="zh-CN" sz="2000" b="1" dirty="0">
                <a:solidFill>
                  <a:schemeClr val="accent2"/>
                </a:solidFill>
                <a:ea typeface="宋体" pitchFamily="2" charset="-122"/>
                <a:cs typeface="Times New Roman" pitchFamily="18" charset="0"/>
              </a:rPr>
              <a:t>    private Date </a:t>
            </a:r>
            <a:r>
              <a:rPr lang="en-US" altLang="zh-CN" sz="2000" b="1" dirty="0" err="1">
                <a:solidFill>
                  <a:schemeClr val="accent2"/>
                </a:solidFill>
                <a:ea typeface="宋体" pitchFamily="2" charset="-122"/>
                <a:cs typeface="Times New Roman" pitchFamily="18" charset="0"/>
              </a:rPr>
              <a:t>birthDate</a:t>
            </a:r>
            <a:r>
              <a:rPr lang="en-US" altLang="zh-CN" sz="2000" b="1" dirty="0">
                <a:solidFill>
                  <a:schemeClr val="accent2"/>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Date d) {</a:t>
            </a:r>
          </a:p>
          <a:p>
            <a:pPr>
              <a:lnSpc>
                <a:spcPct val="80000"/>
              </a:lnSpc>
            </a:pPr>
            <a:r>
              <a:rPr lang="en-US" altLang="zh-CN" sz="2000" b="1" dirty="0">
                <a:solidFill>
                  <a:schemeClr val="accent2"/>
                </a:solidFill>
                <a:ea typeface="宋体" pitchFamily="2" charset="-122"/>
                <a:cs typeface="Times New Roman" pitchFamily="18" charset="0"/>
              </a:rPr>
              <a:t> 	this.name = name;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this.age</a:t>
            </a:r>
            <a:r>
              <a:rPr lang="en-US" altLang="zh-CN" sz="2000" b="1" dirty="0">
                <a:solidFill>
                  <a:schemeClr val="accent2"/>
                </a:solidFill>
                <a:ea typeface="宋体" pitchFamily="2" charset="-122"/>
                <a:cs typeface="Times New Roman" pitchFamily="18" charset="0"/>
              </a:rPr>
              <a:t> = age;</a:t>
            </a:r>
          </a:p>
          <a:p>
            <a:pPr>
              <a:lnSpc>
                <a:spcPct val="80000"/>
              </a:lnSpc>
            </a:pPr>
            <a:r>
              <a:rPr lang="en-US" altLang="zh-CN" sz="2000" b="1" dirty="0">
                <a:solidFill>
                  <a:schemeClr val="accent2"/>
                </a:solidFill>
                <a:ea typeface="宋体" pitchFamily="2" charset="-122"/>
                <a:cs typeface="Times New Roman" pitchFamily="18" charset="0"/>
              </a:rPr>
              <a:t> 	</a:t>
            </a:r>
            <a:r>
              <a:rPr lang="en-US" altLang="zh-CN" sz="2000" b="1" dirty="0" err="1">
                <a:solidFill>
                  <a:schemeClr val="accent2"/>
                </a:solidFill>
                <a:ea typeface="宋体" pitchFamily="2" charset="-122"/>
                <a:cs typeface="Times New Roman" pitchFamily="18" charset="0"/>
              </a:rPr>
              <a:t>this.birthDate</a:t>
            </a:r>
            <a:r>
              <a:rPr lang="en-US" altLang="zh-CN" sz="2000" b="1" dirty="0">
                <a:solidFill>
                  <a:schemeClr val="accent2"/>
                </a:solidFill>
                <a:ea typeface="宋体" pitchFamily="2" charset="-122"/>
                <a:cs typeface="Times New Roman" pitchFamily="18" charset="0"/>
              </a:rPr>
              <a:t> = d;</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r>
              <a:rPr lang="en-US" altLang="zh-CN" sz="2000" b="1" dirty="0" err="1">
                <a:solidFill>
                  <a:schemeClr val="accent2"/>
                </a:solidFill>
                <a:ea typeface="宋体" pitchFamily="2" charset="-122"/>
                <a:cs typeface="Times New Roman" pitchFamily="18" charset="0"/>
              </a:rPr>
              <a:t>int</a:t>
            </a:r>
            <a:r>
              <a:rPr lang="en-US" altLang="zh-CN" sz="2000" b="1" dirty="0">
                <a:solidFill>
                  <a:schemeClr val="accent2"/>
                </a:solidFill>
                <a:ea typeface="宋体" pitchFamily="2" charset="-122"/>
                <a:cs typeface="Times New Roman" pitchFamily="18" charset="0"/>
              </a:rPr>
              <a:t> age) {</a:t>
            </a:r>
          </a:p>
          <a:p>
            <a:pPr>
              <a:lnSpc>
                <a:spcPct val="80000"/>
              </a:lnSpc>
            </a:pPr>
            <a:r>
              <a:rPr lang="en-US" altLang="zh-CN" sz="2000" b="1" dirty="0">
                <a:solidFill>
                  <a:schemeClr val="accent2"/>
                </a:solidFill>
                <a:ea typeface="宋体" pitchFamily="2" charset="-122"/>
                <a:cs typeface="Times New Roman" pitchFamily="18" charset="0"/>
              </a:rPr>
              <a:t> 	this(name, age, null);    </a:t>
            </a:r>
            <a:endParaRPr lang="en-US" altLang="zh-CN" sz="2000" b="1" dirty="0" smtClean="0">
              <a:solidFill>
                <a:schemeClr val="accent2"/>
              </a:solidFill>
              <a:ea typeface="宋体" pitchFamily="2" charset="-122"/>
              <a:cs typeface="Times New Roman" pitchFamily="18" charset="0"/>
            </a:endParaRPr>
          </a:p>
          <a:p>
            <a:pPr>
              <a:lnSpc>
                <a:spcPct val="80000"/>
              </a:lnSpc>
            </a:pPr>
            <a:r>
              <a:rPr lang="en-US" altLang="zh-CN" sz="2000" b="1" dirty="0" smtClean="0">
                <a:solidFill>
                  <a:srgbClr val="FF0000"/>
                </a:solidFill>
                <a:ea typeface="宋体" pitchFamily="2" charset="-122"/>
                <a:cs typeface="Times New Roman" pitchFamily="18" charset="0"/>
              </a:rPr>
              <a:t>	//</a:t>
            </a:r>
            <a:r>
              <a:rPr lang="en-US" altLang="zh-CN" sz="2000" b="1" dirty="0">
                <a:solidFill>
                  <a:srgbClr val="FF0000"/>
                </a:solidFill>
                <a:ea typeface="宋体" pitchFamily="2" charset="-122"/>
                <a:cs typeface="Times New Roman" pitchFamily="18" charset="0"/>
              </a:rPr>
              <a:t>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=age;</a:t>
            </a:r>
            <a:r>
              <a:rPr lang="en-US" altLang="zh-CN" sz="2000" b="1" dirty="0">
                <a:solidFill>
                  <a:schemeClr val="accent2"/>
                </a:solidFill>
                <a:ea typeface="宋体" pitchFamily="2" charset="-122"/>
                <a:cs typeface="Times New Roman" pitchFamily="18" charset="0"/>
              </a:rPr>
              <a:t>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=null</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Date d) {</a:t>
            </a:r>
          </a:p>
          <a:p>
            <a:pPr>
              <a:lnSpc>
                <a:spcPct val="80000"/>
              </a:lnSpc>
            </a:pPr>
            <a:r>
              <a:rPr lang="en-US" altLang="zh-CN" sz="2000" b="1" dirty="0">
                <a:solidFill>
                  <a:schemeClr val="accent2"/>
                </a:solidFill>
                <a:ea typeface="宋体" pitchFamily="2" charset="-122"/>
                <a:cs typeface="Times New Roman" pitchFamily="18" charset="0"/>
              </a:rPr>
              <a:t> 	this(name, 30, d);	   </a:t>
            </a:r>
            <a:r>
              <a:rPr lang="en-US" altLang="zh-CN" sz="2000" b="1" dirty="0" smtClean="0">
                <a:solidFill>
                  <a:schemeClr val="accent2"/>
                </a:solidFill>
                <a:ea typeface="宋体" pitchFamily="2" charset="-122"/>
                <a:cs typeface="Times New Roman" pitchFamily="18" charset="0"/>
              </a:rPr>
              <a:t>	</a:t>
            </a:r>
          </a:p>
          <a:p>
            <a:pPr>
              <a:lnSpc>
                <a:spcPct val="80000"/>
              </a:lnSpc>
            </a:pPr>
            <a:r>
              <a:rPr lang="en-US" altLang="zh-CN" sz="2000" b="1" dirty="0" smtClean="0">
                <a:solidFill>
                  <a:srgbClr val="FF0000"/>
                </a:solidFill>
                <a:ea typeface="宋体" pitchFamily="2" charset="-122"/>
                <a:cs typeface="Times New Roman" pitchFamily="18" charset="0"/>
              </a:rPr>
              <a:t>	//this.name=name; </a:t>
            </a:r>
            <a:r>
              <a:rPr lang="en-US" altLang="zh-CN" sz="2000" b="1" dirty="0" err="1" smtClean="0">
                <a:solidFill>
                  <a:srgbClr val="FF0000"/>
                </a:solidFill>
                <a:ea typeface="宋体" pitchFamily="2" charset="-122"/>
                <a:cs typeface="Times New Roman" pitchFamily="18" charset="0"/>
              </a:rPr>
              <a:t>this.age</a:t>
            </a:r>
            <a:r>
              <a:rPr lang="en-US" altLang="zh-CN" sz="2000" b="1" dirty="0" smtClean="0">
                <a:solidFill>
                  <a:srgbClr val="FF0000"/>
                </a:solidFill>
                <a:ea typeface="宋体" pitchFamily="2" charset="-122"/>
                <a:cs typeface="Times New Roman" pitchFamily="18" charset="0"/>
              </a:rPr>
              <a:t>=30; </a:t>
            </a:r>
            <a:r>
              <a:rPr lang="en-US" altLang="zh-CN" sz="2000" b="1" dirty="0" err="1" smtClean="0">
                <a:solidFill>
                  <a:srgbClr val="FF0000"/>
                </a:solidFill>
                <a:ea typeface="宋体" pitchFamily="2" charset="-122"/>
                <a:cs typeface="Times New Roman" pitchFamily="18" charset="0"/>
              </a:rPr>
              <a:t>this.birthDate</a:t>
            </a:r>
            <a:r>
              <a:rPr lang="en-US" altLang="zh-CN" sz="2000" b="1" dirty="0" smtClean="0">
                <a:solidFill>
                  <a:srgbClr val="FF0000"/>
                </a:solidFill>
                <a:ea typeface="宋体" pitchFamily="2" charset="-122"/>
                <a:cs typeface="Times New Roman" pitchFamily="18" charset="0"/>
              </a:rPr>
              <a:t>=d</a:t>
            </a:r>
            <a:r>
              <a:rPr lang="en-US" altLang="zh-CN" sz="2000" b="1" dirty="0">
                <a:solidFill>
                  <a:srgbClr val="FF0000"/>
                </a:solidFill>
                <a:ea typeface="宋体" pitchFamily="2" charset="-122"/>
                <a:cs typeface="Times New Roman" pitchFamily="18" charset="0"/>
              </a:rPr>
              <a:t>;</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     public Person(String name) {</a:t>
            </a:r>
          </a:p>
          <a:p>
            <a:pPr>
              <a:lnSpc>
                <a:spcPct val="80000"/>
              </a:lnSpc>
            </a:pPr>
            <a:r>
              <a:rPr lang="en-US" altLang="zh-CN" sz="2000" b="1" dirty="0">
                <a:solidFill>
                  <a:schemeClr val="accent2"/>
                </a:solidFill>
                <a:ea typeface="宋体" pitchFamily="2" charset="-122"/>
                <a:cs typeface="Times New Roman" pitchFamily="18" charset="0"/>
              </a:rPr>
              <a:t>	 this(name, 30);	   </a:t>
            </a:r>
            <a:r>
              <a:rPr lang="en-US" altLang="zh-CN" sz="2000" b="1" dirty="0">
                <a:solidFill>
                  <a:srgbClr val="FF0000"/>
                </a:solidFill>
                <a:ea typeface="宋体" pitchFamily="2" charset="-122"/>
                <a:cs typeface="Times New Roman" pitchFamily="18" charset="0"/>
              </a:rPr>
              <a:t>//this.name=name; </a:t>
            </a:r>
            <a:r>
              <a:rPr lang="en-US" altLang="zh-CN" sz="2000" b="1" dirty="0" err="1">
                <a:solidFill>
                  <a:srgbClr val="FF0000"/>
                </a:solidFill>
                <a:ea typeface="宋体" pitchFamily="2" charset="-122"/>
                <a:cs typeface="Times New Roman" pitchFamily="18" charset="0"/>
              </a:rPr>
              <a:t>this.age</a:t>
            </a:r>
            <a:r>
              <a:rPr lang="en-US" altLang="zh-CN" sz="2000" b="1" dirty="0">
                <a:solidFill>
                  <a:srgbClr val="FF0000"/>
                </a:solidFill>
                <a:ea typeface="宋体" pitchFamily="2" charset="-122"/>
                <a:cs typeface="Times New Roman" pitchFamily="18" charset="0"/>
              </a:rPr>
              <a:t>=30;</a:t>
            </a:r>
          </a:p>
          <a:p>
            <a:pPr>
              <a:lnSpc>
                <a:spcPct val="80000"/>
              </a:lnSpc>
            </a:pPr>
            <a:r>
              <a:rPr lang="en-US" altLang="zh-CN" sz="2000" b="1" dirty="0">
                <a:solidFill>
                  <a:schemeClr val="accent2"/>
                </a:solidFill>
                <a:ea typeface="宋体" pitchFamily="2" charset="-122"/>
                <a:cs typeface="Times New Roman" pitchFamily="18" charset="0"/>
              </a:rPr>
              <a:t>     }</a:t>
            </a:r>
          </a:p>
          <a:p>
            <a:pPr>
              <a:lnSpc>
                <a:spcPct val="80000"/>
              </a:lnSpc>
            </a:pPr>
            <a:r>
              <a:rPr lang="en-US" altLang="zh-CN" sz="2000" b="1" dirty="0">
                <a:solidFill>
                  <a:schemeClr val="accent2"/>
                </a:solidFill>
                <a:ea typeface="宋体" pitchFamily="2" charset="-122"/>
                <a:cs typeface="Times New Roman" pitchFamily="18" charset="0"/>
              </a:rPr>
              <a:t>}</a:t>
            </a:r>
          </a:p>
        </p:txBody>
      </p:sp>
    </p:spTree>
    <p:extLst>
      <p:ext uri="{BB962C8B-B14F-4D97-AF65-F5344CB8AC3E}">
        <p14:creationId xmlns:p14="http://schemas.microsoft.com/office/powerpoint/2010/main" val="35301757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251520" y="1772816"/>
            <a:ext cx="8388424" cy="4103687"/>
          </a:xfrm>
        </p:spPr>
        <p:txBody>
          <a:bodyPr>
            <a:noAutofit/>
          </a:bodyPr>
          <a:lstStyle/>
          <a:p>
            <a:pPr marL="0" indent="0" eaLnBrk="1" hangingPunct="1">
              <a:buNone/>
            </a:pPr>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有</a:t>
            </a:r>
            <a:r>
              <a:rPr lang="en-US" altLang="zh-CN" sz="2400" dirty="0" smtClean="0">
                <a:ea typeface="宋体" pitchFamily="2" charset="-122"/>
                <a:cs typeface="Times New Roman" pitchFamily="18" charset="0"/>
              </a:rPr>
              <a:t>4</a:t>
            </a:r>
            <a:r>
              <a:rPr lang="zh-CN" altLang="en-US" sz="2400" dirty="0" smtClean="0">
                <a:ea typeface="宋体" pitchFamily="2" charset="-122"/>
                <a:cs typeface="Times New Roman" pitchFamily="18" charset="0"/>
              </a:rPr>
              <a:t>个属性：</a:t>
            </a:r>
            <a:r>
              <a:rPr lang="en-US" altLang="zh-CN" sz="2400" dirty="0" smtClean="0">
                <a:ea typeface="宋体" pitchFamily="2" charset="-122"/>
                <a:cs typeface="Times New Roman" pitchFamily="18" charset="0"/>
              </a:rPr>
              <a:t>String name; </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age; String school;  </a:t>
            </a:r>
          </a:p>
          <a:p>
            <a:pPr marL="0" indent="0" eaLnBrk="1" hangingPunct="1">
              <a:buNone/>
            </a:pPr>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String major</a:t>
            </a:r>
            <a:endParaRPr lang="zh-CN" altLang="en-US" sz="2400" dirty="0" smtClean="0">
              <a:ea typeface="宋体" pitchFamily="2" charset="-122"/>
              <a:cs typeface="Times New Roman" pitchFamily="18" charset="0"/>
            </a:endParaRPr>
          </a:p>
          <a:p>
            <a:pPr eaLnBrk="1" hangingPunct="1">
              <a:buFontTx/>
              <a:buNone/>
            </a:pP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定义</a:t>
            </a:r>
            <a:r>
              <a:rPr lang="en-US" altLang="zh-CN" sz="2400" dirty="0" smtClean="0">
                <a:ea typeface="宋体" pitchFamily="2" charset="-122"/>
                <a:cs typeface="Times New Roman" pitchFamily="18" charset="0"/>
              </a:rPr>
              <a:t>Person</a:t>
            </a:r>
            <a:r>
              <a:rPr lang="zh-CN" altLang="en-US" sz="2400" dirty="0" smtClean="0">
                <a:ea typeface="宋体" pitchFamily="2" charset="-122"/>
                <a:cs typeface="Times New Roman" pitchFamily="18" charset="0"/>
              </a:rPr>
              <a:t>类的</a:t>
            </a: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个构造方法</a:t>
            </a:r>
            <a:r>
              <a:rPr lang="en-US" altLang="zh-CN" sz="2400" dirty="0" smtClean="0">
                <a:ea typeface="宋体" pitchFamily="2" charset="-122"/>
                <a:cs typeface="Times New Roman" pitchFamily="18" charset="0"/>
              </a:rPr>
              <a:t>:</a:t>
            </a:r>
          </a:p>
          <a:p>
            <a:pPr lvl="1">
              <a:buFont typeface="Wingdings" pitchFamily="2" charset="2"/>
              <a:buChar char="Ø"/>
            </a:pPr>
            <a:r>
              <a:rPr lang="zh-CN" altLang="en-US" sz="2000" dirty="0" smtClean="0">
                <a:ea typeface="宋体" pitchFamily="2" charset="-122"/>
                <a:cs typeface="Times New Roman" pitchFamily="18" charset="0"/>
              </a:rPr>
              <a:t>第一个构造方法</a:t>
            </a:r>
            <a:r>
              <a:rPr lang="en-US" altLang="zh-CN" sz="2000" dirty="0" smtClean="0">
                <a:ea typeface="宋体" pitchFamily="2" charset="-122"/>
                <a:cs typeface="Times New Roman" pitchFamily="18" charset="0"/>
              </a:rPr>
              <a:t>Person(String name,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age)</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age</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第二个构造方法</a:t>
            </a:r>
            <a:r>
              <a:rPr lang="en-US" altLang="zh-CN" sz="2000" dirty="0" smtClean="0">
                <a:ea typeface="宋体" pitchFamily="2" charset="-122"/>
                <a:cs typeface="Times New Roman" pitchFamily="18" charset="0"/>
              </a:rPr>
              <a:t>Person(String name, </a:t>
            </a:r>
            <a:r>
              <a:rPr lang="en-US" altLang="zh-CN" sz="2000" dirty="0" err="1" smtClean="0">
                <a:ea typeface="宋体" pitchFamily="2" charset="-122"/>
                <a:cs typeface="Times New Roman" pitchFamily="18" charset="0"/>
              </a:rPr>
              <a:t>int</a:t>
            </a:r>
            <a:r>
              <a:rPr lang="en-US" altLang="zh-CN" sz="2000" dirty="0" smtClean="0">
                <a:ea typeface="宋体" pitchFamily="2" charset="-122"/>
                <a:cs typeface="Times New Roman" pitchFamily="18" charset="0"/>
              </a:rPr>
              <a:t> age, String school)</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school</a:t>
            </a:r>
            <a:r>
              <a:rPr lang="zh-CN" altLang="en-US" sz="2000" dirty="0" smtClean="0">
                <a:ea typeface="宋体" pitchFamily="2" charset="-122"/>
                <a:cs typeface="Times New Roman" pitchFamily="18" charset="0"/>
              </a:rPr>
              <a:t>属性；</a:t>
            </a:r>
          </a:p>
          <a:p>
            <a:pPr lvl="1">
              <a:buFont typeface="Wingdings" pitchFamily="2" charset="2"/>
              <a:buChar char="Ø"/>
            </a:pPr>
            <a:r>
              <a:rPr lang="zh-CN" altLang="en-US" sz="2000" dirty="0" smtClean="0">
                <a:ea typeface="宋体" pitchFamily="2" charset="-122"/>
                <a:cs typeface="Times New Roman" pitchFamily="18" charset="0"/>
              </a:rPr>
              <a:t>第三个构造方法</a:t>
            </a:r>
            <a:r>
              <a:rPr lang="en-US" altLang="zh-CN" sz="2000" dirty="0">
                <a:ea typeface="宋体" pitchFamily="2" charset="-122"/>
                <a:cs typeface="Times New Roman" pitchFamily="18" charset="0"/>
              </a:rPr>
              <a:t>Person(String name, </a:t>
            </a:r>
            <a:r>
              <a:rPr lang="en-US" altLang="zh-CN" sz="2000" dirty="0" err="1">
                <a:ea typeface="宋体" pitchFamily="2" charset="-122"/>
                <a:cs typeface="Times New Roman" pitchFamily="18" charset="0"/>
              </a:rPr>
              <a:t>int</a:t>
            </a:r>
            <a:r>
              <a:rPr lang="en-US" altLang="zh-CN" sz="2000" dirty="0">
                <a:ea typeface="宋体" pitchFamily="2" charset="-122"/>
                <a:cs typeface="Times New Roman" pitchFamily="18" charset="0"/>
              </a:rPr>
              <a:t> age, String school, </a:t>
            </a:r>
            <a:r>
              <a:rPr lang="en-US" altLang="zh-CN" sz="2000" dirty="0" smtClean="0">
                <a:ea typeface="宋体" pitchFamily="2" charset="-122"/>
                <a:cs typeface="Times New Roman" pitchFamily="18" charset="0"/>
              </a:rPr>
              <a:t>String major)</a:t>
            </a:r>
            <a:r>
              <a:rPr lang="zh-CN" altLang="en-US" sz="2000" dirty="0" smtClean="0">
                <a:ea typeface="宋体" pitchFamily="2" charset="-122"/>
                <a:cs typeface="Times New Roman" pitchFamily="18" charset="0"/>
              </a:rPr>
              <a:t>设置类的</a:t>
            </a:r>
            <a:r>
              <a:rPr lang="en-US" altLang="zh-CN" sz="2000" dirty="0" smtClean="0">
                <a:ea typeface="宋体" pitchFamily="2" charset="-122"/>
                <a:cs typeface="Times New Roman" pitchFamily="18" charset="0"/>
              </a:rPr>
              <a:t>name, age ,school</a:t>
            </a:r>
            <a:r>
              <a:rPr lang="zh-CN" altLang="en-US" sz="2000" dirty="0" smtClean="0">
                <a:ea typeface="宋体" pitchFamily="2" charset="-122"/>
                <a:cs typeface="Times New Roman" pitchFamily="18" charset="0"/>
              </a:rPr>
              <a:t>和</a:t>
            </a:r>
            <a:r>
              <a:rPr lang="en-US" altLang="zh-CN" sz="2000" dirty="0" smtClean="0">
                <a:ea typeface="宋体" pitchFamily="2" charset="-122"/>
                <a:cs typeface="Times New Roman" pitchFamily="18" charset="0"/>
              </a:rPr>
              <a:t>major</a:t>
            </a:r>
            <a:r>
              <a:rPr lang="zh-CN" altLang="en-US" sz="2000" dirty="0" smtClean="0">
                <a:ea typeface="宋体" pitchFamily="2" charset="-122"/>
                <a:cs typeface="Times New Roman" pitchFamily="18" charset="0"/>
              </a:rPr>
              <a:t>属性；</a:t>
            </a:r>
          </a:p>
          <a:p>
            <a:pPr eaLnBrk="1" hangingPunct="1">
              <a:buFontTx/>
              <a:buNone/>
            </a:pPr>
            <a:r>
              <a:rPr lang="en-US" altLang="zh-CN" sz="2400" dirty="0" smtClean="0">
                <a:ea typeface="宋体" pitchFamily="2" charset="-122"/>
                <a:cs typeface="Times New Roman" pitchFamily="18" charset="0"/>
              </a:rPr>
              <a:t>(3)</a:t>
            </a:r>
            <a:r>
              <a:rPr lang="zh-CN" altLang="en-US" sz="2400" dirty="0" smtClean="0">
                <a:ea typeface="宋体" pitchFamily="2" charset="-122"/>
                <a:cs typeface="Times New Roman" pitchFamily="18" charset="0"/>
              </a:rPr>
              <a:t>在</a:t>
            </a:r>
            <a:r>
              <a:rPr lang="en-US" altLang="zh-CN" sz="2400" dirty="0" smtClean="0">
                <a:ea typeface="宋体" pitchFamily="2" charset="-122"/>
                <a:cs typeface="Times New Roman" pitchFamily="18" charset="0"/>
              </a:rPr>
              <a:t>main</a:t>
            </a:r>
            <a:r>
              <a:rPr lang="zh-CN" altLang="en-US" sz="2400" dirty="0" smtClean="0">
                <a:ea typeface="宋体" pitchFamily="2" charset="-122"/>
                <a:cs typeface="Times New Roman" pitchFamily="18" charset="0"/>
              </a:rPr>
              <a:t>方法中分别调用不同的构造方法创建的对象，并输出其属性值。</a:t>
            </a:r>
          </a:p>
        </p:txBody>
      </p:sp>
      <p:sp>
        <p:nvSpPr>
          <p:cNvPr id="482307" name="Rectangle 3"/>
          <p:cNvSpPr>
            <a:spLocks noGrp="1" noChangeArrowheads="1"/>
          </p:cNvSpPr>
          <p:nvPr>
            <p:ph type="title"/>
          </p:nvPr>
        </p:nvSpPr>
        <p:spPr>
          <a:xfrm>
            <a:off x="2843808" y="764704"/>
            <a:ext cx="3779944" cy="648072"/>
          </a:xfrm>
        </p:spPr>
        <p:txBody>
          <a:bodyPr/>
          <a:lstStyle/>
          <a:p>
            <a:pPr eaLnBrk="1" hangingPunct="1">
              <a:defRPr/>
            </a:pPr>
            <a:r>
              <a:rPr lang="zh-CN" altLang="en-US" b="1" dirty="0" smtClean="0">
                <a:latin typeface="+mn-lt"/>
                <a:ea typeface="宋体" pitchFamily="2" charset="-122"/>
                <a:cs typeface="Times New Roman" pitchFamily="18" charset="0"/>
              </a:rPr>
              <a:t>练  习</a:t>
            </a:r>
            <a:endParaRPr lang="en-US" altLang="zh-CN" b="1" dirty="0" smtClean="0">
              <a:latin typeface="+mn-lt"/>
              <a:ea typeface="宋体" pitchFamily="2" charset="-122"/>
              <a:cs typeface="Times New Roman" pitchFamily="18" charset="0"/>
            </a:endParaRPr>
          </a:p>
        </p:txBody>
      </p:sp>
    </p:spTree>
    <p:extLst>
      <p:ext uri="{BB962C8B-B14F-4D97-AF65-F5344CB8AC3E}">
        <p14:creationId xmlns:p14="http://schemas.microsoft.com/office/powerpoint/2010/main" val="14548581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19872" y="620688"/>
            <a:ext cx="2627784" cy="857256"/>
          </a:xfrm>
        </p:spPr>
        <p:txBody>
          <a:bodyPr/>
          <a:lstStyle/>
          <a:p>
            <a:r>
              <a:rPr lang="en-US" altLang="zh-CN" b="1" dirty="0" smtClean="0">
                <a:latin typeface="+mn-lt"/>
                <a:cs typeface="Times New Roman" pitchFamily="18" charset="0"/>
              </a:rPr>
              <a:t>JavaBean</a:t>
            </a:r>
            <a:endParaRPr lang="zh-CN" altLang="en-US" b="1" dirty="0">
              <a:latin typeface="+mn-lt"/>
              <a:cs typeface="Times New Roman" pitchFamily="18" charset="0"/>
            </a:endParaRPr>
          </a:p>
        </p:txBody>
      </p:sp>
      <p:sp>
        <p:nvSpPr>
          <p:cNvPr id="3" name="内容占位符 2"/>
          <p:cNvSpPr>
            <a:spLocks noGrp="1"/>
          </p:cNvSpPr>
          <p:nvPr>
            <p:ph idx="1"/>
          </p:nvPr>
        </p:nvSpPr>
        <p:spPr>
          <a:xfrm>
            <a:off x="457200" y="1600200"/>
            <a:ext cx="8435280" cy="492514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JavaBean</a:t>
            </a:r>
            <a:r>
              <a:rPr lang="zh-CN" altLang="en-US" dirty="0" smtClean="0">
                <a:ea typeface="宋体" pitchFamily="2" charset="-122"/>
                <a:cs typeface="Times New Roman" pitchFamily="18" charset="0"/>
              </a:rPr>
              <a:t>是一种</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语言写成的可重用组件。</a:t>
            </a:r>
            <a:endParaRPr lang="en-US" altLang="zh-CN" dirty="0" smtClean="0">
              <a:ea typeface="宋体" pitchFamily="2" charset="-122"/>
              <a:cs typeface="Times New Roman" pitchFamily="18" charset="0"/>
            </a:endParaRPr>
          </a:p>
          <a:p>
            <a:pPr marL="0" indent="0">
              <a:buNone/>
            </a:pP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所谓</a:t>
            </a:r>
            <a:r>
              <a:rPr lang="en-US" altLang="zh-CN" dirty="0" err="1" smtClean="0">
                <a:ea typeface="宋体" pitchFamily="2" charset="-122"/>
                <a:cs typeface="Times New Roman" pitchFamily="18" charset="0"/>
              </a:rPr>
              <a:t>javaBean</a:t>
            </a:r>
            <a:r>
              <a:rPr lang="zh-CN" altLang="en-US" dirty="0" smtClean="0">
                <a:ea typeface="宋体" pitchFamily="2" charset="-122"/>
                <a:cs typeface="Times New Roman" pitchFamily="18" charset="0"/>
              </a:rPr>
              <a:t>，是指符合如下标准的</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类：</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类是公共的</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有一个无参的公共的构造器</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有属性，且有对应的</a:t>
            </a:r>
            <a:r>
              <a:rPr lang="en-US" altLang="zh-CN" dirty="0" smtClean="0">
                <a:ea typeface="宋体" pitchFamily="2" charset="-122"/>
                <a:cs typeface="Times New Roman" pitchFamily="18" charset="0"/>
              </a:rPr>
              <a:t>get</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marL="57150" lvl="1" indent="-342900">
              <a:buFont typeface="Wingdings" pitchFamily="2" charset="2"/>
              <a:buChar char="l"/>
            </a:pPr>
            <a:r>
              <a:rPr lang="zh-CN" altLang="en-US" dirty="0">
                <a:ea typeface="宋体" pitchFamily="2" charset="-122"/>
              </a:rPr>
              <a:t>用户可以使用</a:t>
            </a:r>
            <a:r>
              <a:rPr lang="en-US" altLang="zh-CN" dirty="0">
                <a:ea typeface="宋体" pitchFamily="2" charset="-122"/>
              </a:rPr>
              <a:t>JavaBean</a:t>
            </a:r>
            <a:r>
              <a:rPr lang="zh-CN" altLang="en-US" dirty="0">
                <a:ea typeface="宋体" pitchFamily="2" charset="-122"/>
              </a:rPr>
              <a:t>将功能、处理、值、数据库访问和其他任何可以用</a:t>
            </a:r>
            <a:r>
              <a:rPr lang="en-US" altLang="zh-CN" dirty="0">
                <a:ea typeface="宋体" pitchFamily="2" charset="-122"/>
              </a:rPr>
              <a:t>java</a:t>
            </a:r>
            <a:r>
              <a:rPr lang="zh-CN" altLang="en-US" dirty="0">
                <a:ea typeface="宋体" pitchFamily="2" charset="-122"/>
              </a:rPr>
              <a:t>代码创造的对象进行打包，并且其他的开发者可以通过内部的</a:t>
            </a:r>
            <a:r>
              <a:rPr lang="en-US" altLang="zh-CN" dirty="0">
                <a:ea typeface="宋体" pitchFamily="2" charset="-122"/>
              </a:rPr>
              <a:t>JSP</a:t>
            </a:r>
            <a:r>
              <a:rPr lang="zh-CN" altLang="en-US" dirty="0">
                <a:ea typeface="宋体" pitchFamily="2" charset="-122"/>
              </a:rPr>
              <a:t>页面、</a:t>
            </a:r>
            <a:r>
              <a:rPr lang="en-US" altLang="zh-CN" dirty="0">
                <a:ea typeface="宋体" pitchFamily="2" charset="-122"/>
              </a:rPr>
              <a:t>Servlet</a:t>
            </a:r>
            <a:r>
              <a:rPr lang="zh-CN" altLang="en-US" dirty="0">
                <a:ea typeface="宋体" pitchFamily="2" charset="-122"/>
              </a:rPr>
              <a:t>、其他</a:t>
            </a:r>
            <a:r>
              <a:rPr lang="en-US" altLang="zh-CN" dirty="0">
                <a:ea typeface="宋体" pitchFamily="2" charset="-122"/>
              </a:rPr>
              <a:t>JavaBean</a:t>
            </a:r>
            <a:r>
              <a:rPr lang="zh-CN" altLang="en-US" dirty="0">
                <a:ea typeface="宋体" pitchFamily="2" charset="-122"/>
              </a:rPr>
              <a:t>、</a:t>
            </a:r>
            <a:r>
              <a:rPr lang="en-US" altLang="zh-CN" dirty="0">
                <a:ea typeface="宋体" pitchFamily="2" charset="-122"/>
              </a:rPr>
              <a:t>applet</a:t>
            </a:r>
            <a:r>
              <a:rPr lang="zh-CN" altLang="en-US" dirty="0">
                <a:ea typeface="宋体" pitchFamily="2" charset="-122"/>
              </a:rPr>
              <a:t>程序或者应用来使用这些对象。用户可以认为</a:t>
            </a:r>
            <a:r>
              <a:rPr lang="en-US" altLang="zh-CN" dirty="0">
                <a:ea typeface="宋体" pitchFamily="2" charset="-122"/>
              </a:rPr>
              <a:t>JavaBean</a:t>
            </a:r>
            <a:r>
              <a:rPr lang="zh-CN" altLang="en-US" dirty="0">
                <a:ea typeface="宋体" pitchFamily="2" charset="-122"/>
              </a:rPr>
              <a:t>提供了一种随时随地的复制和粘贴的功能，而不用关心任何改变。</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700501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95736" y="593605"/>
            <a:ext cx="5400600" cy="869782"/>
          </a:xfrm>
          <a:noFill/>
        </p:spPr>
        <p:txBody>
          <a:bodyPr lIns="92075" tIns="46038" rIns="92075" bIns="46038">
            <a:normAutofit/>
          </a:bodyPr>
          <a:lstStyle/>
          <a:p>
            <a:pPr eaLnBrk="1" hangingPunct="1"/>
            <a:r>
              <a:rPr lang="zh-CN" altLang="en-US" b="1" dirty="0" smtClean="0">
                <a:latin typeface="+mn-lt"/>
                <a:ea typeface="宋体" pitchFamily="2" charset="-122"/>
                <a:cs typeface="Arial Unicode MS" pitchFamily="34" charset="-122"/>
              </a:rPr>
              <a:t>面向对象与面向过程</a:t>
            </a:r>
          </a:p>
        </p:txBody>
      </p:sp>
      <p:sp>
        <p:nvSpPr>
          <p:cNvPr id="4099" name="Rectangle 3"/>
          <p:cNvSpPr>
            <a:spLocks noChangeArrowheads="1"/>
          </p:cNvSpPr>
          <p:nvPr/>
        </p:nvSpPr>
        <p:spPr bwMode="auto">
          <a:xfrm>
            <a:off x="433418" y="1428736"/>
            <a:ext cx="8424862" cy="5183188"/>
          </a:xfrm>
          <a:prstGeom prst="rect">
            <a:avLst/>
          </a:prstGeom>
          <a:noFill/>
          <a:ln w="9525">
            <a:noFill/>
            <a:miter lim="800000"/>
            <a:headEnd/>
            <a:tailEnd/>
          </a:ln>
        </p:spPr>
        <p:txBody>
          <a:bodyPr lIns="92075" tIns="46038" rIns="92075" bIns="46038"/>
          <a:lstStyle/>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en-US" altLang="zh-CN" sz="2800" b="1" dirty="0" smtClean="0">
                <a:solidFill>
                  <a:srgbClr val="C00000"/>
                </a:solidFill>
                <a:ea typeface="宋体" pitchFamily="2" charset="-122"/>
                <a:cs typeface="Times New Roman" pitchFamily="18" charset="0"/>
              </a:rPr>
              <a:t>(OOP)</a:t>
            </a:r>
            <a:r>
              <a:rPr lang="zh-CN" altLang="en-US" sz="2800" b="1" dirty="0" smtClean="0">
                <a:solidFill>
                  <a:srgbClr val="C00000"/>
                </a:solidFill>
                <a:ea typeface="宋体" pitchFamily="2" charset="-122"/>
                <a:cs typeface="Times New Roman" pitchFamily="18" charset="0"/>
              </a:rPr>
              <a:t>与面向过程</a:t>
            </a:r>
            <a:endParaRPr lang="en-US" altLang="zh-CN" sz="2800" b="1" dirty="0" smtClean="0">
              <a:solidFill>
                <a:srgbClr val="C00000"/>
              </a:solidFill>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二者都是一种思想，面向对象是相对于面向过程而言的。面向过程，强调的是</a:t>
            </a:r>
            <a:r>
              <a:rPr lang="zh-CN" altLang="en-US" sz="2400" dirty="0" smtClean="0">
                <a:solidFill>
                  <a:srgbClr val="C00000"/>
                </a:solidFill>
                <a:ea typeface="宋体" pitchFamily="2" charset="-122"/>
                <a:cs typeface="Times New Roman" pitchFamily="18" charset="0"/>
              </a:rPr>
              <a:t>功能行为</a:t>
            </a:r>
            <a:r>
              <a:rPr lang="zh-CN" altLang="en-US" sz="2400" dirty="0" smtClean="0">
                <a:ea typeface="宋体" pitchFamily="2" charset="-122"/>
                <a:cs typeface="Times New Roman" pitchFamily="18" charset="0"/>
              </a:rPr>
              <a:t>。面向对象，将功能封装进对象，强调具备了</a:t>
            </a:r>
            <a:r>
              <a:rPr lang="zh-CN" altLang="en-US" sz="2400" dirty="0" smtClean="0">
                <a:solidFill>
                  <a:srgbClr val="C00000"/>
                </a:solidFill>
                <a:ea typeface="宋体" pitchFamily="2" charset="-122"/>
                <a:cs typeface="Times New Roman" pitchFamily="18" charset="0"/>
              </a:rPr>
              <a:t>功能的对象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Ø"/>
            </a:pPr>
            <a:r>
              <a:rPr lang="zh-CN" altLang="en-US" sz="2400" dirty="0" smtClean="0">
                <a:ea typeface="宋体" pitchFamily="2" charset="-122"/>
                <a:cs typeface="Times New Roman" pitchFamily="18" charset="0"/>
              </a:rPr>
              <a:t>面向对象更加强调运用人类在日常的思维逻辑中采用的思想方法与原则，如抽象、分类、继承、聚合、多态等。</a:t>
            </a:r>
            <a:endParaRPr lang="en-US" altLang="zh-CN" sz="2400" dirty="0" smtClean="0">
              <a:ea typeface="宋体" pitchFamily="2" charset="-122"/>
              <a:cs typeface="Times New Roman" pitchFamily="18" charset="0"/>
            </a:endParaRPr>
          </a:p>
          <a:p>
            <a:pPr marL="457200" indent="-457200">
              <a:spcBef>
                <a:spcPct val="20000"/>
              </a:spcBef>
              <a:buFont typeface="Wingdings" pitchFamily="2" charset="2"/>
              <a:buChar char="l"/>
            </a:pPr>
            <a:r>
              <a:rPr lang="zh-CN" altLang="en-US" sz="2800" b="1" dirty="0" smtClean="0">
                <a:solidFill>
                  <a:srgbClr val="C00000"/>
                </a:solidFill>
                <a:ea typeface="宋体" pitchFamily="2" charset="-122"/>
                <a:cs typeface="Times New Roman" pitchFamily="18" charset="0"/>
              </a:rPr>
              <a:t>面向对象</a:t>
            </a:r>
            <a:r>
              <a:rPr lang="zh-CN" altLang="en-US" sz="2800" b="1" dirty="0">
                <a:solidFill>
                  <a:srgbClr val="C00000"/>
                </a:solidFill>
                <a:ea typeface="宋体" pitchFamily="2" charset="-122"/>
                <a:cs typeface="Times New Roman" pitchFamily="18" charset="0"/>
              </a:rPr>
              <a:t>的三大特征</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封装  </a:t>
            </a:r>
            <a:r>
              <a:rPr lang="en-US" altLang="zh-CN" sz="2400" dirty="0">
                <a:solidFill>
                  <a:srgbClr val="0000FF"/>
                </a:solidFill>
                <a:ea typeface="宋体" pitchFamily="2" charset="-122"/>
                <a:cs typeface="Times New Roman" pitchFamily="18" charset="0"/>
              </a:rPr>
              <a:t>(Encapsulation)</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继承  </a:t>
            </a:r>
            <a:r>
              <a:rPr lang="en-US" altLang="zh-CN" sz="2400" dirty="0">
                <a:solidFill>
                  <a:srgbClr val="0000FF"/>
                </a:solidFill>
                <a:ea typeface="宋体" pitchFamily="2" charset="-122"/>
                <a:cs typeface="Times New Roman" pitchFamily="18" charset="0"/>
              </a:rPr>
              <a:t>(Inheritance)</a:t>
            </a:r>
          </a:p>
          <a:p>
            <a:pPr marL="742950" lvl="1" indent="-285750">
              <a:spcBef>
                <a:spcPct val="20000"/>
              </a:spcBef>
              <a:buFont typeface="Wingdings" pitchFamily="2" charset="2"/>
              <a:buChar char="Ø"/>
            </a:pPr>
            <a:r>
              <a:rPr lang="zh-CN" altLang="en-US" sz="2400" dirty="0">
                <a:solidFill>
                  <a:srgbClr val="0000FF"/>
                </a:solidFill>
                <a:ea typeface="宋体" pitchFamily="2" charset="-122"/>
                <a:cs typeface="Times New Roman" pitchFamily="18" charset="0"/>
              </a:rPr>
              <a:t>多态  </a:t>
            </a:r>
            <a:r>
              <a:rPr lang="en-US" altLang="zh-CN" sz="2400" dirty="0">
                <a:solidFill>
                  <a:srgbClr val="0000FF"/>
                </a:solidFill>
                <a:ea typeface="宋体" pitchFamily="2" charset="-122"/>
                <a:cs typeface="Times New Roman" pitchFamily="18" charset="0"/>
              </a:rPr>
              <a:t>(Polymorphism)</a:t>
            </a:r>
          </a:p>
          <a:p>
            <a:pPr marL="342900" indent="-342900">
              <a:spcBef>
                <a:spcPct val="20000"/>
              </a:spcBef>
            </a:pPr>
            <a:r>
              <a:rPr lang="en-US" altLang="zh-CN" sz="1800" dirty="0">
                <a:ea typeface="宋体" pitchFamily="2" charset="-122"/>
                <a:cs typeface="Times New Roman" pitchFamily="18" charset="0"/>
              </a:rPr>
              <a:t> </a:t>
            </a:r>
          </a:p>
        </p:txBody>
      </p:sp>
      <p:sp>
        <p:nvSpPr>
          <p:cNvPr id="2" name="TextBox 1"/>
          <p:cNvSpPr txBox="1"/>
          <p:nvPr/>
        </p:nvSpPr>
        <p:spPr>
          <a:xfrm>
            <a:off x="1043608" y="5877272"/>
            <a:ext cx="6336704" cy="646331"/>
          </a:xfrm>
          <a:prstGeom prst="rect">
            <a:avLst/>
          </a:prstGeom>
          <a:noFill/>
        </p:spPr>
        <p:txBody>
          <a:bodyPr wrap="square" rtlCol="0">
            <a:spAutoFit/>
          </a:bodyPr>
          <a:lstStyle/>
          <a:p>
            <a:r>
              <a:rPr lang="en-US" altLang="zh-CN" dirty="0" smtClean="0"/>
              <a:t>OOP: Object Oriented Programming  </a:t>
            </a:r>
          </a:p>
          <a:p>
            <a:r>
              <a:rPr lang="zh-CN" altLang="en-US" dirty="0" smtClean="0"/>
              <a:t>面向过程：</a:t>
            </a:r>
            <a:r>
              <a:rPr lang="en-US" altLang="zh-CN" dirty="0"/>
              <a:t>procedure oriented programming</a:t>
            </a:r>
            <a:endParaRPr lang="zh-CN" altLang="en-US" dirty="0"/>
          </a:p>
        </p:txBody>
      </p:sp>
    </p:spTree>
    <p:extLst>
      <p:ext uri="{BB962C8B-B14F-4D97-AF65-F5344CB8AC3E}">
        <p14:creationId xmlns:p14="http://schemas.microsoft.com/office/powerpoint/2010/main" val="40601633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59832" y="620688"/>
            <a:ext cx="3456384" cy="648072"/>
          </a:xfrm>
        </p:spPr>
        <p:txBody>
          <a:bodyPr/>
          <a:lstStyle/>
          <a:p>
            <a:r>
              <a:rPr lang="en-US" altLang="zh-CN" b="1" dirty="0" smtClean="0">
                <a:latin typeface="+mn-lt"/>
                <a:ea typeface="宋体" pitchFamily="2" charset="-122"/>
                <a:cs typeface="Times New Roman" pitchFamily="18" charset="0"/>
              </a:rPr>
              <a:t>JavaBean</a:t>
            </a:r>
            <a:r>
              <a:rPr lang="zh-CN" altLang="en-US" b="1" dirty="0" smtClean="0">
                <a:latin typeface="+mn-lt"/>
                <a:ea typeface="宋体" pitchFamily="2" charset="-122"/>
                <a:cs typeface="Times New Roman" pitchFamily="18" charset="0"/>
              </a:rPr>
              <a:t>示例</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827584" y="1268760"/>
            <a:ext cx="5904656" cy="5437936"/>
          </a:xfrm>
        </p:spPr>
        <p:txBody>
          <a:bodyPr>
            <a:noAutofit/>
          </a:bodyPr>
          <a:lstStyle/>
          <a:p>
            <a:pPr marL="0" indent="0">
              <a:lnSpc>
                <a:spcPct val="90000"/>
              </a:lnSpc>
              <a:buNone/>
            </a:pPr>
            <a:r>
              <a:rPr lang="en-US" altLang="zh-CN" sz="2000" b="1" dirty="0" smtClean="0">
                <a:solidFill>
                  <a:srgbClr val="C00000"/>
                </a:solidFill>
                <a:cs typeface="Times New Roman" pitchFamily="18" charset="0"/>
              </a:rPr>
              <a:t>public class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private String name;  </a:t>
            </a:r>
            <a:r>
              <a:rPr lang="en-US" altLang="zh-CN" sz="2000" dirty="0" smtClean="0">
                <a:cs typeface="Times New Roman" pitchFamily="18" charset="0"/>
              </a:rPr>
              <a:t>//</a:t>
            </a:r>
            <a:r>
              <a:rPr lang="zh-CN" altLang="en-US" sz="2000" dirty="0" smtClean="0">
                <a:ea typeface="宋体" pitchFamily="2" charset="-122"/>
                <a:cs typeface="Times New Roman" pitchFamily="18" charset="0"/>
              </a:rPr>
              <a:t>属性一般定义为</a:t>
            </a:r>
            <a:r>
              <a:rPr lang="en-US" altLang="zh-CN" sz="2000" dirty="0" smtClean="0">
                <a:cs typeface="Times New Roman" pitchFamily="18" charset="0"/>
              </a:rPr>
              <a:t>private</a:t>
            </a:r>
          </a:p>
          <a:p>
            <a:pPr marL="0" indent="0">
              <a:lnSpc>
                <a:spcPct val="90000"/>
              </a:lnSpc>
              <a:buNone/>
            </a:pPr>
            <a:r>
              <a:rPr lang="en-US" altLang="zh-CN" sz="2000" b="1" dirty="0" smtClean="0">
                <a:solidFill>
                  <a:srgbClr val="C00000"/>
                </a:solidFill>
                <a:cs typeface="Times New Roman" pitchFamily="18" charset="0"/>
              </a:rPr>
              <a:t>      private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TestJavaBean</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public </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getAge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setAge</a:t>
            </a:r>
            <a:r>
              <a:rPr lang="en-US" altLang="zh-CN" sz="2000" b="1" dirty="0" smtClean="0">
                <a:solidFill>
                  <a:srgbClr val="C00000"/>
                </a:solidFill>
                <a:cs typeface="Times New Roman" pitchFamily="18" charset="0"/>
              </a:rPr>
              <a:t>(</a:t>
            </a:r>
            <a:r>
              <a:rPr lang="en-US" altLang="zh-CN" sz="2000" b="1" dirty="0" err="1" smtClean="0">
                <a:solidFill>
                  <a:srgbClr val="C00000"/>
                </a:solidFill>
                <a:cs typeface="Times New Roman" pitchFamily="18" charset="0"/>
              </a:rPr>
              <a:t>int</a:t>
            </a:r>
            <a:r>
              <a:rPr lang="en-US" altLang="zh-CN" sz="2000" b="1" dirty="0" smtClean="0">
                <a:solidFill>
                  <a:srgbClr val="C00000"/>
                </a:solidFill>
                <a:cs typeface="Times New Roman" pitchFamily="18" charset="0"/>
              </a:rPr>
              <a:t> age){</a:t>
            </a:r>
          </a:p>
          <a:p>
            <a:pPr marL="0" indent="0">
              <a:lnSpc>
                <a:spcPct val="90000"/>
              </a:lnSpc>
              <a:buNone/>
            </a:pPr>
            <a:r>
              <a:rPr lang="en-US" altLang="zh-CN" sz="2000" b="1" dirty="0" smtClean="0">
                <a:solidFill>
                  <a:srgbClr val="C00000"/>
                </a:solidFill>
                <a:cs typeface="Times New Roman" pitchFamily="18" charset="0"/>
              </a:rPr>
              <a:t>             </a:t>
            </a:r>
            <a:r>
              <a:rPr lang="en-US" altLang="zh-CN" sz="2000" b="1" dirty="0" err="1" smtClean="0">
                <a:solidFill>
                  <a:srgbClr val="C00000"/>
                </a:solidFill>
                <a:cs typeface="Times New Roman" pitchFamily="18" charset="0"/>
              </a:rPr>
              <a:t>this.age</a:t>
            </a:r>
            <a:r>
              <a:rPr lang="en-US" altLang="zh-CN" sz="2000" b="1" dirty="0" smtClean="0">
                <a:solidFill>
                  <a:srgbClr val="C00000"/>
                </a:solidFill>
                <a:cs typeface="Times New Roman" pitchFamily="18" charset="0"/>
              </a:rPr>
              <a:t> = age;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String </a:t>
            </a:r>
            <a:r>
              <a:rPr lang="en-US" altLang="zh-CN" sz="2000" b="1" dirty="0" err="1" smtClean="0">
                <a:solidFill>
                  <a:srgbClr val="C00000"/>
                </a:solidFill>
                <a:cs typeface="Times New Roman" pitchFamily="18" charset="0"/>
              </a:rPr>
              <a:t>getName</a:t>
            </a:r>
            <a:r>
              <a:rPr lang="en-US" altLang="zh-CN" sz="2000" b="1" dirty="0" smtClean="0">
                <a:solidFill>
                  <a:srgbClr val="C00000"/>
                </a:solidFill>
                <a:cs typeface="Times New Roman" pitchFamily="18" charset="0"/>
              </a:rPr>
              <a:t>(){</a:t>
            </a:r>
          </a:p>
          <a:p>
            <a:pPr marL="0" indent="0">
              <a:lnSpc>
                <a:spcPct val="90000"/>
              </a:lnSpc>
              <a:buNone/>
            </a:pPr>
            <a:r>
              <a:rPr lang="en-US" altLang="zh-CN" sz="2000" b="1" dirty="0" smtClean="0">
                <a:solidFill>
                  <a:srgbClr val="C00000"/>
                </a:solidFill>
                <a:cs typeface="Times New Roman" pitchFamily="18" charset="0"/>
              </a:rPr>
              <a:t>            return name;</a:t>
            </a:r>
          </a:p>
          <a:p>
            <a:pPr marL="0" indent="0">
              <a:lnSpc>
                <a:spcPct val="90000"/>
              </a:lnSpc>
              <a:buNone/>
            </a:pPr>
            <a:r>
              <a:rPr lang="en-US" altLang="zh-CN" sz="2000" b="1" dirty="0" smtClean="0">
                <a:solidFill>
                  <a:srgbClr val="C00000"/>
                </a:solidFill>
                <a:cs typeface="Times New Roman" pitchFamily="18" charset="0"/>
              </a:rPr>
              <a:t>      }</a:t>
            </a:r>
          </a:p>
          <a:p>
            <a:pPr marL="0" indent="0">
              <a:lnSpc>
                <a:spcPct val="90000"/>
              </a:lnSpc>
              <a:buNone/>
            </a:pPr>
            <a:r>
              <a:rPr lang="en-US" altLang="zh-CN" sz="2000" b="1" dirty="0" smtClean="0">
                <a:solidFill>
                  <a:srgbClr val="C00000"/>
                </a:solidFill>
                <a:cs typeface="Times New Roman" pitchFamily="18" charset="0"/>
              </a:rPr>
              <a:t>      public void </a:t>
            </a:r>
            <a:r>
              <a:rPr lang="en-US" altLang="zh-CN" sz="2000" b="1" dirty="0" err="1" smtClean="0">
                <a:solidFill>
                  <a:srgbClr val="C00000"/>
                </a:solidFill>
                <a:cs typeface="Times New Roman" pitchFamily="18" charset="0"/>
              </a:rPr>
              <a:t>setName</a:t>
            </a:r>
            <a:r>
              <a:rPr lang="en-US" altLang="zh-CN" sz="2000" b="1" dirty="0" smtClean="0">
                <a:solidFill>
                  <a:srgbClr val="C00000"/>
                </a:solidFill>
                <a:cs typeface="Times New Roman" pitchFamily="18" charset="0"/>
              </a:rPr>
              <a:t>(String name){</a:t>
            </a:r>
          </a:p>
          <a:p>
            <a:pPr marL="0" indent="0">
              <a:lnSpc>
                <a:spcPct val="90000"/>
              </a:lnSpc>
              <a:buNone/>
            </a:pPr>
            <a:r>
              <a:rPr lang="en-US" altLang="zh-CN" sz="2000" b="1" dirty="0" smtClean="0">
                <a:solidFill>
                  <a:srgbClr val="C00000"/>
                </a:solidFill>
                <a:cs typeface="Times New Roman" pitchFamily="18" charset="0"/>
              </a:rPr>
              <a:t>            this.name = name;</a:t>
            </a:r>
          </a:p>
          <a:p>
            <a:pPr marL="0" indent="0">
              <a:lnSpc>
                <a:spcPct val="90000"/>
              </a:lnSpc>
              <a:buNone/>
            </a:pPr>
            <a:r>
              <a:rPr lang="en-US" altLang="zh-CN" sz="2000" b="1" dirty="0" smtClean="0">
                <a:solidFill>
                  <a:srgbClr val="C00000"/>
                </a:solidFill>
                <a:cs typeface="Times New Roman" pitchFamily="18" charset="0"/>
              </a:rPr>
              <a:t>}</a:t>
            </a:r>
            <a:endParaRPr lang="zh-CN" altLang="en-US" sz="2000" b="1" dirty="0">
              <a:solidFill>
                <a:srgbClr val="C00000"/>
              </a:solidFill>
              <a:cs typeface="Times New Roman" pitchFamily="18" charset="0"/>
            </a:endParaRPr>
          </a:p>
        </p:txBody>
      </p:sp>
    </p:spTree>
    <p:extLst>
      <p:ext uri="{BB962C8B-B14F-4D97-AF65-F5344CB8AC3E}">
        <p14:creationId xmlns:p14="http://schemas.microsoft.com/office/powerpoint/2010/main" val="3283347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428596" y="2445245"/>
            <a:ext cx="8215370" cy="769441"/>
          </a:xfrm>
          <a:prstGeom prst="rect">
            <a:avLst/>
          </a:prstGeom>
          <a:noFill/>
        </p:spPr>
        <p:txBody>
          <a:bodyPr wrap="square" rtlCol="0">
            <a:spAutoFit/>
          </a:bodyPr>
          <a:lstStyle/>
          <a:p>
            <a:pPr algn="ctr"/>
            <a:r>
              <a:rPr lang="zh-CN" altLang="en-US" sz="4400" dirty="0" smtClean="0">
                <a:solidFill>
                  <a:schemeClr val="bg1"/>
                </a:solidFill>
              </a:rPr>
              <a:t>第七节 包的管理</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23728" y="620688"/>
            <a:ext cx="5252194"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latin typeface="+mn-lt"/>
              <a:ea typeface="宋体" pitchFamily="2" charset="-122"/>
              <a:cs typeface="Times New Roman" pitchFamily="18" charset="0"/>
            </a:endParaRPr>
          </a:p>
        </p:txBody>
      </p:sp>
      <p:sp>
        <p:nvSpPr>
          <p:cNvPr id="6" name="TextBox 5"/>
          <p:cNvSpPr txBox="1"/>
          <p:nvPr/>
        </p:nvSpPr>
        <p:spPr>
          <a:xfrm>
            <a:off x="500034" y="1785926"/>
            <a:ext cx="8143932" cy="3477875"/>
          </a:xfrm>
          <a:prstGeom prst="rect">
            <a:avLst/>
          </a:prstGeom>
          <a:noFill/>
        </p:spPr>
        <p:txBody>
          <a:bodyPr wrap="square" rtlCol="0">
            <a:spAutoFit/>
          </a:bodyPr>
          <a:lstStyle/>
          <a:p>
            <a:pPr marL="342900" indent="-342900" algn="just">
              <a:spcBef>
                <a:spcPct val="50000"/>
              </a:spcBef>
              <a:buFont typeface="Wingdings" pitchFamily="2" charset="2"/>
              <a:buChar char="l"/>
            </a:pPr>
            <a:r>
              <a:rPr lang="en-US" altLang="zh-CN" sz="2000" dirty="0" err="1" smtClean="0">
                <a:latin typeface="宋体" pitchFamily="2" charset="-122"/>
                <a:ea typeface="宋体" pitchFamily="2" charset="-122"/>
                <a:cs typeface="Arial Unicode MS" pitchFamily="34" charset="-122"/>
              </a:rPr>
              <a:t>package语句</a:t>
            </a:r>
            <a:r>
              <a:rPr lang="en-US" altLang="zh-CN" sz="2000" dirty="0" smtClean="0">
                <a:latin typeface="宋体" pitchFamily="2" charset="-122"/>
                <a:ea typeface="宋体" pitchFamily="2" charset="-122"/>
                <a:cs typeface="Arial Unicode MS" pitchFamily="34" charset="-122"/>
              </a:rPr>
              <a:t> — </a:t>
            </a:r>
            <a:r>
              <a:rPr lang="zh-CN" altLang="en-US" sz="2000" dirty="0" smtClean="0">
                <a:latin typeface="宋体" pitchFamily="2" charset="-122"/>
                <a:ea typeface="宋体" pitchFamily="2" charset="-122"/>
                <a:cs typeface="Arial Unicode MS" pitchFamily="34" charset="-122"/>
              </a:rPr>
              <a:t>告诉编译器我（指所在类）属于哪个包</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基本语法：</a:t>
            </a:r>
            <a:endParaRPr lang="en-US" altLang="zh-CN" sz="2000" dirty="0" smtClean="0">
              <a:latin typeface="宋体" pitchFamily="2" charset="-122"/>
              <a:ea typeface="宋体" pitchFamily="2" charset="-122"/>
              <a:cs typeface="Arial Unicode MS" pitchFamily="34" charset="-122"/>
            </a:endParaRPr>
          </a:p>
          <a:p>
            <a:pPr marL="342900" lvl="1" indent="-342900" algn="just">
              <a:spcBef>
                <a:spcPct val="50000"/>
              </a:spcBef>
            </a:pPr>
            <a:r>
              <a:rPr lang="en-US" altLang="zh-CN" sz="2000" dirty="0" smtClean="0">
                <a:latin typeface="宋体" pitchFamily="2" charset="-122"/>
                <a:ea typeface="宋体" pitchFamily="2" charset="-122"/>
                <a:cs typeface="Arial Unicode MS" pitchFamily="34" charset="-122"/>
              </a:rPr>
              <a:t>		package &lt;</a:t>
            </a:r>
            <a:r>
              <a:rPr lang="zh-CN" altLang="en-US" sz="2000" dirty="0" smtClean="0">
                <a:latin typeface="宋体" pitchFamily="2" charset="-122"/>
                <a:ea typeface="宋体" pitchFamily="2" charset="-122"/>
                <a:cs typeface="Arial Unicode MS" pitchFamily="34" charset="-122"/>
              </a:rPr>
              <a:t>顶层包名</a:t>
            </a:r>
            <a:r>
              <a:rPr lang="en-US" altLang="zh-CN" sz="2000" dirty="0" smtClean="0">
                <a:latin typeface="宋体" pitchFamily="2" charset="-122"/>
                <a:ea typeface="宋体" pitchFamily="2" charset="-122"/>
                <a:cs typeface="Arial Unicode MS" pitchFamily="34" charset="-122"/>
              </a:rPr>
              <a:t>&gt;[.&lt;</a:t>
            </a:r>
            <a:r>
              <a:rPr lang="zh-CN" altLang="en-US" sz="2000" dirty="0" smtClean="0">
                <a:latin typeface="宋体" pitchFamily="2" charset="-122"/>
                <a:ea typeface="宋体" pitchFamily="2" charset="-122"/>
                <a:cs typeface="Arial Unicode MS" pitchFamily="34" charset="-122"/>
              </a:rPr>
              <a:t>子包名</a:t>
            </a:r>
            <a:r>
              <a:rPr lang="en-US" altLang="zh-CN" sz="2000" dirty="0" smtClean="0">
                <a:latin typeface="宋体" pitchFamily="2" charset="-122"/>
                <a:ea typeface="宋体" pitchFamily="2" charset="-122"/>
                <a:cs typeface="Arial Unicode MS" pitchFamily="34" charset="-122"/>
              </a:rPr>
              <a:t>&gt;]*;</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包名称的各部分均应由小写字母组成。</a:t>
            </a: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如果声明了一个类的所属包，那么应该以该类的全称（带包名的名称）作为其名称。</a:t>
            </a:r>
          </a:p>
          <a:p>
            <a:pPr marL="342900" lvl="1" indent="-342900" algn="just">
              <a:spcBef>
                <a:spcPct val="50000"/>
              </a:spcBef>
            </a:pPr>
            <a:r>
              <a:rPr lang="en-US" altLang="zh-CN" sz="2000" dirty="0" smtClean="0">
                <a:latin typeface="宋体" pitchFamily="2" charset="-122"/>
                <a:ea typeface="宋体" pitchFamily="2" charset="-122"/>
                <a:cs typeface="Arial Unicode MS" pitchFamily="34" charset="-122"/>
              </a:rPr>
              <a:t>	</a:t>
            </a:r>
            <a:r>
              <a:rPr lang="zh-CN" altLang="en-US" sz="2000" dirty="0" smtClean="0">
                <a:latin typeface="宋体" pitchFamily="2" charset="-122"/>
                <a:ea typeface="宋体" pitchFamily="2" charset="-122"/>
                <a:cs typeface="Arial Unicode MS" pitchFamily="34" charset="-122"/>
              </a:rPr>
              <a:t>例如，</a:t>
            </a:r>
            <a:r>
              <a:rPr lang="en-US" altLang="zh-CN" sz="2000" dirty="0" smtClean="0">
                <a:latin typeface="宋体" pitchFamily="2" charset="-122"/>
                <a:ea typeface="宋体" pitchFamily="2" charset="-122"/>
                <a:cs typeface="Arial Unicode MS" pitchFamily="34" charset="-122"/>
              </a:rPr>
              <a:t>Person</a:t>
            </a:r>
            <a:r>
              <a:rPr lang="zh-CN" altLang="en-US" sz="2000" dirty="0" smtClean="0">
                <a:latin typeface="宋体" pitchFamily="2" charset="-122"/>
                <a:ea typeface="宋体" pitchFamily="2" charset="-122"/>
                <a:cs typeface="Arial Unicode MS" pitchFamily="34" charset="-122"/>
              </a:rPr>
              <a:t>类全称应为</a:t>
            </a:r>
            <a:r>
              <a:rPr lang="en-US" altLang="zh-CN" sz="2000" dirty="0" err="1" smtClean="0">
                <a:latin typeface="宋体" pitchFamily="2" charset="-122"/>
                <a:ea typeface="宋体" pitchFamily="2" charset="-122"/>
                <a:cs typeface="Arial Unicode MS" pitchFamily="34" charset="-122"/>
              </a:rPr>
              <a:t>com.atguigu.Person</a:t>
            </a:r>
            <a:endParaRPr lang="zh-CN" altLang="en-US" sz="2000" dirty="0" smtClean="0">
              <a:latin typeface="宋体" pitchFamily="2" charset="-122"/>
              <a:ea typeface="宋体" pitchFamily="2" charset="-122"/>
              <a:cs typeface="Arial Unicode MS" pitchFamily="34" charset="-122"/>
            </a:endParaRPr>
          </a:p>
          <a:p>
            <a:pPr marL="342900" indent="-342900" algn="just">
              <a:spcBef>
                <a:spcPct val="50000"/>
              </a:spcBef>
              <a:buFont typeface="Wingdings" pitchFamily="2" charset="2"/>
              <a:buChar char="l"/>
            </a:pPr>
            <a:r>
              <a:rPr lang="zh-CN" altLang="en-US" sz="2000" dirty="0" smtClean="0">
                <a:latin typeface="宋体" pitchFamily="2" charset="-122"/>
                <a:ea typeface="宋体" pitchFamily="2" charset="-122"/>
                <a:cs typeface="Arial Unicode MS" pitchFamily="34" charset="-122"/>
              </a:rPr>
              <a:t>类的全称也称为类的全限定名称</a:t>
            </a:r>
            <a:r>
              <a:rPr lang="en-US" altLang="zh-CN" sz="2000" dirty="0" smtClean="0">
                <a:latin typeface="宋体" pitchFamily="2" charset="-122"/>
                <a:ea typeface="宋体" pitchFamily="2" charset="-122"/>
                <a:cs typeface="Arial Unicode MS" pitchFamily="34" charset="-122"/>
              </a:rPr>
              <a:t>(</a:t>
            </a:r>
            <a:r>
              <a:rPr lang="zh-CN" altLang="en-US" sz="2000" dirty="0" smtClean="0">
                <a:latin typeface="宋体" pitchFamily="2" charset="-122"/>
                <a:ea typeface="宋体" pitchFamily="2" charset="-122"/>
                <a:cs typeface="Arial Unicode MS" pitchFamily="34" charset="-122"/>
              </a:rPr>
              <a:t>全类名</a:t>
            </a:r>
            <a:r>
              <a:rPr lang="en-US" altLang="zh-CN" sz="2000" dirty="0" smtClean="0">
                <a:latin typeface="宋体" pitchFamily="2" charset="-122"/>
                <a:ea typeface="宋体" pitchFamily="2" charset="-122"/>
                <a:cs typeface="Arial Unicode MS" pitchFamily="34" charset="-122"/>
              </a:rPr>
              <a:t>)</a:t>
            </a:r>
            <a:r>
              <a:rPr lang="zh-CN" altLang="en-US" sz="2000" dirty="0" smtClean="0">
                <a:latin typeface="宋体" pitchFamily="2" charset="-122"/>
                <a:ea typeface="宋体" pitchFamily="2" charset="-122"/>
                <a:cs typeface="Arial Unicode MS" pitchFamily="34" charset="-122"/>
              </a:rPr>
              <a:t>。</a:t>
            </a:r>
          </a:p>
        </p:txBody>
      </p:sp>
    </p:spTree>
    <p:extLst>
      <p:ext uri="{BB962C8B-B14F-4D97-AF65-F5344CB8AC3E}">
        <p14:creationId xmlns:p14="http://schemas.microsoft.com/office/powerpoint/2010/main" val="32117256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23728" y="620688"/>
            <a:ext cx="5252194" cy="76200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—package</a:t>
            </a:r>
            <a:endParaRPr lang="zh-CN" altLang="en-US" b="1" dirty="0" smtClean="0">
              <a:solidFill>
                <a:schemeClr val="tx1"/>
              </a:solidFill>
              <a:latin typeface="+mn-lt"/>
              <a:ea typeface="宋体" pitchFamily="2" charset="-122"/>
              <a:cs typeface="Times New Roman" pitchFamily="18" charset="0"/>
            </a:endParaRPr>
          </a:p>
        </p:txBody>
      </p:sp>
      <p:sp>
        <p:nvSpPr>
          <p:cNvPr id="47107" name="Rectangle 3"/>
          <p:cNvSpPr>
            <a:spLocks noGrp="1" noChangeArrowheads="1"/>
          </p:cNvSpPr>
          <p:nvPr>
            <p:ph type="body" idx="1"/>
          </p:nvPr>
        </p:nvSpPr>
        <p:spPr>
          <a:xfrm>
            <a:off x="251520" y="1412776"/>
            <a:ext cx="8640762" cy="5256584"/>
          </a:xfrm>
        </p:spPr>
        <p:txBody>
          <a:bodyPr>
            <a:normAutofit/>
          </a:bodyPr>
          <a:lstStyle/>
          <a:p>
            <a:pPr eaLnBrk="1" hangingPunct="1">
              <a:lnSpc>
                <a:spcPct val="150000"/>
              </a:lnSpc>
              <a:buClr>
                <a:schemeClr val="tx1"/>
              </a:buClr>
              <a:buFont typeface="Wingdings" pitchFamily="2" charset="2"/>
              <a:buChar char="l"/>
            </a:pP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语句作为</a:t>
            </a:r>
            <a:r>
              <a:rPr lang="en-US" altLang="zh-CN" sz="2600" dirty="0" smtClean="0">
                <a:ea typeface="宋体" pitchFamily="2" charset="-122"/>
                <a:cs typeface="Times New Roman" pitchFamily="18" charset="0"/>
              </a:rPr>
              <a:t>Java</a:t>
            </a:r>
            <a:r>
              <a:rPr lang="zh-CN" altLang="en-US" sz="2600" dirty="0" smtClean="0">
                <a:ea typeface="宋体" pitchFamily="2" charset="-122"/>
                <a:cs typeface="Times New Roman" pitchFamily="18" charset="0"/>
              </a:rPr>
              <a:t>源文件的第一条语句，指明该文件中定义的类所在的包。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若缺省该语句，则指定为无名包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。它的格式为：</a:t>
            </a:r>
          </a:p>
          <a:p>
            <a:pPr>
              <a:lnSpc>
                <a:spcPct val="150000"/>
              </a:lnSpc>
              <a:buClr>
                <a:schemeClr val="tx1"/>
              </a:buClr>
              <a:buFont typeface="Wingdings" pitchFamily="2" charset="2"/>
              <a:buChar char="l"/>
            </a:pPr>
            <a:r>
              <a:rPr lang="zh-CN" altLang="en-US" sz="2600" dirty="0" smtClean="0">
                <a:ea typeface="宋体" pitchFamily="2" charset="-122"/>
                <a:cs typeface="Times New Roman" pitchFamily="18" charset="0"/>
              </a:rPr>
              <a:t>包对应于文件系统的目录，</a:t>
            </a:r>
            <a:r>
              <a:rPr lang="en-US" altLang="zh-CN" sz="2600" dirty="0" smtClean="0">
                <a:ea typeface="宋体" pitchFamily="2" charset="-122"/>
                <a:cs typeface="Times New Roman" pitchFamily="18" charset="0"/>
              </a:rPr>
              <a:t>package</a:t>
            </a:r>
            <a:r>
              <a:rPr lang="zh-CN" altLang="en-US" sz="2600" dirty="0" smtClean="0">
                <a:ea typeface="宋体" pitchFamily="2" charset="-122"/>
                <a:cs typeface="Times New Roman" pitchFamily="18" charset="0"/>
              </a:rPr>
              <a:t>语句中，用 “</a:t>
            </a:r>
            <a:r>
              <a:rPr lang="en-US" altLang="zh-CN" sz="2600" dirty="0" smtClean="0">
                <a:ea typeface="宋体" pitchFamily="2" charset="-122"/>
                <a:cs typeface="Times New Roman" pitchFamily="18" charset="0"/>
              </a:rPr>
              <a:t>.</a:t>
            </a:r>
            <a:r>
              <a:rPr lang="zh-CN" altLang="en-US" sz="2600" dirty="0">
                <a:ea typeface="宋体" pitchFamily="2" charset="-122"/>
                <a:cs typeface="Times New Roman" pitchFamily="18" charset="0"/>
              </a:rPr>
              <a:t>”</a:t>
            </a:r>
            <a:r>
              <a:rPr lang="en-US" altLang="zh-CN" sz="2600" dirty="0" smtClean="0">
                <a:ea typeface="宋体" pitchFamily="2" charset="-122"/>
                <a:cs typeface="Times New Roman" pitchFamily="18" charset="0"/>
              </a:rPr>
              <a:t> </a:t>
            </a:r>
            <a:r>
              <a:rPr lang="zh-CN" altLang="en-US" sz="2600" dirty="0" smtClean="0">
                <a:ea typeface="宋体" pitchFamily="2" charset="-122"/>
                <a:cs typeface="Times New Roman" pitchFamily="18" charset="0"/>
              </a:rPr>
              <a:t>来指明包</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目录</a:t>
            </a:r>
            <a:r>
              <a:rPr lang="en-US" altLang="zh-CN" sz="2600" dirty="0" smtClean="0">
                <a:ea typeface="宋体" pitchFamily="2" charset="-122"/>
                <a:cs typeface="Times New Roman" pitchFamily="18" charset="0"/>
              </a:rPr>
              <a:t>)</a:t>
            </a:r>
            <a:r>
              <a:rPr lang="zh-CN" altLang="en-US" sz="2600" dirty="0" smtClean="0">
                <a:ea typeface="宋体" pitchFamily="2" charset="-122"/>
                <a:cs typeface="Times New Roman" pitchFamily="18" charset="0"/>
              </a:rPr>
              <a:t>的层次；</a:t>
            </a:r>
          </a:p>
          <a:p>
            <a:pPr>
              <a:lnSpc>
                <a:spcPct val="150000"/>
              </a:lnSpc>
              <a:buClr>
                <a:schemeClr val="tx1"/>
              </a:buClr>
              <a:buFont typeface="Wingdings" pitchFamily="2" charset="2"/>
              <a:buChar char="l"/>
            </a:pPr>
            <a:r>
              <a:rPr lang="zh-CN" altLang="en-US" sz="2600" dirty="0" smtClean="0">
                <a:ea typeface="宋体" pitchFamily="2" charset="-122"/>
                <a:cs typeface="Times New Roman" pitchFamily="18" charset="0"/>
              </a:rPr>
              <a:t>包通常用小写单词，类名首字母通常大写。</a:t>
            </a:r>
          </a:p>
        </p:txBody>
      </p:sp>
    </p:spTree>
    <p:extLst>
      <p:ext uri="{BB962C8B-B14F-4D97-AF65-F5344CB8AC3E}">
        <p14:creationId xmlns:p14="http://schemas.microsoft.com/office/powerpoint/2010/main" val="32975201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p:txBody>
          <a:bodyPr/>
          <a:lstStyle/>
          <a:p>
            <a:pPr marL="361950" indent="-361950">
              <a:buNone/>
              <a:defRPr/>
            </a:pPr>
            <a:r>
              <a:rPr lang="en-US" altLang="zh-CN" b="1" dirty="0" smtClean="0">
                <a:ea typeface="宋体" pitchFamily="2" charset="-122"/>
              </a:rPr>
              <a:t>1 package com.aaa;</a:t>
            </a:r>
          </a:p>
          <a:p>
            <a:pPr marL="361950" indent="-361950">
              <a:buNone/>
              <a:defRPr/>
            </a:pPr>
            <a:r>
              <a:rPr lang="en-US" altLang="zh-CN" dirty="0" smtClean="0">
                <a:ea typeface="宋体" pitchFamily="2" charset="-122"/>
              </a:rPr>
              <a:t>2 </a:t>
            </a:r>
          </a:p>
          <a:p>
            <a:pPr marL="361950" indent="-361950">
              <a:buNone/>
              <a:defRPr/>
            </a:pPr>
            <a:r>
              <a:rPr lang="en-US" altLang="zh-CN" dirty="0" smtClean="0">
                <a:ea typeface="宋体" pitchFamily="2" charset="-122"/>
              </a:rPr>
              <a:t>3 public class Person{</a:t>
            </a:r>
          </a:p>
          <a:p>
            <a:pPr marL="361950" indent="-361950">
              <a:buNone/>
              <a:defRPr/>
            </a:pPr>
            <a:r>
              <a:rPr lang="en-US" altLang="zh-CN" dirty="0" smtClean="0">
                <a:ea typeface="宋体" pitchFamily="2" charset="-122"/>
              </a:rPr>
              <a:t>4     public void eat(){}</a:t>
            </a:r>
          </a:p>
          <a:p>
            <a:pPr marL="361950" indent="-361950">
              <a:buNone/>
              <a:defRPr/>
            </a:pPr>
            <a:r>
              <a:rPr lang="en-US" altLang="zh-CN" dirty="0" smtClean="0">
                <a:ea typeface="宋体" pitchFamily="2" charset="-122"/>
              </a:rPr>
              <a:t>5     public void sleep(){}</a:t>
            </a:r>
          </a:p>
          <a:p>
            <a:pPr marL="361950" indent="-361950">
              <a:buNone/>
              <a:defRPr/>
            </a:pPr>
            <a:r>
              <a:rPr lang="en-US" altLang="zh-CN" dirty="0" smtClean="0">
                <a:ea typeface="宋体" pitchFamily="2" charset="-122"/>
              </a:rPr>
              <a:t>6}</a:t>
            </a:r>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00364" y="857232"/>
            <a:ext cx="3143272" cy="720080"/>
          </a:xfrm>
        </p:spPr>
        <p:txBody>
          <a:bodyPr>
            <a:noAutofit/>
          </a:bodyPr>
          <a:lstStyle/>
          <a:p>
            <a:pPr eaLnBrk="1" hangingPunct="1"/>
            <a:r>
              <a:rPr lang="zh-CN" altLang="en-US" b="1" dirty="0" smtClean="0">
                <a:latin typeface="+mn-lt"/>
                <a:ea typeface="宋体" pitchFamily="2" charset="-122"/>
                <a:cs typeface="Times New Roman" pitchFamily="18" charset="0"/>
              </a:rPr>
              <a:t>包的作用</a:t>
            </a:r>
          </a:p>
        </p:txBody>
      </p:sp>
      <p:sp>
        <p:nvSpPr>
          <p:cNvPr id="46083" name="Text Box 3"/>
          <p:cNvSpPr txBox="1">
            <a:spLocks noChangeArrowheads="1"/>
          </p:cNvSpPr>
          <p:nvPr/>
        </p:nvSpPr>
        <p:spPr bwMode="auto">
          <a:xfrm>
            <a:off x="580935" y="1628800"/>
            <a:ext cx="8208962" cy="2246769"/>
          </a:xfrm>
          <a:prstGeom prst="rect">
            <a:avLst/>
          </a:prstGeom>
          <a:noFill/>
          <a:ln w="9525">
            <a:noFill/>
            <a:miter lim="800000"/>
            <a:headEnd/>
            <a:tailEnd/>
          </a:ln>
        </p:spPr>
        <p:txBody>
          <a:bodyPr wrap="square">
            <a:spAutoFit/>
          </a:bodyPr>
          <a:lstStyle/>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防止类的重命名</a:t>
            </a:r>
          </a:p>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通常将功能相近的模块组织在同一个包中，用包来划分项目层次</a:t>
            </a:r>
          </a:p>
          <a:p>
            <a:pPr marL="342900" indent="-342900" algn="just">
              <a:spcBef>
                <a:spcPct val="50000"/>
              </a:spcBef>
              <a:buFont typeface="Wingdings" pitchFamily="2" charset="2"/>
              <a:buChar char="l"/>
            </a:pPr>
            <a:r>
              <a:rPr lang="zh-CN" altLang="en-US" sz="2800" dirty="0" smtClean="0">
                <a:latin typeface="宋体" pitchFamily="2" charset="-122"/>
                <a:ea typeface="宋体" pitchFamily="2" charset="-122"/>
                <a:cs typeface="Arial Unicode MS" pitchFamily="34" charset="-122"/>
              </a:rPr>
              <a:t>控制访问权限。</a:t>
            </a:r>
          </a:p>
        </p:txBody>
      </p:sp>
    </p:spTree>
    <p:extLst>
      <p:ext uri="{BB962C8B-B14F-4D97-AF65-F5344CB8AC3E}">
        <p14:creationId xmlns:p14="http://schemas.microsoft.com/office/powerpoint/2010/main" val="40213499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051720" y="692696"/>
            <a:ext cx="5364120" cy="720080"/>
          </a:xfrm>
        </p:spPr>
        <p:txBody>
          <a:bodyPr>
            <a:normAutofit/>
          </a:bodyPr>
          <a:lstStyle/>
          <a:p>
            <a:pPr eaLnBrk="1" hangingPunct="1"/>
            <a:r>
              <a:rPr lang="zh-CN" altLang="en-US" b="1" dirty="0" smtClean="0">
                <a:latin typeface="+mn-lt"/>
                <a:ea typeface="宋体" pitchFamily="2" charset="-122"/>
                <a:cs typeface="Times New Roman" pitchFamily="18" charset="0"/>
              </a:rPr>
              <a:t>关键字</a:t>
            </a:r>
            <a:r>
              <a:rPr lang="en-US" altLang="zh-CN" b="1" dirty="0" smtClean="0">
                <a:latin typeface="+mn-lt"/>
                <a:ea typeface="宋体" pitchFamily="2" charset="-122"/>
                <a:cs typeface="Times New Roman" pitchFamily="18" charset="0"/>
              </a:rPr>
              <a:t>—import</a:t>
            </a:r>
            <a:endParaRPr lang="zh-CN" altLang="en-US" b="1" dirty="0" smtClean="0">
              <a:latin typeface="+mn-lt"/>
              <a:ea typeface="宋体" pitchFamily="2" charset="-122"/>
              <a:cs typeface="Times New Roman" pitchFamily="18" charset="0"/>
            </a:endParaRPr>
          </a:p>
        </p:txBody>
      </p:sp>
      <p:sp>
        <p:nvSpPr>
          <p:cNvPr id="49155" name="Rectangle 3"/>
          <p:cNvSpPr>
            <a:spLocks noGrp="1" noChangeArrowheads="1"/>
          </p:cNvSpPr>
          <p:nvPr>
            <p:ph type="body" idx="1"/>
          </p:nvPr>
        </p:nvSpPr>
        <p:spPr>
          <a:xfrm>
            <a:off x="340405" y="1412776"/>
            <a:ext cx="8089248" cy="5229226"/>
          </a:xfrm>
        </p:spPr>
        <p:txBody>
          <a:bodyPr>
            <a:normAutofit/>
          </a:bodyPr>
          <a:lstStyle/>
          <a:p>
            <a:pPr>
              <a:lnSpc>
                <a:spcPct val="170000"/>
              </a:lnSpc>
              <a:buClr>
                <a:schemeClr val="tx1"/>
              </a:buClr>
              <a:buFont typeface="Wingdings" pitchFamily="2" charset="2"/>
              <a:buChar char="l"/>
            </a:pPr>
            <a:r>
              <a:rPr lang="zh-CN" altLang="en-US" sz="2400" dirty="0" smtClean="0">
                <a:ea typeface="宋体" pitchFamily="2" charset="-122"/>
                <a:cs typeface="Times New Roman" pitchFamily="18" charset="0"/>
              </a:rPr>
              <a:t>为使用定义在不同包中的</a:t>
            </a:r>
            <a:r>
              <a:rPr lang="en-US" altLang="zh-CN" sz="2400" dirty="0" smtClean="0">
                <a:ea typeface="宋体" pitchFamily="2" charset="-122"/>
                <a:cs typeface="Times New Roman" pitchFamily="18" charset="0"/>
              </a:rPr>
              <a:t>Java</a:t>
            </a:r>
            <a:r>
              <a:rPr lang="zh-CN" altLang="en-US" sz="2400" dirty="0" smtClean="0">
                <a:ea typeface="宋体" pitchFamily="2" charset="-122"/>
                <a:cs typeface="Times New Roman" pitchFamily="18" charset="0"/>
              </a:rPr>
              <a:t>类，需用</a:t>
            </a:r>
            <a:r>
              <a:rPr lang="en-US" altLang="zh-CN" sz="2400" dirty="0" smtClean="0">
                <a:ea typeface="宋体" pitchFamily="2" charset="-122"/>
                <a:cs typeface="Times New Roman" pitchFamily="18" charset="0"/>
              </a:rPr>
              <a:t>import</a:t>
            </a:r>
            <a:r>
              <a:rPr lang="zh-CN" altLang="en-US" sz="2400" dirty="0" smtClean="0">
                <a:ea typeface="宋体" pitchFamily="2" charset="-122"/>
                <a:cs typeface="Times New Roman" pitchFamily="18" charset="0"/>
              </a:rPr>
              <a:t>语句来引入</a:t>
            </a:r>
            <a:r>
              <a:rPr lang="zh-CN" altLang="en-US" sz="2400" dirty="0">
                <a:ea typeface="宋体" pitchFamily="2" charset="-122"/>
              </a:rPr>
              <a:t>指定包层次下</a:t>
            </a:r>
            <a:r>
              <a:rPr lang="zh-CN" altLang="en-US" sz="2400" dirty="0" smtClean="0">
                <a:ea typeface="宋体" pitchFamily="2" charset="-122"/>
                <a:cs typeface="Times New Roman" pitchFamily="18" charset="0"/>
              </a:rPr>
              <a:t>所需要的类</a:t>
            </a:r>
            <a:r>
              <a:rPr lang="zh-CN" altLang="en-US" sz="2400" dirty="0">
                <a:ea typeface="宋体" pitchFamily="2" charset="-122"/>
              </a:rPr>
              <a:t>或全部类</a:t>
            </a:r>
            <a:r>
              <a:rPr lang="en-US" altLang="zh-CN" sz="2400" dirty="0" smtClean="0">
                <a:ea typeface="宋体" pitchFamily="2" charset="-122"/>
              </a:rPr>
              <a:t>(.*)</a:t>
            </a:r>
            <a:r>
              <a:rPr lang="zh-CN" altLang="en-US" sz="2400" dirty="0" smtClean="0">
                <a:ea typeface="宋体" pitchFamily="2" charset="-122"/>
              </a:rPr>
              <a:t>。</a:t>
            </a:r>
            <a:endParaRPr lang="en-US" altLang="zh-CN" sz="2400" dirty="0" smtClean="0">
              <a:ea typeface="宋体" pitchFamily="2" charset="-122"/>
            </a:endParaRPr>
          </a:p>
          <a:p>
            <a:pPr>
              <a:lnSpc>
                <a:spcPct val="170000"/>
              </a:lnSpc>
              <a:buClr>
                <a:schemeClr val="tx1"/>
              </a:buClr>
              <a:buFont typeface="Wingdings" pitchFamily="2" charset="2"/>
              <a:buChar char="l"/>
            </a:pPr>
            <a:r>
              <a:rPr lang="en-US" altLang="zh-CN" sz="2400" dirty="0" smtClean="0">
                <a:ea typeface="宋体" charset="-122"/>
              </a:rPr>
              <a:t>import </a:t>
            </a:r>
            <a:r>
              <a:rPr lang="en-US" altLang="zh-CN" sz="2400" dirty="0" err="1" smtClean="0">
                <a:ea typeface="宋体" charset="-122"/>
              </a:rPr>
              <a:t>语句</a:t>
            </a:r>
            <a:r>
              <a:rPr lang="en-US" altLang="zh-CN" sz="2400" dirty="0" smtClean="0">
                <a:ea typeface="宋体" charset="-122"/>
              </a:rPr>
              <a:t> — </a:t>
            </a:r>
            <a:r>
              <a:rPr lang="zh-CN" altLang="en-US" sz="2400" dirty="0" smtClean="0">
                <a:ea typeface="宋体" charset="-122"/>
              </a:rPr>
              <a:t>告诉编译器我 （指所在类） 所用的类位于哪个包</a:t>
            </a:r>
            <a:endParaRPr lang="en-US" altLang="zh-CN" sz="2400" dirty="0" smtClean="0">
              <a:solidFill>
                <a:srgbClr val="C00000"/>
              </a:solidFill>
              <a:ea typeface="宋体" pitchFamily="2" charset="-122"/>
              <a:cs typeface="Times New Roman" pitchFamily="18" charset="0"/>
            </a:endParaRPr>
          </a:p>
          <a:p>
            <a:pPr>
              <a:lnSpc>
                <a:spcPct val="170000"/>
              </a:lnSpc>
              <a:buClr>
                <a:schemeClr val="tx1"/>
              </a:buClr>
              <a:buFont typeface="Wingdings" pitchFamily="2" charset="2"/>
              <a:buChar char="l"/>
            </a:pPr>
            <a:r>
              <a:rPr lang="zh-CN" altLang="en-US" sz="2400" b="1" dirty="0" smtClean="0">
                <a:ea typeface="宋体" pitchFamily="2" charset="-122"/>
                <a:cs typeface="Times New Roman" pitchFamily="18" charset="0"/>
              </a:rPr>
              <a:t>语法格式：</a:t>
            </a:r>
          </a:p>
          <a:p>
            <a:pPr eaLnBrk="1" hangingPunct="1">
              <a:lnSpc>
                <a:spcPct val="90000"/>
              </a:lnSpc>
              <a:buClr>
                <a:schemeClr val="tx1"/>
              </a:buClr>
              <a:buFontTx/>
              <a:buNone/>
            </a:pPr>
            <a:r>
              <a:rPr lang="zh-CN" altLang="en-US" sz="2400" b="1" dirty="0" smtClean="0">
                <a:ea typeface="宋体" pitchFamily="2" charset="-122"/>
                <a:cs typeface="Times New Roman" pitchFamily="18" charset="0"/>
              </a:rPr>
              <a:t>	</a:t>
            </a:r>
            <a:r>
              <a:rPr lang="en-US" altLang="zh-CN" sz="2400" b="1" dirty="0" smtClean="0">
                <a:solidFill>
                  <a:schemeClr val="folHlink"/>
                </a:solidFill>
                <a:ea typeface="宋体" pitchFamily="2" charset="-122"/>
                <a:cs typeface="Times New Roman" pitchFamily="18" charset="0"/>
              </a:rPr>
              <a:t>import  </a:t>
            </a:r>
            <a:r>
              <a:rPr lang="zh-CN" altLang="en-US" sz="2400" b="1" dirty="0" smtClean="0">
                <a:solidFill>
                  <a:schemeClr val="folHlink"/>
                </a:solidFill>
                <a:ea typeface="宋体" pitchFamily="2" charset="-122"/>
                <a:cs typeface="Times New Roman" pitchFamily="18" charset="0"/>
              </a:rPr>
              <a:t>包名</a:t>
            </a:r>
            <a:r>
              <a:rPr lang="en-US" altLang="zh-CN" sz="2400" b="1" dirty="0" smtClean="0">
                <a:solidFill>
                  <a:schemeClr val="folHlink"/>
                </a:solidFill>
                <a:ea typeface="宋体" pitchFamily="2" charset="-122"/>
                <a:cs typeface="Times New Roman" pitchFamily="18" charset="0"/>
              </a:rPr>
              <a:t>[.</a:t>
            </a:r>
            <a:r>
              <a:rPr lang="zh-CN" altLang="en-US" sz="2400" b="1" dirty="0" smtClean="0">
                <a:solidFill>
                  <a:schemeClr val="folHlink"/>
                </a:solidFill>
                <a:ea typeface="宋体" pitchFamily="2" charset="-122"/>
                <a:cs typeface="Times New Roman" pitchFamily="18" charset="0"/>
              </a:rPr>
              <a:t>子包名</a:t>
            </a:r>
            <a:r>
              <a:rPr lang="en-US" altLang="zh-CN" sz="2400" b="1" dirty="0" smtClean="0">
                <a:solidFill>
                  <a:schemeClr val="folHlink"/>
                </a:solidFill>
                <a:ea typeface="宋体" pitchFamily="2" charset="-122"/>
                <a:cs typeface="Times New Roman" pitchFamily="18" charset="0"/>
              </a:rPr>
              <a:t>…]. &lt;</a:t>
            </a:r>
            <a:r>
              <a:rPr lang="zh-CN" altLang="en-US" sz="2400" b="1" dirty="0" smtClean="0">
                <a:solidFill>
                  <a:schemeClr val="folHlink"/>
                </a:solidFill>
                <a:ea typeface="宋体" pitchFamily="2" charset="-122"/>
                <a:cs typeface="Times New Roman" pitchFamily="18" charset="0"/>
              </a:rPr>
              <a:t>类名 </a:t>
            </a:r>
            <a:r>
              <a:rPr lang="en-US" altLang="zh-CN" sz="2400" b="1" dirty="0" smtClean="0">
                <a:solidFill>
                  <a:schemeClr val="folHlink"/>
                </a:solidFill>
                <a:ea typeface="宋体" pitchFamily="2" charset="-122"/>
                <a:cs typeface="Times New Roman" pitchFamily="18" charset="0"/>
              </a:rPr>
              <a:t>|*&gt;</a:t>
            </a:r>
          </a:p>
          <a:p>
            <a:pPr eaLnBrk="1" hangingPunct="1">
              <a:spcBef>
                <a:spcPct val="0"/>
              </a:spcBef>
              <a:buClr>
                <a:schemeClr val="tx1"/>
              </a:buClr>
              <a:buFont typeface="Wingdings" pitchFamily="2" charset="2"/>
              <a:buChar char="Ø"/>
            </a:pPr>
            <a:endParaRPr lang="en-US" altLang="zh-CN" sz="2400" b="1" dirty="0" smtClean="0">
              <a:ea typeface="宋体" pitchFamily="2" charset="-122"/>
              <a:cs typeface="Times New Roman" pitchFamily="18" charset="0"/>
            </a:endParaRPr>
          </a:p>
        </p:txBody>
      </p:sp>
    </p:spTree>
    <p:extLst>
      <p:ext uri="{BB962C8B-B14F-4D97-AF65-F5344CB8AC3E}">
        <p14:creationId xmlns:p14="http://schemas.microsoft.com/office/powerpoint/2010/main" val="19512537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642918"/>
            <a:ext cx="8229600" cy="857256"/>
          </a:xfrm>
        </p:spPr>
        <p:txBody>
          <a:bodyPr/>
          <a:lstStyle/>
          <a:p>
            <a:r>
              <a:rPr lang="zh-CN" altLang="en-US" dirty="0" smtClean="0"/>
              <a:t>示  例</a:t>
            </a:r>
            <a:endParaRPr lang="zh-CN" altLang="en-US" dirty="0"/>
          </a:p>
        </p:txBody>
      </p:sp>
      <p:sp>
        <p:nvSpPr>
          <p:cNvPr id="3" name="内容占位符 2"/>
          <p:cNvSpPr>
            <a:spLocks noGrp="1"/>
          </p:cNvSpPr>
          <p:nvPr>
            <p:ph idx="1"/>
          </p:nvPr>
        </p:nvSpPr>
        <p:spPr>
          <a:xfrm>
            <a:off x="457200" y="1428736"/>
            <a:ext cx="8229600" cy="5072098"/>
          </a:xfrm>
        </p:spPr>
        <p:txBody>
          <a:bodyPr>
            <a:normAutofit/>
          </a:bodyPr>
          <a:lstStyle/>
          <a:p>
            <a:pPr marL="361950" indent="-361950">
              <a:spcBef>
                <a:spcPts val="0"/>
              </a:spcBef>
              <a:buNone/>
              <a:defRPr/>
            </a:pPr>
            <a:r>
              <a:rPr lang="en-US" altLang="zh-CN" sz="2400" b="1" dirty="0" smtClean="0">
                <a:ea typeface="宋体" pitchFamily="2" charset="-122"/>
              </a:rPr>
              <a:t>1  package com.ccc;</a:t>
            </a:r>
          </a:p>
          <a:p>
            <a:pPr marL="361950" indent="-361950">
              <a:spcBef>
                <a:spcPts val="0"/>
              </a:spcBef>
              <a:buNone/>
              <a:defRPr/>
            </a:pPr>
            <a:r>
              <a:rPr lang="en-US" altLang="zh-CN" sz="2400" dirty="0" smtClean="0">
                <a:ea typeface="宋体" pitchFamily="2" charset="-122"/>
              </a:rPr>
              <a:t>2  </a:t>
            </a:r>
          </a:p>
          <a:p>
            <a:pPr marL="361950" indent="-361950">
              <a:spcBef>
                <a:spcPts val="0"/>
              </a:spcBef>
              <a:buNone/>
              <a:defRPr/>
            </a:pPr>
            <a:r>
              <a:rPr lang="en-US" altLang="zh-CN" sz="2400" b="1" dirty="0" smtClean="0">
                <a:ea typeface="宋体" pitchFamily="2" charset="-122"/>
              </a:rPr>
              <a:t>3  import com.aaa.*;</a:t>
            </a:r>
          </a:p>
          <a:p>
            <a:pPr marL="361950" indent="-361950">
              <a:spcBef>
                <a:spcPts val="0"/>
              </a:spcBef>
              <a:buNone/>
              <a:defRPr/>
            </a:pPr>
            <a:r>
              <a:rPr lang="en-US" altLang="zh-CN" sz="2400" b="1" dirty="0" smtClean="0">
                <a:ea typeface="宋体" pitchFamily="2" charset="-122"/>
              </a:rPr>
              <a:t>4  import </a:t>
            </a:r>
            <a:r>
              <a:rPr lang="en-US" altLang="zh-CN" sz="2400" b="1" dirty="0" err="1" smtClean="0">
                <a:ea typeface="宋体" pitchFamily="2" charset="-122"/>
              </a:rPr>
              <a:t>com.bbb.Animal</a:t>
            </a:r>
            <a:r>
              <a:rPr lang="en-US" altLang="zh-CN" sz="2400" b="1" dirty="0" smtClean="0">
                <a:ea typeface="宋体" pitchFamily="2" charset="-122"/>
              </a:rPr>
              <a:t>;</a:t>
            </a:r>
          </a:p>
          <a:p>
            <a:pPr marL="361950" indent="-361950">
              <a:spcBef>
                <a:spcPts val="0"/>
              </a:spcBef>
              <a:buNone/>
              <a:defRPr/>
            </a:pPr>
            <a:r>
              <a:rPr lang="en-US" altLang="zh-CN" sz="2400" dirty="0" smtClean="0">
                <a:ea typeface="宋体" pitchFamily="2" charset="-122"/>
              </a:rPr>
              <a:t>5  </a:t>
            </a:r>
          </a:p>
          <a:p>
            <a:pPr marL="361950" indent="-361950">
              <a:spcBef>
                <a:spcPts val="0"/>
              </a:spcBef>
              <a:buNone/>
              <a:defRPr/>
            </a:pPr>
            <a:r>
              <a:rPr lang="en-US" altLang="zh-CN" sz="2400" dirty="0" smtClean="0">
                <a:ea typeface="宋体" pitchFamily="2" charset="-122"/>
              </a:rPr>
              <a:t>6  public class </a:t>
            </a:r>
            <a:r>
              <a:rPr lang="en-US" altLang="zh-CN" sz="2400" dirty="0" err="1" smtClean="0">
                <a:ea typeface="宋体" pitchFamily="2" charset="-122"/>
              </a:rPr>
              <a:t>TestPerson</a:t>
            </a:r>
            <a:r>
              <a:rPr lang="en-US" altLang="zh-CN" sz="2400" dirty="0" smtClean="0">
                <a:ea typeface="宋体" pitchFamily="2" charset="-122"/>
              </a:rPr>
              <a:t> {</a:t>
            </a:r>
          </a:p>
          <a:p>
            <a:pPr marL="361950" indent="-361950">
              <a:spcBef>
                <a:spcPts val="0"/>
              </a:spcBef>
              <a:buNone/>
              <a:defRPr/>
            </a:pPr>
            <a:r>
              <a:rPr lang="en-US" altLang="zh-CN" sz="2400" dirty="0" smtClean="0">
                <a:ea typeface="宋体" pitchFamily="2" charset="-122"/>
              </a:rPr>
              <a:t>7      public static void main(String </a:t>
            </a:r>
            <a:r>
              <a:rPr lang="en-US" altLang="zh-CN" sz="2400" dirty="0" err="1" smtClean="0">
                <a:ea typeface="宋体" pitchFamily="2" charset="-122"/>
              </a:rPr>
              <a:t>args</a:t>
            </a:r>
            <a:r>
              <a:rPr lang="en-US" altLang="zh-CN" sz="2400" dirty="0" smtClean="0">
                <a:ea typeface="宋体" pitchFamily="2" charset="-122"/>
              </a:rPr>
              <a:t>[]) {</a:t>
            </a:r>
          </a:p>
          <a:p>
            <a:pPr marL="514350" indent="-514350">
              <a:spcBef>
                <a:spcPts val="0"/>
              </a:spcBef>
              <a:buAutoNum type="arabicPlain" startAt="8"/>
              <a:defRPr/>
            </a:pPr>
            <a:r>
              <a:rPr lang="en-US" altLang="zh-CN" sz="2400" dirty="0" smtClean="0">
                <a:ea typeface="宋体" pitchFamily="2" charset="-122"/>
              </a:rPr>
              <a:t>      Person p = new Person();</a:t>
            </a:r>
          </a:p>
          <a:p>
            <a:pPr marL="514350" indent="-514350">
              <a:spcBef>
                <a:spcPts val="0"/>
              </a:spcBef>
              <a:buAutoNum type="arabicPlain" startAt="8"/>
              <a:defRPr/>
            </a:pPr>
            <a:r>
              <a:rPr lang="en-US" altLang="zh-CN" sz="2400" dirty="0" smtClean="0">
                <a:ea typeface="宋体" pitchFamily="2" charset="-122"/>
              </a:rPr>
              <a:t>      p.eat();</a:t>
            </a:r>
          </a:p>
          <a:p>
            <a:pPr marL="514350" indent="-514350">
              <a:spcBef>
                <a:spcPts val="0"/>
              </a:spcBef>
              <a:buAutoNum type="arabicPlain" startAt="8"/>
              <a:defRPr/>
            </a:pPr>
            <a:r>
              <a:rPr lang="en-US" altLang="zh-CN" sz="2400" dirty="0" smtClean="0">
                <a:ea typeface="宋体" pitchFamily="2" charset="-122"/>
              </a:rPr>
              <a:t> </a:t>
            </a:r>
          </a:p>
          <a:p>
            <a:pPr marL="514350" indent="-514350">
              <a:spcBef>
                <a:spcPts val="0"/>
              </a:spcBef>
              <a:buAutoNum type="arabicPlain" startAt="8"/>
              <a:defRPr/>
            </a:pPr>
            <a:r>
              <a:rPr lang="en-US" altLang="zh-CN" sz="2400" dirty="0" smtClean="0">
                <a:ea typeface="宋体" pitchFamily="2" charset="-122"/>
              </a:rPr>
              <a:t>      Animal </a:t>
            </a:r>
            <a:r>
              <a:rPr lang="en-US" altLang="zh-CN" sz="2400" dirty="0" err="1" smtClean="0">
                <a:ea typeface="宋体" pitchFamily="2" charset="-122"/>
              </a:rPr>
              <a:t>ani</a:t>
            </a:r>
            <a:r>
              <a:rPr lang="en-US" altLang="zh-CN" sz="2400" dirty="0" smtClean="0">
                <a:ea typeface="宋体" pitchFamily="2" charset="-122"/>
              </a:rPr>
              <a:t> = new Animal(); </a:t>
            </a:r>
          </a:p>
          <a:p>
            <a:pPr marL="457200" indent="-457200">
              <a:spcBef>
                <a:spcPts val="0"/>
              </a:spcBef>
              <a:buAutoNum type="arabicPlain" startAt="12"/>
              <a:defRPr/>
            </a:pPr>
            <a:r>
              <a:rPr lang="en-US" altLang="zh-CN" sz="2400" dirty="0" smtClean="0">
                <a:ea typeface="宋体" pitchFamily="2" charset="-122"/>
              </a:rPr>
              <a:t>     }</a:t>
            </a:r>
          </a:p>
          <a:p>
            <a:pPr marL="457200" indent="-457200">
              <a:spcBef>
                <a:spcPts val="0"/>
              </a:spcBef>
              <a:buAutoNum type="arabicPlain" startAt="12"/>
              <a:defRPr/>
            </a:pPr>
            <a:r>
              <a:rPr lang="en-US" altLang="zh-CN" sz="2400" dirty="0" smtClean="0">
                <a:ea typeface="宋体" pitchFamily="2" charset="-122"/>
              </a:rPr>
              <a:t> }</a:t>
            </a: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771800" y="836712"/>
            <a:ext cx="4248472" cy="648072"/>
          </a:xfrm>
        </p:spPr>
        <p:txBody>
          <a:bodyPr/>
          <a:lstStyle/>
          <a:p>
            <a:pPr eaLnBrk="1" hangingPunct="1"/>
            <a:r>
              <a:rPr lang="en-US" altLang="zh-CN" b="1" dirty="0" smtClean="0">
                <a:latin typeface="+mn-lt"/>
                <a:ea typeface="宋体" pitchFamily="2" charset="-122"/>
                <a:cs typeface="Times New Roman" pitchFamily="18" charset="0"/>
              </a:rPr>
              <a:t>import</a:t>
            </a:r>
            <a:r>
              <a:rPr lang="zh-CN" altLang="en-US" b="1" dirty="0" smtClean="0">
                <a:latin typeface="+mn-lt"/>
                <a:ea typeface="宋体" pitchFamily="2" charset="-122"/>
                <a:cs typeface="Times New Roman" pitchFamily="18" charset="0"/>
              </a:rPr>
              <a:t>语句</a:t>
            </a:r>
          </a:p>
        </p:txBody>
      </p:sp>
      <p:sp>
        <p:nvSpPr>
          <p:cNvPr id="50179" name="Rectangle 3"/>
          <p:cNvSpPr>
            <a:spLocks noGrp="1" noChangeArrowheads="1"/>
          </p:cNvSpPr>
          <p:nvPr>
            <p:ph type="body" idx="1"/>
          </p:nvPr>
        </p:nvSpPr>
        <p:spPr>
          <a:xfrm>
            <a:off x="611560" y="1643050"/>
            <a:ext cx="8136904" cy="4608512"/>
          </a:xfrm>
        </p:spPr>
        <p:txBody>
          <a:bodyPr>
            <a:normAutofit fontScale="70000" lnSpcReduction="20000"/>
          </a:bodyPr>
          <a:lstStyle/>
          <a:p>
            <a:pPr>
              <a:spcBef>
                <a:spcPct val="0"/>
              </a:spcBef>
              <a:buClr>
                <a:schemeClr val="tx1"/>
              </a:buClr>
              <a:buFont typeface="Wingdings" pitchFamily="2" charset="2"/>
              <a:buChar char="l"/>
            </a:pPr>
            <a:r>
              <a:rPr lang="zh-CN" altLang="en-US" b="1" dirty="0">
                <a:ea typeface="宋体" pitchFamily="2" charset="-122"/>
                <a:cs typeface="Times New Roman" pitchFamily="18" charset="0"/>
              </a:rPr>
              <a:t>注意：</a:t>
            </a:r>
            <a:endParaRPr lang="en-US" altLang="zh-CN" b="1"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zh-CN" altLang="en-US" sz="2400" dirty="0">
                <a:ea typeface="宋体" pitchFamily="2" charset="-122"/>
                <a:cs typeface="Times New Roman" pitchFamily="18" charset="0"/>
              </a:rPr>
              <a:t>若引入的包为</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java.lang</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则编译器默认可获取此包下的类，不需要再显示声明</a:t>
            </a:r>
            <a:r>
              <a:rPr lang="zh-CN" altLang="en-US" sz="2400" dirty="0" smtClean="0">
                <a:ea typeface="宋体" pitchFamily="2" charset="-122"/>
                <a:cs typeface="Times New Roman" pitchFamily="18" charset="0"/>
              </a:rPr>
              <a:t>。</a:t>
            </a:r>
            <a:endParaRPr lang="en-US" altLang="zh-CN" sz="2400" dirty="0">
              <a:ea typeface="宋体" pitchFamily="2" charset="-122"/>
              <a:cs typeface="Times New Roman" pitchFamily="18" charset="0"/>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a:ea typeface="宋体" pitchFamily="2" charset="-122"/>
              </a:rPr>
              <a:t>语句出现在</a:t>
            </a:r>
            <a:r>
              <a:rPr lang="en-US" altLang="zh-CN" sz="2400" dirty="0">
                <a:ea typeface="宋体" pitchFamily="2" charset="-122"/>
              </a:rPr>
              <a:t>package</a:t>
            </a:r>
            <a:r>
              <a:rPr lang="zh-CN" altLang="en-US" sz="2400" dirty="0">
                <a:ea typeface="宋体" pitchFamily="2" charset="-122"/>
              </a:rPr>
              <a:t>语句之后、类定义之前</a:t>
            </a:r>
            <a:endParaRPr lang="en-US" altLang="zh-CN" sz="2400" dirty="0">
              <a:ea typeface="宋体" pitchFamily="2" charset="-122"/>
            </a:endParaRPr>
          </a:p>
          <a:p>
            <a:pPr>
              <a:lnSpc>
                <a:spcPts val="4000"/>
              </a:lnSpc>
              <a:spcBef>
                <a:spcPct val="0"/>
              </a:spcBef>
              <a:buClr>
                <a:schemeClr val="tx1"/>
              </a:buClr>
              <a:buFont typeface="Wingdings" pitchFamily="2" charset="2"/>
              <a:buChar char="Ø"/>
            </a:pPr>
            <a:r>
              <a:rPr lang="zh-CN" altLang="en-US" sz="2400" dirty="0">
                <a:ea typeface="宋体" pitchFamily="2" charset="-122"/>
              </a:rPr>
              <a:t>一个源文件中可包含多个</a:t>
            </a:r>
            <a:r>
              <a:rPr lang="en-US" altLang="zh-CN" sz="2400" dirty="0">
                <a:ea typeface="宋体" pitchFamily="2" charset="-122"/>
              </a:rPr>
              <a:t>import</a:t>
            </a:r>
            <a:r>
              <a:rPr lang="zh-CN" altLang="en-US" sz="2400" dirty="0" smtClean="0">
                <a:ea typeface="宋体" pitchFamily="2" charset="-122"/>
              </a:rPr>
              <a:t>语句</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zh-CN" altLang="en-US" sz="2400" dirty="0" smtClean="0">
                <a:ea typeface="宋体" pitchFamily="2" charset="-122"/>
              </a:rPr>
              <a:t>可以使用</a:t>
            </a:r>
            <a:r>
              <a:rPr lang="en-US" altLang="zh-CN" sz="2400" dirty="0" smtClean="0">
                <a:ea typeface="宋体" pitchFamily="2" charset="-122"/>
              </a:rPr>
              <a:t>import com.* ;</a:t>
            </a:r>
            <a:r>
              <a:rPr lang="zh-CN" altLang="en-US" sz="2400" dirty="0" smtClean="0">
                <a:ea typeface="宋体" pitchFamily="2" charset="-122"/>
              </a:rPr>
              <a:t>语句，表明导入</a:t>
            </a:r>
            <a:r>
              <a:rPr lang="en-US" altLang="zh-CN" sz="2400" dirty="0" smtClean="0">
                <a:ea typeface="宋体" pitchFamily="2" charset="-122"/>
              </a:rPr>
              <a:t>com</a:t>
            </a:r>
            <a:r>
              <a:rPr lang="zh-CN" altLang="en-US" sz="2400" dirty="0" smtClean="0">
                <a:ea typeface="宋体" pitchFamily="2" charset="-122"/>
              </a:rPr>
              <a:t>包下的所有类。而</a:t>
            </a:r>
            <a:r>
              <a:rPr lang="en-US" altLang="zh-CN" sz="2400" dirty="0" smtClean="0">
                <a:ea typeface="宋体" pitchFamily="2" charset="-122"/>
              </a:rPr>
              <a:t>com</a:t>
            </a:r>
            <a:r>
              <a:rPr lang="zh-CN" altLang="en-US" sz="2400" dirty="0" smtClean="0">
                <a:ea typeface="宋体" pitchFamily="2" charset="-122"/>
              </a:rPr>
              <a:t>包下</a:t>
            </a:r>
            <a:r>
              <a:rPr lang="en-US" altLang="zh-CN" sz="2400" dirty="0" smtClean="0">
                <a:ea typeface="宋体" pitchFamily="2" charset="-122"/>
              </a:rPr>
              <a:t>sub</a:t>
            </a:r>
            <a:r>
              <a:rPr lang="zh-CN" altLang="en-US" sz="2400" dirty="0" smtClean="0">
                <a:ea typeface="宋体" pitchFamily="2" charset="-122"/>
              </a:rPr>
              <a:t>子包内的类则不会被导入。</a:t>
            </a:r>
            <a:r>
              <a:rPr lang="en-US" altLang="zh-CN" sz="2400" dirty="0" smtClean="0">
                <a:ea typeface="宋体" pitchFamily="2" charset="-122"/>
              </a:rPr>
              <a:t>import com.sub.*;</a:t>
            </a:r>
          </a:p>
          <a:p>
            <a:pPr>
              <a:lnSpc>
                <a:spcPts val="4000"/>
              </a:lnSpc>
              <a:spcBef>
                <a:spcPct val="0"/>
              </a:spcBef>
              <a:buClr>
                <a:schemeClr val="tx1"/>
              </a:buClr>
              <a:buFont typeface="Wingdings" pitchFamily="2" charset="2"/>
              <a:buChar char="Ø"/>
            </a:pPr>
            <a:r>
              <a:rPr lang="en-US" altLang="zh-CN" sz="2400" dirty="0" smtClean="0">
                <a:ea typeface="宋体" pitchFamily="2" charset="-122"/>
              </a:rPr>
              <a:t>import</a:t>
            </a:r>
            <a:r>
              <a:rPr lang="zh-CN" altLang="en-US" sz="2400" dirty="0" smtClean="0">
                <a:ea typeface="宋体" pitchFamily="2" charset="-122"/>
              </a:rPr>
              <a:t>语句不是必需的，可坚持在类里使用其它类的全名</a:t>
            </a:r>
            <a:endParaRPr lang="en-US" altLang="zh-CN" sz="2400" dirty="0" smtClean="0">
              <a:ea typeface="宋体" pitchFamily="2" charset="-122"/>
            </a:endParaRPr>
          </a:p>
          <a:p>
            <a:pPr>
              <a:lnSpc>
                <a:spcPts val="4000"/>
              </a:lnSpc>
              <a:spcBef>
                <a:spcPct val="0"/>
              </a:spcBef>
              <a:buClr>
                <a:schemeClr val="tx1"/>
              </a:buClr>
              <a:buFont typeface="Wingdings" pitchFamily="2" charset="2"/>
              <a:buChar char="Ø"/>
            </a:pPr>
            <a:r>
              <a:rPr lang="en-US" altLang="zh-CN" sz="2400" dirty="0" smtClean="0">
                <a:ea typeface="宋体" pitchFamily="2" charset="-122"/>
              </a:rPr>
              <a:t>JDK 1.5</a:t>
            </a:r>
            <a:r>
              <a:rPr lang="zh-CN" altLang="en-US" sz="2400" dirty="0" smtClean="0">
                <a:ea typeface="宋体" pitchFamily="2" charset="-122"/>
              </a:rPr>
              <a:t>加入</a:t>
            </a:r>
            <a:r>
              <a:rPr lang="en-US" altLang="zh-CN" sz="2400" dirty="0" smtClean="0">
                <a:ea typeface="宋体" pitchFamily="2" charset="-122"/>
              </a:rPr>
              <a:t>import static(</a:t>
            </a:r>
            <a:r>
              <a:rPr lang="zh-CN" altLang="en-US" sz="2400" dirty="0" smtClean="0">
                <a:ea typeface="宋体" pitchFamily="2" charset="-122"/>
              </a:rPr>
              <a:t>静态导入</a:t>
            </a:r>
            <a:r>
              <a:rPr lang="en-US" altLang="zh-CN" sz="2400" dirty="0" smtClean="0">
                <a:ea typeface="宋体" pitchFamily="2" charset="-122"/>
              </a:rPr>
              <a:t>)</a:t>
            </a:r>
            <a:r>
              <a:rPr lang="zh-CN" altLang="en-US" sz="2400" dirty="0" smtClean="0">
                <a:ea typeface="宋体" pitchFamily="2" charset="-122"/>
              </a:rPr>
              <a:t>语句</a:t>
            </a:r>
            <a:r>
              <a:rPr lang="en-US" altLang="zh-CN" sz="2400" dirty="0" smtClean="0">
                <a:ea typeface="宋体" pitchFamily="2" charset="-122"/>
              </a:rPr>
              <a:t>—</a:t>
            </a:r>
            <a:r>
              <a:rPr lang="zh-CN" altLang="en-US" sz="2400" dirty="0" smtClean="0">
                <a:ea typeface="宋体" pitchFamily="2" charset="-122"/>
              </a:rPr>
              <a:t>告诉编译器我（指所在类）所使用的静态成员从哪个类中导入。</a:t>
            </a:r>
            <a:endParaRPr lang="en-US" altLang="zh-CN" sz="2400" dirty="0">
              <a:ea typeface="宋体" pitchFamily="2" charset="-122"/>
            </a:endParaRPr>
          </a:p>
          <a:p>
            <a:pPr eaLnBrk="1" hangingPunct="1">
              <a:lnSpc>
                <a:spcPct val="90000"/>
              </a:lnSpc>
            </a:pP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407357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571480"/>
            <a:ext cx="8229600" cy="857256"/>
          </a:xfrm>
        </p:spPr>
        <p:txBody>
          <a:bodyPr/>
          <a:lstStyle/>
          <a:p>
            <a:r>
              <a:rPr lang="zh-CN" altLang="en-US" b="1" dirty="0" smtClean="0">
                <a:ea typeface="宋体" charset="-122"/>
              </a:rPr>
              <a:t>编译时使用</a:t>
            </a:r>
            <a:r>
              <a:rPr lang="en-US" altLang="zh-CN" b="1" dirty="0" smtClean="0">
                <a:ea typeface="宋体" charset="-122"/>
              </a:rPr>
              <a:t>-d</a:t>
            </a:r>
            <a:r>
              <a:rPr lang="zh-CN" altLang="en-US" b="1" dirty="0" smtClean="0">
                <a:ea typeface="宋体" charset="-122"/>
              </a:rPr>
              <a:t>选项</a:t>
            </a:r>
            <a:endParaRPr lang="zh-CN" altLang="en-US" b="1" dirty="0"/>
          </a:p>
        </p:txBody>
      </p:sp>
      <p:sp>
        <p:nvSpPr>
          <p:cNvPr id="3" name="内容占位符 2"/>
          <p:cNvSpPr>
            <a:spLocks noGrp="1"/>
          </p:cNvSpPr>
          <p:nvPr>
            <p:ph idx="1"/>
          </p:nvPr>
        </p:nvSpPr>
        <p:spPr/>
        <p:txBody>
          <a:bodyPr/>
          <a:lstStyle/>
          <a:p>
            <a:pPr marL="361950" indent="-361950"/>
            <a:r>
              <a:rPr lang="en-US" altLang="zh-CN" dirty="0" err="1" smtClean="0">
                <a:ea typeface="宋体" charset="-122"/>
              </a:rPr>
              <a:t>javac</a:t>
            </a:r>
            <a:r>
              <a:rPr lang="zh-CN" altLang="en-US" dirty="0" smtClean="0">
                <a:ea typeface="宋体" charset="-122"/>
              </a:rPr>
              <a:t>命令提供了一个</a:t>
            </a:r>
            <a:r>
              <a:rPr lang="en-US" altLang="zh-CN" dirty="0" smtClean="0">
                <a:ea typeface="宋体" charset="-122"/>
              </a:rPr>
              <a:t>-d </a:t>
            </a:r>
            <a:r>
              <a:rPr lang="zh-CN" altLang="en-US" dirty="0" smtClean="0">
                <a:ea typeface="宋体" charset="-122"/>
              </a:rPr>
              <a:t>选项，可用来自动创建</a:t>
            </a:r>
            <a:r>
              <a:rPr lang="en-US" altLang="zh-CN" dirty="0" smtClean="0">
                <a:ea typeface="宋体" charset="-122"/>
              </a:rPr>
              <a:t>class</a:t>
            </a:r>
            <a:r>
              <a:rPr lang="zh-CN" altLang="en-US" dirty="0" smtClean="0">
                <a:ea typeface="宋体" charset="-122"/>
              </a:rPr>
              <a:t>文件所在包的各级子目录。</a:t>
            </a:r>
          </a:p>
          <a:p>
            <a:pPr marL="361950" indent="-361950"/>
            <a:r>
              <a:rPr lang="zh-CN" altLang="en-US" dirty="0" smtClean="0">
                <a:ea typeface="宋体" charset="-122"/>
              </a:rPr>
              <a:t>运行格式：</a:t>
            </a:r>
          </a:p>
          <a:p>
            <a:pPr marL="704850" lvl="1" indent="-341313">
              <a:buNone/>
            </a:pPr>
            <a:r>
              <a:rPr lang="en-US" altLang="zh-CN" dirty="0" err="1" smtClean="0">
                <a:ea typeface="宋体" charset="-122"/>
              </a:rPr>
              <a:t>javac</a:t>
            </a:r>
            <a:r>
              <a:rPr lang="en-US" altLang="zh-CN" dirty="0" smtClean="0">
                <a:ea typeface="宋体" charset="-122"/>
              </a:rPr>
              <a:t>  -d  &lt;</a:t>
            </a:r>
            <a:r>
              <a:rPr lang="zh-CN" altLang="en-US" dirty="0" smtClean="0">
                <a:ea typeface="宋体" charset="-122"/>
              </a:rPr>
              <a:t>包目录结构的起始位置</a:t>
            </a:r>
            <a:r>
              <a:rPr lang="en-US" altLang="zh-CN" dirty="0" smtClean="0">
                <a:ea typeface="宋体" charset="-122"/>
              </a:rPr>
              <a:t>&gt;  &lt;</a:t>
            </a:r>
            <a:r>
              <a:rPr lang="zh-CN" altLang="en-US" dirty="0" smtClean="0">
                <a:ea typeface="宋体" charset="-122"/>
              </a:rPr>
              <a:t>源文件名</a:t>
            </a:r>
            <a:r>
              <a:rPr lang="en-US" altLang="zh-CN" dirty="0" smtClean="0">
                <a:ea typeface="宋体" charset="-122"/>
              </a:rPr>
              <a:t>.java&gt;</a:t>
            </a:r>
          </a:p>
          <a:p>
            <a:pPr marL="361950" indent="-361950"/>
            <a:r>
              <a:rPr lang="zh-CN" altLang="en-US" dirty="0" smtClean="0">
                <a:ea typeface="宋体" charset="-122"/>
              </a:rPr>
              <a:t>例如：</a:t>
            </a:r>
          </a:p>
          <a:p>
            <a:pPr lvl="1" indent="-206375">
              <a:buNone/>
            </a:pPr>
            <a:r>
              <a:rPr lang="en-US" altLang="zh-CN" dirty="0" err="1" smtClean="0"/>
              <a:t>javac</a:t>
            </a:r>
            <a:r>
              <a:rPr lang="en-US" altLang="zh-CN" dirty="0" smtClean="0"/>
              <a:t>  -d  ./  Flyer.java Pet.java</a:t>
            </a:r>
            <a:endParaRPr lang="zh-CN" altLang="zh-CN" dirty="0" smtClean="0"/>
          </a:p>
          <a:p>
            <a:pPr lvl="1" indent="-206375">
              <a:buNone/>
            </a:pPr>
            <a:r>
              <a:rPr lang="en-US" altLang="zh-CN" dirty="0" err="1" smtClean="0"/>
              <a:t>javac</a:t>
            </a:r>
            <a:r>
              <a:rPr lang="en-US" altLang="zh-CN" dirty="0" smtClean="0"/>
              <a:t>  -d  ./  Bird.java</a:t>
            </a:r>
            <a:endParaRPr lang="zh-CN" altLang="zh-CN" dirty="0" smtClean="0"/>
          </a:p>
          <a:p>
            <a:pPr lvl="1" indent="-206375">
              <a:buNone/>
            </a:pPr>
            <a:r>
              <a:rPr lang="en-US" altLang="zh-CN" dirty="0" err="1" smtClean="0"/>
              <a:t>javac</a:t>
            </a:r>
            <a:r>
              <a:rPr lang="en-US" altLang="zh-CN" dirty="0" smtClean="0"/>
              <a:t>  -d  ./  TestAbstractInterface.java</a:t>
            </a:r>
            <a:endParaRPr lang="en-US" altLang="zh-CN" dirty="0" smtClean="0">
              <a:ea typeface="宋体" charset="-122"/>
            </a:endParaRP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843808" y="620688"/>
            <a:ext cx="4680520" cy="792088"/>
          </a:xfrm>
        </p:spPr>
        <p:txBody>
          <a:bodyPr/>
          <a:lstStyle/>
          <a:p>
            <a:pPr eaLnBrk="1" hangingPunct="1"/>
            <a:r>
              <a:rPr lang="zh-CN" altLang="en-US" b="1" dirty="0" smtClean="0">
                <a:solidFill>
                  <a:schemeClr val="tx1"/>
                </a:solidFill>
                <a:latin typeface="+mn-lt"/>
                <a:ea typeface="宋体" pitchFamily="2" charset="-122"/>
                <a:cs typeface="Arial Unicode MS" pitchFamily="34" charset="-122"/>
              </a:rPr>
              <a:t>面向对象的思想概述</a:t>
            </a:r>
          </a:p>
        </p:txBody>
      </p:sp>
      <p:sp>
        <p:nvSpPr>
          <p:cNvPr id="5123" name="Rectangle 3"/>
          <p:cNvSpPr>
            <a:spLocks noGrp="1" noChangeArrowheads="1"/>
          </p:cNvSpPr>
          <p:nvPr>
            <p:ph type="body" idx="1"/>
          </p:nvPr>
        </p:nvSpPr>
        <p:spPr>
          <a:xfrm>
            <a:off x="179512" y="1484784"/>
            <a:ext cx="8658236" cy="4752528"/>
          </a:xfrm>
        </p:spPr>
        <p:txBody>
          <a:bodyPr>
            <a:noAutofit/>
          </a:bodyPr>
          <a:lstStyle/>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程序员从执行者转化成了指挥者。</a:t>
            </a:r>
            <a:endParaRPr lang="en-US" altLang="zh-CN" dirty="0" smtClean="0">
              <a:ea typeface="宋体" pitchFamily="2" charset="-122"/>
              <a:cs typeface="Times New Roman" pitchFamily="18" charset="0"/>
            </a:endParaRPr>
          </a:p>
          <a:p>
            <a:pPr marL="0" indent="0" eaLnBrk="1" hangingPunct="1">
              <a:lnSpc>
                <a:spcPct val="90000"/>
              </a:lnSpc>
              <a:buClr>
                <a:schemeClr val="tx1"/>
              </a:buClr>
              <a:buNone/>
            </a:pPr>
            <a:endParaRPr lang="en-US" altLang="zh-CN" sz="11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ea typeface="宋体" pitchFamily="2" charset="-122"/>
                <a:cs typeface="Times New Roman" pitchFamily="18" charset="0"/>
              </a:rPr>
              <a:t>完成需求时：</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先去</a:t>
            </a:r>
            <a:r>
              <a:rPr lang="zh-CN" altLang="en-US" dirty="0">
                <a:ea typeface="宋体" pitchFamily="2" charset="-122"/>
                <a:cs typeface="Times New Roman" pitchFamily="18" charset="0"/>
              </a:rPr>
              <a:t>找具有所</a:t>
            </a:r>
            <a:r>
              <a:rPr lang="zh-CN" altLang="en-US" dirty="0" smtClean="0">
                <a:ea typeface="宋体" pitchFamily="2" charset="-122"/>
                <a:cs typeface="Times New Roman" pitchFamily="18" charset="0"/>
              </a:rPr>
              <a:t>需功能</a:t>
            </a:r>
            <a:r>
              <a:rPr lang="zh-CN" altLang="en-US" dirty="0">
                <a:ea typeface="宋体" pitchFamily="2" charset="-122"/>
                <a:cs typeface="Times New Roman" pitchFamily="18" charset="0"/>
              </a:rPr>
              <a:t>的对象来</a:t>
            </a:r>
            <a:r>
              <a:rPr lang="zh-CN" altLang="en-US" dirty="0" smtClean="0">
                <a:ea typeface="宋体" pitchFamily="2" charset="-122"/>
                <a:cs typeface="Times New Roman" pitchFamily="18" charset="0"/>
              </a:rPr>
              <a:t>用。</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如果该对象不存在，那么创建一个具有所需功能的对象。</a:t>
            </a:r>
          </a:p>
          <a:p>
            <a:pPr lvl="1">
              <a:lnSpc>
                <a:spcPct val="90000"/>
              </a:lnSpc>
              <a:buClr>
                <a:schemeClr val="tx1"/>
              </a:buClr>
              <a:buFont typeface="Wingdings" pitchFamily="2" charset="2"/>
              <a:buChar char="Ø"/>
            </a:pPr>
            <a:r>
              <a:rPr lang="zh-CN" altLang="en-US" dirty="0">
                <a:ea typeface="宋体" pitchFamily="2" charset="-122"/>
                <a:cs typeface="Times New Roman" pitchFamily="18" charset="0"/>
              </a:rPr>
              <a:t>这样简化开发并提高复用。</a:t>
            </a:r>
          </a:p>
          <a:p>
            <a:pPr marL="0" indent="0">
              <a:lnSpc>
                <a:spcPct val="90000"/>
              </a:lnSpc>
              <a:buClr>
                <a:schemeClr val="tx1"/>
              </a:buClr>
              <a:buNone/>
            </a:pPr>
            <a:endParaRPr lang="en-US" altLang="zh-CN" sz="1200" dirty="0" smtClean="0">
              <a:ea typeface="宋体" pitchFamily="2" charset="-122"/>
              <a:cs typeface="Times New Roman" pitchFamily="18" charset="0"/>
            </a:endParaRPr>
          </a:p>
          <a:p>
            <a:pPr eaLnBrk="1" hangingPunct="1">
              <a:lnSpc>
                <a:spcPct val="90000"/>
              </a:lnSpc>
              <a:buClr>
                <a:schemeClr val="tx1"/>
              </a:buClr>
              <a:buFont typeface="Wingdings" pitchFamily="2" charset="2"/>
              <a:buChar char="l"/>
            </a:pPr>
            <a:r>
              <a:rPr lang="zh-CN" altLang="en-US" dirty="0" smtClean="0">
                <a:solidFill>
                  <a:srgbClr val="C00000"/>
                </a:solidFill>
                <a:ea typeface="宋体" pitchFamily="2" charset="-122"/>
                <a:cs typeface="Times New Roman" pitchFamily="18" charset="0"/>
              </a:rPr>
              <a:t>类</a:t>
            </a:r>
            <a:r>
              <a:rPr lang="en-US" altLang="zh-CN" dirty="0" smtClean="0">
                <a:solidFill>
                  <a:srgbClr val="C00000"/>
                </a:solidFill>
                <a:ea typeface="宋体" pitchFamily="2" charset="-122"/>
                <a:cs typeface="Times New Roman" pitchFamily="18" charset="0"/>
              </a:rPr>
              <a:t>(class)</a:t>
            </a:r>
            <a:r>
              <a:rPr lang="zh-CN" altLang="en-US" dirty="0" smtClean="0">
                <a:ea typeface="宋体" pitchFamily="2" charset="-122"/>
                <a:cs typeface="Times New Roman" pitchFamily="18" charset="0"/>
              </a:rPr>
              <a:t>和</a:t>
            </a:r>
            <a:r>
              <a:rPr lang="zh-CN" altLang="en-US" dirty="0" smtClean="0">
                <a:solidFill>
                  <a:srgbClr val="C00000"/>
                </a:solidFill>
                <a:ea typeface="宋体" pitchFamily="2" charset="-122"/>
                <a:cs typeface="Times New Roman" pitchFamily="18" charset="0"/>
              </a:rPr>
              <a:t>对象</a:t>
            </a:r>
            <a:r>
              <a:rPr lang="en-US" altLang="zh-CN" dirty="0" smtClean="0">
                <a:solidFill>
                  <a:srgbClr val="C00000"/>
                </a:solidFill>
                <a:ea typeface="宋体" pitchFamily="2" charset="-122"/>
                <a:cs typeface="Times New Roman" pitchFamily="18" charset="0"/>
              </a:rPr>
              <a:t>(object)</a:t>
            </a:r>
            <a:r>
              <a:rPr lang="zh-CN" altLang="en-US" dirty="0" smtClean="0">
                <a:ea typeface="宋体" pitchFamily="2" charset="-122"/>
                <a:cs typeface="Times New Roman" pitchFamily="18" charset="0"/>
              </a:rPr>
              <a:t>是面向对象的核心概念。</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类是对一类事物描述，是</a:t>
            </a:r>
            <a:r>
              <a:rPr lang="zh-CN" altLang="en-US" dirty="0" smtClean="0">
                <a:solidFill>
                  <a:srgbClr val="0000FF"/>
                </a:solidFill>
                <a:ea typeface="宋体" pitchFamily="2" charset="-122"/>
                <a:cs typeface="Times New Roman" pitchFamily="18" charset="0"/>
              </a:rPr>
              <a:t>抽象的</a:t>
            </a:r>
            <a:r>
              <a:rPr lang="zh-CN" altLang="en-US" dirty="0" smtClean="0">
                <a:ea typeface="宋体" pitchFamily="2" charset="-122"/>
                <a:cs typeface="Times New Roman" pitchFamily="18" charset="0"/>
              </a:rPr>
              <a:t>、概念上的定义</a:t>
            </a:r>
            <a:endParaRPr lang="en-US" altLang="zh-CN" dirty="0" smtClean="0">
              <a:ea typeface="宋体" pitchFamily="2" charset="-122"/>
              <a:cs typeface="Times New Roman" pitchFamily="18" charset="0"/>
            </a:endParaRPr>
          </a:p>
          <a:p>
            <a:pPr lvl="1">
              <a:lnSpc>
                <a:spcPct val="90000"/>
              </a:lnSpc>
              <a:buClr>
                <a:schemeClr val="tx1"/>
              </a:buClr>
              <a:buFont typeface="Wingdings" pitchFamily="2" charset="2"/>
              <a:buChar char="Ø"/>
            </a:pPr>
            <a:r>
              <a:rPr lang="zh-CN" altLang="en-US" dirty="0" smtClean="0">
                <a:ea typeface="宋体" pitchFamily="2" charset="-122"/>
                <a:cs typeface="Times New Roman" pitchFamily="18" charset="0"/>
              </a:rPr>
              <a:t>对象是实际存在的该类事物的每个个体，因而也称</a:t>
            </a:r>
            <a:r>
              <a:rPr lang="zh-CN" altLang="en-US" dirty="0" smtClean="0">
                <a:solidFill>
                  <a:srgbClr val="0000FF"/>
                </a:solidFill>
                <a:ea typeface="宋体" pitchFamily="2" charset="-122"/>
                <a:cs typeface="Times New Roman" pitchFamily="18" charset="0"/>
              </a:rPr>
              <a:t>实例</a:t>
            </a:r>
            <a:r>
              <a:rPr lang="en-US" altLang="zh-CN" dirty="0" smtClean="0">
                <a:ea typeface="宋体" pitchFamily="2" charset="-122"/>
                <a:cs typeface="Times New Roman" pitchFamily="18" charset="0"/>
              </a:rPr>
              <a:t>(instance)</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57150" lvl="1" indent="-342900">
              <a:lnSpc>
                <a:spcPct val="90000"/>
              </a:lnSpc>
              <a:buClr>
                <a:schemeClr val="tx1"/>
              </a:buClr>
              <a:buFont typeface="Wingdings" pitchFamily="2" charset="2"/>
              <a:buChar char="l"/>
            </a:pP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“万事万物皆对象”</a:t>
            </a:r>
          </a:p>
        </p:txBody>
      </p:sp>
    </p:spTree>
    <p:extLst>
      <p:ext uri="{BB962C8B-B14F-4D97-AF65-F5344CB8AC3E}">
        <p14:creationId xmlns:p14="http://schemas.microsoft.com/office/powerpoint/2010/main" val="1112944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zh-CN" altLang="en-US" sz="2400" dirty="0" smtClean="0">
                <a:ea typeface="宋体" pitchFamily="2" charset="-122"/>
              </a:rPr>
              <a:t>编写一个</a:t>
            </a:r>
            <a:r>
              <a:rPr lang="en-US" altLang="zh-CN" sz="2400" dirty="0" smtClean="0">
                <a:ea typeface="宋体" pitchFamily="2" charset="-122"/>
              </a:rPr>
              <a:t>Person</a:t>
            </a:r>
            <a:r>
              <a:rPr lang="zh-CN" altLang="en-US" sz="2400" dirty="0" smtClean="0">
                <a:ea typeface="宋体" pitchFamily="2" charset="-122"/>
              </a:rPr>
              <a:t>类</a:t>
            </a:r>
            <a:r>
              <a:rPr lang="en-US" altLang="zh-CN" sz="2400" dirty="0" err="1" smtClean="0">
                <a:ea typeface="宋体" charset="-122"/>
              </a:rPr>
              <a:t>归到com.superclass包中</a:t>
            </a:r>
            <a:r>
              <a:rPr lang="en-US" altLang="zh-CN" sz="2400" dirty="0" smtClean="0">
                <a:ea typeface="宋体" charset="-122"/>
              </a:rPr>
              <a:t>；</a:t>
            </a:r>
            <a:r>
              <a:rPr lang="zh-CN" altLang="en-US" sz="2400" dirty="0" smtClean="0">
                <a:ea typeface="宋体" charset="-122"/>
              </a:rPr>
              <a:t>将</a:t>
            </a:r>
            <a:r>
              <a:rPr lang="en-US" altLang="zh-CN" sz="2400" dirty="0" err="1" smtClean="0">
                <a:ea typeface="宋体" charset="-122"/>
              </a:rPr>
              <a:t>Student类和Teacher类归到com.subclass包中</a:t>
            </a:r>
            <a:r>
              <a:rPr lang="en-US" altLang="zh-CN" sz="2400" dirty="0" smtClean="0">
                <a:ea typeface="宋体" charset="-122"/>
              </a:rPr>
              <a:t>；</a:t>
            </a:r>
            <a:r>
              <a:rPr lang="zh-CN" altLang="en-US" sz="2400" dirty="0" smtClean="0">
                <a:ea typeface="宋体" charset="-122"/>
              </a:rPr>
              <a:t>将</a:t>
            </a:r>
            <a:r>
              <a:rPr lang="en-US" altLang="zh-CN" sz="2400" dirty="0" err="1" smtClean="0">
                <a:ea typeface="宋体" charset="-122"/>
              </a:rPr>
              <a:t>TestPerson类归到test包中</a:t>
            </a:r>
            <a:r>
              <a:rPr lang="en-US" altLang="zh-CN" sz="2400" dirty="0" smtClean="0">
                <a:ea typeface="宋体" charset="-122"/>
              </a:rPr>
              <a:t>。</a:t>
            </a:r>
          </a:p>
          <a:p>
            <a:pPr marL="457200" indent="-457200">
              <a:buFont typeface="+mj-lt"/>
              <a:buAutoNum type="arabicPeriod"/>
              <a:defRPr/>
            </a:pPr>
            <a:r>
              <a:rPr lang="zh-CN" altLang="en-US" sz="2400" dirty="0" smtClean="0">
                <a:ea typeface="宋体" charset="-122"/>
              </a:rPr>
              <a:t>编译并运行该程序。</a:t>
            </a:r>
            <a:endParaRPr lang="zh-CN" altLang="en-US" sz="2400" dirty="0" smtClean="0">
              <a:ea typeface="宋体" pitchFamily="2" charset="-122"/>
            </a:endParaRPr>
          </a:p>
          <a:p>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642918"/>
            <a:ext cx="8229600" cy="857256"/>
          </a:xfrm>
        </p:spPr>
        <p:txBody>
          <a:bodyPr/>
          <a:lstStyle/>
          <a:p>
            <a:r>
              <a:rPr lang="zh-CN" altLang="en-US" b="1" dirty="0" smtClean="0">
                <a:ea typeface="宋体" charset="-122"/>
              </a:rPr>
              <a:t>使用</a:t>
            </a:r>
            <a:r>
              <a:rPr lang="en-US" altLang="zh-CN" b="1" dirty="0" smtClean="0">
                <a:ea typeface="宋体" charset="-122"/>
              </a:rPr>
              <a:t>jar</a:t>
            </a:r>
            <a:r>
              <a:rPr lang="zh-CN" altLang="en-US" b="1" dirty="0" smtClean="0">
                <a:ea typeface="宋体" charset="-122"/>
              </a:rPr>
              <a:t>命令打包应用程序</a:t>
            </a:r>
            <a:endParaRPr lang="zh-CN" altLang="en-US" b="1" dirty="0"/>
          </a:p>
        </p:txBody>
      </p:sp>
      <p:sp>
        <p:nvSpPr>
          <p:cNvPr id="3" name="内容占位符 2"/>
          <p:cNvSpPr>
            <a:spLocks noGrp="1"/>
          </p:cNvSpPr>
          <p:nvPr>
            <p:ph idx="1"/>
          </p:nvPr>
        </p:nvSpPr>
        <p:spPr/>
        <p:txBody>
          <a:bodyPr>
            <a:normAutofit fontScale="92500"/>
          </a:bodyPr>
          <a:lstStyle/>
          <a:p>
            <a:pPr marL="361950" indent="-361950"/>
            <a:r>
              <a:rPr lang="zh-CN" altLang="en-US" dirty="0" smtClean="0">
                <a:ea typeface="宋体" charset="-122"/>
              </a:rPr>
              <a:t>可使用</a:t>
            </a:r>
            <a:r>
              <a:rPr lang="en-US" altLang="zh-CN" dirty="0" smtClean="0">
                <a:ea typeface="宋体" charset="-122"/>
              </a:rPr>
              <a:t>jar</a:t>
            </a:r>
            <a:r>
              <a:rPr lang="zh-CN" altLang="en-US" dirty="0" smtClean="0">
                <a:ea typeface="宋体" charset="-122"/>
              </a:rPr>
              <a:t>命令将应用程序的所有类打包为一个</a:t>
            </a:r>
            <a:r>
              <a:rPr lang="en-US" altLang="zh-CN" dirty="0" smtClean="0">
                <a:ea typeface="宋体" charset="-122"/>
              </a:rPr>
              <a:t>.jar</a:t>
            </a:r>
            <a:r>
              <a:rPr lang="zh-CN" altLang="en-US" dirty="0" smtClean="0">
                <a:ea typeface="宋体" charset="-122"/>
              </a:rPr>
              <a:t>文件以方便部署应用程序</a:t>
            </a:r>
            <a:endParaRPr lang="en-US" altLang="zh-CN" dirty="0" smtClean="0">
              <a:ea typeface="宋体" charset="-122"/>
            </a:endParaRPr>
          </a:p>
          <a:p>
            <a:pPr marL="361950" indent="-361950"/>
            <a:r>
              <a:rPr lang="zh-CN" altLang="en-US" dirty="0" smtClean="0">
                <a:ea typeface="宋体" charset="-122"/>
              </a:rPr>
              <a:t>打包过程如下：</a:t>
            </a:r>
            <a:endParaRPr lang="en-US" altLang="zh-CN" dirty="0" smtClean="0">
              <a:ea typeface="宋体" charset="-122"/>
            </a:endParaRPr>
          </a:p>
          <a:p>
            <a:pPr marL="800100" lvl="1" indent="-457200">
              <a:buFont typeface="+mj-lt"/>
              <a:buAutoNum type="arabicPeriod"/>
            </a:pPr>
            <a:r>
              <a:rPr lang="zh-CN" altLang="en-US" dirty="0" smtClean="0">
                <a:ea typeface="宋体" charset="-122"/>
              </a:rPr>
              <a:t>创建文本文件，在其中指明主类。例如</a:t>
            </a:r>
            <a:r>
              <a:rPr lang="en-US" altLang="zh-CN" dirty="0" smtClean="0">
                <a:ea typeface="宋体" charset="-122"/>
              </a:rPr>
              <a:t>tempfile.txt</a:t>
            </a:r>
            <a:r>
              <a:rPr lang="zh-CN" altLang="en-US" dirty="0" smtClean="0">
                <a:ea typeface="宋体" charset="-122"/>
              </a:rPr>
              <a:t>：</a:t>
            </a:r>
            <a:endParaRPr lang="en-US" altLang="zh-CN" dirty="0" smtClean="0">
              <a:ea typeface="宋体" charset="-122"/>
            </a:endParaRPr>
          </a:p>
          <a:p>
            <a:pPr marL="800100" lvl="1" indent="-457200">
              <a:buNone/>
            </a:pPr>
            <a:r>
              <a:rPr lang="en-US" altLang="zh-CN" dirty="0" smtClean="0">
                <a:ea typeface="宋体" charset="-122"/>
              </a:rPr>
              <a:t>	Main-Class: </a:t>
            </a:r>
            <a:r>
              <a:rPr lang="en-US" altLang="zh-CN" dirty="0" err="1" smtClean="0">
                <a:ea typeface="宋体" charset="-122"/>
              </a:rPr>
              <a:t>com.ccc.</a:t>
            </a:r>
            <a:r>
              <a:rPr lang="en-US" altLang="zh-CN" dirty="0" err="1" smtClean="0">
                <a:ea typeface="宋体" pitchFamily="2" charset="-122"/>
              </a:rPr>
              <a:t>TestPerson</a:t>
            </a:r>
            <a:r>
              <a:rPr lang="en-US" altLang="zh-CN" dirty="0" smtClean="0">
                <a:ea typeface="宋体" pitchFamily="2" charset="-122"/>
              </a:rPr>
              <a:t> </a:t>
            </a:r>
          </a:p>
          <a:p>
            <a:pPr marL="800100" lvl="1" indent="-457200">
              <a:buNone/>
            </a:pPr>
            <a:r>
              <a:rPr lang="en-US" altLang="zh-CN" dirty="0" smtClean="0">
                <a:ea typeface="宋体" pitchFamily="2" charset="-122"/>
              </a:rPr>
              <a:t>	&lt;</a:t>
            </a:r>
            <a:r>
              <a:rPr lang="zh-CN" altLang="en-US" dirty="0" smtClean="0">
                <a:ea typeface="宋体" pitchFamily="2" charset="-122"/>
              </a:rPr>
              <a:t>换行</a:t>
            </a:r>
            <a:r>
              <a:rPr lang="en-US" altLang="zh-CN" dirty="0" smtClean="0">
                <a:ea typeface="宋体" pitchFamily="2" charset="-122"/>
              </a:rPr>
              <a:t>&gt;</a:t>
            </a:r>
            <a:endParaRPr lang="en-US" altLang="zh-CN" dirty="0" smtClean="0">
              <a:ea typeface="宋体" charset="-122"/>
            </a:endParaRPr>
          </a:p>
          <a:p>
            <a:pPr marL="800100" lvl="1" indent="-457200">
              <a:buFont typeface="+mj-lt"/>
              <a:buAutoNum type="arabicPeriod" startAt="2"/>
            </a:pPr>
            <a:r>
              <a:rPr lang="zh-CN" altLang="en-US" dirty="0" smtClean="0">
                <a:ea typeface="宋体" charset="-122"/>
              </a:rPr>
              <a:t>在应用程序相对于包的根目录中，执行</a:t>
            </a:r>
            <a:r>
              <a:rPr lang="en-US" altLang="zh-CN" dirty="0" smtClean="0">
                <a:ea typeface="宋体" charset="-122"/>
              </a:rPr>
              <a:t>jar</a:t>
            </a:r>
            <a:r>
              <a:rPr lang="zh-CN" altLang="en-US" dirty="0" smtClean="0">
                <a:ea typeface="宋体" charset="-122"/>
              </a:rPr>
              <a:t>命令打包程序：</a:t>
            </a:r>
            <a:endParaRPr lang="en-US" altLang="zh-CN" dirty="0" smtClean="0">
              <a:ea typeface="宋体" charset="-122"/>
            </a:endParaRPr>
          </a:p>
          <a:p>
            <a:pPr marL="800100" lvl="1" indent="-457200">
              <a:buNone/>
            </a:pPr>
            <a:r>
              <a:rPr lang="en-US" altLang="zh-CN" dirty="0" smtClean="0">
                <a:ea typeface="宋体" charset="-122"/>
              </a:rPr>
              <a:t>	 jar  </a:t>
            </a:r>
            <a:r>
              <a:rPr lang="en-US" altLang="zh-CN" dirty="0" err="1" smtClean="0">
                <a:ea typeface="宋体" charset="-122"/>
              </a:rPr>
              <a:t>cmf</a:t>
            </a:r>
            <a:r>
              <a:rPr lang="en-US" altLang="zh-CN" dirty="0" smtClean="0">
                <a:ea typeface="宋体" charset="-122"/>
              </a:rPr>
              <a:t>  tempfile.txt  MyProgram.jar  ./</a:t>
            </a:r>
          </a:p>
          <a:p>
            <a:pPr marL="457200" indent="-457200"/>
            <a:r>
              <a:rPr lang="zh-CN" altLang="en-US" dirty="0" smtClean="0">
                <a:ea typeface="宋体" charset="-122"/>
              </a:rPr>
              <a:t>可以在命令行执行</a:t>
            </a:r>
            <a:r>
              <a:rPr lang="en-US" altLang="zh-CN" dirty="0" smtClean="0">
                <a:ea typeface="宋体" charset="-122"/>
              </a:rPr>
              <a:t>.jar</a:t>
            </a:r>
            <a:r>
              <a:rPr lang="zh-CN" altLang="en-US" dirty="0" smtClean="0">
                <a:ea typeface="宋体" charset="-122"/>
              </a:rPr>
              <a:t>类型打包应用程序。例如：</a:t>
            </a:r>
            <a:endParaRPr lang="en-US" altLang="zh-CN" dirty="0" smtClean="0">
              <a:ea typeface="宋体" charset="-122"/>
            </a:endParaRPr>
          </a:p>
          <a:p>
            <a:pPr marL="457200" indent="-457200">
              <a:buNone/>
            </a:pPr>
            <a:r>
              <a:rPr lang="en-US" altLang="zh-CN" dirty="0" smtClean="0">
                <a:ea typeface="宋体" charset="-122"/>
              </a:rPr>
              <a:t>	java  –jar  MyProgram.jar</a:t>
            </a:r>
          </a:p>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642918"/>
            <a:ext cx="8229600" cy="857256"/>
          </a:xfrm>
        </p:spPr>
        <p:txBody>
          <a:bodyPr/>
          <a:lstStyle/>
          <a:p>
            <a:r>
              <a:rPr lang="zh-CN" altLang="en-US" dirty="0" smtClean="0"/>
              <a:t>练  习</a:t>
            </a:r>
            <a:endParaRPr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defRPr/>
            </a:pPr>
            <a:r>
              <a:rPr lang="zh-CN" altLang="en-US" dirty="0" smtClean="0">
                <a:ea typeface="宋体" pitchFamily="2" charset="-122"/>
              </a:rPr>
              <a:t>将前面练习的</a:t>
            </a:r>
            <a:r>
              <a:rPr lang="en-US" altLang="zh-CN" dirty="0" smtClean="0">
                <a:ea typeface="宋体" charset="-122"/>
              </a:rPr>
              <a:t>类</a:t>
            </a:r>
            <a:r>
              <a:rPr lang="zh-CN" altLang="en-US" dirty="0" smtClean="0">
                <a:ea typeface="宋体" charset="-122"/>
              </a:rPr>
              <a:t>一起打包到</a:t>
            </a:r>
            <a:r>
              <a:rPr lang="en-US" altLang="zh-CN" dirty="0" smtClean="0">
                <a:ea typeface="宋体" charset="-122"/>
              </a:rPr>
              <a:t>.jar</a:t>
            </a:r>
            <a:r>
              <a:rPr lang="zh-CN" altLang="en-US" dirty="0" smtClean="0">
                <a:ea typeface="宋体" charset="-122"/>
              </a:rPr>
              <a:t>文件中，并运行该</a:t>
            </a:r>
            <a:r>
              <a:rPr lang="en-US" altLang="zh-CN" dirty="0" smtClean="0">
                <a:ea typeface="宋体" charset="-122"/>
              </a:rPr>
              <a:t>.jar</a:t>
            </a:r>
            <a:r>
              <a:rPr lang="zh-CN" altLang="en-US" dirty="0" smtClean="0">
                <a:ea typeface="宋体" charset="-122"/>
              </a:rPr>
              <a:t>文件。</a:t>
            </a:r>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979712" y="692696"/>
            <a:ext cx="5472608" cy="792088"/>
          </a:xfrm>
        </p:spPr>
        <p:txBody>
          <a:bodyPr/>
          <a:lstStyle/>
          <a:p>
            <a:pPr eaLnBrk="1" hangingPunct="1"/>
            <a:r>
              <a:rPr lang="en-US" altLang="zh-CN" b="1" dirty="0" smtClean="0">
                <a:latin typeface="+mn-lt"/>
                <a:ea typeface="宋体" pitchFamily="2" charset="-122"/>
                <a:cs typeface="Times New Roman" pitchFamily="18" charset="0"/>
              </a:rPr>
              <a:t>JDK</a:t>
            </a:r>
            <a:r>
              <a:rPr lang="zh-CN" altLang="en-US" b="1" dirty="0" smtClean="0">
                <a:latin typeface="+mn-lt"/>
                <a:ea typeface="宋体" pitchFamily="2" charset="-122"/>
                <a:cs typeface="Times New Roman" pitchFamily="18" charset="0"/>
              </a:rPr>
              <a:t>中主要的包介绍</a:t>
            </a:r>
          </a:p>
        </p:txBody>
      </p:sp>
      <p:sp>
        <p:nvSpPr>
          <p:cNvPr id="51203" name="Text Box 3"/>
          <p:cNvSpPr txBox="1">
            <a:spLocks noChangeArrowheads="1"/>
          </p:cNvSpPr>
          <p:nvPr/>
        </p:nvSpPr>
        <p:spPr bwMode="auto">
          <a:xfrm>
            <a:off x="323528" y="1700808"/>
            <a:ext cx="8424614" cy="5293757"/>
          </a:xfrm>
          <a:prstGeom prst="rect">
            <a:avLst/>
          </a:prstGeom>
          <a:noFill/>
          <a:ln w="9525">
            <a:noFill/>
            <a:miter lim="800000"/>
            <a:headEnd/>
            <a:tailEnd/>
          </a:ln>
        </p:spPr>
        <p:txBody>
          <a:bodyPr wrap="square">
            <a:spAutoFit/>
          </a:bodyPr>
          <a:lstStyle/>
          <a:p>
            <a:pPr marL="457200" indent="-457200" algn="just">
              <a:spcBef>
                <a:spcPct val="20000"/>
              </a:spcBef>
              <a:buFont typeface="Wingdings" pitchFamily="2" charset="2"/>
              <a:buAutoNum type="arabicPeriod"/>
            </a:pPr>
            <a:r>
              <a:rPr lang="en-US" altLang="zh-CN" sz="2000" b="1" dirty="0" err="1">
                <a:ea typeface="宋体" pitchFamily="2" charset="-122"/>
                <a:cs typeface="Times New Roman" pitchFamily="18" charset="0"/>
              </a:rPr>
              <a:t>java.lang</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包含一些</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语言的核心类，如</a:t>
            </a:r>
            <a:r>
              <a:rPr lang="en-US" altLang="zh-CN" sz="2000" dirty="0">
                <a:ea typeface="宋体" pitchFamily="2" charset="-122"/>
                <a:cs typeface="Times New Roman" pitchFamily="18" charset="0"/>
              </a:rPr>
              <a:t>String</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Math</a:t>
            </a:r>
            <a:r>
              <a:rPr lang="zh-CN" altLang="en-US" sz="2000" dirty="0">
                <a:ea typeface="宋体" pitchFamily="2" charset="-122"/>
                <a:cs typeface="Times New Roman" pitchFamily="18" charset="0"/>
              </a:rPr>
              <a:t>、</a:t>
            </a:r>
            <a:r>
              <a:rPr lang="en-US" altLang="zh-CN" sz="2000" dirty="0">
                <a:ea typeface="宋体" pitchFamily="2" charset="-122"/>
                <a:cs typeface="Times New Roman" pitchFamily="18" charset="0"/>
              </a:rPr>
              <a:t>Integer</a:t>
            </a:r>
            <a:r>
              <a:rPr lang="zh-CN" altLang="en-US" sz="2000" dirty="0" smtClean="0">
                <a:ea typeface="宋体" pitchFamily="2" charset="-122"/>
                <a:cs typeface="Times New Roman" pitchFamily="18" charset="0"/>
              </a:rPr>
              <a:t>、 </a:t>
            </a:r>
            <a:endParaRPr lang="en-US" altLang="zh-CN" sz="2000" dirty="0" smtClean="0">
              <a:ea typeface="宋体" pitchFamily="2" charset="-122"/>
              <a:cs typeface="Times New Roman" pitchFamily="18" charset="0"/>
            </a:endParaRPr>
          </a:p>
          <a:p>
            <a:pPr algn="just">
              <a:spcBef>
                <a:spcPct val="20000"/>
              </a:spcBef>
            </a:pPr>
            <a:r>
              <a:rPr lang="en-US" altLang="zh-CN" sz="2000" dirty="0" smtClean="0">
                <a:ea typeface="宋体" pitchFamily="2" charset="-122"/>
                <a:cs typeface="Times New Roman" pitchFamily="18" charset="0"/>
              </a:rPr>
              <a:t>                              System</a:t>
            </a:r>
            <a:r>
              <a:rPr lang="zh-CN" altLang="en-US" sz="2000" dirty="0" smtClean="0">
                <a:ea typeface="宋体" pitchFamily="2" charset="-122"/>
                <a:cs typeface="Times New Roman" pitchFamily="18" charset="0"/>
              </a:rPr>
              <a:t>和</a:t>
            </a:r>
            <a:r>
              <a:rPr lang="en-US" altLang="zh-CN" sz="2000" dirty="0">
                <a:ea typeface="宋体" pitchFamily="2" charset="-122"/>
                <a:cs typeface="Times New Roman" pitchFamily="18" charset="0"/>
              </a:rPr>
              <a:t>Thread</a:t>
            </a:r>
            <a:r>
              <a:rPr lang="zh-CN" altLang="en-US" sz="2000" dirty="0">
                <a:ea typeface="宋体" pitchFamily="2" charset="-122"/>
                <a:cs typeface="Times New Roman" pitchFamily="18" charset="0"/>
              </a:rPr>
              <a:t>，提供常用功能。</a:t>
            </a:r>
          </a:p>
          <a:p>
            <a:pPr algn="just">
              <a:spcBef>
                <a:spcPct val="20000"/>
              </a:spcBef>
            </a:pPr>
            <a:r>
              <a:rPr lang="en-US" altLang="zh-CN" sz="2000" b="1" dirty="0" smtClean="0">
                <a:ea typeface="宋体" pitchFamily="2" charset="-122"/>
                <a:cs typeface="Times New Roman" pitchFamily="18" charset="0"/>
              </a:rPr>
              <a:t>2.    java.net-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包含执行与网络相关的操作的类和接口。</a:t>
            </a:r>
          </a:p>
          <a:p>
            <a:pPr algn="just">
              <a:spcBef>
                <a:spcPct val="20000"/>
              </a:spcBef>
            </a:pPr>
            <a:r>
              <a:rPr lang="en-US" altLang="zh-CN" sz="2000" b="1" dirty="0" smtClean="0">
                <a:ea typeface="宋体" pitchFamily="2" charset="-122"/>
                <a:cs typeface="Times New Roman" pitchFamily="18" charset="0"/>
              </a:rPr>
              <a:t>3.    java.io   ----</a:t>
            </a:r>
            <a:r>
              <a:rPr lang="zh-CN" altLang="en-US" sz="2000" dirty="0">
                <a:ea typeface="宋体" pitchFamily="2" charset="-122"/>
                <a:cs typeface="Times New Roman" pitchFamily="18" charset="0"/>
              </a:rPr>
              <a:t>包含能提供多种输入</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输出功能的类。</a:t>
            </a:r>
          </a:p>
          <a:p>
            <a:pPr algn="just">
              <a:spcBef>
                <a:spcPct val="50000"/>
              </a:spcBef>
            </a:pPr>
            <a:r>
              <a:rPr lang="en-US" altLang="zh-CN" sz="2000" b="1" dirty="0" smtClean="0">
                <a:ea typeface="宋体" pitchFamily="2" charset="-122"/>
                <a:cs typeface="Times New Roman" pitchFamily="18" charset="0"/>
              </a:rPr>
              <a:t>4.  </a:t>
            </a:r>
            <a:r>
              <a:rPr lang="en-US" altLang="zh-CN" sz="2000" b="1" dirty="0" err="1" smtClean="0">
                <a:ea typeface="宋体" pitchFamily="2" charset="-122"/>
                <a:cs typeface="Times New Roman" pitchFamily="18" charset="0"/>
              </a:rPr>
              <a:t>java.util</a:t>
            </a:r>
            <a:r>
              <a:rPr lang="en-US" altLang="zh-CN" sz="2000" b="1" dirty="0" smtClean="0">
                <a:ea typeface="宋体" pitchFamily="2" charset="-122"/>
                <a:cs typeface="Times New Roman" pitchFamily="18" charset="0"/>
              </a:rPr>
              <a:t>----</a:t>
            </a:r>
            <a:r>
              <a:rPr lang="zh-CN" altLang="en-US" sz="2000" dirty="0">
                <a:ea typeface="宋体" pitchFamily="2" charset="-122"/>
                <a:cs typeface="Times New Roman" pitchFamily="18" charset="0"/>
              </a:rPr>
              <a:t>包含一些实用工具类，如定义系统特性</a:t>
            </a:r>
            <a:r>
              <a:rPr lang="zh-CN" altLang="en-US" sz="2000" dirty="0" smtClean="0">
                <a:ea typeface="宋体" pitchFamily="2" charset="-122"/>
                <a:cs typeface="Times New Roman" pitchFamily="18" charset="0"/>
              </a:rPr>
              <a:t>、接口的集合框架类、</a:t>
            </a:r>
            <a:endParaRPr lang="en-US" altLang="zh-CN" sz="2000" dirty="0" smtClean="0">
              <a:ea typeface="宋体" pitchFamily="2" charset="-122"/>
              <a:cs typeface="Times New Roman" pitchFamily="18" charset="0"/>
            </a:endParaRPr>
          </a:p>
          <a:p>
            <a:pPr algn="just">
              <a:spcBef>
                <a:spcPct val="5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使用</a:t>
            </a:r>
            <a:r>
              <a:rPr lang="zh-CN" altLang="en-US" sz="2000" dirty="0">
                <a:ea typeface="宋体" pitchFamily="2" charset="-122"/>
                <a:cs typeface="Times New Roman" pitchFamily="18" charset="0"/>
              </a:rPr>
              <a:t>与日期日历相关的函数</a:t>
            </a:r>
            <a:r>
              <a:rPr lang="zh-CN" altLang="en-US" sz="2000" dirty="0" smtClean="0">
                <a:ea typeface="宋体" pitchFamily="2" charset="-122"/>
                <a:cs typeface="Times New Roman" pitchFamily="18" charset="0"/>
              </a:rPr>
              <a:t>。</a:t>
            </a:r>
            <a:endParaRPr lang="en-US" altLang="zh-CN" sz="2000" dirty="0">
              <a:ea typeface="宋体" pitchFamily="2" charset="-122"/>
              <a:cs typeface="Times New Roman" pitchFamily="18" charset="0"/>
            </a:endParaRPr>
          </a:p>
          <a:p>
            <a:pPr algn="just">
              <a:spcBef>
                <a:spcPct val="50000"/>
              </a:spcBef>
            </a:pPr>
            <a:r>
              <a:rPr lang="en-US" altLang="zh-CN" sz="2000" b="1" dirty="0" smtClean="0">
                <a:ea typeface="宋体" pitchFamily="2" charset="-122"/>
              </a:rPr>
              <a:t>5.     </a:t>
            </a:r>
            <a:r>
              <a:rPr lang="en-US" altLang="zh-CN" sz="2000" b="1" dirty="0" err="1" smtClean="0">
                <a:ea typeface="宋体" pitchFamily="2" charset="-122"/>
              </a:rPr>
              <a:t>java.text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了一些</a:t>
            </a:r>
            <a:r>
              <a:rPr lang="en-US" altLang="zh-CN" sz="2000" dirty="0">
                <a:ea typeface="宋体" pitchFamily="2" charset="-122"/>
              </a:rPr>
              <a:t>java</a:t>
            </a:r>
            <a:r>
              <a:rPr lang="zh-CN" altLang="en-US" sz="2000" dirty="0">
                <a:ea typeface="宋体" pitchFamily="2" charset="-122"/>
              </a:rPr>
              <a:t>格式化相关的</a:t>
            </a:r>
            <a:r>
              <a:rPr lang="zh-CN" altLang="en-US" sz="2000" dirty="0" smtClean="0">
                <a:ea typeface="宋体" pitchFamily="2" charset="-122"/>
              </a:rPr>
              <a:t>类</a:t>
            </a:r>
            <a:endParaRPr lang="en-US" altLang="zh-CN" sz="2000" dirty="0" smtClean="0">
              <a:ea typeface="宋体" pitchFamily="2" charset="-122"/>
            </a:endParaRPr>
          </a:p>
          <a:p>
            <a:pPr algn="just">
              <a:spcBef>
                <a:spcPct val="50000"/>
              </a:spcBef>
            </a:pPr>
            <a:r>
              <a:rPr lang="en-US" altLang="zh-CN" sz="2000" b="1" dirty="0" smtClean="0">
                <a:ea typeface="宋体" pitchFamily="2" charset="-122"/>
              </a:rPr>
              <a:t>6.     </a:t>
            </a:r>
            <a:r>
              <a:rPr lang="en-US" altLang="zh-CN" sz="2000" b="1" dirty="0" err="1" smtClean="0">
                <a:ea typeface="宋体" pitchFamily="2" charset="-122"/>
              </a:rPr>
              <a:t>java.sql</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smtClean="0">
                <a:ea typeface="宋体" pitchFamily="2" charset="-122"/>
              </a:rPr>
              <a:t>包含</a:t>
            </a:r>
            <a:r>
              <a:rPr lang="zh-CN" altLang="en-US" sz="2000" dirty="0">
                <a:ea typeface="宋体" pitchFamily="2" charset="-122"/>
              </a:rPr>
              <a:t>了</a:t>
            </a:r>
            <a:r>
              <a:rPr lang="en-US" altLang="zh-CN" sz="2000" dirty="0">
                <a:ea typeface="宋体" pitchFamily="2" charset="-122"/>
              </a:rPr>
              <a:t>java</a:t>
            </a:r>
            <a:r>
              <a:rPr lang="zh-CN" altLang="en-US" sz="2000" dirty="0">
                <a:ea typeface="宋体" pitchFamily="2" charset="-122"/>
              </a:rPr>
              <a:t>进行</a:t>
            </a:r>
            <a:r>
              <a:rPr lang="en-US" altLang="zh-CN" sz="2000" dirty="0">
                <a:ea typeface="宋体" pitchFamily="2" charset="-122"/>
              </a:rPr>
              <a:t>JDBC</a:t>
            </a:r>
            <a:r>
              <a:rPr lang="zh-CN" altLang="en-US" sz="2000" dirty="0">
                <a:ea typeface="宋体" pitchFamily="2" charset="-122"/>
              </a:rPr>
              <a:t>数据库编程的相关类</a:t>
            </a:r>
            <a:r>
              <a:rPr lang="en-US" altLang="zh-CN" sz="2000" dirty="0">
                <a:ea typeface="宋体" pitchFamily="2" charset="-122"/>
              </a:rPr>
              <a:t>/</a:t>
            </a:r>
            <a:r>
              <a:rPr lang="zh-CN" altLang="en-US" sz="2000" dirty="0" smtClean="0">
                <a:ea typeface="宋体" pitchFamily="2" charset="-122"/>
              </a:rPr>
              <a:t>接口</a:t>
            </a:r>
            <a:endParaRPr lang="en-US" altLang="zh-CN" sz="2000" dirty="0" smtClean="0">
              <a:ea typeface="宋体" pitchFamily="2" charset="-122"/>
            </a:endParaRPr>
          </a:p>
          <a:p>
            <a:pPr algn="just">
              <a:spcBef>
                <a:spcPct val="20000"/>
              </a:spcBef>
            </a:pPr>
            <a:r>
              <a:rPr lang="en-US" altLang="zh-CN" sz="2000" b="1" dirty="0" smtClean="0">
                <a:ea typeface="宋体" pitchFamily="2" charset="-122"/>
                <a:cs typeface="Times New Roman" pitchFamily="18" charset="0"/>
              </a:rPr>
              <a:t>7.     </a:t>
            </a:r>
            <a:r>
              <a:rPr lang="en-US" altLang="zh-CN" sz="2000" b="1" dirty="0" err="1" smtClean="0">
                <a:ea typeface="宋体" pitchFamily="2" charset="-122"/>
                <a:cs typeface="Times New Roman" pitchFamily="18" charset="0"/>
              </a:rPr>
              <a:t>java.awt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包含了构成抽象窗口工具集（</a:t>
            </a:r>
            <a:r>
              <a:rPr lang="en-US" altLang="zh-CN" sz="2000" dirty="0">
                <a:ea typeface="宋体" pitchFamily="2" charset="-122"/>
                <a:cs typeface="Times New Roman" pitchFamily="18" charset="0"/>
              </a:rPr>
              <a:t>abstract window toolkits</a:t>
            </a:r>
            <a:r>
              <a:rPr lang="zh-CN" altLang="en-US" sz="2000" dirty="0">
                <a:ea typeface="宋体" pitchFamily="2" charset="-122"/>
                <a:cs typeface="Times New Roman" pitchFamily="18" charset="0"/>
              </a:rPr>
              <a:t>）</a:t>
            </a:r>
            <a:r>
              <a:rPr lang="zh-CN" altLang="en-US" sz="2000" dirty="0" smtClean="0">
                <a:ea typeface="宋体" pitchFamily="2" charset="-122"/>
                <a:cs typeface="Times New Roman" pitchFamily="18" charset="0"/>
              </a:rPr>
              <a:t>的</a:t>
            </a:r>
            <a:endParaRPr lang="en-US" altLang="zh-CN" sz="2000" dirty="0" smtClean="0">
              <a:ea typeface="宋体" pitchFamily="2" charset="-122"/>
              <a:cs typeface="Times New Roman" pitchFamily="18" charset="0"/>
            </a:endParaRP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多</a:t>
            </a:r>
            <a:r>
              <a:rPr lang="zh-CN" altLang="en-US" sz="2000" dirty="0">
                <a:ea typeface="宋体" pitchFamily="2" charset="-122"/>
                <a:cs typeface="Times New Roman" pitchFamily="18" charset="0"/>
              </a:rPr>
              <a:t>个类，这些类被用来构建和管理应用程序的图形用户</a:t>
            </a:r>
            <a:r>
              <a:rPr lang="zh-CN" altLang="en-US" sz="2000" dirty="0" smtClean="0">
                <a:ea typeface="宋体" pitchFamily="2" charset="-122"/>
                <a:cs typeface="Times New Roman" pitchFamily="18" charset="0"/>
              </a:rPr>
              <a:t>界</a:t>
            </a: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p>
          <a:p>
            <a:pPr algn="just">
              <a:spcBef>
                <a:spcPct val="20000"/>
              </a:spcBef>
            </a:pPr>
            <a:r>
              <a:rPr lang="en-US" altLang="zh-CN" sz="2000" dirty="0">
                <a:ea typeface="宋体" pitchFamily="2" charset="-122"/>
                <a:cs typeface="Times New Roman" pitchFamily="18" charset="0"/>
              </a:rPr>
              <a:t> </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面</a:t>
            </a:r>
            <a:r>
              <a:rPr lang="en-US" altLang="zh-CN" sz="2000" dirty="0">
                <a:ea typeface="宋体" pitchFamily="2" charset="-122"/>
                <a:cs typeface="Times New Roman" pitchFamily="18" charset="0"/>
              </a:rPr>
              <a:t>(GUI)</a:t>
            </a:r>
            <a:r>
              <a:rPr lang="zh-CN" altLang="en-US" sz="2000" dirty="0">
                <a:ea typeface="宋体" pitchFamily="2" charset="-122"/>
                <a:cs typeface="Times New Roman" pitchFamily="18" charset="0"/>
              </a:rPr>
              <a:t>。</a:t>
            </a:r>
          </a:p>
          <a:p>
            <a:pPr algn="just">
              <a:spcBef>
                <a:spcPct val="20000"/>
              </a:spcBef>
            </a:pPr>
            <a:r>
              <a:rPr lang="en-US" altLang="zh-CN" sz="2000" b="1" dirty="0" smtClean="0">
                <a:ea typeface="宋体" pitchFamily="2" charset="-122"/>
                <a:cs typeface="Times New Roman" pitchFamily="18" charset="0"/>
              </a:rPr>
              <a:t>8.     </a:t>
            </a:r>
            <a:r>
              <a:rPr lang="en-US" altLang="zh-CN" sz="2000" b="1" dirty="0" err="1" smtClean="0">
                <a:ea typeface="宋体" pitchFamily="2" charset="-122"/>
                <a:cs typeface="Times New Roman" pitchFamily="18" charset="0"/>
              </a:rPr>
              <a:t>java.applet</a:t>
            </a:r>
            <a:r>
              <a:rPr lang="en-US" altLang="zh-CN" sz="2000" b="1" dirty="0" smtClean="0">
                <a:ea typeface="宋体" pitchFamily="2" charset="-122"/>
                <a:cs typeface="Times New Roman" pitchFamily="18" charset="0"/>
              </a:rPr>
              <a:t>-</a:t>
            </a:r>
            <a:r>
              <a:rPr lang="en-US" altLang="zh-CN" sz="2000" b="1" dirty="0">
                <a:ea typeface="宋体" pitchFamily="2" charset="-122"/>
                <a:cs typeface="Times New Roman" pitchFamily="18" charset="0"/>
              </a:rPr>
              <a:t>---</a:t>
            </a:r>
            <a:r>
              <a:rPr lang="zh-CN" altLang="en-US" sz="2000" dirty="0">
                <a:ea typeface="宋体" pitchFamily="2" charset="-122"/>
                <a:cs typeface="Times New Roman" pitchFamily="18" charset="0"/>
              </a:rPr>
              <a:t>包含</a:t>
            </a:r>
            <a:r>
              <a:rPr lang="en-US" altLang="zh-CN" sz="2000" dirty="0">
                <a:ea typeface="宋体" pitchFamily="2" charset="-122"/>
                <a:cs typeface="Times New Roman" pitchFamily="18" charset="0"/>
              </a:rPr>
              <a:t>applet</a:t>
            </a:r>
            <a:r>
              <a:rPr lang="zh-CN" altLang="en-US" sz="2000" dirty="0">
                <a:ea typeface="宋体" pitchFamily="2" charset="-122"/>
                <a:cs typeface="Times New Roman" pitchFamily="18" charset="0"/>
              </a:rPr>
              <a:t>运行所需的一些类</a:t>
            </a:r>
            <a:r>
              <a:rPr lang="zh-CN" altLang="en-US" sz="2000" dirty="0" smtClean="0">
                <a:ea typeface="宋体" pitchFamily="2" charset="-122"/>
                <a:cs typeface="Times New Roman" pitchFamily="18" charset="0"/>
              </a:rPr>
              <a:t>。</a:t>
            </a:r>
            <a:endParaRPr lang="en-US" altLang="zh-CN" sz="2000" dirty="0" smtClean="0">
              <a:ea typeface="宋体" pitchFamily="2" charset="-122"/>
            </a:endParaRPr>
          </a:p>
          <a:p>
            <a:pPr marL="457200" indent="-457200" algn="just">
              <a:spcBef>
                <a:spcPct val="50000"/>
              </a:spcBef>
              <a:buFont typeface="Wingdings" pitchFamily="2" charset="2"/>
              <a:buAutoNum type="arabicPeriod"/>
            </a:pPr>
            <a:endParaRPr lang="en-US" altLang="zh-CN" sz="2000" dirty="0">
              <a:ea typeface="宋体" pitchFamily="2" charset="-122"/>
            </a:endParaRPr>
          </a:p>
        </p:txBody>
      </p:sp>
    </p:spTree>
    <p:extLst>
      <p:ext uri="{BB962C8B-B14F-4D97-AF65-F5344CB8AC3E}">
        <p14:creationId xmlns:p14="http://schemas.microsoft.com/office/powerpoint/2010/main" val="12685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857256"/>
          </a:xfrm>
        </p:spPr>
        <p:txBody>
          <a:bodyPr/>
          <a:lstStyle/>
          <a:p>
            <a:r>
              <a:rPr lang="zh-CN" altLang="en-US" dirty="0" smtClean="0">
                <a:ea typeface="宋体" charset="-122"/>
              </a:rPr>
              <a:t>综合练习</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defRPr/>
            </a:pPr>
            <a:r>
              <a:rPr lang="en-US" altLang="zh-CN" dirty="0" smtClean="0">
                <a:ea typeface="宋体" pitchFamily="2" charset="-122"/>
              </a:rPr>
              <a:t>Room</a:t>
            </a:r>
            <a:r>
              <a:rPr lang="zh-CN" altLang="en-US" dirty="0" smtClean="0">
                <a:ea typeface="宋体" pitchFamily="2" charset="-122"/>
              </a:rPr>
              <a:t>类</a:t>
            </a:r>
            <a:endParaRPr lang="en-US" altLang="zh-CN" dirty="0" smtClean="0">
              <a:ea typeface="宋体" pitchFamily="2" charset="-122"/>
            </a:endParaRPr>
          </a:p>
          <a:p>
            <a:pPr marL="800100" lvl="1" indent="-457200">
              <a:defRPr/>
            </a:pPr>
            <a:r>
              <a:rPr lang="zh-CN" altLang="en-US" dirty="0" smtClean="0">
                <a:ea typeface="宋体" pitchFamily="2" charset="-122"/>
              </a:rPr>
              <a:t>属性：房号、面积、地址</a:t>
            </a:r>
          </a:p>
          <a:p>
            <a:pPr marL="800100" lvl="1" indent="-457200">
              <a:defRPr/>
            </a:pPr>
            <a:r>
              <a:rPr lang="zh-CN" altLang="en-US" dirty="0" smtClean="0">
                <a:ea typeface="宋体" pitchFamily="2" charset="-122"/>
              </a:rPr>
              <a:t>方法：</a:t>
            </a:r>
            <a:r>
              <a:rPr lang="en-US" altLang="zh-CN" dirty="0" err="1" smtClean="0">
                <a:ea typeface="宋体" pitchFamily="2" charset="-122"/>
              </a:rPr>
              <a:t>getDetails</a:t>
            </a:r>
            <a:r>
              <a:rPr lang="en-US" altLang="zh-CN" dirty="0" smtClean="0">
                <a:ea typeface="宋体" pitchFamily="2" charset="-122"/>
              </a:rPr>
              <a:t> </a:t>
            </a:r>
            <a:r>
              <a:rPr lang="zh-CN" altLang="en-US" dirty="0" smtClean="0">
                <a:ea typeface="宋体" pitchFamily="2" charset="-122"/>
              </a:rPr>
              <a:t>返回</a:t>
            </a:r>
            <a:r>
              <a:rPr lang="en-US" altLang="zh-CN" dirty="0" smtClean="0">
                <a:ea typeface="宋体" pitchFamily="2" charset="-122"/>
              </a:rPr>
              <a:t>String</a:t>
            </a:r>
            <a:r>
              <a:rPr lang="zh-CN" altLang="en-US" dirty="0" smtClean="0">
                <a:ea typeface="宋体" pitchFamily="2" charset="-122"/>
              </a:rPr>
              <a:t>，描述房间详细信息</a:t>
            </a:r>
          </a:p>
          <a:p>
            <a:pPr marL="800100" lvl="1" indent="-457200">
              <a:defRPr/>
            </a:pPr>
            <a:r>
              <a:rPr lang="zh-CN" altLang="en-US" dirty="0" smtClean="0">
                <a:ea typeface="宋体" pitchFamily="2" charset="-122"/>
              </a:rPr>
              <a:t>构造器：</a:t>
            </a:r>
            <a:r>
              <a:rPr lang="en-US" altLang="zh-CN" dirty="0" smtClean="0">
                <a:ea typeface="宋体" pitchFamily="2" charset="-122"/>
              </a:rPr>
              <a:t>0-3</a:t>
            </a:r>
            <a:r>
              <a:rPr lang="zh-CN" altLang="en-US" dirty="0" smtClean="0">
                <a:ea typeface="宋体" pitchFamily="2" charset="-122"/>
              </a:rPr>
              <a:t>个参数的重载构造器，使用</a:t>
            </a:r>
            <a:r>
              <a:rPr lang="en-US" altLang="zh-CN" dirty="0" smtClean="0">
                <a:ea typeface="宋体" pitchFamily="2" charset="-122"/>
              </a:rPr>
              <a:t>this</a:t>
            </a:r>
            <a:r>
              <a:rPr lang="zh-CN" altLang="en-US" dirty="0" smtClean="0">
                <a:ea typeface="宋体" pitchFamily="2" charset="-122"/>
              </a:rPr>
              <a:t>（）调用</a:t>
            </a:r>
          </a:p>
          <a:p>
            <a:pPr marL="800100" lvl="1" indent="-457200">
              <a:defRPr/>
            </a:pPr>
            <a:r>
              <a:rPr lang="zh-CN" altLang="en-US" dirty="0" smtClean="0">
                <a:ea typeface="宋体" pitchFamily="2" charset="-122"/>
              </a:rPr>
              <a:t>使用封装</a:t>
            </a:r>
          </a:p>
          <a:p>
            <a:pPr marL="457200" indent="-457200">
              <a:buFont typeface="+mj-lt"/>
              <a:buAutoNum type="arabicPeriod"/>
              <a:defRPr/>
            </a:pPr>
            <a:r>
              <a:rPr lang="en-US" altLang="zh-CN" dirty="0" err="1" smtClean="0">
                <a:ea typeface="宋体" pitchFamily="2" charset="-122"/>
              </a:rPr>
              <a:t>TestRoom</a:t>
            </a:r>
            <a:r>
              <a:rPr lang="zh-CN" altLang="en-US" dirty="0" smtClean="0">
                <a:ea typeface="宋体" pitchFamily="2" charset="-122"/>
              </a:rPr>
              <a:t>类</a:t>
            </a:r>
            <a:endParaRPr lang="en-US" altLang="zh-CN" dirty="0" smtClean="0">
              <a:ea typeface="宋体" pitchFamily="2" charset="-122"/>
            </a:endParaRPr>
          </a:p>
          <a:p>
            <a:pPr marL="800100" lvl="1" indent="-457200">
              <a:defRPr/>
            </a:pPr>
            <a:r>
              <a:rPr lang="zh-CN" altLang="en-US" dirty="0" smtClean="0">
                <a:ea typeface="宋体" pitchFamily="2" charset="-122"/>
              </a:rPr>
              <a:t>分别用</a:t>
            </a:r>
            <a:r>
              <a:rPr lang="en-US" altLang="zh-CN" dirty="0" smtClean="0">
                <a:ea typeface="宋体" pitchFamily="2" charset="-122"/>
              </a:rPr>
              <a:t>4</a:t>
            </a:r>
            <a:r>
              <a:rPr lang="zh-CN" altLang="en-US" dirty="0" smtClean="0">
                <a:ea typeface="宋体" pitchFamily="2" charset="-122"/>
              </a:rPr>
              <a:t>个构造器创建</a:t>
            </a:r>
            <a:r>
              <a:rPr lang="en-US" altLang="zh-CN" dirty="0" smtClean="0">
                <a:ea typeface="宋体" pitchFamily="2" charset="-122"/>
              </a:rPr>
              <a:t>4</a:t>
            </a:r>
            <a:r>
              <a:rPr lang="zh-CN" altLang="en-US" dirty="0" smtClean="0">
                <a:ea typeface="宋体" pitchFamily="2" charset="-122"/>
              </a:rPr>
              <a:t>个</a:t>
            </a:r>
            <a:r>
              <a:rPr lang="en-US" altLang="zh-CN" dirty="0" smtClean="0">
                <a:ea typeface="宋体" pitchFamily="2" charset="-122"/>
              </a:rPr>
              <a:t>room</a:t>
            </a:r>
            <a:r>
              <a:rPr lang="zh-CN" altLang="en-US" dirty="0" smtClean="0">
                <a:ea typeface="宋体" pitchFamily="2" charset="-122"/>
              </a:rPr>
              <a:t>对象，打印对象的详细信息</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汽车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03288" y="1916113"/>
            <a:ext cx="7410450" cy="2232025"/>
          </a:xfrm>
          <a:prstGeom prst="rect">
            <a:avLst/>
          </a:prstGeom>
          <a:noFill/>
          <a:ln w="9525">
            <a:noFill/>
            <a:miter lim="800000"/>
            <a:headEnd/>
            <a:tailEnd/>
          </a:ln>
        </p:spPr>
      </p:pic>
      <p:sp>
        <p:nvSpPr>
          <p:cNvPr id="6147" name="Text Box 3"/>
          <p:cNvSpPr txBox="1">
            <a:spLocks noChangeArrowheads="1"/>
          </p:cNvSpPr>
          <p:nvPr/>
        </p:nvSpPr>
        <p:spPr bwMode="auto">
          <a:xfrm>
            <a:off x="395288" y="4724400"/>
            <a:ext cx="8424862" cy="1569660"/>
          </a:xfrm>
          <a:prstGeom prst="rect">
            <a:avLst/>
          </a:prstGeom>
          <a:noFill/>
          <a:ln w="9525">
            <a:noFill/>
            <a:miter lim="800000"/>
            <a:headEnd/>
            <a:tailEnd/>
          </a:ln>
        </p:spPr>
        <p:txBody>
          <a:bodyPr>
            <a:spAutoFit/>
          </a:bodyPr>
          <a:lstStyle/>
          <a:p>
            <a:pPr marL="342900" indent="-342900">
              <a:spcBef>
                <a:spcPct val="50000"/>
              </a:spcBef>
              <a:buFont typeface="Wingdings" pitchFamily="2" charset="2"/>
              <a:buChar char="Ø"/>
            </a:pPr>
            <a:r>
              <a:rPr kumimoji="0" lang="zh-CN" altLang="en-US" sz="2400" dirty="0" smtClean="0">
                <a:latin typeface="宋体" pitchFamily="2" charset="-122"/>
                <a:ea typeface="宋体" pitchFamily="2" charset="-122"/>
                <a:cs typeface="Arial Unicode MS" pitchFamily="34" charset="-122"/>
              </a:rPr>
              <a:t>可以理解为：</a:t>
            </a:r>
            <a:r>
              <a:rPr kumimoji="0" lang="zh-CN" altLang="en-US" sz="2400" b="1" dirty="0" smtClean="0">
                <a:solidFill>
                  <a:srgbClr val="0000FF"/>
                </a:solidFill>
                <a:latin typeface="宋体" pitchFamily="2" charset="-122"/>
                <a:ea typeface="宋体" pitchFamily="2" charset="-122"/>
                <a:cs typeface="Arial Unicode MS" pitchFamily="34" charset="-122"/>
              </a:rPr>
              <a:t>类 </a:t>
            </a:r>
            <a:r>
              <a:rPr kumimoji="0"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汽车设计图；对象 </a:t>
            </a:r>
            <a:r>
              <a:rPr lang="en-US" altLang="zh-CN" sz="2400" b="1" dirty="0" smtClean="0">
                <a:solidFill>
                  <a:srgbClr val="0000FF"/>
                </a:solidFill>
                <a:latin typeface="宋体" pitchFamily="2" charset="-122"/>
                <a:ea typeface="宋体" pitchFamily="2" charset="-122"/>
                <a:cs typeface="Arial Unicode MS" pitchFamily="34" charset="-122"/>
              </a:rPr>
              <a:t>= </a:t>
            </a:r>
            <a:r>
              <a:rPr lang="zh-CN" altLang="en-US" sz="2400" b="1" dirty="0" smtClean="0">
                <a:solidFill>
                  <a:srgbClr val="0000FF"/>
                </a:solidFill>
                <a:latin typeface="宋体" pitchFamily="2" charset="-122"/>
                <a:ea typeface="宋体" pitchFamily="2" charset="-122"/>
                <a:cs typeface="Arial Unicode MS" pitchFamily="34" charset="-122"/>
              </a:rPr>
              <a:t>实实在在的汽车</a:t>
            </a:r>
            <a:endParaRPr lang="en-US" altLang="zh-CN" sz="2400" b="1" dirty="0" smtClean="0">
              <a:solidFill>
                <a:srgbClr val="0000FF"/>
              </a:solidFill>
              <a:latin typeface="宋体" pitchFamily="2" charset="-122"/>
              <a:ea typeface="宋体" pitchFamily="2" charset="-122"/>
              <a:cs typeface="Arial Unicode MS" pitchFamily="34" charset="-122"/>
            </a:endParaRPr>
          </a:p>
          <a:p>
            <a:pPr marL="342900" lvl="1"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cs typeface="Courier New" panose="02070309020205020404" pitchFamily="49" charset="0"/>
              </a:rPr>
              <a:t>面向对象程序设计的重点是</a:t>
            </a:r>
            <a:r>
              <a:rPr lang="zh-CN" altLang="en-US" sz="2400" b="1" dirty="0">
                <a:solidFill>
                  <a:srgbClr val="C00000"/>
                </a:solidFill>
                <a:latin typeface="宋体" panose="02010600030101010101" pitchFamily="2" charset="-122"/>
                <a:ea typeface="宋体" panose="02010600030101010101" pitchFamily="2" charset="-122"/>
                <a:cs typeface="Courier New" panose="02070309020205020404" pitchFamily="49" charset="0"/>
              </a:rPr>
              <a:t>类的</a:t>
            </a:r>
            <a:r>
              <a:rPr lang="zh-CN" altLang="en-US" sz="2400" b="1" dirty="0" smtClean="0">
                <a:solidFill>
                  <a:srgbClr val="C00000"/>
                </a:solidFill>
                <a:latin typeface="宋体" panose="02010600030101010101" pitchFamily="2" charset="-122"/>
                <a:ea typeface="宋体" panose="02010600030101010101" pitchFamily="2" charset="-122"/>
                <a:cs typeface="Courier New" panose="02070309020205020404" pitchFamily="49" charset="0"/>
              </a:rPr>
              <a:t>设计</a:t>
            </a:r>
            <a:endParaRPr kumimoji="0" lang="en-US" altLang="zh-CN" sz="2400" b="1" dirty="0">
              <a:solidFill>
                <a:srgbClr val="0000FF"/>
              </a:solidFill>
              <a:latin typeface="宋体" pitchFamily="2" charset="-122"/>
              <a:ea typeface="宋体" pitchFamily="2" charset="-122"/>
              <a:cs typeface="Arial Unicode MS" pitchFamily="34" charset="-122"/>
            </a:endParaRPr>
          </a:p>
          <a:p>
            <a:pPr marL="342900" indent="-342900">
              <a:spcBef>
                <a:spcPct val="50000"/>
              </a:spcBef>
              <a:buFont typeface="Wingdings" pitchFamily="2" charset="2"/>
              <a:buChar char="Ø"/>
            </a:pPr>
            <a:r>
              <a:rPr lang="zh-CN" altLang="en-US" sz="2400" dirty="0">
                <a:latin typeface="宋体" panose="02010600030101010101" pitchFamily="2" charset="-122"/>
                <a:ea typeface="宋体" panose="02010600030101010101" pitchFamily="2" charset="-122"/>
              </a:rPr>
              <a:t>定义类其实是定义类中的成员</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成员变量和成员方法</a:t>
            </a:r>
            <a:r>
              <a:rPr lang="en-US" altLang="zh-CN" sz="2400" dirty="0">
                <a:latin typeface="宋体" panose="02010600030101010101" pitchFamily="2" charset="-122"/>
                <a:ea typeface="宋体" panose="02010600030101010101" pitchFamily="2" charset="-122"/>
              </a:rPr>
              <a:t>)</a:t>
            </a:r>
            <a:endParaRPr kumimoji="0" lang="en-US" altLang="zh-CN" sz="2400" b="1" dirty="0" smtClean="0">
              <a:solidFill>
                <a:srgbClr val="0000FF"/>
              </a:solidFill>
              <a:latin typeface="宋体" pitchFamily="2" charset="-122"/>
              <a:ea typeface="宋体" pitchFamily="2" charset="-122"/>
              <a:cs typeface="Arial Unicode MS" pitchFamily="34" charset="-122"/>
            </a:endParaRPr>
          </a:p>
        </p:txBody>
      </p:sp>
      <p:sp>
        <p:nvSpPr>
          <p:cNvPr id="6148" name="Rectangle 4"/>
          <p:cNvSpPr>
            <a:spLocks noGrp="1" noChangeArrowheads="1"/>
          </p:cNvSpPr>
          <p:nvPr>
            <p:ph type="title"/>
          </p:nvPr>
        </p:nvSpPr>
        <p:spPr>
          <a:xfrm>
            <a:off x="2123728" y="620688"/>
            <a:ext cx="5423602" cy="797163"/>
          </a:xfrm>
          <a:noFill/>
        </p:spPr>
        <p:txBody>
          <a:bodyPr anchor="b">
            <a:normAutofit/>
          </a:bodyPr>
          <a:lstStyle/>
          <a:p>
            <a:pPr eaLnBrk="1" hangingPunct="1"/>
            <a:r>
              <a:rPr lang="zh-CN" altLang="en-US" b="1" dirty="0" smtClean="0">
                <a:latin typeface="宋体" pitchFamily="2" charset="-122"/>
                <a:ea typeface="宋体" pitchFamily="2" charset="-122"/>
                <a:cs typeface="Arial Unicode MS" pitchFamily="34" charset="-122"/>
              </a:rPr>
              <a:t>类和对象</a:t>
            </a:r>
          </a:p>
        </p:txBody>
      </p:sp>
    </p:spTree>
    <p:extLst>
      <p:ext uri="{BB962C8B-B14F-4D97-AF65-F5344CB8AC3E}">
        <p14:creationId xmlns:p14="http://schemas.microsoft.com/office/powerpoint/2010/main" val="2543433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PPT模板</Template>
  <TotalTime>26266</TotalTime>
  <Words>4276</Words>
  <Application>Microsoft Office PowerPoint</Application>
  <PresentationFormat>全屏显示(4:3)</PresentationFormat>
  <Paragraphs>829</Paragraphs>
  <Slides>85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85</vt:i4>
      </vt:variant>
    </vt:vector>
  </HeadingPairs>
  <TitlesOfParts>
    <vt:vector size="97" baseType="lpstr">
      <vt:lpstr>Arial Unicode MS</vt:lpstr>
      <vt:lpstr>华文新魏</vt:lpstr>
      <vt:lpstr>楷体</vt:lpstr>
      <vt:lpstr>楷体_GB2312</vt:lpstr>
      <vt:lpstr>宋体</vt:lpstr>
      <vt:lpstr>新宋体</vt:lpstr>
      <vt:lpstr>Arial</vt:lpstr>
      <vt:lpstr>Calibri</vt:lpstr>
      <vt:lpstr>Courier New</vt:lpstr>
      <vt:lpstr>Times New Roman</vt:lpstr>
      <vt:lpstr>Wingdings</vt:lpstr>
      <vt:lpstr>PPT模板</vt:lpstr>
      <vt:lpstr>第5章 面向对象编程（上）</vt:lpstr>
      <vt:lpstr>本章内容</vt:lpstr>
      <vt:lpstr>PowerPoint 演示文稿</vt:lpstr>
      <vt:lpstr>PowerPoint 演示文稿</vt:lpstr>
      <vt:lpstr>PowerPoint 演示文稿</vt:lpstr>
      <vt:lpstr>PowerPoint 演示文稿</vt:lpstr>
      <vt:lpstr>面向对象与面向过程</vt:lpstr>
      <vt:lpstr>面向对象的思想概述</vt:lpstr>
      <vt:lpstr>类和对象</vt:lpstr>
      <vt:lpstr>PowerPoint 演示文稿</vt:lpstr>
      <vt:lpstr>类的语法格式</vt:lpstr>
      <vt:lpstr>PowerPoint 演示文稿</vt:lpstr>
      <vt:lpstr> 对象的创建和使用</vt:lpstr>
      <vt:lpstr>对象的创建和使用</vt:lpstr>
      <vt:lpstr>对象的创建和使用</vt:lpstr>
      <vt:lpstr>PowerPoint 演示文稿</vt:lpstr>
      <vt:lpstr>对象的创建和使用</vt:lpstr>
      <vt:lpstr>提 示</vt:lpstr>
      <vt:lpstr>匿名对象 </vt:lpstr>
      <vt:lpstr>练  习</vt:lpstr>
      <vt:lpstr>PowerPoint 演示文稿</vt:lpstr>
      <vt:lpstr>PowerPoint 演示文稿</vt:lpstr>
      <vt:lpstr>PowerPoint 演示文稿</vt:lpstr>
      <vt:lpstr>类的成员之一：属性</vt:lpstr>
      <vt:lpstr>对象属性的缺省初始化赋值</vt:lpstr>
      <vt:lpstr>对象的产生</vt:lpstr>
      <vt:lpstr>对象的使用</vt:lpstr>
      <vt:lpstr>PowerPoint 演示文稿</vt:lpstr>
      <vt:lpstr>PowerPoint 演示文稿</vt:lpstr>
      <vt:lpstr>PowerPoint 演示文稿</vt:lpstr>
      <vt:lpstr>PowerPoint 演示文稿</vt:lpstr>
      <vt:lpstr>练  习</vt:lpstr>
      <vt:lpstr>方法的参数传递                   —引用数据类型的参数传递</vt:lpstr>
      <vt:lpstr>方法的参数传递                   —引用数据类型的参数传递</vt:lpstr>
      <vt:lpstr>PowerPoint 演示文稿</vt:lpstr>
      <vt:lpstr>PowerPoint 演示文稿</vt:lpstr>
      <vt:lpstr>PowerPoint 演示文稿</vt:lpstr>
      <vt:lpstr>PowerPoint 演示文稿</vt:lpstr>
      <vt:lpstr>PowerPoint 演示文稿</vt:lpstr>
      <vt:lpstr>JVM内存结构</vt:lpstr>
      <vt:lpstr>JVM内存结构</vt:lpstr>
      <vt:lpstr>JVM垃圾回收机制</vt:lpstr>
      <vt:lpstr>PowerPoint 演示文稿</vt:lpstr>
      <vt:lpstr>面向对象特征之一：封装和隐藏</vt:lpstr>
      <vt:lpstr>PowerPoint 演示文稿</vt:lpstr>
      <vt:lpstr>信息的封装和隐藏 </vt:lpstr>
      <vt:lpstr>PowerPoint 演示文稿</vt:lpstr>
      <vt:lpstr>练  习</vt:lpstr>
      <vt:lpstr>PowerPoint 演示文稿</vt:lpstr>
      <vt:lpstr>使用this关键字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类的成员之三：构造器(构造方法)</vt:lpstr>
      <vt:lpstr>构造器</vt:lpstr>
      <vt:lpstr>构造器</vt:lpstr>
      <vt:lpstr>PowerPoint 演示文稿</vt:lpstr>
      <vt:lpstr>练  习</vt:lpstr>
      <vt:lpstr>练  习</vt:lpstr>
      <vt:lpstr>构造器重载</vt:lpstr>
      <vt:lpstr>PowerPoint 演示文稿</vt:lpstr>
      <vt:lpstr>PowerPoint 演示文稿</vt:lpstr>
      <vt:lpstr>构造器重载举例</vt:lpstr>
      <vt:lpstr>练  习</vt:lpstr>
      <vt:lpstr>JavaBean</vt:lpstr>
      <vt:lpstr>JavaBean示例</vt:lpstr>
      <vt:lpstr>PowerPoint 演示文稿</vt:lpstr>
      <vt:lpstr>PowerPoint 演示文稿</vt:lpstr>
      <vt:lpstr>关键字—package</vt:lpstr>
      <vt:lpstr>示  例</vt:lpstr>
      <vt:lpstr>包的作用</vt:lpstr>
      <vt:lpstr>关键字—import</vt:lpstr>
      <vt:lpstr>示  例</vt:lpstr>
      <vt:lpstr>import语句</vt:lpstr>
      <vt:lpstr>编译时使用-d选项</vt:lpstr>
      <vt:lpstr>练  习</vt:lpstr>
      <vt:lpstr>使用jar命令打包应用程序</vt:lpstr>
      <vt:lpstr>练  习</vt:lpstr>
      <vt:lpstr>JDK中主要的包介绍</vt:lpstr>
      <vt:lpstr>综合练习</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Windows 用户</cp:lastModifiedBy>
  <cp:revision>1420</cp:revision>
  <dcterms:created xsi:type="dcterms:W3CDTF">2012-08-05T14:09:30Z</dcterms:created>
  <dcterms:modified xsi:type="dcterms:W3CDTF">2020-04-29T09:30:42Z</dcterms:modified>
</cp:coreProperties>
</file>