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8" r:id="rId2"/>
    <p:sldId id="650" r:id="rId3"/>
    <p:sldId id="649" r:id="rId4"/>
    <p:sldId id="609" r:id="rId5"/>
    <p:sldId id="610" r:id="rId6"/>
    <p:sldId id="612" r:id="rId7"/>
    <p:sldId id="617" r:id="rId8"/>
    <p:sldId id="618" r:id="rId9"/>
    <p:sldId id="619" r:id="rId10"/>
    <p:sldId id="665" r:id="rId11"/>
    <p:sldId id="620" r:id="rId12"/>
    <p:sldId id="621" r:id="rId13"/>
    <p:sldId id="622" r:id="rId14"/>
    <p:sldId id="623" r:id="rId15"/>
    <p:sldId id="625" r:id="rId16"/>
    <p:sldId id="626" r:id="rId17"/>
    <p:sldId id="673" r:id="rId18"/>
    <p:sldId id="674" r:id="rId19"/>
    <p:sldId id="666" r:id="rId20"/>
    <p:sldId id="627" r:id="rId21"/>
    <p:sldId id="630" r:id="rId22"/>
    <p:sldId id="648" r:id="rId23"/>
    <p:sldId id="631" r:id="rId24"/>
    <p:sldId id="632" r:id="rId25"/>
    <p:sldId id="635" r:id="rId26"/>
    <p:sldId id="636" r:id="rId27"/>
    <p:sldId id="637" r:id="rId28"/>
    <p:sldId id="638" r:id="rId29"/>
    <p:sldId id="639" r:id="rId30"/>
    <p:sldId id="642" r:id="rId31"/>
    <p:sldId id="643" r:id="rId32"/>
    <p:sldId id="644" r:id="rId33"/>
    <p:sldId id="645" r:id="rId34"/>
    <p:sldId id="646" r:id="rId35"/>
    <p:sldId id="647" r:id="rId36"/>
    <p:sldId id="651" r:id="rId37"/>
    <p:sldId id="655" r:id="rId38"/>
    <p:sldId id="656" r:id="rId39"/>
    <p:sldId id="652" r:id="rId40"/>
    <p:sldId id="653" r:id="rId41"/>
    <p:sldId id="654" r:id="rId42"/>
    <p:sldId id="257" r:id="rId4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07C4320-B0E4-4819-ADFD-170A9205E5C8}">
          <p14:sldIdLst>
            <p14:sldId id="258"/>
            <p14:sldId id="650"/>
            <p14:sldId id="649"/>
            <p14:sldId id="609"/>
            <p14:sldId id="610"/>
            <p14:sldId id="612"/>
            <p14:sldId id="617"/>
            <p14:sldId id="618"/>
            <p14:sldId id="619"/>
            <p14:sldId id="665"/>
            <p14:sldId id="620"/>
            <p14:sldId id="621"/>
            <p14:sldId id="622"/>
            <p14:sldId id="623"/>
            <p14:sldId id="625"/>
            <p14:sldId id="626"/>
            <p14:sldId id="673"/>
            <p14:sldId id="674"/>
            <p14:sldId id="666"/>
            <p14:sldId id="627"/>
            <p14:sldId id="630"/>
            <p14:sldId id="648"/>
            <p14:sldId id="631"/>
            <p14:sldId id="632"/>
            <p14:sldId id="635"/>
            <p14:sldId id="636"/>
            <p14:sldId id="637"/>
            <p14:sldId id="638"/>
            <p14:sldId id="639"/>
            <p14:sldId id="642"/>
            <p14:sldId id="643"/>
            <p14:sldId id="644"/>
            <p14:sldId id="645"/>
            <p14:sldId id="646"/>
            <p14:sldId id="647"/>
            <p14:sldId id="651"/>
            <p14:sldId id="655"/>
            <p14:sldId id="656"/>
            <p14:sldId id="652"/>
            <p14:sldId id="653"/>
            <p14:sldId id="654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5560" autoAdjust="0"/>
  </p:normalViewPr>
  <p:slideViewPr>
    <p:cSldViewPr>
      <p:cViewPr varScale="1">
        <p:scale>
          <a:sx n="74" d="100"/>
          <a:sy n="74" d="100"/>
        </p:scale>
        <p:origin x="136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  <a:pPr/>
              <a:t>2020/5/4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94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main() </a:t>
            </a:r>
            <a:r>
              <a:rPr lang="zh-CN" altLang="en-US" sz="1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方法是静态的，因此</a:t>
            </a:r>
            <a:r>
              <a:rPr lang="en-US" altLang="zh-CN" sz="1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JVM</a:t>
            </a:r>
            <a:r>
              <a:rPr lang="zh-CN" altLang="en-US" sz="1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在执行</a:t>
            </a:r>
            <a:r>
              <a:rPr lang="en-US" altLang="zh-CN" sz="1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main</a:t>
            </a:r>
            <a:r>
              <a:rPr lang="zh-CN" altLang="en-US" sz="1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方法时不创建</a:t>
            </a:r>
            <a:r>
              <a:rPr lang="en-US" altLang="zh-CN" sz="1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main</a:t>
            </a:r>
            <a:r>
              <a:rPr lang="zh-CN" altLang="en-US" sz="1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方法所在的类的实例对象，因而在</a:t>
            </a:r>
            <a:r>
              <a:rPr lang="en-US" altLang="zh-CN" sz="1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main()</a:t>
            </a:r>
            <a:r>
              <a:rPr lang="zh-CN" altLang="en-US" sz="1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方法中，我们不能直接访问该类中的非静态成员，必须创建该类的一个实例对象后，才能通过这个对象去访问类中的非静态成员，这种情况，我们在以后的例子中会多次碰到。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246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3126" y="428604"/>
            <a:ext cx="8229600" cy="8572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mod09/example/CommandPara.java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0038" y="1988840"/>
            <a:ext cx="8129614" cy="1851025"/>
          </a:xfrm>
        </p:spPr>
        <p:txBody>
          <a:bodyPr>
            <a:noAutofit/>
          </a:bodyPr>
          <a:lstStyle/>
          <a:p>
            <a:r>
              <a:rPr lang="zh-CN" altLang="en-US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第</a:t>
            </a:r>
            <a:r>
              <a:rPr lang="en-US" altLang="zh-CN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7</a:t>
            </a:r>
            <a:r>
              <a:rPr lang="zh-CN" altLang="en-US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章</a:t>
            </a:r>
            <a:r>
              <a:rPr lang="en-US" altLang="zh-CN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/>
            </a:r>
            <a:br>
              <a:rPr lang="en-US" altLang="zh-CN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</a:br>
            <a:r>
              <a:rPr lang="zh-CN" altLang="en-US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创建和使用数组</a:t>
            </a:r>
            <a:endParaRPr lang="zh-CN" altLang="zh-CN" sz="8000" b="1" dirty="0" smtClean="0">
              <a:solidFill>
                <a:srgbClr val="000066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613047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讲师：李贺飞</a:t>
            </a:r>
            <a:endParaRPr lang="zh-CN" altLang="en-US" sz="3600" b="1" dirty="0">
              <a:solidFill>
                <a:srgbClr val="000066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857256"/>
          </a:xfrm>
        </p:spPr>
        <p:txBody>
          <a:bodyPr>
            <a:normAutofit/>
          </a:bodyPr>
          <a:lstStyle/>
          <a:p>
            <a:r>
              <a:rPr lang="zh-CN" altLang="en-US" sz="4400" b="1" dirty="0" smtClean="0">
                <a:latin typeface="宋体" pitchFamily="2" charset="-122"/>
                <a:ea typeface="宋体" pitchFamily="2" charset="-122"/>
              </a:rPr>
              <a:t>练 习</a:t>
            </a:r>
            <a:endParaRPr lang="zh-CN" altLang="en-US" sz="44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  <a:defRPr/>
            </a:pPr>
            <a:r>
              <a:rPr lang="zh-CN" altLang="en-US" dirty="0" smtClean="0">
                <a:ea typeface="宋体" pitchFamily="2" charset="-122"/>
              </a:rPr>
              <a:t>练习一</a:t>
            </a:r>
            <a:endParaRPr lang="en-US" altLang="zh-CN" dirty="0" smtClean="0">
              <a:ea typeface="宋体" pitchFamily="2" charset="-122"/>
            </a:endParaRPr>
          </a:p>
          <a:p>
            <a:pPr marL="800100" lvl="1" indent="-457200">
              <a:buFont typeface="+mj-lt"/>
              <a:buAutoNum type="arabicPeriod"/>
              <a:defRPr/>
            </a:pPr>
            <a:r>
              <a:rPr lang="zh-CN" altLang="en-US" dirty="0" smtClean="0">
                <a:ea typeface="宋体" pitchFamily="2" charset="-122"/>
              </a:rPr>
              <a:t>创建一个</a:t>
            </a:r>
            <a:r>
              <a:rPr lang="en-US" altLang="zh-CN" dirty="0" smtClean="0">
                <a:ea typeface="宋体" pitchFamily="2" charset="-122"/>
              </a:rPr>
              <a:t>char</a:t>
            </a:r>
            <a:r>
              <a:rPr lang="zh-CN" altLang="en-US" dirty="0" smtClean="0">
                <a:ea typeface="宋体" pitchFamily="2" charset="-122"/>
              </a:rPr>
              <a:t>类型的</a:t>
            </a:r>
            <a:r>
              <a:rPr lang="en-US" altLang="zh-CN" dirty="0" smtClean="0">
                <a:ea typeface="宋体" pitchFamily="2" charset="-122"/>
              </a:rPr>
              <a:t>26</a:t>
            </a:r>
            <a:r>
              <a:rPr lang="zh-CN" altLang="en-US" dirty="0" smtClean="0">
                <a:ea typeface="宋体" pitchFamily="2" charset="-122"/>
              </a:rPr>
              <a:t>个元素的数组，分别 放置</a:t>
            </a:r>
            <a:r>
              <a:rPr lang="en-US" altLang="zh-CN" dirty="0" smtClean="0">
                <a:ea typeface="宋体" pitchFamily="2" charset="-122"/>
              </a:rPr>
              <a:t>'A'-'Z‘。</a:t>
            </a:r>
          </a:p>
          <a:p>
            <a:pPr marL="800100" lvl="1" indent="-457200">
              <a:buFont typeface="+mj-lt"/>
              <a:buAutoNum type="arabicPeriod"/>
              <a:defRPr/>
            </a:pPr>
            <a:r>
              <a:rPr lang="zh-CN" altLang="en-US" dirty="0" smtClean="0">
                <a:ea typeface="宋体" pitchFamily="2" charset="-122"/>
              </a:rPr>
              <a:t>使用</a:t>
            </a:r>
            <a:r>
              <a:rPr lang="en-US" altLang="zh-CN" dirty="0" smtClean="0">
                <a:ea typeface="宋体" pitchFamily="2" charset="-122"/>
              </a:rPr>
              <a:t>for</a:t>
            </a:r>
            <a:r>
              <a:rPr lang="zh-CN" altLang="en-US" dirty="0" smtClean="0">
                <a:ea typeface="宋体" pitchFamily="2" charset="-122"/>
              </a:rPr>
              <a:t>循环访问所有元素并打印出来。</a:t>
            </a:r>
            <a:endParaRPr lang="en-US" altLang="zh-CN" dirty="0" smtClean="0">
              <a:ea typeface="宋体" pitchFamily="2" charset="-122"/>
            </a:endParaRPr>
          </a:p>
          <a:p>
            <a:pPr marL="800100" lvl="1" indent="-457200">
              <a:buFont typeface="+mj-lt"/>
              <a:buAutoNum type="arabicPeriod"/>
              <a:defRPr/>
            </a:pPr>
            <a:r>
              <a:rPr lang="zh-CN" altLang="en-US" dirty="0" smtClean="0">
                <a:ea typeface="宋体" pitchFamily="2" charset="-122"/>
              </a:rPr>
              <a:t>提示：</a:t>
            </a:r>
            <a:r>
              <a:rPr lang="en-US" altLang="zh-CN" dirty="0" err="1" smtClean="0">
                <a:ea typeface="宋体" pitchFamily="2" charset="-122"/>
              </a:rPr>
              <a:t>char类型数据运算</a:t>
            </a:r>
            <a:r>
              <a:rPr lang="en-US" altLang="zh-CN" dirty="0" smtClean="0">
                <a:ea typeface="宋体" pitchFamily="2" charset="-122"/>
              </a:rPr>
              <a:t> 'A'+1 -&gt; 'B'，'0'+1 -&gt; '1‘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dirty="0" smtClean="0">
                <a:ea typeface="宋体" pitchFamily="2" charset="-122"/>
              </a:rPr>
              <a:t>练习二</a:t>
            </a:r>
            <a:endParaRPr lang="en-US" altLang="zh-CN" dirty="0" smtClean="0">
              <a:ea typeface="宋体" pitchFamily="2" charset="-122"/>
            </a:endParaRPr>
          </a:p>
          <a:p>
            <a:pPr marL="800100" lvl="1" indent="-457200">
              <a:buFont typeface="+mj-lt"/>
              <a:buAutoNum type="arabicPeriod"/>
              <a:defRPr/>
            </a:pPr>
            <a:r>
              <a:rPr lang="zh-CN" altLang="en-US" dirty="0" smtClean="0">
                <a:ea typeface="宋体" pitchFamily="2" charset="-122"/>
              </a:rPr>
              <a:t>创建一个</a:t>
            </a:r>
            <a:r>
              <a:rPr lang="en-US" altLang="zh-CN" dirty="0" smtClean="0">
                <a:ea typeface="宋体" pitchFamily="2" charset="-122"/>
              </a:rPr>
              <a:t>char</a:t>
            </a:r>
            <a:r>
              <a:rPr lang="zh-CN" altLang="en-US" dirty="0" smtClean="0">
                <a:ea typeface="宋体" pitchFamily="2" charset="-122"/>
              </a:rPr>
              <a:t>类型的</a:t>
            </a:r>
            <a:r>
              <a:rPr lang="en-US" altLang="zh-CN" dirty="0" smtClean="0">
                <a:ea typeface="宋体" pitchFamily="2" charset="-122"/>
              </a:rPr>
              <a:t>36</a:t>
            </a:r>
            <a:r>
              <a:rPr lang="zh-CN" altLang="en-US" dirty="0" smtClean="0">
                <a:ea typeface="宋体" pitchFamily="2" charset="-122"/>
              </a:rPr>
              <a:t>个元素的数组，前</a:t>
            </a:r>
            <a:r>
              <a:rPr lang="en-US" altLang="zh-CN" dirty="0" smtClean="0">
                <a:ea typeface="宋体" pitchFamily="2" charset="-122"/>
              </a:rPr>
              <a:t>26</a:t>
            </a:r>
            <a:r>
              <a:rPr lang="zh-CN" altLang="en-US" dirty="0" smtClean="0">
                <a:ea typeface="宋体" pitchFamily="2" charset="-122"/>
              </a:rPr>
              <a:t>个元素放置</a:t>
            </a:r>
            <a:r>
              <a:rPr lang="en-US" altLang="zh-CN" dirty="0" smtClean="0">
                <a:ea typeface="宋体" pitchFamily="2" charset="-122"/>
              </a:rPr>
              <a:t>'A'-'Z‘,   </a:t>
            </a:r>
            <a:r>
              <a:rPr lang="zh-CN" altLang="en-US" dirty="0" smtClean="0">
                <a:ea typeface="宋体" pitchFamily="2" charset="-122"/>
              </a:rPr>
              <a:t>后</a:t>
            </a:r>
            <a:r>
              <a:rPr lang="en-US" altLang="zh-CN" dirty="0" smtClean="0">
                <a:ea typeface="宋体" pitchFamily="2" charset="-122"/>
              </a:rPr>
              <a:t>10</a:t>
            </a:r>
            <a:r>
              <a:rPr lang="zh-CN" altLang="en-US" dirty="0" smtClean="0">
                <a:ea typeface="宋体" pitchFamily="2" charset="-122"/>
              </a:rPr>
              <a:t>个元素放置</a:t>
            </a:r>
            <a:r>
              <a:rPr lang="en-US" altLang="zh-CN" dirty="0" smtClean="0">
                <a:ea typeface="宋体" pitchFamily="2" charset="-122"/>
              </a:rPr>
              <a:t>'0'-'9‘。</a:t>
            </a:r>
          </a:p>
          <a:p>
            <a:pPr marL="800100" lvl="1" indent="-457200">
              <a:buFont typeface="+mj-lt"/>
              <a:buAutoNum type="arabicPeriod"/>
              <a:defRPr/>
            </a:pPr>
            <a:r>
              <a:rPr lang="zh-CN" altLang="en-US" dirty="0" smtClean="0">
                <a:ea typeface="宋体" pitchFamily="2" charset="-122"/>
              </a:rPr>
              <a:t>使用</a:t>
            </a:r>
            <a:r>
              <a:rPr lang="en-US" altLang="zh-CN" dirty="0" smtClean="0">
                <a:ea typeface="宋体" pitchFamily="2" charset="-122"/>
              </a:rPr>
              <a:t>for</a:t>
            </a:r>
            <a:r>
              <a:rPr lang="zh-CN" altLang="en-US" dirty="0" smtClean="0">
                <a:ea typeface="宋体" pitchFamily="2" charset="-122"/>
              </a:rPr>
              <a:t>循环访问所有元素并打印出来。</a:t>
            </a:r>
            <a:endParaRPr lang="en-US" altLang="zh-CN" dirty="0" smtClean="0">
              <a:ea typeface="宋体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02376" y="568648"/>
            <a:ext cx="4304644" cy="792088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创建对象数组 </a:t>
            </a: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(1)</a:t>
            </a:r>
            <a:endParaRPr lang="en-US" altLang="zh-CN" sz="4000" b="1" dirty="0" smtClean="0">
              <a:solidFill>
                <a:schemeClr val="tx1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428595" y="1340768"/>
            <a:ext cx="59170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  <a:cs typeface="Arial Unicode MS" pitchFamily="34" charset="-122"/>
              </a:rPr>
              <a:t>创建</a:t>
            </a:r>
            <a:r>
              <a:rPr lang="zh-CN" altLang="en-US" sz="2800" dirty="0">
                <a:ea typeface="宋体" pitchFamily="2" charset="-122"/>
                <a:cs typeface="Arial Unicode MS" pitchFamily="34" charset="-122"/>
              </a:rPr>
              <a:t>元素为引用类型</a:t>
            </a:r>
            <a:r>
              <a:rPr lang="en-US" altLang="zh-CN" sz="2800" dirty="0">
                <a:ea typeface="宋体" pitchFamily="2" charset="-122"/>
                <a:cs typeface="Arial Unicode MS" pitchFamily="34" charset="-122"/>
              </a:rPr>
              <a:t>(</a:t>
            </a:r>
            <a:r>
              <a:rPr lang="zh-CN" altLang="en-US" sz="2800" dirty="0">
                <a:ea typeface="宋体" pitchFamily="2" charset="-122"/>
                <a:cs typeface="Arial Unicode MS" pitchFamily="34" charset="-122"/>
              </a:rPr>
              <a:t>对象</a:t>
            </a:r>
            <a:r>
              <a:rPr lang="en-US" altLang="zh-CN" sz="2800" dirty="0">
                <a:ea typeface="宋体" pitchFamily="2" charset="-122"/>
                <a:cs typeface="Arial Unicode MS" pitchFamily="34" charset="-122"/>
              </a:rPr>
              <a:t>)</a:t>
            </a:r>
            <a:r>
              <a:rPr lang="zh-CN" altLang="en-US" sz="2800" dirty="0">
                <a:ea typeface="宋体" pitchFamily="2" charset="-122"/>
                <a:cs typeface="Arial Unicode MS" pitchFamily="34" charset="-122"/>
              </a:rPr>
              <a:t>的数组</a:t>
            </a: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434872" y="1844824"/>
            <a:ext cx="8601624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class </a:t>
            </a:r>
            <a:r>
              <a:rPr lang="en-US" altLang="zh-CN" sz="22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MyDate</a:t>
            </a: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{</a:t>
            </a:r>
          </a:p>
          <a:p>
            <a:pPr>
              <a:spcBef>
                <a:spcPct val="20000"/>
              </a:spcBef>
            </a:pP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  private </a:t>
            </a:r>
            <a:r>
              <a:rPr lang="en-US" altLang="zh-CN" sz="22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day;</a:t>
            </a:r>
          </a:p>
          <a:p>
            <a:pPr>
              <a:spcBef>
                <a:spcPct val="20000"/>
              </a:spcBef>
            </a:pP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  private </a:t>
            </a:r>
            <a:r>
              <a:rPr lang="en-US" altLang="zh-CN" sz="22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month;</a:t>
            </a:r>
          </a:p>
          <a:p>
            <a:pPr>
              <a:spcBef>
                <a:spcPct val="20000"/>
              </a:spcBef>
            </a:pP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  private </a:t>
            </a:r>
            <a:r>
              <a:rPr lang="en-US" altLang="zh-CN" sz="22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year;</a:t>
            </a:r>
          </a:p>
          <a:p>
            <a:pPr>
              <a:spcBef>
                <a:spcPct val="20000"/>
              </a:spcBef>
            </a:pP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  public </a:t>
            </a:r>
            <a:r>
              <a:rPr lang="en-US" altLang="zh-CN" sz="22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MyDate</a:t>
            </a: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2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d, </a:t>
            </a:r>
            <a:r>
              <a:rPr lang="en-US" altLang="zh-CN" sz="22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m, </a:t>
            </a:r>
            <a:r>
              <a:rPr lang="en-US" altLang="zh-CN" sz="22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y){</a:t>
            </a:r>
          </a:p>
          <a:p>
            <a:pPr>
              <a:spcBef>
                <a:spcPct val="20000"/>
              </a:spcBef>
            </a:pP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		day = d;    month = m;    year = y;</a:t>
            </a:r>
          </a:p>
          <a:p>
            <a:pPr>
              <a:spcBef>
                <a:spcPct val="20000"/>
              </a:spcBef>
            </a:pP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  }</a:t>
            </a:r>
          </a:p>
          <a:p>
            <a:pPr>
              <a:spcBef>
                <a:spcPct val="20000"/>
              </a:spcBef>
            </a:pP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  public void display(){</a:t>
            </a:r>
          </a:p>
          <a:p>
            <a:pPr>
              <a:spcBef>
                <a:spcPct val="20000"/>
              </a:spcBef>
            </a:pP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		</a:t>
            </a:r>
            <a:r>
              <a:rPr lang="en-US" altLang="zh-CN" sz="2200" b="1" dirty="0" err="1" smtClean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System.out.println</a:t>
            </a:r>
            <a:r>
              <a:rPr lang="en-US" altLang="zh-CN" sz="2200" b="1" dirty="0" smtClean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(year </a:t>
            </a: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+ "-" + month + "-" + </a:t>
            </a:r>
            <a:r>
              <a:rPr lang="en-US" altLang="zh-CN" sz="2200" b="1" dirty="0" smtClean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day);</a:t>
            </a:r>
            <a:endParaRPr lang="en-US" altLang="zh-CN" sz="2200" b="1" dirty="0">
              <a:solidFill>
                <a:srgbClr val="C00000"/>
              </a:solidFill>
              <a:ea typeface="Arial Unicode MS" pitchFamily="34" charset="-122"/>
              <a:cs typeface="Arial Unicode MS" pitchFamily="34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  }</a:t>
            </a:r>
          </a:p>
          <a:p>
            <a:pPr>
              <a:spcBef>
                <a:spcPct val="20000"/>
              </a:spcBef>
            </a:pP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95736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-32" y="2348110"/>
            <a:ext cx="7127876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public class Test{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   public static void main(String </a:t>
            </a:r>
            <a:r>
              <a:rPr lang="en-US" altLang="zh-CN" sz="20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args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[]){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		</a:t>
            </a:r>
            <a:r>
              <a:rPr lang="en-US" altLang="zh-CN" sz="20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MyDate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[] m;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		m = new </a:t>
            </a:r>
            <a:r>
              <a:rPr lang="en-US" altLang="zh-CN" sz="20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MyDate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[10];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		for ( </a:t>
            </a:r>
            <a:r>
              <a:rPr lang="en-US" altLang="zh-CN" sz="20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=0; </a:t>
            </a:r>
            <a:r>
              <a:rPr lang="en-US" altLang="zh-CN" sz="20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&lt;10; </a:t>
            </a:r>
            <a:r>
              <a:rPr lang="en-US" altLang="zh-CN" sz="20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++ ) {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      	   </a:t>
            </a:r>
            <a:r>
              <a:rPr lang="en-US" altLang="zh-CN" sz="2000" b="1" dirty="0" smtClean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           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m[i] =new </a:t>
            </a:r>
            <a:r>
              <a:rPr lang="en-US" altLang="zh-CN" sz="20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MyDate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(i+1, i+1,1990+i);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	         </a:t>
            </a:r>
            <a:r>
              <a:rPr lang="en-US" altLang="zh-CN" sz="2000" b="1" dirty="0" smtClean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     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m[i].display();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	      }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   }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}</a:t>
            </a:r>
          </a:p>
        </p:txBody>
      </p:sp>
      <p:sp>
        <p:nvSpPr>
          <p:cNvPr id="68611" name="Line 3"/>
          <p:cNvSpPr>
            <a:spLocks noChangeShapeType="1"/>
          </p:cNvSpPr>
          <p:nvPr/>
        </p:nvSpPr>
        <p:spPr bwMode="auto">
          <a:xfrm>
            <a:off x="6735763" y="3314700"/>
            <a:ext cx="0" cy="2514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7269163" y="3314700"/>
            <a:ext cx="0" cy="2514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6735763" y="58293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8614" name="AutoShape 6"/>
          <p:cNvSpPr>
            <a:spLocks/>
          </p:cNvSpPr>
          <p:nvPr/>
        </p:nvSpPr>
        <p:spPr bwMode="auto">
          <a:xfrm>
            <a:off x="6354763" y="5524500"/>
            <a:ext cx="152400" cy="304800"/>
          </a:xfrm>
          <a:prstGeom prst="leftBrace">
            <a:avLst>
              <a:gd name="adj1" fmla="val 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5508625" y="544195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main</a:t>
            </a:r>
          </a:p>
        </p:txBody>
      </p:sp>
      <p:sp>
        <p:nvSpPr>
          <p:cNvPr id="68616" name="Text Box 8"/>
          <p:cNvSpPr txBox="1">
            <a:spLocks noChangeArrowheads="1"/>
          </p:cNvSpPr>
          <p:nvPr/>
        </p:nvSpPr>
        <p:spPr bwMode="auto">
          <a:xfrm>
            <a:off x="6278563" y="2781300"/>
            <a:ext cx="121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栈内存</a:t>
            </a:r>
          </a:p>
        </p:txBody>
      </p:sp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6735763" y="5524500"/>
            <a:ext cx="533400" cy="3143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endParaRPr lang="zh-CN" altLang="zh-CN" sz="20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6735763" y="5534744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lang="en-US" altLang="zh-CN" sz="2000" b="1" dirty="0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rPr>
              <a:t>m</a:t>
            </a:r>
          </a:p>
        </p:txBody>
      </p:sp>
      <p:sp>
        <p:nvSpPr>
          <p:cNvPr id="68619" name="Oval 11"/>
          <p:cNvSpPr>
            <a:spLocks noChangeArrowheads="1"/>
          </p:cNvSpPr>
          <p:nvPr/>
        </p:nvSpPr>
        <p:spPr bwMode="auto">
          <a:xfrm>
            <a:off x="7431088" y="2930525"/>
            <a:ext cx="1584325" cy="3200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8620" name="Text Box 12"/>
          <p:cNvSpPr txBox="1">
            <a:spLocks noChangeArrowheads="1"/>
          </p:cNvSpPr>
          <p:nvPr/>
        </p:nvSpPr>
        <p:spPr bwMode="auto">
          <a:xfrm>
            <a:off x="7070725" y="5118100"/>
            <a:ext cx="1752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堆内存</a:t>
            </a:r>
          </a:p>
        </p:txBody>
      </p:sp>
      <p:sp>
        <p:nvSpPr>
          <p:cNvPr id="68621" name="Rectangle 13"/>
          <p:cNvSpPr>
            <a:spLocks noChangeArrowheads="1"/>
          </p:cNvSpPr>
          <p:nvPr/>
        </p:nvSpPr>
        <p:spPr bwMode="auto">
          <a:xfrm>
            <a:off x="395288" y="1630908"/>
            <a:ext cx="57631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Arial Unicode MS" pitchFamily="34" charset="-122"/>
              </a:rPr>
              <a:t>创建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元素为引用类型</a:t>
            </a:r>
            <a:r>
              <a:rPr lang="en-US" altLang="zh-CN" sz="2400" dirty="0">
                <a:ea typeface="宋体" pitchFamily="2" charset="-122"/>
                <a:cs typeface="Arial Unicode MS" pitchFamily="34" charset="-122"/>
              </a:rPr>
              <a:t>(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对象</a:t>
            </a:r>
            <a:r>
              <a:rPr lang="en-US" altLang="zh-CN" sz="2400" dirty="0">
                <a:ea typeface="宋体" pitchFamily="2" charset="-122"/>
                <a:cs typeface="Arial Unicode MS" pitchFamily="34" charset="-122"/>
              </a:rPr>
              <a:t>)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的数组演示</a:t>
            </a:r>
          </a:p>
        </p:txBody>
      </p:sp>
      <p:sp>
        <p:nvSpPr>
          <p:cNvPr id="68622" name="Text Box 14"/>
          <p:cNvSpPr txBox="1">
            <a:spLocks noChangeArrowheads="1"/>
          </p:cNvSpPr>
          <p:nvPr/>
        </p:nvSpPr>
        <p:spPr bwMode="auto">
          <a:xfrm>
            <a:off x="900113" y="6088063"/>
            <a:ext cx="1981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lang="zh-CN" altLang="en-US" dirty="0">
                <a:ea typeface="宋体" pitchFamily="2" charset="-122"/>
                <a:cs typeface="Arial Unicode MS" pitchFamily="34" charset="-122"/>
              </a:rPr>
              <a:t>处内存状态</a:t>
            </a:r>
          </a:p>
        </p:txBody>
      </p:sp>
      <p:sp>
        <p:nvSpPr>
          <p:cNvPr id="68623" name="AutoShape 15"/>
          <p:cNvSpPr>
            <a:spLocks noChangeArrowheads="1"/>
          </p:cNvSpPr>
          <p:nvPr/>
        </p:nvSpPr>
        <p:spPr bwMode="auto">
          <a:xfrm>
            <a:off x="1376384" y="6139567"/>
            <a:ext cx="228600" cy="228600"/>
          </a:xfrm>
          <a:prstGeom prst="star4">
            <a:avLst>
              <a:gd name="adj" fmla="val 12500"/>
            </a:avLst>
          </a:prstGeom>
          <a:solidFill>
            <a:srgbClr val="FFFF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8624" name="AutoShape 16"/>
          <p:cNvSpPr>
            <a:spLocks noChangeArrowheads="1"/>
          </p:cNvSpPr>
          <p:nvPr/>
        </p:nvSpPr>
        <p:spPr bwMode="auto">
          <a:xfrm>
            <a:off x="3346767" y="3168300"/>
            <a:ext cx="228600" cy="228600"/>
          </a:xfrm>
          <a:prstGeom prst="star4">
            <a:avLst>
              <a:gd name="adj" fmla="val 12500"/>
            </a:avLst>
          </a:prstGeom>
          <a:solidFill>
            <a:srgbClr val="FFFF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8625" name="Rectangle 17"/>
          <p:cNvSpPr>
            <a:spLocks noGrp="1" noChangeArrowheads="1"/>
          </p:cNvSpPr>
          <p:nvPr>
            <p:ph type="title"/>
          </p:nvPr>
        </p:nvSpPr>
        <p:spPr>
          <a:xfrm>
            <a:off x="2499941" y="692696"/>
            <a:ext cx="4570784" cy="720080"/>
          </a:xfrm>
          <a:noFill/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创建对象数组 </a:t>
            </a: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(2)</a:t>
            </a:r>
            <a:endParaRPr lang="en-US" altLang="zh-CN" sz="4000" b="1" dirty="0" smtClean="0">
              <a:solidFill>
                <a:schemeClr val="tx1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49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Line 2"/>
          <p:cNvSpPr>
            <a:spLocks noChangeShapeType="1"/>
          </p:cNvSpPr>
          <p:nvPr/>
        </p:nvSpPr>
        <p:spPr bwMode="auto">
          <a:xfrm>
            <a:off x="6439272" y="3054350"/>
            <a:ext cx="0" cy="2514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9635" name="Line 3"/>
          <p:cNvSpPr>
            <a:spLocks noChangeShapeType="1"/>
          </p:cNvSpPr>
          <p:nvPr/>
        </p:nvSpPr>
        <p:spPr bwMode="auto">
          <a:xfrm>
            <a:off x="6972672" y="3054350"/>
            <a:ext cx="0" cy="2514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9636" name="Line 4"/>
          <p:cNvSpPr>
            <a:spLocks noChangeShapeType="1"/>
          </p:cNvSpPr>
          <p:nvPr/>
        </p:nvSpPr>
        <p:spPr bwMode="auto">
          <a:xfrm>
            <a:off x="6439272" y="556895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9637" name="AutoShape 5"/>
          <p:cNvSpPr>
            <a:spLocks/>
          </p:cNvSpPr>
          <p:nvPr/>
        </p:nvSpPr>
        <p:spPr bwMode="auto">
          <a:xfrm>
            <a:off x="6058272" y="5264150"/>
            <a:ext cx="152400" cy="304800"/>
          </a:xfrm>
          <a:prstGeom prst="leftBrace">
            <a:avLst>
              <a:gd name="adj1" fmla="val 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5220072" y="518795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CN" sz="20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main</a:t>
            </a:r>
          </a:p>
        </p:txBody>
      </p:sp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5982072" y="2520950"/>
            <a:ext cx="121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栈内存</a:t>
            </a:r>
          </a:p>
        </p:txBody>
      </p:sp>
      <p:sp>
        <p:nvSpPr>
          <p:cNvPr id="69640" name="Text Box 8"/>
          <p:cNvSpPr txBox="1">
            <a:spLocks noChangeArrowheads="1"/>
          </p:cNvSpPr>
          <p:nvPr/>
        </p:nvSpPr>
        <p:spPr bwMode="auto">
          <a:xfrm>
            <a:off x="6439272" y="5264150"/>
            <a:ext cx="533400" cy="3143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endParaRPr lang="zh-CN" altLang="zh-CN" sz="20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6059016" y="526415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lang="en-US" altLang="zh-CN" sz="20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</a:t>
            </a:r>
          </a:p>
        </p:txBody>
      </p:sp>
      <p:sp>
        <p:nvSpPr>
          <p:cNvPr id="69642" name="Oval 10"/>
          <p:cNvSpPr>
            <a:spLocks noChangeArrowheads="1"/>
          </p:cNvSpPr>
          <p:nvPr/>
        </p:nvSpPr>
        <p:spPr bwMode="auto">
          <a:xfrm>
            <a:off x="7164760" y="2749550"/>
            <a:ext cx="1809750" cy="3200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9643" name="Text Box 11"/>
          <p:cNvSpPr txBox="1">
            <a:spLocks noChangeArrowheads="1"/>
          </p:cNvSpPr>
          <p:nvPr/>
        </p:nvSpPr>
        <p:spPr bwMode="auto">
          <a:xfrm>
            <a:off x="7814047" y="3648075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</a:t>
            </a:r>
          </a:p>
        </p:txBody>
      </p:sp>
      <p:sp>
        <p:nvSpPr>
          <p:cNvPr id="69644" name="Line 12"/>
          <p:cNvSpPr>
            <a:spLocks noChangeShapeType="1"/>
          </p:cNvSpPr>
          <p:nvPr/>
        </p:nvSpPr>
        <p:spPr bwMode="auto">
          <a:xfrm flipV="1">
            <a:off x="6972672" y="3716338"/>
            <a:ext cx="839788" cy="1776412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9645" name="Text Box 13"/>
          <p:cNvSpPr txBox="1">
            <a:spLocks noChangeArrowheads="1"/>
          </p:cNvSpPr>
          <p:nvPr/>
        </p:nvSpPr>
        <p:spPr bwMode="auto">
          <a:xfrm>
            <a:off x="7325097" y="3141663"/>
            <a:ext cx="17287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MyDate[]</a:t>
            </a:r>
            <a:r>
              <a:rPr lang="zh-CN" altLang="en-US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</a:t>
            </a:r>
          </a:p>
        </p:txBody>
      </p:sp>
      <p:sp>
        <p:nvSpPr>
          <p:cNvPr id="69646" name="Text Box 14"/>
          <p:cNvSpPr txBox="1">
            <a:spLocks noChangeArrowheads="1"/>
          </p:cNvSpPr>
          <p:nvPr/>
        </p:nvSpPr>
        <p:spPr bwMode="auto">
          <a:xfrm>
            <a:off x="7814047" y="3836988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</a:t>
            </a:r>
          </a:p>
        </p:txBody>
      </p:sp>
      <p:sp>
        <p:nvSpPr>
          <p:cNvPr id="69647" name="Text Box 15"/>
          <p:cNvSpPr txBox="1">
            <a:spLocks noChangeArrowheads="1"/>
          </p:cNvSpPr>
          <p:nvPr/>
        </p:nvSpPr>
        <p:spPr bwMode="auto">
          <a:xfrm>
            <a:off x="7814047" y="4029075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</a:t>
            </a:r>
          </a:p>
        </p:txBody>
      </p:sp>
      <p:sp>
        <p:nvSpPr>
          <p:cNvPr id="69648" name="Text Box 16"/>
          <p:cNvSpPr txBox="1">
            <a:spLocks noChangeArrowheads="1"/>
          </p:cNvSpPr>
          <p:nvPr/>
        </p:nvSpPr>
        <p:spPr bwMode="auto">
          <a:xfrm>
            <a:off x="7814047" y="4217988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</a:t>
            </a:r>
          </a:p>
        </p:txBody>
      </p:sp>
      <p:sp>
        <p:nvSpPr>
          <p:cNvPr id="69649" name="Text Box 17"/>
          <p:cNvSpPr txBox="1">
            <a:spLocks noChangeArrowheads="1"/>
          </p:cNvSpPr>
          <p:nvPr/>
        </p:nvSpPr>
        <p:spPr bwMode="auto">
          <a:xfrm>
            <a:off x="7814047" y="4410075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</a:t>
            </a:r>
          </a:p>
        </p:txBody>
      </p:sp>
      <p:sp>
        <p:nvSpPr>
          <p:cNvPr id="69650" name="Text Box 18"/>
          <p:cNvSpPr txBox="1">
            <a:spLocks noChangeArrowheads="1"/>
          </p:cNvSpPr>
          <p:nvPr/>
        </p:nvSpPr>
        <p:spPr bwMode="auto">
          <a:xfrm>
            <a:off x="7814047" y="4598988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</a:t>
            </a:r>
          </a:p>
        </p:txBody>
      </p:sp>
      <p:sp>
        <p:nvSpPr>
          <p:cNvPr id="69651" name="Text Box 19"/>
          <p:cNvSpPr txBox="1">
            <a:spLocks noChangeArrowheads="1"/>
          </p:cNvSpPr>
          <p:nvPr/>
        </p:nvSpPr>
        <p:spPr bwMode="auto">
          <a:xfrm>
            <a:off x="7814047" y="4791075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</a:t>
            </a:r>
          </a:p>
        </p:txBody>
      </p:sp>
      <p:sp>
        <p:nvSpPr>
          <p:cNvPr id="69652" name="Text Box 20"/>
          <p:cNvSpPr txBox="1">
            <a:spLocks noChangeArrowheads="1"/>
          </p:cNvSpPr>
          <p:nvPr/>
        </p:nvSpPr>
        <p:spPr bwMode="auto">
          <a:xfrm>
            <a:off x="7814047" y="4979988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</a:t>
            </a:r>
          </a:p>
        </p:txBody>
      </p:sp>
      <p:sp>
        <p:nvSpPr>
          <p:cNvPr id="69653" name="Text Box 21"/>
          <p:cNvSpPr txBox="1">
            <a:spLocks noChangeArrowheads="1"/>
          </p:cNvSpPr>
          <p:nvPr/>
        </p:nvSpPr>
        <p:spPr bwMode="auto">
          <a:xfrm>
            <a:off x="7814047" y="5172075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</a:t>
            </a:r>
          </a:p>
        </p:txBody>
      </p:sp>
      <p:sp>
        <p:nvSpPr>
          <p:cNvPr id="69654" name="Text Box 22"/>
          <p:cNvSpPr txBox="1">
            <a:spLocks noChangeArrowheads="1"/>
          </p:cNvSpPr>
          <p:nvPr/>
        </p:nvSpPr>
        <p:spPr bwMode="auto">
          <a:xfrm>
            <a:off x="7814047" y="5324475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</a:t>
            </a:r>
          </a:p>
        </p:txBody>
      </p:sp>
      <p:sp>
        <p:nvSpPr>
          <p:cNvPr id="69655" name="Text Box 23"/>
          <p:cNvSpPr txBox="1">
            <a:spLocks noChangeArrowheads="1"/>
          </p:cNvSpPr>
          <p:nvPr/>
        </p:nvSpPr>
        <p:spPr bwMode="auto">
          <a:xfrm>
            <a:off x="6852022" y="5480050"/>
            <a:ext cx="1752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堆内存</a:t>
            </a:r>
          </a:p>
        </p:txBody>
      </p:sp>
      <p:sp>
        <p:nvSpPr>
          <p:cNvPr id="69656" name="Text Box 24"/>
          <p:cNvSpPr txBox="1">
            <a:spLocks noChangeArrowheads="1"/>
          </p:cNvSpPr>
          <p:nvPr/>
        </p:nvSpPr>
        <p:spPr bwMode="auto">
          <a:xfrm>
            <a:off x="896877" y="6080720"/>
            <a:ext cx="1981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lang="zh-CN" altLang="en-US" dirty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处内存状态</a:t>
            </a:r>
          </a:p>
        </p:txBody>
      </p:sp>
      <p:sp>
        <p:nvSpPr>
          <p:cNvPr id="69657" name="AutoShape 25"/>
          <p:cNvSpPr>
            <a:spLocks noChangeArrowheads="1"/>
          </p:cNvSpPr>
          <p:nvPr/>
        </p:nvSpPr>
        <p:spPr bwMode="auto">
          <a:xfrm>
            <a:off x="1341095" y="6128158"/>
            <a:ext cx="228600" cy="228600"/>
          </a:xfrm>
          <a:prstGeom prst="star4">
            <a:avLst>
              <a:gd name="adj" fmla="val 12500"/>
            </a:avLst>
          </a:prstGeom>
          <a:solidFill>
            <a:srgbClr val="FFFF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9658" name="Rectangle 26"/>
          <p:cNvSpPr>
            <a:spLocks noChangeArrowheads="1"/>
          </p:cNvSpPr>
          <p:nvPr/>
        </p:nvSpPr>
        <p:spPr bwMode="auto">
          <a:xfrm>
            <a:off x="250825" y="1461531"/>
            <a:ext cx="66351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创建</a:t>
            </a:r>
            <a:r>
              <a:rPr lang="zh-CN" altLang="en-US" sz="2800" dirty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元素为引用类型</a:t>
            </a:r>
            <a:r>
              <a:rPr lang="en-US" altLang="zh-CN" sz="2800" dirty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(</a:t>
            </a:r>
            <a:r>
              <a:rPr lang="zh-CN" altLang="en-US" sz="2800" dirty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对象</a:t>
            </a:r>
            <a:r>
              <a:rPr lang="en-US" altLang="zh-CN" sz="2800" dirty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)</a:t>
            </a:r>
            <a:r>
              <a:rPr lang="zh-CN" altLang="en-US" sz="2800" dirty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的数组演示</a:t>
            </a:r>
          </a:p>
        </p:txBody>
      </p:sp>
      <p:sp>
        <p:nvSpPr>
          <p:cNvPr id="69659" name="Rectangle 27"/>
          <p:cNvSpPr>
            <a:spLocks noGrp="1" noChangeArrowheads="1"/>
          </p:cNvSpPr>
          <p:nvPr>
            <p:ph type="title"/>
          </p:nvPr>
        </p:nvSpPr>
        <p:spPr>
          <a:xfrm>
            <a:off x="2756757" y="692696"/>
            <a:ext cx="3898043" cy="792088"/>
          </a:xfrm>
          <a:noFill/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创建对象数组 </a:t>
            </a: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(3)</a:t>
            </a:r>
            <a:endParaRPr lang="en-US" altLang="zh-CN" sz="4000" b="1" dirty="0" smtClean="0">
              <a:solidFill>
                <a:schemeClr val="tx1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9660" name="Text Box 28"/>
          <p:cNvSpPr txBox="1">
            <a:spLocks noChangeArrowheads="1"/>
          </p:cNvSpPr>
          <p:nvPr/>
        </p:nvSpPr>
        <p:spPr bwMode="auto">
          <a:xfrm>
            <a:off x="39383" y="2152829"/>
            <a:ext cx="6846592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public class Test{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   public static void main(String </a:t>
            </a:r>
            <a:r>
              <a:rPr lang="en-US" altLang="zh-CN" sz="20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args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[]){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		</a:t>
            </a:r>
            <a:r>
              <a:rPr lang="en-US" altLang="zh-CN" sz="20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MyDate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[] m;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		m = new </a:t>
            </a:r>
            <a:r>
              <a:rPr lang="en-US" altLang="zh-CN" sz="20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MyDate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[10];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		for ( </a:t>
            </a:r>
            <a:r>
              <a:rPr lang="en-US" altLang="zh-CN" sz="20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i=0; i&lt;10; i++ ) {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      	   </a:t>
            </a:r>
            <a:r>
              <a:rPr lang="en-US" altLang="zh-CN" sz="2000" b="1" dirty="0" smtClean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          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m[i] =new </a:t>
            </a:r>
            <a:r>
              <a:rPr lang="en-US" altLang="zh-CN" sz="20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MyDate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(i+1, i+1,1990+i);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	         </a:t>
            </a:r>
            <a:r>
              <a:rPr lang="en-US" altLang="zh-CN" sz="2000" b="1" dirty="0" smtClean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    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m[i].display();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	      }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   }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}</a:t>
            </a:r>
          </a:p>
        </p:txBody>
      </p:sp>
      <p:sp>
        <p:nvSpPr>
          <p:cNvPr id="69661" name="AutoShape 29"/>
          <p:cNvSpPr>
            <a:spLocks noChangeArrowheads="1"/>
          </p:cNvSpPr>
          <p:nvPr/>
        </p:nvSpPr>
        <p:spPr bwMode="auto">
          <a:xfrm>
            <a:off x="4494186" y="3337159"/>
            <a:ext cx="228600" cy="228600"/>
          </a:xfrm>
          <a:prstGeom prst="star4">
            <a:avLst>
              <a:gd name="adj" fmla="val 12500"/>
            </a:avLst>
          </a:prstGeom>
          <a:solidFill>
            <a:srgbClr val="FFFF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525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124012" y="1446414"/>
            <a:ext cx="7169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 typeface="Wingdings" pitchFamily="2" charset="2"/>
              <a:buChar char="l"/>
            </a:pP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中使用关键字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new 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创建数组对象</a:t>
            </a:r>
          </a:p>
        </p:txBody>
      </p:sp>
      <p:sp>
        <p:nvSpPr>
          <p:cNvPr id="70659" name="Line 3"/>
          <p:cNvSpPr>
            <a:spLocks noChangeShapeType="1"/>
          </p:cNvSpPr>
          <p:nvPr/>
        </p:nvSpPr>
        <p:spPr bwMode="auto">
          <a:xfrm>
            <a:off x="5503863" y="3318076"/>
            <a:ext cx="0" cy="2514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0660" name="Line 4"/>
          <p:cNvSpPr>
            <a:spLocks noChangeShapeType="1"/>
          </p:cNvSpPr>
          <p:nvPr/>
        </p:nvSpPr>
        <p:spPr bwMode="auto">
          <a:xfrm>
            <a:off x="6037263" y="3318076"/>
            <a:ext cx="0" cy="2514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5503863" y="5832676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0662" name="AutoShape 6"/>
          <p:cNvSpPr>
            <a:spLocks/>
          </p:cNvSpPr>
          <p:nvPr/>
        </p:nvSpPr>
        <p:spPr bwMode="auto">
          <a:xfrm>
            <a:off x="5122863" y="5527876"/>
            <a:ext cx="152400" cy="304800"/>
          </a:xfrm>
          <a:prstGeom prst="leftBrace">
            <a:avLst>
              <a:gd name="adj1" fmla="val 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4284663" y="5451676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CN" sz="20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main</a:t>
            </a:r>
          </a:p>
        </p:txBody>
      </p:sp>
      <p:sp>
        <p:nvSpPr>
          <p:cNvPr id="70664" name="Text Box 8"/>
          <p:cNvSpPr txBox="1">
            <a:spLocks noChangeArrowheads="1"/>
          </p:cNvSpPr>
          <p:nvPr/>
        </p:nvSpPr>
        <p:spPr bwMode="auto">
          <a:xfrm>
            <a:off x="5046663" y="2784676"/>
            <a:ext cx="121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栈内存</a:t>
            </a:r>
          </a:p>
        </p:txBody>
      </p:sp>
      <p:sp>
        <p:nvSpPr>
          <p:cNvPr id="70665" name="Text Box 9"/>
          <p:cNvSpPr txBox="1">
            <a:spLocks noChangeArrowheads="1"/>
          </p:cNvSpPr>
          <p:nvPr/>
        </p:nvSpPr>
        <p:spPr bwMode="auto">
          <a:xfrm>
            <a:off x="5503863" y="5527876"/>
            <a:ext cx="533400" cy="3143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endParaRPr lang="zh-CN" altLang="zh-CN" sz="20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0666" name="Text Box 10"/>
          <p:cNvSpPr txBox="1">
            <a:spLocks noChangeArrowheads="1"/>
          </p:cNvSpPr>
          <p:nvPr/>
        </p:nvSpPr>
        <p:spPr bwMode="auto">
          <a:xfrm>
            <a:off x="5548643" y="5544009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lang="en-US" altLang="zh-CN" sz="2000" b="1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</a:t>
            </a:r>
          </a:p>
        </p:txBody>
      </p:sp>
      <p:sp>
        <p:nvSpPr>
          <p:cNvPr id="70667" name="Oval 11"/>
          <p:cNvSpPr>
            <a:spLocks noChangeArrowheads="1"/>
          </p:cNvSpPr>
          <p:nvPr/>
        </p:nvSpPr>
        <p:spPr bwMode="auto">
          <a:xfrm>
            <a:off x="6265863" y="3013276"/>
            <a:ext cx="2819400" cy="3200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0668" name="Text Box 12"/>
          <p:cNvSpPr txBox="1">
            <a:spLocks noChangeArrowheads="1"/>
          </p:cNvSpPr>
          <p:nvPr/>
        </p:nvSpPr>
        <p:spPr bwMode="auto">
          <a:xfrm>
            <a:off x="6951663" y="3775276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*****</a:t>
            </a:r>
          </a:p>
        </p:txBody>
      </p:sp>
      <p:sp>
        <p:nvSpPr>
          <p:cNvPr id="70669" name="Line 13"/>
          <p:cNvSpPr>
            <a:spLocks noChangeShapeType="1"/>
          </p:cNvSpPr>
          <p:nvPr/>
        </p:nvSpPr>
        <p:spPr bwMode="auto">
          <a:xfrm flipV="1">
            <a:off x="6037263" y="3775276"/>
            <a:ext cx="914400" cy="1981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0670" name="Text Box 14"/>
          <p:cNvSpPr txBox="1">
            <a:spLocks noChangeArrowheads="1"/>
          </p:cNvSpPr>
          <p:nvPr/>
        </p:nvSpPr>
        <p:spPr bwMode="auto">
          <a:xfrm>
            <a:off x="6951663" y="3165676"/>
            <a:ext cx="1295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MyDate[]</a:t>
            </a:r>
            <a:r>
              <a:rPr lang="zh-CN" altLang="en-US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</a:t>
            </a:r>
          </a:p>
        </p:txBody>
      </p:sp>
      <p:sp>
        <p:nvSpPr>
          <p:cNvPr id="70671" name="Text Box 15"/>
          <p:cNvSpPr txBox="1">
            <a:spLocks noChangeArrowheads="1"/>
          </p:cNvSpPr>
          <p:nvPr/>
        </p:nvSpPr>
        <p:spPr bwMode="auto">
          <a:xfrm>
            <a:off x="6951663" y="3964189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*****</a:t>
            </a:r>
          </a:p>
        </p:txBody>
      </p:sp>
      <p:sp>
        <p:nvSpPr>
          <p:cNvPr id="70672" name="Text Box 16"/>
          <p:cNvSpPr txBox="1">
            <a:spLocks noChangeArrowheads="1"/>
          </p:cNvSpPr>
          <p:nvPr/>
        </p:nvSpPr>
        <p:spPr bwMode="auto">
          <a:xfrm>
            <a:off x="6951663" y="4156276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*****</a:t>
            </a:r>
          </a:p>
        </p:txBody>
      </p:sp>
      <p:sp>
        <p:nvSpPr>
          <p:cNvPr id="70673" name="Text Box 17"/>
          <p:cNvSpPr txBox="1">
            <a:spLocks noChangeArrowheads="1"/>
          </p:cNvSpPr>
          <p:nvPr/>
        </p:nvSpPr>
        <p:spPr bwMode="auto">
          <a:xfrm>
            <a:off x="6951663" y="4345189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</a:t>
            </a:r>
          </a:p>
        </p:txBody>
      </p:sp>
      <p:sp>
        <p:nvSpPr>
          <p:cNvPr id="70674" name="Text Box 18"/>
          <p:cNvSpPr txBox="1">
            <a:spLocks noChangeArrowheads="1"/>
          </p:cNvSpPr>
          <p:nvPr/>
        </p:nvSpPr>
        <p:spPr bwMode="auto">
          <a:xfrm>
            <a:off x="6951663" y="4537276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</a:t>
            </a:r>
          </a:p>
        </p:txBody>
      </p:sp>
      <p:sp>
        <p:nvSpPr>
          <p:cNvPr id="70675" name="Text Box 19"/>
          <p:cNvSpPr txBox="1">
            <a:spLocks noChangeArrowheads="1"/>
          </p:cNvSpPr>
          <p:nvPr/>
        </p:nvSpPr>
        <p:spPr bwMode="auto">
          <a:xfrm>
            <a:off x="6951663" y="4726189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</a:t>
            </a:r>
          </a:p>
        </p:txBody>
      </p:sp>
      <p:sp>
        <p:nvSpPr>
          <p:cNvPr id="70676" name="Text Box 20"/>
          <p:cNvSpPr txBox="1">
            <a:spLocks noChangeArrowheads="1"/>
          </p:cNvSpPr>
          <p:nvPr/>
        </p:nvSpPr>
        <p:spPr bwMode="auto">
          <a:xfrm>
            <a:off x="6951663" y="4918276"/>
            <a:ext cx="609600" cy="374650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</a:t>
            </a:r>
          </a:p>
          <a:p>
            <a:pPr algn="ctr"/>
            <a:endParaRPr lang="en-US" altLang="zh-CN" sz="12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0677" name="Text Box 21"/>
          <p:cNvSpPr txBox="1">
            <a:spLocks noChangeArrowheads="1"/>
          </p:cNvSpPr>
          <p:nvPr/>
        </p:nvSpPr>
        <p:spPr bwMode="auto">
          <a:xfrm>
            <a:off x="6951663" y="5107189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</a:t>
            </a:r>
          </a:p>
        </p:txBody>
      </p:sp>
      <p:sp>
        <p:nvSpPr>
          <p:cNvPr id="70678" name="Text Box 22"/>
          <p:cNvSpPr txBox="1">
            <a:spLocks noChangeArrowheads="1"/>
          </p:cNvSpPr>
          <p:nvPr/>
        </p:nvSpPr>
        <p:spPr bwMode="auto">
          <a:xfrm>
            <a:off x="6951663" y="5299276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</a:t>
            </a:r>
          </a:p>
        </p:txBody>
      </p:sp>
      <p:sp>
        <p:nvSpPr>
          <p:cNvPr id="70679" name="Text Box 23"/>
          <p:cNvSpPr txBox="1">
            <a:spLocks noChangeArrowheads="1"/>
          </p:cNvSpPr>
          <p:nvPr/>
        </p:nvSpPr>
        <p:spPr bwMode="auto">
          <a:xfrm>
            <a:off x="6951663" y="5451676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</a:t>
            </a:r>
          </a:p>
        </p:txBody>
      </p:sp>
      <p:sp>
        <p:nvSpPr>
          <p:cNvPr id="70680" name="Text Box 24"/>
          <p:cNvSpPr txBox="1">
            <a:spLocks noChangeArrowheads="1"/>
          </p:cNvSpPr>
          <p:nvPr/>
        </p:nvSpPr>
        <p:spPr bwMode="auto">
          <a:xfrm>
            <a:off x="6494463" y="5756476"/>
            <a:ext cx="1752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堆内存</a:t>
            </a:r>
          </a:p>
        </p:txBody>
      </p:sp>
      <p:sp>
        <p:nvSpPr>
          <p:cNvPr id="70681" name="Text Box 25"/>
          <p:cNvSpPr txBox="1">
            <a:spLocks noChangeArrowheads="1"/>
          </p:cNvSpPr>
          <p:nvPr/>
        </p:nvSpPr>
        <p:spPr bwMode="auto">
          <a:xfrm>
            <a:off x="8018463" y="3506989"/>
            <a:ext cx="609600" cy="184666"/>
          </a:xfrm>
          <a:prstGeom prst="rect">
            <a:avLst/>
          </a:prstGeom>
          <a:solidFill>
            <a:schemeClr val="accent1"/>
          </a:solidFill>
          <a:ln w="9525">
            <a:solidFill>
              <a:srgbClr val="BD6FBF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</a:p>
        </p:txBody>
      </p:sp>
      <p:sp>
        <p:nvSpPr>
          <p:cNvPr id="70682" name="Text Box 26"/>
          <p:cNvSpPr txBox="1">
            <a:spLocks noChangeArrowheads="1"/>
          </p:cNvSpPr>
          <p:nvPr/>
        </p:nvSpPr>
        <p:spPr bwMode="auto">
          <a:xfrm>
            <a:off x="8018463" y="3699076"/>
            <a:ext cx="609600" cy="184666"/>
          </a:xfrm>
          <a:prstGeom prst="rect">
            <a:avLst/>
          </a:prstGeom>
          <a:solidFill>
            <a:schemeClr val="accent1"/>
          </a:solidFill>
          <a:ln w="9525">
            <a:solidFill>
              <a:srgbClr val="BD6FBF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</a:p>
        </p:txBody>
      </p:sp>
      <p:sp>
        <p:nvSpPr>
          <p:cNvPr id="70683" name="Text Box 27"/>
          <p:cNvSpPr txBox="1">
            <a:spLocks noChangeArrowheads="1"/>
          </p:cNvSpPr>
          <p:nvPr/>
        </p:nvSpPr>
        <p:spPr bwMode="auto">
          <a:xfrm>
            <a:off x="8018463" y="3887989"/>
            <a:ext cx="609600" cy="184666"/>
          </a:xfrm>
          <a:prstGeom prst="rect">
            <a:avLst/>
          </a:prstGeom>
          <a:solidFill>
            <a:schemeClr val="accent1"/>
          </a:solidFill>
          <a:ln w="9525">
            <a:solidFill>
              <a:srgbClr val="BD6FBF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1990</a:t>
            </a:r>
          </a:p>
        </p:txBody>
      </p:sp>
      <p:sp>
        <p:nvSpPr>
          <p:cNvPr id="70684" name="Line 28"/>
          <p:cNvSpPr>
            <a:spLocks noChangeShapeType="1"/>
          </p:cNvSpPr>
          <p:nvPr/>
        </p:nvSpPr>
        <p:spPr bwMode="auto">
          <a:xfrm flipV="1">
            <a:off x="7561263" y="3546676"/>
            <a:ext cx="457200" cy="304800"/>
          </a:xfrm>
          <a:prstGeom prst="line">
            <a:avLst/>
          </a:prstGeom>
          <a:noFill/>
          <a:ln w="9525">
            <a:solidFill>
              <a:srgbClr val="79377B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0685" name="Text Box 29"/>
          <p:cNvSpPr txBox="1">
            <a:spLocks noChangeArrowheads="1"/>
          </p:cNvSpPr>
          <p:nvPr/>
        </p:nvSpPr>
        <p:spPr bwMode="auto">
          <a:xfrm>
            <a:off x="8018463" y="4232476"/>
            <a:ext cx="609600" cy="184666"/>
          </a:xfrm>
          <a:prstGeom prst="rect">
            <a:avLst/>
          </a:prstGeom>
          <a:solidFill>
            <a:schemeClr val="accent1"/>
          </a:solidFill>
          <a:ln w="9525">
            <a:solidFill>
              <a:srgbClr val="BD6FBF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</a:p>
        </p:txBody>
      </p:sp>
      <p:sp>
        <p:nvSpPr>
          <p:cNvPr id="70686" name="Text Box 30"/>
          <p:cNvSpPr txBox="1">
            <a:spLocks noChangeArrowheads="1"/>
          </p:cNvSpPr>
          <p:nvPr/>
        </p:nvSpPr>
        <p:spPr bwMode="auto">
          <a:xfrm>
            <a:off x="8018463" y="4421389"/>
            <a:ext cx="609600" cy="184666"/>
          </a:xfrm>
          <a:prstGeom prst="rect">
            <a:avLst/>
          </a:prstGeom>
          <a:solidFill>
            <a:schemeClr val="accent1"/>
          </a:solidFill>
          <a:ln w="9525">
            <a:solidFill>
              <a:srgbClr val="BD6FBF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</a:p>
        </p:txBody>
      </p:sp>
      <p:sp>
        <p:nvSpPr>
          <p:cNvPr id="70687" name="Text Box 31"/>
          <p:cNvSpPr txBox="1">
            <a:spLocks noChangeArrowheads="1"/>
          </p:cNvSpPr>
          <p:nvPr/>
        </p:nvSpPr>
        <p:spPr bwMode="auto">
          <a:xfrm>
            <a:off x="8018463" y="4613476"/>
            <a:ext cx="609600" cy="184666"/>
          </a:xfrm>
          <a:prstGeom prst="rect">
            <a:avLst/>
          </a:prstGeom>
          <a:solidFill>
            <a:schemeClr val="accent1"/>
          </a:solidFill>
          <a:ln w="9525">
            <a:solidFill>
              <a:srgbClr val="BD6FBF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1991</a:t>
            </a:r>
          </a:p>
        </p:txBody>
      </p:sp>
      <p:sp>
        <p:nvSpPr>
          <p:cNvPr id="70688" name="Line 32"/>
          <p:cNvSpPr>
            <a:spLocks noChangeShapeType="1"/>
          </p:cNvSpPr>
          <p:nvPr/>
        </p:nvSpPr>
        <p:spPr bwMode="auto">
          <a:xfrm>
            <a:off x="7561263" y="4080076"/>
            <a:ext cx="457200" cy="152400"/>
          </a:xfrm>
          <a:prstGeom prst="line">
            <a:avLst/>
          </a:prstGeom>
          <a:noFill/>
          <a:ln w="9525">
            <a:solidFill>
              <a:srgbClr val="79377B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0689" name="Text Box 33"/>
          <p:cNvSpPr txBox="1">
            <a:spLocks noChangeArrowheads="1"/>
          </p:cNvSpPr>
          <p:nvPr/>
        </p:nvSpPr>
        <p:spPr bwMode="auto">
          <a:xfrm>
            <a:off x="8018463" y="4954789"/>
            <a:ext cx="609600" cy="184666"/>
          </a:xfrm>
          <a:prstGeom prst="rect">
            <a:avLst/>
          </a:prstGeom>
          <a:solidFill>
            <a:schemeClr val="accent1"/>
          </a:solidFill>
          <a:ln w="9525">
            <a:solidFill>
              <a:srgbClr val="BD6FBF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</a:t>
            </a:r>
          </a:p>
        </p:txBody>
      </p:sp>
      <p:sp>
        <p:nvSpPr>
          <p:cNvPr id="70690" name="Text Box 34"/>
          <p:cNvSpPr txBox="1">
            <a:spLocks noChangeArrowheads="1"/>
          </p:cNvSpPr>
          <p:nvPr/>
        </p:nvSpPr>
        <p:spPr bwMode="auto">
          <a:xfrm>
            <a:off x="8018463" y="5146876"/>
            <a:ext cx="609600" cy="184666"/>
          </a:xfrm>
          <a:prstGeom prst="rect">
            <a:avLst/>
          </a:prstGeom>
          <a:solidFill>
            <a:schemeClr val="accent1"/>
          </a:solidFill>
          <a:ln w="9525">
            <a:solidFill>
              <a:srgbClr val="BD6FBF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</a:t>
            </a:r>
          </a:p>
        </p:txBody>
      </p:sp>
      <p:sp>
        <p:nvSpPr>
          <p:cNvPr id="70691" name="Text Box 35"/>
          <p:cNvSpPr txBox="1">
            <a:spLocks noChangeArrowheads="1"/>
          </p:cNvSpPr>
          <p:nvPr/>
        </p:nvSpPr>
        <p:spPr bwMode="auto">
          <a:xfrm>
            <a:off x="8018463" y="5335789"/>
            <a:ext cx="609600" cy="184666"/>
          </a:xfrm>
          <a:prstGeom prst="rect">
            <a:avLst/>
          </a:prstGeom>
          <a:solidFill>
            <a:schemeClr val="accent1"/>
          </a:solidFill>
          <a:ln w="9525">
            <a:solidFill>
              <a:srgbClr val="BD6FBF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1992</a:t>
            </a:r>
          </a:p>
        </p:txBody>
      </p:sp>
      <p:sp>
        <p:nvSpPr>
          <p:cNvPr id="70692" name="Line 36"/>
          <p:cNvSpPr>
            <a:spLocks noChangeShapeType="1"/>
          </p:cNvSpPr>
          <p:nvPr/>
        </p:nvSpPr>
        <p:spPr bwMode="auto">
          <a:xfrm>
            <a:off x="7561263" y="4232476"/>
            <a:ext cx="457200" cy="685800"/>
          </a:xfrm>
          <a:prstGeom prst="line">
            <a:avLst/>
          </a:prstGeom>
          <a:noFill/>
          <a:ln w="9525">
            <a:solidFill>
              <a:srgbClr val="79377B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0693" name="Text Box 37"/>
          <p:cNvSpPr txBox="1">
            <a:spLocks noChangeArrowheads="1"/>
          </p:cNvSpPr>
          <p:nvPr/>
        </p:nvSpPr>
        <p:spPr bwMode="auto">
          <a:xfrm>
            <a:off x="1428728" y="5978743"/>
            <a:ext cx="33575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pPr algn="r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for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循环执行三次后内存状态</a:t>
            </a:r>
          </a:p>
        </p:txBody>
      </p:sp>
      <p:sp>
        <p:nvSpPr>
          <p:cNvPr id="70694" name="Rectangle 38"/>
          <p:cNvSpPr>
            <a:spLocks noGrp="1" noChangeArrowheads="1"/>
          </p:cNvSpPr>
          <p:nvPr>
            <p:ph type="title"/>
          </p:nvPr>
        </p:nvSpPr>
        <p:spPr>
          <a:xfrm>
            <a:off x="2547376" y="772526"/>
            <a:ext cx="4678582" cy="673888"/>
          </a:xfrm>
          <a:noFill/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创建对象数组 </a:t>
            </a: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(4)</a:t>
            </a:r>
            <a:endParaRPr lang="en-US" altLang="zh-CN" sz="4000" b="1" dirty="0" smtClean="0">
              <a:solidFill>
                <a:schemeClr val="tx1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0695" name="Text Box 39"/>
          <p:cNvSpPr txBox="1">
            <a:spLocks noChangeArrowheads="1"/>
          </p:cNvSpPr>
          <p:nvPr/>
        </p:nvSpPr>
        <p:spPr bwMode="auto">
          <a:xfrm>
            <a:off x="128287" y="2121442"/>
            <a:ext cx="6877017" cy="382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public class Test{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   public static void main(String </a:t>
            </a:r>
            <a:r>
              <a:rPr lang="en-US" altLang="zh-CN" sz="20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args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[]){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	</a:t>
            </a:r>
            <a:r>
              <a:rPr lang="en-US" altLang="zh-CN" sz="2000" b="1" dirty="0" err="1" smtClean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MyDate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[] m;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	</a:t>
            </a:r>
            <a:r>
              <a:rPr lang="en-US" altLang="zh-CN" sz="2000" b="1" dirty="0" smtClean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m 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= new </a:t>
            </a:r>
            <a:r>
              <a:rPr lang="en-US" altLang="zh-CN" sz="20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MyDate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[10];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	</a:t>
            </a:r>
            <a:r>
              <a:rPr lang="en-US" altLang="zh-CN" sz="2000" b="1" dirty="0" smtClean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for 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( </a:t>
            </a:r>
            <a:r>
              <a:rPr lang="en-US" altLang="zh-CN" sz="20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i=0; i&lt;10; i++ ) {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      	    m[</a:t>
            </a:r>
            <a:r>
              <a:rPr lang="en-US" altLang="zh-CN" sz="20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] =new </a:t>
            </a:r>
            <a:r>
              <a:rPr lang="en-US" altLang="zh-CN" sz="20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MyDate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(i+1, i+1,1990+i);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	    </a:t>
            </a:r>
            <a:r>
              <a:rPr lang="en-US" altLang="zh-CN" sz="2000" b="1" dirty="0" smtClean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m[i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].display();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	</a:t>
            </a:r>
            <a:r>
              <a:rPr lang="en-US" altLang="zh-CN" sz="2000" b="1" dirty="0" smtClean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}</a:t>
            </a:r>
            <a:endParaRPr lang="en-US" altLang="zh-CN" sz="2000" b="1" dirty="0">
              <a:solidFill>
                <a:srgbClr val="C00000"/>
              </a:solidFill>
              <a:ea typeface="Arial Unicode MS" pitchFamily="34" charset="-122"/>
              <a:cs typeface="Arial Unicode MS" pitchFamily="34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   }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}</a:t>
            </a:r>
          </a:p>
        </p:txBody>
      </p:sp>
      <p:sp>
        <p:nvSpPr>
          <p:cNvPr id="41" name="AutoShape 29"/>
          <p:cNvSpPr>
            <a:spLocks noChangeArrowheads="1"/>
          </p:cNvSpPr>
          <p:nvPr/>
        </p:nvSpPr>
        <p:spPr bwMode="auto">
          <a:xfrm>
            <a:off x="1250682" y="6011508"/>
            <a:ext cx="228600" cy="228600"/>
          </a:xfrm>
          <a:prstGeom prst="star4">
            <a:avLst>
              <a:gd name="adj" fmla="val 12500"/>
            </a:avLst>
          </a:prstGeom>
          <a:solidFill>
            <a:srgbClr val="FFFF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127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764704"/>
            <a:ext cx="6044158" cy="72008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Arial Unicode MS" pitchFamily="34" charset="-122"/>
              </a:rPr>
              <a:t>数组元素的默认初始化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9623" y="1772816"/>
            <a:ext cx="8706873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数组是引用类型，它的元素</a:t>
            </a:r>
            <a:r>
              <a:rPr lang="zh-CN" altLang="en-US" sz="28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相当于类的成员变量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，因此数组一经分配空间，其中的每个元素也被按照成员变量同样的方式被隐式初始化。例如：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en-US" sz="2400" dirty="0" smtClean="0">
              <a:ea typeface="宋体" pitchFamily="2" charset="-122"/>
              <a:cs typeface="Times New Roman" pitchFamily="18" charset="0"/>
            </a:endParaRP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Test {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static void main(String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argv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[]){</a:t>
            </a:r>
          </a:p>
          <a:p>
            <a:pPr lvl="3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a[]= new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[5]; </a:t>
            </a:r>
          </a:p>
          <a:p>
            <a:pPr lvl="3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(a[3]);	</a:t>
            </a:r>
            <a:r>
              <a:rPr lang="en-US" altLang="zh-CN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//a[3]</a:t>
            </a:r>
            <a:r>
              <a:rPr lang="zh-CN" altLang="en-US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的默认值为</a:t>
            </a:r>
            <a:r>
              <a:rPr lang="en-US" altLang="zh-CN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0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1560" y="5301208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对于基本数据类型而言，默认初始化值各有不同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对于引用数据类型而言，默认初始化值为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注意与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不同！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163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2699792" y="692696"/>
            <a:ext cx="4032448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Arial Unicode MS" pitchFamily="34" charset="-122"/>
              </a:rPr>
              <a:t>数组元素的引用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285" y="1628800"/>
            <a:ext cx="8723204" cy="4824536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定义并用运算符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new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为之分配空间后，才可以引用数组中的每个元素；</a:t>
            </a:r>
          </a:p>
          <a:p>
            <a:pPr eaLnBrk="1" hangingPunct="1">
              <a:lnSpc>
                <a:spcPct val="90000"/>
              </a:lnSpc>
              <a:spcBef>
                <a:spcPct val="80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数组元素的引用方式：数组名</a:t>
            </a:r>
            <a:r>
              <a:rPr lang="en-US" altLang="zh-CN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[</a:t>
            </a:r>
            <a:r>
              <a:rPr lang="zh-CN" altLang="en-US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数组元素下标</a:t>
            </a:r>
            <a:r>
              <a:rPr lang="en-US" altLang="zh-CN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]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数组元素下标可以是整型常量或整型表达式。如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a[3] , b[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] , c[6*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];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数组元素下标从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开始；长度为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n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的数组合法下标取值范围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: </a:t>
            </a: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0 —&gt;n-1</a:t>
            </a:r>
            <a:r>
              <a:rPr lang="zh-CN" altLang="en-US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；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如</a:t>
            </a:r>
            <a:r>
              <a:rPr lang="en-US" altLang="zh-CN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a[]=new </a:t>
            </a:r>
            <a:r>
              <a:rPr lang="en-US" altLang="zh-CN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[3];  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可引用的数组元素为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a[0]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a[1]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a[2]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每个数组都有一个属性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length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指明它的长度，例如：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a.length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指明数组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的长度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元素个数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)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数组一旦初始化，其长度是不可变的</a:t>
            </a:r>
          </a:p>
        </p:txBody>
      </p:sp>
    </p:spTree>
    <p:extLst>
      <p:ext uri="{BB962C8B-B14F-4D97-AF65-F5344CB8AC3E}">
        <p14:creationId xmlns:p14="http://schemas.microsoft.com/office/powerpoint/2010/main" val="198947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980728"/>
            <a:ext cx="2088232" cy="52565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675874" y="980728"/>
            <a:ext cx="6192688" cy="52565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67544" y="638132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栈：局部变量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48264" y="6243598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堆：对象</a:t>
            </a:r>
            <a:endParaRPr lang="en-US" altLang="zh-CN" smtClean="0"/>
          </a:p>
          <a:p>
            <a:r>
              <a:rPr lang="en-US" altLang="zh-CN" smtClean="0"/>
              <a:t>new </a:t>
            </a:r>
            <a:r>
              <a:rPr lang="zh-CN" altLang="en-US" smtClean="0"/>
              <a:t>出来的</a:t>
            </a:r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251520" y="5517232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67544" y="573325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bs:</a:t>
            </a:r>
            <a:endParaRPr lang="zh-CN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227364"/>
              </p:ext>
            </p:extLst>
          </p:nvPr>
        </p:nvGraphicFramePr>
        <p:xfrm>
          <a:off x="3635896" y="1836935"/>
          <a:ext cx="1247800" cy="35441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7800"/>
              </a:tblGrid>
              <a:tr h="708834"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</a:tr>
              <a:tr h="708834"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</a:tr>
              <a:tr h="708834"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</a:tr>
              <a:tr h="708834"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</a:tr>
              <a:tr h="708834"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直接连接符 12"/>
          <p:cNvCxnSpPr/>
          <p:nvPr/>
        </p:nvCxnSpPr>
        <p:spPr>
          <a:xfrm flipH="1" flipV="1">
            <a:off x="3491880" y="1556792"/>
            <a:ext cx="144016" cy="280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275856" y="1124744"/>
            <a:ext cx="983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0x123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803666" y="5765288"/>
            <a:ext cx="983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0x123</a:t>
            </a:r>
            <a:endParaRPr lang="zh-CN" altLang="en-US"/>
          </a:p>
        </p:txBody>
      </p:sp>
      <p:cxnSp>
        <p:nvCxnSpPr>
          <p:cNvPr id="17" name="直接箭头连接符 16"/>
          <p:cNvCxnSpPr>
            <a:stCxn id="15" idx="0"/>
          </p:cNvCxnSpPr>
          <p:nvPr/>
        </p:nvCxnSpPr>
        <p:spPr>
          <a:xfrm flipV="1">
            <a:off x="1295636" y="1696863"/>
            <a:ext cx="2268252" cy="4068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245768" y="2210211"/>
            <a:ext cx="318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0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75856" y="299695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275856" y="360902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245768" y="4381120"/>
            <a:ext cx="39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3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245768" y="4923166"/>
            <a:ext cx="39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383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2" y="1052736"/>
            <a:ext cx="1656184" cy="4824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843808" y="1052736"/>
            <a:ext cx="5544616" cy="47525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4502322"/>
            <a:ext cx="1656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39552" y="530120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persons:</a:t>
            </a:r>
            <a:endParaRPr lang="zh-CN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631842"/>
              </p:ext>
            </p:extLst>
          </p:nvPr>
        </p:nvGraphicFramePr>
        <p:xfrm>
          <a:off x="3491880" y="1622002"/>
          <a:ext cx="1463824" cy="36881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3824"/>
              </a:tblGrid>
              <a:tr h="737637">
                <a:tc>
                  <a:txBody>
                    <a:bodyPr/>
                    <a:lstStyle/>
                    <a:p>
                      <a:r>
                        <a:rPr lang="en-US" altLang="zh-CN" smtClean="0"/>
                        <a:t>null</a:t>
                      </a:r>
                      <a:endParaRPr lang="zh-CN" altLang="en-US"/>
                    </a:p>
                  </a:txBody>
                  <a:tcPr/>
                </a:tc>
              </a:tr>
              <a:tr h="737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null</a:t>
                      </a:r>
                      <a:endParaRPr lang="zh-CN" altLang="en-US" smtClean="0"/>
                    </a:p>
                    <a:p>
                      <a:endParaRPr lang="zh-CN" altLang="en-US"/>
                    </a:p>
                  </a:txBody>
                  <a:tcPr/>
                </a:tc>
              </a:tr>
              <a:tr h="737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null</a:t>
                      </a:r>
                      <a:endParaRPr lang="zh-CN" altLang="en-US" smtClean="0"/>
                    </a:p>
                    <a:p>
                      <a:endParaRPr lang="zh-CN" altLang="en-US"/>
                    </a:p>
                  </a:txBody>
                  <a:tcPr/>
                </a:tc>
              </a:tr>
              <a:tr h="737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null</a:t>
                      </a:r>
                      <a:endParaRPr lang="zh-CN" altLang="en-US" smtClean="0"/>
                    </a:p>
                    <a:p>
                      <a:endParaRPr lang="zh-CN" altLang="en-US"/>
                    </a:p>
                  </a:txBody>
                  <a:tcPr/>
                </a:tc>
              </a:tr>
              <a:tr h="737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null</a:t>
                      </a:r>
                      <a:endParaRPr lang="zh-CN" altLang="en-US" smtClean="0"/>
                    </a:p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直接连接符 10"/>
          <p:cNvCxnSpPr/>
          <p:nvPr/>
        </p:nvCxnSpPr>
        <p:spPr>
          <a:xfrm flipH="1" flipV="1">
            <a:off x="3275856" y="1412776"/>
            <a:ext cx="144016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987824" y="119675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0x123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367644" y="5310187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0x123</a:t>
            </a:r>
            <a:endParaRPr lang="zh-CN" altLang="en-US"/>
          </a:p>
        </p:txBody>
      </p:sp>
      <p:cxnSp>
        <p:nvCxnSpPr>
          <p:cNvPr id="15" name="直接箭头连接符 14"/>
          <p:cNvCxnSpPr>
            <a:stCxn id="13" idx="0"/>
          </p:cNvCxnSpPr>
          <p:nvPr/>
        </p:nvCxnSpPr>
        <p:spPr>
          <a:xfrm flipV="1">
            <a:off x="1943708" y="1628800"/>
            <a:ext cx="1476164" cy="3681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516216" y="1772816"/>
            <a:ext cx="1512168" cy="12961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660232" y="2236222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name:null</a:t>
            </a:r>
          </a:p>
          <a:p>
            <a:r>
              <a:rPr lang="en-US" altLang="zh-CN" smtClean="0"/>
              <a:t>age:0</a:t>
            </a:r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flipH="1" flipV="1">
            <a:off x="6300192" y="1622002"/>
            <a:ext cx="216024" cy="150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084168" y="138141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0x456</a:t>
            </a:r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>
            <a:off x="3491880" y="3212976"/>
            <a:ext cx="504056" cy="252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031162" y="321297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0x456</a:t>
            </a: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408204" y="3789040"/>
            <a:ext cx="1404156" cy="12961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6660232" y="4077072"/>
            <a:ext cx="936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name:”</a:t>
            </a:r>
            <a:r>
              <a:rPr lang="zh-CN" altLang="en-US" smtClean="0"/>
              <a:t>张三</a:t>
            </a:r>
            <a:r>
              <a:rPr lang="en-US" altLang="zh-CN" smtClean="0"/>
              <a:t>”</a:t>
            </a:r>
          </a:p>
          <a:p>
            <a:r>
              <a:rPr lang="en-US" altLang="zh-CN" smtClean="0"/>
              <a:t>age:88</a:t>
            </a:r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 flipH="1" flipV="1">
            <a:off x="6204012" y="3602633"/>
            <a:ext cx="240196" cy="186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5759878" y="3212976"/>
            <a:ext cx="1188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0x789</a:t>
            </a:r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>
            <a:off x="3599892" y="3975447"/>
            <a:ext cx="396044" cy="101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3995936" y="4132990"/>
            <a:ext cx="95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0x789</a:t>
            </a:r>
            <a:endParaRPr lang="zh-CN" altLang="en-US"/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4644008" y="1785350"/>
            <a:ext cx="1872208" cy="1427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1" idx="0"/>
          </p:cNvCxnSpPr>
          <p:nvPr/>
        </p:nvCxnSpPr>
        <p:spPr>
          <a:xfrm flipV="1">
            <a:off x="4475820" y="3844958"/>
            <a:ext cx="1968388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683568" y="479715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p:</a:t>
            </a:r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060929" y="4802893"/>
            <a:ext cx="95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0x789</a:t>
            </a:r>
            <a:endParaRPr lang="zh-CN" altLang="en-US"/>
          </a:p>
        </p:txBody>
      </p:sp>
      <p:cxnSp>
        <p:nvCxnSpPr>
          <p:cNvPr id="41" name="直接箭头连接符 40"/>
          <p:cNvCxnSpPr/>
          <p:nvPr/>
        </p:nvCxnSpPr>
        <p:spPr>
          <a:xfrm>
            <a:off x="1547664" y="4797152"/>
            <a:ext cx="4896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95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857256"/>
          </a:xfrm>
        </p:spPr>
        <p:txBody>
          <a:bodyPr/>
          <a:lstStyle/>
          <a:p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练 习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zh-CN" altLang="en-US" dirty="0" smtClean="0">
                <a:ea typeface="宋体" pitchFamily="2" charset="-122"/>
              </a:rPr>
              <a:t>声明一个</a:t>
            </a:r>
            <a:r>
              <a:rPr lang="en-US" altLang="zh-CN" dirty="0" err="1" smtClean="0">
                <a:ea typeface="宋体" pitchFamily="2" charset="-122"/>
              </a:rPr>
              <a:t>intArray</a:t>
            </a:r>
            <a:r>
              <a:rPr lang="zh-CN" altLang="en-US" dirty="0" smtClean="0">
                <a:ea typeface="宋体" pitchFamily="2" charset="-122"/>
              </a:rPr>
              <a:t>方法，其参数为整型数组。在</a:t>
            </a:r>
            <a:r>
              <a:rPr lang="en-US" altLang="zh-CN" dirty="0" smtClean="0">
                <a:ea typeface="宋体" pitchFamily="2" charset="-122"/>
              </a:rPr>
              <a:t>main</a:t>
            </a:r>
            <a:r>
              <a:rPr lang="zh-CN" altLang="en-US" dirty="0" smtClean="0">
                <a:ea typeface="宋体" pitchFamily="2" charset="-122"/>
              </a:rPr>
              <a:t>方法中创建</a:t>
            </a:r>
            <a:r>
              <a:rPr lang="en-US" altLang="zh-CN" dirty="0" smtClean="0">
                <a:ea typeface="宋体" pitchFamily="2" charset="-122"/>
              </a:rPr>
              <a:t>20</a:t>
            </a:r>
            <a:r>
              <a:rPr lang="zh-CN" altLang="en-US" dirty="0" smtClean="0">
                <a:ea typeface="宋体" pitchFamily="2" charset="-122"/>
              </a:rPr>
              <a:t>个元素的数组，并将其传递给</a:t>
            </a:r>
            <a:r>
              <a:rPr lang="en-US" altLang="zh-CN" dirty="0" err="1" smtClean="0">
                <a:ea typeface="宋体" pitchFamily="2" charset="-122"/>
              </a:rPr>
              <a:t>intArray</a:t>
            </a:r>
            <a:r>
              <a:rPr lang="zh-CN" altLang="en-US" dirty="0" smtClean="0">
                <a:ea typeface="宋体" pitchFamily="2" charset="-122"/>
              </a:rPr>
              <a:t>方法。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zh-CN" dirty="0" err="1" smtClean="0">
                <a:ea typeface="宋体" pitchFamily="2" charset="-122"/>
              </a:rPr>
              <a:t>intArray</a:t>
            </a:r>
            <a:r>
              <a:rPr lang="zh-CN" altLang="en-US" dirty="0" smtClean="0">
                <a:ea typeface="宋体" pitchFamily="2" charset="-122"/>
              </a:rPr>
              <a:t>方法中将数组中存放</a:t>
            </a:r>
            <a:r>
              <a:rPr lang="en-US" altLang="zh-CN" dirty="0" smtClean="0">
                <a:ea typeface="宋体" pitchFamily="2" charset="-122"/>
              </a:rPr>
              <a:t>2</a:t>
            </a:r>
            <a:r>
              <a:rPr lang="zh-CN" altLang="en-US" dirty="0" smtClean="0">
                <a:ea typeface="宋体" pitchFamily="2" charset="-122"/>
              </a:rPr>
              <a:t>开始的</a:t>
            </a:r>
            <a:r>
              <a:rPr lang="en-US" altLang="zh-CN" dirty="0" smtClean="0">
                <a:ea typeface="宋体" pitchFamily="2" charset="-122"/>
              </a:rPr>
              <a:t>20</a:t>
            </a:r>
            <a:r>
              <a:rPr lang="zh-CN" altLang="en-US" dirty="0" smtClean="0">
                <a:ea typeface="宋体" pitchFamily="2" charset="-122"/>
              </a:rPr>
              <a:t>个偶数。然后使用增强型</a:t>
            </a:r>
            <a:r>
              <a:rPr lang="en-US" altLang="zh-CN" dirty="0" smtClean="0">
                <a:ea typeface="宋体" pitchFamily="2" charset="-122"/>
              </a:rPr>
              <a:t>for</a:t>
            </a:r>
            <a:r>
              <a:rPr lang="zh-CN" altLang="en-US" dirty="0" smtClean="0">
                <a:ea typeface="宋体" pitchFamily="2" charset="-122"/>
              </a:rPr>
              <a:t>循环访问所有元素并打印出来。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43174" y="785794"/>
            <a:ext cx="3787904" cy="857256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本章内容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457200" y="1689119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第一节 声明和使用数组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第二节 多维数组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第三节 命令行参数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第四节 可变参数</a:t>
            </a:r>
            <a:endParaRPr lang="zh-CN" altLang="en-US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34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3419872" y="692696"/>
            <a:ext cx="2545311" cy="58359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练  习</a:t>
            </a:r>
            <a:endParaRPr lang="en-US" altLang="zh-CN" sz="4000" b="1" dirty="0" smtClean="0">
              <a:solidFill>
                <a:schemeClr val="tx1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 useBgFill="1"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826" y="1335288"/>
            <a:ext cx="8856662" cy="5165546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dirty="0" smtClean="0">
                <a:ea typeface="宋体" pitchFamily="2" charset="-122"/>
              </a:rPr>
              <a:t>定义类</a:t>
            </a:r>
            <a:r>
              <a:rPr lang="en-US" altLang="zh-CN" sz="2400" dirty="0" smtClean="0">
                <a:ea typeface="宋体" pitchFamily="2" charset="-122"/>
              </a:rPr>
              <a:t>Student</a:t>
            </a:r>
            <a:r>
              <a:rPr lang="zh-CN" altLang="en-US" sz="2400" dirty="0" smtClean="0">
                <a:ea typeface="宋体" pitchFamily="2" charset="-122"/>
              </a:rPr>
              <a:t>，包含三个属性：学号</a:t>
            </a:r>
            <a:r>
              <a:rPr lang="en-US" altLang="zh-CN" sz="2400" dirty="0" smtClean="0">
                <a:ea typeface="宋体" pitchFamily="2" charset="-122"/>
              </a:rPr>
              <a:t>number(</a:t>
            </a:r>
            <a:r>
              <a:rPr lang="en-US" altLang="zh-CN" sz="2400" dirty="0" err="1" smtClean="0">
                <a:ea typeface="宋体" pitchFamily="2" charset="-122"/>
              </a:rPr>
              <a:t>int</a:t>
            </a:r>
            <a:r>
              <a:rPr lang="en-US" altLang="zh-CN" sz="2400" dirty="0" smtClean="0">
                <a:ea typeface="宋体" pitchFamily="2" charset="-122"/>
              </a:rPr>
              <a:t>)</a:t>
            </a:r>
            <a:r>
              <a:rPr lang="zh-CN" altLang="en-US" sz="2400" dirty="0" smtClean="0">
                <a:ea typeface="宋体" pitchFamily="2" charset="-122"/>
              </a:rPr>
              <a:t>，年级</a:t>
            </a:r>
            <a:r>
              <a:rPr lang="en-US" altLang="zh-CN" sz="2400" dirty="0" smtClean="0">
                <a:ea typeface="宋体" pitchFamily="2" charset="-122"/>
              </a:rPr>
              <a:t>state(</a:t>
            </a:r>
            <a:r>
              <a:rPr lang="en-US" altLang="zh-CN" sz="2400" dirty="0" err="1" smtClean="0">
                <a:ea typeface="宋体" pitchFamily="2" charset="-122"/>
              </a:rPr>
              <a:t>int</a:t>
            </a:r>
            <a:r>
              <a:rPr lang="en-US" altLang="zh-CN" sz="2400" dirty="0" smtClean="0">
                <a:ea typeface="宋体" pitchFamily="2" charset="-122"/>
              </a:rPr>
              <a:t>)</a:t>
            </a:r>
            <a:r>
              <a:rPr lang="zh-CN" altLang="en-US" sz="2400" dirty="0" smtClean="0">
                <a:ea typeface="宋体" pitchFamily="2" charset="-122"/>
              </a:rPr>
              <a:t>，成绩</a:t>
            </a:r>
            <a:r>
              <a:rPr lang="en-US" altLang="zh-CN" sz="2400" dirty="0" smtClean="0">
                <a:ea typeface="宋体" pitchFamily="2" charset="-122"/>
              </a:rPr>
              <a:t>score(</a:t>
            </a:r>
            <a:r>
              <a:rPr lang="en-US" altLang="zh-CN" sz="2400" dirty="0" err="1" smtClean="0">
                <a:ea typeface="宋体" pitchFamily="2" charset="-122"/>
              </a:rPr>
              <a:t>int</a:t>
            </a:r>
            <a:r>
              <a:rPr lang="en-US" altLang="zh-CN" sz="2400" dirty="0" smtClean="0">
                <a:ea typeface="宋体" pitchFamily="2" charset="-122"/>
              </a:rPr>
              <a:t>)</a:t>
            </a:r>
            <a:r>
              <a:rPr lang="zh-CN" altLang="en-US" sz="2400" dirty="0" smtClean="0">
                <a:ea typeface="宋体" pitchFamily="2" charset="-122"/>
              </a:rPr>
              <a:t>。 创建</a:t>
            </a:r>
            <a:r>
              <a:rPr lang="en-US" altLang="zh-CN" sz="2400" dirty="0" smtClean="0">
                <a:ea typeface="宋体" pitchFamily="2" charset="-122"/>
              </a:rPr>
              <a:t>20</a:t>
            </a:r>
            <a:r>
              <a:rPr lang="zh-CN" altLang="en-US" sz="2400" dirty="0" smtClean="0">
                <a:ea typeface="宋体" pitchFamily="2" charset="-122"/>
              </a:rPr>
              <a:t>个学生对象，学号为</a:t>
            </a:r>
            <a:r>
              <a:rPr lang="en-US" altLang="zh-CN" sz="2400" dirty="0" smtClean="0">
                <a:ea typeface="宋体" pitchFamily="2" charset="-122"/>
              </a:rPr>
              <a:t>1</a:t>
            </a:r>
            <a:r>
              <a:rPr lang="zh-CN" altLang="en-US" sz="2400" dirty="0" smtClean="0">
                <a:ea typeface="宋体" pitchFamily="2" charset="-122"/>
              </a:rPr>
              <a:t>到</a:t>
            </a:r>
            <a:r>
              <a:rPr lang="en-US" altLang="zh-CN" sz="2400" dirty="0" smtClean="0">
                <a:ea typeface="宋体" pitchFamily="2" charset="-122"/>
              </a:rPr>
              <a:t>20</a:t>
            </a:r>
            <a:r>
              <a:rPr lang="zh-CN" altLang="en-US" sz="2400" dirty="0" smtClean="0">
                <a:ea typeface="宋体" pitchFamily="2" charset="-122"/>
              </a:rPr>
              <a:t>，年级和成绩都由随机数确定，打印出</a:t>
            </a:r>
            <a:r>
              <a:rPr lang="en-US" altLang="zh-CN" sz="2400" dirty="0" smtClean="0">
                <a:ea typeface="宋体" pitchFamily="2" charset="-122"/>
              </a:rPr>
              <a:t>3</a:t>
            </a:r>
            <a:r>
              <a:rPr lang="zh-CN" altLang="en-US" sz="2400" dirty="0" smtClean="0">
                <a:ea typeface="宋体" pitchFamily="2" charset="-122"/>
              </a:rPr>
              <a:t>年级</a:t>
            </a:r>
            <a:r>
              <a:rPr lang="en-US" altLang="zh-CN" sz="2400" dirty="0" smtClean="0">
                <a:ea typeface="宋体" pitchFamily="2" charset="-122"/>
              </a:rPr>
              <a:t>(state</a:t>
            </a:r>
            <a:r>
              <a:rPr lang="zh-CN" altLang="en-US" sz="2400" dirty="0" smtClean="0">
                <a:ea typeface="宋体" pitchFamily="2" charset="-122"/>
              </a:rPr>
              <a:t>值为</a:t>
            </a:r>
            <a:r>
              <a:rPr lang="en-US" altLang="zh-CN" sz="2400" dirty="0" smtClean="0">
                <a:ea typeface="宋体" pitchFamily="2" charset="-122"/>
              </a:rPr>
              <a:t>3</a:t>
            </a:r>
            <a:r>
              <a:rPr lang="zh-CN" altLang="en-US" sz="2400" dirty="0" smtClean="0">
                <a:ea typeface="宋体" pitchFamily="2" charset="-122"/>
              </a:rPr>
              <a:t>）的学生信息。</a:t>
            </a:r>
            <a:endParaRPr lang="en-US" altLang="zh-CN" sz="2400" dirty="0" smtClean="0">
              <a:ea typeface="宋体" pitchFamily="2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endParaRPr lang="zh-CN" altLang="en-US" sz="2400" dirty="0" smtClean="0">
              <a:ea typeface="宋体" pitchFamily="2" charset="-122"/>
            </a:endParaRPr>
          </a:p>
          <a:p>
            <a:pPr marL="457200" indent="-457200">
              <a:lnSpc>
                <a:spcPct val="150000"/>
              </a:lnSpc>
              <a:buNone/>
              <a:defRPr/>
            </a:pPr>
            <a:r>
              <a:rPr lang="en-US" altLang="zh-CN" sz="2400" dirty="0" smtClean="0">
                <a:ea typeface="宋体" pitchFamily="2" charset="-122"/>
              </a:rPr>
              <a:t>	</a:t>
            </a:r>
            <a:r>
              <a:rPr lang="zh-CN" altLang="en-US" sz="2400" dirty="0" smtClean="0">
                <a:ea typeface="宋体" pitchFamily="2" charset="-122"/>
              </a:rPr>
              <a:t>提示：</a:t>
            </a:r>
            <a:endParaRPr lang="en-US" altLang="zh-CN" sz="2400" dirty="0" smtClean="0">
              <a:ea typeface="宋体" pitchFamily="2" charset="-122"/>
            </a:endParaRPr>
          </a:p>
          <a:p>
            <a:pPr marL="457200" indent="-457200">
              <a:lnSpc>
                <a:spcPct val="150000"/>
              </a:lnSpc>
              <a:buNone/>
              <a:defRPr/>
            </a:pPr>
            <a:r>
              <a:rPr lang="en-US" altLang="zh-CN" sz="2400" dirty="0" smtClean="0">
                <a:ea typeface="宋体" pitchFamily="2" charset="-122"/>
              </a:rPr>
              <a:t>	</a:t>
            </a:r>
            <a:r>
              <a:rPr lang="zh-CN" altLang="en-US" sz="2400" dirty="0" smtClean="0">
                <a:ea typeface="宋体" pitchFamily="2" charset="-122"/>
              </a:rPr>
              <a:t>生成随机数：</a:t>
            </a:r>
            <a:r>
              <a:rPr lang="en-US" altLang="zh-CN" sz="2400" dirty="0" err="1" smtClean="0">
                <a:ea typeface="宋体" pitchFamily="2" charset="-122"/>
              </a:rPr>
              <a:t>Math.random</a:t>
            </a:r>
            <a:r>
              <a:rPr lang="en-US" altLang="zh-CN" sz="2400" dirty="0" smtClean="0">
                <a:ea typeface="宋体" pitchFamily="2" charset="-122"/>
              </a:rPr>
              <a:t>()</a:t>
            </a:r>
            <a:r>
              <a:rPr lang="zh-CN" altLang="en-US" sz="2400" dirty="0" smtClean="0">
                <a:ea typeface="宋体" pitchFamily="2" charset="-122"/>
              </a:rPr>
              <a:t>，返回值类型</a:t>
            </a:r>
            <a:r>
              <a:rPr lang="en-US" altLang="zh-CN" sz="2400" dirty="0" smtClean="0">
                <a:ea typeface="宋体" pitchFamily="2" charset="-122"/>
              </a:rPr>
              <a:t>double;  </a:t>
            </a:r>
          </a:p>
          <a:p>
            <a:pPr marL="457200" indent="-457200">
              <a:lnSpc>
                <a:spcPct val="150000"/>
              </a:lnSpc>
              <a:buNone/>
              <a:defRPr/>
            </a:pPr>
            <a:r>
              <a:rPr lang="en-US" altLang="zh-CN" sz="2400" dirty="0" smtClean="0">
                <a:ea typeface="宋体" pitchFamily="2" charset="-122"/>
              </a:rPr>
              <a:t>	</a:t>
            </a:r>
            <a:r>
              <a:rPr lang="zh-CN" altLang="en-US" sz="2400" dirty="0" smtClean="0">
                <a:ea typeface="宋体" pitchFamily="2" charset="-122"/>
              </a:rPr>
              <a:t>四舍五入取整：</a:t>
            </a:r>
            <a:r>
              <a:rPr lang="en-US" altLang="zh-CN" sz="2400" dirty="0" err="1" smtClean="0">
                <a:ea typeface="宋体" pitchFamily="2" charset="-122"/>
              </a:rPr>
              <a:t>Math.round</a:t>
            </a:r>
            <a:r>
              <a:rPr lang="en-US" altLang="zh-CN" sz="2400" dirty="0" smtClean="0">
                <a:ea typeface="宋体" pitchFamily="2" charset="-122"/>
              </a:rPr>
              <a:t>(double d)</a:t>
            </a:r>
            <a:r>
              <a:rPr lang="zh-CN" altLang="en-US" sz="2400" dirty="0" smtClean="0">
                <a:ea typeface="宋体" pitchFamily="2" charset="-122"/>
              </a:rPr>
              <a:t>，返回值类型</a:t>
            </a:r>
            <a:r>
              <a:rPr lang="en-US" altLang="zh-CN" sz="2400" dirty="0" smtClean="0">
                <a:ea typeface="宋体" pitchFamily="2" charset="-122"/>
              </a:rPr>
              <a:t>long</a:t>
            </a:r>
            <a:r>
              <a:rPr lang="zh-CN" altLang="en-US" sz="2400" dirty="0" smtClean="0">
                <a:ea typeface="宋体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8826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536" y="692696"/>
            <a:ext cx="4211960" cy="5950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4284" y="1268760"/>
            <a:ext cx="4608512" cy="3711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609600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1.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从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键盘读入学生成绩，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找出最高分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，并输出学生成绩等级。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成绩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&gt;=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最高分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-10 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等级为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’A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’   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成绩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&gt;=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最高分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-20 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等级为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’B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’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成绩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&gt;=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最高分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-30 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等级为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’C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’   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其余                            等级为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’D’</a:t>
            </a:r>
          </a:p>
          <a:p>
            <a:pPr marL="609600" indent="-609600">
              <a:lnSpc>
                <a:spcPct val="90000"/>
              </a:lnSpc>
            </a:pP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indent="-609600">
              <a:lnSpc>
                <a:spcPct val="90000"/>
              </a:lnSpc>
            </a:pP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提示：先读入学生人数，根据人数创建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数组，存放学生成绩。</a:t>
            </a:r>
          </a:p>
          <a:p>
            <a:endParaRPr lang="zh-CN" altLang="en-US" sz="2400" b="1" dirty="0">
              <a:ea typeface="宋体" pitchFamily="2" charset="-122"/>
              <a:cs typeface="Times New Roman" pitchFamily="18" charset="0"/>
            </a:endParaRPr>
          </a:p>
          <a:p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52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1857364"/>
            <a:ext cx="8429684" cy="1928826"/>
          </a:xfrm>
        </p:spPr>
      </p:pic>
      <p:sp>
        <p:nvSpPr>
          <p:cNvPr id="7" name="TextBox 6"/>
          <p:cNvSpPr txBox="1"/>
          <p:nvPr/>
        </p:nvSpPr>
        <p:spPr>
          <a:xfrm>
            <a:off x="2643174" y="2428868"/>
            <a:ext cx="4429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</a:rPr>
              <a:t>第二节 多维数组 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843808" y="620688"/>
            <a:ext cx="3960813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itchFamily="34" charset="-122"/>
              </a:rPr>
              <a:t>多维数组</a:t>
            </a:r>
            <a:endParaRPr lang="en-US" altLang="zh-CN" b="1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Arial Unicode MS" pitchFamily="34" charset="-122"/>
            </a:endParaRP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070275"/>
              </p:ext>
            </p:extLst>
          </p:nvPr>
        </p:nvGraphicFramePr>
        <p:xfrm>
          <a:off x="395536" y="1412776"/>
          <a:ext cx="8496944" cy="4968552"/>
        </p:xfrm>
        <a:graphic>
          <a:graphicData uri="http://schemas.openxmlformats.org/drawingml/2006/table">
            <a:tbl>
              <a:tblPr/>
              <a:tblGrid>
                <a:gridCol w="8496944"/>
              </a:tblGrid>
              <a:tr h="4291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二维数组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[][]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：数组中的数组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696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格式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（动态初始化）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：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int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[][]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arr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= new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int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[3][2];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16486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定义了名称为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arr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的二维数组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二维数组中有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3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个一维数组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每一个一维数组中有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2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个元素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一维数组的名称分别为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arr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[0],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arr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[1],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arr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[2]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给第一个一维数组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1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脚标位赋值为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78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写法是：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arr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[0][1] = 78;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615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格式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2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（动态初始化）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：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int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[][]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arr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= new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int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[3][];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19595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二维数组中有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3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个一维数组。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每个一维数组都是默认初始化值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null (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注意：区别于格式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1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）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可以对这个三个一维数组分别进行初始化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arr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[0] = new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int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[3];   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arr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[1] = new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int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[1];  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arr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[2] = new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int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[2];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注：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[][]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arr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= new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[][3];  //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非法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805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324228"/>
              </p:ext>
            </p:extLst>
          </p:nvPr>
        </p:nvGraphicFramePr>
        <p:xfrm>
          <a:off x="376189" y="980728"/>
          <a:ext cx="8355013" cy="3221320"/>
        </p:xfrm>
        <a:graphic>
          <a:graphicData uri="http://schemas.openxmlformats.org/drawingml/2006/table">
            <a:tbl>
              <a:tblPr/>
              <a:tblGrid>
                <a:gridCol w="8355013"/>
              </a:tblGrid>
              <a:tr h="4146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格式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3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（静态初始化）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：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int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[][]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arr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= new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int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[][]{{3,8,2},{2,7},{9,0,1,6}};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C1DB"/>
                    </a:solidFill>
                  </a:tcPr>
                </a:tc>
              </a:tr>
              <a:tr h="21056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定义一个名称为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arr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的二维数组，二维数组中有三个一维数组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每一个一维数组中具体元素也都已初始化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第一个一维数组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arr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[0] = {3,8,2};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第二个一维数组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arr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[1] = {2,7};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第三个一维数组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arr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[2] = {9,0,1,6};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第三个一维数组的长度表示方式：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arr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[2].length;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9F1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注意特殊写法情况：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int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[]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x,y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[]; x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是一维数组，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y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是二维数组。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US" altLang="zh-CN" sz="2000" b="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Java</a:t>
                      </a:r>
                      <a:r>
                        <a:rPr lang="zh-CN" altLang="en-US" sz="2000" b="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中多维数组</a:t>
                      </a:r>
                      <a:r>
                        <a:rPr lang="zh-CN" altLang="en-US" sz="2000" b="0" dirty="0" smtClean="0">
                          <a:solidFill>
                            <a:srgbClr val="FF0000"/>
                          </a:solidFill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不</a:t>
                      </a:r>
                      <a:r>
                        <a:rPr lang="zh-CN" altLang="en-US" sz="2000" b="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必都是规则矩阵形式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4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oup 37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675988825"/>
              </p:ext>
            </p:extLst>
          </p:nvPr>
        </p:nvGraphicFramePr>
        <p:xfrm>
          <a:off x="4211960" y="4419560"/>
          <a:ext cx="4608510" cy="1889760"/>
        </p:xfrm>
        <a:graphic>
          <a:graphicData uri="http://schemas.openxmlformats.org/drawingml/2006/table">
            <a:tbl>
              <a:tblPr/>
              <a:tblGrid>
                <a:gridCol w="921702"/>
                <a:gridCol w="921702"/>
                <a:gridCol w="921702"/>
                <a:gridCol w="921702"/>
                <a:gridCol w="921702"/>
              </a:tblGrid>
              <a:tr h="701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 j              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i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j =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j =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j =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j = 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i =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2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05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i =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05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i = 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6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76189" y="4780764"/>
            <a:ext cx="3096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b="1" dirty="0" smtClean="0">
                <a:ea typeface="宋体" pitchFamily="2" charset="-122"/>
                <a:cs typeface="Arial Unicode MS" pitchFamily="34" charset="-122"/>
                <a:sym typeface="Calibri" pitchFamily="34" charset="0"/>
              </a:rPr>
              <a:t>练习</a:t>
            </a:r>
            <a:r>
              <a:rPr lang="en-US" altLang="zh-CN" sz="2400" b="1" dirty="0">
                <a:ea typeface="宋体" pitchFamily="2" charset="-122"/>
                <a:cs typeface="Arial Unicode MS" pitchFamily="34" charset="-122"/>
                <a:sym typeface="Calibri" pitchFamily="34" charset="0"/>
              </a:rPr>
              <a:t>2</a:t>
            </a:r>
            <a:r>
              <a:rPr lang="zh-CN" altLang="en-US" sz="2400" b="1" dirty="0" smtClean="0">
                <a:ea typeface="宋体" pitchFamily="2" charset="-122"/>
                <a:cs typeface="Arial Unicode MS" pitchFamily="34" charset="-122"/>
                <a:sym typeface="Calibri" pitchFamily="34" charset="0"/>
              </a:rPr>
              <a:t>：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  <a:sym typeface="Calibri" pitchFamily="34" charset="0"/>
              </a:rPr>
              <a:t>获取</a:t>
            </a:r>
            <a:r>
              <a:rPr lang="en-US" altLang="zh-CN" sz="2400" dirty="0" err="1">
                <a:ea typeface="宋体" pitchFamily="2" charset="-122"/>
                <a:cs typeface="Arial Unicode MS" pitchFamily="34" charset="-122"/>
                <a:sym typeface="Calibri" pitchFamily="34" charset="0"/>
              </a:rPr>
              <a:t>arr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  <a:sym typeface="Calibri" pitchFamily="34" charset="0"/>
              </a:rPr>
              <a:t>数组中所有元素的和。使用</a:t>
            </a:r>
            <a:r>
              <a:rPr lang="en-US" altLang="zh-CN" sz="2400" dirty="0">
                <a:ea typeface="宋体" pitchFamily="2" charset="-122"/>
                <a:cs typeface="Arial Unicode MS" pitchFamily="34" charset="-122"/>
                <a:sym typeface="Calibri" pitchFamily="34" charset="0"/>
              </a:rPr>
              <a:t>for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  <a:sym typeface="Calibri" pitchFamily="34" charset="0"/>
              </a:rPr>
              <a:t>的嵌套循环即可</a:t>
            </a:r>
            <a:r>
              <a:rPr lang="zh-CN" altLang="en-US" sz="2400" dirty="0" smtClean="0">
                <a:ea typeface="宋体" pitchFamily="2" charset="-122"/>
                <a:cs typeface="Arial Unicode MS" pitchFamily="34" charset="-122"/>
                <a:sym typeface="Calibri" pitchFamily="34" charset="0"/>
              </a:rPr>
              <a:t>。</a:t>
            </a:r>
            <a:endParaRPr lang="zh-CN" altLang="en-US" sz="2400" dirty="0">
              <a:ea typeface="Arial Unicode MS" pitchFamily="34" charset="-122"/>
              <a:cs typeface="Arial Unicode MS" pitchFamily="34" charset="-122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4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2030" y="627799"/>
            <a:ext cx="3923960" cy="766804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Arial Unicode MS" pitchFamily="34" charset="-122"/>
              </a:rPr>
              <a:t>练习</a:t>
            </a:r>
            <a:r>
              <a:rPr lang="en-US" altLang="zh-CN" b="1" dirty="0" smtClean="0">
                <a:latin typeface="+mn-lt"/>
                <a:ea typeface="宋体" pitchFamily="2" charset="-122"/>
                <a:cs typeface="Arial Unicode MS" pitchFamily="34" charset="-122"/>
              </a:rPr>
              <a:t>3</a:t>
            </a:r>
            <a:endParaRPr lang="en-US" altLang="zh-CN" b="1" dirty="0" smtClean="0">
              <a:solidFill>
                <a:schemeClr val="tx1"/>
              </a:solidFill>
              <a:latin typeface="+mn-lt"/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1562" y="1412776"/>
            <a:ext cx="806489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声明：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[]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x,y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[]; 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以下选项允许通过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编译的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是：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 ) 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x[0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] = y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;  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14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b)    y[0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] = x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; 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14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c)    y[0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][0] =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x;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14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d)    x[0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][0] =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y;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14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e)    y[0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][0] = x[0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];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14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f)    x = y; 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一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维数组：</a:t>
            </a:r>
            <a:r>
              <a:rPr lang="en-US" altLang="zh-CN" sz="2400" b="1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[] x  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或者</a:t>
            </a:r>
            <a:r>
              <a:rPr lang="en-US" altLang="zh-CN" sz="2400" b="1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 x[]   </a:t>
            </a:r>
          </a:p>
          <a:p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二维数组：</a:t>
            </a:r>
            <a:r>
              <a:rPr lang="en-US" altLang="zh-CN" sz="2400" b="1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[][] y 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或者  </a:t>
            </a:r>
            <a:r>
              <a:rPr lang="en-US" altLang="zh-CN" sz="2400" b="1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[] y[]  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或者 </a:t>
            </a:r>
            <a:r>
              <a:rPr lang="en-US" altLang="zh-CN" sz="2400" b="1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  y[][]</a:t>
            </a:r>
            <a:endParaRPr lang="zh-CN" altLang="en-US" sz="2400" b="1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54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2030" y="627799"/>
            <a:ext cx="3923960" cy="766804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Arial Unicode MS" pitchFamily="34" charset="-122"/>
              </a:rPr>
              <a:t>练习</a:t>
            </a:r>
            <a:r>
              <a:rPr lang="en-US" altLang="zh-CN" b="1" dirty="0" smtClean="0">
                <a:latin typeface="+mn-lt"/>
                <a:ea typeface="宋体" pitchFamily="2" charset="-122"/>
                <a:cs typeface="Arial Unicode MS" pitchFamily="34" charset="-122"/>
              </a:rPr>
              <a:t>4</a:t>
            </a:r>
            <a:endParaRPr lang="en-US" altLang="zh-CN" b="1" dirty="0" smtClean="0">
              <a:solidFill>
                <a:schemeClr val="tx1"/>
              </a:solidFill>
              <a:latin typeface="+mn-lt"/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1562" y="1412776"/>
            <a:ext cx="806489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使用二维数组打印一个 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10 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行杨辉三角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.</a:t>
            </a:r>
          </a:p>
          <a:p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1</a:t>
            </a:r>
          </a:p>
          <a:p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1 1</a:t>
            </a:r>
          </a:p>
          <a:p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1 2 1</a:t>
            </a:r>
          </a:p>
          <a:p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1 3 3  1</a:t>
            </a:r>
          </a:p>
          <a:p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1 4 6  4  1</a:t>
            </a:r>
          </a:p>
          <a:p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1 5 10 10 5 1</a:t>
            </a:r>
          </a:p>
          <a:p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....</a:t>
            </a:r>
          </a:p>
          <a:p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  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【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提示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】</a:t>
            </a:r>
            <a:endParaRPr lang="zh-CN" altLang="en-US" sz="24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1.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第一行有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1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个元素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第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n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行有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n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个元素</a:t>
            </a:r>
          </a:p>
          <a:p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2.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每一行的第一个元素和最后一个元素都是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1</a:t>
            </a:r>
          </a:p>
          <a:p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3.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从第三行开始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对于非第一个元素和最后一个元素的元素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. </a:t>
            </a: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   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yanghui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[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][j] =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yanghui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[i-1][j-1] +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yanghui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[i-1][j];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96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67744" y="895221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数组中涉及的</a:t>
            </a:r>
            <a:r>
              <a:rPr lang="zh-CN" altLang="en-US" sz="3600" b="1" dirty="0">
                <a:latin typeface="宋体" pitchFamily="2" charset="-122"/>
                <a:ea typeface="宋体" pitchFamily="2" charset="-122"/>
              </a:rPr>
              <a:t>常见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算法</a:t>
            </a:r>
            <a:endParaRPr lang="zh-CN" altLang="en-US" sz="36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060848"/>
            <a:ext cx="80648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1.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求数组元素的最大值、最小值、平均数、总和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等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2.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数组的复制、反转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3.*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数组元素的排序</a:t>
            </a:r>
            <a:endParaRPr lang="zh-CN" altLang="en-US" sz="2800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103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784" y="764704"/>
            <a:ext cx="4176464" cy="864096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</a:rPr>
              <a:t>练习</a:t>
            </a:r>
            <a:r>
              <a:rPr lang="en-US" altLang="zh-CN" b="1" dirty="0" smtClean="0">
                <a:latin typeface="+mn-lt"/>
                <a:ea typeface="宋体" pitchFamily="2" charset="-122"/>
              </a:rPr>
              <a:t>5</a:t>
            </a:r>
            <a:endParaRPr lang="zh-CN" altLang="en-US" b="1" dirty="0"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844825"/>
            <a:ext cx="8229600" cy="1872208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>
                <a:ea typeface="宋体" pitchFamily="2" charset="-122"/>
                <a:cs typeface="Times New Roman" pitchFamily="18" charset="0"/>
              </a:rPr>
              <a:t>定义一个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zh-CN" altLang="zh-CN" dirty="0">
                <a:ea typeface="宋体" pitchFamily="2" charset="-122"/>
                <a:cs typeface="Times New Roman" pitchFamily="18" charset="0"/>
              </a:rPr>
              <a:t>型的一维数组，包含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10</a:t>
            </a:r>
            <a:r>
              <a:rPr lang="zh-CN" altLang="zh-CN" dirty="0">
                <a:ea typeface="宋体" pitchFamily="2" charset="-122"/>
                <a:cs typeface="Times New Roman" pitchFamily="18" charset="0"/>
              </a:rPr>
              <a:t>个元素，分别赋一些随机整数，然后求出所有元素的最大值，最小值，平均值，和值，并输出出来</a:t>
            </a:r>
            <a:r>
              <a:rPr lang="zh-CN" altLang="zh-CN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29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2699792" y="692696"/>
            <a:ext cx="3923960" cy="766804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练习 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6</a:t>
            </a:r>
            <a:endParaRPr lang="en-US" altLang="zh-CN" b="1" dirty="0" smtClean="0">
              <a:solidFill>
                <a:schemeClr val="tx1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412776"/>
            <a:ext cx="8715436" cy="4032250"/>
          </a:xfrm>
          <a:noFill/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使用简单数组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(1)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创建一个名为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TestArray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的类，在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main()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方法中声明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array1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array2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两个变量，他们是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[]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类型的数组。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(2)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使用大括号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{}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，把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array1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初始化为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8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个素数：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2,3,5,7,11,13,17,19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。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(3)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显示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array1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的内容。</a:t>
            </a:r>
          </a:p>
          <a:p>
            <a:pPr marL="360000" indent="-609600" eaLnBrk="1" hangingPunct="1">
              <a:buFontTx/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(4)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赋值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array2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变量等于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array1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，修改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array2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中的偶索引元素，使其等于索引值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如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array[0]=0,array[2]=2)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。打印出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array1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。</a:t>
            </a:r>
          </a:p>
          <a:p>
            <a:pPr marL="609600" indent="-609600" eaLnBrk="1" hangingPunct="1">
              <a:buFontTx/>
              <a:buNone/>
            </a:pP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6" y="5229200"/>
            <a:ext cx="6048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00FF"/>
                </a:solidFill>
                <a:ea typeface="宋体" pitchFamily="2" charset="-122"/>
              </a:rPr>
              <a:t>思考：</a:t>
            </a:r>
            <a:r>
              <a:rPr lang="en-US" altLang="zh-CN" sz="2000" dirty="0" smtClean="0">
                <a:ea typeface="宋体" pitchFamily="2" charset="-122"/>
              </a:rPr>
              <a:t>array1</a:t>
            </a:r>
            <a:r>
              <a:rPr lang="zh-CN" altLang="en-US" sz="2000" dirty="0" smtClean="0">
                <a:ea typeface="宋体" pitchFamily="2" charset="-122"/>
              </a:rPr>
              <a:t>和</a:t>
            </a:r>
            <a:r>
              <a:rPr lang="en-US" altLang="zh-CN" sz="2000" dirty="0" smtClean="0">
                <a:ea typeface="宋体" pitchFamily="2" charset="-122"/>
              </a:rPr>
              <a:t>array2</a:t>
            </a:r>
            <a:r>
              <a:rPr lang="zh-CN" altLang="en-US" sz="2000" dirty="0" smtClean="0">
                <a:ea typeface="宋体" pitchFamily="2" charset="-122"/>
              </a:rPr>
              <a:t>是什么关系？</a:t>
            </a:r>
            <a:endParaRPr lang="en-US" altLang="zh-CN" sz="2000" dirty="0" smtClean="0">
              <a:ea typeface="宋体" pitchFamily="2" charset="-122"/>
            </a:endParaRPr>
          </a:p>
          <a:p>
            <a:r>
              <a:rPr lang="zh-CN" altLang="en-US" sz="2000" b="1" dirty="0" smtClean="0">
                <a:solidFill>
                  <a:srgbClr val="0000FF"/>
                </a:solidFill>
                <a:ea typeface="宋体" pitchFamily="2" charset="-122"/>
              </a:rPr>
              <a:t>拓展：</a:t>
            </a:r>
            <a:r>
              <a:rPr lang="zh-CN" altLang="en-US" sz="2000" dirty="0" smtClean="0">
                <a:ea typeface="宋体" pitchFamily="2" charset="-122"/>
              </a:rPr>
              <a:t>修改题目，实现</a:t>
            </a:r>
            <a:r>
              <a:rPr lang="en-US" altLang="zh-CN" sz="2000" dirty="0" smtClean="0">
                <a:ea typeface="宋体" pitchFamily="2" charset="-122"/>
              </a:rPr>
              <a:t>array2</a:t>
            </a:r>
            <a:r>
              <a:rPr lang="zh-CN" altLang="en-US" sz="2000" dirty="0" smtClean="0">
                <a:ea typeface="宋体" pitchFamily="2" charset="-122"/>
              </a:rPr>
              <a:t>对</a:t>
            </a:r>
            <a:r>
              <a:rPr lang="en-US" altLang="zh-CN" sz="2000" dirty="0" smtClean="0">
                <a:ea typeface="宋体" pitchFamily="2" charset="-122"/>
              </a:rPr>
              <a:t>array1</a:t>
            </a:r>
            <a:r>
              <a:rPr lang="zh-CN" altLang="en-US" sz="2000" dirty="0" smtClean="0">
                <a:ea typeface="宋体" pitchFamily="2" charset="-122"/>
              </a:rPr>
              <a:t>数组的复制</a:t>
            </a:r>
            <a:endParaRPr lang="zh-CN" altLang="en-US" sz="20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244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1857364"/>
            <a:ext cx="8429684" cy="1928826"/>
          </a:xfrm>
        </p:spPr>
      </p:pic>
      <p:sp>
        <p:nvSpPr>
          <p:cNvPr id="7" name="TextBox 6"/>
          <p:cNvSpPr txBox="1"/>
          <p:nvPr/>
        </p:nvSpPr>
        <p:spPr>
          <a:xfrm>
            <a:off x="1714480" y="2445245"/>
            <a:ext cx="59293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</a:rPr>
              <a:t>第一节 声明和使用数组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975561" y="620688"/>
            <a:ext cx="3528392" cy="792088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itchFamily="34" charset="-122"/>
              </a:rPr>
              <a:t>数组排序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1" y="1439253"/>
            <a:ext cx="840041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</a:rPr>
              <a:t>插入排序</a:t>
            </a:r>
            <a:endParaRPr lang="en-US" altLang="zh-CN" sz="2800" dirty="0" smtClean="0">
              <a:ea typeface="宋体" pitchFamily="2" charset="-122"/>
            </a:endParaRPr>
          </a:p>
          <a:p>
            <a:pPr marL="914400" lvl="1" indent="-457200"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</a:rPr>
              <a:t>直接插入排序、</a:t>
            </a:r>
            <a:r>
              <a:rPr lang="zh-CN" altLang="zh-CN" sz="2400" dirty="0">
                <a:ea typeface="宋体" pitchFamily="2" charset="-122"/>
              </a:rPr>
              <a:t>折半插入排序</a:t>
            </a:r>
            <a:r>
              <a:rPr lang="zh-CN" altLang="zh-CN" sz="2400" dirty="0" smtClean="0">
                <a:ea typeface="宋体" pitchFamily="2" charset="-122"/>
              </a:rPr>
              <a:t>、</a:t>
            </a:r>
            <a:r>
              <a:rPr lang="en-US" altLang="zh-CN" sz="2400" dirty="0" smtClean="0">
                <a:ea typeface="宋体" pitchFamily="2" charset="-122"/>
              </a:rPr>
              <a:t>Shell</a:t>
            </a:r>
            <a:r>
              <a:rPr lang="zh-CN" altLang="zh-CN" sz="2400" dirty="0" smtClean="0">
                <a:ea typeface="宋体" pitchFamily="2" charset="-122"/>
              </a:rPr>
              <a:t>排序</a:t>
            </a:r>
            <a:endParaRPr lang="en-US" altLang="zh-CN" dirty="0" smtClean="0">
              <a:ea typeface="宋体" pitchFamily="2" charset="-122"/>
            </a:endParaRPr>
          </a:p>
          <a:p>
            <a:pPr marL="457200" indent="-457200">
              <a:buFont typeface="Wingdings" pitchFamily="2" charset="2"/>
              <a:buChar char="l"/>
            </a:pPr>
            <a:endParaRPr lang="en-US" altLang="zh-CN" sz="1600" dirty="0" smtClean="0">
              <a:ea typeface="宋体" pitchFamily="2" charset="-122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</a:rPr>
              <a:t>交换排序</a:t>
            </a:r>
            <a:endParaRPr lang="en-US" altLang="zh-CN" sz="2800" dirty="0" smtClean="0">
              <a:ea typeface="宋体" pitchFamily="2" charset="-122"/>
            </a:endParaRPr>
          </a:p>
          <a:p>
            <a:pPr marL="914400" lvl="1" indent="-457200"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rgbClr val="FF0000"/>
                </a:solidFill>
                <a:ea typeface="宋体" pitchFamily="2" charset="-122"/>
              </a:rPr>
              <a:t>冒泡排序</a:t>
            </a:r>
            <a:r>
              <a:rPr lang="zh-CN" altLang="en-US" sz="2400" dirty="0">
                <a:solidFill>
                  <a:srgbClr val="FF0000"/>
                </a:solidFill>
                <a:ea typeface="宋体" pitchFamily="2" charset="-122"/>
              </a:rPr>
              <a:t>、</a:t>
            </a:r>
            <a:r>
              <a:rPr lang="zh-CN" altLang="en-US" sz="2400" dirty="0" smtClean="0">
                <a:ea typeface="宋体" pitchFamily="2" charset="-122"/>
              </a:rPr>
              <a:t>快速排序（或分区交换排序）</a:t>
            </a:r>
            <a:endParaRPr lang="en-US" altLang="zh-CN" sz="1600" dirty="0" smtClean="0">
              <a:ea typeface="宋体" pitchFamily="2" charset="-122"/>
            </a:endParaRPr>
          </a:p>
          <a:p>
            <a:pPr marL="457200" indent="-457200">
              <a:buFont typeface="Wingdings" pitchFamily="2" charset="2"/>
              <a:buChar char="l"/>
            </a:pPr>
            <a:endParaRPr lang="en-US" altLang="zh-CN" sz="1600" dirty="0" smtClean="0">
              <a:ea typeface="宋体" pitchFamily="2" charset="-122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</a:rPr>
              <a:t>选择排序</a:t>
            </a:r>
            <a:endParaRPr lang="en-US" altLang="zh-CN" sz="2800" dirty="0" smtClean="0">
              <a:ea typeface="宋体" pitchFamily="2" charset="-122"/>
            </a:endParaRPr>
          </a:p>
          <a:p>
            <a:pPr marL="914400" lvl="1" indent="-457200"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</a:rPr>
              <a:t>简单选择排序</a:t>
            </a:r>
            <a:r>
              <a:rPr lang="zh-CN" altLang="en-US" sz="2400" dirty="0">
                <a:ea typeface="宋体" pitchFamily="2" charset="-122"/>
              </a:rPr>
              <a:t>、</a:t>
            </a:r>
            <a:r>
              <a:rPr lang="zh-CN" altLang="en-US" sz="2400" dirty="0" smtClean="0">
                <a:ea typeface="宋体" pitchFamily="2" charset="-122"/>
              </a:rPr>
              <a:t>堆</a:t>
            </a:r>
            <a:r>
              <a:rPr lang="zh-CN" altLang="en-US" sz="2400" dirty="0">
                <a:ea typeface="宋体" pitchFamily="2" charset="-122"/>
              </a:rPr>
              <a:t>排序</a:t>
            </a:r>
            <a:endParaRPr lang="en-US" altLang="zh-CN" sz="2400" dirty="0" smtClean="0">
              <a:ea typeface="宋体" pitchFamily="2" charset="-122"/>
            </a:endParaRPr>
          </a:p>
          <a:p>
            <a:pPr marL="457200" indent="-457200">
              <a:buFont typeface="Wingdings" pitchFamily="2" charset="2"/>
              <a:buChar char="l"/>
            </a:pPr>
            <a:endParaRPr lang="en-US" altLang="zh-CN" sz="1600" dirty="0" smtClean="0">
              <a:ea typeface="宋体" pitchFamily="2" charset="-122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</a:rPr>
              <a:t>归并排序</a:t>
            </a:r>
            <a:endParaRPr lang="en-US" altLang="zh-CN" sz="2800" dirty="0" smtClean="0">
              <a:ea typeface="宋体" pitchFamily="2" charset="-122"/>
            </a:endParaRPr>
          </a:p>
          <a:p>
            <a:pPr marL="457200" indent="-457200">
              <a:buFont typeface="Wingdings" pitchFamily="2" charset="2"/>
              <a:buChar char="l"/>
            </a:pPr>
            <a:endParaRPr lang="en-US" altLang="zh-CN" sz="1600" dirty="0" smtClean="0">
              <a:ea typeface="宋体" pitchFamily="2" charset="-122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</a:rPr>
              <a:t>基数排序</a:t>
            </a:r>
            <a:endParaRPr lang="en-US" altLang="zh-CN" sz="2800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464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59832" y="838453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600" b="1" dirty="0">
                <a:latin typeface="宋体" pitchFamily="2" charset="-122"/>
                <a:ea typeface="宋体" pitchFamily="2" charset="-122"/>
              </a:rPr>
              <a:t>排序方法的选择</a:t>
            </a:r>
            <a:endParaRPr lang="zh-CN" altLang="en-US" sz="36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4543" y="1772816"/>
            <a:ext cx="856895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(1)</a:t>
            </a:r>
            <a:r>
              <a:rPr lang="zh-CN" altLang="zh-CN" sz="2800" dirty="0">
                <a:ea typeface="宋体" pitchFamily="2" charset="-122"/>
                <a:cs typeface="Times New Roman" pitchFamily="18" charset="0"/>
              </a:rPr>
              <a:t>若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n</a:t>
            </a:r>
            <a:r>
              <a:rPr lang="zh-CN" altLang="zh-CN" sz="2800" dirty="0">
                <a:ea typeface="宋体" pitchFamily="2" charset="-122"/>
                <a:cs typeface="Times New Roman" pitchFamily="18" charset="0"/>
              </a:rPr>
              <a:t>较小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zh-CN" sz="2800" dirty="0">
                <a:ea typeface="宋体" pitchFamily="2" charset="-122"/>
                <a:cs typeface="Times New Roman" pitchFamily="18" charset="0"/>
              </a:rPr>
              <a:t>如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n≤50)</a:t>
            </a:r>
            <a:r>
              <a:rPr lang="zh-CN" altLang="zh-CN" sz="2800" dirty="0">
                <a:ea typeface="宋体" pitchFamily="2" charset="-122"/>
                <a:cs typeface="Times New Roman" pitchFamily="18" charset="0"/>
              </a:rPr>
              <a:t>，可采用</a:t>
            </a:r>
            <a:r>
              <a:rPr lang="zh-CN" altLang="zh-CN" sz="28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直接插入</a:t>
            </a:r>
            <a:r>
              <a:rPr lang="zh-CN" altLang="zh-CN" sz="2800" dirty="0">
                <a:ea typeface="宋体" pitchFamily="2" charset="-122"/>
                <a:cs typeface="Times New Roman" pitchFamily="18" charset="0"/>
              </a:rPr>
              <a:t>或</a:t>
            </a:r>
            <a:r>
              <a:rPr lang="zh-CN" altLang="zh-CN" sz="28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直接选择排序</a:t>
            </a:r>
            <a:r>
              <a:rPr lang="zh-CN" altLang="zh-CN" sz="2800" dirty="0">
                <a:ea typeface="宋体" pitchFamily="2" charset="-122"/>
                <a:cs typeface="Times New Roman" pitchFamily="18" charset="0"/>
              </a:rPr>
              <a:t>。</a:t>
            </a:r>
          </a:p>
          <a:p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   </a:t>
            </a:r>
            <a:r>
              <a:rPr lang="zh-CN" altLang="zh-CN" sz="2800" dirty="0" smtClean="0">
                <a:ea typeface="宋体" pitchFamily="2" charset="-122"/>
                <a:cs typeface="Times New Roman" pitchFamily="18" charset="0"/>
              </a:rPr>
              <a:t>当</a:t>
            </a:r>
            <a:r>
              <a:rPr lang="zh-CN" altLang="zh-CN" sz="2800" dirty="0">
                <a:ea typeface="宋体" pitchFamily="2" charset="-122"/>
                <a:cs typeface="Times New Roman" pitchFamily="18" charset="0"/>
              </a:rPr>
              <a:t>记录规模较小时，直接插入排序较好；否则因为直接选择移动的记录数少于直接</a:t>
            </a:r>
            <a:r>
              <a:rPr lang="zh-CN" altLang="zh-CN" sz="2800" dirty="0" smtClean="0">
                <a:ea typeface="宋体" pitchFamily="2" charset="-122"/>
                <a:cs typeface="Times New Roman" pitchFamily="18" charset="0"/>
              </a:rPr>
              <a:t>插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入</a:t>
            </a:r>
            <a:r>
              <a:rPr lang="zh-CN" altLang="zh-CN" sz="2800" dirty="0" smtClean="0">
                <a:ea typeface="宋体" pitchFamily="2" charset="-122"/>
                <a:cs typeface="Times New Roman" pitchFamily="18" charset="0"/>
              </a:rPr>
              <a:t>，</a:t>
            </a:r>
            <a:r>
              <a:rPr lang="zh-CN" altLang="zh-CN" sz="2800" dirty="0">
                <a:ea typeface="宋体" pitchFamily="2" charset="-122"/>
                <a:cs typeface="Times New Roman" pitchFamily="18" charset="0"/>
              </a:rPr>
              <a:t>应选直接选择排序为宜</a:t>
            </a:r>
            <a:r>
              <a:rPr lang="zh-CN" altLang="zh-CN" sz="2800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endParaRPr lang="zh-CN" altLang="zh-CN" sz="10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2)</a:t>
            </a:r>
            <a:r>
              <a:rPr lang="zh-CN" altLang="zh-CN" sz="2800" dirty="0">
                <a:ea typeface="宋体" pitchFamily="2" charset="-122"/>
                <a:cs typeface="Times New Roman" pitchFamily="18" charset="0"/>
              </a:rPr>
              <a:t>若文件初始状态基本有序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zh-CN" sz="2800" dirty="0">
                <a:ea typeface="宋体" pitchFamily="2" charset="-122"/>
                <a:cs typeface="Times New Roman" pitchFamily="18" charset="0"/>
              </a:rPr>
              <a:t>指正序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zh-CN" sz="2800" dirty="0">
                <a:ea typeface="宋体" pitchFamily="2" charset="-122"/>
                <a:cs typeface="Times New Roman" pitchFamily="18" charset="0"/>
              </a:rPr>
              <a:t>，则应选用</a:t>
            </a:r>
            <a:r>
              <a:rPr lang="zh-CN" altLang="zh-CN" sz="28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直接</a:t>
            </a:r>
            <a:r>
              <a:rPr lang="zh-CN" altLang="zh-CN" sz="28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插</a:t>
            </a:r>
            <a:r>
              <a:rPr lang="zh-CN" altLang="en-US" sz="28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入</a:t>
            </a:r>
            <a:r>
              <a:rPr lang="zh-CN" altLang="zh-CN" sz="28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、</a:t>
            </a:r>
            <a:r>
              <a:rPr lang="zh-CN" altLang="zh-CN" sz="28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冒泡</a:t>
            </a:r>
            <a:r>
              <a:rPr lang="zh-CN" altLang="zh-CN" sz="2800" dirty="0">
                <a:ea typeface="宋体" pitchFamily="2" charset="-122"/>
                <a:cs typeface="Times New Roman" pitchFamily="18" charset="0"/>
              </a:rPr>
              <a:t>或随机的</a:t>
            </a:r>
            <a:r>
              <a:rPr lang="zh-CN" altLang="zh-CN" sz="28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快速排序</a:t>
            </a:r>
            <a:r>
              <a:rPr lang="zh-CN" altLang="zh-CN" sz="2800" dirty="0">
                <a:ea typeface="宋体" pitchFamily="2" charset="-122"/>
                <a:cs typeface="Times New Roman" pitchFamily="18" charset="0"/>
              </a:rPr>
              <a:t>为宜</a:t>
            </a:r>
            <a:r>
              <a:rPr lang="zh-CN" altLang="zh-CN" sz="2800" dirty="0" smtClean="0">
                <a:ea typeface="宋体" pitchFamily="2" charset="-122"/>
                <a:cs typeface="Times New Roman" pitchFamily="18" charset="0"/>
              </a:rPr>
              <a:t>；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endParaRPr lang="zh-CN" altLang="zh-CN" sz="10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3)</a:t>
            </a:r>
            <a:r>
              <a:rPr lang="zh-CN" altLang="zh-CN" sz="2800" dirty="0">
                <a:ea typeface="宋体" pitchFamily="2" charset="-122"/>
                <a:cs typeface="Times New Roman" pitchFamily="18" charset="0"/>
              </a:rPr>
              <a:t>若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n</a:t>
            </a:r>
            <a:r>
              <a:rPr lang="zh-CN" altLang="zh-CN" sz="2800" dirty="0">
                <a:ea typeface="宋体" pitchFamily="2" charset="-122"/>
                <a:cs typeface="Times New Roman" pitchFamily="18" charset="0"/>
              </a:rPr>
              <a:t>较大，则应采用时间复杂度为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O(</a:t>
            </a:r>
            <a:r>
              <a:rPr lang="en-US" altLang="zh-CN" sz="2800" dirty="0" err="1">
                <a:ea typeface="宋体" pitchFamily="2" charset="-122"/>
                <a:cs typeface="Times New Roman" pitchFamily="18" charset="0"/>
              </a:rPr>
              <a:t>nlgn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zh-CN" sz="2800" dirty="0">
                <a:ea typeface="宋体" pitchFamily="2" charset="-122"/>
                <a:cs typeface="Times New Roman" pitchFamily="18" charset="0"/>
              </a:rPr>
              <a:t>的排序方法：</a:t>
            </a:r>
            <a:r>
              <a:rPr lang="zh-CN" altLang="zh-CN" sz="28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快速排序</a:t>
            </a:r>
            <a:r>
              <a:rPr lang="zh-CN" altLang="zh-CN" sz="28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、</a:t>
            </a:r>
            <a:r>
              <a:rPr lang="zh-CN" altLang="zh-CN" sz="28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堆排序</a:t>
            </a:r>
            <a:r>
              <a:rPr lang="zh-CN" altLang="zh-CN" sz="2800" dirty="0">
                <a:ea typeface="宋体" pitchFamily="2" charset="-122"/>
                <a:cs typeface="Times New Roman" pitchFamily="18" charset="0"/>
              </a:rPr>
              <a:t>或</a:t>
            </a:r>
            <a:r>
              <a:rPr lang="zh-CN" altLang="zh-CN" sz="28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归并排序</a:t>
            </a:r>
            <a:r>
              <a:rPr lang="zh-CN" altLang="zh-CN" sz="2800" dirty="0">
                <a:ea typeface="宋体" pitchFamily="2" charset="-122"/>
                <a:cs typeface="Times New Roman" pitchFamily="18" charset="0"/>
              </a:rPr>
              <a:t>。</a:t>
            </a:r>
          </a:p>
          <a:p>
            <a:endParaRPr lang="zh-CN" altLang="en-US" sz="28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57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99892" y="838453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冒泡排序</a:t>
            </a:r>
            <a:endParaRPr lang="zh-CN" altLang="en-US" sz="36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700808"/>
            <a:ext cx="85689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排序思想</a:t>
            </a:r>
            <a:r>
              <a:rPr lang="zh-CN" altLang="zh-CN" sz="280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：</a:t>
            </a:r>
            <a:endParaRPr lang="en-US" altLang="zh-CN" sz="2800" dirty="0" smtClean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zh-CN" sz="2800" dirty="0" smtClean="0">
                <a:latin typeface="宋体" pitchFamily="2" charset="-122"/>
                <a:ea typeface="宋体" pitchFamily="2" charset="-122"/>
              </a:rPr>
              <a:t>相邻</a:t>
            </a:r>
            <a:r>
              <a:rPr lang="zh-CN" altLang="zh-CN" sz="2800" dirty="0">
                <a:latin typeface="宋体" pitchFamily="2" charset="-122"/>
                <a:ea typeface="宋体" pitchFamily="2" charset="-122"/>
              </a:rPr>
              <a:t>两元素进行比较，如有需要则进行交换，每完成一次循环就将最大元素排在最后（如从小到大排序），下一次循环是将</a:t>
            </a:r>
            <a:r>
              <a:rPr lang="zh-CN" altLang="zh-CN" sz="2800" dirty="0" smtClean="0">
                <a:latin typeface="宋体" pitchFamily="2" charset="-122"/>
                <a:ea typeface="宋体" pitchFamily="2" charset="-122"/>
              </a:rPr>
              <a:t>其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它</a:t>
            </a:r>
            <a:r>
              <a:rPr lang="zh-CN" altLang="zh-CN" sz="2800" dirty="0" smtClean="0"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zh-CN" sz="2800" dirty="0">
                <a:latin typeface="宋体" pitchFamily="2" charset="-122"/>
                <a:ea typeface="宋体" pitchFamily="2" charset="-122"/>
              </a:rPr>
              <a:t>数进行类似操作。</a:t>
            </a:r>
            <a:endParaRPr lang="zh-CN" altLang="en-US" sz="2800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186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2806695" y="620688"/>
            <a:ext cx="3600400" cy="864096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itchFamily="34" charset="-122"/>
              </a:rPr>
              <a:t>数组排序</a:t>
            </a: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285720" y="1643050"/>
            <a:ext cx="8642350" cy="486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buFont typeface="Wingdings" pitchFamily="2" charset="2"/>
              <a:buChar char="l"/>
            </a:pP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java.util.Arrays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类的</a:t>
            </a:r>
            <a:r>
              <a:rPr lang="en-US" altLang="zh-CN" sz="28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sort()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方法提供了数组元素排序功能：</a:t>
            </a:r>
          </a:p>
          <a:p>
            <a:pPr marL="457200" indent="-457200" algn="just">
              <a:buFont typeface="Wingdings" pitchFamily="2" charset="2"/>
              <a:buNone/>
            </a:pP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import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java.util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.*;</a:t>
            </a:r>
          </a:p>
          <a:p>
            <a:pPr marL="457200" indent="-457200" algn="just"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class Sort {</a:t>
            </a:r>
          </a:p>
          <a:p>
            <a:pPr marL="457200" indent="-457200" algn="just">
              <a:buFont typeface="Wingdings" pitchFamily="2" charset="2"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static void main(String[]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 {</a:t>
            </a:r>
          </a:p>
          <a:p>
            <a:pPr marL="457200" indent="-457200" algn="just">
              <a:buFont typeface="Wingdings" pitchFamily="2" charset="2"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[] number = {5,900,1,5,77,30,64,700};</a:t>
            </a:r>
          </a:p>
          <a:p>
            <a:pPr marL="457200" indent="-457200" algn="just">
              <a:buFont typeface="Wingdings" pitchFamily="2" charset="2"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Arrays.sort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(number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</a:t>
            </a:r>
          </a:p>
          <a:p>
            <a:pPr marL="457200" indent="-457200" algn="just">
              <a:buFont typeface="Wingdings" pitchFamily="2" charset="2"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for(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0;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&lt;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number.length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++)</a:t>
            </a:r>
          </a:p>
          <a:p>
            <a:pPr marL="457200" indent="-457200" algn="just">
              <a:buFont typeface="Wingdings" pitchFamily="2" charset="2"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(number[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]);</a:t>
            </a:r>
          </a:p>
          <a:p>
            <a:pPr marL="457200" indent="-457200" algn="just"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}</a:t>
            </a:r>
          </a:p>
          <a:p>
            <a:pPr marL="457200" indent="-457200" algn="just"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}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457200" indent="-457200" algn="just"/>
            <a:r>
              <a:rPr lang="en-US" altLang="zh-CN" dirty="0">
                <a:ea typeface="宋体" pitchFamily="2" charset="-122"/>
                <a:cs typeface="Times New Roman" pitchFamily="18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35297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83982" y="761509"/>
            <a:ext cx="6445825" cy="864096"/>
          </a:xfrm>
          <a:noFill/>
        </p:spPr>
        <p:txBody>
          <a:bodyPr>
            <a:noAutofit/>
          </a:bodyPr>
          <a:lstStyle/>
          <a:p>
            <a:pPr eaLnBrk="1" hangingPunct="1"/>
            <a:r>
              <a:rPr lang="zh-CN" altLang="en-US" b="1" dirty="0" smtClean="0">
                <a:latin typeface="+mn-lt"/>
                <a:ea typeface="宋体" pitchFamily="2" charset="-122"/>
                <a:cs typeface="Arial Unicode MS" pitchFamily="34" charset="-122"/>
              </a:rPr>
              <a:t>操作数组的工具类：</a:t>
            </a:r>
            <a:r>
              <a:rPr lang="en-US" altLang="zh-CN" b="1" dirty="0" smtClean="0">
                <a:latin typeface="+mn-lt"/>
                <a:ea typeface="宋体" pitchFamily="2" charset="-122"/>
                <a:cs typeface="Arial Unicode MS" pitchFamily="34" charset="-122"/>
              </a:rPr>
              <a:t>Arrays</a:t>
            </a:r>
            <a:endParaRPr lang="zh-CN" altLang="en-US" b="1" dirty="0" smtClean="0">
              <a:solidFill>
                <a:schemeClr val="tx1"/>
              </a:solidFill>
              <a:latin typeface="+mn-lt"/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285720" y="1643050"/>
            <a:ext cx="8642350" cy="4370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buFont typeface="Wingdings" pitchFamily="2" charset="2"/>
              <a:buChar char="l"/>
            </a:pP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java.util.Arrays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类包含了用来操作数组（比如排序和搜索）的各种方法。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Arrays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拥有一组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static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方法。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914400" lvl="1" indent="-457200" algn="just">
              <a:spcBef>
                <a:spcPts val="1200"/>
              </a:spcBef>
              <a:buFont typeface="Wingdings" pitchFamily="2" charset="2"/>
              <a:buChar char="Ø"/>
            </a:pP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</a:rPr>
              <a:t>equals()</a:t>
            </a:r>
            <a:r>
              <a:rPr lang="zh-CN" altLang="zh-CN" sz="2800" b="1" dirty="0">
                <a:solidFill>
                  <a:srgbClr val="C00000"/>
                </a:solidFill>
                <a:ea typeface="宋体" pitchFamily="2" charset="-122"/>
              </a:rPr>
              <a:t>：</a:t>
            </a:r>
            <a:r>
              <a:rPr lang="zh-CN" altLang="zh-CN" sz="2800" dirty="0">
                <a:ea typeface="宋体" pitchFamily="2" charset="-122"/>
              </a:rPr>
              <a:t>比较两个</a:t>
            </a:r>
            <a:r>
              <a:rPr lang="en-US" altLang="zh-CN" sz="2800" dirty="0">
                <a:ea typeface="宋体" pitchFamily="2" charset="-122"/>
              </a:rPr>
              <a:t>array</a:t>
            </a:r>
            <a:r>
              <a:rPr lang="zh-CN" altLang="zh-CN" sz="2800" dirty="0">
                <a:ea typeface="宋体" pitchFamily="2" charset="-122"/>
              </a:rPr>
              <a:t>是否相等。</a:t>
            </a:r>
            <a:r>
              <a:rPr lang="en-US" altLang="zh-CN" sz="2800" dirty="0">
                <a:ea typeface="宋体" pitchFamily="2" charset="-122"/>
              </a:rPr>
              <a:t>array</a:t>
            </a:r>
            <a:r>
              <a:rPr lang="zh-CN" altLang="zh-CN" sz="2800" dirty="0">
                <a:ea typeface="宋体" pitchFamily="2" charset="-122"/>
              </a:rPr>
              <a:t>拥有相同元素个数，且所有对应元素两两相等。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</a:rPr>
              <a:t>fill()</a:t>
            </a:r>
            <a:r>
              <a:rPr lang="zh-CN" altLang="zh-CN" sz="2800" b="1" dirty="0">
                <a:solidFill>
                  <a:srgbClr val="C00000"/>
                </a:solidFill>
                <a:ea typeface="宋体" pitchFamily="2" charset="-122"/>
              </a:rPr>
              <a:t>：</a:t>
            </a:r>
            <a:r>
              <a:rPr lang="zh-CN" altLang="zh-CN" sz="2800" dirty="0">
                <a:ea typeface="宋体" pitchFamily="2" charset="-122"/>
              </a:rPr>
              <a:t>将值填入</a:t>
            </a:r>
            <a:r>
              <a:rPr lang="en-US" altLang="zh-CN" sz="2800" dirty="0">
                <a:ea typeface="宋体" pitchFamily="2" charset="-122"/>
              </a:rPr>
              <a:t>array</a:t>
            </a:r>
            <a:r>
              <a:rPr lang="zh-CN" altLang="zh-CN" sz="2800" dirty="0">
                <a:ea typeface="宋体" pitchFamily="2" charset="-122"/>
              </a:rPr>
              <a:t>中。</a:t>
            </a:r>
            <a:r>
              <a:rPr lang="en-US" altLang="zh-CN" sz="2800" dirty="0">
                <a:ea typeface="宋体" pitchFamily="2" charset="-122"/>
              </a:rPr>
              <a:t> </a:t>
            </a:r>
            <a:endParaRPr lang="zh-CN" altLang="zh-CN" sz="2800" dirty="0">
              <a:ea typeface="宋体" pitchFamily="2" charset="-122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</a:rPr>
              <a:t>sort()</a:t>
            </a:r>
            <a:r>
              <a:rPr lang="zh-CN" altLang="zh-CN" sz="2800" b="1" dirty="0">
                <a:solidFill>
                  <a:srgbClr val="C00000"/>
                </a:solidFill>
                <a:ea typeface="宋体" pitchFamily="2" charset="-122"/>
              </a:rPr>
              <a:t>：</a:t>
            </a:r>
            <a:r>
              <a:rPr lang="zh-CN" altLang="zh-CN" sz="2800" dirty="0">
                <a:ea typeface="宋体" pitchFamily="2" charset="-122"/>
              </a:rPr>
              <a:t>用来对</a:t>
            </a:r>
            <a:r>
              <a:rPr lang="en-US" altLang="zh-CN" sz="2800" dirty="0">
                <a:ea typeface="宋体" pitchFamily="2" charset="-122"/>
              </a:rPr>
              <a:t>array</a:t>
            </a:r>
            <a:r>
              <a:rPr lang="zh-CN" altLang="zh-CN" sz="2800" dirty="0">
                <a:ea typeface="宋体" pitchFamily="2" charset="-122"/>
              </a:rPr>
              <a:t>进行排序。</a:t>
            </a:r>
            <a:r>
              <a:rPr lang="en-US" altLang="zh-CN" sz="2800" dirty="0">
                <a:ea typeface="宋体" pitchFamily="2" charset="-122"/>
              </a:rPr>
              <a:t> </a:t>
            </a:r>
            <a:endParaRPr lang="zh-CN" altLang="zh-CN" sz="2800" dirty="0">
              <a:ea typeface="宋体" pitchFamily="2" charset="-122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zh-CN" sz="2800" b="1" dirty="0" err="1">
                <a:solidFill>
                  <a:srgbClr val="C00000"/>
                </a:solidFill>
                <a:ea typeface="宋体" pitchFamily="2" charset="-122"/>
              </a:rPr>
              <a:t>binarySearch</a:t>
            </a: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</a:rPr>
              <a:t>()</a:t>
            </a:r>
            <a:r>
              <a:rPr lang="zh-CN" altLang="zh-CN" sz="2800" b="1" dirty="0">
                <a:solidFill>
                  <a:srgbClr val="C00000"/>
                </a:solidFill>
                <a:ea typeface="宋体" pitchFamily="2" charset="-122"/>
              </a:rPr>
              <a:t>：</a:t>
            </a:r>
            <a:r>
              <a:rPr lang="zh-CN" altLang="zh-CN" sz="2800" dirty="0">
                <a:ea typeface="宋体" pitchFamily="2" charset="-122"/>
              </a:rPr>
              <a:t>在排好序的</a:t>
            </a:r>
            <a:r>
              <a:rPr lang="en-US" altLang="zh-CN" sz="2800" dirty="0">
                <a:ea typeface="宋体" pitchFamily="2" charset="-122"/>
              </a:rPr>
              <a:t>array</a:t>
            </a:r>
            <a:r>
              <a:rPr lang="zh-CN" altLang="zh-CN" sz="2800" dirty="0">
                <a:ea typeface="宋体" pitchFamily="2" charset="-122"/>
              </a:rPr>
              <a:t>中寻找元素。</a:t>
            </a:r>
            <a:r>
              <a:rPr lang="en-US" altLang="zh-CN" sz="2800" dirty="0">
                <a:ea typeface="宋体" pitchFamily="2" charset="-122"/>
              </a:rPr>
              <a:t> </a:t>
            </a:r>
            <a:endParaRPr lang="zh-CN" altLang="zh-CN" sz="2800" dirty="0">
              <a:ea typeface="宋体" pitchFamily="2" charset="-122"/>
            </a:endParaRPr>
          </a:p>
          <a:p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smtClean="0">
                <a:ea typeface="宋体" pitchFamily="2" charset="-122"/>
              </a:rPr>
              <a:t>        </a:t>
            </a:r>
            <a:r>
              <a:rPr lang="zh-CN" altLang="en-US" sz="2800" dirty="0" smtClean="0">
                <a:ea typeface="宋体" pitchFamily="2" charset="-122"/>
              </a:rPr>
              <a:t>另：</a:t>
            </a:r>
            <a:r>
              <a:rPr lang="en-US" altLang="zh-CN" sz="2800" b="1" dirty="0" err="1" smtClean="0">
                <a:solidFill>
                  <a:srgbClr val="C00000"/>
                </a:solidFill>
                <a:ea typeface="宋体" pitchFamily="2" charset="-122"/>
              </a:rPr>
              <a:t>System.arraycopy</a:t>
            </a: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</a:rPr>
              <a:t>()</a:t>
            </a:r>
            <a:r>
              <a:rPr lang="zh-CN" altLang="zh-CN" sz="2800" b="1" dirty="0">
                <a:solidFill>
                  <a:srgbClr val="C00000"/>
                </a:solidFill>
                <a:ea typeface="宋体" pitchFamily="2" charset="-122"/>
              </a:rPr>
              <a:t>：</a:t>
            </a:r>
            <a:r>
              <a:rPr lang="en-US" altLang="zh-CN" sz="2800" dirty="0">
                <a:ea typeface="宋体" pitchFamily="2" charset="-122"/>
              </a:rPr>
              <a:t>array</a:t>
            </a:r>
            <a:r>
              <a:rPr lang="zh-CN" altLang="zh-CN" sz="2800" dirty="0">
                <a:ea typeface="宋体" pitchFamily="2" charset="-122"/>
              </a:rPr>
              <a:t>的复制。</a:t>
            </a:r>
            <a:r>
              <a:rPr lang="en-US" altLang="zh-CN" sz="2800" dirty="0">
                <a:ea typeface="宋体" pitchFamily="2" charset="-122"/>
              </a:rPr>
              <a:t>   </a:t>
            </a:r>
            <a:endParaRPr lang="zh-CN" altLang="zh-CN" sz="2800" dirty="0">
              <a:ea typeface="宋体" pitchFamily="2" charset="-122"/>
            </a:endParaRPr>
          </a:p>
          <a:p>
            <a:pPr marL="914400" lvl="1" indent="-457200" algn="just">
              <a:buFont typeface="Wingdings" pitchFamily="2" charset="2"/>
              <a:buChar char="Ø"/>
            </a:pPr>
            <a:endParaRPr lang="zh-CN" altLang="en-US" sz="2000" dirty="0">
              <a:ea typeface="宋体" pitchFamily="2" charset="-122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84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Box 4"/>
          <p:cNvSpPr txBox="1">
            <a:spLocks noChangeArrowheads="1"/>
          </p:cNvSpPr>
          <p:nvPr/>
        </p:nvSpPr>
        <p:spPr bwMode="auto">
          <a:xfrm>
            <a:off x="2843808" y="764704"/>
            <a:ext cx="41382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 dirty="0" smtClean="0"/>
              <a:t>数组</a:t>
            </a:r>
            <a:r>
              <a:rPr lang="zh-CN" altLang="en-US" sz="3600" b="1" dirty="0"/>
              <a:t>操作常见问题</a:t>
            </a:r>
          </a:p>
        </p:txBody>
      </p:sp>
      <p:graphicFrame>
        <p:nvGraphicFramePr>
          <p:cNvPr id="1536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167856"/>
              </p:ext>
            </p:extLst>
          </p:nvPr>
        </p:nvGraphicFramePr>
        <p:xfrm>
          <a:off x="538163" y="2060575"/>
          <a:ext cx="8212137" cy="4035425"/>
        </p:xfrm>
        <a:graphic>
          <a:graphicData uri="http://schemas.openxmlformats.org/drawingml/2006/table">
            <a:tbl>
              <a:tblPr/>
              <a:tblGrid>
                <a:gridCol w="8212137"/>
              </a:tblGrid>
              <a:tr h="606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数组脚标越界异常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ArrayIndexOutOfBoundsException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)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</a:tr>
              <a:tr h="1431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[]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arr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 = new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[2];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System.out.println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(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arr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[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访问到了数组中的不存在的脚标时发生。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空指针异常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NullPointerException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)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</a:tr>
              <a:tr h="1431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[]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arr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 =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null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System.out.println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(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arr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[0]);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arr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引用没有指向实体，却在操作实体中的元素时。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</a:tr>
            </a:tbl>
          </a:graphicData>
        </a:graphic>
      </p:graphicFrame>
      <p:sp>
        <p:nvSpPr>
          <p:cNvPr id="12305" name="矩形 5"/>
          <p:cNvSpPr>
            <a:spLocks noChangeArrowheads="1"/>
          </p:cNvSpPr>
          <p:nvPr/>
        </p:nvSpPr>
        <p:spPr bwMode="auto">
          <a:xfrm>
            <a:off x="6228184" y="1555750"/>
            <a:ext cx="2593975" cy="360363"/>
          </a:xfrm>
          <a:prstGeom prst="rect">
            <a:avLst/>
          </a:prstGeom>
          <a:solidFill>
            <a:srgbClr val="B9CDE5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编译时，不报错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！！</a:t>
            </a:r>
            <a:endParaRPr lang="zh-CN" altLang="en-US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913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1857364"/>
            <a:ext cx="8429684" cy="1928826"/>
          </a:xfrm>
        </p:spPr>
      </p:pic>
      <p:sp>
        <p:nvSpPr>
          <p:cNvPr id="7" name="TextBox 6"/>
          <p:cNvSpPr txBox="1"/>
          <p:nvPr/>
        </p:nvSpPr>
        <p:spPr>
          <a:xfrm>
            <a:off x="1714480" y="2445245"/>
            <a:ext cx="59293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</a:rPr>
              <a:t>第三节 命令行参数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692696"/>
            <a:ext cx="5951014" cy="718606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  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理解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main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方法的语法 </a:t>
            </a:r>
          </a:p>
        </p:txBody>
      </p:sp>
      <p:pic>
        <p:nvPicPr>
          <p:cNvPr id="18435" name="Picture 3" descr="main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3786189"/>
            <a:ext cx="7530630" cy="2317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214282" y="1695450"/>
            <a:ext cx="8501122" cy="175496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182562" tIns="46038" rIns="182562" bIns="46038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</a:t>
            </a:r>
            <a:r>
              <a:rPr kumimoji="0"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由于</a:t>
            </a:r>
            <a:r>
              <a:rPr kumimoji="0"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java</a:t>
            </a:r>
            <a:r>
              <a:rPr kumimoji="0"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虚拟机需要调用类的</a:t>
            </a:r>
            <a:r>
              <a:rPr kumimoji="0"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main()</a:t>
            </a:r>
            <a:r>
              <a:rPr kumimoji="0"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方法，所以该方法的访问权限必须是</a:t>
            </a:r>
            <a:r>
              <a:rPr kumimoji="0"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public</a:t>
            </a:r>
            <a:r>
              <a:rPr kumimoji="0"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，又因为</a:t>
            </a:r>
            <a:r>
              <a:rPr kumimoji="0"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java</a:t>
            </a:r>
            <a:r>
              <a:rPr kumimoji="0"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虚拟机在执行</a:t>
            </a:r>
            <a:r>
              <a:rPr kumimoji="0"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main()</a:t>
            </a:r>
            <a:r>
              <a:rPr kumimoji="0"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方法时不必创建对象，所以该方法必须是</a:t>
            </a:r>
            <a:r>
              <a:rPr kumimoji="0"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static</a:t>
            </a:r>
            <a:r>
              <a:rPr kumimoji="0"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的，该方法接收一个</a:t>
            </a:r>
            <a:r>
              <a:rPr kumimoji="0"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String</a:t>
            </a:r>
            <a:r>
              <a:rPr kumimoji="0"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类型的数组参数，该数组中保存执行</a:t>
            </a:r>
            <a:r>
              <a:rPr kumimoji="0"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java</a:t>
            </a:r>
            <a:r>
              <a:rPr kumimoji="0"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命令</a:t>
            </a:r>
            <a:r>
              <a:rPr kumimoji="0"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时传递给所运行的类的参数。 </a:t>
            </a:r>
          </a:p>
        </p:txBody>
      </p:sp>
    </p:spTree>
    <p:extLst>
      <p:ext uri="{BB962C8B-B14F-4D97-AF65-F5344CB8AC3E}">
        <p14:creationId xmlns:p14="http://schemas.microsoft.com/office/powerpoint/2010/main" val="352668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28604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命令行参数用法举例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179512" y="1412776"/>
            <a:ext cx="8496944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public class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CommandPara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{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public static void main(String[]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 {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	for (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0;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&lt;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args.length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++ ) {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	      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[" +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+ "] = " +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[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]);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  } }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运行程序</a:t>
            </a:r>
            <a:r>
              <a:rPr lang="en-US" altLang="zh-CN" sz="2400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  <a:hlinkClick r:id="rId2" action="ppaction://hlinkfile"/>
              </a:rPr>
              <a:t>CommandPara.java</a:t>
            </a:r>
            <a:endParaRPr lang="en-US" altLang="zh-CN" sz="2400" dirty="0">
              <a:solidFill>
                <a:schemeClr val="accent1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java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CommandPara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"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lisa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" 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"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bily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"  "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Mr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Brown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"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96136" y="4496722"/>
            <a:ext cx="3347864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     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输出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结果：</a:t>
            </a:r>
          </a:p>
          <a:p>
            <a:endParaRPr lang="zh-CN" altLang="en-US" sz="900" dirty="0">
              <a:solidFill>
                <a:schemeClr val="accent1"/>
              </a:solidFill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[0] =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lisa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[1] =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bily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[2] =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Mr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Brown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228184" y="4365104"/>
            <a:ext cx="2736304" cy="1985159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09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1857364"/>
            <a:ext cx="8429684" cy="1928826"/>
          </a:xfrm>
        </p:spPr>
      </p:pic>
      <p:sp>
        <p:nvSpPr>
          <p:cNvPr id="7" name="TextBox 6"/>
          <p:cNvSpPr txBox="1"/>
          <p:nvPr/>
        </p:nvSpPr>
        <p:spPr>
          <a:xfrm>
            <a:off x="2071670" y="2445245"/>
            <a:ext cx="59293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</a:rPr>
              <a:t>第四节 可变参数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776" y="764704"/>
            <a:ext cx="4005684" cy="64807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 smtClean="0">
                <a:latin typeface="+mn-lt"/>
                <a:ea typeface="宋体" pitchFamily="2" charset="-122"/>
                <a:cs typeface="Arial Unicode MS" pitchFamily="34" charset="-122"/>
              </a:rPr>
              <a:t> </a:t>
            </a:r>
            <a:r>
              <a:rPr lang="zh-CN" altLang="en-US" b="1" dirty="0" smtClean="0">
                <a:latin typeface="+mn-lt"/>
                <a:ea typeface="宋体" pitchFamily="2" charset="-122"/>
                <a:cs typeface="Arial Unicode MS" pitchFamily="34" charset="-122"/>
              </a:rPr>
              <a:t>数组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50825" y="1773238"/>
            <a:ext cx="8709025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数组是多个</a:t>
            </a:r>
            <a:r>
              <a:rPr lang="zh-CN" altLang="en-US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相同类型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数据的组合，实现对这些数据的统一管理</a:t>
            </a:r>
          </a:p>
          <a:p>
            <a:pPr algn="just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数组中的元素可以是任何数据类型，包括基本类型和引用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类型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algn="just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数组属</a:t>
            </a:r>
            <a:r>
              <a:rPr lang="zh-CN" altLang="en-US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引用类型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，数组型数据是</a:t>
            </a:r>
            <a:r>
              <a:rPr lang="zh-CN" altLang="en-US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对象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(object)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，数组中的每个元素相当于该对象的成员变量</a:t>
            </a:r>
          </a:p>
        </p:txBody>
      </p:sp>
    </p:spTree>
    <p:extLst>
      <p:ext uri="{BB962C8B-B14F-4D97-AF65-F5344CB8AC3E}">
        <p14:creationId xmlns:p14="http://schemas.microsoft.com/office/powerpoint/2010/main" val="410389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87824" y="729887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体会可变</a:t>
            </a:r>
            <a:r>
              <a:rPr lang="zh-CN" altLang="en-US" sz="32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个数</a:t>
            </a: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的形参</a:t>
            </a:r>
            <a:endParaRPr lang="zh-CN" altLang="en-US" sz="32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4086" y="1412776"/>
            <a:ext cx="8496944" cy="1978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smtClean="0">
                <a:ea typeface="宋体" pitchFamily="2" charset="-122"/>
              </a:rPr>
              <a:t>//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下面采用数组形参来定义方法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C00000"/>
                </a:solidFill>
              </a:rPr>
              <a:t>p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ublic static void test(</a:t>
            </a:r>
            <a:r>
              <a:rPr lang="en-US" altLang="zh-CN" sz="2800" b="1" dirty="0" err="1" smtClean="0">
                <a:solidFill>
                  <a:srgbClr val="C00000"/>
                </a:solidFill>
              </a:rPr>
              <a:t>int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 a ,String[] books);</a:t>
            </a: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ea typeface="宋体" pitchFamily="2" charset="-122"/>
              </a:rPr>
              <a:t>//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以可变个数形参来定义方法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C00000"/>
                </a:solidFill>
              </a:rPr>
              <a:t>p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ublic static void test(</a:t>
            </a:r>
            <a:r>
              <a:rPr lang="en-US" altLang="zh-CN" sz="2800" b="1" dirty="0" err="1" smtClean="0">
                <a:solidFill>
                  <a:srgbClr val="C00000"/>
                </a:solidFill>
              </a:rPr>
              <a:t>int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 a ,String…books);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1922" y="3717032"/>
            <a:ext cx="8401272" cy="2234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说明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：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1.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可变参数：方法参数部分指定类型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的参数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个数是可变多个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2.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声明方式：方法名（参数的类型名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...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参数名）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3.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可变参数方法的使用与方法参数部分使用数组是一致的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4.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方法的参数部分有可变形参，需要放在形参声明的最后</a:t>
            </a:r>
          </a:p>
        </p:txBody>
      </p:sp>
    </p:spTree>
    <p:extLst>
      <p:ext uri="{BB962C8B-B14F-4D97-AF65-F5344CB8AC3E}">
        <p14:creationId xmlns:p14="http://schemas.microsoft.com/office/powerpoint/2010/main" val="191959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1880" y="707556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ea typeface="宋体" pitchFamily="2" charset="-122"/>
                <a:cs typeface="Times New Roman" pitchFamily="18" charset="0"/>
              </a:rPr>
              <a:t>体会可变</a:t>
            </a:r>
            <a:r>
              <a:rPr lang="zh-CN" altLang="en-US" sz="3200" b="1" dirty="0">
                <a:ea typeface="宋体" pitchFamily="2" charset="-122"/>
                <a:cs typeface="Times New Roman" pitchFamily="18" charset="0"/>
              </a:rPr>
              <a:t>个数</a:t>
            </a:r>
            <a:r>
              <a:rPr lang="zh-CN" altLang="en-US" sz="3200" b="1" dirty="0" smtClean="0">
                <a:ea typeface="宋体" pitchFamily="2" charset="-122"/>
                <a:cs typeface="Times New Roman" pitchFamily="18" charset="0"/>
              </a:rPr>
              <a:t>的形参</a:t>
            </a:r>
            <a:endParaRPr lang="zh-CN" altLang="en-US" sz="3200" b="1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225689"/>
            <a:ext cx="849694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ea typeface="宋体" pitchFamily="2" charset="-122"/>
              </a:rPr>
              <a:t>public void </a:t>
            </a:r>
            <a:r>
              <a:rPr lang="en-US" altLang="zh-CN" sz="2000" dirty="0" smtClean="0">
                <a:ea typeface="宋体" pitchFamily="2" charset="-122"/>
              </a:rPr>
              <a:t>test(String[] </a:t>
            </a:r>
            <a:r>
              <a:rPr lang="en-US" altLang="zh-CN" sz="2000" dirty="0" err="1">
                <a:ea typeface="宋体" pitchFamily="2" charset="-122"/>
              </a:rPr>
              <a:t>msg</a:t>
            </a:r>
            <a:r>
              <a:rPr lang="en-US" altLang="zh-CN" sz="2000" dirty="0" smtClean="0">
                <a:ea typeface="宋体" pitchFamily="2" charset="-122"/>
              </a:rPr>
              <a:t>){</a:t>
            </a:r>
            <a:endParaRPr lang="en-US" altLang="zh-CN" sz="2000" dirty="0">
              <a:ea typeface="宋体" pitchFamily="2" charset="-122"/>
            </a:endParaRPr>
          </a:p>
          <a:p>
            <a:r>
              <a:rPr lang="en-US" altLang="zh-CN" sz="2000" dirty="0" smtClean="0">
                <a:ea typeface="宋体" pitchFamily="2" charset="-122"/>
              </a:rPr>
              <a:t>	</a:t>
            </a:r>
            <a:r>
              <a:rPr lang="en-US" altLang="zh-CN" sz="2000" dirty="0" err="1" smtClean="0">
                <a:ea typeface="宋体" pitchFamily="2" charset="-122"/>
              </a:rPr>
              <a:t>System.out.println</a:t>
            </a:r>
            <a:r>
              <a:rPr lang="en-US" altLang="zh-CN" sz="2000" dirty="0" smtClean="0">
                <a:ea typeface="宋体" pitchFamily="2" charset="-122"/>
              </a:rPr>
              <a:t>(“</a:t>
            </a:r>
            <a:r>
              <a:rPr lang="zh-CN" altLang="en-US" sz="2000" dirty="0" smtClean="0">
                <a:ea typeface="宋体" pitchFamily="2" charset="-122"/>
              </a:rPr>
              <a:t>含字符串数组参数</a:t>
            </a:r>
            <a:r>
              <a:rPr lang="zh-CN" altLang="en-US" sz="2000" dirty="0">
                <a:ea typeface="宋体" pitchFamily="2" charset="-122"/>
              </a:rPr>
              <a:t>的</a:t>
            </a:r>
            <a:r>
              <a:rPr lang="en-US" altLang="zh-CN" sz="2000" dirty="0">
                <a:ea typeface="宋体" pitchFamily="2" charset="-122"/>
              </a:rPr>
              <a:t>test</a:t>
            </a:r>
            <a:r>
              <a:rPr lang="zh-CN" altLang="en-US" sz="2000" dirty="0">
                <a:ea typeface="宋体" pitchFamily="2" charset="-122"/>
              </a:rPr>
              <a:t>方法 </a:t>
            </a:r>
            <a:r>
              <a:rPr lang="en-US" altLang="zh-CN" sz="2000" dirty="0">
                <a:ea typeface="宋体" pitchFamily="2" charset="-122"/>
              </a:rPr>
              <a:t>");</a:t>
            </a:r>
          </a:p>
          <a:p>
            <a:r>
              <a:rPr lang="en-US" altLang="zh-CN" sz="2000" dirty="0" smtClean="0">
                <a:ea typeface="宋体" pitchFamily="2" charset="-122"/>
              </a:rPr>
              <a:t>}</a:t>
            </a:r>
            <a:endParaRPr lang="en-US" altLang="zh-CN" sz="2000" dirty="0">
              <a:ea typeface="宋体" pitchFamily="2" charset="-122"/>
            </a:endParaRPr>
          </a:p>
          <a:p>
            <a:r>
              <a:rPr lang="en-US" altLang="zh-CN" sz="2000" dirty="0">
                <a:ea typeface="宋体" pitchFamily="2" charset="-122"/>
              </a:rPr>
              <a:t>public void </a:t>
            </a:r>
            <a:r>
              <a:rPr lang="en-US" altLang="zh-CN" sz="2000" dirty="0" smtClean="0">
                <a:ea typeface="宋体" pitchFamily="2" charset="-122"/>
              </a:rPr>
              <a:t>test1(String book){</a:t>
            </a:r>
            <a:endParaRPr lang="en-US" altLang="zh-CN" sz="2000" dirty="0">
              <a:ea typeface="宋体" pitchFamily="2" charset="-122"/>
            </a:endParaRPr>
          </a:p>
          <a:p>
            <a:r>
              <a:rPr lang="en-US" altLang="zh-CN" sz="2000" dirty="0">
                <a:ea typeface="宋体" pitchFamily="2" charset="-122"/>
              </a:rPr>
              <a:t>	</a:t>
            </a:r>
            <a:r>
              <a:rPr lang="en-US" altLang="zh-CN" sz="2000" dirty="0" err="1">
                <a:ea typeface="宋体" pitchFamily="2" charset="-122"/>
              </a:rPr>
              <a:t>System.out.println</a:t>
            </a:r>
            <a:r>
              <a:rPr lang="en-US" altLang="zh-CN" sz="2000" dirty="0" smtClean="0">
                <a:ea typeface="宋体" pitchFamily="2" charset="-122"/>
              </a:rPr>
              <a:t>(“</a:t>
            </a:r>
            <a:r>
              <a:rPr lang="zh-CN" altLang="en-US" sz="2000" dirty="0" smtClean="0">
                <a:ea typeface="宋体" pitchFamily="2" charset="-122"/>
              </a:rPr>
              <a:t>****</a:t>
            </a:r>
            <a:r>
              <a:rPr lang="zh-CN" altLang="en-US" sz="2000" b="1" dirty="0" smtClean="0">
                <a:ea typeface="宋体" pitchFamily="2" charset="-122"/>
              </a:rPr>
              <a:t>与可变形参方法构成重载的</a:t>
            </a:r>
            <a:r>
              <a:rPr lang="en-US" altLang="zh-CN" sz="2000" b="1" dirty="0" smtClean="0">
                <a:ea typeface="宋体" pitchFamily="2" charset="-122"/>
              </a:rPr>
              <a:t>test1</a:t>
            </a:r>
            <a:r>
              <a:rPr lang="zh-CN" altLang="en-US" sz="2000" b="1" dirty="0" smtClean="0">
                <a:ea typeface="宋体" pitchFamily="2" charset="-122"/>
              </a:rPr>
              <a:t>方法</a:t>
            </a:r>
            <a:r>
              <a:rPr lang="zh-CN" altLang="en-US" sz="2000" dirty="0">
                <a:ea typeface="宋体" pitchFamily="2" charset="-122"/>
              </a:rPr>
              <a:t>****</a:t>
            </a:r>
            <a:r>
              <a:rPr lang="en-US" altLang="zh-CN" sz="2000" dirty="0">
                <a:ea typeface="宋体" pitchFamily="2" charset="-122"/>
              </a:rPr>
              <a:t>");</a:t>
            </a:r>
          </a:p>
          <a:p>
            <a:r>
              <a:rPr lang="en-US" altLang="zh-CN" sz="2000" dirty="0" smtClean="0">
                <a:ea typeface="宋体" pitchFamily="2" charset="-122"/>
              </a:rPr>
              <a:t>}</a:t>
            </a:r>
            <a:r>
              <a:rPr lang="en-US" altLang="zh-CN" sz="2000" dirty="0">
                <a:ea typeface="宋体" pitchFamily="2" charset="-122"/>
              </a:rPr>
              <a:t>	</a:t>
            </a:r>
            <a:endParaRPr lang="zh-CN" altLang="en-US" sz="2000" dirty="0">
              <a:ea typeface="宋体" pitchFamily="2" charset="-122"/>
            </a:endParaRPr>
          </a:p>
          <a:p>
            <a:r>
              <a:rPr lang="en-US" altLang="zh-CN" sz="2000" dirty="0" smtClean="0">
                <a:ea typeface="宋体" pitchFamily="2" charset="-122"/>
              </a:rPr>
              <a:t>public </a:t>
            </a:r>
            <a:r>
              <a:rPr lang="en-US" altLang="zh-CN" sz="2000" dirty="0">
                <a:ea typeface="宋体" pitchFamily="2" charset="-122"/>
              </a:rPr>
              <a:t>void </a:t>
            </a:r>
            <a:r>
              <a:rPr lang="en-US" altLang="zh-CN" sz="2000" dirty="0" smtClean="0">
                <a:ea typeface="宋体" pitchFamily="2" charset="-122"/>
              </a:rPr>
              <a:t>test1(String ... </a:t>
            </a:r>
            <a:r>
              <a:rPr lang="en-US" altLang="zh-CN" sz="2000" dirty="0">
                <a:ea typeface="宋体" pitchFamily="2" charset="-122"/>
              </a:rPr>
              <a:t>books</a:t>
            </a:r>
            <a:r>
              <a:rPr lang="en-US" altLang="zh-CN" sz="2000" dirty="0" smtClean="0">
                <a:ea typeface="宋体" pitchFamily="2" charset="-122"/>
              </a:rPr>
              <a:t>){</a:t>
            </a:r>
            <a:endParaRPr lang="en-US" altLang="zh-CN" sz="2000" dirty="0">
              <a:ea typeface="宋体" pitchFamily="2" charset="-122"/>
            </a:endParaRPr>
          </a:p>
          <a:p>
            <a:r>
              <a:rPr lang="en-US" altLang="zh-CN" sz="2000" dirty="0">
                <a:ea typeface="宋体" pitchFamily="2" charset="-122"/>
              </a:rPr>
              <a:t>	</a:t>
            </a:r>
            <a:r>
              <a:rPr lang="en-US" altLang="zh-CN" sz="2000" dirty="0" err="1" smtClean="0">
                <a:ea typeface="宋体" pitchFamily="2" charset="-122"/>
              </a:rPr>
              <a:t>System.out.println</a:t>
            </a:r>
            <a:r>
              <a:rPr lang="en-US" altLang="zh-CN" sz="2000" dirty="0">
                <a:ea typeface="宋体" pitchFamily="2" charset="-122"/>
              </a:rPr>
              <a:t>("****</a:t>
            </a:r>
            <a:r>
              <a:rPr lang="zh-CN" altLang="en-US" sz="2000" dirty="0">
                <a:ea typeface="宋体" pitchFamily="2" charset="-122"/>
              </a:rPr>
              <a:t>形参长度可变的</a:t>
            </a:r>
            <a:r>
              <a:rPr lang="en-US" altLang="zh-CN" sz="2000" dirty="0" smtClean="0">
                <a:ea typeface="宋体" pitchFamily="2" charset="-122"/>
              </a:rPr>
              <a:t>test1</a:t>
            </a:r>
            <a:r>
              <a:rPr lang="zh-CN" altLang="en-US" sz="2000" dirty="0" smtClean="0">
                <a:ea typeface="宋体" pitchFamily="2" charset="-122"/>
              </a:rPr>
              <a:t>方法</a:t>
            </a:r>
            <a:r>
              <a:rPr lang="zh-CN" altLang="en-US" sz="2000" dirty="0">
                <a:ea typeface="宋体" pitchFamily="2" charset="-122"/>
              </a:rPr>
              <a:t>****</a:t>
            </a:r>
            <a:r>
              <a:rPr lang="en-US" altLang="zh-CN" sz="2000" dirty="0">
                <a:ea typeface="宋体" pitchFamily="2" charset="-122"/>
              </a:rPr>
              <a:t>");</a:t>
            </a:r>
          </a:p>
          <a:p>
            <a:r>
              <a:rPr lang="en-US" altLang="zh-CN" sz="2000" dirty="0" smtClean="0">
                <a:ea typeface="宋体" pitchFamily="2" charset="-122"/>
              </a:rPr>
              <a:t>}</a:t>
            </a:r>
            <a:endParaRPr lang="en-US" altLang="zh-CN" sz="2000" dirty="0">
              <a:ea typeface="宋体" pitchFamily="2" charset="-122"/>
            </a:endParaRPr>
          </a:p>
          <a:p>
            <a:r>
              <a:rPr lang="en-US" altLang="zh-CN" sz="2000" dirty="0" smtClean="0">
                <a:ea typeface="宋体" pitchFamily="2" charset="-122"/>
              </a:rPr>
              <a:t>public </a:t>
            </a:r>
            <a:r>
              <a:rPr lang="en-US" altLang="zh-CN" sz="2000" dirty="0">
                <a:ea typeface="宋体" pitchFamily="2" charset="-122"/>
              </a:rPr>
              <a:t>static void main(String[] </a:t>
            </a:r>
            <a:r>
              <a:rPr lang="en-US" altLang="zh-CN" sz="2000" dirty="0" err="1">
                <a:ea typeface="宋体" pitchFamily="2" charset="-122"/>
              </a:rPr>
              <a:t>args</a:t>
            </a:r>
            <a:r>
              <a:rPr lang="en-US" altLang="zh-CN" sz="2000" dirty="0" smtClean="0">
                <a:ea typeface="宋体" pitchFamily="2" charset="-122"/>
              </a:rPr>
              <a:t>){</a:t>
            </a:r>
            <a:endParaRPr lang="en-US" altLang="zh-CN" sz="2000" dirty="0">
              <a:ea typeface="宋体" pitchFamily="2" charset="-122"/>
            </a:endParaRPr>
          </a:p>
          <a:p>
            <a:r>
              <a:rPr lang="en-US" altLang="zh-CN" sz="2000" dirty="0">
                <a:ea typeface="宋体" pitchFamily="2" charset="-122"/>
              </a:rPr>
              <a:t>	</a:t>
            </a:r>
            <a:r>
              <a:rPr lang="en-US" altLang="zh-CN" sz="2000" dirty="0" err="1" smtClean="0">
                <a:ea typeface="宋体" pitchFamily="2" charset="-122"/>
              </a:rPr>
              <a:t>TestOverload</a:t>
            </a:r>
            <a:r>
              <a:rPr lang="en-US" altLang="zh-CN" sz="2000" dirty="0" smtClean="0">
                <a:ea typeface="宋体" pitchFamily="2" charset="-122"/>
              </a:rPr>
              <a:t> to </a:t>
            </a:r>
            <a:r>
              <a:rPr lang="en-US" altLang="zh-CN" sz="2000" dirty="0">
                <a:ea typeface="宋体" pitchFamily="2" charset="-122"/>
              </a:rPr>
              <a:t>= new </a:t>
            </a:r>
            <a:r>
              <a:rPr lang="en-US" altLang="zh-CN" sz="2000" dirty="0" err="1" smtClean="0">
                <a:ea typeface="宋体" pitchFamily="2" charset="-122"/>
              </a:rPr>
              <a:t>TestOverload</a:t>
            </a:r>
            <a:r>
              <a:rPr lang="en-US" altLang="zh-CN" sz="2000" dirty="0" smtClean="0">
                <a:ea typeface="宋体" pitchFamily="2" charset="-122"/>
              </a:rPr>
              <a:t>();</a:t>
            </a:r>
            <a:endParaRPr lang="en-US" altLang="zh-CN" sz="2000" dirty="0">
              <a:ea typeface="宋体" pitchFamily="2" charset="-122"/>
            </a:endParaRPr>
          </a:p>
          <a:p>
            <a:r>
              <a:rPr lang="en-US" altLang="zh-CN" sz="2000" dirty="0">
                <a:ea typeface="宋体" pitchFamily="2" charset="-122"/>
              </a:rPr>
              <a:t>	</a:t>
            </a:r>
            <a:r>
              <a:rPr lang="en-US" altLang="zh-CN" sz="2000" dirty="0" smtClean="0">
                <a:ea typeface="宋体" pitchFamily="2" charset="-122"/>
              </a:rPr>
              <a:t>//</a:t>
            </a:r>
            <a:r>
              <a:rPr lang="zh-CN" altLang="en-US" sz="2000" dirty="0">
                <a:ea typeface="宋体" pitchFamily="2" charset="-122"/>
              </a:rPr>
              <a:t>下面两次调用将执行第二个</a:t>
            </a:r>
            <a:r>
              <a:rPr lang="en-US" altLang="zh-CN" sz="2000" dirty="0">
                <a:ea typeface="宋体" pitchFamily="2" charset="-122"/>
              </a:rPr>
              <a:t>test</a:t>
            </a:r>
            <a:r>
              <a:rPr lang="zh-CN" altLang="en-US" sz="2000" dirty="0">
                <a:ea typeface="宋体" pitchFamily="2" charset="-122"/>
              </a:rPr>
              <a:t>方法</a:t>
            </a:r>
          </a:p>
          <a:p>
            <a:r>
              <a:rPr lang="zh-CN" altLang="en-US" sz="2000" dirty="0">
                <a:ea typeface="宋体" pitchFamily="2" charset="-122"/>
              </a:rPr>
              <a:t>	</a:t>
            </a:r>
            <a:r>
              <a:rPr lang="en-US" altLang="zh-CN" sz="2000" dirty="0" smtClean="0">
                <a:ea typeface="宋体" pitchFamily="2" charset="-122"/>
              </a:rPr>
              <a:t>to.test1();</a:t>
            </a:r>
            <a:endParaRPr lang="en-US" altLang="zh-CN" sz="2000" dirty="0">
              <a:ea typeface="宋体" pitchFamily="2" charset="-122"/>
            </a:endParaRPr>
          </a:p>
          <a:p>
            <a:r>
              <a:rPr lang="en-US" altLang="zh-CN" sz="2000" dirty="0">
                <a:ea typeface="宋体" pitchFamily="2" charset="-122"/>
              </a:rPr>
              <a:t>	</a:t>
            </a:r>
            <a:r>
              <a:rPr lang="en-US" altLang="zh-CN" sz="2000" dirty="0" smtClean="0">
                <a:ea typeface="宋体" pitchFamily="2" charset="-122"/>
              </a:rPr>
              <a:t>to.test1("</a:t>
            </a:r>
            <a:r>
              <a:rPr lang="en-US" altLang="zh-CN" sz="2000" dirty="0" err="1">
                <a:ea typeface="宋体" pitchFamily="2" charset="-122"/>
              </a:rPr>
              <a:t>aa</a:t>
            </a:r>
            <a:r>
              <a:rPr lang="en-US" altLang="zh-CN" sz="2000" dirty="0">
                <a:ea typeface="宋体" pitchFamily="2" charset="-122"/>
              </a:rPr>
              <a:t>" , "bb");</a:t>
            </a:r>
          </a:p>
          <a:p>
            <a:r>
              <a:rPr lang="en-US" altLang="zh-CN" sz="2000" dirty="0">
                <a:ea typeface="宋体" pitchFamily="2" charset="-122"/>
              </a:rPr>
              <a:t>	</a:t>
            </a:r>
            <a:r>
              <a:rPr lang="en-US" altLang="zh-CN" sz="2000" dirty="0" smtClean="0">
                <a:ea typeface="宋体" pitchFamily="2" charset="-122"/>
              </a:rPr>
              <a:t>//</a:t>
            </a:r>
            <a:r>
              <a:rPr lang="zh-CN" altLang="en-US" sz="2000" dirty="0">
                <a:ea typeface="宋体" pitchFamily="2" charset="-122"/>
              </a:rPr>
              <a:t>下面将执行第一个</a:t>
            </a:r>
            <a:r>
              <a:rPr lang="en-US" altLang="zh-CN" sz="2000" dirty="0">
                <a:ea typeface="宋体" pitchFamily="2" charset="-122"/>
              </a:rPr>
              <a:t>test</a:t>
            </a:r>
            <a:r>
              <a:rPr lang="zh-CN" altLang="en-US" sz="2000" dirty="0">
                <a:ea typeface="宋体" pitchFamily="2" charset="-122"/>
              </a:rPr>
              <a:t>方法</a:t>
            </a:r>
          </a:p>
          <a:p>
            <a:r>
              <a:rPr lang="zh-CN" altLang="en-US" sz="2000" dirty="0">
                <a:ea typeface="宋体" pitchFamily="2" charset="-122"/>
              </a:rPr>
              <a:t>	</a:t>
            </a:r>
            <a:r>
              <a:rPr lang="en-US" altLang="zh-CN" sz="2000" dirty="0" err="1" smtClean="0">
                <a:ea typeface="宋体" pitchFamily="2" charset="-122"/>
              </a:rPr>
              <a:t>to.test</a:t>
            </a:r>
            <a:r>
              <a:rPr lang="en-US" altLang="zh-CN" sz="2000" dirty="0" smtClean="0">
                <a:ea typeface="宋体" pitchFamily="2" charset="-122"/>
              </a:rPr>
              <a:t>(new </a:t>
            </a:r>
            <a:r>
              <a:rPr lang="en-US" altLang="zh-CN" sz="2000" dirty="0">
                <a:ea typeface="宋体" pitchFamily="2" charset="-122"/>
              </a:rPr>
              <a:t>String[]{"</a:t>
            </a:r>
            <a:r>
              <a:rPr lang="en-US" altLang="zh-CN" sz="2000" dirty="0" err="1">
                <a:ea typeface="宋体" pitchFamily="2" charset="-122"/>
              </a:rPr>
              <a:t>aa</a:t>
            </a:r>
            <a:r>
              <a:rPr lang="en-US" altLang="zh-CN" sz="2000" dirty="0">
                <a:ea typeface="宋体" pitchFamily="2" charset="-122"/>
              </a:rPr>
              <a:t>"});</a:t>
            </a:r>
          </a:p>
          <a:p>
            <a:r>
              <a:rPr lang="en-US" altLang="zh-CN" sz="2000" dirty="0" smtClean="0">
                <a:ea typeface="宋体" pitchFamily="2" charset="-122"/>
              </a:rPr>
              <a:t>}</a:t>
            </a:r>
            <a:endParaRPr lang="zh-CN" altLang="en-US" sz="20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308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2843808" y="764704"/>
            <a:ext cx="3861569" cy="792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Arial Unicode MS" pitchFamily="34" charset="-122"/>
              </a:rPr>
              <a:t>一维数组声明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916832"/>
            <a:ext cx="8713788" cy="3672408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一维数组的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声明方式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： 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marL="457200" lvl="1" indent="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type 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var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[]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或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type[] 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var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；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例如：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a[];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	   	  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[] a1;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		   double  b[];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		  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Mydate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[] c;  //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对象数组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语言中声明数组时不能指定其长度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数组中元素的数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， 例如：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a[5];    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非法</a:t>
            </a:r>
            <a:endParaRPr lang="en-US" altLang="zh-CN" dirty="0" smtClean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57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548680"/>
            <a:ext cx="3861569" cy="98360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一维数组</a:t>
            </a:r>
            <a:r>
              <a:rPr lang="zh-CN" altLang="en-US" b="1" dirty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初始化</a:t>
            </a:r>
            <a:endParaRPr lang="zh-CN" altLang="en-US" b="1" dirty="0" smtClean="0">
              <a:latin typeface="宋体" pitchFamily="2" charset="-122"/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340768"/>
            <a:ext cx="8713788" cy="50405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动态初始化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sz="2400" u="sng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数组声明</a:t>
            </a:r>
            <a:r>
              <a:rPr lang="zh-CN" altLang="en-US" sz="2400" u="sng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且</a:t>
            </a:r>
            <a:r>
              <a:rPr lang="zh-CN" altLang="en-US" sz="2400" u="sng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为</a:t>
            </a:r>
            <a:r>
              <a:rPr lang="zh-CN" altLang="en-US" sz="2400" u="sng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数组元素分配</a:t>
            </a:r>
            <a:r>
              <a:rPr lang="zh-CN" altLang="en-US" sz="2400" u="sng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空间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与</a:t>
            </a:r>
            <a:r>
              <a:rPr lang="zh-CN" altLang="en-US" sz="2400" u="sng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赋值</a:t>
            </a:r>
            <a:r>
              <a:rPr lang="zh-CN" altLang="en-US" sz="2400" u="sng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的操作</a:t>
            </a:r>
            <a:r>
              <a:rPr lang="zh-CN" altLang="en-US" sz="240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分开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进行</a:t>
            </a:r>
            <a:endParaRPr lang="en-US" altLang="zh-CN" sz="2400" dirty="0" smtClean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None/>
            </a:pPr>
            <a:r>
              <a:rPr lang="en-US" altLang="zh-CN" sz="2200" dirty="0" err="1">
                <a:solidFill>
                  <a:srgbClr val="C00000"/>
                </a:solidFill>
                <a:latin typeface="+mn-ea"/>
                <a:cs typeface="Times New Roman" pitchFamily="18" charset="0"/>
                <a:sym typeface="Calibri" pitchFamily="34" charset="0"/>
              </a:rPr>
              <a:t>int</a:t>
            </a:r>
            <a:r>
              <a:rPr lang="en-US" altLang="zh-CN" sz="2200" dirty="0">
                <a:solidFill>
                  <a:srgbClr val="C00000"/>
                </a:solidFill>
                <a:latin typeface="+mn-ea"/>
                <a:cs typeface="Times New Roman" pitchFamily="18" charset="0"/>
                <a:sym typeface="Calibri" pitchFamily="34" charset="0"/>
              </a:rPr>
              <a:t>[] </a:t>
            </a:r>
            <a:r>
              <a:rPr lang="en-US" altLang="zh-CN" sz="2200" dirty="0" err="1">
                <a:solidFill>
                  <a:srgbClr val="C00000"/>
                </a:solidFill>
                <a:latin typeface="+mn-ea"/>
                <a:cs typeface="Times New Roman" pitchFamily="18" charset="0"/>
                <a:sym typeface="Calibri" pitchFamily="34" charset="0"/>
              </a:rPr>
              <a:t>arr</a:t>
            </a:r>
            <a:r>
              <a:rPr lang="en-US" altLang="zh-CN" sz="2200" dirty="0">
                <a:solidFill>
                  <a:srgbClr val="C00000"/>
                </a:solidFill>
                <a:latin typeface="+mn-ea"/>
                <a:cs typeface="Times New Roman" pitchFamily="18" charset="0"/>
                <a:sym typeface="Calibri" pitchFamily="34" charset="0"/>
              </a:rPr>
              <a:t> = new </a:t>
            </a:r>
            <a:r>
              <a:rPr lang="en-US" altLang="zh-CN" sz="2200" dirty="0" err="1" smtClean="0">
                <a:solidFill>
                  <a:srgbClr val="C00000"/>
                </a:solidFill>
                <a:latin typeface="+mn-ea"/>
                <a:cs typeface="Times New Roman" pitchFamily="18" charset="0"/>
                <a:sym typeface="Calibri" pitchFamily="34" charset="0"/>
              </a:rPr>
              <a:t>int</a:t>
            </a:r>
            <a:r>
              <a:rPr lang="en-US" altLang="zh-CN" sz="2200" dirty="0" smtClean="0">
                <a:solidFill>
                  <a:srgbClr val="C00000"/>
                </a:solidFill>
                <a:latin typeface="+mn-ea"/>
                <a:cs typeface="Times New Roman" pitchFamily="18" charset="0"/>
                <a:sym typeface="Calibri" pitchFamily="34" charset="0"/>
              </a:rPr>
              <a:t>[3];</a:t>
            </a:r>
          </a:p>
          <a:p>
            <a:pPr marL="0" indent="0">
              <a:buNone/>
            </a:pPr>
            <a:r>
              <a:rPr lang="en-US" altLang="zh-CN" sz="2200" dirty="0" err="1" smtClean="0">
                <a:solidFill>
                  <a:srgbClr val="C00000"/>
                </a:solidFill>
                <a:latin typeface="+mn-ea"/>
                <a:cs typeface="Times New Roman" pitchFamily="18" charset="0"/>
              </a:rPr>
              <a:t>arr</a:t>
            </a:r>
            <a:r>
              <a:rPr lang="en-US" altLang="zh-CN" sz="2200" dirty="0" smtClean="0">
                <a:solidFill>
                  <a:srgbClr val="C00000"/>
                </a:solidFill>
                <a:latin typeface="+mn-ea"/>
                <a:cs typeface="Times New Roman" pitchFamily="18" charset="0"/>
              </a:rPr>
              <a:t>[0</a:t>
            </a:r>
            <a:r>
              <a:rPr lang="en-US" altLang="zh-CN" sz="2200" dirty="0">
                <a:solidFill>
                  <a:srgbClr val="C00000"/>
                </a:solidFill>
                <a:latin typeface="+mn-ea"/>
                <a:cs typeface="Times New Roman" pitchFamily="18" charset="0"/>
              </a:rPr>
              <a:t>] = 3;</a:t>
            </a:r>
          </a:p>
          <a:p>
            <a:pPr marL="0" indent="0">
              <a:buNone/>
            </a:pPr>
            <a:r>
              <a:rPr lang="en-US" altLang="zh-CN" sz="2200" dirty="0" err="1" smtClean="0">
                <a:solidFill>
                  <a:srgbClr val="C00000"/>
                </a:solidFill>
                <a:latin typeface="+mn-ea"/>
                <a:cs typeface="Times New Roman" pitchFamily="18" charset="0"/>
              </a:rPr>
              <a:t>arr</a:t>
            </a:r>
            <a:r>
              <a:rPr lang="en-US" altLang="zh-CN" sz="2200" dirty="0" smtClean="0">
                <a:solidFill>
                  <a:srgbClr val="C00000"/>
                </a:solidFill>
                <a:latin typeface="+mn-ea"/>
                <a:cs typeface="Times New Roman" pitchFamily="18" charset="0"/>
              </a:rPr>
              <a:t>[1</a:t>
            </a:r>
            <a:r>
              <a:rPr lang="en-US" altLang="zh-CN" sz="2200" dirty="0">
                <a:solidFill>
                  <a:srgbClr val="C00000"/>
                </a:solidFill>
                <a:latin typeface="+mn-ea"/>
                <a:cs typeface="Times New Roman" pitchFamily="18" charset="0"/>
              </a:rPr>
              <a:t>] = 9;</a:t>
            </a:r>
          </a:p>
          <a:p>
            <a:pPr marL="0" indent="0">
              <a:buNone/>
            </a:pPr>
            <a:r>
              <a:rPr lang="en-US" altLang="zh-CN" sz="2200" dirty="0" err="1" smtClean="0">
                <a:solidFill>
                  <a:srgbClr val="C00000"/>
                </a:solidFill>
                <a:latin typeface="+mn-ea"/>
                <a:cs typeface="Times New Roman" pitchFamily="18" charset="0"/>
              </a:rPr>
              <a:t>arr</a:t>
            </a:r>
            <a:r>
              <a:rPr lang="en-US" altLang="zh-CN" sz="2200" dirty="0" smtClean="0">
                <a:solidFill>
                  <a:srgbClr val="C00000"/>
                </a:solidFill>
                <a:latin typeface="+mn-ea"/>
                <a:cs typeface="Times New Roman" pitchFamily="18" charset="0"/>
              </a:rPr>
              <a:t>[2</a:t>
            </a:r>
            <a:r>
              <a:rPr lang="en-US" altLang="zh-CN" sz="2200" dirty="0">
                <a:solidFill>
                  <a:srgbClr val="C00000"/>
                </a:solidFill>
                <a:latin typeface="+mn-ea"/>
                <a:cs typeface="Times New Roman" pitchFamily="18" charset="0"/>
              </a:rPr>
              <a:t>] = 8</a:t>
            </a:r>
            <a:r>
              <a:rPr lang="en-US" altLang="zh-CN" sz="2200" dirty="0" smtClean="0">
                <a:solidFill>
                  <a:srgbClr val="C00000"/>
                </a:solidFill>
                <a:latin typeface="+mn-ea"/>
                <a:cs typeface="Times New Roman" pitchFamily="18" charset="0"/>
              </a:rPr>
              <a:t>;</a:t>
            </a:r>
            <a:endParaRPr lang="en-US" altLang="zh-CN" sz="2400" dirty="0" smtClean="0">
              <a:latin typeface="+mn-ea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静态初始化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在</a:t>
            </a:r>
            <a:r>
              <a:rPr lang="zh-CN" altLang="en-US" sz="240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定义数组的同时就为数组元素分配空间并赋值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400" dirty="0" smtClean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0000FF"/>
                </a:solidFill>
                <a:latin typeface="+mn-ea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 a[] = </a:t>
            </a:r>
            <a:r>
              <a:rPr lang="en-US" altLang="zh-CN" sz="2400" dirty="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new </a:t>
            </a:r>
            <a:r>
              <a:rPr lang="en-US" altLang="zh-CN" sz="2400" dirty="0" err="1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int</a:t>
            </a:r>
            <a:r>
              <a:rPr lang="en-US" altLang="zh-CN" sz="2400" dirty="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[]{ 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3, 9, 8</a:t>
            </a:r>
            <a:r>
              <a:rPr lang="en-US" altLang="zh-CN" sz="2400" dirty="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};</a:t>
            </a:r>
          </a:p>
          <a:p>
            <a:pPr marL="0" indent="0">
              <a:buNone/>
            </a:pPr>
            <a:r>
              <a:rPr lang="en-US" altLang="zh-CN" sz="2400" dirty="0" err="1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int</a:t>
            </a:r>
            <a:r>
              <a:rPr lang="en-US" altLang="zh-CN" sz="2400" dirty="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[] a = {3,9,8};</a:t>
            </a:r>
            <a:endParaRPr lang="en-US" altLang="zh-CN" sz="2400" dirty="0">
              <a:solidFill>
                <a:srgbClr val="0000FF"/>
              </a:solidFill>
              <a:latin typeface="+mn-ea"/>
              <a:cs typeface="Times New Roman" pitchFamily="18" charset="0"/>
            </a:endParaRPr>
          </a:p>
          <a:p>
            <a:endParaRPr lang="en-US" altLang="zh-CN" sz="800" dirty="0">
              <a:solidFill>
                <a:srgbClr val="0000FF"/>
              </a:solidFill>
              <a:latin typeface="+mn-ea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Ø"/>
            </a:pPr>
            <a:endParaRPr lang="zh-CN" altLang="en-US" sz="2400" dirty="0" smtClean="0">
              <a:latin typeface="+mn-ea"/>
              <a:cs typeface="Times New Roman" pitchFamily="18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824879" y="1916832"/>
            <a:ext cx="4896544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200" dirty="0" err="1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MyDate</a:t>
            </a:r>
            <a:r>
              <a:rPr lang="en-US" altLang="zh-CN" sz="22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dates[];</a:t>
            </a:r>
          </a:p>
          <a:p>
            <a:r>
              <a:rPr lang="en-US" altLang="zh-CN" sz="22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dates = new </a:t>
            </a:r>
            <a:r>
              <a:rPr lang="en-US" altLang="zh-CN" sz="2200" dirty="0" err="1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MyDate</a:t>
            </a:r>
            <a:r>
              <a:rPr lang="en-US" altLang="zh-CN" sz="22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[3];</a:t>
            </a:r>
          </a:p>
          <a:p>
            <a:r>
              <a:rPr lang="en-US" altLang="zh-CN" sz="22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dates[0] = </a:t>
            </a:r>
            <a:r>
              <a:rPr lang="en-US" altLang="zh-CN" sz="2200" dirty="0" smtClean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new </a:t>
            </a:r>
            <a:r>
              <a:rPr lang="en-US" altLang="zh-CN" sz="2200" dirty="0" err="1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MyDate</a:t>
            </a:r>
            <a:r>
              <a:rPr lang="en-US" altLang="zh-CN" sz="22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(22, 7, 1964);</a:t>
            </a:r>
          </a:p>
          <a:p>
            <a:r>
              <a:rPr lang="en-US" altLang="zh-CN" sz="22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dates[1] = new </a:t>
            </a:r>
            <a:r>
              <a:rPr lang="en-US" altLang="zh-CN" sz="2200" dirty="0" err="1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MyDate</a:t>
            </a:r>
            <a:r>
              <a:rPr lang="en-US" altLang="zh-CN" sz="22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(1, 1, 2000);</a:t>
            </a:r>
          </a:p>
          <a:p>
            <a:r>
              <a:rPr lang="en-US" altLang="zh-CN" sz="22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dates[2] = new </a:t>
            </a:r>
            <a:r>
              <a:rPr lang="en-US" altLang="zh-CN" sz="2200" dirty="0" err="1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MyDate</a:t>
            </a:r>
            <a:r>
              <a:rPr lang="en-US" altLang="zh-CN" sz="22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(22, 12, 1964);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080103" y="4437112"/>
            <a:ext cx="4630032" cy="223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err="1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MyDate</a:t>
            </a:r>
            <a:r>
              <a:rPr lang="en-US" altLang="zh-CN" sz="2400" dirty="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dates[] = {</a:t>
            </a:r>
          </a:p>
          <a:p>
            <a:pPr>
              <a:spcBef>
                <a:spcPct val="2000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        new </a:t>
            </a:r>
            <a:r>
              <a:rPr lang="en-US" altLang="zh-CN" sz="2400" dirty="0" err="1">
                <a:solidFill>
                  <a:srgbClr val="0000FF"/>
                </a:solidFill>
                <a:latin typeface="+mn-ea"/>
                <a:cs typeface="Times New Roman" pitchFamily="18" charset="0"/>
              </a:rPr>
              <a:t>MyDate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(22, 7, 1964),</a:t>
            </a:r>
          </a:p>
          <a:p>
            <a:pPr>
              <a:spcBef>
                <a:spcPct val="2000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        new </a:t>
            </a:r>
            <a:r>
              <a:rPr lang="en-US" altLang="zh-CN" sz="2400" dirty="0" err="1">
                <a:solidFill>
                  <a:srgbClr val="0000FF"/>
                </a:solidFill>
                <a:latin typeface="+mn-ea"/>
                <a:cs typeface="Times New Roman" pitchFamily="18" charset="0"/>
              </a:rPr>
              <a:t>MyDate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(1, 1, 2000),</a:t>
            </a:r>
          </a:p>
          <a:p>
            <a:pPr>
              <a:spcBef>
                <a:spcPct val="2000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        new </a:t>
            </a:r>
            <a:r>
              <a:rPr lang="en-US" altLang="zh-CN" sz="2400" dirty="0" err="1">
                <a:solidFill>
                  <a:srgbClr val="0000FF"/>
                </a:solidFill>
                <a:latin typeface="+mn-ea"/>
                <a:cs typeface="Times New Roman" pitchFamily="18" charset="0"/>
              </a:rPr>
              <a:t>MyDate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(22, 12, 1964)</a:t>
            </a:r>
          </a:p>
          <a:p>
            <a:pPr>
              <a:spcBef>
                <a:spcPct val="20000"/>
              </a:spcBef>
            </a:pPr>
            <a:r>
              <a:rPr lang="en-US" altLang="zh-CN" sz="2400" dirty="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}</a:t>
            </a:r>
            <a:endParaRPr lang="en-US" altLang="zh-CN" sz="2400" dirty="0">
              <a:solidFill>
                <a:srgbClr val="0000FF"/>
              </a:solidFill>
              <a:latin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27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643595"/>
            <a:ext cx="6143668" cy="840718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创建基本数据类型数组 </a:t>
            </a: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(1)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179512" y="2348880"/>
            <a:ext cx="6713537" cy="4450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 dirty="0">
                <a:solidFill>
                  <a:srgbClr val="0000FF"/>
                </a:solidFill>
                <a:ea typeface="Arial Unicode MS" pitchFamily="34" charset="-122"/>
                <a:cs typeface="Times New Roman" pitchFamily="18" charset="0"/>
              </a:rPr>
              <a:t>    </a:t>
            </a:r>
            <a:r>
              <a:rPr lang="en-US" altLang="zh-CN" sz="2400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public class Test{</a:t>
            </a:r>
          </a:p>
          <a:p>
            <a:pPr>
              <a:spcBef>
                <a:spcPct val="2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           public static void main(String </a:t>
            </a:r>
            <a:r>
              <a:rPr lang="en-US" altLang="zh-CN" sz="2400" dirty="0" err="1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args</a:t>
            </a:r>
            <a:r>
              <a:rPr lang="en-US" altLang="zh-CN" sz="2400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[]){</a:t>
            </a:r>
          </a:p>
          <a:p>
            <a:pPr>
              <a:spcBef>
                <a:spcPct val="2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      		</a:t>
            </a:r>
            <a:r>
              <a:rPr lang="en-US" altLang="zh-CN" sz="2400" dirty="0" err="1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[] s;</a:t>
            </a:r>
          </a:p>
          <a:p>
            <a:pPr>
              <a:spcBef>
                <a:spcPct val="2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      		s = new </a:t>
            </a:r>
            <a:r>
              <a:rPr lang="en-US" altLang="zh-CN" sz="2400" dirty="0" err="1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[10];</a:t>
            </a:r>
          </a:p>
          <a:p>
            <a:pPr>
              <a:spcBef>
                <a:spcPct val="2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      		for ( </a:t>
            </a:r>
            <a:r>
              <a:rPr lang="en-US" altLang="zh-CN" sz="2400" dirty="0" err="1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=0; </a:t>
            </a:r>
            <a:r>
              <a:rPr lang="en-US" altLang="zh-CN" sz="2400" dirty="0" err="1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&lt;10; </a:t>
            </a:r>
            <a:r>
              <a:rPr lang="en-US" altLang="zh-CN" sz="2400" dirty="0" err="1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++ ) {</a:t>
            </a:r>
          </a:p>
          <a:p>
            <a:pPr>
              <a:spcBef>
                <a:spcPct val="2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            	       s[</a:t>
            </a:r>
            <a:r>
              <a:rPr lang="en-US" altLang="zh-CN" sz="2400" dirty="0" err="1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] =2*i+1;</a:t>
            </a:r>
          </a:p>
          <a:p>
            <a:pPr>
              <a:spcBef>
                <a:spcPct val="2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	         	</a:t>
            </a:r>
            <a:r>
              <a:rPr lang="en-US" altLang="zh-CN" sz="2400" dirty="0" err="1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(s[</a:t>
            </a:r>
            <a:r>
              <a:rPr lang="en-US" altLang="zh-CN" sz="2400" dirty="0" err="1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]);</a:t>
            </a:r>
          </a:p>
          <a:p>
            <a:pPr>
              <a:spcBef>
                <a:spcPct val="2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      		}</a:t>
            </a:r>
          </a:p>
          <a:p>
            <a:pPr>
              <a:spcBef>
                <a:spcPct val="2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           }</a:t>
            </a:r>
          </a:p>
          <a:p>
            <a:pPr>
              <a:spcBef>
                <a:spcPct val="2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    }</a:t>
            </a: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273051" y="1484313"/>
            <a:ext cx="6840537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中使用关键字</a:t>
            </a:r>
            <a:r>
              <a:rPr lang="en-US" altLang="zh-CN" sz="2400" dirty="0" smtClean="0">
                <a:solidFill>
                  <a:srgbClr val="FF3300"/>
                </a:solidFill>
                <a:ea typeface="宋体" pitchFamily="2" charset="-122"/>
                <a:cs typeface="Times New Roman" pitchFamily="18" charset="0"/>
              </a:rPr>
              <a:t>new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创建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数组对象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创建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基本数据类型一维数组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对象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4517" name="AutoShape 8"/>
          <p:cNvSpPr>
            <a:spLocks/>
          </p:cNvSpPr>
          <p:nvPr/>
        </p:nvSpPr>
        <p:spPr bwMode="auto">
          <a:xfrm>
            <a:off x="6228184" y="5551488"/>
            <a:ext cx="152400" cy="304800"/>
          </a:xfrm>
          <a:prstGeom prst="leftBrace">
            <a:avLst>
              <a:gd name="adj1" fmla="val 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4518" name="Text Box 9"/>
          <p:cNvSpPr txBox="1">
            <a:spLocks noChangeArrowheads="1"/>
          </p:cNvSpPr>
          <p:nvPr/>
        </p:nvSpPr>
        <p:spPr bwMode="auto">
          <a:xfrm>
            <a:off x="5426075" y="5475288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main</a:t>
            </a:r>
          </a:p>
        </p:txBody>
      </p:sp>
      <p:sp>
        <p:nvSpPr>
          <p:cNvPr id="64519" name="Text Box 10"/>
          <p:cNvSpPr txBox="1">
            <a:spLocks noChangeArrowheads="1"/>
          </p:cNvSpPr>
          <p:nvPr/>
        </p:nvSpPr>
        <p:spPr bwMode="auto">
          <a:xfrm>
            <a:off x="6340897" y="2636838"/>
            <a:ext cx="121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栈内存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6810797" y="3341688"/>
            <a:ext cx="533400" cy="2524125"/>
            <a:chOff x="3905" y="2105"/>
            <a:chExt cx="336" cy="1590"/>
          </a:xfrm>
        </p:grpSpPr>
        <p:sp>
          <p:nvSpPr>
            <p:cNvPr id="64527" name="Line 5"/>
            <p:cNvSpPr>
              <a:spLocks noChangeShapeType="1"/>
            </p:cNvSpPr>
            <p:nvPr/>
          </p:nvSpPr>
          <p:spPr bwMode="auto">
            <a:xfrm>
              <a:off x="3905" y="2105"/>
              <a:ext cx="0" cy="15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64528" name="Line 6"/>
            <p:cNvSpPr>
              <a:spLocks noChangeShapeType="1"/>
            </p:cNvSpPr>
            <p:nvPr/>
          </p:nvSpPr>
          <p:spPr bwMode="auto">
            <a:xfrm>
              <a:off x="4241" y="2105"/>
              <a:ext cx="0" cy="15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64529" name="Text Box 11"/>
            <p:cNvSpPr txBox="1">
              <a:spLocks noChangeArrowheads="1"/>
            </p:cNvSpPr>
            <p:nvPr/>
          </p:nvSpPr>
          <p:spPr bwMode="auto">
            <a:xfrm>
              <a:off x="3905" y="3497"/>
              <a:ext cx="33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endParaRPr lang="zh-CN" altLang="zh-CN" sz="2000"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64521" name="Text Box 12"/>
          <p:cNvSpPr txBox="1">
            <a:spLocks noChangeArrowheads="1"/>
          </p:cNvSpPr>
          <p:nvPr/>
        </p:nvSpPr>
        <p:spPr bwMode="auto">
          <a:xfrm>
            <a:off x="6239297" y="5503863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s</a:t>
            </a:r>
          </a:p>
        </p:txBody>
      </p:sp>
      <p:sp>
        <p:nvSpPr>
          <p:cNvPr id="64522" name="Oval 13"/>
          <p:cNvSpPr>
            <a:spLocks noChangeArrowheads="1"/>
          </p:cNvSpPr>
          <p:nvPr/>
        </p:nvSpPr>
        <p:spPr bwMode="auto">
          <a:xfrm>
            <a:off x="7488659" y="2997200"/>
            <a:ext cx="1547813" cy="3048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4523" name="Text Box 14"/>
          <p:cNvSpPr txBox="1">
            <a:spLocks noChangeArrowheads="1"/>
          </p:cNvSpPr>
          <p:nvPr/>
        </p:nvSpPr>
        <p:spPr bwMode="auto">
          <a:xfrm>
            <a:off x="8115722" y="3933825"/>
            <a:ext cx="381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堆内存</a:t>
            </a:r>
          </a:p>
        </p:txBody>
      </p:sp>
      <p:sp>
        <p:nvSpPr>
          <p:cNvPr id="64524" name="AutoShape 15"/>
          <p:cNvSpPr>
            <a:spLocks noChangeArrowheads="1"/>
          </p:cNvSpPr>
          <p:nvPr/>
        </p:nvSpPr>
        <p:spPr bwMode="auto">
          <a:xfrm>
            <a:off x="2987217" y="3361605"/>
            <a:ext cx="228600" cy="228600"/>
          </a:xfrm>
          <a:prstGeom prst="star4">
            <a:avLst>
              <a:gd name="adj" fmla="val 12500"/>
            </a:avLst>
          </a:prstGeom>
          <a:solidFill>
            <a:srgbClr val="FFFF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4525" name="Text Box 16"/>
          <p:cNvSpPr txBox="1">
            <a:spLocks noChangeArrowheads="1"/>
          </p:cNvSpPr>
          <p:nvPr/>
        </p:nvSpPr>
        <p:spPr bwMode="auto">
          <a:xfrm>
            <a:off x="2702719" y="6132720"/>
            <a:ext cx="1981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lang="zh-CN" altLang="en-US" dirty="0">
                <a:ea typeface="Arial Unicode MS" pitchFamily="34" charset="-122"/>
                <a:cs typeface="Arial Unicode MS" pitchFamily="34" charset="-122"/>
              </a:rPr>
              <a:t>处内存状态</a:t>
            </a:r>
          </a:p>
        </p:txBody>
      </p:sp>
      <p:sp>
        <p:nvSpPr>
          <p:cNvPr id="64526" name="AutoShape 17"/>
          <p:cNvSpPr>
            <a:spLocks noChangeArrowheads="1"/>
          </p:cNvSpPr>
          <p:nvPr/>
        </p:nvSpPr>
        <p:spPr bwMode="auto">
          <a:xfrm>
            <a:off x="3140873" y="6156919"/>
            <a:ext cx="228600" cy="228600"/>
          </a:xfrm>
          <a:prstGeom prst="star4">
            <a:avLst>
              <a:gd name="adj" fmla="val 12500"/>
            </a:avLst>
          </a:prstGeom>
          <a:solidFill>
            <a:srgbClr val="FFFF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548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445880" y="1376645"/>
            <a:ext cx="6934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创建</a:t>
            </a:r>
            <a:r>
              <a:rPr lang="zh-CN" altLang="en-US" sz="2800" dirty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基本数据类型一维数组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对象</a:t>
            </a:r>
            <a:endParaRPr lang="en-US" altLang="zh-CN" sz="2800" dirty="0">
              <a:latin typeface="宋体" pitchFamily="2" charset="-122"/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65539" name="Line 3"/>
          <p:cNvSpPr>
            <a:spLocks noChangeShapeType="1"/>
          </p:cNvSpPr>
          <p:nvPr/>
        </p:nvSpPr>
        <p:spPr bwMode="auto">
          <a:xfrm>
            <a:off x="6037312" y="3422932"/>
            <a:ext cx="0" cy="2514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5540" name="Line 4"/>
          <p:cNvSpPr>
            <a:spLocks noChangeShapeType="1"/>
          </p:cNvSpPr>
          <p:nvPr/>
        </p:nvSpPr>
        <p:spPr bwMode="auto">
          <a:xfrm>
            <a:off x="6570712" y="3422932"/>
            <a:ext cx="0" cy="2514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5541" name="Line 5"/>
          <p:cNvSpPr>
            <a:spLocks noChangeShapeType="1"/>
          </p:cNvSpPr>
          <p:nvPr/>
        </p:nvSpPr>
        <p:spPr bwMode="auto">
          <a:xfrm>
            <a:off x="6037312" y="5937532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5542" name="AutoShape 6"/>
          <p:cNvSpPr>
            <a:spLocks/>
          </p:cNvSpPr>
          <p:nvPr/>
        </p:nvSpPr>
        <p:spPr bwMode="auto">
          <a:xfrm>
            <a:off x="5656312" y="5632732"/>
            <a:ext cx="152400" cy="304800"/>
          </a:xfrm>
          <a:prstGeom prst="leftBrace">
            <a:avLst>
              <a:gd name="adj1" fmla="val 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4818112" y="5556532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main</a:t>
            </a:r>
          </a:p>
        </p:txBody>
      </p:sp>
      <p:sp>
        <p:nvSpPr>
          <p:cNvPr id="65544" name="Text Box 8"/>
          <p:cNvSpPr txBox="1">
            <a:spLocks noChangeArrowheads="1"/>
          </p:cNvSpPr>
          <p:nvPr/>
        </p:nvSpPr>
        <p:spPr bwMode="auto">
          <a:xfrm>
            <a:off x="5580112" y="2889532"/>
            <a:ext cx="121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栈内存</a:t>
            </a:r>
          </a:p>
        </p:txBody>
      </p:sp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6037312" y="5624795"/>
            <a:ext cx="533400" cy="3143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endParaRPr lang="zh-CN" altLang="zh-CN" sz="20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5546" name="Text Box 10"/>
          <p:cNvSpPr txBox="1">
            <a:spLocks noChangeArrowheads="1"/>
          </p:cNvSpPr>
          <p:nvPr/>
        </p:nvSpPr>
        <p:spPr bwMode="auto">
          <a:xfrm>
            <a:off x="5580112" y="5632732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lang="en-US" altLang="zh-CN" sz="20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</a:t>
            </a:r>
          </a:p>
        </p:txBody>
      </p:sp>
      <p:sp>
        <p:nvSpPr>
          <p:cNvPr id="65547" name="Oval 11"/>
          <p:cNvSpPr>
            <a:spLocks noChangeArrowheads="1"/>
          </p:cNvSpPr>
          <p:nvPr/>
        </p:nvSpPr>
        <p:spPr bwMode="auto">
          <a:xfrm>
            <a:off x="6799312" y="3270532"/>
            <a:ext cx="2133600" cy="3048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5548" name="Text Box 12"/>
          <p:cNvSpPr txBox="1">
            <a:spLocks noChangeArrowheads="1"/>
          </p:cNvSpPr>
          <p:nvPr/>
        </p:nvSpPr>
        <p:spPr bwMode="auto">
          <a:xfrm>
            <a:off x="7485112" y="3880132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</a:t>
            </a:r>
          </a:p>
        </p:txBody>
      </p:sp>
      <p:sp>
        <p:nvSpPr>
          <p:cNvPr id="65549" name="Line 13"/>
          <p:cNvSpPr>
            <a:spLocks noChangeShapeType="1"/>
          </p:cNvSpPr>
          <p:nvPr/>
        </p:nvSpPr>
        <p:spPr bwMode="auto">
          <a:xfrm flipV="1">
            <a:off x="6570712" y="3880132"/>
            <a:ext cx="914400" cy="1981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5550" name="Text Box 14"/>
          <p:cNvSpPr txBox="1">
            <a:spLocks noChangeArrowheads="1"/>
          </p:cNvSpPr>
          <p:nvPr/>
        </p:nvSpPr>
        <p:spPr bwMode="auto">
          <a:xfrm>
            <a:off x="7027912" y="3499132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CN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int[]</a:t>
            </a:r>
            <a:r>
              <a:rPr lang="zh-CN" altLang="en-US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</a:t>
            </a:r>
          </a:p>
        </p:txBody>
      </p:sp>
      <p:sp>
        <p:nvSpPr>
          <p:cNvPr id="65551" name="Text Box 15"/>
          <p:cNvSpPr txBox="1">
            <a:spLocks noChangeArrowheads="1"/>
          </p:cNvSpPr>
          <p:nvPr/>
        </p:nvSpPr>
        <p:spPr bwMode="auto">
          <a:xfrm>
            <a:off x="7485112" y="4069045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</a:t>
            </a:r>
          </a:p>
        </p:txBody>
      </p:sp>
      <p:sp>
        <p:nvSpPr>
          <p:cNvPr id="65552" name="Text Box 16"/>
          <p:cNvSpPr txBox="1">
            <a:spLocks noChangeArrowheads="1"/>
          </p:cNvSpPr>
          <p:nvPr/>
        </p:nvSpPr>
        <p:spPr bwMode="auto">
          <a:xfrm>
            <a:off x="7485112" y="4261132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</a:t>
            </a:r>
          </a:p>
        </p:txBody>
      </p:sp>
      <p:sp>
        <p:nvSpPr>
          <p:cNvPr id="65553" name="Text Box 17"/>
          <p:cNvSpPr txBox="1">
            <a:spLocks noChangeArrowheads="1"/>
          </p:cNvSpPr>
          <p:nvPr/>
        </p:nvSpPr>
        <p:spPr bwMode="auto">
          <a:xfrm>
            <a:off x="7485112" y="4450045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</a:t>
            </a:r>
          </a:p>
        </p:txBody>
      </p:sp>
      <p:sp>
        <p:nvSpPr>
          <p:cNvPr id="65554" name="Text Box 18"/>
          <p:cNvSpPr txBox="1">
            <a:spLocks noChangeArrowheads="1"/>
          </p:cNvSpPr>
          <p:nvPr/>
        </p:nvSpPr>
        <p:spPr bwMode="auto">
          <a:xfrm>
            <a:off x="7485112" y="4642132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</a:t>
            </a:r>
          </a:p>
        </p:txBody>
      </p:sp>
      <p:sp>
        <p:nvSpPr>
          <p:cNvPr id="65555" name="Text Box 19"/>
          <p:cNvSpPr txBox="1">
            <a:spLocks noChangeArrowheads="1"/>
          </p:cNvSpPr>
          <p:nvPr/>
        </p:nvSpPr>
        <p:spPr bwMode="auto">
          <a:xfrm>
            <a:off x="7485112" y="4831045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</a:t>
            </a:r>
          </a:p>
        </p:txBody>
      </p:sp>
      <p:sp>
        <p:nvSpPr>
          <p:cNvPr id="65556" name="Text Box 20"/>
          <p:cNvSpPr txBox="1">
            <a:spLocks noChangeArrowheads="1"/>
          </p:cNvSpPr>
          <p:nvPr/>
        </p:nvSpPr>
        <p:spPr bwMode="auto">
          <a:xfrm>
            <a:off x="7485112" y="5023132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</a:t>
            </a:r>
          </a:p>
        </p:txBody>
      </p:sp>
      <p:sp>
        <p:nvSpPr>
          <p:cNvPr id="65557" name="Text Box 21"/>
          <p:cNvSpPr txBox="1">
            <a:spLocks noChangeArrowheads="1"/>
          </p:cNvSpPr>
          <p:nvPr/>
        </p:nvSpPr>
        <p:spPr bwMode="auto">
          <a:xfrm>
            <a:off x="7485112" y="5212045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</a:t>
            </a:r>
          </a:p>
        </p:txBody>
      </p:sp>
      <p:sp>
        <p:nvSpPr>
          <p:cNvPr id="65558" name="Text Box 22"/>
          <p:cNvSpPr txBox="1">
            <a:spLocks noChangeArrowheads="1"/>
          </p:cNvSpPr>
          <p:nvPr/>
        </p:nvSpPr>
        <p:spPr bwMode="auto">
          <a:xfrm>
            <a:off x="7485112" y="5404132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</a:t>
            </a:r>
          </a:p>
        </p:txBody>
      </p:sp>
      <p:sp>
        <p:nvSpPr>
          <p:cNvPr id="65559" name="Text Box 23"/>
          <p:cNvSpPr txBox="1">
            <a:spLocks noChangeArrowheads="1"/>
          </p:cNvSpPr>
          <p:nvPr/>
        </p:nvSpPr>
        <p:spPr bwMode="auto">
          <a:xfrm>
            <a:off x="7485112" y="5556532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</a:t>
            </a:r>
          </a:p>
        </p:txBody>
      </p:sp>
      <p:sp>
        <p:nvSpPr>
          <p:cNvPr id="65560" name="Text Box 24"/>
          <p:cNvSpPr txBox="1">
            <a:spLocks noChangeArrowheads="1"/>
          </p:cNvSpPr>
          <p:nvPr/>
        </p:nvSpPr>
        <p:spPr bwMode="auto">
          <a:xfrm>
            <a:off x="8399512" y="4184932"/>
            <a:ext cx="381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堆内存</a:t>
            </a:r>
          </a:p>
        </p:txBody>
      </p:sp>
      <p:sp>
        <p:nvSpPr>
          <p:cNvPr id="65561" name="Text Box 25"/>
          <p:cNvSpPr txBox="1">
            <a:spLocks noChangeArrowheads="1"/>
          </p:cNvSpPr>
          <p:nvPr/>
        </p:nvSpPr>
        <p:spPr bwMode="auto">
          <a:xfrm>
            <a:off x="1093580" y="6129620"/>
            <a:ext cx="1981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处内存状态</a:t>
            </a:r>
          </a:p>
        </p:txBody>
      </p:sp>
      <p:sp>
        <p:nvSpPr>
          <p:cNvPr id="65562" name="AutoShape 26"/>
          <p:cNvSpPr>
            <a:spLocks noChangeArrowheads="1"/>
          </p:cNvSpPr>
          <p:nvPr/>
        </p:nvSpPr>
        <p:spPr bwMode="auto">
          <a:xfrm>
            <a:off x="1398380" y="6129620"/>
            <a:ext cx="228600" cy="228600"/>
          </a:xfrm>
          <a:prstGeom prst="star4">
            <a:avLst>
              <a:gd name="adj" fmla="val 12500"/>
            </a:avLst>
          </a:prstGeom>
          <a:solidFill>
            <a:srgbClr val="FFFF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5563" name="Text Box 27"/>
          <p:cNvSpPr txBox="1">
            <a:spLocks noChangeArrowheads="1"/>
          </p:cNvSpPr>
          <p:nvPr/>
        </p:nvSpPr>
        <p:spPr bwMode="auto">
          <a:xfrm>
            <a:off x="107497" y="1845086"/>
            <a:ext cx="4913298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Test{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static void main(String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[]){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	 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[] s;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	  s = new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[10];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//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[] s=new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[10];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//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基本数据类型数组如果没有赋初值，</a:t>
            </a:r>
          </a:p>
          <a:p>
            <a:pPr>
              <a:spcBef>
                <a:spcPct val="20000"/>
              </a:spcBef>
            </a:pP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//Java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自动给他们赋默认值。</a:t>
            </a:r>
          </a:p>
          <a:p>
            <a:pPr>
              <a:spcBef>
                <a:spcPct val="20000"/>
              </a:spcBef>
            </a:pP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	  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for (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=0;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&lt;10;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++ ) {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	  s[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] =2*i+1;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    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(s[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]);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	  }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}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}</a:t>
            </a:r>
          </a:p>
        </p:txBody>
      </p:sp>
      <p:sp>
        <p:nvSpPr>
          <p:cNvPr id="65564" name="AutoShape 28"/>
          <p:cNvSpPr>
            <a:spLocks noChangeArrowheads="1"/>
          </p:cNvSpPr>
          <p:nvPr/>
        </p:nvSpPr>
        <p:spPr bwMode="auto">
          <a:xfrm>
            <a:off x="3074780" y="3068960"/>
            <a:ext cx="228600" cy="228600"/>
          </a:xfrm>
          <a:prstGeom prst="star4">
            <a:avLst>
              <a:gd name="adj" fmla="val 12500"/>
            </a:avLst>
          </a:prstGeom>
          <a:solidFill>
            <a:srgbClr val="FFFF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5565" name="Rectangle 29"/>
          <p:cNvSpPr>
            <a:spLocks noGrp="1" noChangeArrowheads="1"/>
          </p:cNvSpPr>
          <p:nvPr>
            <p:ph type="title"/>
          </p:nvPr>
        </p:nvSpPr>
        <p:spPr>
          <a:xfrm>
            <a:off x="1574873" y="644672"/>
            <a:ext cx="6516447" cy="696132"/>
          </a:xfrm>
          <a:noFill/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itchFamily="34" charset="-122"/>
              </a:rPr>
              <a:t>创建基本数据类型数组 </a:t>
            </a:r>
            <a:r>
              <a:rPr lang="en-US" altLang="zh-CN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itchFamily="34" charset="-122"/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19939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6213475" y="3025775"/>
            <a:ext cx="0" cy="2514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6563" name="Line 3"/>
          <p:cNvSpPr>
            <a:spLocks noChangeShapeType="1"/>
          </p:cNvSpPr>
          <p:nvPr/>
        </p:nvSpPr>
        <p:spPr bwMode="auto">
          <a:xfrm>
            <a:off x="6746875" y="3025775"/>
            <a:ext cx="0" cy="2514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6564" name="Line 4"/>
          <p:cNvSpPr>
            <a:spLocks noChangeShapeType="1"/>
          </p:cNvSpPr>
          <p:nvPr/>
        </p:nvSpPr>
        <p:spPr bwMode="auto">
          <a:xfrm>
            <a:off x="6213475" y="5540375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6565" name="AutoShape 5"/>
          <p:cNvSpPr>
            <a:spLocks/>
          </p:cNvSpPr>
          <p:nvPr/>
        </p:nvSpPr>
        <p:spPr bwMode="auto">
          <a:xfrm>
            <a:off x="5832475" y="5235575"/>
            <a:ext cx="152400" cy="304800"/>
          </a:xfrm>
          <a:prstGeom prst="leftBrace">
            <a:avLst>
              <a:gd name="adj1" fmla="val 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4932363" y="5157788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CN" sz="20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main</a:t>
            </a:r>
          </a:p>
        </p:txBody>
      </p:sp>
      <p:sp>
        <p:nvSpPr>
          <p:cNvPr id="66567" name="Text Box 7"/>
          <p:cNvSpPr txBox="1">
            <a:spLocks noChangeArrowheads="1"/>
          </p:cNvSpPr>
          <p:nvPr/>
        </p:nvSpPr>
        <p:spPr bwMode="auto">
          <a:xfrm>
            <a:off x="5873750" y="2349500"/>
            <a:ext cx="121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栈内存</a:t>
            </a:r>
          </a:p>
        </p:txBody>
      </p:sp>
      <p:sp>
        <p:nvSpPr>
          <p:cNvPr id="66568" name="Text Box 8"/>
          <p:cNvSpPr txBox="1">
            <a:spLocks noChangeArrowheads="1"/>
          </p:cNvSpPr>
          <p:nvPr/>
        </p:nvSpPr>
        <p:spPr bwMode="auto">
          <a:xfrm>
            <a:off x="6213475" y="5235575"/>
            <a:ext cx="533400" cy="3143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endParaRPr lang="zh-CN" altLang="zh-CN" sz="20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6569" name="Text Box 9"/>
          <p:cNvSpPr txBox="1">
            <a:spLocks noChangeArrowheads="1"/>
          </p:cNvSpPr>
          <p:nvPr/>
        </p:nvSpPr>
        <p:spPr bwMode="auto">
          <a:xfrm>
            <a:off x="5756275" y="5235575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lang="en-US" altLang="zh-CN" sz="20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</a:t>
            </a:r>
          </a:p>
        </p:txBody>
      </p:sp>
      <p:sp>
        <p:nvSpPr>
          <p:cNvPr id="66570" name="Oval 10"/>
          <p:cNvSpPr>
            <a:spLocks noChangeArrowheads="1"/>
          </p:cNvSpPr>
          <p:nvPr/>
        </p:nvSpPr>
        <p:spPr bwMode="auto">
          <a:xfrm>
            <a:off x="6975475" y="2873375"/>
            <a:ext cx="2133600" cy="3048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6571" name="Text Box 11"/>
          <p:cNvSpPr txBox="1">
            <a:spLocks noChangeArrowheads="1"/>
          </p:cNvSpPr>
          <p:nvPr/>
        </p:nvSpPr>
        <p:spPr bwMode="auto">
          <a:xfrm>
            <a:off x="7661275" y="3482975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</a:p>
        </p:txBody>
      </p:sp>
      <p:sp>
        <p:nvSpPr>
          <p:cNvPr id="66572" name="Line 12"/>
          <p:cNvSpPr>
            <a:spLocks noChangeShapeType="1"/>
          </p:cNvSpPr>
          <p:nvPr/>
        </p:nvSpPr>
        <p:spPr bwMode="auto">
          <a:xfrm flipV="1">
            <a:off x="6746875" y="3482975"/>
            <a:ext cx="914400" cy="1981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6573" name="Text Box 13"/>
          <p:cNvSpPr txBox="1">
            <a:spLocks noChangeArrowheads="1"/>
          </p:cNvSpPr>
          <p:nvPr/>
        </p:nvSpPr>
        <p:spPr bwMode="auto">
          <a:xfrm>
            <a:off x="7204075" y="3101975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CN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int[]</a:t>
            </a:r>
            <a:r>
              <a:rPr lang="zh-CN" altLang="en-US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</a:t>
            </a:r>
          </a:p>
        </p:txBody>
      </p:sp>
      <p:sp>
        <p:nvSpPr>
          <p:cNvPr id="66574" name="Text Box 14"/>
          <p:cNvSpPr txBox="1">
            <a:spLocks noChangeArrowheads="1"/>
          </p:cNvSpPr>
          <p:nvPr/>
        </p:nvSpPr>
        <p:spPr bwMode="auto">
          <a:xfrm>
            <a:off x="7661275" y="3671888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</a:t>
            </a:r>
          </a:p>
        </p:txBody>
      </p:sp>
      <p:sp>
        <p:nvSpPr>
          <p:cNvPr id="66575" name="Text Box 15"/>
          <p:cNvSpPr txBox="1">
            <a:spLocks noChangeArrowheads="1"/>
          </p:cNvSpPr>
          <p:nvPr/>
        </p:nvSpPr>
        <p:spPr bwMode="auto">
          <a:xfrm>
            <a:off x="7661275" y="3863975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5</a:t>
            </a:r>
          </a:p>
        </p:txBody>
      </p:sp>
      <p:sp>
        <p:nvSpPr>
          <p:cNvPr id="66576" name="Text Box 16"/>
          <p:cNvSpPr txBox="1">
            <a:spLocks noChangeArrowheads="1"/>
          </p:cNvSpPr>
          <p:nvPr/>
        </p:nvSpPr>
        <p:spPr bwMode="auto">
          <a:xfrm>
            <a:off x="7661275" y="4052888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7</a:t>
            </a:r>
          </a:p>
        </p:txBody>
      </p:sp>
      <p:sp>
        <p:nvSpPr>
          <p:cNvPr id="66577" name="Text Box 17"/>
          <p:cNvSpPr txBox="1">
            <a:spLocks noChangeArrowheads="1"/>
          </p:cNvSpPr>
          <p:nvPr/>
        </p:nvSpPr>
        <p:spPr bwMode="auto">
          <a:xfrm>
            <a:off x="7661275" y="4244975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9</a:t>
            </a:r>
          </a:p>
        </p:txBody>
      </p:sp>
      <p:sp>
        <p:nvSpPr>
          <p:cNvPr id="66578" name="Text Box 18"/>
          <p:cNvSpPr txBox="1">
            <a:spLocks noChangeArrowheads="1"/>
          </p:cNvSpPr>
          <p:nvPr/>
        </p:nvSpPr>
        <p:spPr bwMode="auto">
          <a:xfrm>
            <a:off x="7661275" y="4433888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11</a:t>
            </a:r>
          </a:p>
        </p:txBody>
      </p:sp>
      <p:sp>
        <p:nvSpPr>
          <p:cNvPr id="66579" name="Text Box 19"/>
          <p:cNvSpPr txBox="1">
            <a:spLocks noChangeArrowheads="1"/>
          </p:cNvSpPr>
          <p:nvPr/>
        </p:nvSpPr>
        <p:spPr bwMode="auto">
          <a:xfrm>
            <a:off x="7661275" y="4625975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13</a:t>
            </a:r>
          </a:p>
        </p:txBody>
      </p:sp>
      <p:sp>
        <p:nvSpPr>
          <p:cNvPr id="66580" name="Text Box 20"/>
          <p:cNvSpPr txBox="1">
            <a:spLocks noChangeArrowheads="1"/>
          </p:cNvSpPr>
          <p:nvPr/>
        </p:nvSpPr>
        <p:spPr bwMode="auto">
          <a:xfrm>
            <a:off x="7661275" y="4814888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15</a:t>
            </a:r>
          </a:p>
        </p:txBody>
      </p:sp>
      <p:sp>
        <p:nvSpPr>
          <p:cNvPr id="66581" name="Text Box 21"/>
          <p:cNvSpPr txBox="1">
            <a:spLocks noChangeArrowheads="1"/>
          </p:cNvSpPr>
          <p:nvPr/>
        </p:nvSpPr>
        <p:spPr bwMode="auto">
          <a:xfrm>
            <a:off x="7661275" y="5006975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17</a:t>
            </a:r>
          </a:p>
        </p:txBody>
      </p:sp>
      <p:sp>
        <p:nvSpPr>
          <p:cNvPr id="66582" name="Text Box 22"/>
          <p:cNvSpPr txBox="1">
            <a:spLocks noChangeArrowheads="1"/>
          </p:cNvSpPr>
          <p:nvPr/>
        </p:nvSpPr>
        <p:spPr bwMode="auto">
          <a:xfrm>
            <a:off x="7661275" y="5159375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19</a:t>
            </a:r>
          </a:p>
        </p:txBody>
      </p:sp>
      <p:sp>
        <p:nvSpPr>
          <p:cNvPr id="66583" name="Text Box 23"/>
          <p:cNvSpPr txBox="1">
            <a:spLocks noChangeArrowheads="1"/>
          </p:cNvSpPr>
          <p:nvPr/>
        </p:nvSpPr>
        <p:spPr bwMode="auto">
          <a:xfrm>
            <a:off x="8575675" y="3787775"/>
            <a:ext cx="381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堆内存</a:t>
            </a:r>
          </a:p>
        </p:txBody>
      </p:sp>
      <p:sp>
        <p:nvSpPr>
          <p:cNvPr id="66584" name="Text Box 24"/>
          <p:cNvSpPr txBox="1">
            <a:spLocks noChangeArrowheads="1"/>
          </p:cNvSpPr>
          <p:nvPr/>
        </p:nvSpPr>
        <p:spPr bwMode="auto">
          <a:xfrm>
            <a:off x="46060" y="2276475"/>
            <a:ext cx="7812088" cy="408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    public class Test{</a:t>
            </a:r>
          </a:p>
          <a:p>
            <a:pPr>
              <a:spcBef>
                <a:spcPct val="20000"/>
              </a:spcBef>
            </a:pP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           public static void main(String </a:t>
            </a:r>
            <a:r>
              <a:rPr lang="en-US" altLang="zh-CN" sz="2200" b="1" dirty="0" err="1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args</a:t>
            </a: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[]){</a:t>
            </a:r>
          </a:p>
          <a:p>
            <a:pPr>
              <a:spcBef>
                <a:spcPct val="20000"/>
              </a:spcBef>
            </a:pP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      	  	</a:t>
            </a:r>
            <a:r>
              <a:rPr lang="en-US" altLang="zh-CN" sz="2200" b="1" dirty="0" err="1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int</a:t>
            </a: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[] s;</a:t>
            </a:r>
          </a:p>
          <a:p>
            <a:pPr>
              <a:spcBef>
                <a:spcPct val="20000"/>
              </a:spcBef>
            </a:pP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      	  	s = new </a:t>
            </a:r>
            <a:r>
              <a:rPr lang="en-US" altLang="zh-CN" sz="2200" b="1" dirty="0" err="1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int</a:t>
            </a: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[10];</a:t>
            </a:r>
          </a:p>
          <a:p>
            <a:pPr>
              <a:spcBef>
                <a:spcPct val="20000"/>
              </a:spcBef>
            </a:pP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      	 	for ( </a:t>
            </a:r>
            <a:r>
              <a:rPr lang="en-US" altLang="zh-CN" sz="2200" b="1" dirty="0" err="1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int</a:t>
            </a: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 </a:t>
            </a:r>
            <a:r>
              <a:rPr lang="en-US" altLang="zh-CN" sz="2200" b="1" dirty="0" err="1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i</a:t>
            </a: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=0; </a:t>
            </a:r>
            <a:r>
              <a:rPr lang="en-US" altLang="zh-CN" sz="2200" b="1" dirty="0" err="1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i</a:t>
            </a: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&lt;10; </a:t>
            </a:r>
            <a:r>
              <a:rPr lang="en-US" altLang="zh-CN" sz="2200" b="1" dirty="0" err="1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i</a:t>
            </a: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++ ) {</a:t>
            </a:r>
          </a:p>
          <a:p>
            <a:pPr>
              <a:spcBef>
                <a:spcPct val="20000"/>
              </a:spcBef>
            </a:pP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            	     </a:t>
            </a:r>
            <a:r>
              <a:rPr lang="en-US" altLang="zh-CN" sz="2200" b="1" dirty="0" smtClean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		s[</a:t>
            </a:r>
            <a:r>
              <a:rPr lang="en-US" altLang="zh-CN" sz="2200" b="1" dirty="0" err="1" smtClean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i</a:t>
            </a: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] =2*i+1;</a:t>
            </a:r>
          </a:p>
          <a:p>
            <a:pPr>
              <a:spcBef>
                <a:spcPct val="20000"/>
              </a:spcBef>
            </a:pP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	            </a:t>
            </a:r>
            <a:r>
              <a:rPr lang="en-US" altLang="zh-CN" sz="2200" b="1" dirty="0" smtClean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		</a:t>
            </a:r>
            <a:r>
              <a:rPr lang="en-US" altLang="zh-CN" sz="2200" b="1" dirty="0" err="1" smtClean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System.out.println</a:t>
            </a:r>
            <a:r>
              <a:rPr lang="en-US" altLang="zh-CN" sz="2200" b="1" dirty="0" smtClean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(s[</a:t>
            </a:r>
            <a:r>
              <a:rPr lang="en-US" altLang="zh-CN" sz="2200" b="1" dirty="0" err="1" smtClean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i</a:t>
            </a: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]);</a:t>
            </a:r>
          </a:p>
          <a:p>
            <a:pPr>
              <a:spcBef>
                <a:spcPct val="20000"/>
              </a:spcBef>
            </a:pP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      	       }</a:t>
            </a:r>
          </a:p>
          <a:p>
            <a:pPr>
              <a:spcBef>
                <a:spcPct val="20000"/>
              </a:spcBef>
            </a:pP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           }</a:t>
            </a:r>
          </a:p>
          <a:p>
            <a:pPr>
              <a:spcBef>
                <a:spcPct val="20000"/>
              </a:spcBef>
            </a:pP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    }</a:t>
            </a:r>
          </a:p>
        </p:txBody>
      </p:sp>
      <p:sp>
        <p:nvSpPr>
          <p:cNvPr id="66585" name="AutoShape 25"/>
          <p:cNvSpPr>
            <a:spLocks noChangeArrowheads="1"/>
          </p:cNvSpPr>
          <p:nvPr/>
        </p:nvSpPr>
        <p:spPr bwMode="auto">
          <a:xfrm>
            <a:off x="4355976" y="4380055"/>
            <a:ext cx="228600" cy="228600"/>
          </a:xfrm>
          <a:prstGeom prst="star4">
            <a:avLst>
              <a:gd name="adj" fmla="val 12500"/>
            </a:avLst>
          </a:prstGeom>
          <a:solidFill>
            <a:srgbClr val="FFFF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6586" name="Text Box 26"/>
          <p:cNvSpPr txBox="1">
            <a:spLocks noChangeArrowheads="1"/>
          </p:cNvSpPr>
          <p:nvPr/>
        </p:nvSpPr>
        <p:spPr bwMode="auto">
          <a:xfrm>
            <a:off x="1547813" y="5943600"/>
            <a:ext cx="1981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处内存状态</a:t>
            </a:r>
          </a:p>
        </p:txBody>
      </p:sp>
      <p:sp>
        <p:nvSpPr>
          <p:cNvPr id="66587" name="AutoShape 27"/>
          <p:cNvSpPr>
            <a:spLocks noChangeArrowheads="1"/>
          </p:cNvSpPr>
          <p:nvPr/>
        </p:nvSpPr>
        <p:spPr bwMode="auto">
          <a:xfrm>
            <a:off x="1914508" y="5929330"/>
            <a:ext cx="228600" cy="228600"/>
          </a:xfrm>
          <a:prstGeom prst="star4">
            <a:avLst>
              <a:gd name="adj" fmla="val 12500"/>
            </a:avLst>
          </a:prstGeom>
          <a:solidFill>
            <a:srgbClr val="FFFF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6588" name="Text Box 28"/>
          <p:cNvSpPr txBox="1">
            <a:spLocks noChangeArrowheads="1"/>
          </p:cNvSpPr>
          <p:nvPr/>
        </p:nvSpPr>
        <p:spPr bwMode="auto">
          <a:xfrm>
            <a:off x="158750" y="1552565"/>
            <a:ext cx="6934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创建</a:t>
            </a:r>
            <a:r>
              <a:rPr lang="zh-CN" altLang="en-US" sz="2800" dirty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基本数据类型一维数组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对象</a:t>
            </a:r>
            <a:endParaRPr lang="en-US" altLang="zh-CN" sz="2800" dirty="0">
              <a:latin typeface="宋体" pitchFamily="2" charset="-122"/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66589" name="Rectangle 29"/>
          <p:cNvSpPr>
            <a:spLocks noGrp="1" noChangeArrowheads="1"/>
          </p:cNvSpPr>
          <p:nvPr>
            <p:ph type="title"/>
          </p:nvPr>
        </p:nvSpPr>
        <p:spPr>
          <a:xfrm>
            <a:off x="2026691" y="620688"/>
            <a:ext cx="5904334" cy="773916"/>
          </a:xfrm>
          <a:noFill/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itchFamily="34" charset="-122"/>
              </a:rPr>
              <a:t>创建基本数据类型数组 </a:t>
            </a:r>
            <a:r>
              <a:rPr lang="en-US" altLang="zh-CN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itchFamily="34" charset="-122"/>
              </a:rPr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289640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15216</TotalTime>
  <Words>2586</Words>
  <Application>Microsoft Office PowerPoint</Application>
  <PresentationFormat>全屏显示(4:3)</PresentationFormat>
  <Paragraphs>479</Paragraphs>
  <Slides>42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0" baseType="lpstr">
      <vt:lpstr>Arial Unicode MS</vt:lpstr>
      <vt:lpstr>楷体</vt:lpstr>
      <vt:lpstr>宋体</vt:lpstr>
      <vt:lpstr>Arial</vt:lpstr>
      <vt:lpstr>Calibri</vt:lpstr>
      <vt:lpstr>Times New Roman</vt:lpstr>
      <vt:lpstr>Wingdings</vt:lpstr>
      <vt:lpstr>PPT模板</vt:lpstr>
      <vt:lpstr>第7章 创建和使用数组</vt:lpstr>
      <vt:lpstr>本章内容</vt:lpstr>
      <vt:lpstr>PowerPoint 演示文稿</vt:lpstr>
      <vt:lpstr> 数组</vt:lpstr>
      <vt:lpstr>一维数组声明</vt:lpstr>
      <vt:lpstr>一维数组初始化</vt:lpstr>
      <vt:lpstr>创建基本数据类型数组 (1)</vt:lpstr>
      <vt:lpstr>创建基本数据类型数组 (2)</vt:lpstr>
      <vt:lpstr>创建基本数据类型数组 (3)</vt:lpstr>
      <vt:lpstr>练 习</vt:lpstr>
      <vt:lpstr>创建对象数组 (1)</vt:lpstr>
      <vt:lpstr>创建对象数组 (2)</vt:lpstr>
      <vt:lpstr>创建对象数组 (3)</vt:lpstr>
      <vt:lpstr>创建对象数组 (4)</vt:lpstr>
      <vt:lpstr>数组元素的默认初始化</vt:lpstr>
      <vt:lpstr>数组元素的引用</vt:lpstr>
      <vt:lpstr>PowerPoint 演示文稿</vt:lpstr>
      <vt:lpstr>PowerPoint 演示文稿</vt:lpstr>
      <vt:lpstr>练 习</vt:lpstr>
      <vt:lpstr>练  习</vt:lpstr>
      <vt:lpstr>PowerPoint 演示文稿</vt:lpstr>
      <vt:lpstr>PowerPoint 演示文稿</vt:lpstr>
      <vt:lpstr>多维数组</vt:lpstr>
      <vt:lpstr>PowerPoint 演示文稿</vt:lpstr>
      <vt:lpstr>练习3</vt:lpstr>
      <vt:lpstr>练习4</vt:lpstr>
      <vt:lpstr>PowerPoint 演示文稿</vt:lpstr>
      <vt:lpstr>练习5</vt:lpstr>
      <vt:lpstr>练习 6</vt:lpstr>
      <vt:lpstr>数组排序</vt:lpstr>
      <vt:lpstr>PowerPoint 演示文稿</vt:lpstr>
      <vt:lpstr>PowerPoint 演示文稿</vt:lpstr>
      <vt:lpstr>数组排序</vt:lpstr>
      <vt:lpstr>操作数组的工具类：Arrays</vt:lpstr>
      <vt:lpstr>PowerPoint 演示文稿</vt:lpstr>
      <vt:lpstr>PowerPoint 演示文稿</vt:lpstr>
      <vt:lpstr>  理解main方法的语法 </vt:lpstr>
      <vt:lpstr>命令行参数用法举例</vt:lpstr>
      <vt:lpstr>PowerPoint 演示文稿</vt:lpstr>
      <vt:lpstr>PowerPoint 演示文稿</vt:lpstr>
      <vt:lpstr>PowerPoint 演示文稿</vt:lpstr>
      <vt:lpstr>PowerPoint 演示文稿</vt:lpstr>
    </vt:vector>
  </TitlesOfParts>
  <Company>WwW.YlmF.CoM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LEE</dc:creator>
  <cp:lastModifiedBy>Windows 用户</cp:lastModifiedBy>
  <cp:revision>920</cp:revision>
  <dcterms:created xsi:type="dcterms:W3CDTF">2012-08-05T14:09:30Z</dcterms:created>
  <dcterms:modified xsi:type="dcterms:W3CDTF">2020-05-04T03:11:09Z</dcterms:modified>
</cp:coreProperties>
</file>