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2"/>
  </p:notesMasterIdLst>
  <p:sldIdLst>
    <p:sldId id="258" r:id="rId2"/>
    <p:sldId id="649" r:id="rId3"/>
    <p:sldId id="615" r:id="rId4"/>
    <p:sldId id="789" r:id="rId5"/>
    <p:sldId id="529" r:id="rId6"/>
    <p:sldId id="652" r:id="rId7"/>
    <p:sldId id="531" r:id="rId8"/>
    <p:sldId id="653" r:id="rId9"/>
    <p:sldId id="573" r:id="rId10"/>
    <p:sldId id="597" r:id="rId11"/>
    <p:sldId id="596" r:id="rId12"/>
    <p:sldId id="536" r:id="rId13"/>
    <p:sldId id="816" r:id="rId14"/>
    <p:sldId id="806" r:id="rId15"/>
    <p:sldId id="797" r:id="rId16"/>
    <p:sldId id="650" r:id="rId17"/>
    <p:sldId id="654" r:id="rId18"/>
    <p:sldId id="655" r:id="rId19"/>
    <p:sldId id="656" r:id="rId20"/>
    <p:sldId id="651" r:id="rId21"/>
    <p:sldId id="537" r:id="rId22"/>
    <p:sldId id="807" r:id="rId23"/>
    <p:sldId id="763" r:id="rId24"/>
    <p:sldId id="817" r:id="rId25"/>
    <p:sldId id="538" r:id="rId26"/>
    <p:sldId id="539" r:id="rId27"/>
    <p:sldId id="657" r:id="rId28"/>
    <p:sldId id="658" r:id="rId29"/>
    <p:sldId id="541" r:id="rId30"/>
    <p:sldId id="575" r:id="rId31"/>
    <p:sldId id="822" r:id="rId32"/>
    <p:sldId id="823" r:id="rId33"/>
    <p:sldId id="545" r:id="rId34"/>
    <p:sldId id="546" r:id="rId35"/>
    <p:sldId id="659" r:id="rId36"/>
    <p:sldId id="660" r:id="rId37"/>
    <p:sldId id="661" r:id="rId38"/>
    <p:sldId id="548" r:id="rId39"/>
    <p:sldId id="604" r:id="rId40"/>
    <p:sldId id="662" r:id="rId41"/>
    <p:sldId id="663" r:id="rId42"/>
    <p:sldId id="664" r:id="rId43"/>
    <p:sldId id="665" r:id="rId44"/>
    <p:sldId id="666" r:id="rId45"/>
    <p:sldId id="667" r:id="rId46"/>
    <p:sldId id="576" r:id="rId47"/>
    <p:sldId id="553" r:id="rId48"/>
    <p:sldId id="668" r:id="rId49"/>
    <p:sldId id="669" r:id="rId50"/>
    <p:sldId id="670" r:id="rId51"/>
    <p:sldId id="554" r:id="rId52"/>
    <p:sldId id="671" r:id="rId53"/>
    <p:sldId id="616" r:id="rId54"/>
    <p:sldId id="555" r:id="rId55"/>
    <p:sldId id="672" r:id="rId56"/>
    <p:sldId id="673" r:id="rId57"/>
    <p:sldId id="674" r:id="rId58"/>
    <p:sldId id="583" r:id="rId59"/>
    <p:sldId id="556" r:id="rId60"/>
    <p:sldId id="557" r:id="rId61"/>
    <p:sldId id="577" r:id="rId62"/>
    <p:sldId id="791" r:id="rId63"/>
    <p:sldId id="774" r:id="rId64"/>
    <p:sldId id="609" r:id="rId65"/>
    <p:sldId id="821" r:id="rId66"/>
    <p:sldId id="799" r:id="rId67"/>
    <p:sldId id="610" r:id="rId68"/>
    <p:sldId id="561" r:id="rId69"/>
    <p:sldId id="685" r:id="rId70"/>
    <p:sldId id="607" r:id="rId71"/>
    <p:sldId id="808" r:id="rId72"/>
    <p:sldId id="710" r:id="rId73"/>
    <p:sldId id="818" r:id="rId74"/>
    <p:sldId id="785" r:id="rId75"/>
    <p:sldId id="720" r:id="rId76"/>
    <p:sldId id="711" r:id="rId77"/>
    <p:sldId id="712" r:id="rId78"/>
    <p:sldId id="713" r:id="rId79"/>
    <p:sldId id="714" r:id="rId80"/>
    <p:sldId id="715" r:id="rId81"/>
    <p:sldId id="716" r:id="rId82"/>
    <p:sldId id="717" r:id="rId83"/>
    <p:sldId id="690" r:id="rId84"/>
    <p:sldId id="687" r:id="rId85"/>
    <p:sldId id="688" r:id="rId86"/>
    <p:sldId id="689" r:id="rId87"/>
    <p:sldId id="691" r:id="rId88"/>
    <p:sldId id="693" r:id="rId89"/>
    <p:sldId id="617" r:id="rId90"/>
    <p:sldId id="694" r:id="rId91"/>
    <p:sldId id="695" r:id="rId92"/>
    <p:sldId id="696" r:id="rId93"/>
    <p:sldId id="697" r:id="rId94"/>
    <p:sldId id="698" r:id="rId95"/>
    <p:sldId id="699" r:id="rId96"/>
    <p:sldId id="563" r:id="rId97"/>
    <p:sldId id="578" r:id="rId98"/>
    <p:sldId id="565" r:id="rId99"/>
    <p:sldId id="585" r:id="rId100"/>
    <p:sldId id="586" r:id="rId101"/>
    <p:sldId id="564" r:id="rId102"/>
    <p:sldId id="589" r:id="rId103"/>
    <p:sldId id="567" r:id="rId104"/>
    <p:sldId id="568" r:id="rId105"/>
    <p:sldId id="569" r:id="rId106"/>
    <p:sldId id="705" r:id="rId107"/>
    <p:sldId id="618" r:id="rId108"/>
    <p:sldId id="824" r:id="rId109"/>
    <p:sldId id="825" r:id="rId110"/>
    <p:sldId id="820" r:id="rId111"/>
    <p:sldId id="819" r:id="rId112"/>
    <p:sldId id="813" r:id="rId113"/>
    <p:sldId id="814" r:id="rId114"/>
    <p:sldId id="619" r:id="rId115"/>
    <p:sldId id="621" r:id="rId116"/>
    <p:sldId id="622" r:id="rId117"/>
    <p:sldId id="623" r:id="rId118"/>
    <p:sldId id="626" r:id="rId119"/>
    <p:sldId id="628" r:id="rId120"/>
    <p:sldId id="629" r:id="rId121"/>
    <p:sldId id="630" r:id="rId122"/>
    <p:sldId id="631" r:id="rId123"/>
    <p:sldId id="706" r:id="rId124"/>
    <p:sldId id="632" r:id="rId125"/>
    <p:sldId id="633" r:id="rId126"/>
    <p:sldId id="634" r:id="rId127"/>
    <p:sldId id="635" r:id="rId128"/>
    <p:sldId id="636" r:id="rId129"/>
    <p:sldId id="639" r:id="rId130"/>
    <p:sldId id="640" r:id="rId131"/>
    <p:sldId id="641" r:id="rId132"/>
    <p:sldId id="642" r:id="rId133"/>
    <p:sldId id="709" r:id="rId134"/>
    <p:sldId id="643" r:id="rId135"/>
    <p:sldId id="644" r:id="rId136"/>
    <p:sldId id="645" r:id="rId137"/>
    <p:sldId id="646" r:id="rId138"/>
    <p:sldId id="647" r:id="rId139"/>
    <p:sldId id="648" r:id="rId140"/>
    <p:sldId id="257" r:id="rId1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15" autoAdjust="0"/>
    <p:restoredTop sz="94523" autoAdjust="0"/>
  </p:normalViewPr>
  <p:slideViewPr>
    <p:cSldViewPr>
      <p:cViewPr varScale="1">
        <p:scale>
          <a:sx n="74" d="100"/>
          <a:sy n="74" d="100"/>
        </p:scale>
        <p:origin x="1368"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pPr/>
              <a:t>2020/5/8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pPr/>
              <a:t>‹#›</a:t>
            </a:fld>
            <a:endParaRPr lang="zh-CN" altLang="en-US"/>
          </a:p>
        </p:txBody>
      </p:sp>
    </p:spTree>
    <p:extLst>
      <p:ext uri="{BB962C8B-B14F-4D97-AF65-F5344CB8AC3E}">
        <p14:creationId xmlns:p14="http://schemas.microsoft.com/office/powerpoint/2010/main" val="389594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141413" y="754063"/>
            <a:ext cx="4391025" cy="3294062"/>
          </a:xfrm>
        </p:spPr>
      </p:sp>
      <p:sp>
        <p:nvSpPr>
          <p:cNvPr id="27651" name="Rectangle 3"/>
          <p:cNvSpPr>
            <a:spLocks noGrp="1" noChangeArrowheads="1"/>
          </p:cNvSpPr>
          <p:nvPr>
            <p:ph type="body" idx="1"/>
          </p:nvPr>
        </p:nvSpPr>
        <p:spPr>
          <a:noFill/>
        </p:spPr>
        <p:txBody>
          <a:bodyPr/>
          <a:lstStyle/>
          <a:p>
            <a:pPr eaLnBrk="1" hangingPunct="1"/>
            <a:endParaRPr lang="zh-CN" dirty="0" smtClean="0">
              <a:ea typeface="宋体" charset="-122"/>
            </a:endParaRPr>
          </a:p>
        </p:txBody>
      </p:sp>
    </p:spTree>
    <p:extLst>
      <p:ext uri="{BB962C8B-B14F-4D97-AF65-F5344CB8AC3E}">
        <p14:creationId xmlns:p14="http://schemas.microsoft.com/office/powerpoint/2010/main" val="175423721"/>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124</a:t>
            </a:fld>
            <a:endParaRPr lang="zh-CN" altLang="en-US"/>
          </a:p>
        </p:txBody>
      </p:sp>
    </p:spTree>
    <p:extLst>
      <p:ext uri="{BB962C8B-B14F-4D97-AF65-F5344CB8AC3E}">
        <p14:creationId xmlns:p14="http://schemas.microsoft.com/office/powerpoint/2010/main" val="1261844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129</a:t>
            </a:fld>
            <a:endParaRPr lang="zh-CN" altLang="en-US"/>
          </a:p>
        </p:txBody>
      </p:sp>
    </p:spTree>
    <p:extLst>
      <p:ext uri="{BB962C8B-B14F-4D97-AF65-F5344CB8AC3E}">
        <p14:creationId xmlns:p14="http://schemas.microsoft.com/office/powerpoint/2010/main" val="760973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130</a:t>
            </a:fld>
            <a:endParaRPr lang="zh-CN" altLang="en-US"/>
          </a:p>
        </p:txBody>
      </p:sp>
    </p:spTree>
    <p:extLst>
      <p:ext uri="{BB962C8B-B14F-4D97-AF65-F5344CB8AC3E}">
        <p14:creationId xmlns:p14="http://schemas.microsoft.com/office/powerpoint/2010/main" val="760973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131</a:t>
            </a:fld>
            <a:endParaRPr lang="zh-CN" altLang="en-US"/>
          </a:p>
        </p:txBody>
      </p:sp>
    </p:spTree>
    <p:extLst>
      <p:ext uri="{BB962C8B-B14F-4D97-AF65-F5344CB8AC3E}">
        <p14:creationId xmlns:p14="http://schemas.microsoft.com/office/powerpoint/2010/main" val="760973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139</a:t>
            </a:fld>
            <a:endParaRPr lang="zh-CN" altLang="en-US"/>
          </a:p>
        </p:txBody>
      </p:sp>
    </p:spTree>
    <p:extLst>
      <p:ext uri="{BB962C8B-B14F-4D97-AF65-F5344CB8AC3E}">
        <p14:creationId xmlns:p14="http://schemas.microsoft.com/office/powerpoint/2010/main" val="4177774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11</a:t>
            </a:fld>
            <a:endParaRPr lang="zh-CN" altLang="en-US"/>
          </a:p>
        </p:txBody>
      </p:sp>
    </p:spTree>
    <p:extLst>
      <p:ext uri="{BB962C8B-B14F-4D97-AF65-F5344CB8AC3E}">
        <p14:creationId xmlns:p14="http://schemas.microsoft.com/office/powerpoint/2010/main" val="3582418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25</a:t>
            </a:fld>
            <a:endParaRPr lang="zh-CN" altLang="en-US"/>
          </a:p>
        </p:txBody>
      </p:sp>
    </p:spTree>
    <p:extLst>
      <p:ext uri="{BB962C8B-B14F-4D97-AF65-F5344CB8AC3E}">
        <p14:creationId xmlns:p14="http://schemas.microsoft.com/office/powerpoint/2010/main" val="3608998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子类会具备父类中的数据，所以要先明确父类是如何对这些数据初始化的。</a:t>
            </a:r>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47</a:t>
            </a:fld>
            <a:endParaRPr lang="zh-CN" altLang="en-US"/>
          </a:p>
        </p:txBody>
      </p:sp>
    </p:spTree>
    <p:extLst>
      <p:ext uri="{BB962C8B-B14F-4D97-AF65-F5344CB8AC3E}">
        <p14:creationId xmlns:p14="http://schemas.microsoft.com/office/powerpoint/2010/main" val="2495914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101</a:t>
            </a:fld>
            <a:endParaRPr lang="zh-CN" altLang="en-US"/>
          </a:p>
        </p:txBody>
      </p:sp>
    </p:spTree>
    <p:extLst>
      <p:ext uri="{BB962C8B-B14F-4D97-AF65-F5344CB8AC3E}">
        <p14:creationId xmlns:p14="http://schemas.microsoft.com/office/powerpoint/2010/main" val="1913228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116</a:t>
            </a:fld>
            <a:endParaRPr lang="zh-CN" altLang="en-US"/>
          </a:p>
        </p:txBody>
      </p:sp>
    </p:spTree>
    <p:extLst>
      <p:ext uri="{BB962C8B-B14F-4D97-AF65-F5344CB8AC3E}">
        <p14:creationId xmlns:p14="http://schemas.microsoft.com/office/powerpoint/2010/main" val="1261844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Times New Roman" pitchFamily="18" charset="0"/>
                <a:ea typeface="宋体" pitchFamily="2" charset="-122"/>
                <a:cs typeface="Times New Roman" pitchFamily="18" charset="0"/>
              </a:rPr>
              <a:t>在静态方法里只能直接调用同类中其它的静态成员（包括变量和方法），而不能直接访问类中的非静态成员。这是因为，对于非静态的方法和变量，需要先创建类的实例对象后才可使用，而静态方法在使用前不用创建任何对象。</a:t>
            </a:r>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121</a:t>
            </a:fld>
            <a:endParaRPr lang="zh-CN" altLang="en-US"/>
          </a:p>
        </p:txBody>
      </p:sp>
    </p:spTree>
    <p:extLst>
      <p:ext uri="{BB962C8B-B14F-4D97-AF65-F5344CB8AC3E}">
        <p14:creationId xmlns:p14="http://schemas.microsoft.com/office/powerpoint/2010/main" val="3218418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Times New Roman" pitchFamily="18" charset="0"/>
                <a:ea typeface="宋体" pitchFamily="2" charset="-122"/>
                <a:cs typeface="Times New Roman" pitchFamily="18" charset="0"/>
              </a:rPr>
              <a:t>静态方法不能以任何方式引用</a:t>
            </a:r>
            <a:r>
              <a:rPr lang="en-US" altLang="zh-CN" sz="1200" dirty="0" smtClean="0">
                <a:latin typeface="Times New Roman" pitchFamily="18" charset="0"/>
                <a:ea typeface="宋体" pitchFamily="2" charset="-122"/>
                <a:cs typeface="Times New Roman" pitchFamily="18" charset="0"/>
              </a:rPr>
              <a:t>this</a:t>
            </a:r>
            <a:r>
              <a:rPr lang="zh-CN" altLang="en-US" sz="1200" dirty="0" smtClean="0">
                <a:latin typeface="Times New Roman" pitchFamily="18" charset="0"/>
                <a:ea typeface="宋体" pitchFamily="2" charset="-122"/>
                <a:cs typeface="Times New Roman" pitchFamily="18" charset="0"/>
              </a:rPr>
              <a:t>和</a:t>
            </a:r>
            <a:r>
              <a:rPr lang="en-US" altLang="zh-CN" sz="1200" dirty="0" smtClean="0">
                <a:latin typeface="Times New Roman" pitchFamily="18" charset="0"/>
                <a:ea typeface="宋体" pitchFamily="2" charset="-122"/>
                <a:cs typeface="Times New Roman" pitchFamily="18" charset="0"/>
              </a:rPr>
              <a:t>super</a:t>
            </a:r>
            <a:r>
              <a:rPr lang="zh-CN" altLang="en-US" sz="1200" dirty="0" smtClean="0">
                <a:latin typeface="Times New Roman" pitchFamily="18" charset="0"/>
                <a:ea typeface="宋体" pitchFamily="2" charset="-122"/>
                <a:cs typeface="Times New Roman" pitchFamily="18" charset="0"/>
              </a:rPr>
              <a:t>关键字。与上面的道理一样，因为静态方法在使用前不用创建任何实例对象，当静态方法被调用时，</a:t>
            </a:r>
            <a:r>
              <a:rPr lang="en-US" altLang="zh-CN" sz="1200" dirty="0" smtClean="0">
                <a:latin typeface="Times New Roman" pitchFamily="18" charset="0"/>
                <a:ea typeface="宋体" pitchFamily="2" charset="-122"/>
                <a:cs typeface="Times New Roman" pitchFamily="18" charset="0"/>
              </a:rPr>
              <a:t>this</a:t>
            </a:r>
            <a:r>
              <a:rPr lang="zh-CN" altLang="en-US" sz="1200" dirty="0" smtClean="0">
                <a:latin typeface="Times New Roman" pitchFamily="18" charset="0"/>
                <a:ea typeface="宋体" pitchFamily="2" charset="-122"/>
                <a:cs typeface="Times New Roman" pitchFamily="18" charset="0"/>
              </a:rPr>
              <a:t>所引用的对象根本就没有</a:t>
            </a:r>
            <a:r>
              <a:rPr lang="zh-CN" altLang="en-US" sz="1200" dirty="0" smtClean="0">
                <a:solidFill>
                  <a:srgbClr val="FF0000"/>
                </a:solidFill>
                <a:latin typeface="Times New Roman" pitchFamily="18" charset="0"/>
                <a:ea typeface="宋体" pitchFamily="2" charset="-122"/>
                <a:cs typeface="Times New Roman" pitchFamily="18" charset="0"/>
              </a:rPr>
              <a:t>产生。</a:t>
            </a:r>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122</a:t>
            </a:fld>
            <a:endParaRPr lang="zh-CN" altLang="en-US"/>
          </a:p>
        </p:txBody>
      </p:sp>
    </p:spTree>
    <p:extLst>
      <p:ext uri="{BB962C8B-B14F-4D97-AF65-F5344CB8AC3E}">
        <p14:creationId xmlns:p14="http://schemas.microsoft.com/office/powerpoint/2010/main" val="2218162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123</a:t>
            </a:fld>
            <a:endParaRPr lang="zh-CN" altLang="en-US"/>
          </a:p>
        </p:txBody>
      </p:sp>
    </p:spTree>
    <p:extLst>
      <p:ext uri="{BB962C8B-B14F-4D97-AF65-F5344CB8AC3E}">
        <p14:creationId xmlns:p14="http://schemas.microsoft.com/office/powerpoint/2010/main" val="1261844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43126" y="428604"/>
            <a:ext cx="8229600" cy="857256"/>
          </a:xfrm>
        </p:spPr>
        <p:txBody>
          <a:bodyPr>
            <a:normAutofit/>
          </a:bodyPr>
          <a:lstStyle>
            <a:lvl1pPr>
              <a:defRPr sz="3600"/>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71538"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ph type="ctrTitle" idx="4294967295"/>
          </p:nvPr>
        </p:nvSpPr>
        <p:spPr>
          <a:xfrm>
            <a:off x="228600" y="2220917"/>
            <a:ext cx="8129614" cy="1851025"/>
          </a:xfrm>
        </p:spPr>
        <p:txBody>
          <a:bodyPr>
            <a:noAutofit/>
          </a:bodyPr>
          <a:lstStyle/>
          <a:p>
            <a:r>
              <a:rPr lang="zh-CN" altLang="en-US" sz="8000" b="1" dirty="0" smtClean="0">
                <a:solidFill>
                  <a:srgbClr val="000066"/>
                </a:solidFill>
                <a:latin typeface="楷体" pitchFamily="49" charset="-122"/>
                <a:ea typeface="楷体" pitchFamily="49" charset="-122"/>
              </a:rPr>
              <a:t>第</a:t>
            </a:r>
            <a:r>
              <a:rPr lang="en-US" altLang="zh-CN" sz="8000" b="1" dirty="0">
                <a:solidFill>
                  <a:srgbClr val="000066"/>
                </a:solidFill>
                <a:latin typeface="楷体" pitchFamily="49" charset="-122"/>
                <a:ea typeface="楷体" pitchFamily="49" charset="-122"/>
              </a:rPr>
              <a:t>7</a:t>
            </a:r>
            <a:r>
              <a:rPr lang="zh-CN" altLang="en-US" sz="8000" b="1" dirty="0" smtClean="0">
                <a:solidFill>
                  <a:srgbClr val="000066"/>
                </a:solidFill>
                <a:latin typeface="楷体" pitchFamily="49" charset="-122"/>
                <a:ea typeface="楷体" pitchFamily="49" charset="-122"/>
              </a:rPr>
              <a:t>章</a:t>
            </a:r>
            <a:r>
              <a:rPr lang="en-US" altLang="zh-CN" sz="8000" b="1" dirty="0" smtClean="0">
                <a:solidFill>
                  <a:srgbClr val="000066"/>
                </a:solidFill>
                <a:latin typeface="楷体" pitchFamily="49" charset="-122"/>
                <a:ea typeface="楷体" pitchFamily="49" charset="-122"/>
              </a:rPr>
              <a:t/>
            </a:r>
            <a:br>
              <a:rPr lang="en-US" altLang="zh-CN" sz="8000" b="1" dirty="0" smtClean="0">
                <a:solidFill>
                  <a:srgbClr val="000066"/>
                </a:solidFill>
                <a:latin typeface="楷体" pitchFamily="49" charset="-122"/>
                <a:ea typeface="楷体" pitchFamily="49" charset="-122"/>
              </a:rPr>
            </a:br>
            <a:r>
              <a:rPr lang="zh-CN" altLang="en-US" sz="8000" b="1" dirty="0" smtClean="0">
                <a:solidFill>
                  <a:srgbClr val="000066"/>
                </a:solidFill>
                <a:latin typeface="楷体" pitchFamily="49" charset="-122"/>
                <a:ea typeface="楷体" pitchFamily="49" charset="-122"/>
              </a:rPr>
              <a:t>面向对象编程（下）</a:t>
            </a:r>
            <a:endParaRPr lang="zh-CN" altLang="zh-CN" sz="8000" b="1" dirty="0" smtClean="0">
              <a:solidFill>
                <a:srgbClr val="000066"/>
              </a:solidFill>
              <a:latin typeface="楷体" pitchFamily="49" charset="-122"/>
              <a:ea typeface="楷体" pitchFamily="49" charset="-122"/>
            </a:endParaRPr>
          </a:p>
        </p:txBody>
      </p:sp>
      <p:sp>
        <p:nvSpPr>
          <p:cNvPr id="4" name="TextBox 3"/>
          <p:cNvSpPr txBox="1"/>
          <p:nvPr/>
        </p:nvSpPr>
        <p:spPr>
          <a:xfrm>
            <a:off x="0" y="5613047"/>
            <a:ext cx="9144000" cy="707886"/>
          </a:xfrm>
          <a:prstGeom prst="rect">
            <a:avLst/>
          </a:prstGeom>
          <a:noFill/>
        </p:spPr>
        <p:txBody>
          <a:bodyPr wrap="square" rtlCol="0">
            <a:spAutoFit/>
          </a:bodyPr>
          <a:lstStyle/>
          <a:p>
            <a:r>
              <a:rPr lang="zh-CN" altLang="en-US" sz="4000" b="1" dirty="0" smtClean="0">
                <a:solidFill>
                  <a:srgbClr val="000066"/>
                </a:solidFill>
                <a:latin typeface="楷体" pitchFamily="49" charset="-122"/>
                <a:ea typeface="楷体" pitchFamily="49" charset="-122"/>
              </a:rPr>
              <a:t>讲师：李贺飞</a:t>
            </a:r>
            <a:endParaRPr lang="zh-CN" altLang="en-US" sz="3600" b="1" dirty="0">
              <a:solidFill>
                <a:srgbClr val="000066"/>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3457852" y="761754"/>
            <a:ext cx="3068781" cy="723030"/>
          </a:xfrm>
        </p:spPr>
        <p:txBody>
          <a:bodyPr/>
          <a:lstStyle/>
          <a:p>
            <a:pPr algn="l" eaLnBrk="1" hangingPunct="1">
              <a:defRPr/>
            </a:pPr>
            <a:r>
              <a:rPr lang="zh-CN" altLang="en-US" b="1" dirty="0" smtClean="0">
                <a:latin typeface="+mn-lt"/>
                <a:ea typeface="宋体" pitchFamily="2" charset="-122"/>
                <a:cs typeface="Times New Roman" pitchFamily="18" charset="0"/>
              </a:rPr>
              <a:t>类的继承 </a:t>
            </a:r>
            <a:r>
              <a:rPr lang="en-US" altLang="zh-CN" b="1" dirty="0" smtClean="0">
                <a:latin typeface="+mn-lt"/>
                <a:ea typeface="宋体" pitchFamily="2" charset="-122"/>
                <a:cs typeface="Times New Roman" pitchFamily="18" charset="0"/>
              </a:rPr>
              <a:t>(4)</a:t>
            </a:r>
          </a:p>
        </p:txBody>
      </p:sp>
      <p:sp>
        <p:nvSpPr>
          <p:cNvPr id="10243" name="Rectangle 3"/>
          <p:cNvSpPr>
            <a:spLocks noChangeArrowheads="1"/>
          </p:cNvSpPr>
          <p:nvPr/>
        </p:nvSpPr>
        <p:spPr bwMode="auto">
          <a:xfrm>
            <a:off x="250825" y="1812862"/>
            <a:ext cx="8210550" cy="2259080"/>
          </a:xfrm>
          <a:prstGeom prst="rect">
            <a:avLst/>
          </a:prstGeom>
          <a:noFill/>
          <a:ln w="9525">
            <a:noFill/>
            <a:miter lim="800000"/>
            <a:headEnd/>
            <a:tailEnd/>
          </a:ln>
        </p:spPr>
        <p:txBody>
          <a:bodyPr>
            <a:spAutoFit/>
          </a:bodyPr>
          <a:lstStyle/>
          <a:p>
            <a:pPr marL="457200" indent="-457200">
              <a:lnSpc>
                <a:spcPct val="110000"/>
              </a:lnSpc>
              <a:buFont typeface="Wingdings" pitchFamily="2" charset="2"/>
              <a:buChar char="l"/>
            </a:pPr>
            <a:r>
              <a:rPr lang="zh-CN" altLang="en-US" sz="2500" dirty="0">
                <a:ea typeface="宋体" pitchFamily="2" charset="-122"/>
                <a:cs typeface="Times New Roman" pitchFamily="18" charset="0"/>
              </a:rPr>
              <a:t>子类继承了父类，就继承了父类的方法和属性。</a:t>
            </a:r>
          </a:p>
          <a:p>
            <a:pPr marL="457200" indent="-457200">
              <a:lnSpc>
                <a:spcPct val="110000"/>
              </a:lnSpc>
              <a:buFont typeface="Wingdings" pitchFamily="2" charset="2"/>
              <a:buChar char="l"/>
            </a:pPr>
            <a:r>
              <a:rPr lang="zh-CN" altLang="en-US" sz="2500" dirty="0">
                <a:ea typeface="宋体" pitchFamily="2" charset="-122"/>
                <a:cs typeface="Times New Roman" pitchFamily="18" charset="0"/>
              </a:rPr>
              <a:t>在子类中，可以使用父类中定义的方法和属性，也可以创建新的数据和方法。</a:t>
            </a:r>
          </a:p>
          <a:p>
            <a:pPr marL="457200" indent="-457200">
              <a:lnSpc>
                <a:spcPct val="110000"/>
              </a:lnSpc>
              <a:buFont typeface="Wingdings" pitchFamily="2" charset="2"/>
              <a:buChar char="l"/>
            </a:pPr>
            <a:r>
              <a:rPr lang="zh-CN" altLang="en-US" sz="2500" dirty="0" smtClean="0">
                <a:ea typeface="宋体" pitchFamily="2" charset="-122"/>
                <a:cs typeface="Times New Roman" pitchFamily="18" charset="0"/>
              </a:rPr>
              <a:t>在</a:t>
            </a:r>
            <a:r>
              <a:rPr lang="en-US" altLang="zh-CN" sz="2500" dirty="0">
                <a:ea typeface="宋体" pitchFamily="2" charset="-122"/>
                <a:cs typeface="Times New Roman" pitchFamily="18" charset="0"/>
              </a:rPr>
              <a:t>Java </a:t>
            </a:r>
            <a:r>
              <a:rPr lang="zh-CN" altLang="en-US" sz="2500" dirty="0">
                <a:ea typeface="宋体" pitchFamily="2" charset="-122"/>
                <a:cs typeface="Times New Roman" pitchFamily="18" charset="0"/>
              </a:rPr>
              <a:t>中，继承的关键字用的是“</a:t>
            </a:r>
            <a:r>
              <a:rPr lang="en-US" altLang="zh-CN" sz="2500" dirty="0">
                <a:solidFill>
                  <a:srgbClr val="0000FF"/>
                </a:solidFill>
                <a:ea typeface="宋体" pitchFamily="2" charset="-122"/>
                <a:cs typeface="Times New Roman" pitchFamily="18" charset="0"/>
              </a:rPr>
              <a:t>extends</a:t>
            </a:r>
            <a:r>
              <a:rPr lang="en-US" altLang="zh-CN" sz="2500" dirty="0">
                <a:ea typeface="宋体" pitchFamily="2" charset="-122"/>
                <a:cs typeface="Times New Roman" pitchFamily="18" charset="0"/>
              </a:rPr>
              <a:t>”</a:t>
            </a:r>
            <a:r>
              <a:rPr lang="zh-CN" altLang="en-US" sz="2500" dirty="0">
                <a:ea typeface="宋体" pitchFamily="2" charset="-122"/>
                <a:cs typeface="Times New Roman" pitchFamily="18" charset="0"/>
              </a:rPr>
              <a:t>，即子类不是父类的子集，而是对父类的“扩展”</a:t>
            </a:r>
            <a:r>
              <a:rPr lang="zh-CN" altLang="en-US" sz="2800" dirty="0" smtClean="0">
                <a:ea typeface="宋体" pitchFamily="2" charset="-122"/>
                <a:cs typeface="Times New Roman" pitchFamily="18" charset="0"/>
              </a:rPr>
              <a:t>。</a:t>
            </a:r>
            <a:endParaRPr lang="zh-CN" altLang="en-US" sz="2800" dirty="0">
              <a:ea typeface="宋体" pitchFamily="2" charset="-122"/>
              <a:cs typeface="Times New Roman" pitchFamily="18" charset="0"/>
            </a:endParaRPr>
          </a:p>
        </p:txBody>
      </p:sp>
    </p:spTree>
    <p:extLst>
      <p:ext uri="{BB962C8B-B14F-4D97-AF65-F5344CB8AC3E}">
        <p14:creationId xmlns:p14="http://schemas.microsoft.com/office/powerpoint/2010/main" val="345837041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836712"/>
            <a:ext cx="8892480" cy="5978560"/>
          </a:xfrm>
          <a:prstGeom prst="rect">
            <a:avLst/>
          </a:prstGeom>
          <a:noFill/>
        </p:spPr>
        <p:txBody>
          <a:bodyPr wrap="square" rtlCol="0">
            <a:spAutoFit/>
          </a:bodyPr>
          <a:lstStyle/>
          <a:p>
            <a:r>
              <a:rPr lang="en-US" altLang="zh-CN" sz="2600" dirty="0" err="1">
                <a:solidFill>
                  <a:srgbClr val="C00000"/>
                </a:solidFill>
              </a:rPr>
              <a:t>int</a:t>
            </a:r>
            <a:r>
              <a:rPr lang="en-US" altLang="zh-CN" sz="2600" dirty="0">
                <a:solidFill>
                  <a:srgbClr val="C00000"/>
                </a:solidFill>
              </a:rPr>
              <a:t> it = 65;</a:t>
            </a:r>
          </a:p>
          <a:p>
            <a:r>
              <a:rPr lang="en-US" altLang="zh-CN" sz="2600" dirty="0" smtClean="0">
                <a:solidFill>
                  <a:srgbClr val="C00000"/>
                </a:solidFill>
              </a:rPr>
              <a:t>float </a:t>
            </a:r>
            <a:r>
              <a:rPr lang="en-US" altLang="zh-CN" sz="2600" dirty="0" err="1">
                <a:solidFill>
                  <a:srgbClr val="C00000"/>
                </a:solidFill>
              </a:rPr>
              <a:t>fl</a:t>
            </a:r>
            <a:r>
              <a:rPr lang="en-US" altLang="zh-CN" sz="2600" dirty="0">
                <a:solidFill>
                  <a:srgbClr val="C00000"/>
                </a:solidFill>
              </a:rPr>
              <a:t> = 65.0f;</a:t>
            </a:r>
          </a:p>
          <a:p>
            <a:r>
              <a:rPr lang="en-US" altLang="zh-CN" sz="2600" dirty="0" err="1" smtClean="0">
                <a:solidFill>
                  <a:srgbClr val="C00000"/>
                </a:solidFill>
              </a:rPr>
              <a:t>System.out.println</a:t>
            </a:r>
            <a:r>
              <a:rPr lang="en-US" altLang="zh-CN" sz="2600" dirty="0" smtClean="0">
                <a:solidFill>
                  <a:srgbClr val="C00000"/>
                </a:solidFill>
              </a:rPr>
              <a:t>(“65</a:t>
            </a:r>
            <a:r>
              <a:rPr lang="zh-CN" altLang="en-US" sz="2600" dirty="0">
                <a:solidFill>
                  <a:srgbClr val="C00000"/>
                </a:solidFill>
              </a:rPr>
              <a:t>和</a:t>
            </a:r>
            <a:r>
              <a:rPr lang="en-US" altLang="zh-CN" sz="2600" dirty="0">
                <a:solidFill>
                  <a:srgbClr val="C00000"/>
                </a:solidFill>
              </a:rPr>
              <a:t>65.0f</a:t>
            </a:r>
            <a:r>
              <a:rPr lang="zh-CN" altLang="en-US" sz="2600" dirty="0">
                <a:solidFill>
                  <a:srgbClr val="C00000"/>
                </a:solidFill>
              </a:rPr>
              <a:t>是否相等</a:t>
            </a:r>
            <a:r>
              <a:rPr lang="zh-CN" altLang="en-US" sz="2600" dirty="0" smtClean="0">
                <a:solidFill>
                  <a:srgbClr val="C00000"/>
                </a:solidFill>
              </a:rPr>
              <a:t>？</a:t>
            </a:r>
            <a:r>
              <a:rPr lang="en-US" altLang="zh-CN" sz="2600" dirty="0" smtClean="0">
                <a:solidFill>
                  <a:srgbClr val="C00000"/>
                </a:solidFill>
              </a:rPr>
              <a:t>” </a:t>
            </a:r>
            <a:r>
              <a:rPr lang="en-US" altLang="zh-CN" sz="2600" dirty="0">
                <a:solidFill>
                  <a:srgbClr val="C00000"/>
                </a:solidFill>
              </a:rPr>
              <a:t>+ (it == fl</a:t>
            </a:r>
            <a:r>
              <a:rPr lang="en-US" altLang="zh-CN" sz="2600" dirty="0" smtClean="0">
                <a:solidFill>
                  <a:srgbClr val="C00000"/>
                </a:solidFill>
              </a:rPr>
              <a:t>)); //true</a:t>
            </a:r>
            <a:endParaRPr lang="en-US" altLang="zh-CN" sz="2600" dirty="0" smtClean="0"/>
          </a:p>
          <a:p>
            <a:endParaRPr lang="en-US" altLang="zh-CN" sz="1600" dirty="0">
              <a:solidFill>
                <a:srgbClr val="C00000"/>
              </a:solidFill>
            </a:endParaRPr>
          </a:p>
          <a:p>
            <a:r>
              <a:rPr lang="en-US" altLang="zh-CN" sz="2600" dirty="0" smtClean="0">
                <a:solidFill>
                  <a:srgbClr val="C00000"/>
                </a:solidFill>
              </a:rPr>
              <a:t>char ch1 </a:t>
            </a:r>
            <a:r>
              <a:rPr lang="en-US" altLang="zh-CN" sz="2600" dirty="0">
                <a:solidFill>
                  <a:srgbClr val="C00000"/>
                </a:solidFill>
              </a:rPr>
              <a:t>= 'A</a:t>
            </a:r>
            <a:r>
              <a:rPr lang="en-US" altLang="zh-CN" sz="2600" dirty="0" smtClean="0">
                <a:solidFill>
                  <a:srgbClr val="C00000"/>
                </a:solidFill>
              </a:rPr>
              <a:t>'; char ch2 = 12;</a:t>
            </a:r>
            <a:endParaRPr lang="en-US" altLang="zh-CN" sz="2600" dirty="0">
              <a:solidFill>
                <a:srgbClr val="C00000"/>
              </a:solidFill>
            </a:endParaRPr>
          </a:p>
          <a:p>
            <a:r>
              <a:rPr lang="en-US" altLang="zh-CN" sz="2600" dirty="0" err="1" smtClean="0">
                <a:solidFill>
                  <a:srgbClr val="C00000"/>
                </a:solidFill>
              </a:rPr>
              <a:t>System.out.println</a:t>
            </a:r>
            <a:r>
              <a:rPr lang="en-US" altLang="zh-CN" sz="2600" dirty="0">
                <a:solidFill>
                  <a:srgbClr val="C00000"/>
                </a:solidFill>
              </a:rPr>
              <a:t>("65</a:t>
            </a:r>
            <a:r>
              <a:rPr lang="zh-CN" altLang="en-US" sz="2600" dirty="0">
                <a:solidFill>
                  <a:srgbClr val="C00000"/>
                </a:solidFill>
              </a:rPr>
              <a:t>和</a:t>
            </a:r>
            <a:r>
              <a:rPr lang="en-US" altLang="zh-CN" sz="2600" dirty="0">
                <a:solidFill>
                  <a:srgbClr val="C00000"/>
                </a:solidFill>
              </a:rPr>
              <a:t>'A'</a:t>
            </a:r>
            <a:r>
              <a:rPr lang="zh-CN" altLang="en-US" sz="2600" dirty="0">
                <a:solidFill>
                  <a:srgbClr val="C00000"/>
                </a:solidFill>
              </a:rPr>
              <a:t>是否相等？</a:t>
            </a:r>
            <a:r>
              <a:rPr lang="en-US" altLang="zh-CN" sz="2600" dirty="0">
                <a:solidFill>
                  <a:srgbClr val="C00000"/>
                </a:solidFill>
              </a:rPr>
              <a:t>" + (it == </a:t>
            </a:r>
            <a:r>
              <a:rPr lang="en-US" altLang="zh-CN" sz="2600" dirty="0" smtClean="0">
                <a:solidFill>
                  <a:srgbClr val="C00000"/>
                </a:solidFill>
              </a:rPr>
              <a:t>ch1));//true</a:t>
            </a:r>
            <a:endParaRPr lang="en-US" altLang="zh-CN" sz="2600" dirty="0" smtClean="0"/>
          </a:p>
          <a:p>
            <a:r>
              <a:rPr lang="en-US" altLang="zh-CN" sz="2600" dirty="0" err="1">
                <a:solidFill>
                  <a:srgbClr val="C00000"/>
                </a:solidFill>
              </a:rPr>
              <a:t>System.out.println</a:t>
            </a:r>
            <a:r>
              <a:rPr lang="en-US" altLang="zh-CN" sz="2600" dirty="0" smtClean="0">
                <a:solidFill>
                  <a:srgbClr val="C00000"/>
                </a:solidFill>
              </a:rPr>
              <a:t>(“12</a:t>
            </a:r>
            <a:r>
              <a:rPr lang="zh-CN" altLang="en-US" sz="2600" dirty="0" smtClean="0">
                <a:solidFill>
                  <a:srgbClr val="C00000"/>
                </a:solidFill>
              </a:rPr>
              <a:t>和</a:t>
            </a:r>
            <a:r>
              <a:rPr lang="en-US" altLang="zh-CN" sz="2600" dirty="0" smtClean="0">
                <a:solidFill>
                  <a:srgbClr val="C00000"/>
                </a:solidFill>
              </a:rPr>
              <a:t>ch2</a:t>
            </a:r>
            <a:r>
              <a:rPr lang="zh-CN" altLang="en-US" sz="2600" dirty="0" smtClean="0">
                <a:solidFill>
                  <a:srgbClr val="C00000"/>
                </a:solidFill>
              </a:rPr>
              <a:t>是否</a:t>
            </a:r>
            <a:r>
              <a:rPr lang="zh-CN" altLang="en-US" sz="2600" dirty="0">
                <a:solidFill>
                  <a:srgbClr val="C00000"/>
                </a:solidFill>
              </a:rPr>
              <a:t>相等？</a:t>
            </a:r>
            <a:r>
              <a:rPr lang="en-US" altLang="zh-CN" sz="2600" dirty="0">
                <a:solidFill>
                  <a:srgbClr val="C00000"/>
                </a:solidFill>
              </a:rPr>
              <a:t>" + </a:t>
            </a:r>
            <a:r>
              <a:rPr lang="en-US" altLang="zh-CN" sz="2600" dirty="0" smtClean="0">
                <a:solidFill>
                  <a:srgbClr val="C00000"/>
                </a:solidFill>
              </a:rPr>
              <a:t>(12 </a:t>
            </a:r>
            <a:r>
              <a:rPr lang="en-US" altLang="zh-CN" sz="2600" dirty="0">
                <a:solidFill>
                  <a:srgbClr val="C00000"/>
                </a:solidFill>
              </a:rPr>
              <a:t>== </a:t>
            </a:r>
            <a:r>
              <a:rPr lang="en-US" altLang="zh-CN" sz="2600" dirty="0" smtClean="0">
                <a:solidFill>
                  <a:srgbClr val="C00000"/>
                </a:solidFill>
              </a:rPr>
              <a:t>ch2));//true</a:t>
            </a:r>
            <a:endParaRPr lang="en-US" altLang="zh-CN" sz="2600" dirty="0"/>
          </a:p>
          <a:p>
            <a:endParaRPr lang="en-US" altLang="zh-CN" sz="1050" dirty="0">
              <a:solidFill>
                <a:srgbClr val="C00000"/>
              </a:solidFill>
            </a:endParaRPr>
          </a:p>
          <a:p>
            <a:r>
              <a:rPr lang="en-US" altLang="zh-CN" sz="2400" dirty="0" smtClean="0">
                <a:solidFill>
                  <a:srgbClr val="C00000"/>
                </a:solidFill>
              </a:rPr>
              <a:t>String </a:t>
            </a:r>
            <a:r>
              <a:rPr lang="en-US" altLang="zh-CN" sz="2400" dirty="0">
                <a:solidFill>
                  <a:srgbClr val="C00000"/>
                </a:solidFill>
              </a:rPr>
              <a:t>str1 = new String("hello");</a:t>
            </a:r>
          </a:p>
          <a:p>
            <a:r>
              <a:rPr lang="en-US" altLang="zh-CN" sz="2400" dirty="0" smtClean="0">
                <a:solidFill>
                  <a:srgbClr val="C00000"/>
                </a:solidFill>
              </a:rPr>
              <a:t>String </a:t>
            </a:r>
            <a:r>
              <a:rPr lang="en-US" altLang="zh-CN" sz="2400" dirty="0">
                <a:solidFill>
                  <a:srgbClr val="C00000"/>
                </a:solidFill>
              </a:rPr>
              <a:t>str2 = new String("hello");</a:t>
            </a:r>
          </a:p>
          <a:p>
            <a:r>
              <a:rPr lang="en-US" altLang="zh-CN" sz="2400" dirty="0" err="1" smtClean="0">
                <a:solidFill>
                  <a:srgbClr val="C00000"/>
                </a:solidFill>
              </a:rPr>
              <a:t>System.out.println</a:t>
            </a:r>
            <a:r>
              <a:rPr lang="en-US" altLang="zh-CN" sz="2400" dirty="0">
                <a:solidFill>
                  <a:srgbClr val="C00000"/>
                </a:solidFill>
              </a:rPr>
              <a:t>("str1</a:t>
            </a:r>
            <a:r>
              <a:rPr lang="zh-CN" altLang="en-US" sz="2400" dirty="0">
                <a:solidFill>
                  <a:srgbClr val="C00000"/>
                </a:solidFill>
              </a:rPr>
              <a:t>和</a:t>
            </a:r>
            <a:r>
              <a:rPr lang="en-US" altLang="zh-CN" sz="2400" dirty="0">
                <a:solidFill>
                  <a:srgbClr val="C00000"/>
                </a:solidFill>
              </a:rPr>
              <a:t>str2</a:t>
            </a:r>
            <a:r>
              <a:rPr lang="zh-CN" altLang="en-US" sz="2400" dirty="0">
                <a:solidFill>
                  <a:srgbClr val="C00000"/>
                </a:solidFill>
              </a:rPr>
              <a:t>是否相等？</a:t>
            </a:r>
            <a:r>
              <a:rPr lang="en-US" altLang="zh-CN" sz="2400" dirty="0" smtClean="0">
                <a:solidFill>
                  <a:srgbClr val="C00000"/>
                </a:solidFill>
              </a:rPr>
              <a:t>"+ </a:t>
            </a:r>
            <a:r>
              <a:rPr lang="en-US" altLang="zh-CN" sz="2400" dirty="0">
                <a:solidFill>
                  <a:srgbClr val="C00000"/>
                </a:solidFill>
              </a:rPr>
              <a:t>(str1 == str2</a:t>
            </a:r>
            <a:r>
              <a:rPr lang="en-US" altLang="zh-CN" sz="2400" dirty="0" smtClean="0">
                <a:solidFill>
                  <a:srgbClr val="C00000"/>
                </a:solidFill>
              </a:rPr>
              <a:t>));//false</a:t>
            </a:r>
            <a:endParaRPr lang="en-US" altLang="zh-CN" sz="2400" dirty="0" smtClean="0"/>
          </a:p>
          <a:p>
            <a:endParaRPr lang="en-US" altLang="zh-CN" sz="2600" dirty="0">
              <a:solidFill>
                <a:srgbClr val="C00000"/>
              </a:solidFill>
            </a:endParaRPr>
          </a:p>
          <a:p>
            <a:r>
              <a:rPr lang="en-US" altLang="zh-CN" sz="2400" dirty="0" err="1" smtClean="0">
                <a:solidFill>
                  <a:srgbClr val="C00000"/>
                </a:solidFill>
              </a:rPr>
              <a:t>System.out.println</a:t>
            </a:r>
            <a:r>
              <a:rPr lang="en-US" altLang="zh-CN" sz="2400" dirty="0">
                <a:solidFill>
                  <a:srgbClr val="C00000"/>
                </a:solidFill>
              </a:rPr>
              <a:t>("str1</a:t>
            </a:r>
            <a:r>
              <a:rPr lang="zh-CN" altLang="en-US" sz="2400" dirty="0">
                <a:solidFill>
                  <a:srgbClr val="C00000"/>
                </a:solidFill>
              </a:rPr>
              <a:t>是否</a:t>
            </a:r>
            <a:r>
              <a:rPr lang="en-US" altLang="zh-CN" sz="2400" dirty="0">
                <a:solidFill>
                  <a:srgbClr val="C00000"/>
                </a:solidFill>
              </a:rPr>
              <a:t>equals str2</a:t>
            </a:r>
            <a:r>
              <a:rPr lang="zh-CN" altLang="en-US" sz="2400" dirty="0">
                <a:solidFill>
                  <a:srgbClr val="C00000"/>
                </a:solidFill>
              </a:rPr>
              <a:t>？</a:t>
            </a:r>
            <a:r>
              <a:rPr lang="en-US" altLang="zh-CN" sz="2400" dirty="0" smtClean="0">
                <a:solidFill>
                  <a:srgbClr val="C00000"/>
                </a:solidFill>
              </a:rPr>
              <a:t>"+(</a:t>
            </a:r>
            <a:r>
              <a:rPr lang="en-US" altLang="zh-CN" sz="2400" dirty="0">
                <a:solidFill>
                  <a:srgbClr val="C00000"/>
                </a:solidFill>
              </a:rPr>
              <a:t>str1.equals(str2</a:t>
            </a:r>
            <a:r>
              <a:rPr lang="en-US" altLang="zh-CN" sz="2400" dirty="0" smtClean="0">
                <a:solidFill>
                  <a:srgbClr val="C00000"/>
                </a:solidFill>
              </a:rPr>
              <a:t>)));//true</a:t>
            </a:r>
          </a:p>
          <a:p>
            <a:endParaRPr lang="en-US" altLang="zh-CN" sz="2600" dirty="0">
              <a:solidFill>
                <a:srgbClr val="C00000"/>
              </a:solidFill>
            </a:endParaRPr>
          </a:p>
          <a:p>
            <a:r>
              <a:rPr lang="en-US" altLang="zh-CN" sz="2600" dirty="0" err="1" smtClean="0">
                <a:solidFill>
                  <a:srgbClr val="C00000"/>
                </a:solidFill>
              </a:rPr>
              <a:t>System.out.println</a:t>
            </a:r>
            <a:r>
              <a:rPr lang="en-US" altLang="zh-CN" sz="2600" dirty="0" smtClean="0">
                <a:solidFill>
                  <a:srgbClr val="C00000"/>
                </a:solidFill>
              </a:rPr>
              <a:t>(“hello” </a:t>
            </a:r>
            <a:r>
              <a:rPr lang="en-US" altLang="zh-CN" sz="2600" dirty="0">
                <a:solidFill>
                  <a:srgbClr val="C00000"/>
                </a:solidFill>
              </a:rPr>
              <a:t>== new </a:t>
            </a:r>
            <a:r>
              <a:rPr lang="en-US" altLang="zh-CN" sz="2600" dirty="0" err="1" smtClean="0">
                <a:solidFill>
                  <a:srgbClr val="C00000"/>
                </a:solidFill>
              </a:rPr>
              <a:t>java.sql.Date</a:t>
            </a:r>
            <a:r>
              <a:rPr lang="en-US" altLang="zh-CN" sz="2600" dirty="0" smtClean="0">
                <a:solidFill>
                  <a:srgbClr val="C00000"/>
                </a:solidFill>
              </a:rPr>
              <a:t>()); //</a:t>
            </a:r>
            <a:r>
              <a:rPr lang="zh-CN" altLang="en-US" sz="2600" dirty="0" smtClean="0">
                <a:solidFill>
                  <a:srgbClr val="C00000"/>
                </a:solidFill>
                <a:latin typeface="新宋体" panose="02010609030101010101" pitchFamily="49" charset="-122"/>
                <a:ea typeface="新宋体" panose="02010609030101010101" pitchFamily="49" charset="-122"/>
              </a:rPr>
              <a:t>编译不通过</a:t>
            </a:r>
            <a:endParaRPr lang="zh-CN" altLang="en-US" sz="2600" dirty="0">
              <a:solidFill>
                <a:srgbClr val="C00000"/>
              </a:solidFill>
              <a:latin typeface="新宋体" panose="02010609030101010101" pitchFamily="49" charset="-122"/>
              <a:ea typeface="新宋体" panose="02010609030101010101" pitchFamily="49" charset="-122"/>
            </a:endParaRPr>
          </a:p>
        </p:txBody>
      </p:sp>
      <p:sp>
        <p:nvSpPr>
          <p:cNvPr id="5" name="TextBox 4"/>
          <p:cNvSpPr txBox="1"/>
          <p:nvPr/>
        </p:nvSpPr>
        <p:spPr>
          <a:xfrm>
            <a:off x="4535996" y="620687"/>
            <a:ext cx="1620180" cy="646331"/>
          </a:xfrm>
          <a:prstGeom prst="rect">
            <a:avLst/>
          </a:prstGeom>
          <a:noFill/>
        </p:spPr>
        <p:txBody>
          <a:bodyPr wrap="square" rtlCol="0">
            <a:spAutoFit/>
          </a:bodyPr>
          <a:lstStyle/>
          <a:p>
            <a:r>
              <a:rPr lang="zh-CN" altLang="en-US" sz="3600" b="1" dirty="0" smtClean="0">
                <a:latin typeface="Times New Roman" pitchFamily="18" charset="0"/>
                <a:ea typeface="宋体" pitchFamily="2" charset="-122"/>
                <a:cs typeface="Times New Roman" pitchFamily="18" charset="0"/>
              </a:rPr>
              <a:t>示  例</a:t>
            </a:r>
            <a:endParaRPr lang="zh-CN" altLang="en-US" sz="3600" b="1" dirty="0">
              <a:latin typeface="Times New Roman" pitchFamily="18" charset="0"/>
              <a:ea typeface="宋体" pitchFamily="2" charset="-122"/>
              <a:cs typeface="Times New Roman" pitchFamily="18" charset="0"/>
            </a:endParaRPr>
          </a:p>
        </p:txBody>
      </p:sp>
      <p:cxnSp>
        <p:nvCxnSpPr>
          <p:cNvPr id="3" name="直接连接符 2"/>
          <p:cNvCxnSpPr/>
          <p:nvPr/>
        </p:nvCxnSpPr>
        <p:spPr>
          <a:xfrm>
            <a:off x="107504" y="2276872"/>
            <a:ext cx="8964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07504" y="3501008"/>
            <a:ext cx="8964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7504" y="5013176"/>
            <a:ext cx="8964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7504" y="5877272"/>
            <a:ext cx="8964488"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38637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1124744"/>
            <a:ext cx="7776864" cy="5262979"/>
          </a:xfrm>
          <a:prstGeom prst="rect">
            <a:avLst/>
          </a:prstGeom>
        </p:spPr>
        <p:txBody>
          <a:bodyPr wrap="square">
            <a:spAutoFit/>
          </a:bodyPr>
          <a:lstStyle/>
          <a:p>
            <a:r>
              <a:rPr lang="en-US" altLang="zh-CN" sz="2400" dirty="0"/>
              <a:t>Person p1 = new Person();</a:t>
            </a:r>
          </a:p>
          <a:p>
            <a:r>
              <a:rPr lang="en-US" altLang="zh-CN" sz="2400" dirty="0"/>
              <a:t>p1.name = "</a:t>
            </a:r>
            <a:r>
              <a:rPr lang="en-US" altLang="zh-CN" sz="2400" dirty="0" err="1"/>
              <a:t>atguigu</a:t>
            </a:r>
            <a:r>
              <a:rPr lang="en-US" altLang="zh-CN" sz="2400" dirty="0"/>
              <a:t>";</a:t>
            </a:r>
          </a:p>
          <a:p>
            <a:endParaRPr lang="zh-CN" altLang="en-US" sz="2400" dirty="0"/>
          </a:p>
          <a:p>
            <a:r>
              <a:rPr lang="en-US" altLang="zh-CN" sz="2400" dirty="0"/>
              <a:t>Person p2 = new Person();</a:t>
            </a:r>
          </a:p>
          <a:p>
            <a:r>
              <a:rPr lang="en-US" altLang="zh-CN" sz="2400" dirty="0"/>
              <a:t>p2.name = "</a:t>
            </a:r>
            <a:r>
              <a:rPr lang="en-US" altLang="zh-CN" sz="2400" dirty="0" err="1"/>
              <a:t>atguigu</a:t>
            </a:r>
            <a:r>
              <a:rPr lang="en-US" altLang="zh-CN" sz="2400" dirty="0" smtClean="0"/>
              <a:t>";</a:t>
            </a:r>
          </a:p>
          <a:p>
            <a:endParaRPr lang="en-US" altLang="zh-CN" sz="2400" dirty="0"/>
          </a:p>
          <a:p>
            <a:r>
              <a:rPr lang="en-US" altLang="zh-CN" sz="2400" dirty="0" err="1"/>
              <a:t>System.out.println</a:t>
            </a:r>
            <a:r>
              <a:rPr lang="en-US" altLang="zh-CN" sz="2400" dirty="0"/>
              <a:t>(p1.name </a:t>
            </a:r>
            <a:r>
              <a:rPr lang="en-US" altLang="zh-CN" sz="2400" dirty="0" smtClean="0"/>
              <a:t>.equals( </a:t>
            </a:r>
            <a:r>
              <a:rPr lang="en-US" altLang="zh-CN" sz="2400" dirty="0"/>
              <a:t>p2.name</a:t>
            </a:r>
            <a:r>
              <a:rPr lang="en-US" altLang="zh-CN" sz="2400" dirty="0" smtClean="0"/>
              <a:t>));//true</a:t>
            </a:r>
            <a:endParaRPr lang="zh-CN" altLang="en-US" sz="2400" dirty="0"/>
          </a:p>
          <a:p>
            <a:r>
              <a:rPr lang="en-US" altLang="zh-CN" sz="2400" dirty="0" err="1">
                <a:solidFill>
                  <a:srgbClr val="FF0000"/>
                </a:solidFill>
              </a:rPr>
              <a:t>System.out.println</a:t>
            </a:r>
            <a:r>
              <a:rPr lang="en-US" altLang="zh-CN" sz="2400" dirty="0">
                <a:solidFill>
                  <a:srgbClr val="FF0000"/>
                </a:solidFill>
              </a:rPr>
              <a:t>(p1.name == p2.name</a:t>
            </a:r>
            <a:r>
              <a:rPr lang="en-US" altLang="zh-CN" sz="2400" dirty="0" smtClean="0">
                <a:solidFill>
                  <a:srgbClr val="FF0000"/>
                </a:solidFill>
              </a:rPr>
              <a:t>);//true</a:t>
            </a:r>
            <a:endParaRPr lang="en-US" altLang="zh-CN" sz="2400" dirty="0">
              <a:solidFill>
                <a:srgbClr val="FF0000"/>
              </a:solidFill>
            </a:endParaRPr>
          </a:p>
          <a:p>
            <a:r>
              <a:rPr lang="en-US" altLang="zh-CN" sz="2400" dirty="0" err="1"/>
              <a:t>System.out.println</a:t>
            </a:r>
            <a:r>
              <a:rPr lang="en-US" altLang="zh-CN" sz="2400" dirty="0"/>
              <a:t>(p1.name == "</a:t>
            </a:r>
            <a:r>
              <a:rPr lang="en-US" altLang="zh-CN" sz="2400" dirty="0" err="1"/>
              <a:t>atguigu</a:t>
            </a:r>
            <a:r>
              <a:rPr lang="en-US" altLang="zh-CN" sz="2400" dirty="0"/>
              <a:t>");</a:t>
            </a:r>
          </a:p>
          <a:p>
            <a:endParaRPr lang="zh-CN" altLang="en-US" sz="2400" dirty="0"/>
          </a:p>
          <a:p>
            <a:r>
              <a:rPr lang="en-US" altLang="zh-CN" sz="2400" dirty="0"/>
              <a:t>String s1 = new String("</a:t>
            </a:r>
            <a:r>
              <a:rPr lang="en-US" altLang="zh-CN" sz="2400" dirty="0" err="1"/>
              <a:t>bcde</a:t>
            </a:r>
            <a:r>
              <a:rPr lang="en-US" altLang="zh-CN" sz="2400" dirty="0"/>
              <a:t>");</a:t>
            </a:r>
          </a:p>
          <a:p>
            <a:endParaRPr lang="zh-CN" altLang="en-US" sz="2400" dirty="0"/>
          </a:p>
          <a:p>
            <a:r>
              <a:rPr lang="en-US" altLang="zh-CN" sz="2400" dirty="0"/>
              <a:t>String s2 = new String("</a:t>
            </a:r>
            <a:r>
              <a:rPr lang="en-US" altLang="zh-CN" sz="2400" dirty="0" err="1"/>
              <a:t>bcde</a:t>
            </a:r>
            <a:r>
              <a:rPr lang="en-US" altLang="zh-CN" sz="2400" dirty="0"/>
              <a:t>");</a:t>
            </a:r>
          </a:p>
          <a:p>
            <a:r>
              <a:rPr lang="en-US" altLang="zh-CN" sz="2400" dirty="0" err="1"/>
              <a:t>System.out.println</a:t>
            </a:r>
            <a:r>
              <a:rPr lang="en-US" altLang="zh-CN" sz="2400" dirty="0"/>
              <a:t>(s1==s2</a:t>
            </a:r>
            <a:r>
              <a:rPr lang="en-US" altLang="zh-CN" sz="2400" dirty="0" smtClean="0"/>
              <a:t>);//false</a:t>
            </a:r>
            <a:endParaRPr lang="zh-CN" altLang="en-US" sz="2400" dirty="0"/>
          </a:p>
        </p:txBody>
      </p:sp>
      <p:sp>
        <p:nvSpPr>
          <p:cNvPr id="26" name="TextBox 25"/>
          <p:cNvSpPr txBox="1"/>
          <p:nvPr/>
        </p:nvSpPr>
        <p:spPr>
          <a:xfrm>
            <a:off x="4535996" y="620687"/>
            <a:ext cx="1620180" cy="646331"/>
          </a:xfrm>
          <a:prstGeom prst="rect">
            <a:avLst/>
          </a:prstGeom>
          <a:noFill/>
        </p:spPr>
        <p:txBody>
          <a:bodyPr wrap="square" rtlCol="0">
            <a:spAutoFit/>
          </a:bodyPr>
          <a:lstStyle/>
          <a:p>
            <a:r>
              <a:rPr lang="zh-CN" altLang="en-US" sz="3600" b="1" dirty="0" smtClean="0">
                <a:latin typeface="Times New Roman" pitchFamily="18" charset="0"/>
                <a:ea typeface="宋体" pitchFamily="2" charset="-122"/>
                <a:cs typeface="Times New Roman" pitchFamily="18" charset="0"/>
              </a:rPr>
              <a:t>示  例</a:t>
            </a:r>
            <a:endParaRPr lang="zh-CN" altLang="en-US" sz="3600" b="1" dirty="0">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417733670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03848" y="692696"/>
            <a:ext cx="2880320" cy="767000"/>
          </a:xfrm>
        </p:spPr>
        <p:txBody>
          <a:bodyPr>
            <a:normAutofit/>
          </a:bodyPr>
          <a:lstStyle/>
          <a:p>
            <a:r>
              <a:rPr lang="zh-CN" altLang="en-US" b="1" dirty="0" smtClean="0">
                <a:latin typeface="+mn-lt"/>
                <a:ea typeface="宋体" pitchFamily="2" charset="-122"/>
                <a:cs typeface="Times New Roman" pitchFamily="18" charset="0"/>
              </a:rPr>
              <a:t>练 习</a:t>
            </a:r>
            <a:endParaRPr lang="zh-CN" altLang="en-US" b="1" dirty="0">
              <a:latin typeface="+mn-lt"/>
              <a:ea typeface="宋体" pitchFamily="2" charset="-122"/>
              <a:cs typeface="Times New Roman" pitchFamily="18" charset="0"/>
            </a:endParaRPr>
          </a:p>
        </p:txBody>
      </p:sp>
      <p:sp>
        <p:nvSpPr>
          <p:cNvPr id="4" name="TextBox 3"/>
          <p:cNvSpPr txBox="1"/>
          <p:nvPr/>
        </p:nvSpPr>
        <p:spPr>
          <a:xfrm>
            <a:off x="539552" y="1628800"/>
            <a:ext cx="8208912" cy="2492990"/>
          </a:xfrm>
          <a:prstGeom prst="rect">
            <a:avLst/>
          </a:prstGeom>
          <a:noFill/>
        </p:spPr>
        <p:txBody>
          <a:bodyPr wrap="square" rtlCol="0">
            <a:spAutoFit/>
          </a:bodyPr>
          <a:lstStyle/>
          <a:p>
            <a:r>
              <a:rPr lang="en-US" altLang="zh-CN" sz="2600" dirty="0" smtClean="0">
                <a:ea typeface="宋体" pitchFamily="2" charset="-122"/>
                <a:cs typeface="Times New Roman" pitchFamily="18" charset="0"/>
              </a:rPr>
              <a:t>1.</a:t>
            </a:r>
            <a:r>
              <a:rPr lang="zh-CN" altLang="en-US" sz="2600" dirty="0" smtClean="0">
                <a:ea typeface="宋体" pitchFamily="2" charset="-122"/>
                <a:cs typeface="Times New Roman" pitchFamily="18" charset="0"/>
              </a:rPr>
              <a:t>编写</a:t>
            </a:r>
            <a:r>
              <a:rPr lang="en-US" altLang="zh-CN" sz="2600" dirty="0" smtClean="0">
                <a:ea typeface="宋体" pitchFamily="2" charset="-122"/>
                <a:cs typeface="Times New Roman" pitchFamily="18" charset="0"/>
              </a:rPr>
              <a:t>Order</a:t>
            </a:r>
            <a:r>
              <a:rPr lang="zh-CN" altLang="en-US" sz="2600" dirty="0" smtClean="0">
                <a:ea typeface="宋体" pitchFamily="2" charset="-122"/>
                <a:cs typeface="Times New Roman" pitchFamily="18" charset="0"/>
              </a:rPr>
              <a:t>类，有</a:t>
            </a:r>
            <a:r>
              <a:rPr lang="en-US" altLang="zh-CN" sz="2600" dirty="0" err="1" smtClean="0">
                <a:ea typeface="宋体" pitchFamily="2" charset="-122"/>
                <a:cs typeface="Times New Roman" pitchFamily="18" charset="0"/>
              </a:rPr>
              <a:t>int</a:t>
            </a:r>
            <a:r>
              <a:rPr lang="zh-CN" altLang="en-US" sz="2600" dirty="0" smtClean="0">
                <a:ea typeface="宋体" pitchFamily="2" charset="-122"/>
                <a:cs typeface="Times New Roman" pitchFamily="18" charset="0"/>
              </a:rPr>
              <a:t>型的</a:t>
            </a:r>
            <a:r>
              <a:rPr lang="en-US" altLang="zh-CN" sz="2600" dirty="0" err="1" smtClean="0">
                <a:ea typeface="宋体" pitchFamily="2" charset="-122"/>
                <a:cs typeface="Times New Roman" pitchFamily="18" charset="0"/>
              </a:rPr>
              <a:t>orderId</a:t>
            </a:r>
            <a:r>
              <a:rPr lang="zh-CN" altLang="en-US" sz="2600" dirty="0" smtClean="0">
                <a:ea typeface="宋体" pitchFamily="2" charset="-122"/>
                <a:cs typeface="Times New Roman" pitchFamily="18" charset="0"/>
              </a:rPr>
              <a:t>，</a:t>
            </a:r>
            <a:r>
              <a:rPr lang="en-US" altLang="zh-CN" sz="2600" dirty="0" smtClean="0">
                <a:ea typeface="宋体" pitchFamily="2" charset="-122"/>
                <a:cs typeface="Times New Roman" pitchFamily="18" charset="0"/>
              </a:rPr>
              <a:t>String</a:t>
            </a:r>
            <a:r>
              <a:rPr lang="zh-CN" altLang="en-US" sz="2600" smtClean="0">
                <a:ea typeface="宋体" pitchFamily="2" charset="-122"/>
                <a:cs typeface="Times New Roman" pitchFamily="18" charset="0"/>
              </a:rPr>
              <a:t>型</a:t>
            </a:r>
            <a:r>
              <a:rPr lang="zh-CN" altLang="en-US" sz="2600" smtClean="0">
                <a:ea typeface="宋体" pitchFamily="2" charset="-122"/>
                <a:cs typeface="Times New Roman" pitchFamily="18" charset="0"/>
              </a:rPr>
              <a:t>的</a:t>
            </a:r>
            <a:r>
              <a:rPr lang="en-US" altLang="zh-CN" sz="2600" smtClean="0">
                <a:ea typeface="宋体" pitchFamily="2" charset="-122"/>
                <a:cs typeface="Times New Roman" pitchFamily="18" charset="0"/>
              </a:rPr>
              <a:t>orderName</a:t>
            </a:r>
            <a:r>
              <a:rPr lang="zh-CN" altLang="en-US" sz="2600" dirty="0" smtClean="0">
                <a:ea typeface="宋体" pitchFamily="2" charset="-122"/>
                <a:cs typeface="Times New Roman" pitchFamily="18" charset="0"/>
              </a:rPr>
              <a:t>，相应的</a:t>
            </a:r>
            <a:r>
              <a:rPr lang="en-US" altLang="zh-CN" sz="2600" dirty="0" smtClean="0">
                <a:ea typeface="宋体" pitchFamily="2" charset="-122"/>
                <a:cs typeface="Times New Roman" pitchFamily="18" charset="0"/>
              </a:rPr>
              <a:t>getter()</a:t>
            </a:r>
            <a:r>
              <a:rPr lang="zh-CN" altLang="en-US" sz="2600" dirty="0" smtClean="0">
                <a:ea typeface="宋体" pitchFamily="2" charset="-122"/>
                <a:cs typeface="Times New Roman" pitchFamily="18" charset="0"/>
              </a:rPr>
              <a:t>和</a:t>
            </a:r>
            <a:r>
              <a:rPr lang="en-US" altLang="zh-CN" sz="2600" dirty="0" smtClean="0">
                <a:ea typeface="宋体" pitchFamily="2" charset="-122"/>
                <a:cs typeface="Times New Roman" pitchFamily="18" charset="0"/>
              </a:rPr>
              <a:t>setter()</a:t>
            </a:r>
            <a:r>
              <a:rPr lang="zh-CN" altLang="en-US" sz="2600" dirty="0" smtClean="0">
                <a:ea typeface="宋体" pitchFamily="2" charset="-122"/>
                <a:cs typeface="Times New Roman" pitchFamily="18" charset="0"/>
              </a:rPr>
              <a:t>方法，两个参数的构造器，重写父类的</a:t>
            </a:r>
            <a:r>
              <a:rPr lang="en-US" altLang="zh-CN" sz="2600" dirty="0" smtClean="0">
                <a:ea typeface="宋体" pitchFamily="2" charset="-122"/>
                <a:cs typeface="Times New Roman" pitchFamily="18" charset="0"/>
              </a:rPr>
              <a:t>equals()</a:t>
            </a:r>
            <a:r>
              <a:rPr lang="zh-CN" altLang="en-US" sz="2600" dirty="0" smtClean="0">
                <a:ea typeface="宋体" pitchFamily="2" charset="-122"/>
                <a:cs typeface="Times New Roman" pitchFamily="18" charset="0"/>
              </a:rPr>
              <a:t>方法：</a:t>
            </a:r>
            <a:r>
              <a:rPr lang="en-US" altLang="zh-CN" sz="2600" dirty="0">
                <a:solidFill>
                  <a:srgbClr val="C00000"/>
                </a:solidFill>
                <a:ea typeface="宋体" pitchFamily="2" charset="-122"/>
                <a:cs typeface="Times New Roman" pitchFamily="18" charset="0"/>
              </a:rPr>
              <a:t>public </a:t>
            </a:r>
            <a:r>
              <a:rPr lang="en-US" altLang="zh-CN" sz="2600" dirty="0" err="1">
                <a:solidFill>
                  <a:srgbClr val="C00000"/>
                </a:solidFill>
                <a:ea typeface="宋体" pitchFamily="2" charset="-122"/>
                <a:cs typeface="Times New Roman" pitchFamily="18" charset="0"/>
              </a:rPr>
              <a:t>boolean</a:t>
            </a:r>
            <a:r>
              <a:rPr lang="en-US" altLang="zh-CN" sz="2600" dirty="0">
                <a:solidFill>
                  <a:srgbClr val="C00000"/>
                </a:solidFill>
                <a:ea typeface="宋体" pitchFamily="2" charset="-122"/>
                <a:cs typeface="Times New Roman" pitchFamily="18" charset="0"/>
              </a:rPr>
              <a:t> equals(Object </a:t>
            </a:r>
            <a:r>
              <a:rPr lang="en-US" altLang="zh-CN" sz="2600" dirty="0" err="1">
                <a:solidFill>
                  <a:srgbClr val="C00000"/>
                </a:solidFill>
                <a:ea typeface="宋体" pitchFamily="2" charset="-122"/>
                <a:cs typeface="Times New Roman" pitchFamily="18" charset="0"/>
              </a:rPr>
              <a:t>obj</a:t>
            </a:r>
            <a:r>
              <a:rPr lang="en-US" altLang="zh-CN" sz="2600" dirty="0" smtClean="0">
                <a:solidFill>
                  <a:srgbClr val="C00000"/>
                </a:solidFill>
                <a:ea typeface="宋体" pitchFamily="2" charset="-122"/>
                <a:cs typeface="Times New Roman" pitchFamily="18" charset="0"/>
              </a:rPr>
              <a:t>)</a:t>
            </a:r>
            <a:r>
              <a:rPr lang="zh-CN" altLang="en-US" sz="2600" dirty="0" smtClean="0">
                <a:solidFill>
                  <a:srgbClr val="C00000"/>
                </a:solidFill>
                <a:ea typeface="宋体" pitchFamily="2" charset="-122"/>
                <a:cs typeface="Times New Roman" pitchFamily="18" charset="0"/>
              </a:rPr>
              <a:t>，</a:t>
            </a:r>
            <a:r>
              <a:rPr lang="zh-CN" altLang="en-US" sz="2600" dirty="0" smtClean="0">
                <a:ea typeface="宋体" pitchFamily="2" charset="-122"/>
                <a:cs typeface="Times New Roman" pitchFamily="18" charset="0"/>
              </a:rPr>
              <a:t>并判断测试类中创建的两个对象是否相等。</a:t>
            </a:r>
            <a:endParaRPr lang="en-US" altLang="zh-CN" sz="2600" dirty="0" smtClean="0">
              <a:ea typeface="宋体" pitchFamily="2" charset="-122"/>
              <a:cs typeface="Times New Roman" pitchFamily="18" charset="0"/>
            </a:endParaRPr>
          </a:p>
          <a:p>
            <a:endParaRPr lang="en-US" altLang="zh-CN" sz="2600" dirty="0" smtClean="0">
              <a:ea typeface="宋体" pitchFamily="2" charset="-122"/>
              <a:cs typeface="Times New Roman" pitchFamily="18" charset="0"/>
            </a:endParaRPr>
          </a:p>
          <a:p>
            <a:endParaRPr lang="en-US" altLang="zh-CN" sz="2600" b="1" dirty="0" smtClean="0">
              <a:ea typeface="宋体" pitchFamily="2" charset="-122"/>
              <a:cs typeface="Times New Roman" pitchFamily="18" charset="0"/>
            </a:endParaRPr>
          </a:p>
        </p:txBody>
      </p:sp>
    </p:spTree>
    <p:extLst>
      <p:ext uri="{BB962C8B-B14F-4D97-AF65-F5344CB8AC3E}">
        <p14:creationId xmlns:p14="http://schemas.microsoft.com/office/powerpoint/2010/main" val="255648784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2699792" y="548680"/>
            <a:ext cx="4680520" cy="762000"/>
          </a:xfrm>
        </p:spPr>
        <p:txBody>
          <a:bodyPr/>
          <a:lstStyle/>
          <a:p>
            <a:pPr eaLnBrk="1" hangingPunct="1">
              <a:defRPr/>
            </a:pPr>
            <a:r>
              <a:rPr lang="en-US" altLang="zh-CN" sz="3600" b="1" dirty="0" err="1" smtClean="0">
                <a:solidFill>
                  <a:srgbClr val="BD6FBF"/>
                </a:solidFill>
                <a:latin typeface="+mn-lt"/>
                <a:ea typeface="宋体" pitchFamily="2" charset="-122"/>
                <a:cs typeface="Times New Roman" pitchFamily="18" charset="0"/>
              </a:rPr>
              <a:t>toString</a:t>
            </a:r>
            <a:r>
              <a:rPr lang="en-US" altLang="zh-CN" sz="3600" b="1" dirty="0" smtClean="0">
                <a:solidFill>
                  <a:srgbClr val="BD6FBF"/>
                </a:solidFill>
                <a:latin typeface="+mn-lt"/>
                <a:ea typeface="宋体" pitchFamily="2" charset="-122"/>
                <a:cs typeface="Times New Roman" pitchFamily="18" charset="0"/>
              </a:rPr>
              <a:t>() </a:t>
            </a:r>
            <a:r>
              <a:rPr lang="zh-CN" altLang="en-US" sz="3600" b="1" dirty="0" smtClean="0">
                <a:solidFill>
                  <a:schemeClr val="tx1"/>
                </a:solidFill>
                <a:latin typeface="+mn-lt"/>
                <a:ea typeface="宋体" pitchFamily="2" charset="-122"/>
                <a:cs typeface="Times New Roman" pitchFamily="18" charset="0"/>
              </a:rPr>
              <a:t>方法</a:t>
            </a:r>
          </a:p>
        </p:txBody>
      </p:sp>
      <p:sp>
        <p:nvSpPr>
          <p:cNvPr id="41987" name="Rectangle 3"/>
          <p:cNvSpPr>
            <a:spLocks noGrp="1" noChangeArrowheads="1"/>
          </p:cNvSpPr>
          <p:nvPr>
            <p:ph type="body" idx="1"/>
          </p:nvPr>
        </p:nvSpPr>
        <p:spPr>
          <a:xfrm>
            <a:off x="179388" y="1384302"/>
            <a:ext cx="8763000" cy="5116532"/>
          </a:xfrm>
        </p:spPr>
        <p:txBody>
          <a:bodyPr>
            <a:normAutofit/>
          </a:bodyPr>
          <a:lstStyle/>
          <a:p>
            <a:pPr algn="just" eaLnBrk="1" hangingPunct="1">
              <a:spcBef>
                <a:spcPct val="40000"/>
              </a:spcBef>
              <a:buFont typeface="Wingdings" pitchFamily="2" charset="2"/>
              <a:buChar char="l"/>
            </a:pPr>
            <a:r>
              <a:rPr lang="en-US" altLang="zh-CN" sz="2000" b="1" dirty="0" err="1" smtClean="0">
                <a:solidFill>
                  <a:srgbClr val="BD6FBF"/>
                </a:solidFill>
                <a:ea typeface="宋体" pitchFamily="2" charset="-122"/>
                <a:cs typeface="Times New Roman" pitchFamily="18" charset="0"/>
              </a:rPr>
              <a:t>toString</a:t>
            </a:r>
            <a:r>
              <a:rPr lang="en-US" altLang="zh-CN" sz="2000" b="1" dirty="0" smtClean="0">
                <a:solidFill>
                  <a:srgbClr val="BD6FBF"/>
                </a:solidFill>
                <a:ea typeface="宋体" pitchFamily="2" charset="-122"/>
                <a:cs typeface="Times New Roman" pitchFamily="18" charset="0"/>
              </a:rPr>
              <a:t>()</a:t>
            </a:r>
            <a:r>
              <a:rPr lang="zh-CN" altLang="en-US" sz="2000" b="1" dirty="0" smtClean="0">
                <a:ea typeface="宋体" pitchFamily="2" charset="-122"/>
                <a:cs typeface="Times New Roman" pitchFamily="18" charset="0"/>
              </a:rPr>
              <a:t>方法在</a:t>
            </a:r>
            <a:r>
              <a:rPr lang="en-US" altLang="zh-CN" sz="2000" b="1" dirty="0" smtClean="0">
                <a:solidFill>
                  <a:srgbClr val="BD6FBF"/>
                </a:solidFill>
                <a:ea typeface="宋体" pitchFamily="2" charset="-122"/>
                <a:cs typeface="Times New Roman" pitchFamily="18" charset="0"/>
              </a:rPr>
              <a:t>Object</a:t>
            </a:r>
            <a:r>
              <a:rPr lang="zh-CN" altLang="en-US" sz="2000" b="1" dirty="0" smtClean="0">
                <a:ea typeface="宋体" pitchFamily="2" charset="-122"/>
                <a:cs typeface="Times New Roman" pitchFamily="18" charset="0"/>
              </a:rPr>
              <a:t>类中定义，其返回值是</a:t>
            </a:r>
            <a:r>
              <a:rPr lang="en-US" altLang="zh-CN" sz="2000" b="1" dirty="0" smtClean="0">
                <a:solidFill>
                  <a:srgbClr val="BD6FBF"/>
                </a:solidFill>
                <a:ea typeface="宋体" pitchFamily="2" charset="-122"/>
                <a:cs typeface="Times New Roman" pitchFamily="18" charset="0"/>
              </a:rPr>
              <a:t>String</a:t>
            </a:r>
            <a:r>
              <a:rPr lang="zh-CN" altLang="en-US" sz="2000" b="1" dirty="0" smtClean="0">
                <a:ea typeface="宋体" pitchFamily="2" charset="-122"/>
                <a:cs typeface="Times New Roman" pitchFamily="18" charset="0"/>
              </a:rPr>
              <a:t>类型，返回类名和它的引用地址。</a:t>
            </a:r>
          </a:p>
          <a:p>
            <a:pPr algn="just" eaLnBrk="1" hangingPunct="1">
              <a:spcBef>
                <a:spcPct val="40000"/>
              </a:spcBef>
              <a:buFont typeface="Wingdings" pitchFamily="2" charset="2"/>
              <a:buChar char="l"/>
            </a:pPr>
            <a:r>
              <a:rPr lang="zh-CN" altLang="en-US" sz="2000" b="1" dirty="0" smtClean="0">
                <a:ea typeface="宋体" pitchFamily="2" charset="-122"/>
                <a:cs typeface="Times New Roman" pitchFamily="18" charset="0"/>
              </a:rPr>
              <a:t>在进行</a:t>
            </a:r>
            <a:r>
              <a:rPr lang="en-US" altLang="zh-CN" sz="2000" b="1" dirty="0" smtClean="0">
                <a:solidFill>
                  <a:srgbClr val="BD6FBF"/>
                </a:solidFill>
                <a:ea typeface="宋体" pitchFamily="2" charset="-122"/>
                <a:cs typeface="Times New Roman" pitchFamily="18" charset="0"/>
              </a:rPr>
              <a:t>String</a:t>
            </a:r>
            <a:r>
              <a:rPr lang="zh-CN" altLang="en-US" sz="2000" b="1" dirty="0" smtClean="0">
                <a:ea typeface="宋体" pitchFamily="2" charset="-122"/>
                <a:cs typeface="Times New Roman" pitchFamily="18" charset="0"/>
              </a:rPr>
              <a:t>与其它类型数据的连接操作时，自动调用</a:t>
            </a:r>
            <a:r>
              <a:rPr lang="en-US" altLang="zh-CN" sz="2000" b="1" dirty="0" err="1" smtClean="0">
                <a:solidFill>
                  <a:srgbClr val="BD6FBF"/>
                </a:solidFill>
                <a:ea typeface="宋体" pitchFamily="2" charset="-122"/>
                <a:cs typeface="Times New Roman" pitchFamily="18" charset="0"/>
              </a:rPr>
              <a:t>toString</a:t>
            </a:r>
            <a:r>
              <a:rPr lang="en-US" altLang="zh-CN" sz="2000" b="1" dirty="0" smtClean="0">
                <a:solidFill>
                  <a:srgbClr val="BD6FBF"/>
                </a:solidFill>
                <a:ea typeface="宋体" pitchFamily="2" charset="-122"/>
                <a:cs typeface="Times New Roman" pitchFamily="18" charset="0"/>
              </a:rPr>
              <a:t>()</a:t>
            </a:r>
            <a:r>
              <a:rPr lang="zh-CN" altLang="en-US" sz="2000" b="1" dirty="0" smtClean="0">
                <a:ea typeface="宋体" pitchFamily="2" charset="-122"/>
                <a:cs typeface="Times New Roman" pitchFamily="18" charset="0"/>
              </a:rPr>
              <a:t>方法</a:t>
            </a:r>
          </a:p>
          <a:p>
            <a:pPr algn="just" eaLnBrk="1" hangingPunct="1">
              <a:spcBef>
                <a:spcPct val="40000"/>
              </a:spcBef>
              <a:buFont typeface="Wingdings" pitchFamily="2" charset="2"/>
              <a:buNone/>
            </a:pPr>
            <a:r>
              <a:rPr lang="zh-CN" altLang="en-US" sz="2000" b="1" dirty="0" smtClean="0">
                <a:solidFill>
                  <a:schemeClr val="accent2"/>
                </a:solidFill>
                <a:ea typeface="宋体" pitchFamily="2" charset="-122"/>
                <a:cs typeface="Times New Roman" pitchFamily="18" charset="0"/>
              </a:rPr>
              <a:t>	</a:t>
            </a:r>
            <a:r>
              <a:rPr lang="en-US" altLang="zh-CN" sz="2000" b="1" dirty="0" smtClean="0">
                <a:solidFill>
                  <a:schemeClr val="accent2"/>
                </a:solidFill>
                <a:ea typeface="宋体" pitchFamily="2" charset="-122"/>
                <a:cs typeface="Times New Roman" pitchFamily="18" charset="0"/>
              </a:rPr>
              <a:t>Date now=new Date();</a:t>
            </a:r>
          </a:p>
          <a:p>
            <a:pPr algn="just" eaLnBrk="1" hangingPunct="1">
              <a:spcBef>
                <a:spcPct val="40000"/>
              </a:spcBef>
              <a:buFont typeface="Wingdings" pitchFamily="2" charset="2"/>
              <a:buNone/>
            </a:pPr>
            <a:r>
              <a:rPr lang="en-US" altLang="zh-CN" sz="2000" b="1" dirty="0" smtClean="0">
                <a:solidFill>
                  <a:schemeClr val="accent2"/>
                </a:solidFill>
                <a:ea typeface="宋体" pitchFamily="2" charset="-122"/>
                <a:cs typeface="Times New Roman" pitchFamily="18" charset="0"/>
              </a:rPr>
              <a:t>	</a:t>
            </a:r>
            <a:r>
              <a:rPr lang="en-US" altLang="zh-CN" sz="2000" b="1" dirty="0" err="1" smtClean="0">
                <a:solidFill>
                  <a:schemeClr val="accent2"/>
                </a:solidFill>
                <a:ea typeface="宋体" pitchFamily="2" charset="-122"/>
                <a:cs typeface="Times New Roman" pitchFamily="18" charset="0"/>
              </a:rPr>
              <a:t>System.out.println</a:t>
            </a:r>
            <a:r>
              <a:rPr lang="en-US" altLang="zh-CN" sz="2000" b="1" dirty="0" smtClean="0">
                <a:solidFill>
                  <a:schemeClr val="accent2"/>
                </a:solidFill>
                <a:ea typeface="宋体" pitchFamily="2" charset="-122"/>
                <a:cs typeface="Times New Roman" pitchFamily="18" charset="0"/>
              </a:rPr>
              <a:t>(“now=”+now);  </a:t>
            </a:r>
            <a:r>
              <a:rPr lang="zh-CN" altLang="en-US" sz="2000" b="1" dirty="0" smtClean="0">
                <a:solidFill>
                  <a:schemeClr val="accent2"/>
                </a:solidFill>
                <a:ea typeface="宋体" pitchFamily="2" charset="-122"/>
                <a:cs typeface="Times New Roman" pitchFamily="18" charset="0"/>
              </a:rPr>
              <a:t>相当于</a:t>
            </a:r>
            <a:endParaRPr lang="en-US" altLang="zh-CN" sz="2000" b="1" dirty="0" smtClean="0">
              <a:solidFill>
                <a:schemeClr val="accent2"/>
              </a:solidFill>
              <a:ea typeface="宋体" pitchFamily="2" charset="-122"/>
              <a:cs typeface="Times New Roman" pitchFamily="18" charset="0"/>
            </a:endParaRPr>
          </a:p>
          <a:p>
            <a:pPr algn="just" eaLnBrk="1" hangingPunct="1">
              <a:spcBef>
                <a:spcPct val="40000"/>
              </a:spcBef>
              <a:buFont typeface="Wingdings" pitchFamily="2" charset="2"/>
              <a:buNone/>
            </a:pPr>
            <a:r>
              <a:rPr lang="en-US" altLang="zh-CN" sz="2000" b="1" dirty="0">
                <a:solidFill>
                  <a:schemeClr val="accent2"/>
                </a:solidFill>
                <a:ea typeface="宋体" pitchFamily="2" charset="-122"/>
                <a:cs typeface="Times New Roman" pitchFamily="18" charset="0"/>
              </a:rPr>
              <a:t> </a:t>
            </a:r>
            <a:r>
              <a:rPr lang="en-US" altLang="zh-CN" sz="2000" b="1" dirty="0" smtClean="0">
                <a:solidFill>
                  <a:schemeClr val="accent2"/>
                </a:solidFill>
                <a:ea typeface="宋体" pitchFamily="2" charset="-122"/>
                <a:cs typeface="Times New Roman" pitchFamily="18" charset="0"/>
              </a:rPr>
              <a:t>    </a:t>
            </a:r>
            <a:r>
              <a:rPr lang="zh-CN" altLang="en-US" sz="2000" b="1" dirty="0" smtClean="0">
                <a:solidFill>
                  <a:schemeClr val="accent2"/>
                </a:solidFill>
                <a:ea typeface="宋体" pitchFamily="2" charset="-122"/>
                <a:cs typeface="Times New Roman" pitchFamily="18" charset="0"/>
              </a:rPr>
              <a:t> </a:t>
            </a:r>
            <a:r>
              <a:rPr lang="en-US" altLang="zh-CN" sz="2000" b="1" dirty="0" err="1" smtClean="0">
                <a:solidFill>
                  <a:schemeClr val="accent2"/>
                </a:solidFill>
                <a:ea typeface="宋体" pitchFamily="2" charset="-122"/>
                <a:cs typeface="Times New Roman" pitchFamily="18" charset="0"/>
              </a:rPr>
              <a:t>System.out.println</a:t>
            </a:r>
            <a:r>
              <a:rPr lang="en-US" altLang="zh-CN" sz="2000" b="1" dirty="0" smtClean="0">
                <a:solidFill>
                  <a:schemeClr val="accent2"/>
                </a:solidFill>
                <a:ea typeface="宋体" pitchFamily="2" charset="-122"/>
                <a:cs typeface="Times New Roman" pitchFamily="18" charset="0"/>
              </a:rPr>
              <a:t>(“now=”+</a:t>
            </a:r>
            <a:r>
              <a:rPr lang="en-US" altLang="zh-CN" sz="2000" b="1" dirty="0" err="1" smtClean="0">
                <a:solidFill>
                  <a:schemeClr val="accent2"/>
                </a:solidFill>
                <a:ea typeface="宋体" pitchFamily="2" charset="-122"/>
                <a:cs typeface="Times New Roman" pitchFamily="18" charset="0"/>
              </a:rPr>
              <a:t>now.toString</a:t>
            </a:r>
            <a:r>
              <a:rPr lang="en-US" altLang="zh-CN" sz="2000" b="1" dirty="0" smtClean="0">
                <a:solidFill>
                  <a:schemeClr val="accent2"/>
                </a:solidFill>
                <a:ea typeface="宋体" pitchFamily="2" charset="-122"/>
                <a:cs typeface="Times New Roman" pitchFamily="18" charset="0"/>
              </a:rPr>
              <a:t>());   </a:t>
            </a:r>
          </a:p>
          <a:p>
            <a:pPr algn="just" eaLnBrk="1" hangingPunct="1">
              <a:spcBef>
                <a:spcPct val="40000"/>
              </a:spcBef>
              <a:buFont typeface="Wingdings" pitchFamily="2" charset="2"/>
              <a:buChar char="l"/>
            </a:pPr>
            <a:r>
              <a:rPr lang="zh-CN" altLang="en-US" sz="2000" b="1" dirty="0" smtClean="0">
                <a:ea typeface="宋体" pitchFamily="2" charset="-122"/>
                <a:cs typeface="Times New Roman" pitchFamily="18" charset="0"/>
              </a:rPr>
              <a:t>可以根据需要在用户自定义类型中重写</a:t>
            </a:r>
            <a:r>
              <a:rPr lang="en-US" altLang="zh-CN" sz="2000" b="1" dirty="0" err="1" smtClean="0">
                <a:solidFill>
                  <a:srgbClr val="BD6FBF"/>
                </a:solidFill>
                <a:ea typeface="宋体" pitchFamily="2" charset="-122"/>
                <a:cs typeface="Times New Roman" pitchFamily="18" charset="0"/>
              </a:rPr>
              <a:t>toString</a:t>
            </a:r>
            <a:r>
              <a:rPr lang="en-US" altLang="zh-CN" sz="2000" b="1" dirty="0" smtClean="0">
                <a:solidFill>
                  <a:srgbClr val="BD6FBF"/>
                </a:solidFill>
                <a:ea typeface="宋体" pitchFamily="2" charset="-122"/>
                <a:cs typeface="Times New Roman" pitchFamily="18" charset="0"/>
              </a:rPr>
              <a:t>()</a:t>
            </a:r>
            <a:r>
              <a:rPr lang="zh-CN" altLang="en-US" sz="2000" b="1" dirty="0" smtClean="0">
                <a:ea typeface="宋体" pitchFamily="2" charset="-122"/>
                <a:cs typeface="Times New Roman" pitchFamily="18" charset="0"/>
              </a:rPr>
              <a:t>方法</a:t>
            </a:r>
          </a:p>
          <a:p>
            <a:pPr algn="just" eaLnBrk="1" hangingPunct="1">
              <a:spcBef>
                <a:spcPct val="40000"/>
              </a:spcBef>
              <a:buFont typeface="Wingdings" pitchFamily="2" charset="2"/>
              <a:buNone/>
            </a:pPr>
            <a:r>
              <a:rPr lang="zh-CN" altLang="en-US" sz="2000" b="1" dirty="0" smtClean="0">
                <a:ea typeface="宋体" pitchFamily="2" charset="-122"/>
                <a:cs typeface="Times New Roman" pitchFamily="18" charset="0"/>
              </a:rPr>
              <a:t>	如</a:t>
            </a:r>
            <a:r>
              <a:rPr lang="en-US" altLang="zh-CN" sz="2000" b="1" dirty="0" smtClean="0">
                <a:ea typeface="宋体" pitchFamily="2" charset="-122"/>
                <a:cs typeface="Times New Roman" pitchFamily="18" charset="0"/>
              </a:rPr>
              <a:t>String </a:t>
            </a:r>
            <a:r>
              <a:rPr lang="zh-CN" altLang="en-US" sz="2000" b="1" dirty="0" smtClean="0">
                <a:ea typeface="宋体" pitchFamily="2" charset="-122"/>
                <a:cs typeface="Times New Roman" pitchFamily="18" charset="0"/>
              </a:rPr>
              <a:t>类重写了</a:t>
            </a:r>
            <a:r>
              <a:rPr lang="en-US" altLang="zh-CN" sz="2000" b="1" dirty="0" err="1" smtClean="0">
                <a:ea typeface="宋体" pitchFamily="2" charset="-122"/>
                <a:cs typeface="Times New Roman" pitchFamily="18" charset="0"/>
              </a:rPr>
              <a:t>toString</a:t>
            </a:r>
            <a:r>
              <a:rPr lang="en-US" altLang="zh-CN" sz="2000" b="1" dirty="0" smtClean="0">
                <a:ea typeface="宋体" pitchFamily="2" charset="-122"/>
                <a:cs typeface="Times New Roman" pitchFamily="18" charset="0"/>
              </a:rPr>
              <a:t>()</a:t>
            </a:r>
            <a:r>
              <a:rPr lang="zh-CN" altLang="en-US" sz="2000" b="1" dirty="0" smtClean="0">
                <a:ea typeface="宋体" pitchFamily="2" charset="-122"/>
                <a:cs typeface="Times New Roman" pitchFamily="18" charset="0"/>
              </a:rPr>
              <a:t>方法，返回字符串的值。</a:t>
            </a:r>
          </a:p>
          <a:p>
            <a:pPr algn="just" eaLnBrk="1" hangingPunct="1">
              <a:spcBef>
                <a:spcPct val="40000"/>
              </a:spcBef>
              <a:buFont typeface="Wingdings" pitchFamily="2" charset="2"/>
              <a:buNone/>
            </a:pPr>
            <a:r>
              <a:rPr lang="zh-CN" altLang="en-US" sz="2000" b="1" dirty="0" smtClean="0">
                <a:ea typeface="宋体" pitchFamily="2" charset="-122"/>
                <a:cs typeface="Times New Roman" pitchFamily="18" charset="0"/>
              </a:rPr>
              <a:t>	</a:t>
            </a:r>
            <a:r>
              <a:rPr lang="en-US" altLang="zh-CN" sz="2000" b="1" dirty="0" smtClean="0">
                <a:ea typeface="宋体" pitchFamily="2" charset="-122"/>
                <a:cs typeface="Times New Roman" pitchFamily="18" charset="0"/>
              </a:rPr>
              <a:t>s1=“hello”;</a:t>
            </a:r>
          </a:p>
          <a:p>
            <a:pPr algn="just" eaLnBrk="1" hangingPunct="1">
              <a:spcBef>
                <a:spcPct val="40000"/>
              </a:spcBef>
              <a:buFont typeface="Wingdings" pitchFamily="2" charset="2"/>
              <a:buNone/>
            </a:pPr>
            <a:r>
              <a:rPr lang="en-US" altLang="zh-CN" sz="2000" b="1" dirty="0" smtClean="0">
                <a:ea typeface="宋体" pitchFamily="2" charset="-122"/>
                <a:cs typeface="Times New Roman" pitchFamily="18" charset="0"/>
              </a:rPr>
              <a:t>	</a:t>
            </a:r>
            <a:r>
              <a:rPr lang="en-US" altLang="zh-CN" sz="2000" b="1" dirty="0" err="1" smtClean="0">
                <a:ea typeface="宋体" pitchFamily="2" charset="-122"/>
                <a:cs typeface="Times New Roman" pitchFamily="18" charset="0"/>
              </a:rPr>
              <a:t>System.out.println</a:t>
            </a:r>
            <a:r>
              <a:rPr lang="en-US" altLang="zh-CN" sz="2000" b="1" dirty="0" smtClean="0">
                <a:ea typeface="宋体" pitchFamily="2" charset="-122"/>
                <a:cs typeface="Times New Roman" pitchFamily="18" charset="0"/>
              </a:rPr>
              <a:t>(s1);//</a:t>
            </a:r>
            <a:r>
              <a:rPr lang="zh-CN" altLang="en-US" sz="2000" b="1" dirty="0" smtClean="0">
                <a:ea typeface="宋体" pitchFamily="2" charset="-122"/>
                <a:cs typeface="Times New Roman" pitchFamily="18" charset="0"/>
              </a:rPr>
              <a:t>相当于</a:t>
            </a:r>
            <a:r>
              <a:rPr lang="en-US" altLang="zh-CN" sz="2000" b="1" dirty="0" err="1" smtClean="0">
                <a:ea typeface="宋体" pitchFamily="2" charset="-122"/>
                <a:cs typeface="Times New Roman" pitchFamily="18" charset="0"/>
              </a:rPr>
              <a:t>System.out.println</a:t>
            </a:r>
            <a:r>
              <a:rPr lang="en-US" altLang="zh-CN" sz="2000" b="1" dirty="0" smtClean="0">
                <a:ea typeface="宋体" pitchFamily="2" charset="-122"/>
                <a:cs typeface="Times New Roman" pitchFamily="18" charset="0"/>
              </a:rPr>
              <a:t>(s1.toString());</a:t>
            </a:r>
          </a:p>
          <a:p>
            <a:pPr algn="just" eaLnBrk="1" hangingPunct="1">
              <a:spcBef>
                <a:spcPct val="40000"/>
              </a:spcBef>
              <a:buFont typeface="Wingdings" pitchFamily="2" charset="2"/>
              <a:buChar char="l"/>
            </a:pPr>
            <a:r>
              <a:rPr lang="zh-CN" altLang="en-US" sz="2000" b="1" dirty="0" smtClean="0">
                <a:ea typeface="宋体" pitchFamily="2" charset="-122"/>
                <a:cs typeface="Times New Roman" pitchFamily="18" charset="0"/>
              </a:rPr>
              <a:t>基本类型数据转换为</a:t>
            </a:r>
            <a:r>
              <a:rPr lang="en-US" altLang="zh-CN" sz="2000" b="1" dirty="0" smtClean="0">
                <a:solidFill>
                  <a:srgbClr val="BD6FBF"/>
                </a:solidFill>
                <a:ea typeface="宋体" pitchFamily="2" charset="-122"/>
                <a:cs typeface="Times New Roman" pitchFamily="18" charset="0"/>
              </a:rPr>
              <a:t>String</a:t>
            </a:r>
            <a:r>
              <a:rPr lang="zh-CN" altLang="en-US" sz="2000" b="1" dirty="0" smtClean="0">
                <a:ea typeface="宋体" pitchFamily="2" charset="-122"/>
                <a:cs typeface="Times New Roman" pitchFamily="18" charset="0"/>
              </a:rPr>
              <a:t>类型时，调用了对应包装类的</a:t>
            </a:r>
            <a:r>
              <a:rPr lang="en-US" altLang="zh-CN" sz="2000" b="1" dirty="0" err="1" smtClean="0">
                <a:solidFill>
                  <a:srgbClr val="BD6FBF"/>
                </a:solidFill>
                <a:ea typeface="宋体" pitchFamily="2" charset="-122"/>
                <a:cs typeface="Times New Roman" pitchFamily="18" charset="0"/>
              </a:rPr>
              <a:t>toString</a:t>
            </a:r>
            <a:r>
              <a:rPr lang="en-US" altLang="zh-CN" sz="2000" b="1" dirty="0" smtClean="0">
                <a:solidFill>
                  <a:srgbClr val="BD6FBF"/>
                </a:solidFill>
                <a:ea typeface="宋体" pitchFamily="2" charset="-122"/>
                <a:cs typeface="Times New Roman" pitchFamily="18" charset="0"/>
              </a:rPr>
              <a:t>()</a:t>
            </a:r>
            <a:r>
              <a:rPr lang="zh-CN" altLang="en-US" sz="2000" b="1" dirty="0" smtClean="0">
                <a:ea typeface="宋体" pitchFamily="2" charset="-122"/>
                <a:cs typeface="Times New Roman" pitchFamily="18" charset="0"/>
              </a:rPr>
              <a:t>方法</a:t>
            </a:r>
            <a:endParaRPr lang="en-US" altLang="zh-CN" sz="2000" b="1" dirty="0" smtClean="0">
              <a:ea typeface="宋体" pitchFamily="2" charset="-122"/>
              <a:cs typeface="Times New Roman" pitchFamily="18" charset="0"/>
            </a:endParaRPr>
          </a:p>
          <a:p>
            <a:pPr lvl="1" algn="just">
              <a:spcBef>
                <a:spcPct val="40000"/>
              </a:spcBef>
              <a:buFont typeface="Wingdings" pitchFamily="2" charset="2"/>
              <a:buChar char="Ø"/>
            </a:pPr>
            <a:r>
              <a:rPr lang="en-US" altLang="zh-CN" sz="2000" b="1" dirty="0" err="1" smtClean="0">
                <a:ea typeface="宋体" pitchFamily="2" charset="-122"/>
                <a:cs typeface="Times New Roman" pitchFamily="18" charset="0"/>
              </a:rPr>
              <a:t>int</a:t>
            </a:r>
            <a:r>
              <a:rPr lang="en-US" altLang="zh-CN" sz="2000" b="1" dirty="0" smtClean="0">
                <a:ea typeface="宋体" pitchFamily="2" charset="-122"/>
                <a:cs typeface="Times New Roman" pitchFamily="18" charset="0"/>
              </a:rPr>
              <a:t> a=10;   </a:t>
            </a:r>
            <a:r>
              <a:rPr lang="en-US" altLang="zh-CN" sz="2000" b="1" dirty="0" err="1" smtClean="0">
                <a:ea typeface="宋体" pitchFamily="2" charset="-122"/>
                <a:cs typeface="Times New Roman" pitchFamily="18" charset="0"/>
              </a:rPr>
              <a:t>System.out.println</a:t>
            </a:r>
            <a:r>
              <a:rPr lang="en-US" altLang="zh-CN" sz="2000" b="1" dirty="0" smtClean="0">
                <a:ea typeface="宋体" pitchFamily="2" charset="-122"/>
                <a:cs typeface="Times New Roman" pitchFamily="18" charset="0"/>
              </a:rPr>
              <a:t>(“a=”+a);</a:t>
            </a:r>
          </a:p>
        </p:txBody>
      </p:sp>
    </p:spTree>
    <p:extLst>
      <p:ext uri="{BB962C8B-B14F-4D97-AF65-F5344CB8AC3E}">
        <p14:creationId xmlns:p14="http://schemas.microsoft.com/office/powerpoint/2010/main" val="357577476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3378421" y="620688"/>
            <a:ext cx="3479579" cy="774477"/>
          </a:xfrm>
        </p:spPr>
        <p:txBody>
          <a:bodyPr>
            <a:normAutofit/>
          </a:bodyPr>
          <a:lstStyle/>
          <a:p>
            <a:pPr eaLnBrk="1" hangingPunct="1">
              <a:defRPr/>
            </a:pPr>
            <a:r>
              <a:rPr lang="zh-CN" altLang="en-US" b="1" dirty="0" smtClean="0">
                <a:solidFill>
                  <a:schemeClr val="tx1"/>
                </a:solidFill>
                <a:latin typeface="+mn-lt"/>
                <a:ea typeface="宋体" pitchFamily="2" charset="-122"/>
                <a:cs typeface="Times New Roman" pitchFamily="18" charset="0"/>
              </a:rPr>
              <a:t>练习</a:t>
            </a:r>
            <a:r>
              <a:rPr lang="en-US" altLang="zh-CN" b="1" dirty="0">
                <a:latin typeface="+mn-lt"/>
                <a:ea typeface="宋体" pitchFamily="2" charset="-122"/>
                <a:cs typeface="Times New Roman" pitchFamily="18" charset="0"/>
              </a:rPr>
              <a:t>7</a:t>
            </a:r>
            <a:endParaRPr lang="en-US" altLang="zh-CN" b="1" dirty="0" smtClean="0">
              <a:solidFill>
                <a:schemeClr val="tx1"/>
              </a:solidFill>
              <a:latin typeface="+mn-lt"/>
              <a:ea typeface="宋体" pitchFamily="2" charset="-122"/>
              <a:cs typeface="Times New Roman" pitchFamily="18" charset="0"/>
            </a:endParaRPr>
          </a:p>
        </p:txBody>
      </p:sp>
      <p:sp>
        <p:nvSpPr>
          <p:cNvPr id="43011" name="Rectangle 3"/>
          <p:cNvSpPr>
            <a:spLocks noGrp="1" noChangeArrowheads="1"/>
          </p:cNvSpPr>
          <p:nvPr>
            <p:ph type="body" idx="1"/>
          </p:nvPr>
        </p:nvSpPr>
        <p:spPr>
          <a:xfrm>
            <a:off x="533400" y="1411288"/>
            <a:ext cx="7772400" cy="990600"/>
          </a:xfrm>
        </p:spPr>
        <p:txBody>
          <a:bodyPr/>
          <a:lstStyle/>
          <a:p>
            <a:pPr eaLnBrk="1" hangingPunct="1">
              <a:buFont typeface="Wingdings" pitchFamily="2" charset="2"/>
              <a:buChar char="l"/>
            </a:pPr>
            <a:r>
              <a:rPr lang="zh-CN" altLang="en-US" sz="2400" dirty="0" smtClean="0">
                <a:ea typeface="宋体" pitchFamily="2" charset="-122"/>
                <a:cs typeface="Times New Roman" pitchFamily="18" charset="0"/>
              </a:rPr>
              <a:t>定义两个类，父类</a:t>
            </a:r>
            <a:r>
              <a:rPr lang="en-US" altLang="zh-CN" sz="2400" dirty="0" err="1" smtClean="0">
                <a:ea typeface="宋体" pitchFamily="2" charset="-122"/>
                <a:cs typeface="Times New Roman" pitchFamily="18" charset="0"/>
              </a:rPr>
              <a:t>GeometricObject</a:t>
            </a:r>
            <a:r>
              <a:rPr lang="zh-CN" altLang="en-US" sz="2400" dirty="0" smtClean="0">
                <a:ea typeface="宋体" pitchFamily="2" charset="-122"/>
                <a:cs typeface="Times New Roman" pitchFamily="18" charset="0"/>
              </a:rPr>
              <a:t>代表几何形状，子类</a:t>
            </a:r>
            <a:r>
              <a:rPr lang="en-US" altLang="zh-CN" sz="2400" dirty="0" smtClean="0">
                <a:ea typeface="宋体" pitchFamily="2" charset="-122"/>
                <a:cs typeface="Times New Roman" pitchFamily="18" charset="0"/>
              </a:rPr>
              <a:t>Circle</a:t>
            </a:r>
            <a:r>
              <a:rPr lang="zh-CN" altLang="en-US" sz="2400" dirty="0" smtClean="0">
                <a:ea typeface="宋体" pitchFamily="2" charset="-122"/>
                <a:cs typeface="Times New Roman" pitchFamily="18" charset="0"/>
              </a:rPr>
              <a:t>代表圆形。</a:t>
            </a:r>
          </a:p>
        </p:txBody>
      </p:sp>
      <p:graphicFrame>
        <p:nvGraphicFramePr>
          <p:cNvPr id="233476" name="Group 4"/>
          <p:cNvGraphicFramePr>
            <a:graphicFrameLocks noGrp="1"/>
          </p:cNvGraphicFramePr>
          <p:nvPr>
            <p:extLst>
              <p:ext uri="{D42A27DB-BD31-4B8C-83A1-F6EECF244321}">
                <p14:modId xmlns:p14="http://schemas.microsoft.com/office/powerpoint/2010/main" val="1173516207"/>
              </p:ext>
            </p:extLst>
          </p:nvPr>
        </p:nvGraphicFramePr>
        <p:xfrm>
          <a:off x="381000" y="2458103"/>
          <a:ext cx="6096000" cy="2468880"/>
        </p:xfrm>
        <a:graphic>
          <a:graphicData uri="http://schemas.openxmlformats.org/drawingml/2006/table">
            <a:tbl>
              <a:tblPr/>
              <a:tblGrid>
                <a:gridCol w="6096000"/>
              </a:tblGrid>
              <a:tr h="207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GeometricObject</a:t>
                      </a:r>
                      <a:endParaRPr kumimoji="1" lang="en-US" altLang="zh-CN" sz="20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74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protected  String  color </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protected  double  weight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protected   </a:t>
                      </a:r>
                      <a:r>
                        <a:rPr kumimoji="1" lang="en-US" altLang="zh-CN" sz="2000" b="0"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GeometricObject</a:t>
                      </a: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protected   </a:t>
                      </a:r>
                      <a:r>
                        <a:rPr kumimoji="1" lang="en-US" altLang="zh-CN" sz="2000" b="0"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GeometricObject</a:t>
                      </a: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(String color, double weight)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98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属性的</a:t>
                      </a:r>
                      <a:r>
                        <a:rPr kumimoji="1" lang="en-US" altLang="zh-CN" sz="1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getter</a:t>
                      </a:r>
                      <a:r>
                        <a:rPr kumimoji="1" lang="zh-CN" altLang="en-US" sz="1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和</a:t>
                      </a:r>
                      <a:r>
                        <a:rPr kumimoji="1" lang="en-US" altLang="zh-CN" sz="1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setter</a:t>
                      </a:r>
                      <a:r>
                        <a:rPr kumimoji="1" lang="zh-CN" altLang="en-US" sz="1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方法</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aphicFrame>
        <p:nvGraphicFramePr>
          <p:cNvPr id="233488" name="Group 16"/>
          <p:cNvGraphicFramePr>
            <a:graphicFrameLocks noGrp="1"/>
          </p:cNvGraphicFramePr>
          <p:nvPr>
            <p:extLst>
              <p:ext uri="{D42A27DB-BD31-4B8C-83A1-F6EECF244321}">
                <p14:modId xmlns:p14="http://schemas.microsoft.com/office/powerpoint/2010/main" val="2781602192"/>
              </p:ext>
            </p:extLst>
          </p:nvPr>
        </p:nvGraphicFramePr>
        <p:xfrm>
          <a:off x="1357290" y="5407680"/>
          <a:ext cx="3429000" cy="950278"/>
        </p:xfrm>
        <a:graphic>
          <a:graphicData uri="http://schemas.openxmlformats.org/drawingml/2006/table">
            <a:tbl>
              <a:tblPr/>
              <a:tblGrid>
                <a:gridCol w="3429000"/>
              </a:tblGrid>
              <a:tr h="177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Circle</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540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43032" name="Line 24"/>
          <p:cNvSpPr>
            <a:spLocks noChangeShapeType="1"/>
          </p:cNvSpPr>
          <p:nvPr/>
        </p:nvSpPr>
        <p:spPr bwMode="auto">
          <a:xfrm flipV="1">
            <a:off x="3048000" y="4948893"/>
            <a:ext cx="0" cy="457200"/>
          </a:xfrm>
          <a:prstGeom prst="line">
            <a:avLst/>
          </a:prstGeom>
          <a:noFill/>
          <a:ln w="9525">
            <a:solidFill>
              <a:srgbClr val="BD6FBF"/>
            </a:solidFill>
            <a:round/>
            <a:headEnd/>
            <a:tailEnd type="triangle" w="lg" len="lg"/>
          </a:ln>
        </p:spPr>
        <p:txBody>
          <a:bodyPr/>
          <a:lstStyle/>
          <a:p>
            <a:endParaRPr lang="zh-CN" altLang="en-US">
              <a:ea typeface="宋体" pitchFamily="2" charset="-122"/>
              <a:cs typeface="Times New Roman" pitchFamily="18" charset="0"/>
            </a:endParaRPr>
          </a:p>
        </p:txBody>
      </p:sp>
      <p:sp>
        <p:nvSpPr>
          <p:cNvPr id="43033" name="Text Box 25"/>
          <p:cNvSpPr txBox="1">
            <a:spLocks noChangeArrowheads="1"/>
          </p:cNvSpPr>
          <p:nvPr/>
        </p:nvSpPr>
        <p:spPr bwMode="auto">
          <a:xfrm>
            <a:off x="6934200" y="2458103"/>
            <a:ext cx="2057400" cy="923330"/>
          </a:xfrm>
          <a:prstGeom prst="rect">
            <a:avLst/>
          </a:prstGeom>
          <a:noFill/>
          <a:ln w="9525">
            <a:solidFill>
              <a:srgbClr val="BD6FBF"/>
            </a:solidFill>
            <a:miter lim="800000"/>
            <a:headEnd/>
            <a:tailEnd/>
          </a:ln>
        </p:spPr>
        <p:txBody>
          <a:bodyPr>
            <a:spAutoFit/>
          </a:bodyPr>
          <a:lstStyle/>
          <a:p>
            <a:pPr>
              <a:spcBef>
                <a:spcPct val="50000"/>
              </a:spcBef>
            </a:pPr>
            <a:r>
              <a:rPr lang="zh-CN" altLang="en-US" sz="1800" dirty="0">
                <a:ea typeface="宋体" pitchFamily="2" charset="-122"/>
                <a:cs typeface="Times New Roman" pitchFamily="18" charset="0"/>
              </a:rPr>
              <a:t>初始化对象的</a:t>
            </a:r>
            <a:r>
              <a:rPr lang="en-US" altLang="zh-CN" sz="1800" dirty="0">
                <a:ea typeface="宋体" pitchFamily="2" charset="-122"/>
                <a:cs typeface="Times New Roman" pitchFamily="18" charset="0"/>
              </a:rPr>
              <a:t>color</a:t>
            </a:r>
            <a:r>
              <a:rPr lang="zh-CN" altLang="en-US" sz="1800" dirty="0">
                <a:ea typeface="宋体" pitchFamily="2" charset="-122"/>
                <a:cs typeface="Times New Roman" pitchFamily="18" charset="0"/>
              </a:rPr>
              <a:t>属性为“</a:t>
            </a:r>
            <a:r>
              <a:rPr lang="en-US" altLang="zh-CN" sz="1800" dirty="0">
                <a:ea typeface="宋体" pitchFamily="2" charset="-122"/>
                <a:cs typeface="Times New Roman" pitchFamily="18" charset="0"/>
              </a:rPr>
              <a:t>white”</a:t>
            </a:r>
            <a:r>
              <a:rPr lang="zh-CN" altLang="en-US" sz="1800" dirty="0">
                <a:ea typeface="宋体" pitchFamily="2" charset="-122"/>
                <a:cs typeface="Times New Roman" pitchFamily="18" charset="0"/>
              </a:rPr>
              <a:t>，</a:t>
            </a:r>
            <a:r>
              <a:rPr lang="en-US" altLang="zh-CN" sz="1800" dirty="0">
                <a:ea typeface="宋体" pitchFamily="2" charset="-122"/>
                <a:cs typeface="Times New Roman" pitchFamily="18" charset="0"/>
              </a:rPr>
              <a:t>weight</a:t>
            </a:r>
            <a:r>
              <a:rPr lang="zh-CN" altLang="en-US" sz="1800" dirty="0">
                <a:ea typeface="宋体" pitchFamily="2" charset="-122"/>
                <a:cs typeface="Times New Roman" pitchFamily="18" charset="0"/>
              </a:rPr>
              <a:t>属性为</a:t>
            </a:r>
            <a:r>
              <a:rPr lang="en-US" altLang="zh-CN" sz="1800" dirty="0">
                <a:ea typeface="宋体" pitchFamily="2" charset="-122"/>
                <a:cs typeface="Times New Roman" pitchFamily="18" charset="0"/>
              </a:rPr>
              <a:t>1.0</a:t>
            </a:r>
          </a:p>
        </p:txBody>
      </p:sp>
      <p:sp>
        <p:nvSpPr>
          <p:cNvPr id="43034" name="Line 26"/>
          <p:cNvSpPr>
            <a:spLocks noChangeShapeType="1"/>
          </p:cNvSpPr>
          <p:nvPr/>
        </p:nvSpPr>
        <p:spPr bwMode="auto">
          <a:xfrm flipV="1">
            <a:off x="3851920" y="2915302"/>
            <a:ext cx="3006080" cy="873738"/>
          </a:xfrm>
          <a:prstGeom prst="line">
            <a:avLst/>
          </a:prstGeom>
          <a:noFill/>
          <a:ln w="9525">
            <a:solidFill>
              <a:srgbClr val="BD6FBF"/>
            </a:solidFill>
            <a:round/>
            <a:headEnd/>
            <a:tailEnd type="triangle" w="med" len="med"/>
          </a:ln>
        </p:spPr>
        <p:txBody>
          <a:bodyPr/>
          <a:lstStyle/>
          <a:p>
            <a:endParaRPr lang="zh-CN" altLang="en-US">
              <a:ea typeface="宋体" pitchFamily="2" charset="-122"/>
              <a:cs typeface="Times New Roman" pitchFamily="18" charset="0"/>
            </a:endParaRPr>
          </a:p>
        </p:txBody>
      </p:sp>
    </p:spTree>
    <p:extLst>
      <p:ext uri="{BB962C8B-B14F-4D97-AF65-F5344CB8AC3E}">
        <p14:creationId xmlns:p14="http://schemas.microsoft.com/office/powerpoint/2010/main" val="427439976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1043608" y="-1"/>
            <a:ext cx="7414592" cy="777701"/>
          </a:xfrm>
        </p:spPr>
        <p:txBody>
          <a:bodyPr/>
          <a:lstStyle/>
          <a:p>
            <a:pPr eaLnBrk="1" hangingPunct="1">
              <a:defRPr/>
            </a:pPr>
            <a:r>
              <a:rPr lang="zh-CN" altLang="en-US" sz="4000" b="1" dirty="0" smtClean="0">
                <a:solidFill>
                  <a:srgbClr val="FFFF00"/>
                </a:solidFill>
                <a:latin typeface="+mn-lt"/>
                <a:ea typeface="宋体" pitchFamily="2" charset="-122"/>
                <a:cs typeface="Times New Roman" pitchFamily="18" charset="0"/>
              </a:rPr>
              <a:t>练习</a:t>
            </a:r>
            <a:r>
              <a:rPr lang="en-US" altLang="zh-CN" sz="4000" b="1" dirty="0" smtClean="0">
                <a:solidFill>
                  <a:srgbClr val="FFFF00"/>
                </a:solidFill>
                <a:latin typeface="+mn-lt"/>
                <a:ea typeface="宋体" pitchFamily="2" charset="-122"/>
                <a:cs typeface="Times New Roman" pitchFamily="18" charset="0"/>
              </a:rPr>
              <a:t>7</a:t>
            </a:r>
          </a:p>
        </p:txBody>
      </p:sp>
      <p:graphicFrame>
        <p:nvGraphicFramePr>
          <p:cNvPr id="234499" name="Group 3"/>
          <p:cNvGraphicFramePr>
            <a:graphicFrameLocks noGrp="1"/>
          </p:cNvGraphicFramePr>
          <p:nvPr>
            <p:extLst>
              <p:ext uri="{D42A27DB-BD31-4B8C-83A1-F6EECF244321}">
                <p14:modId xmlns:p14="http://schemas.microsoft.com/office/powerpoint/2010/main" val="698156855"/>
              </p:ext>
            </p:extLst>
          </p:nvPr>
        </p:nvGraphicFramePr>
        <p:xfrm>
          <a:off x="533400" y="609600"/>
          <a:ext cx="6096000" cy="1613218"/>
        </p:xfrm>
        <a:graphic>
          <a:graphicData uri="http://schemas.openxmlformats.org/drawingml/2006/table">
            <a:tbl>
              <a:tblPr/>
              <a:tblGrid>
                <a:gridCol w="6096000"/>
              </a:tblGrid>
              <a:tr h="207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GeometricObject</a:t>
                      </a:r>
                      <a:endParaRPr kumimoji="1" lang="en-US" altLang="zh-CN" sz="20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46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protected  String  color </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protected  double  weight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15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aphicFrame>
        <p:nvGraphicFramePr>
          <p:cNvPr id="234531" name="Group 35"/>
          <p:cNvGraphicFramePr>
            <a:graphicFrameLocks noGrp="1"/>
          </p:cNvGraphicFramePr>
          <p:nvPr>
            <p:extLst>
              <p:ext uri="{D42A27DB-BD31-4B8C-83A1-F6EECF244321}">
                <p14:modId xmlns:p14="http://schemas.microsoft.com/office/powerpoint/2010/main" val="41655909"/>
              </p:ext>
            </p:extLst>
          </p:nvPr>
        </p:nvGraphicFramePr>
        <p:xfrm>
          <a:off x="609600" y="2668588"/>
          <a:ext cx="6096000" cy="3417570"/>
        </p:xfrm>
        <a:graphic>
          <a:graphicData uri="http://schemas.openxmlformats.org/drawingml/2006/table">
            <a:tbl>
              <a:tblPr/>
              <a:tblGrid>
                <a:gridCol w="6096000"/>
              </a:tblGrid>
              <a:tr h="4000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Circle</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93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private double radius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036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public Circle()</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public Circle(double radius)</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public Circle(double </a:t>
                      </a:r>
                      <a:r>
                        <a:rPr kumimoji="1" lang="en-US" altLang="zh-CN" sz="2000" b="0"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radius,String</a:t>
                      </a: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 </a:t>
                      </a:r>
                      <a:r>
                        <a:rPr kumimoji="1" lang="en-US" altLang="zh-CN" sz="2000" b="0"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color,double</a:t>
                      </a: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 weight)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77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radius</a:t>
                      </a:r>
                      <a:r>
                        <a:rPr kumimoji="1" lang="zh-CN" altLang="en-US"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属性的</a:t>
                      </a: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setter</a:t>
                      </a:r>
                      <a:r>
                        <a:rPr kumimoji="1" lang="zh-CN" altLang="en-US"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和</a:t>
                      </a: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getter</a:t>
                      </a:r>
                      <a:r>
                        <a:rPr kumimoji="1" lang="zh-CN" altLang="en-US"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方法</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public double </a:t>
                      </a:r>
                      <a:r>
                        <a:rPr kumimoji="1" lang="en-US" altLang="zh-CN" sz="2000" b="0"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findArea</a:t>
                      </a: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a:t>
                      </a:r>
                      <a:r>
                        <a:rPr kumimoji="1" lang="zh-CN" altLang="en-US"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：计算圆的面积</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public </a:t>
                      </a:r>
                      <a:r>
                        <a:rPr kumimoji="1" lang="en-US" altLang="zh-CN" sz="2000" b="0"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boolean</a:t>
                      </a: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 equals(Circle c)</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public String </a:t>
                      </a:r>
                      <a:r>
                        <a:rPr kumimoji="1" lang="en-US" altLang="zh-CN" sz="2000" b="0"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toString</a:t>
                      </a:r>
                      <a:r>
                        <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44057" name="Line 25"/>
          <p:cNvSpPr>
            <a:spLocks noChangeShapeType="1"/>
          </p:cNvSpPr>
          <p:nvPr/>
        </p:nvSpPr>
        <p:spPr bwMode="auto">
          <a:xfrm flipV="1">
            <a:off x="3200400" y="2209800"/>
            <a:ext cx="0" cy="457200"/>
          </a:xfrm>
          <a:prstGeom prst="line">
            <a:avLst/>
          </a:prstGeom>
          <a:noFill/>
          <a:ln w="9525">
            <a:solidFill>
              <a:srgbClr val="BD6FBF"/>
            </a:solidFill>
            <a:round/>
            <a:headEnd/>
            <a:tailEnd type="triangle" w="lg" len="lg"/>
          </a:ln>
        </p:spPr>
        <p:txBody>
          <a:bodyPr/>
          <a:lstStyle/>
          <a:p>
            <a:endParaRPr lang="zh-CN" altLang="en-US">
              <a:ea typeface="宋体" pitchFamily="2" charset="-122"/>
              <a:cs typeface="Times New Roman" pitchFamily="18" charset="0"/>
            </a:endParaRPr>
          </a:p>
        </p:txBody>
      </p:sp>
      <p:sp>
        <p:nvSpPr>
          <p:cNvPr id="44058" name="Text Box 26"/>
          <p:cNvSpPr txBox="1">
            <a:spLocks noChangeArrowheads="1"/>
          </p:cNvSpPr>
          <p:nvPr/>
        </p:nvSpPr>
        <p:spPr bwMode="auto">
          <a:xfrm>
            <a:off x="6959252" y="526685"/>
            <a:ext cx="2057400" cy="1200329"/>
          </a:xfrm>
          <a:prstGeom prst="rect">
            <a:avLst/>
          </a:prstGeom>
          <a:noFill/>
          <a:ln w="9525">
            <a:solidFill>
              <a:srgbClr val="BD6FBF"/>
            </a:solidFill>
            <a:miter lim="800000"/>
            <a:headEnd/>
            <a:tailEnd/>
          </a:ln>
        </p:spPr>
        <p:txBody>
          <a:bodyPr>
            <a:spAutoFit/>
          </a:bodyPr>
          <a:lstStyle/>
          <a:p>
            <a:pPr>
              <a:spcBef>
                <a:spcPct val="50000"/>
              </a:spcBef>
            </a:pPr>
            <a:r>
              <a:rPr lang="zh-CN" altLang="en-US" sz="1800" dirty="0">
                <a:ea typeface="宋体" pitchFamily="2" charset="-122"/>
                <a:cs typeface="Times New Roman" pitchFamily="18" charset="0"/>
              </a:rPr>
              <a:t>初始化对象的</a:t>
            </a:r>
            <a:r>
              <a:rPr lang="en-US" altLang="zh-CN" sz="1800" dirty="0">
                <a:ea typeface="宋体" pitchFamily="2" charset="-122"/>
                <a:cs typeface="Times New Roman" pitchFamily="18" charset="0"/>
              </a:rPr>
              <a:t>color</a:t>
            </a:r>
            <a:r>
              <a:rPr lang="zh-CN" altLang="en-US" sz="1800" dirty="0">
                <a:ea typeface="宋体" pitchFamily="2" charset="-122"/>
                <a:cs typeface="Times New Roman" pitchFamily="18" charset="0"/>
              </a:rPr>
              <a:t>属性为“</a:t>
            </a:r>
            <a:r>
              <a:rPr lang="en-US" altLang="zh-CN" sz="1800" dirty="0">
                <a:ea typeface="宋体" pitchFamily="2" charset="-122"/>
                <a:cs typeface="Times New Roman" pitchFamily="18" charset="0"/>
              </a:rPr>
              <a:t>white”</a:t>
            </a:r>
            <a:r>
              <a:rPr lang="zh-CN" altLang="en-US" sz="1800" dirty="0">
                <a:ea typeface="宋体" pitchFamily="2" charset="-122"/>
                <a:cs typeface="Times New Roman" pitchFamily="18" charset="0"/>
              </a:rPr>
              <a:t>，</a:t>
            </a:r>
            <a:r>
              <a:rPr lang="en-US" altLang="zh-CN" sz="1800" dirty="0">
                <a:ea typeface="宋体" pitchFamily="2" charset="-122"/>
                <a:cs typeface="Times New Roman" pitchFamily="18" charset="0"/>
              </a:rPr>
              <a:t>weight</a:t>
            </a:r>
            <a:r>
              <a:rPr lang="zh-CN" altLang="en-US" sz="1800" dirty="0">
                <a:ea typeface="宋体" pitchFamily="2" charset="-122"/>
                <a:cs typeface="Times New Roman" pitchFamily="18" charset="0"/>
              </a:rPr>
              <a:t>属性为</a:t>
            </a:r>
            <a:r>
              <a:rPr lang="en-US" altLang="zh-CN" sz="1800" dirty="0">
                <a:ea typeface="宋体" pitchFamily="2" charset="-122"/>
                <a:cs typeface="Times New Roman" pitchFamily="18" charset="0"/>
              </a:rPr>
              <a:t>1.0</a:t>
            </a:r>
            <a:r>
              <a:rPr lang="zh-CN" altLang="en-US" sz="1800" dirty="0">
                <a:ea typeface="宋体" pitchFamily="2" charset="-122"/>
                <a:cs typeface="Times New Roman" pitchFamily="18" charset="0"/>
              </a:rPr>
              <a:t>，</a:t>
            </a:r>
            <a:r>
              <a:rPr lang="en-US" altLang="zh-CN" sz="1800" dirty="0">
                <a:ea typeface="宋体" pitchFamily="2" charset="-122"/>
                <a:cs typeface="Times New Roman" pitchFamily="18" charset="0"/>
              </a:rPr>
              <a:t>radius</a:t>
            </a:r>
            <a:r>
              <a:rPr lang="zh-CN" altLang="en-US" sz="1800" dirty="0">
                <a:ea typeface="宋体" pitchFamily="2" charset="-122"/>
                <a:cs typeface="Times New Roman" pitchFamily="18" charset="0"/>
              </a:rPr>
              <a:t>属性为</a:t>
            </a:r>
            <a:r>
              <a:rPr lang="en-US" altLang="zh-CN" sz="1800" dirty="0">
                <a:ea typeface="宋体" pitchFamily="2" charset="-122"/>
                <a:cs typeface="Times New Roman" pitchFamily="18" charset="0"/>
              </a:rPr>
              <a:t>1.0</a:t>
            </a:r>
            <a:r>
              <a:rPr lang="zh-CN" altLang="en-US" sz="1800" dirty="0">
                <a:ea typeface="宋体" pitchFamily="2" charset="-122"/>
                <a:cs typeface="Times New Roman" pitchFamily="18" charset="0"/>
              </a:rPr>
              <a:t>。</a:t>
            </a:r>
          </a:p>
        </p:txBody>
      </p:sp>
      <p:sp>
        <p:nvSpPr>
          <p:cNvPr id="44059" name="Line 27"/>
          <p:cNvSpPr>
            <a:spLocks noChangeShapeType="1"/>
          </p:cNvSpPr>
          <p:nvPr/>
        </p:nvSpPr>
        <p:spPr bwMode="auto">
          <a:xfrm flipV="1">
            <a:off x="2312194" y="1006300"/>
            <a:ext cx="4666456" cy="2506216"/>
          </a:xfrm>
          <a:prstGeom prst="line">
            <a:avLst/>
          </a:prstGeom>
          <a:noFill/>
          <a:ln w="9525">
            <a:solidFill>
              <a:srgbClr val="BD6FBF"/>
            </a:solidFill>
            <a:round/>
            <a:headEnd/>
            <a:tailEnd type="triangle" w="med" len="med"/>
          </a:ln>
        </p:spPr>
        <p:txBody>
          <a:bodyPr/>
          <a:lstStyle/>
          <a:p>
            <a:endParaRPr lang="zh-CN" altLang="en-US">
              <a:ea typeface="宋体" pitchFamily="2" charset="-122"/>
              <a:cs typeface="Times New Roman" pitchFamily="18" charset="0"/>
            </a:endParaRPr>
          </a:p>
        </p:txBody>
      </p:sp>
      <p:sp>
        <p:nvSpPr>
          <p:cNvPr id="44060" name="Text Box 28"/>
          <p:cNvSpPr txBox="1">
            <a:spLocks noChangeArrowheads="1"/>
          </p:cNvSpPr>
          <p:nvPr/>
        </p:nvSpPr>
        <p:spPr bwMode="auto">
          <a:xfrm>
            <a:off x="6978650" y="1905000"/>
            <a:ext cx="2057400" cy="1477328"/>
          </a:xfrm>
          <a:prstGeom prst="rect">
            <a:avLst/>
          </a:prstGeom>
          <a:noFill/>
          <a:ln w="9525">
            <a:solidFill>
              <a:srgbClr val="BD6FBF"/>
            </a:solidFill>
            <a:miter lim="800000"/>
            <a:headEnd/>
            <a:tailEnd/>
          </a:ln>
        </p:spPr>
        <p:txBody>
          <a:bodyPr>
            <a:spAutoFit/>
          </a:bodyPr>
          <a:lstStyle/>
          <a:p>
            <a:pPr>
              <a:spcBef>
                <a:spcPct val="50000"/>
              </a:spcBef>
            </a:pPr>
            <a:r>
              <a:rPr lang="zh-CN" altLang="en-US" sz="1800" dirty="0">
                <a:ea typeface="宋体" pitchFamily="2" charset="-122"/>
                <a:cs typeface="Times New Roman" pitchFamily="18" charset="0"/>
              </a:rPr>
              <a:t>初始化对象的</a:t>
            </a:r>
            <a:r>
              <a:rPr lang="en-US" altLang="zh-CN" sz="1800" dirty="0">
                <a:ea typeface="宋体" pitchFamily="2" charset="-122"/>
                <a:cs typeface="Times New Roman" pitchFamily="18" charset="0"/>
              </a:rPr>
              <a:t>color</a:t>
            </a:r>
            <a:r>
              <a:rPr lang="zh-CN" altLang="en-US" sz="1800" dirty="0">
                <a:ea typeface="宋体" pitchFamily="2" charset="-122"/>
                <a:cs typeface="Times New Roman" pitchFamily="18" charset="0"/>
              </a:rPr>
              <a:t>属性为“</a:t>
            </a:r>
            <a:r>
              <a:rPr lang="en-US" altLang="zh-CN" sz="1800" dirty="0">
                <a:ea typeface="宋体" pitchFamily="2" charset="-122"/>
                <a:cs typeface="Times New Roman" pitchFamily="18" charset="0"/>
              </a:rPr>
              <a:t>white”</a:t>
            </a:r>
            <a:r>
              <a:rPr lang="zh-CN" altLang="en-US" sz="1800" dirty="0">
                <a:ea typeface="宋体" pitchFamily="2" charset="-122"/>
                <a:cs typeface="Times New Roman" pitchFamily="18" charset="0"/>
              </a:rPr>
              <a:t>，</a:t>
            </a:r>
            <a:r>
              <a:rPr lang="en-US" altLang="zh-CN" sz="1800" dirty="0">
                <a:ea typeface="宋体" pitchFamily="2" charset="-122"/>
                <a:cs typeface="Times New Roman" pitchFamily="18" charset="0"/>
              </a:rPr>
              <a:t>weight</a:t>
            </a:r>
            <a:r>
              <a:rPr lang="zh-CN" altLang="en-US" sz="1800" dirty="0">
                <a:ea typeface="宋体" pitchFamily="2" charset="-122"/>
                <a:cs typeface="Times New Roman" pitchFamily="18" charset="0"/>
              </a:rPr>
              <a:t>属性为</a:t>
            </a:r>
            <a:r>
              <a:rPr lang="en-US" altLang="zh-CN" sz="1800" dirty="0">
                <a:ea typeface="宋体" pitchFamily="2" charset="-122"/>
                <a:cs typeface="Times New Roman" pitchFamily="18" charset="0"/>
              </a:rPr>
              <a:t>1.0</a:t>
            </a:r>
            <a:r>
              <a:rPr lang="zh-CN" altLang="en-US" sz="1800" dirty="0">
                <a:ea typeface="宋体" pitchFamily="2" charset="-122"/>
                <a:cs typeface="Times New Roman" pitchFamily="18" charset="0"/>
              </a:rPr>
              <a:t>，</a:t>
            </a:r>
            <a:r>
              <a:rPr lang="en-US" altLang="zh-CN" sz="1800" dirty="0">
                <a:ea typeface="宋体" pitchFamily="2" charset="-122"/>
                <a:cs typeface="Times New Roman" pitchFamily="18" charset="0"/>
              </a:rPr>
              <a:t>radius</a:t>
            </a:r>
            <a:r>
              <a:rPr lang="zh-CN" altLang="en-US" sz="1800" dirty="0">
                <a:ea typeface="宋体" pitchFamily="2" charset="-122"/>
                <a:cs typeface="Times New Roman" pitchFamily="18" charset="0"/>
              </a:rPr>
              <a:t>根据参数构造器确定。</a:t>
            </a:r>
          </a:p>
        </p:txBody>
      </p:sp>
      <p:sp>
        <p:nvSpPr>
          <p:cNvPr id="44061" name="Line 29"/>
          <p:cNvSpPr>
            <a:spLocks noChangeShapeType="1"/>
          </p:cNvSpPr>
          <p:nvPr/>
        </p:nvSpPr>
        <p:spPr bwMode="auto">
          <a:xfrm flipV="1">
            <a:off x="3657600" y="2514600"/>
            <a:ext cx="3200400" cy="1447800"/>
          </a:xfrm>
          <a:prstGeom prst="line">
            <a:avLst/>
          </a:prstGeom>
          <a:noFill/>
          <a:ln w="9525">
            <a:solidFill>
              <a:srgbClr val="BD6FBF"/>
            </a:solidFill>
            <a:round/>
            <a:headEnd/>
            <a:tailEnd type="triangle" w="med" len="med"/>
          </a:ln>
        </p:spPr>
        <p:txBody>
          <a:bodyPr/>
          <a:lstStyle/>
          <a:p>
            <a:endParaRPr lang="zh-CN" altLang="en-US">
              <a:ea typeface="宋体" pitchFamily="2" charset="-122"/>
              <a:cs typeface="Times New Roman" pitchFamily="18" charset="0"/>
            </a:endParaRPr>
          </a:p>
        </p:txBody>
      </p:sp>
      <p:sp>
        <p:nvSpPr>
          <p:cNvPr id="44062" name="Text Box 30"/>
          <p:cNvSpPr txBox="1">
            <a:spLocks noChangeArrowheads="1"/>
          </p:cNvSpPr>
          <p:nvPr/>
        </p:nvSpPr>
        <p:spPr bwMode="auto">
          <a:xfrm>
            <a:off x="6877050" y="3741738"/>
            <a:ext cx="2195513" cy="1200150"/>
          </a:xfrm>
          <a:prstGeom prst="rect">
            <a:avLst/>
          </a:prstGeom>
          <a:noFill/>
          <a:ln w="9525">
            <a:solidFill>
              <a:srgbClr val="BD6FBF"/>
            </a:solidFill>
            <a:miter lim="800000"/>
            <a:headEnd/>
            <a:tailEnd/>
          </a:ln>
        </p:spPr>
        <p:txBody>
          <a:bodyPr>
            <a:spAutoFit/>
          </a:bodyPr>
          <a:lstStyle/>
          <a:p>
            <a:pPr>
              <a:spcBef>
                <a:spcPct val="50000"/>
              </a:spcBef>
            </a:pPr>
            <a:r>
              <a:rPr lang="zh-CN" altLang="en-US" sz="1800" dirty="0">
                <a:ea typeface="宋体" pitchFamily="2" charset="-122"/>
                <a:cs typeface="Times New Roman" pitchFamily="18" charset="0"/>
              </a:rPr>
              <a:t>重写</a:t>
            </a:r>
            <a:r>
              <a:rPr lang="en-US" altLang="zh-CN" sz="1800" dirty="0">
                <a:ea typeface="宋体" pitchFamily="2" charset="-122"/>
                <a:cs typeface="Times New Roman" pitchFamily="18" charset="0"/>
              </a:rPr>
              <a:t>equals</a:t>
            </a:r>
            <a:r>
              <a:rPr lang="zh-CN" altLang="en-US" sz="1800" dirty="0">
                <a:ea typeface="宋体" pitchFamily="2" charset="-122"/>
                <a:cs typeface="Times New Roman" pitchFamily="18" charset="0"/>
              </a:rPr>
              <a:t>方法</a:t>
            </a:r>
            <a:r>
              <a:rPr lang="en-US" altLang="zh-CN" sz="1800" dirty="0">
                <a:ea typeface="宋体" pitchFamily="2" charset="-122"/>
                <a:cs typeface="Times New Roman" pitchFamily="18" charset="0"/>
              </a:rPr>
              <a:t>,</a:t>
            </a:r>
            <a:r>
              <a:rPr lang="zh-CN" altLang="en-US" sz="1800" dirty="0">
                <a:ea typeface="宋体" pitchFamily="2" charset="-122"/>
                <a:cs typeface="Times New Roman" pitchFamily="18" charset="0"/>
              </a:rPr>
              <a:t>比较两个圆的半径是否相等，如相等，返回</a:t>
            </a:r>
            <a:r>
              <a:rPr lang="en-US" altLang="zh-CN" sz="1800" dirty="0">
                <a:ea typeface="宋体" pitchFamily="2" charset="-122"/>
                <a:cs typeface="Times New Roman" pitchFamily="18" charset="0"/>
              </a:rPr>
              <a:t>true</a:t>
            </a:r>
            <a:r>
              <a:rPr lang="zh-CN" altLang="en-US" sz="1800" dirty="0">
                <a:ea typeface="宋体" pitchFamily="2" charset="-122"/>
                <a:cs typeface="Times New Roman" pitchFamily="18" charset="0"/>
              </a:rPr>
              <a:t>。</a:t>
            </a:r>
          </a:p>
        </p:txBody>
      </p:sp>
      <p:sp>
        <p:nvSpPr>
          <p:cNvPr id="44063" name="Text Box 31"/>
          <p:cNvSpPr txBox="1">
            <a:spLocks noChangeArrowheads="1"/>
          </p:cNvSpPr>
          <p:nvPr/>
        </p:nvSpPr>
        <p:spPr bwMode="auto">
          <a:xfrm>
            <a:off x="6835775" y="5083175"/>
            <a:ext cx="2057400" cy="650875"/>
          </a:xfrm>
          <a:prstGeom prst="rect">
            <a:avLst/>
          </a:prstGeom>
          <a:noFill/>
          <a:ln w="9525">
            <a:solidFill>
              <a:srgbClr val="BD6FBF"/>
            </a:solidFill>
            <a:miter lim="800000"/>
            <a:headEnd/>
            <a:tailEnd/>
          </a:ln>
        </p:spPr>
        <p:txBody>
          <a:bodyPr>
            <a:spAutoFit/>
          </a:bodyPr>
          <a:lstStyle/>
          <a:p>
            <a:pPr>
              <a:spcBef>
                <a:spcPct val="50000"/>
              </a:spcBef>
            </a:pPr>
            <a:r>
              <a:rPr lang="zh-CN" altLang="en-US" sz="1800" dirty="0">
                <a:ea typeface="宋体" pitchFamily="2" charset="-122"/>
                <a:cs typeface="Times New Roman" pitchFamily="18" charset="0"/>
              </a:rPr>
              <a:t>重写</a:t>
            </a:r>
            <a:r>
              <a:rPr lang="en-US" altLang="zh-CN" sz="1800" dirty="0" err="1">
                <a:ea typeface="宋体" pitchFamily="2" charset="-122"/>
                <a:cs typeface="Times New Roman" pitchFamily="18" charset="0"/>
              </a:rPr>
              <a:t>toString</a:t>
            </a:r>
            <a:r>
              <a:rPr lang="zh-CN" altLang="en-US" sz="1800" dirty="0">
                <a:ea typeface="宋体" pitchFamily="2" charset="-122"/>
                <a:cs typeface="Times New Roman" pitchFamily="18" charset="0"/>
              </a:rPr>
              <a:t>方法</a:t>
            </a:r>
            <a:r>
              <a:rPr lang="en-US" altLang="zh-CN" sz="1800" dirty="0">
                <a:ea typeface="宋体" pitchFamily="2" charset="-122"/>
                <a:cs typeface="Times New Roman" pitchFamily="18" charset="0"/>
              </a:rPr>
              <a:t>,</a:t>
            </a:r>
            <a:r>
              <a:rPr lang="zh-CN" altLang="en-US" sz="1800" dirty="0">
                <a:ea typeface="宋体" pitchFamily="2" charset="-122"/>
                <a:cs typeface="Times New Roman" pitchFamily="18" charset="0"/>
              </a:rPr>
              <a:t>输出圆的半径。</a:t>
            </a:r>
          </a:p>
        </p:txBody>
      </p:sp>
      <p:sp>
        <p:nvSpPr>
          <p:cNvPr id="44064" name="Line 32"/>
          <p:cNvSpPr>
            <a:spLocks noChangeShapeType="1"/>
          </p:cNvSpPr>
          <p:nvPr/>
        </p:nvSpPr>
        <p:spPr bwMode="auto">
          <a:xfrm flipV="1">
            <a:off x="4214810" y="4191000"/>
            <a:ext cx="2643190" cy="1381140"/>
          </a:xfrm>
          <a:prstGeom prst="line">
            <a:avLst/>
          </a:prstGeom>
          <a:noFill/>
          <a:ln w="9525">
            <a:solidFill>
              <a:srgbClr val="BD6FBF"/>
            </a:solidFill>
            <a:round/>
            <a:headEnd/>
            <a:tailEnd type="triangle" w="med" len="med"/>
          </a:ln>
        </p:spPr>
        <p:txBody>
          <a:bodyPr/>
          <a:lstStyle/>
          <a:p>
            <a:endParaRPr lang="zh-CN" altLang="en-US">
              <a:ea typeface="宋体" pitchFamily="2" charset="-122"/>
              <a:cs typeface="Times New Roman" pitchFamily="18" charset="0"/>
            </a:endParaRPr>
          </a:p>
        </p:txBody>
      </p:sp>
      <p:sp>
        <p:nvSpPr>
          <p:cNvPr id="44065" name="Line 33"/>
          <p:cNvSpPr>
            <a:spLocks noChangeShapeType="1"/>
          </p:cNvSpPr>
          <p:nvPr/>
        </p:nvSpPr>
        <p:spPr bwMode="auto">
          <a:xfrm flipV="1">
            <a:off x="3286116" y="5334000"/>
            <a:ext cx="3571884" cy="595330"/>
          </a:xfrm>
          <a:prstGeom prst="line">
            <a:avLst/>
          </a:prstGeom>
          <a:noFill/>
          <a:ln w="9525">
            <a:solidFill>
              <a:srgbClr val="BD6FBF"/>
            </a:solidFill>
            <a:round/>
            <a:headEnd/>
            <a:tailEnd type="triangle" w="med" len="med"/>
          </a:ln>
        </p:spPr>
        <p:txBody>
          <a:bodyPr/>
          <a:lstStyle/>
          <a:p>
            <a:endParaRPr lang="zh-CN" altLang="en-US">
              <a:ea typeface="宋体" pitchFamily="2" charset="-122"/>
              <a:cs typeface="Times New Roman" pitchFamily="18" charset="0"/>
            </a:endParaRPr>
          </a:p>
        </p:txBody>
      </p:sp>
      <p:sp>
        <p:nvSpPr>
          <p:cNvPr id="44066" name="Text Box 34"/>
          <p:cNvSpPr txBox="1">
            <a:spLocks noChangeArrowheads="1"/>
          </p:cNvSpPr>
          <p:nvPr/>
        </p:nvSpPr>
        <p:spPr bwMode="auto">
          <a:xfrm>
            <a:off x="164178" y="6160763"/>
            <a:ext cx="8713788" cy="650875"/>
          </a:xfrm>
          <a:prstGeom prst="rect">
            <a:avLst/>
          </a:prstGeom>
          <a:solidFill>
            <a:schemeClr val="accent1">
              <a:lumMod val="40000"/>
              <a:lumOff val="60000"/>
            </a:schemeClr>
          </a:solidFill>
          <a:ln w="9525">
            <a:solidFill>
              <a:srgbClr val="BD6FBF"/>
            </a:solidFill>
            <a:miter lim="800000"/>
            <a:headEnd/>
            <a:tailEnd/>
          </a:ln>
        </p:spPr>
        <p:txBody>
          <a:bodyPr>
            <a:spAutoFit/>
          </a:bodyPr>
          <a:lstStyle/>
          <a:p>
            <a:pPr>
              <a:spcBef>
                <a:spcPct val="50000"/>
              </a:spcBef>
            </a:pPr>
            <a:r>
              <a:rPr lang="zh-CN" altLang="en-US" sz="1800" dirty="0">
                <a:ea typeface="宋体" pitchFamily="2" charset="-122"/>
                <a:cs typeface="Times New Roman" pitchFamily="18" charset="0"/>
              </a:rPr>
              <a:t>写一个测试类，创建两个</a:t>
            </a:r>
            <a:r>
              <a:rPr lang="en-US" altLang="zh-CN" sz="1800" dirty="0">
                <a:ea typeface="宋体" pitchFamily="2" charset="-122"/>
                <a:cs typeface="Times New Roman" pitchFamily="18" charset="0"/>
              </a:rPr>
              <a:t>Circle</a:t>
            </a:r>
            <a:r>
              <a:rPr lang="zh-CN" altLang="en-US" sz="1800" dirty="0">
                <a:ea typeface="宋体" pitchFamily="2" charset="-122"/>
                <a:cs typeface="Times New Roman" pitchFamily="18" charset="0"/>
              </a:rPr>
              <a:t>对象</a:t>
            </a:r>
            <a:r>
              <a:rPr lang="zh-CN" altLang="en-US" sz="1800" dirty="0" smtClean="0">
                <a:ea typeface="宋体" pitchFamily="2" charset="-122"/>
                <a:cs typeface="Times New Roman" pitchFamily="18" charset="0"/>
              </a:rPr>
              <a:t>，判断</a:t>
            </a:r>
            <a:r>
              <a:rPr lang="zh-CN" altLang="en-US" sz="1800" dirty="0">
                <a:ea typeface="宋体" pitchFamily="2" charset="-122"/>
                <a:cs typeface="Times New Roman" pitchFamily="18" charset="0"/>
              </a:rPr>
              <a:t>其半径是否相等；利用</a:t>
            </a:r>
            <a:r>
              <a:rPr lang="en-US" altLang="zh-CN" sz="1800" dirty="0" err="1">
                <a:ea typeface="宋体" pitchFamily="2" charset="-122"/>
                <a:cs typeface="Times New Roman" pitchFamily="18" charset="0"/>
              </a:rPr>
              <a:t>toString</a:t>
            </a:r>
            <a:r>
              <a:rPr lang="en-US" altLang="zh-CN" sz="1800" dirty="0">
                <a:ea typeface="宋体" pitchFamily="2" charset="-122"/>
                <a:cs typeface="Times New Roman" pitchFamily="18" charset="0"/>
              </a:rPr>
              <a:t>()</a:t>
            </a:r>
            <a:r>
              <a:rPr lang="zh-CN" altLang="en-US" sz="1800" dirty="0">
                <a:ea typeface="宋体" pitchFamily="2" charset="-122"/>
                <a:cs typeface="Times New Roman" pitchFamily="18" charset="0"/>
              </a:rPr>
              <a:t>方法输出其半径</a:t>
            </a:r>
            <a:r>
              <a:rPr lang="zh-CN" altLang="en-US" dirty="0">
                <a:ea typeface="宋体" pitchFamily="2" charset="-122"/>
                <a:cs typeface="Times New Roman" pitchFamily="18" charset="0"/>
              </a:rPr>
              <a:t>。判断其颜色是否相等；利用</a:t>
            </a:r>
            <a:r>
              <a:rPr lang="en-US" altLang="zh-CN" dirty="0">
                <a:ea typeface="宋体" pitchFamily="2" charset="-122"/>
                <a:cs typeface="Times New Roman" pitchFamily="18" charset="0"/>
              </a:rPr>
              <a:t>equals</a:t>
            </a:r>
            <a:r>
              <a:rPr lang="zh-CN" altLang="en-US" dirty="0">
                <a:ea typeface="宋体" pitchFamily="2" charset="-122"/>
                <a:cs typeface="Times New Roman" pitchFamily="18" charset="0"/>
              </a:rPr>
              <a:t>方法</a:t>
            </a:r>
            <a:endParaRPr lang="zh-CN" altLang="en-US" sz="1800" dirty="0">
              <a:ea typeface="宋体" pitchFamily="2" charset="-122"/>
              <a:cs typeface="Times New Roman" pitchFamily="18" charset="0"/>
            </a:endParaRPr>
          </a:p>
        </p:txBody>
      </p:sp>
    </p:spTree>
    <p:extLst>
      <p:ext uri="{BB962C8B-B14F-4D97-AF65-F5344CB8AC3E}">
        <p14:creationId xmlns:p14="http://schemas.microsoft.com/office/powerpoint/2010/main" val="210646408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642918"/>
            <a:ext cx="8229600" cy="857256"/>
          </a:xfrm>
        </p:spPr>
        <p:txBody>
          <a:bodyPr/>
          <a:lstStyle/>
          <a:p>
            <a:r>
              <a:rPr lang="zh-CN" altLang="en-US" b="1" dirty="0" smtClean="0"/>
              <a:t>练  习</a:t>
            </a:r>
            <a:endParaRPr lang="zh-CN" altLang="en-US" b="1" dirty="0"/>
          </a:p>
        </p:txBody>
      </p:sp>
      <p:sp>
        <p:nvSpPr>
          <p:cNvPr id="3" name="内容占位符 2"/>
          <p:cNvSpPr>
            <a:spLocks noGrp="1"/>
          </p:cNvSpPr>
          <p:nvPr>
            <p:ph idx="1"/>
          </p:nvPr>
        </p:nvSpPr>
        <p:spPr/>
        <p:txBody>
          <a:bodyPr/>
          <a:lstStyle/>
          <a:p>
            <a:pPr marL="457200" indent="-457200">
              <a:buFont typeface="+mj-lt"/>
              <a:buAutoNum type="arabicPeriod"/>
              <a:defRPr/>
            </a:pPr>
            <a:r>
              <a:rPr lang="zh-CN" altLang="en-US" dirty="0" smtClean="0">
                <a:ea typeface="宋体" pitchFamily="2" charset="-122"/>
              </a:rPr>
              <a:t>编写</a:t>
            </a:r>
            <a:r>
              <a:rPr lang="en-US" altLang="zh-CN" dirty="0" err="1" smtClean="0">
                <a:ea typeface="宋体" pitchFamily="2" charset="-122"/>
              </a:rPr>
              <a:t>MyDate</a:t>
            </a:r>
            <a:r>
              <a:rPr lang="zh-CN" altLang="en-US" dirty="0" smtClean="0">
                <a:ea typeface="宋体" pitchFamily="2" charset="-122"/>
              </a:rPr>
              <a:t>类表示日期，类中包含属性</a:t>
            </a:r>
            <a:r>
              <a:rPr lang="en-US" altLang="zh-CN" dirty="0" smtClean="0">
                <a:ea typeface="宋体" pitchFamily="2" charset="-122"/>
              </a:rPr>
              <a:t>day</a:t>
            </a:r>
            <a:r>
              <a:rPr lang="zh-CN" altLang="en-US" dirty="0" smtClean="0">
                <a:ea typeface="宋体" pitchFamily="2" charset="-122"/>
              </a:rPr>
              <a:t>、</a:t>
            </a:r>
            <a:r>
              <a:rPr lang="en-US" altLang="zh-CN" dirty="0" smtClean="0">
                <a:ea typeface="宋体" pitchFamily="2" charset="-122"/>
              </a:rPr>
              <a:t>month</a:t>
            </a:r>
            <a:r>
              <a:rPr lang="zh-CN" altLang="en-US" dirty="0" smtClean="0">
                <a:ea typeface="宋体" pitchFamily="2" charset="-122"/>
              </a:rPr>
              <a:t>和</a:t>
            </a:r>
            <a:r>
              <a:rPr lang="en-US" altLang="zh-CN" dirty="0" smtClean="0">
                <a:ea typeface="宋体" pitchFamily="2" charset="-122"/>
              </a:rPr>
              <a:t>year</a:t>
            </a:r>
            <a:r>
              <a:rPr lang="zh-CN" altLang="en-US" dirty="0" smtClean="0">
                <a:ea typeface="宋体" pitchFamily="2" charset="-122"/>
              </a:rPr>
              <a:t>，提供必要的方法，并覆盖</a:t>
            </a:r>
            <a:r>
              <a:rPr lang="en-US" altLang="zh-CN" dirty="0" smtClean="0">
                <a:ea typeface="宋体" pitchFamily="2" charset="-122"/>
              </a:rPr>
              <a:t>equals</a:t>
            </a:r>
            <a:r>
              <a:rPr lang="zh-CN" altLang="en-US" dirty="0" smtClean="0">
                <a:ea typeface="宋体" pitchFamily="2" charset="-122"/>
              </a:rPr>
              <a:t>方法以比较年、月、日是否相同。</a:t>
            </a:r>
          </a:p>
          <a:p>
            <a:pPr marL="457200" indent="-457200">
              <a:buFont typeface="+mj-lt"/>
              <a:buAutoNum type="arabicPeriod"/>
              <a:defRPr/>
            </a:pPr>
            <a:r>
              <a:rPr lang="zh-CN" altLang="en-US" dirty="0" smtClean="0">
                <a:ea typeface="宋体" pitchFamily="2" charset="-122"/>
              </a:rPr>
              <a:t>在</a:t>
            </a:r>
            <a:r>
              <a:rPr lang="en-US" altLang="zh-CN" dirty="0" err="1" smtClean="0">
                <a:ea typeface="宋体" pitchFamily="2" charset="-122"/>
              </a:rPr>
              <a:t>TestDate</a:t>
            </a:r>
            <a:r>
              <a:rPr lang="zh-CN" altLang="en-US" dirty="0" smtClean="0">
                <a:ea typeface="宋体" pitchFamily="2" charset="-122"/>
              </a:rPr>
              <a:t>类的</a:t>
            </a:r>
            <a:r>
              <a:rPr lang="en-US" altLang="zh-CN" dirty="0" smtClean="0">
                <a:ea typeface="宋体" pitchFamily="2" charset="-122"/>
              </a:rPr>
              <a:t>main</a:t>
            </a:r>
            <a:r>
              <a:rPr lang="zh-CN" altLang="en-US" dirty="0" smtClean="0">
                <a:ea typeface="宋体" pitchFamily="2" charset="-122"/>
              </a:rPr>
              <a:t>方法中，创建两个日期均为</a:t>
            </a:r>
            <a:r>
              <a:rPr lang="en-US" altLang="zh-CN" dirty="0" smtClean="0">
                <a:ea typeface="宋体" pitchFamily="2" charset="-122"/>
              </a:rPr>
              <a:t>2014</a:t>
            </a:r>
            <a:r>
              <a:rPr lang="zh-CN" altLang="en-US" dirty="0" smtClean="0">
                <a:ea typeface="宋体" pitchFamily="2" charset="-122"/>
              </a:rPr>
              <a:t>年</a:t>
            </a:r>
            <a:r>
              <a:rPr lang="en-US" altLang="zh-CN" dirty="0" smtClean="0">
                <a:ea typeface="宋体" pitchFamily="2" charset="-122"/>
              </a:rPr>
              <a:t>10</a:t>
            </a:r>
            <a:r>
              <a:rPr lang="zh-CN" altLang="en-US" dirty="0" smtClean="0">
                <a:ea typeface="宋体" pitchFamily="2" charset="-122"/>
              </a:rPr>
              <a:t>月</a:t>
            </a:r>
            <a:r>
              <a:rPr lang="en-US" altLang="zh-CN" dirty="0" smtClean="0">
                <a:ea typeface="宋体" pitchFamily="2" charset="-122"/>
              </a:rPr>
              <a:t>1</a:t>
            </a:r>
            <a:r>
              <a:rPr lang="zh-CN" altLang="en-US" dirty="0" smtClean="0">
                <a:ea typeface="宋体" pitchFamily="2" charset="-122"/>
              </a:rPr>
              <a:t>日的</a:t>
            </a:r>
            <a:r>
              <a:rPr lang="en-US" altLang="zh-CN" dirty="0" err="1" smtClean="0">
                <a:ea typeface="宋体" pitchFamily="2" charset="-122"/>
              </a:rPr>
              <a:t>MyDate</a:t>
            </a:r>
            <a:r>
              <a:rPr lang="zh-CN" altLang="en-US" dirty="0" smtClean="0">
                <a:ea typeface="宋体" pitchFamily="2" charset="-122"/>
              </a:rPr>
              <a:t>对象，比较它们是否相同。通过</a:t>
            </a:r>
            <a:r>
              <a:rPr lang="en-US" altLang="zh-CN" dirty="0" err="1" smtClean="0">
                <a:ea typeface="宋体" pitchFamily="2" charset="-122"/>
              </a:rPr>
              <a:t>toString</a:t>
            </a:r>
            <a:r>
              <a:rPr lang="zh-CN" altLang="en-US" dirty="0" smtClean="0">
                <a:ea typeface="宋体" pitchFamily="2" charset="-122"/>
              </a:rPr>
              <a:t>方法打印两个对象日期</a:t>
            </a:r>
            <a:endParaRPr lang="en-US" altLang="zh-CN" dirty="0" smtClean="0">
              <a:ea typeface="宋体" pitchFamily="2" charset="-122"/>
            </a:endParaRPr>
          </a:p>
          <a:p>
            <a:pPr marL="0" indent="0">
              <a:buNone/>
              <a:defRPr/>
            </a:pPr>
            <a:endParaRPr lang="zh-CN" altLang="en-US" dirty="0" smtClean="0">
              <a:ea typeface="宋体" pitchFamily="2" charset="-122"/>
            </a:endParaRPr>
          </a:p>
          <a:p>
            <a:endParaRPr lang="zh-CN" alt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2" cstate="print"/>
          <a:stretch>
            <a:fillRect/>
          </a:stretch>
        </p:blipFill>
        <p:spPr>
          <a:xfrm>
            <a:off x="357158" y="1857364"/>
            <a:ext cx="8429684" cy="1928826"/>
          </a:xfrm>
        </p:spPr>
      </p:pic>
      <p:sp>
        <p:nvSpPr>
          <p:cNvPr id="7" name="TextBox 6"/>
          <p:cNvSpPr txBox="1"/>
          <p:nvPr/>
        </p:nvSpPr>
        <p:spPr>
          <a:xfrm>
            <a:off x="928662" y="2445245"/>
            <a:ext cx="7786742" cy="769441"/>
          </a:xfrm>
          <a:prstGeom prst="rect">
            <a:avLst/>
          </a:prstGeom>
          <a:noFill/>
        </p:spPr>
        <p:txBody>
          <a:bodyPr wrap="square" rtlCol="0">
            <a:spAutoFit/>
          </a:bodyPr>
          <a:lstStyle/>
          <a:p>
            <a:r>
              <a:rPr lang="zh-CN" altLang="en-US" sz="4400" dirty="0" smtClean="0">
                <a:solidFill>
                  <a:schemeClr val="bg1"/>
                </a:solidFill>
              </a:rPr>
              <a:t>第四节 </a:t>
            </a:r>
            <a:r>
              <a:rPr lang="en-US" altLang="zh-CN" sz="4400" dirty="0" smtClean="0">
                <a:solidFill>
                  <a:schemeClr val="bg1"/>
                </a:solidFill>
              </a:rPr>
              <a:t>static </a:t>
            </a:r>
            <a:r>
              <a:rPr lang="zh-CN" altLang="en-US" sz="4400" dirty="0" smtClean="0">
                <a:solidFill>
                  <a:schemeClr val="bg1"/>
                </a:solidFill>
              </a:rPr>
              <a:t>与 </a:t>
            </a:r>
            <a:r>
              <a:rPr lang="en-US" altLang="zh-CN" sz="4400" dirty="0" smtClean="0">
                <a:solidFill>
                  <a:schemeClr val="bg1"/>
                </a:solidFill>
              </a:rPr>
              <a:t>final </a:t>
            </a:r>
            <a:r>
              <a:rPr lang="zh-CN" altLang="en-US" sz="4400" dirty="0" smtClean="0">
                <a:solidFill>
                  <a:schemeClr val="bg1"/>
                </a:solidFill>
              </a:rPr>
              <a:t>修饰符</a:t>
            </a:r>
            <a:endParaRPr lang="en-US" altLang="zh-CN" sz="4400" dirty="0" smtClean="0">
              <a:solidFill>
                <a:schemeClr val="bg1"/>
              </a:solidFill>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1124744"/>
            <a:ext cx="1944216" cy="50405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矩形 4"/>
          <p:cNvSpPr/>
          <p:nvPr/>
        </p:nvSpPr>
        <p:spPr>
          <a:xfrm>
            <a:off x="2771800" y="1124744"/>
            <a:ext cx="6048672" cy="345638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6" name="矩形 5"/>
          <p:cNvSpPr/>
          <p:nvPr/>
        </p:nvSpPr>
        <p:spPr>
          <a:xfrm>
            <a:off x="2771800" y="4869160"/>
            <a:ext cx="4608512" cy="15841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7" name="文本框 6"/>
          <p:cNvSpPr txBox="1"/>
          <p:nvPr/>
        </p:nvSpPr>
        <p:spPr>
          <a:xfrm>
            <a:off x="899592" y="6237312"/>
            <a:ext cx="864096" cy="369332"/>
          </a:xfrm>
          <a:prstGeom prst="rect">
            <a:avLst/>
          </a:prstGeom>
          <a:noFill/>
        </p:spPr>
        <p:txBody>
          <a:bodyPr wrap="square" rtlCol="0">
            <a:spAutoFit/>
          </a:bodyPr>
          <a:lstStyle/>
          <a:p>
            <a:r>
              <a:rPr lang="zh-CN" altLang="en-US" smtClean="0"/>
              <a:t>栈</a:t>
            </a:r>
            <a:endParaRPr lang="zh-CN" altLang="en-US"/>
          </a:p>
        </p:txBody>
      </p:sp>
      <p:sp>
        <p:nvSpPr>
          <p:cNvPr id="8" name="文本框 7"/>
          <p:cNvSpPr txBox="1"/>
          <p:nvPr/>
        </p:nvSpPr>
        <p:spPr>
          <a:xfrm>
            <a:off x="8028384" y="4725144"/>
            <a:ext cx="720080" cy="369332"/>
          </a:xfrm>
          <a:prstGeom prst="rect">
            <a:avLst/>
          </a:prstGeom>
          <a:noFill/>
        </p:spPr>
        <p:txBody>
          <a:bodyPr wrap="square" rtlCol="0">
            <a:spAutoFit/>
          </a:bodyPr>
          <a:lstStyle/>
          <a:p>
            <a:r>
              <a:rPr lang="zh-CN" altLang="en-US" smtClean="0"/>
              <a:t>堆</a:t>
            </a:r>
            <a:endParaRPr lang="zh-CN" altLang="en-US"/>
          </a:p>
        </p:txBody>
      </p:sp>
      <p:sp>
        <p:nvSpPr>
          <p:cNvPr id="9" name="文本框 8"/>
          <p:cNvSpPr txBox="1"/>
          <p:nvPr/>
        </p:nvSpPr>
        <p:spPr>
          <a:xfrm>
            <a:off x="7380312" y="5877272"/>
            <a:ext cx="1224136" cy="369332"/>
          </a:xfrm>
          <a:prstGeom prst="rect">
            <a:avLst/>
          </a:prstGeom>
          <a:noFill/>
        </p:spPr>
        <p:txBody>
          <a:bodyPr wrap="square" rtlCol="0">
            <a:spAutoFit/>
          </a:bodyPr>
          <a:lstStyle/>
          <a:p>
            <a:r>
              <a:rPr lang="zh-CN" altLang="en-US" smtClean="0"/>
              <a:t>方法区</a:t>
            </a:r>
            <a:endParaRPr lang="zh-CN" altLang="en-US"/>
          </a:p>
        </p:txBody>
      </p:sp>
      <p:sp>
        <p:nvSpPr>
          <p:cNvPr id="10" name="Rectangle 1"/>
          <p:cNvSpPr>
            <a:spLocks noChangeArrowheads="1"/>
          </p:cNvSpPr>
          <p:nvPr/>
        </p:nvSpPr>
        <p:spPr bwMode="auto">
          <a:xfrm>
            <a:off x="2443007" y="326847"/>
            <a:ext cx="4932040"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000000"/>
                </a:solidFill>
                <a:effectLst/>
                <a:latin typeface="Consolas" panose="020B0609020204030204" pitchFamily="49" charset="0"/>
              </a:rPr>
              <a:t>Chinese c1 = </a:t>
            </a:r>
            <a:r>
              <a:rPr kumimoji="0" lang="zh-CN" altLang="zh-CN" sz="1300" b="1" i="0" u="none" strike="noStrike" cap="none" normalizeH="0" baseline="0" smtClean="0">
                <a:ln>
                  <a:noFill/>
                </a:ln>
                <a:solidFill>
                  <a:srgbClr val="000080"/>
                </a:solidFill>
                <a:effectLst/>
                <a:latin typeface="Consolas" panose="020B0609020204030204" pitchFamily="49" charset="0"/>
              </a:rPr>
              <a:t>new </a:t>
            </a:r>
            <a:r>
              <a:rPr kumimoji="0" lang="zh-CN" altLang="zh-CN" sz="1300" b="0" i="0" u="none" strike="noStrike" cap="none" normalizeH="0" baseline="0" smtClean="0">
                <a:ln>
                  <a:noFill/>
                </a:ln>
                <a:solidFill>
                  <a:srgbClr val="000000"/>
                </a:solidFill>
                <a:effectLst/>
                <a:latin typeface="Consolas" panose="020B0609020204030204" pitchFamily="49" charset="0"/>
              </a:rPr>
              <a:t>Chinese(</a:t>
            </a:r>
            <a:r>
              <a:rPr kumimoji="0" lang="zh-CN" altLang="zh-CN" sz="1300" b="1" i="0" u="none" strike="noStrike" cap="none" normalizeH="0" baseline="0" smtClean="0">
                <a:ln>
                  <a:noFill/>
                </a:ln>
                <a:solidFill>
                  <a:srgbClr val="008000"/>
                </a:solidFill>
                <a:effectLst/>
                <a:latin typeface="Consolas" panose="020B0609020204030204" pitchFamily="49" charset="0"/>
              </a:rPr>
              <a:t>"</a:t>
            </a:r>
            <a:r>
              <a:rPr kumimoji="0" lang="zh-CN" altLang="zh-CN" sz="13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张三</a:t>
            </a:r>
            <a:r>
              <a:rPr kumimoji="0" lang="zh-CN" altLang="zh-CN" sz="1300" b="1" i="0" u="none" strike="noStrike" cap="none" normalizeH="0" baseline="0" smtClean="0">
                <a:ln>
                  <a:noFill/>
                </a:ln>
                <a:solidFill>
                  <a:srgbClr val="008000"/>
                </a:solidFill>
                <a:effectLst/>
                <a:latin typeface="Consolas" panose="020B0609020204030204" pitchFamily="49" charset="0"/>
              </a:rPr>
              <a:t>"</a:t>
            </a:r>
            <a:r>
              <a:rPr kumimoji="0" lang="zh-CN" altLang="zh-CN" sz="1300" b="0" i="0" u="none" strike="noStrike" cap="none" normalizeH="0" baseline="0" smtClean="0">
                <a:ln>
                  <a:noFill/>
                </a:ln>
                <a:solidFill>
                  <a:srgbClr val="000000"/>
                </a:solidFill>
                <a:effectLst/>
                <a:latin typeface="Consolas" panose="020B0609020204030204" pitchFamily="49" charset="0"/>
              </a:rPr>
              <a:t>, </a:t>
            </a:r>
            <a:r>
              <a:rPr kumimoji="0" lang="zh-CN" altLang="zh-CN" sz="1300" b="0" i="0" u="none" strike="noStrike" cap="none" normalizeH="0" baseline="0" smtClean="0">
                <a:ln>
                  <a:noFill/>
                </a:ln>
                <a:solidFill>
                  <a:srgbClr val="0000FF"/>
                </a:solidFill>
                <a:effectLst/>
                <a:latin typeface="Consolas" panose="020B0609020204030204" pitchFamily="49" charset="0"/>
              </a:rPr>
              <a:t>18</a:t>
            </a:r>
            <a:r>
              <a:rPr kumimoji="0" lang="zh-CN" altLang="zh-CN" sz="1300" b="0" i="0" u="none" strike="noStrike" cap="none" normalizeH="0" baseline="0" smtClean="0">
                <a:ln>
                  <a:noFill/>
                </a:ln>
                <a:solidFill>
                  <a:srgbClr val="000000"/>
                </a:solidFill>
                <a:effectLst/>
                <a:latin typeface="Consolas" panose="020B0609020204030204" pitchFamily="49" charset="0"/>
              </a:rPr>
              <a:t>, </a:t>
            </a:r>
            <a:r>
              <a:rPr kumimoji="0" lang="zh-CN" altLang="zh-CN" sz="1300" b="1" i="0" u="none" strike="noStrike" cap="none" normalizeH="0" baseline="0" smtClean="0">
                <a:ln>
                  <a:noFill/>
                </a:ln>
                <a:solidFill>
                  <a:srgbClr val="008000"/>
                </a:solidFill>
                <a:effectLst/>
                <a:latin typeface="Consolas" panose="020B0609020204030204" pitchFamily="49" charset="0"/>
              </a:rPr>
              <a:t>"</a:t>
            </a:r>
            <a:r>
              <a:rPr kumimoji="0" lang="zh-CN" altLang="zh-CN" sz="13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中国</a:t>
            </a:r>
            <a:r>
              <a:rPr kumimoji="0" lang="zh-CN" altLang="zh-CN" sz="1300" b="1" i="0" u="none" strike="noStrike" cap="none" normalizeH="0" baseline="0" smtClean="0">
                <a:ln>
                  <a:noFill/>
                </a:ln>
                <a:solidFill>
                  <a:srgbClr val="008000"/>
                </a:solidFill>
                <a:effectLst/>
                <a:latin typeface="Consolas" panose="020B0609020204030204" pitchFamily="49" charset="0"/>
              </a:rPr>
              <a:t>"</a:t>
            </a:r>
            <a:r>
              <a:rPr kumimoji="0" lang="zh-CN" altLang="zh-CN" sz="1300" b="0" i="0" u="none" strike="noStrike" cap="none" normalizeH="0" baseline="0" smtClean="0">
                <a:ln>
                  <a:noFill/>
                </a:ln>
                <a:solidFill>
                  <a:srgbClr val="000000"/>
                </a:solidFill>
                <a:effectLst/>
                <a:latin typeface="Consolas" panose="020B0609020204030204" pitchFamily="49" charset="0"/>
              </a:rPr>
              <a:t>);</a:t>
            </a:r>
            <a:br>
              <a:rPr kumimoji="0" lang="zh-CN" altLang="zh-CN" sz="1300" b="0" i="0" u="none" strike="noStrike" cap="none" normalizeH="0" baseline="0" smtClean="0">
                <a:ln>
                  <a:noFill/>
                </a:ln>
                <a:solidFill>
                  <a:srgbClr val="000000"/>
                </a:solidFill>
                <a:effectLst/>
                <a:latin typeface="Consolas" panose="020B0609020204030204" pitchFamily="49" charset="0"/>
              </a:rPr>
            </a:br>
            <a:r>
              <a:rPr kumimoji="0" lang="zh-CN" altLang="zh-CN" sz="1300" b="0" i="0" u="none" strike="noStrike" cap="none" normalizeH="0" baseline="0" smtClean="0">
                <a:ln>
                  <a:noFill/>
                </a:ln>
                <a:solidFill>
                  <a:srgbClr val="000000"/>
                </a:solidFill>
                <a:effectLst/>
                <a:latin typeface="Consolas" panose="020B0609020204030204" pitchFamily="49" charset="0"/>
              </a:rPr>
              <a:t>Chinese c2 = </a:t>
            </a:r>
            <a:r>
              <a:rPr kumimoji="0" lang="zh-CN" altLang="zh-CN" sz="1300" b="1" i="0" u="none" strike="noStrike" cap="none" normalizeH="0" baseline="0" smtClean="0">
                <a:ln>
                  <a:noFill/>
                </a:ln>
                <a:solidFill>
                  <a:srgbClr val="000080"/>
                </a:solidFill>
                <a:effectLst/>
                <a:latin typeface="Consolas" panose="020B0609020204030204" pitchFamily="49" charset="0"/>
              </a:rPr>
              <a:t>new </a:t>
            </a:r>
            <a:r>
              <a:rPr kumimoji="0" lang="zh-CN" altLang="zh-CN" sz="1300" b="0" i="0" u="none" strike="noStrike" cap="none" normalizeH="0" baseline="0" smtClean="0">
                <a:ln>
                  <a:noFill/>
                </a:ln>
                <a:solidFill>
                  <a:srgbClr val="000000"/>
                </a:solidFill>
                <a:effectLst/>
                <a:latin typeface="Consolas" panose="020B0609020204030204" pitchFamily="49" charset="0"/>
              </a:rPr>
              <a:t>Chinese(</a:t>
            </a:r>
            <a:r>
              <a:rPr kumimoji="0" lang="zh-CN" altLang="zh-CN" sz="1300" b="1" i="0" u="none" strike="noStrike" cap="none" normalizeH="0" baseline="0" smtClean="0">
                <a:ln>
                  <a:noFill/>
                </a:ln>
                <a:solidFill>
                  <a:srgbClr val="008000"/>
                </a:solidFill>
                <a:effectLst/>
                <a:latin typeface="Consolas" panose="020B0609020204030204" pitchFamily="49" charset="0"/>
              </a:rPr>
              <a:t>"</a:t>
            </a:r>
            <a:r>
              <a:rPr kumimoji="0" lang="zh-CN" altLang="zh-CN" sz="13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李四</a:t>
            </a:r>
            <a:r>
              <a:rPr kumimoji="0" lang="zh-CN" altLang="zh-CN" sz="1300" b="1" i="0" u="none" strike="noStrike" cap="none" normalizeH="0" baseline="0" smtClean="0">
                <a:ln>
                  <a:noFill/>
                </a:ln>
                <a:solidFill>
                  <a:srgbClr val="008000"/>
                </a:solidFill>
                <a:effectLst/>
                <a:latin typeface="Consolas" panose="020B0609020204030204" pitchFamily="49" charset="0"/>
              </a:rPr>
              <a:t>"</a:t>
            </a:r>
            <a:r>
              <a:rPr kumimoji="0" lang="zh-CN" altLang="zh-CN" sz="1300" b="0" i="0" u="none" strike="noStrike" cap="none" normalizeH="0" baseline="0" smtClean="0">
                <a:ln>
                  <a:noFill/>
                </a:ln>
                <a:solidFill>
                  <a:srgbClr val="000000"/>
                </a:solidFill>
                <a:effectLst/>
                <a:latin typeface="Consolas" panose="020B0609020204030204" pitchFamily="49" charset="0"/>
              </a:rPr>
              <a:t>, </a:t>
            </a:r>
            <a:r>
              <a:rPr kumimoji="0" lang="zh-CN" altLang="zh-CN" sz="1300" b="0" i="0" u="none" strike="noStrike" cap="none" normalizeH="0" baseline="0" smtClean="0">
                <a:ln>
                  <a:noFill/>
                </a:ln>
                <a:solidFill>
                  <a:srgbClr val="0000FF"/>
                </a:solidFill>
                <a:effectLst/>
                <a:latin typeface="Consolas" panose="020B0609020204030204" pitchFamily="49" charset="0"/>
              </a:rPr>
              <a:t>20</a:t>
            </a:r>
            <a:r>
              <a:rPr kumimoji="0" lang="zh-CN" altLang="zh-CN" sz="1300" b="0" i="0" u="none" strike="noStrike" cap="none" normalizeH="0" baseline="0" smtClean="0">
                <a:ln>
                  <a:noFill/>
                </a:ln>
                <a:solidFill>
                  <a:srgbClr val="000000"/>
                </a:solidFill>
                <a:effectLst/>
                <a:latin typeface="Consolas" panose="020B0609020204030204" pitchFamily="49" charset="0"/>
              </a:rPr>
              <a:t>, </a:t>
            </a:r>
            <a:r>
              <a:rPr kumimoji="0" lang="zh-CN" altLang="zh-CN" sz="1300" b="1" i="0" u="none" strike="noStrike" cap="none" normalizeH="0" baseline="0" smtClean="0">
                <a:ln>
                  <a:noFill/>
                </a:ln>
                <a:solidFill>
                  <a:srgbClr val="008000"/>
                </a:solidFill>
                <a:effectLst/>
                <a:latin typeface="Consolas" panose="020B0609020204030204" pitchFamily="49" charset="0"/>
              </a:rPr>
              <a:t>"</a:t>
            </a:r>
            <a:r>
              <a:rPr kumimoji="0" lang="zh-CN" altLang="zh-CN" sz="13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中国</a:t>
            </a:r>
            <a:r>
              <a:rPr kumimoji="0" lang="zh-CN" altLang="zh-CN" sz="1300" b="1" i="0" u="none" strike="noStrike" cap="none" normalizeH="0" baseline="0" smtClean="0">
                <a:ln>
                  <a:noFill/>
                </a:ln>
                <a:solidFill>
                  <a:srgbClr val="008000"/>
                </a:solidFill>
                <a:effectLst/>
                <a:latin typeface="Consolas" panose="020B0609020204030204" pitchFamily="49" charset="0"/>
              </a:rPr>
              <a:t>"</a:t>
            </a:r>
            <a:r>
              <a:rPr kumimoji="0" lang="zh-CN" altLang="zh-CN" sz="1300" b="0" i="0" u="none" strike="noStrike" cap="none" normalizeH="0" baseline="0" smtClean="0">
                <a:ln>
                  <a:noFill/>
                </a:ln>
                <a:solidFill>
                  <a:srgbClr val="000000"/>
                </a:solidFill>
                <a:effectLst/>
                <a:latin typeface="Consolas" panose="020B0609020204030204" pitchFamily="49"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cxnSp>
        <p:nvCxnSpPr>
          <p:cNvPr id="12" name="直接连接符 11"/>
          <p:cNvCxnSpPr/>
          <p:nvPr/>
        </p:nvCxnSpPr>
        <p:spPr>
          <a:xfrm>
            <a:off x="395536" y="3933056"/>
            <a:ext cx="1872208"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11560" y="5346597"/>
            <a:ext cx="1152128" cy="369332"/>
          </a:xfrm>
          <a:prstGeom prst="rect">
            <a:avLst/>
          </a:prstGeom>
          <a:noFill/>
        </p:spPr>
        <p:txBody>
          <a:bodyPr wrap="square" rtlCol="0">
            <a:spAutoFit/>
          </a:bodyPr>
          <a:lstStyle/>
          <a:p>
            <a:r>
              <a:rPr lang="en-US" altLang="zh-CN" smtClean="0"/>
              <a:t>c1:</a:t>
            </a:r>
            <a:endParaRPr lang="zh-CN" altLang="en-US"/>
          </a:p>
        </p:txBody>
      </p:sp>
      <p:sp>
        <p:nvSpPr>
          <p:cNvPr id="14" name="矩形 13"/>
          <p:cNvSpPr/>
          <p:nvPr/>
        </p:nvSpPr>
        <p:spPr>
          <a:xfrm>
            <a:off x="4499992" y="2852936"/>
            <a:ext cx="1872208" cy="158533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5" name="文本框 14"/>
          <p:cNvSpPr txBox="1"/>
          <p:nvPr/>
        </p:nvSpPr>
        <p:spPr>
          <a:xfrm>
            <a:off x="4716016" y="3068960"/>
            <a:ext cx="1440160" cy="923330"/>
          </a:xfrm>
          <a:prstGeom prst="rect">
            <a:avLst/>
          </a:prstGeom>
          <a:noFill/>
        </p:spPr>
        <p:txBody>
          <a:bodyPr wrap="square" rtlCol="0">
            <a:spAutoFit/>
          </a:bodyPr>
          <a:lstStyle/>
          <a:p>
            <a:r>
              <a:rPr lang="en-US" altLang="zh-CN" smtClean="0"/>
              <a:t>Name:</a:t>
            </a:r>
            <a:r>
              <a:rPr lang="zh-CN" altLang="en-US" smtClean="0"/>
              <a:t>“张三”</a:t>
            </a:r>
            <a:endParaRPr lang="en-US" altLang="zh-CN" smtClean="0"/>
          </a:p>
          <a:p>
            <a:r>
              <a:rPr lang="en-US" altLang="zh-CN" smtClean="0"/>
              <a:t>age:18</a:t>
            </a:r>
          </a:p>
          <a:p>
            <a:endParaRPr lang="en-US" altLang="zh-CN"/>
          </a:p>
        </p:txBody>
      </p:sp>
      <p:cxnSp>
        <p:nvCxnSpPr>
          <p:cNvPr id="17" name="直接连接符 16"/>
          <p:cNvCxnSpPr/>
          <p:nvPr/>
        </p:nvCxnSpPr>
        <p:spPr>
          <a:xfrm flipH="1">
            <a:off x="4283968" y="2925525"/>
            <a:ext cx="216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1187624" y="3068960"/>
            <a:ext cx="3312368" cy="2462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611560" y="4300111"/>
            <a:ext cx="1152128" cy="369332"/>
          </a:xfrm>
          <a:prstGeom prst="rect">
            <a:avLst/>
          </a:prstGeom>
          <a:noFill/>
        </p:spPr>
        <p:txBody>
          <a:bodyPr wrap="square" rtlCol="0">
            <a:spAutoFit/>
          </a:bodyPr>
          <a:lstStyle/>
          <a:p>
            <a:r>
              <a:rPr lang="en-US" altLang="zh-CN" smtClean="0"/>
              <a:t>c2:</a:t>
            </a:r>
            <a:endParaRPr lang="zh-CN" altLang="en-US"/>
          </a:p>
        </p:txBody>
      </p:sp>
      <p:sp>
        <p:nvSpPr>
          <p:cNvPr id="21" name="矩形 20"/>
          <p:cNvSpPr/>
          <p:nvPr/>
        </p:nvSpPr>
        <p:spPr>
          <a:xfrm>
            <a:off x="4499992" y="1250177"/>
            <a:ext cx="1872208" cy="135537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22" name="文本框 21"/>
          <p:cNvSpPr txBox="1"/>
          <p:nvPr/>
        </p:nvSpPr>
        <p:spPr>
          <a:xfrm>
            <a:off x="4716016" y="1419164"/>
            <a:ext cx="1440160" cy="923330"/>
          </a:xfrm>
          <a:prstGeom prst="rect">
            <a:avLst/>
          </a:prstGeom>
          <a:noFill/>
        </p:spPr>
        <p:txBody>
          <a:bodyPr wrap="square" rtlCol="0">
            <a:spAutoFit/>
          </a:bodyPr>
          <a:lstStyle/>
          <a:p>
            <a:r>
              <a:rPr lang="en-US" altLang="zh-CN" smtClean="0"/>
              <a:t>name:”</a:t>
            </a:r>
            <a:r>
              <a:rPr lang="zh-CN" altLang="en-US" smtClean="0"/>
              <a:t>李四</a:t>
            </a:r>
            <a:r>
              <a:rPr lang="en-US" altLang="zh-CN" smtClean="0"/>
              <a:t>”</a:t>
            </a:r>
          </a:p>
          <a:p>
            <a:r>
              <a:rPr lang="en-US" altLang="zh-CN" smtClean="0"/>
              <a:t>age:20</a:t>
            </a:r>
          </a:p>
          <a:p>
            <a:endParaRPr lang="en-US" altLang="zh-CN"/>
          </a:p>
        </p:txBody>
      </p:sp>
      <p:cxnSp>
        <p:nvCxnSpPr>
          <p:cNvPr id="24" name="直接连接符 23"/>
          <p:cNvCxnSpPr/>
          <p:nvPr/>
        </p:nvCxnSpPr>
        <p:spPr>
          <a:xfrm flipH="1">
            <a:off x="4175956" y="1250177"/>
            <a:ext cx="3240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899592" y="1250177"/>
            <a:ext cx="3492388" cy="3049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203848" y="5094476"/>
            <a:ext cx="1692188" cy="12868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t>nation:”</a:t>
            </a:r>
            <a:r>
              <a:rPr lang="zh-CN" altLang="en-US"/>
              <a:t>中国</a:t>
            </a:r>
            <a:r>
              <a:rPr lang="en-US" altLang="zh-CN"/>
              <a:t>”</a:t>
            </a:r>
            <a:endParaRPr lang="zh-CN" altLang="en-US"/>
          </a:p>
        </p:txBody>
      </p:sp>
      <p:sp>
        <p:nvSpPr>
          <p:cNvPr id="28" name="文本框 27"/>
          <p:cNvSpPr txBox="1"/>
          <p:nvPr/>
        </p:nvSpPr>
        <p:spPr>
          <a:xfrm>
            <a:off x="3491880" y="5229200"/>
            <a:ext cx="1440160" cy="369332"/>
          </a:xfrm>
          <a:prstGeom prst="rect">
            <a:avLst/>
          </a:prstGeom>
          <a:noFill/>
        </p:spPr>
        <p:txBody>
          <a:bodyPr wrap="square" rtlCol="0">
            <a:spAutoFit/>
          </a:bodyPr>
          <a:lstStyle/>
          <a:p>
            <a:r>
              <a:rPr lang="en-US" altLang="zh-CN" smtClean="0"/>
              <a:t>Chinese</a:t>
            </a:r>
            <a:endParaRPr lang="zh-CN" altLang="en-US"/>
          </a:p>
        </p:txBody>
      </p:sp>
    </p:spTree>
    <p:extLst>
      <p:ext uri="{BB962C8B-B14F-4D97-AF65-F5344CB8AC3E}">
        <p14:creationId xmlns:p14="http://schemas.microsoft.com/office/powerpoint/2010/main" val="76931049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1124744"/>
            <a:ext cx="1656184" cy="51125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矩形 4"/>
          <p:cNvSpPr/>
          <p:nvPr/>
        </p:nvSpPr>
        <p:spPr>
          <a:xfrm>
            <a:off x="2555776" y="1196752"/>
            <a:ext cx="6264696" cy="345638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6" name="矩形 5"/>
          <p:cNvSpPr/>
          <p:nvPr/>
        </p:nvSpPr>
        <p:spPr>
          <a:xfrm>
            <a:off x="2555776" y="4797152"/>
            <a:ext cx="4608512" cy="1800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7" name="文本框 6"/>
          <p:cNvSpPr txBox="1"/>
          <p:nvPr/>
        </p:nvSpPr>
        <p:spPr>
          <a:xfrm>
            <a:off x="2771800" y="5013176"/>
            <a:ext cx="1944216" cy="923330"/>
          </a:xfrm>
          <a:prstGeom prst="rect">
            <a:avLst/>
          </a:prstGeom>
          <a:noFill/>
        </p:spPr>
        <p:txBody>
          <a:bodyPr wrap="square" rtlCol="0">
            <a:spAutoFit/>
          </a:bodyPr>
          <a:lstStyle/>
          <a:p>
            <a:r>
              <a:rPr lang="en-US" altLang="zh-CN" smtClean="0"/>
              <a:t>Chinese()</a:t>
            </a:r>
          </a:p>
          <a:p>
            <a:endParaRPr lang="en-US" altLang="zh-CN"/>
          </a:p>
          <a:p>
            <a:r>
              <a:rPr lang="en-US" altLang="zh-CN" smtClean="0"/>
              <a:t>nation:null</a:t>
            </a:r>
            <a:endParaRPr lang="zh-CN" altLang="en-US"/>
          </a:p>
        </p:txBody>
      </p:sp>
      <p:cxnSp>
        <p:nvCxnSpPr>
          <p:cNvPr id="9" name="直接连接符 8"/>
          <p:cNvCxnSpPr/>
          <p:nvPr/>
        </p:nvCxnSpPr>
        <p:spPr>
          <a:xfrm>
            <a:off x="539552" y="5229200"/>
            <a:ext cx="1656184"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755576" y="5805264"/>
            <a:ext cx="1008112" cy="369332"/>
          </a:xfrm>
          <a:prstGeom prst="rect">
            <a:avLst/>
          </a:prstGeom>
          <a:noFill/>
        </p:spPr>
        <p:txBody>
          <a:bodyPr wrap="square" rtlCol="0">
            <a:spAutoFit/>
          </a:bodyPr>
          <a:lstStyle/>
          <a:p>
            <a:r>
              <a:rPr lang="en-US" altLang="zh-CN" smtClean="0"/>
              <a:t>c1:</a:t>
            </a:r>
            <a:endParaRPr lang="zh-CN" altLang="en-US"/>
          </a:p>
        </p:txBody>
      </p:sp>
      <p:sp>
        <p:nvSpPr>
          <p:cNvPr id="11" name="矩形 10"/>
          <p:cNvSpPr/>
          <p:nvPr/>
        </p:nvSpPr>
        <p:spPr>
          <a:xfrm>
            <a:off x="3563888" y="1916832"/>
            <a:ext cx="2304256" cy="20162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2" name="文本框 11"/>
          <p:cNvSpPr txBox="1"/>
          <p:nvPr/>
        </p:nvSpPr>
        <p:spPr>
          <a:xfrm>
            <a:off x="3995936" y="2204864"/>
            <a:ext cx="1512168" cy="646331"/>
          </a:xfrm>
          <a:prstGeom prst="rect">
            <a:avLst/>
          </a:prstGeom>
          <a:noFill/>
        </p:spPr>
        <p:txBody>
          <a:bodyPr wrap="square" rtlCol="0">
            <a:spAutoFit/>
          </a:bodyPr>
          <a:lstStyle/>
          <a:p>
            <a:r>
              <a:rPr lang="en-US" altLang="zh-CN" smtClean="0"/>
              <a:t>name:”</a:t>
            </a:r>
            <a:r>
              <a:rPr lang="zh-CN" altLang="en-US" smtClean="0"/>
              <a:t>张三</a:t>
            </a:r>
            <a:r>
              <a:rPr lang="en-US" altLang="zh-CN" smtClean="0"/>
              <a:t>”</a:t>
            </a:r>
          </a:p>
          <a:p>
            <a:r>
              <a:rPr lang="en-US" altLang="zh-CN" smtClean="0"/>
              <a:t>age:18</a:t>
            </a:r>
            <a:endParaRPr lang="zh-CN" altLang="en-US"/>
          </a:p>
        </p:txBody>
      </p:sp>
      <p:cxnSp>
        <p:nvCxnSpPr>
          <p:cNvPr id="14" name="直接连接符 13"/>
          <p:cNvCxnSpPr/>
          <p:nvPr/>
        </p:nvCxnSpPr>
        <p:spPr>
          <a:xfrm>
            <a:off x="3563888" y="5661248"/>
            <a:ext cx="432048"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779912" y="5445224"/>
            <a:ext cx="792088" cy="369332"/>
          </a:xfrm>
          <a:prstGeom prst="rect">
            <a:avLst/>
          </a:prstGeom>
          <a:noFill/>
        </p:spPr>
        <p:txBody>
          <a:bodyPr wrap="square" rtlCol="0">
            <a:spAutoFit/>
          </a:bodyPr>
          <a:lstStyle/>
          <a:p>
            <a:r>
              <a:rPr lang="en-US" altLang="zh-CN" smtClean="0"/>
              <a:t>“</a:t>
            </a:r>
            <a:r>
              <a:rPr lang="zh-CN" altLang="en-US" smtClean="0"/>
              <a:t>中国</a:t>
            </a:r>
            <a:r>
              <a:rPr lang="en-US" altLang="zh-CN" smtClean="0"/>
              <a:t>”</a:t>
            </a:r>
            <a:endParaRPr lang="zh-CN" altLang="en-US"/>
          </a:p>
        </p:txBody>
      </p:sp>
      <p:cxnSp>
        <p:nvCxnSpPr>
          <p:cNvPr id="17" name="直接连接符 16"/>
          <p:cNvCxnSpPr/>
          <p:nvPr/>
        </p:nvCxnSpPr>
        <p:spPr>
          <a:xfrm flipH="1" flipV="1">
            <a:off x="3419872" y="1772816"/>
            <a:ext cx="216024"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3275856" y="1412776"/>
            <a:ext cx="1008112" cy="369332"/>
          </a:xfrm>
          <a:prstGeom prst="rect">
            <a:avLst/>
          </a:prstGeom>
          <a:noFill/>
        </p:spPr>
        <p:txBody>
          <a:bodyPr wrap="square" rtlCol="0">
            <a:spAutoFit/>
          </a:bodyPr>
          <a:lstStyle/>
          <a:p>
            <a:r>
              <a:rPr lang="en-US" altLang="zh-CN" smtClean="0"/>
              <a:t>0x123</a:t>
            </a:r>
            <a:endParaRPr lang="zh-CN" altLang="en-US"/>
          </a:p>
        </p:txBody>
      </p:sp>
      <p:sp>
        <p:nvSpPr>
          <p:cNvPr id="19" name="文本框 18"/>
          <p:cNvSpPr txBox="1"/>
          <p:nvPr/>
        </p:nvSpPr>
        <p:spPr>
          <a:xfrm>
            <a:off x="1151620" y="5836622"/>
            <a:ext cx="1008112" cy="369332"/>
          </a:xfrm>
          <a:prstGeom prst="rect">
            <a:avLst/>
          </a:prstGeom>
          <a:noFill/>
        </p:spPr>
        <p:txBody>
          <a:bodyPr wrap="square" rtlCol="0">
            <a:spAutoFit/>
          </a:bodyPr>
          <a:lstStyle/>
          <a:p>
            <a:r>
              <a:rPr lang="en-US" altLang="zh-CN" smtClean="0"/>
              <a:t>0x123</a:t>
            </a:r>
            <a:endParaRPr lang="zh-CN" altLang="en-US"/>
          </a:p>
        </p:txBody>
      </p:sp>
      <p:cxnSp>
        <p:nvCxnSpPr>
          <p:cNvPr id="21" name="直接箭头连接符 20"/>
          <p:cNvCxnSpPr/>
          <p:nvPr/>
        </p:nvCxnSpPr>
        <p:spPr>
          <a:xfrm flipV="1">
            <a:off x="1151620" y="1916832"/>
            <a:ext cx="2376264" cy="3816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5598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3203848" y="620688"/>
            <a:ext cx="2913578" cy="781814"/>
          </a:xfrm>
        </p:spPr>
        <p:txBody>
          <a:bodyPr/>
          <a:lstStyle/>
          <a:p>
            <a:pPr algn="l" eaLnBrk="1" hangingPunct="1">
              <a:defRPr/>
            </a:pPr>
            <a:r>
              <a:rPr lang="zh-CN" altLang="en-US" b="1" dirty="0" smtClean="0">
                <a:latin typeface="+mn-lt"/>
                <a:ea typeface="宋体" pitchFamily="2" charset="-122"/>
                <a:cs typeface="Times New Roman" pitchFamily="18" charset="0"/>
              </a:rPr>
              <a:t>类的继承 </a:t>
            </a:r>
            <a:r>
              <a:rPr lang="en-US" altLang="zh-CN" b="1" dirty="0" smtClean="0">
                <a:latin typeface="+mn-lt"/>
                <a:ea typeface="宋体" pitchFamily="2" charset="-122"/>
                <a:cs typeface="Times New Roman" pitchFamily="18" charset="0"/>
              </a:rPr>
              <a:t>(5)</a:t>
            </a:r>
          </a:p>
        </p:txBody>
      </p:sp>
      <p:sp>
        <p:nvSpPr>
          <p:cNvPr id="8195" name="Rectangle 3"/>
          <p:cNvSpPr>
            <a:spLocks noChangeArrowheads="1"/>
          </p:cNvSpPr>
          <p:nvPr/>
        </p:nvSpPr>
        <p:spPr bwMode="auto">
          <a:xfrm>
            <a:off x="683568" y="1556792"/>
            <a:ext cx="7620000" cy="2277547"/>
          </a:xfrm>
          <a:prstGeom prst="rect">
            <a:avLst/>
          </a:prstGeom>
          <a:noFill/>
          <a:ln w="9525">
            <a:noFill/>
            <a:miter lim="800000"/>
            <a:headEnd/>
            <a:tailEnd/>
          </a:ln>
        </p:spPr>
        <p:txBody>
          <a:bodyPr>
            <a:spAutoFit/>
          </a:bodyPr>
          <a:lstStyle/>
          <a:p>
            <a:pPr marL="457200" indent="-457200">
              <a:buFont typeface="Wingdings" pitchFamily="2" charset="2"/>
              <a:buChar char="l"/>
            </a:pPr>
            <a:r>
              <a:rPr lang="en-US" altLang="zh-CN" sz="2800" dirty="0" smtClean="0">
                <a:ea typeface="宋体" pitchFamily="2" charset="-122"/>
                <a:cs typeface="Times New Roman" pitchFamily="18" charset="0"/>
              </a:rPr>
              <a:t>Java</a:t>
            </a:r>
            <a:r>
              <a:rPr lang="zh-CN" altLang="en-US" sz="2800" dirty="0">
                <a:ea typeface="宋体" pitchFamily="2" charset="-122"/>
                <a:cs typeface="Times New Roman" pitchFamily="18" charset="0"/>
              </a:rPr>
              <a:t>只</a:t>
            </a:r>
            <a:r>
              <a:rPr lang="zh-CN" altLang="en-US" sz="2800" dirty="0">
                <a:solidFill>
                  <a:srgbClr val="C00000"/>
                </a:solidFill>
                <a:ea typeface="宋体" pitchFamily="2" charset="-122"/>
                <a:cs typeface="Times New Roman" pitchFamily="18" charset="0"/>
              </a:rPr>
              <a:t>支持单继承</a:t>
            </a:r>
            <a:r>
              <a:rPr lang="zh-CN" altLang="en-US" sz="2800" dirty="0">
                <a:ea typeface="宋体" pitchFamily="2" charset="-122"/>
                <a:cs typeface="Times New Roman" pitchFamily="18" charset="0"/>
              </a:rPr>
              <a:t>，不允许多重</a:t>
            </a:r>
            <a:r>
              <a:rPr lang="zh-CN" altLang="en-US" sz="2800" dirty="0" smtClean="0">
                <a:ea typeface="宋体" pitchFamily="2" charset="-122"/>
                <a:cs typeface="Times New Roman" pitchFamily="18" charset="0"/>
              </a:rPr>
              <a:t>继承</a:t>
            </a:r>
            <a:endParaRPr lang="en-US" altLang="zh-CN" sz="2800" dirty="0" smtClean="0">
              <a:ea typeface="宋体" pitchFamily="2" charset="-122"/>
              <a:cs typeface="Times New Roman" pitchFamily="18" charset="0"/>
            </a:endParaRPr>
          </a:p>
          <a:p>
            <a:pPr marL="914400" lvl="1" indent="-457200">
              <a:buFont typeface="Wingdings" pitchFamily="2" charset="2"/>
              <a:buChar char="Ø"/>
            </a:pPr>
            <a:r>
              <a:rPr lang="zh-CN" altLang="en-US" sz="2400" dirty="0" smtClean="0">
                <a:ea typeface="宋体" pitchFamily="2" charset="-122"/>
                <a:cs typeface="Times New Roman" pitchFamily="18" charset="0"/>
              </a:rPr>
              <a:t>一</a:t>
            </a:r>
            <a:r>
              <a:rPr lang="zh-CN" altLang="en-US" sz="2400" dirty="0">
                <a:ea typeface="宋体" pitchFamily="2" charset="-122"/>
                <a:cs typeface="Times New Roman" pitchFamily="18" charset="0"/>
              </a:rPr>
              <a:t>个子类只能有一个父</a:t>
            </a:r>
            <a:r>
              <a:rPr lang="zh-CN" altLang="en-US" sz="2400" dirty="0" smtClean="0">
                <a:ea typeface="宋体" pitchFamily="2" charset="-122"/>
                <a:cs typeface="Times New Roman" pitchFamily="18" charset="0"/>
              </a:rPr>
              <a:t>类</a:t>
            </a:r>
            <a:endParaRPr lang="en-US" altLang="zh-CN" sz="2400" dirty="0" smtClean="0">
              <a:ea typeface="宋体" pitchFamily="2" charset="-122"/>
              <a:cs typeface="Times New Roman" pitchFamily="18" charset="0"/>
            </a:endParaRPr>
          </a:p>
          <a:p>
            <a:pPr marL="914400" lvl="1" indent="-457200">
              <a:buFont typeface="Wingdings" pitchFamily="2" charset="2"/>
              <a:buChar char="Ø"/>
            </a:pPr>
            <a:r>
              <a:rPr lang="zh-CN" altLang="en-US" sz="2400" dirty="0" smtClean="0">
                <a:ea typeface="宋体" pitchFamily="2" charset="-122"/>
                <a:cs typeface="Times New Roman" pitchFamily="18" charset="0"/>
              </a:rPr>
              <a:t>一</a:t>
            </a:r>
            <a:r>
              <a:rPr lang="zh-CN" altLang="en-US" sz="2400" dirty="0">
                <a:ea typeface="宋体" pitchFamily="2" charset="-122"/>
                <a:cs typeface="Times New Roman" pitchFamily="18" charset="0"/>
              </a:rPr>
              <a:t>个父类可以派生出多个子</a:t>
            </a:r>
            <a:r>
              <a:rPr lang="zh-CN" altLang="en-US" sz="2400" dirty="0" smtClean="0">
                <a:ea typeface="宋体" pitchFamily="2" charset="-122"/>
                <a:cs typeface="Times New Roman" pitchFamily="18" charset="0"/>
              </a:rPr>
              <a:t>类</a:t>
            </a:r>
            <a:endParaRPr lang="en-US" altLang="zh-CN" sz="2400" dirty="0" smtClean="0">
              <a:ea typeface="宋体" pitchFamily="2" charset="-122"/>
              <a:cs typeface="Times New Roman" pitchFamily="18" charset="0"/>
            </a:endParaRPr>
          </a:p>
          <a:p>
            <a:pPr marL="1257300" lvl="2" indent="-342900">
              <a:buFont typeface="Wingdings" pitchFamily="2" charset="2"/>
              <a:buChar char="ü"/>
            </a:pPr>
            <a:r>
              <a:rPr lang="en-US" altLang="zh-CN" sz="2100" dirty="0" smtClean="0"/>
              <a:t>class </a:t>
            </a:r>
            <a:r>
              <a:rPr lang="en-US" altLang="zh-CN" sz="2100" dirty="0" err="1"/>
              <a:t>SubDemo</a:t>
            </a:r>
            <a:r>
              <a:rPr lang="en-US" altLang="zh-CN" sz="2100" dirty="0"/>
              <a:t> extends Demo{</a:t>
            </a:r>
            <a:r>
              <a:rPr lang="zh-CN" altLang="en-US" sz="2100" dirty="0"/>
              <a:t> </a:t>
            </a:r>
            <a:r>
              <a:rPr lang="en-US" altLang="zh-CN" sz="2100" dirty="0"/>
              <a:t>}</a:t>
            </a:r>
            <a:r>
              <a:rPr lang="zh-CN" altLang="en-US" sz="2100" dirty="0"/>
              <a:t>  </a:t>
            </a:r>
            <a:r>
              <a:rPr lang="en-US" altLang="zh-CN" sz="2100" dirty="0"/>
              <a:t> </a:t>
            </a:r>
            <a:r>
              <a:rPr lang="en-US" altLang="zh-CN" sz="2100" dirty="0">
                <a:solidFill>
                  <a:srgbClr val="FF0000"/>
                </a:solidFill>
              </a:rPr>
              <a:t>//ok</a:t>
            </a:r>
          </a:p>
          <a:p>
            <a:pPr marL="1257300" lvl="2" indent="-342900">
              <a:buFont typeface="Wingdings" pitchFamily="2" charset="2"/>
              <a:buChar char="ü"/>
            </a:pPr>
            <a:r>
              <a:rPr lang="en-US" altLang="zh-CN" sz="2100" dirty="0" smtClean="0"/>
              <a:t>class </a:t>
            </a:r>
            <a:r>
              <a:rPr lang="en-US" altLang="zh-CN" sz="2100" dirty="0" err="1"/>
              <a:t>SubDemo</a:t>
            </a:r>
            <a:r>
              <a:rPr lang="en-US" altLang="zh-CN" sz="2100" dirty="0"/>
              <a:t> extends Demo1,Demo2...</a:t>
            </a:r>
            <a:r>
              <a:rPr lang="en-US" altLang="zh-CN" sz="2100" dirty="0">
                <a:solidFill>
                  <a:srgbClr val="FF0000"/>
                </a:solidFill>
              </a:rPr>
              <a:t>//error</a:t>
            </a:r>
          </a:p>
          <a:p>
            <a:pPr marL="914400" lvl="1" indent="-457200">
              <a:buFont typeface="Wingdings" pitchFamily="2" charset="2"/>
              <a:buChar char="Ø"/>
            </a:pPr>
            <a:endParaRPr lang="zh-CN" altLang="en-US" sz="2400" dirty="0">
              <a:ea typeface="宋体" pitchFamily="2" charset="-122"/>
              <a:cs typeface="Times New Roman" pitchFamily="18" charset="0"/>
            </a:endParaRPr>
          </a:p>
        </p:txBody>
      </p:sp>
      <p:pic>
        <p:nvPicPr>
          <p:cNvPr id="4" name="图片 3" descr="QQ截图20121119002336.png"/>
          <p:cNvPicPr>
            <a:picLocks noChangeAspect="1"/>
          </p:cNvPicPr>
          <p:nvPr/>
        </p:nvPicPr>
        <p:blipFill rotWithShape="1">
          <a:blip r:embed="rId3" cstate="print">
            <a:clrChange>
              <a:clrFrom>
                <a:srgbClr val="FEFEFE"/>
              </a:clrFrom>
              <a:clrTo>
                <a:srgbClr val="FEFEFE">
                  <a:alpha val="0"/>
                </a:srgbClr>
              </a:clrTo>
            </a:clrChange>
          </a:blip>
          <a:srcRect b="19921"/>
          <a:stretch/>
        </p:blipFill>
        <p:spPr>
          <a:xfrm>
            <a:off x="1043608" y="4090880"/>
            <a:ext cx="4742414" cy="1776520"/>
          </a:xfrm>
          <a:prstGeom prst="rect">
            <a:avLst/>
          </a:prstGeom>
        </p:spPr>
      </p:pic>
      <p:pic>
        <p:nvPicPr>
          <p:cNvPr id="5" name="图片 4" descr="QQ截图20121119002343.png"/>
          <p:cNvPicPr>
            <a:picLocks noChangeAspect="1"/>
          </p:cNvPicPr>
          <p:nvPr/>
        </p:nvPicPr>
        <p:blipFill rotWithShape="1">
          <a:blip r:embed="rId4" cstate="print">
            <a:clrChange>
              <a:clrFrom>
                <a:srgbClr val="FEFEFE"/>
              </a:clrFrom>
              <a:clrTo>
                <a:srgbClr val="FEFEFE">
                  <a:alpha val="0"/>
                </a:srgbClr>
              </a:clrTo>
            </a:clrChange>
          </a:blip>
          <a:srcRect b="16420"/>
          <a:stretch/>
        </p:blipFill>
        <p:spPr>
          <a:xfrm>
            <a:off x="6516216" y="3597390"/>
            <a:ext cx="1571636" cy="2470066"/>
          </a:xfrm>
          <a:prstGeom prst="rect">
            <a:avLst/>
          </a:prstGeom>
        </p:spPr>
      </p:pic>
      <p:sp>
        <p:nvSpPr>
          <p:cNvPr id="2" name="TextBox 1"/>
          <p:cNvSpPr txBox="1"/>
          <p:nvPr/>
        </p:nvSpPr>
        <p:spPr>
          <a:xfrm>
            <a:off x="2411760" y="5867400"/>
            <a:ext cx="1440160" cy="400110"/>
          </a:xfrm>
          <a:prstGeom prst="rect">
            <a:avLst/>
          </a:prstGeom>
          <a:noFill/>
        </p:spPr>
        <p:txBody>
          <a:bodyPr wrap="square" rtlCol="0">
            <a:spAutoFit/>
          </a:bodyPr>
          <a:lstStyle/>
          <a:p>
            <a:r>
              <a:rPr lang="zh-CN" altLang="en-US" sz="2000" b="1" dirty="0" smtClean="0">
                <a:ea typeface="宋体" pitchFamily="2" charset="-122"/>
              </a:rPr>
              <a:t>多重继承</a:t>
            </a:r>
            <a:endParaRPr lang="zh-CN" altLang="en-US" sz="2000" b="1" dirty="0">
              <a:ea typeface="宋体" pitchFamily="2" charset="-122"/>
            </a:endParaRPr>
          </a:p>
        </p:txBody>
      </p:sp>
      <p:sp>
        <p:nvSpPr>
          <p:cNvPr id="3" name="TextBox 2"/>
          <p:cNvSpPr txBox="1"/>
          <p:nvPr/>
        </p:nvSpPr>
        <p:spPr>
          <a:xfrm>
            <a:off x="6646124" y="6021288"/>
            <a:ext cx="1440160" cy="400110"/>
          </a:xfrm>
          <a:prstGeom prst="rect">
            <a:avLst/>
          </a:prstGeom>
          <a:noFill/>
        </p:spPr>
        <p:txBody>
          <a:bodyPr wrap="square" rtlCol="0">
            <a:spAutoFit/>
          </a:bodyPr>
          <a:lstStyle/>
          <a:p>
            <a:r>
              <a:rPr lang="zh-CN" altLang="en-US" sz="2000" b="1" dirty="0" smtClean="0">
                <a:ea typeface="宋体" pitchFamily="2" charset="-122"/>
              </a:rPr>
              <a:t>多层继承</a:t>
            </a:r>
            <a:endParaRPr lang="zh-CN" altLang="en-US" sz="2000" b="1" dirty="0">
              <a:ea typeface="宋体" pitchFamily="2" charset="-122"/>
            </a:endParaRPr>
          </a:p>
        </p:txBody>
      </p:sp>
      <p:sp>
        <p:nvSpPr>
          <p:cNvPr id="6" name="乘号 5"/>
          <p:cNvSpPr/>
          <p:nvPr/>
        </p:nvSpPr>
        <p:spPr>
          <a:xfrm>
            <a:off x="2555776" y="4581128"/>
            <a:ext cx="720080" cy="68480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37241669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980728"/>
            <a:ext cx="1512168" cy="547260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矩形 4"/>
          <p:cNvSpPr/>
          <p:nvPr/>
        </p:nvSpPr>
        <p:spPr>
          <a:xfrm>
            <a:off x="2051720" y="980728"/>
            <a:ext cx="6768752" cy="38884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6" name="矩形 5"/>
          <p:cNvSpPr/>
          <p:nvPr/>
        </p:nvSpPr>
        <p:spPr>
          <a:xfrm>
            <a:off x="2051720" y="5013176"/>
            <a:ext cx="6192688" cy="172819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7" name="文本框 6"/>
          <p:cNvSpPr txBox="1"/>
          <p:nvPr/>
        </p:nvSpPr>
        <p:spPr>
          <a:xfrm>
            <a:off x="2054402" y="0"/>
            <a:ext cx="6840760" cy="830997"/>
          </a:xfrm>
          <a:prstGeom prst="rect">
            <a:avLst/>
          </a:prstGeom>
          <a:noFill/>
        </p:spPr>
        <p:txBody>
          <a:bodyPr wrap="square" rtlCol="0">
            <a:spAutoFit/>
          </a:bodyPr>
          <a:lstStyle/>
          <a:p>
            <a:r>
              <a:rPr lang="en-US" altLang="zh-CN" sz="2400" b="1"/>
              <a:t>Chinese c1 = new Chinese</a:t>
            </a:r>
            <a:r>
              <a:rPr lang="en-US" altLang="zh-CN" sz="2400" b="1" smtClean="0"/>
              <a:t>(“</a:t>
            </a:r>
            <a:r>
              <a:rPr lang="zh-CN" altLang="en-US" sz="2400" b="1" smtClean="0"/>
              <a:t>张三</a:t>
            </a:r>
            <a:r>
              <a:rPr lang="en-US" altLang="zh-CN" sz="2400" b="1" smtClean="0"/>
              <a:t>”, 18, “</a:t>
            </a:r>
            <a:r>
              <a:rPr lang="zh-CN" altLang="en-US" sz="2400" b="1" smtClean="0"/>
              <a:t>中国</a:t>
            </a:r>
            <a:r>
              <a:rPr lang="en-US" altLang="zh-CN" sz="2400" b="1" smtClean="0"/>
              <a:t>”);</a:t>
            </a:r>
          </a:p>
          <a:p>
            <a:r>
              <a:rPr lang="en-US" altLang="zh-CN" sz="2400" b="1"/>
              <a:t>Chinese c2 = new Chinese</a:t>
            </a:r>
            <a:r>
              <a:rPr lang="en-US" altLang="zh-CN" sz="2400" b="1" smtClean="0"/>
              <a:t>(“</a:t>
            </a:r>
            <a:r>
              <a:rPr lang="zh-CN" altLang="en-US" sz="2400" b="1" smtClean="0"/>
              <a:t>李四</a:t>
            </a:r>
            <a:r>
              <a:rPr lang="en-US" altLang="zh-CN" sz="2400" b="1" smtClean="0"/>
              <a:t>”, 20,</a:t>
            </a:r>
            <a:r>
              <a:rPr lang="zh-CN" altLang="en-US" sz="2400" b="1" smtClean="0"/>
              <a:t>“</a:t>
            </a:r>
            <a:r>
              <a:rPr lang="zh-CN" altLang="en-US" sz="2400" b="1"/>
              <a:t>中国</a:t>
            </a:r>
            <a:r>
              <a:rPr lang="zh-CN" altLang="en-US" sz="2400" b="1" smtClean="0"/>
              <a:t>”</a:t>
            </a:r>
            <a:r>
              <a:rPr lang="en-US" altLang="zh-CN" sz="2400" b="1" smtClean="0"/>
              <a:t>);</a:t>
            </a:r>
            <a:endParaRPr lang="zh-CN" altLang="en-US" sz="2400" b="1"/>
          </a:p>
        </p:txBody>
      </p:sp>
      <p:sp>
        <p:nvSpPr>
          <p:cNvPr id="8" name="矩形 7"/>
          <p:cNvSpPr/>
          <p:nvPr/>
        </p:nvSpPr>
        <p:spPr>
          <a:xfrm>
            <a:off x="2627784" y="5157192"/>
            <a:ext cx="2160240" cy="14401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FF0000"/>
                </a:solidFill>
              </a:rPr>
              <a:t>Chinese()</a:t>
            </a:r>
          </a:p>
          <a:p>
            <a:pPr algn="ctr"/>
            <a:endParaRPr lang="en-US" altLang="zh-CN">
              <a:solidFill>
                <a:srgbClr val="FF0000"/>
              </a:solidFill>
            </a:endParaRPr>
          </a:p>
          <a:p>
            <a:pPr algn="ctr"/>
            <a:r>
              <a:rPr lang="en-US" altLang="zh-CN" smtClean="0">
                <a:solidFill>
                  <a:srgbClr val="FF0000"/>
                </a:solidFill>
              </a:rPr>
              <a:t>nation:”</a:t>
            </a:r>
            <a:r>
              <a:rPr lang="zh-CN" altLang="en-US" smtClean="0">
                <a:solidFill>
                  <a:srgbClr val="FF0000"/>
                </a:solidFill>
              </a:rPr>
              <a:t>中国</a:t>
            </a:r>
            <a:r>
              <a:rPr lang="en-US" altLang="zh-CN" smtClean="0">
                <a:solidFill>
                  <a:srgbClr val="FF0000"/>
                </a:solidFill>
              </a:rPr>
              <a:t>”</a:t>
            </a:r>
            <a:endParaRPr lang="zh-CN" altLang="en-US" dirty="0">
              <a:solidFill>
                <a:srgbClr val="FF0000"/>
              </a:solidFill>
            </a:endParaRPr>
          </a:p>
        </p:txBody>
      </p:sp>
      <p:cxnSp>
        <p:nvCxnSpPr>
          <p:cNvPr id="10" name="直接连接符 9"/>
          <p:cNvCxnSpPr/>
          <p:nvPr/>
        </p:nvCxnSpPr>
        <p:spPr>
          <a:xfrm>
            <a:off x="323528" y="5849888"/>
            <a:ext cx="151216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39552" y="6021288"/>
            <a:ext cx="1296144" cy="369332"/>
          </a:xfrm>
          <a:prstGeom prst="rect">
            <a:avLst/>
          </a:prstGeom>
          <a:noFill/>
        </p:spPr>
        <p:txBody>
          <a:bodyPr wrap="square" rtlCol="0">
            <a:spAutoFit/>
          </a:bodyPr>
          <a:lstStyle/>
          <a:p>
            <a:r>
              <a:rPr lang="en-US" altLang="zh-CN" smtClean="0"/>
              <a:t>c1:</a:t>
            </a:r>
            <a:endParaRPr lang="zh-CN" altLang="en-US"/>
          </a:p>
        </p:txBody>
      </p:sp>
      <p:sp>
        <p:nvSpPr>
          <p:cNvPr id="14" name="矩形 13"/>
          <p:cNvSpPr/>
          <p:nvPr/>
        </p:nvSpPr>
        <p:spPr>
          <a:xfrm>
            <a:off x="3203848" y="2060848"/>
            <a:ext cx="2088232" cy="20162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FF0000"/>
                </a:solidFill>
              </a:rPr>
              <a:t>name:”</a:t>
            </a:r>
            <a:r>
              <a:rPr lang="zh-CN" altLang="en-US" smtClean="0">
                <a:solidFill>
                  <a:srgbClr val="FF0000"/>
                </a:solidFill>
              </a:rPr>
              <a:t>张三</a:t>
            </a:r>
            <a:r>
              <a:rPr lang="en-US" altLang="zh-CN" smtClean="0">
                <a:solidFill>
                  <a:srgbClr val="FF0000"/>
                </a:solidFill>
              </a:rPr>
              <a:t>”</a:t>
            </a:r>
          </a:p>
          <a:p>
            <a:pPr algn="ctr"/>
            <a:r>
              <a:rPr lang="en-US" altLang="zh-CN" smtClean="0">
                <a:solidFill>
                  <a:srgbClr val="FF0000"/>
                </a:solidFill>
              </a:rPr>
              <a:t>age:18</a:t>
            </a:r>
          </a:p>
          <a:p>
            <a:pPr algn="ctr"/>
            <a:endParaRPr lang="en-US" altLang="zh-CN">
              <a:solidFill>
                <a:srgbClr val="FF0000"/>
              </a:solidFill>
            </a:endParaRPr>
          </a:p>
          <a:p>
            <a:pPr algn="ctr"/>
            <a:r>
              <a:rPr lang="en-US" altLang="zh-CN" smtClean="0">
                <a:solidFill>
                  <a:srgbClr val="FF0000"/>
                </a:solidFill>
              </a:rPr>
              <a:t>nation</a:t>
            </a:r>
            <a:endParaRPr lang="zh-CN" altLang="en-US" dirty="0">
              <a:solidFill>
                <a:srgbClr val="FF0000"/>
              </a:solidFill>
            </a:endParaRPr>
          </a:p>
        </p:txBody>
      </p:sp>
      <p:cxnSp>
        <p:nvCxnSpPr>
          <p:cNvPr id="16" name="直接箭头连接符 15"/>
          <p:cNvCxnSpPr/>
          <p:nvPr/>
        </p:nvCxnSpPr>
        <p:spPr>
          <a:xfrm flipH="1">
            <a:off x="4067944" y="3645024"/>
            <a:ext cx="360040" cy="2376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flipV="1">
            <a:off x="3059832" y="1916832"/>
            <a:ext cx="144016"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483768" y="1268760"/>
            <a:ext cx="1152128" cy="369332"/>
          </a:xfrm>
          <a:prstGeom prst="rect">
            <a:avLst/>
          </a:prstGeom>
          <a:noFill/>
        </p:spPr>
        <p:txBody>
          <a:bodyPr wrap="square" rtlCol="0">
            <a:spAutoFit/>
          </a:bodyPr>
          <a:lstStyle/>
          <a:p>
            <a:r>
              <a:rPr lang="en-US" altLang="zh-CN" smtClean="0"/>
              <a:t>0x123</a:t>
            </a:r>
            <a:endParaRPr lang="zh-CN" altLang="en-US"/>
          </a:p>
        </p:txBody>
      </p:sp>
      <p:sp>
        <p:nvSpPr>
          <p:cNvPr id="20" name="文本框 19"/>
          <p:cNvSpPr txBox="1"/>
          <p:nvPr/>
        </p:nvSpPr>
        <p:spPr>
          <a:xfrm>
            <a:off x="863588" y="6053205"/>
            <a:ext cx="1152128" cy="369332"/>
          </a:xfrm>
          <a:prstGeom prst="rect">
            <a:avLst/>
          </a:prstGeom>
          <a:noFill/>
        </p:spPr>
        <p:txBody>
          <a:bodyPr wrap="square" rtlCol="0">
            <a:spAutoFit/>
          </a:bodyPr>
          <a:lstStyle/>
          <a:p>
            <a:r>
              <a:rPr lang="en-US" altLang="zh-CN" smtClean="0"/>
              <a:t>0x123</a:t>
            </a:r>
            <a:endParaRPr lang="zh-CN" altLang="en-US"/>
          </a:p>
        </p:txBody>
      </p:sp>
      <p:cxnSp>
        <p:nvCxnSpPr>
          <p:cNvPr id="22" name="直接箭头连接符 21"/>
          <p:cNvCxnSpPr/>
          <p:nvPr/>
        </p:nvCxnSpPr>
        <p:spPr>
          <a:xfrm flipV="1">
            <a:off x="1457654" y="2060848"/>
            <a:ext cx="1746194" cy="3897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323528" y="4895872"/>
            <a:ext cx="1512168" cy="36004"/>
          </a:xfrm>
          <a:prstGeom prst="line">
            <a:avLst/>
          </a:prstGeom>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467544" y="5305272"/>
            <a:ext cx="1368152" cy="369332"/>
          </a:xfrm>
          <a:prstGeom prst="rect">
            <a:avLst/>
          </a:prstGeom>
          <a:noFill/>
        </p:spPr>
        <p:txBody>
          <a:bodyPr wrap="square" rtlCol="0">
            <a:spAutoFit/>
          </a:bodyPr>
          <a:lstStyle/>
          <a:p>
            <a:r>
              <a:rPr lang="en-US" altLang="zh-CN" smtClean="0"/>
              <a:t>c2:</a:t>
            </a:r>
            <a:endParaRPr lang="zh-CN" altLang="en-US"/>
          </a:p>
        </p:txBody>
      </p:sp>
      <p:sp>
        <p:nvSpPr>
          <p:cNvPr id="26" name="矩形 25"/>
          <p:cNvSpPr/>
          <p:nvPr/>
        </p:nvSpPr>
        <p:spPr>
          <a:xfrm>
            <a:off x="6012160" y="2060848"/>
            <a:ext cx="2160240" cy="20162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FF0000"/>
                </a:solidFill>
              </a:rPr>
              <a:t>name:”</a:t>
            </a:r>
            <a:r>
              <a:rPr lang="zh-CN" altLang="en-US" smtClean="0">
                <a:solidFill>
                  <a:srgbClr val="FF0000"/>
                </a:solidFill>
              </a:rPr>
              <a:t>李四</a:t>
            </a:r>
            <a:r>
              <a:rPr lang="en-US" altLang="zh-CN" smtClean="0">
                <a:solidFill>
                  <a:srgbClr val="FF0000"/>
                </a:solidFill>
              </a:rPr>
              <a:t>”</a:t>
            </a:r>
          </a:p>
          <a:p>
            <a:pPr algn="ctr"/>
            <a:r>
              <a:rPr lang="en-US" altLang="zh-CN" smtClean="0">
                <a:solidFill>
                  <a:srgbClr val="FF0000"/>
                </a:solidFill>
              </a:rPr>
              <a:t>age:20</a:t>
            </a:r>
          </a:p>
          <a:p>
            <a:pPr algn="ctr"/>
            <a:endParaRPr lang="en-US" altLang="zh-CN">
              <a:solidFill>
                <a:srgbClr val="FF0000"/>
              </a:solidFill>
            </a:endParaRPr>
          </a:p>
          <a:p>
            <a:pPr algn="ctr"/>
            <a:r>
              <a:rPr lang="en-US" altLang="zh-CN" smtClean="0">
                <a:solidFill>
                  <a:srgbClr val="FF0000"/>
                </a:solidFill>
              </a:rPr>
              <a:t>nation</a:t>
            </a:r>
            <a:endParaRPr lang="zh-CN" altLang="en-US" dirty="0">
              <a:solidFill>
                <a:srgbClr val="FF0000"/>
              </a:solidFill>
            </a:endParaRPr>
          </a:p>
        </p:txBody>
      </p:sp>
      <p:cxnSp>
        <p:nvCxnSpPr>
          <p:cNvPr id="28" name="直接箭头连接符 27"/>
          <p:cNvCxnSpPr/>
          <p:nvPr/>
        </p:nvCxnSpPr>
        <p:spPr>
          <a:xfrm flipH="1">
            <a:off x="4319972" y="3465004"/>
            <a:ext cx="2772308" cy="2588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flipV="1">
            <a:off x="5868144" y="1700808"/>
            <a:ext cx="252028"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5634118" y="1372685"/>
            <a:ext cx="1890210" cy="369332"/>
          </a:xfrm>
          <a:prstGeom prst="rect">
            <a:avLst/>
          </a:prstGeom>
          <a:noFill/>
        </p:spPr>
        <p:txBody>
          <a:bodyPr wrap="square" rtlCol="0">
            <a:spAutoFit/>
          </a:bodyPr>
          <a:lstStyle/>
          <a:p>
            <a:r>
              <a:rPr lang="en-US" altLang="zh-CN" smtClean="0"/>
              <a:t>0x456</a:t>
            </a:r>
            <a:endParaRPr lang="zh-CN" altLang="en-US"/>
          </a:p>
        </p:txBody>
      </p:sp>
      <p:sp>
        <p:nvSpPr>
          <p:cNvPr id="32" name="文本框 31"/>
          <p:cNvSpPr txBox="1"/>
          <p:nvPr/>
        </p:nvSpPr>
        <p:spPr>
          <a:xfrm>
            <a:off x="622356" y="5206216"/>
            <a:ext cx="1890210" cy="369332"/>
          </a:xfrm>
          <a:prstGeom prst="rect">
            <a:avLst/>
          </a:prstGeom>
          <a:noFill/>
        </p:spPr>
        <p:txBody>
          <a:bodyPr wrap="square" rtlCol="0">
            <a:spAutoFit/>
          </a:bodyPr>
          <a:lstStyle/>
          <a:p>
            <a:r>
              <a:rPr lang="en-US" altLang="zh-CN" smtClean="0"/>
              <a:t>0x456</a:t>
            </a:r>
            <a:endParaRPr lang="zh-CN" altLang="en-US"/>
          </a:p>
        </p:txBody>
      </p:sp>
      <p:cxnSp>
        <p:nvCxnSpPr>
          <p:cNvPr id="34" name="直接箭头连接符 33"/>
          <p:cNvCxnSpPr/>
          <p:nvPr/>
        </p:nvCxnSpPr>
        <p:spPr>
          <a:xfrm flipV="1">
            <a:off x="899592" y="1826654"/>
            <a:ext cx="5112568" cy="3579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707904" y="5958572"/>
            <a:ext cx="864096" cy="432048"/>
          </a:xfrm>
          <a:prstGeom prst="line">
            <a:avLst/>
          </a:prstGeom>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4463988" y="6053205"/>
            <a:ext cx="1404156" cy="369332"/>
          </a:xfrm>
          <a:prstGeom prst="rect">
            <a:avLst/>
          </a:prstGeom>
          <a:noFill/>
        </p:spPr>
        <p:txBody>
          <a:bodyPr wrap="square" rtlCol="0">
            <a:spAutoFit/>
          </a:bodyPr>
          <a:lstStyle/>
          <a:p>
            <a:r>
              <a:rPr lang="en-US" altLang="zh-CN" smtClean="0"/>
              <a:t>“</a:t>
            </a:r>
            <a:r>
              <a:rPr lang="zh-CN" altLang="en-US" smtClean="0"/>
              <a:t>唐朝</a:t>
            </a:r>
            <a:r>
              <a:rPr lang="en-US" altLang="zh-CN" smtClean="0"/>
              <a:t>”</a:t>
            </a:r>
            <a:endParaRPr lang="zh-CN" altLang="en-US"/>
          </a:p>
        </p:txBody>
      </p:sp>
    </p:spTree>
    <p:extLst>
      <p:ext uri="{BB962C8B-B14F-4D97-AF65-F5344CB8AC3E}">
        <p14:creationId xmlns:p14="http://schemas.microsoft.com/office/powerpoint/2010/main" val="153799322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980728"/>
            <a:ext cx="1656184" cy="547260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矩形 4"/>
          <p:cNvSpPr/>
          <p:nvPr/>
        </p:nvSpPr>
        <p:spPr>
          <a:xfrm>
            <a:off x="2267744" y="908720"/>
            <a:ext cx="6768752" cy="38164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6" name="矩形 5"/>
          <p:cNvSpPr/>
          <p:nvPr/>
        </p:nvSpPr>
        <p:spPr>
          <a:xfrm>
            <a:off x="2195736" y="4941168"/>
            <a:ext cx="6552728" cy="165618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8" name="文本框 7"/>
          <p:cNvSpPr txBox="1"/>
          <p:nvPr/>
        </p:nvSpPr>
        <p:spPr>
          <a:xfrm>
            <a:off x="2555776" y="116632"/>
            <a:ext cx="6840760" cy="1077218"/>
          </a:xfrm>
          <a:prstGeom prst="rect">
            <a:avLst/>
          </a:prstGeom>
          <a:noFill/>
        </p:spPr>
        <p:txBody>
          <a:bodyPr wrap="square" rtlCol="0">
            <a:spAutoFit/>
          </a:bodyPr>
          <a:lstStyle/>
          <a:p>
            <a:r>
              <a:rPr lang="en-US" altLang="zh-CN" sz="3200" b="1"/>
              <a:t>Chinese c1 = new Chinese("</a:t>
            </a:r>
            <a:r>
              <a:rPr lang="zh-CN" altLang="en-US" sz="3200" b="1"/>
              <a:t>张三</a:t>
            </a:r>
            <a:r>
              <a:rPr lang="en-US" altLang="zh-CN" sz="3200" b="1"/>
              <a:t>", 18</a:t>
            </a:r>
            <a:r>
              <a:rPr lang="en-US" altLang="zh-CN" sz="3200" b="1" smtClean="0"/>
              <a:t>);</a:t>
            </a:r>
          </a:p>
          <a:p>
            <a:r>
              <a:rPr lang="en-US" altLang="zh-CN" sz="3200" b="1"/>
              <a:t>Chinese c2 = new Chinese("</a:t>
            </a:r>
            <a:r>
              <a:rPr lang="zh-CN" altLang="en-US" sz="3200" b="1"/>
              <a:t>李四</a:t>
            </a:r>
            <a:r>
              <a:rPr lang="en-US" altLang="zh-CN" sz="3200" b="1"/>
              <a:t>", 20);</a:t>
            </a:r>
            <a:endParaRPr lang="zh-CN" altLang="en-US" sz="3200" b="1"/>
          </a:p>
        </p:txBody>
      </p:sp>
      <p:cxnSp>
        <p:nvCxnSpPr>
          <p:cNvPr id="10" name="直接连接符 9"/>
          <p:cNvCxnSpPr/>
          <p:nvPr/>
        </p:nvCxnSpPr>
        <p:spPr>
          <a:xfrm>
            <a:off x="323528" y="5661248"/>
            <a:ext cx="1656184"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95536" y="5877272"/>
            <a:ext cx="2016224" cy="369332"/>
          </a:xfrm>
          <a:prstGeom prst="rect">
            <a:avLst/>
          </a:prstGeom>
          <a:noFill/>
        </p:spPr>
        <p:txBody>
          <a:bodyPr wrap="square" rtlCol="0">
            <a:spAutoFit/>
          </a:bodyPr>
          <a:lstStyle/>
          <a:p>
            <a:r>
              <a:rPr lang="en-US" altLang="zh-CN" smtClean="0"/>
              <a:t>c1:</a:t>
            </a:r>
            <a:endParaRPr lang="zh-CN" altLang="en-US"/>
          </a:p>
        </p:txBody>
      </p:sp>
      <p:sp>
        <p:nvSpPr>
          <p:cNvPr id="12" name="矩形 11"/>
          <p:cNvSpPr/>
          <p:nvPr/>
        </p:nvSpPr>
        <p:spPr>
          <a:xfrm>
            <a:off x="3923928" y="2636912"/>
            <a:ext cx="1872208" cy="165618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FF0000"/>
                </a:solidFill>
              </a:rPr>
              <a:t>name:”</a:t>
            </a:r>
            <a:r>
              <a:rPr lang="zh-CN" altLang="en-US" smtClean="0">
                <a:solidFill>
                  <a:srgbClr val="FF0000"/>
                </a:solidFill>
              </a:rPr>
              <a:t>张三</a:t>
            </a:r>
            <a:r>
              <a:rPr lang="en-US" altLang="zh-CN" smtClean="0">
                <a:solidFill>
                  <a:srgbClr val="FF0000"/>
                </a:solidFill>
              </a:rPr>
              <a:t>”</a:t>
            </a:r>
          </a:p>
          <a:p>
            <a:pPr algn="ctr"/>
            <a:r>
              <a:rPr lang="en-US" altLang="zh-CN" smtClean="0">
                <a:solidFill>
                  <a:srgbClr val="FF0000"/>
                </a:solidFill>
              </a:rPr>
              <a:t>age:18</a:t>
            </a:r>
          </a:p>
          <a:p>
            <a:pPr algn="ctr"/>
            <a:endParaRPr lang="en-US" altLang="zh-CN">
              <a:solidFill>
                <a:srgbClr val="FF0000"/>
              </a:solidFill>
            </a:endParaRPr>
          </a:p>
          <a:p>
            <a:pPr algn="ctr"/>
            <a:r>
              <a:rPr lang="en-US" altLang="zh-CN" smtClean="0">
                <a:solidFill>
                  <a:srgbClr val="FF0000"/>
                </a:solidFill>
              </a:rPr>
              <a:t>nation:</a:t>
            </a:r>
            <a:r>
              <a:rPr lang="zh-CN" altLang="en-US" smtClean="0">
                <a:solidFill>
                  <a:srgbClr val="FF0000"/>
                </a:solidFill>
              </a:rPr>
              <a:t>中国</a:t>
            </a:r>
            <a:endParaRPr lang="zh-CN" altLang="en-US" dirty="0">
              <a:solidFill>
                <a:srgbClr val="FF0000"/>
              </a:solidFill>
            </a:endParaRPr>
          </a:p>
        </p:txBody>
      </p:sp>
      <p:cxnSp>
        <p:nvCxnSpPr>
          <p:cNvPr id="14" name="直接连接符 13"/>
          <p:cNvCxnSpPr/>
          <p:nvPr/>
        </p:nvCxnSpPr>
        <p:spPr>
          <a:xfrm flipH="1" flipV="1">
            <a:off x="3707904" y="2564904"/>
            <a:ext cx="216024"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987824" y="2204864"/>
            <a:ext cx="792088" cy="369332"/>
          </a:xfrm>
          <a:prstGeom prst="rect">
            <a:avLst/>
          </a:prstGeom>
          <a:noFill/>
        </p:spPr>
        <p:txBody>
          <a:bodyPr wrap="square" rtlCol="0">
            <a:spAutoFit/>
          </a:bodyPr>
          <a:lstStyle/>
          <a:p>
            <a:r>
              <a:rPr lang="en-US" altLang="zh-CN" smtClean="0"/>
              <a:t>0x123</a:t>
            </a:r>
            <a:endParaRPr lang="zh-CN" altLang="en-US"/>
          </a:p>
        </p:txBody>
      </p:sp>
      <p:sp>
        <p:nvSpPr>
          <p:cNvPr id="16" name="文本框 15"/>
          <p:cNvSpPr txBox="1"/>
          <p:nvPr/>
        </p:nvSpPr>
        <p:spPr>
          <a:xfrm>
            <a:off x="755576" y="5872995"/>
            <a:ext cx="792088" cy="369332"/>
          </a:xfrm>
          <a:prstGeom prst="rect">
            <a:avLst/>
          </a:prstGeom>
          <a:noFill/>
        </p:spPr>
        <p:txBody>
          <a:bodyPr wrap="square" rtlCol="0">
            <a:spAutoFit/>
          </a:bodyPr>
          <a:lstStyle/>
          <a:p>
            <a:r>
              <a:rPr lang="en-US" altLang="zh-CN" smtClean="0"/>
              <a:t>0x123</a:t>
            </a:r>
            <a:endParaRPr lang="zh-CN" altLang="en-US"/>
          </a:p>
        </p:txBody>
      </p:sp>
      <p:cxnSp>
        <p:nvCxnSpPr>
          <p:cNvPr id="18" name="直接连接符 17"/>
          <p:cNvCxnSpPr/>
          <p:nvPr/>
        </p:nvCxnSpPr>
        <p:spPr>
          <a:xfrm>
            <a:off x="323528" y="4934489"/>
            <a:ext cx="15841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1403648" y="2816932"/>
            <a:ext cx="2412268" cy="3240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395536" y="5157192"/>
            <a:ext cx="2376264" cy="369332"/>
          </a:xfrm>
          <a:prstGeom prst="rect">
            <a:avLst/>
          </a:prstGeom>
          <a:noFill/>
        </p:spPr>
        <p:txBody>
          <a:bodyPr wrap="square" rtlCol="0">
            <a:spAutoFit/>
          </a:bodyPr>
          <a:lstStyle/>
          <a:p>
            <a:r>
              <a:rPr lang="en-US" altLang="zh-CN" smtClean="0"/>
              <a:t>c2: </a:t>
            </a:r>
            <a:endParaRPr lang="zh-CN" altLang="en-US"/>
          </a:p>
        </p:txBody>
      </p:sp>
      <p:sp>
        <p:nvSpPr>
          <p:cNvPr id="22" name="矩形 21"/>
          <p:cNvSpPr/>
          <p:nvPr/>
        </p:nvSpPr>
        <p:spPr>
          <a:xfrm>
            <a:off x="6372200" y="1328574"/>
            <a:ext cx="1800200" cy="17734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FF0000"/>
                </a:solidFill>
              </a:rPr>
              <a:t>name:</a:t>
            </a:r>
            <a:r>
              <a:rPr lang="zh-CN" altLang="en-US" smtClean="0">
                <a:solidFill>
                  <a:srgbClr val="FF0000"/>
                </a:solidFill>
              </a:rPr>
              <a:t>李四</a:t>
            </a:r>
            <a:endParaRPr lang="en-US" altLang="zh-CN" smtClean="0">
              <a:solidFill>
                <a:srgbClr val="FF0000"/>
              </a:solidFill>
            </a:endParaRPr>
          </a:p>
          <a:p>
            <a:pPr algn="ctr"/>
            <a:r>
              <a:rPr lang="en-US" altLang="zh-CN" smtClean="0">
                <a:solidFill>
                  <a:srgbClr val="FF0000"/>
                </a:solidFill>
              </a:rPr>
              <a:t>age:20</a:t>
            </a:r>
          </a:p>
          <a:p>
            <a:pPr algn="ctr"/>
            <a:endParaRPr lang="en-US" altLang="zh-CN">
              <a:solidFill>
                <a:srgbClr val="FF0000"/>
              </a:solidFill>
            </a:endParaRPr>
          </a:p>
          <a:p>
            <a:pPr algn="ctr"/>
            <a:r>
              <a:rPr lang="en-US" altLang="zh-CN" smtClean="0">
                <a:solidFill>
                  <a:srgbClr val="FF0000"/>
                </a:solidFill>
              </a:rPr>
              <a:t>nation:</a:t>
            </a:r>
            <a:r>
              <a:rPr lang="zh-CN" altLang="en-US" smtClean="0">
                <a:solidFill>
                  <a:srgbClr val="FF0000"/>
                </a:solidFill>
              </a:rPr>
              <a:t>中国</a:t>
            </a:r>
            <a:endParaRPr lang="zh-CN" altLang="en-US" dirty="0">
              <a:solidFill>
                <a:srgbClr val="FF0000"/>
              </a:solidFill>
            </a:endParaRPr>
          </a:p>
        </p:txBody>
      </p:sp>
      <p:cxnSp>
        <p:nvCxnSpPr>
          <p:cNvPr id="24" name="直接连接符 23"/>
          <p:cNvCxnSpPr/>
          <p:nvPr/>
        </p:nvCxnSpPr>
        <p:spPr>
          <a:xfrm flipH="1">
            <a:off x="5580112" y="1328574"/>
            <a:ext cx="792088"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4860032" y="1193850"/>
            <a:ext cx="792088" cy="369332"/>
          </a:xfrm>
          <a:prstGeom prst="rect">
            <a:avLst/>
          </a:prstGeom>
          <a:noFill/>
        </p:spPr>
        <p:txBody>
          <a:bodyPr wrap="square" rtlCol="0">
            <a:spAutoFit/>
          </a:bodyPr>
          <a:lstStyle/>
          <a:p>
            <a:r>
              <a:rPr lang="en-US" altLang="zh-CN" smtClean="0"/>
              <a:t>0x456</a:t>
            </a:r>
            <a:endParaRPr lang="zh-CN" altLang="en-US"/>
          </a:p>
        </p:txBody>
      </p:sp>
      <p:sp>
        <p:nvSpPr>
          <p:cNvPr id="26" name="文本框 25"/>
          <p:cNvSpPr txBox="1"/>
          <p:nvPr/>
        </p:nvSpPr>
        <p:spPr>
          <a:xfrm>
            <a:off x="791580" y="5138046"/>
            <a:ext cx="792088" cy="369332"/>
          </a:xfrm>
          <a:prstGeom prst="rect">
            <a:avLst/>
          </a:prstGeom>
          <a:noFill/>
        </p:spPr>
        <p:txBody>
          <a:bodyPr wrap="square" rtlCol="0">
            <a:spAutoFit/>
          </a:bodyPr>
          <a:lstStyle/>
          <a:p>
            <a:r>
              <a:rPr lang="en-US" altLang="zh-CN" smtClean="0"/>
              <a:t>0x456</a:t>
            </a:r>
            <a:endParaRPr lang="zh-CN" altLang="en-US"/>
          </a:p>
        </p:txBody>
      </p:sp>
      <p:cxnSp>
        <p:nvCxnSpPr>
          <p:cNvPr id="28" name="直接箭头连接符 27"/>
          <p:cNvCxnSpPr>
            <a:stCxn id="26" idx="0"/>
          </p:cNvCxnSpPr>
          <p:nvPr/>
        </p:nvCxnSpPr>
        <p:spPr>
          <a:xfrm flipV="1">
            <a:off x="1187624" y="1378516"/>
            <a:ext cx="3636404" cy="3759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83844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1052736"/>
            <a:ext cx="1944216" cy="51125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矩形 4"/>
          <p:cNvSpPr/>
          <p:nvPr/>
        </p:nvSpPr>
        <p:spPr>
          <a:xfrm>
            <a:off x="2555776" y="980728"/>
            <a:ext cx="5976664" cy="3600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6" name="矩形 5"/>
          <p:cNvSpPr/>
          <p:nvPr/>
        </p:nvSpPr>
        <p:spPr>
          <a:xfrm>
            <a:off x="2555776" y="4725144"/>
            <a:ext cx="5256584" cy="1800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7" name="文本框 6"/>
          <p:cNvSpPr txBox="1"/>
          <p:nvPr/>
        </p:nvSpPr>
        <p:spPr>
          <a:xfrm>
            <a:off x="323528" y="6381328"/>
            <a:ext cx="1512168" cy="369332"/>
          </a:xfrm>
          <a:prstGeom prst="rect">
            <a:avLst/>
          </a:prstGeom>
          <a:noFill/>
        </p:spPr>
        <p:txBody>
          <a:bodyPr wrap="square" rtlCol="0">
            <a:spAutoFit/>
          </a:bodyPr>
          <a:lstStyle/>
          <a:p>
            <a:r>
              <a:rPr lang="zh-CN" altLang="en-US" dirty="0"/>
              <a:t>栈</a:t>
            </a:r>
          </a:p>
        </p:txBody>
      </p:sp>
      <p:sp>
        <p:nvSpPr>
          <p:cNvPr id="8" name="文本框 7"/>
          <p:cNvSpPr txBox="1"/>
          <p:nvPr/>
        </p:nvSpPr>
        <p:spPr>
          <a:xfrm>
            <a:off x="8244408" y="4725144"/>
            <a:ext cx="1296144" cy="369332"/>
          </a:xfrm>
          <a:prstGeom prst="rect">
            <a:avLst/>
          </a:prstGeom>
          <a:noFill/>
        </p:spPr>
        <p:txBody>
          <a:bodyPr wrap="square" rtlCol="0">
            <a:spAutoFit/>
          </a:bodyPr>
          <a:lstStyle/>
          <a:p>
            <a:r>
              <a:rPr lang="zh-CN" altLang="en-US" dirty="0" smtClean="0"/>
              <a:t>堆：对象</a:t>
            </a:r>
            <a:endParaRPr lang="zh-CN" altLang="en-US" dirty="0"/>
          </a:p>
        </p:txBody>
      </p:sp>
      <p:sp>
        <p:nvSpPr>
          <p:cNvPr id="9" name="文本框 8"/>
          <p:cNvSpPr txBox="1"/>
          <p:nvPr/>
        </p:nvSpPr>
        <p:spPr>
          <a:xfrm>
            <a:off x="7956376" y="6165304"/>
            <a:ext cx="1187624" cy="369332"/>
          </a:xfrm>
          <a:prstGeom prst="rect">
            <a:avLst/>
          </a:prstGeom>
          <a:noFill/>
        </p:spPr>
        <p:txBody>
          <a:bodyPr wrap="square" rtlCol="0">
            <a:spAutoFit/>
          </a:bodyPr>
          <a:lstStyle/>
          <a:p>
            <a:r>
              <a:rPr lang="zh-CN" altLang="en-US" dirty="0" smtClean="0"/>
              <a:t>方法区</a:t>
            </a:r>
            <a:endParaRPr lang="zh-CN" altLang="en-US" dirty="0"/>
          </a:p>
        </p:txBody>
      </p:sp>
      <p:sp>
        <p:nvSpPr>
          <p:cNvPr id="10" name="文本框 9"/>
          <p:cNvSpPr txBox="1"/>
          <p:nvPr/>
        </p:nvSpPr>
        <p:spPr>
          <a:xfrm>
            <a:off x="2411760" y="-178951"/>
            <a:ext cx="8208912" cy="1015663"/>
          </a:xfrm>
          <a:prstGeom prst="rect">
            <a:avLst/>
          </a:prstGeom>
          <a:noFill/>
        </p:spPr>
        <p:txBody>
          <a:bodyPr wrap="square" rtlCol="0">
            <a:spAutoFit/>
          </a:bodyPr>
          <a:lstStyle/>
          <a:p>
            <a:endParaRPr lang="zh-CN" altLang="en-US" sz="2000" b="1" dirty="0"/>
          </a:p>
          <a:p>
            <a:r>
              <a:rPr lang="en-US" altLang="zh-CN" sz="2000" b="1" dirty="0"/>
              <a:t>Chinese c1 = new Chinese("</a:t>
            </a:r>
            <a:r>
              <a:rPr lang="zh-CN" altLang="en-US" sz="2000" b="1" dirty="0"/>
              <a:t>张三</a:t>
            </a:r>
            <a:r>
              <a:rPr lang="en-US" altLang="zh-CN" sz="2000" b="1" dirty="0"/>
              <a:t>", 18, "</a:t>
            </a:r>
            <a:r>
              <a:rPr lang="zh-CN" altLang="en-US" sz="2000" b="1" dirty="0"/>
              <a:t>中国</a:t>
            </a:r>
            <a:r>
              <a:rPr lang="en-US" altLang="zh-CN" sz="2000" b="1" dirty="0"/>
              <a:t>");</a:t>
            </a:r>
          </a:p>
          <a:p>
            <a:r>
              <a:rPr lang="en-US" altLang="zh-CN" sz="2000" b="1" dirty="0"/>
              <a:t>Chinese c2 = new Chinese("</a:t>
            </a:r>
            <a:r>
              <a:rPr lang="zh-CN" altLang="en-US" sz="2000" b="1" dirty="0"/>
              <a:t>李四</a:t>
            </a:r>
            <a:r>
              <a:rPr lang="en-US" altLang="zh-CN" sz="2000" b="1" dirty="0"/>
              <a:t>", 20, "</a:t>
            </a:r>
            <a:r>
              <a:rPr lang="zh-CN" altLang="en-US" sz="2000" b="1" dirty="0"/>
              <a:t>中国</a:t>
            </a:r>
            <a:r>
              <a:rPr lang="en-US" altLang="zh-CN" sz="2000" b="1" dirty="0"/>
              <a:t>");</a:t>
            </a:r>
            <a:endParaRPr lang="zh-CN" altLang="en-US" sz="2000" b="1" dirty="0"/>
          </a:p>
        </p:txBody>
      </p:sp>
      <p:cxnSp>
        <p:nvCxnSpPr>
          <p:cNvPr id="12" name="直接连接符 11"/>
          <p:cNvCxnSpPr/>
          <p:nvPr/>
        </p:nvCxnSpPr>
        <p:spPr>
          <a:xfrm>
            <a:off x="323528" y="5445224"/>
            <a:ext cx="1944216"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67544" y="5625244"/>
            <a:ext cx="2088232" cy="369332"/>
          </a:xfrm>
          <a:prstGeom prst="rect">
            <a:avLst/>
          </a:prstGeom>
          <a:noFill/>
        </p:spPr>
        <p:txBody>
          <a:bodyPr wrap="square" rtlCol="0">
            <a:spAutoFit/>
          </a:bodyPr>
          <a:lstStyle/>
          <a:p>
            <a:r>
              <a:rPr lang="en-US" altLang="zh-CN" dirty="0" smtClean="0"/>
              <a:t>c1</a:t>
            </a:r>
            <a:endParaRPr lang="zh-CN" altLang="en-US" dirty="0"/>
          </a:p>
        </p:txBody>
      </p:sp>
      <p:sp>
        <p:nvSpPr>
          <p:cNvPr id="14" name="矩形 13"/>
          <p:cNvSpPr/>
          <p:nvPr/>
        </p:nvSpPr>
        <p:spPr>
          <a:xfrm>
            <a:off x="3563888" y="2348880"/>
            <a:ext cx="1980220" cy="1800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name:”</a:t>
            </a:r>
            <a:r>
              <a:rPr lang="zh-CN" altLang="en-US" dirty="0" smtClean="0">
                <a:solidFill>
                  <a:srgbClr val="FF0000"/>
                </a:solidFill>
              </a:rPr>
              <a:t>张三</a:t>
            </a:r>
            <a:r>
              <a:rPr lang="en-US" altLang="zh-CN" dirty="0" smtClean="0">
                <a:solidFill>
                  <a:srgbClr val="FF0000"/>
                </a:solidFill>
              </a:rPr>
              <a:t>”</a:t>
            </a:r>
          </a:p>
          <a:p>
            <a:pPr algn="ctr"/>
            <a:r>
              <a:rPr lang="en-US" altLang="zh-CN" dirty="0" smtClean="0">
                <a:solidFill>
                  <a:srgbClr val="FF0000"/>
                </a:solidFill>
              </a:rPr>
              <a:t>age:18</a:t>
            </a:r>
          </a:p>
          <a:p>
            <a:pPr algn="ctr"/>
            <a:endParaRPr lang="en-US" altLang="zh-CN" dirty="0">
              <a:solidFill>
                <a:srgbClr val="FF0000"/>
              </a:solidFill>
            </a:endParaRPr>
          </a:p>
          <a:p>
            <a:pPr algn="ctr"/>
            <a:r>
              <a:rPr lang="en-US" altLang="zh-CN" dirty="0" smtClean="0">
                <a:solidFill>
                  <a:srgbClr val="FF0000"/>
                </a:solidFill>
              </a:rPr>
              <a:t>nation:”</a:t>
            </a:r>
            <a:r>
              <a:rPr lang="zh-CN" altLang="en-US" dirty="0" smtClean="0">
                <a:solidFill>
                  <a:srgbClr val="FF0000"/>
                </a:solidFill>
              </a:rPr>
              <a:t>中国</a:t>
            </a:r>
            <a:r>
              <a:rPr lang="en-US" altLang="zh-CN" dirty="0" smtClean="0">
                <a:solidFill>
                  <a:srgbClr val="FF0000"/>
                </a:solidFill>
              </a:rPr>
              <a:t>”</a:t>
            </a:r>
            <a:endParaRPr lang="zh-CN" altLang="en-US" dirty="0">
              <a:solidFill>
                <a:srgbClr val="FF0000"/>
              </a:solidFill>
            </a:endParaRPr>
          </a:p>
        </p:txBody>
      </p:sp>
      <p:cxnSp>
        <p:nvCxnSpPr>
          <p:cNvPr id="16" name="直接连接符 15"/>
          <p:cNvCxnSpPr/>
          <p:nvPr/>
        </p:nvCxnSpPr>
        <p:spPr>
          <a:xfrm flipH="1" flipV="1">
            <a:off x="3347864" y="2060848"/>
            <a:ext cx="216024"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915816" y="1628800"/>
            <a:ext cx="1512168" cy="369332"/>
          </a:xfrm>
          <a:prstGeom prst="rect">
            <a:avLst/>
          </a:prstGeom>
          <a:noFill/>
        </p:spPr>
        <p:txBody>
          <a:bodyPr wrap="square" rtlCol="0">
            <a:spAutoFit/>
          </a:bodyPr>
          <a:lstStyle/>
          <a:p>
            <a:r>
              <a:rPr lang="en-US" altLang="zh-CN" dirty="0" smtClean="0"/>
              <a:t>0x123</a:t>
            </a:r>
            <a:endParaRPr lang="zh-CN" altLang="en-US" dirty="0"/>
          </a:p>
        </p:txBody>
      </p:sp>
      <p:sp>
        <p:nvSpPr>
          <p:cNvPr id="18" name="文本框 17"/>
          <p:cNvSpPr txBox="1"/>
          <p:nvPr/>
        </p:nvSpPr>
        <p:spPr>
          <a:xfrm>
            <a:off x="755576" y="5610072"/>
            <a:ext cx="1512168" cy="369332"/>
          </a:xfrm>
          <a:prstGeom prst="rect">
            <a:avLst/>
          </a:prstGeom>
          <a:noFill/>
        </p:spPr>
        <p:txBody>
          <a:bodyPr wrap="square" rtlCol="0">
            <a:spAutoFit/>
          </a:bodyPr>
          <a:lstStyle/>
          <a:p>
            <a:r>
              <a:rPr lang="en-US" altLang="zh-CN" dirty="0" smtClean="0"/>
              <a:t>0x123</a:t>
            </a:r>
            <a:endParaRPr lang="zh-CN" altLang="en-US" dirty="0"/>
          </a:p>
        </p:txBody>
      </p:sp>
      <p:cxnSp>
        <p:nvCxnSpPr>
          <p:cNvPr id="20" name="直接箭头连接符 19"/>
          <p:cNvCxnSpPr/>
          <p:nvPr/>
        </p:nvCxnSpPr>
        <p:spPr>
          <a:xfrm flipV="1">
            <a:off x="1295636" y="2348880"/>
            <a:ext cx="2268252" cy="3276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23528" y="4725144"/>
            <a:ext cx="1872208"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67544" y="4909810"/>
            <a:ext cx="1368152" cy="369332"/>
          </a:xfrm>
          <a:prstGeom prst="rect">
            <a:avLst/>
          </a:prstGeom>
          <a:noFill/>
        </p:spPr>
        <p:txBody>
          <a:bodyPr wrap="square" rtlCol="0">
            <a:spAutoFit/>
          </a:bodyPr>
          <a:lstStyle/>
          <a:p>
            <a:r>
              <a:rPr lang="en-US" altLang="zh-CN" dirty="0" smtClean="0"/>
              <a:t>c2</a:t>
            </a:r>
            <a:endParaRPr lang="zh-CN" altLang="en-US" dirty="0"/>
          </a:p>
        </p:txBody>
      </p:sp>
      <p:sp>
        <p:nvSpPr>
          <p:cNvPr id="24" name="矩形 23"/>
          <p:cNvSpPr/>
          <p:nvPr/>
        </p:nvSpPr>
        <p:spPr>
          <a:xfrm>
            <a:off x="6228184" y="1412776"/>
            <a:ext cx="2016224" cy="172819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name:”</a:t>
            </a:r>
            <a:r>
              <a:rPr lang="zh-CN" altLang="en-US" dirty="0" smtClean="0">
                <a:solidFill>
                  <a:srgbClr val="FF0000"/>
                </a:solidFill>
              </a:rPr>
              <a:t>李四</a:t>
            </a:r>
            <a:r>
              <a:rPr lang="en-US" altLang="zh-CN" dirty="0" smtClean="0">
                <a:solidFill>
                  <a:srgbClr val="FF0000"/>
                </a:solidFill>
              </a:rPr>
              <a:t>”</a:t>
            </a:r>
          </a:p>
          <a:p>
            <a:pPr algn="ctr"/>
            <a:r>
              <a:rPr lang="en-US" altLang="zh-CN" dirty="0" smtClean="0">
                <a:solidFill>
                  <a:srgbClr val="FF0000"/>
                </a:solidFill>
              </a:rPr>
              <a:t>age:20</a:t>
            </a:r>
          </a:p>
          <a:p>
            <a:pPr algn="ctr"/>
            <a:endParaRPr lang="en-US" altLang="zh-CN" dirty="0">
              <a:solidFill>
                <a:srgbClr val="FF0000"/>
              </a:solidFill>
            </a:endParaRPr>
          </a:p>
          <a:p>
            <a:pPr algn="ctr"/>
            <a:r>
              <a:rPr lang="en-US" altLang="zh-CN" dirty="0" smtClean="0">
                <a:solidFill>
                  <a:srgbClr val="FF0000"/>
                </a:solidFill>
              </a:rPr>
              <a:t>nation:”</a:t>
            </a:r>
            <a:r>
              <a:rPr lang="zh-CN" altLang="en-US" dirty="0" smtClean="0">
                <a:solidFill>
                  <a:srgbClr val="FF0000"/>
                </a:solidFill>
              </a:rPr>
              <a:t>中国</a:t>
            </a:r>
            <a:r>
              <a:rPr lang="en-US" altLang="zh-CN" dirty="0" smtClean="0">
                <a:solidFill>
                  <a:srgbClr val="FF0000"/>
                </a:solidFill>
              </a:rPr>
              <a:t>”</a:t>
            </a:r>
            <a:endParaRPr lang="zh-CN" altLang="en-US" dirty="0">
              <a:solidFill>
                <a:srgbClr val="FF0000"/>
              </a:solidFill>
            </a:endParaRPr>
          </a:p>
        </p:txBody>
      </p:sp>
      <p:cxnSp>
        <p:nvCxnSpPr>
          <p:cNvPr id="26" name="直接连接符 25"/>
          <p:cNvCxnSpPr/>
          <p:nvPr/>
        </p:nvCxnSpPr>
        <p:spPr>
          <a:xfrm flipH="1">
            <a:off x="5724128" y="1268760"/>
            <a:ext cx="504056"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5076056" y="1124744"/>
            <a:ext cx="648072" cy="369332"/>
          </a:xfrm>
          <a:prstGeom prst="rect">
            <a:avLst/>
          </a:prstGeom>
          <a:noFill/>
        </p:spPr>
        <p:txBody>
          <a:bodyPr wrap="square" rtlCol="0">
            <a:spAutoFit/>
          </a:bodyPr>
          <a:lstStyle/>
          <a:p>
            <a:r>
              <a:rPr lang="en-US" altLang="zh-CN" dirty="0" smtClean="0"/>
              <a:t>0x56</a:t>
            </a:r>
            <a:endParaRPr lang="zh-CN" altLang="en-US" dirty="0"/>
          </a:p>
        </p:txBody>
      </p:sp>
      <p:sp>
        <p:nvSpPr>
          <p:cNvPr id="28" name="文本框 27"/>
          <p:cNvSpPr txBox="1"/>
          <p:nvPr/>
        </p:nvSpPr>
        <p:spPr>
          <a:xfrm>
            <a:off x="874340" y="4881097"/>
            <a:ext cx="648072" cy="369332"/>
          </a:xfrm>
          <a:prstGeom prst="rect">
            <a:avLst/>
          </a:prstGeom>
          <a:noFill/>
        </p:spPr>
        <p:txBody>
          <a:bodyPr wrap="square" rtlCol="0">
            <a:spAutoFit/>
          </a:bodyPr>
          <a:lstStyle/>
          <a:p>
            <a:r>
              <a:rPr lang="en-US" altLang="zh-CN" dirty="0" smtClean="0"/>
              <a:t>0x56</a:t>
            </a:r>
            <a:endParaRPr lang="zh-CN" altLang="en-US" dirty="0"/>
          </a:p>
        </p:txBody>
      </p:sp>
      <p:cxnSp>
        <p:nvCxnSpPr>
          <p:cNvPr id="30" name="直接箭头连接符 29"/>
          <p:cNvCxnSpPr>
            <a:stCxn id="28" idx="0"/>
            <a:endCxn id="27" idx="1"/>
          </p:cNvCxnSpPr>
          <p:nvPr/>
        </p:nvCxnSpPr>
        <p:spPr>
          <a:xfrm flipV="1">
            <a:off x="1198376" y="1309410"/>
            <a:ext cx="3877680" cy="357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67677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1052736"/>
            <a:ext cx="1944216" cy="51125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矩形 4"/>
          <p:cNvSpPr/>
          <p:nvPr/>
        </p:nvSpPr>
        <p:spPr>
          <a:xfrm>
            <a:off x="2555776" y="980728"/>
            <a:ext cx="5976664" cy="3600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6" name="矩形 5"/>
          <p:cNvSpPr/>
          <p:nvPr/>
        </p:nvSpPr>
        <p:spPr>
          <a:xfrm>
            <a:off x="2555776" y="4725144"/>
            <a:ext cx="5256584" cy="1800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7" name="文本框 6"/>
          <p:cNvSpPr txBox="1"/>
          <p:nvPr/>
        </p:nvSpPr>
        <p:spPr>
          <a:xfrm>
            <a:off x="323528" y="6381328"/>
            <a:ext cx="1512168" cy="369332"/>
          </a:xfrm>
          <a:prstGeom prst="rect">
            <a:avLst/>
          </a:prstGeom>
          <a:noFill/>
        </p:spPr>
        <p:txBody>
          <a:bodyPr wrap="square" rtlCol="0">
            <a:spAutoFit/>
          </a:bodyPr>
          <a:lstStyle/>
          <a:p>
            <a:r>
              <a:rPr lang="zh-CN" altLang="en-US" dirty="0"/>
              <a:t>栈</a:t>
            </a:r>
          </a:p>
        </p:txBody>
      </p:sp>
      <p:sp>
        <p:nvSpPr>
          <p:cNvPr id="8" name="文本框 7"/>
          <p:cNvSpPr txBox="1"/>
          <p:nvPr/>
        </p:nvSpPr>
        <p:spPr>
          <a:xfrm>
            <a:off x="8244408" y="4725144"/>
            <a:ext cx="1296144" cy="369332"/>
          </a:xfrm>
          <a:prstGeom prst="rect">
            <a:avLst/>
          </a:prstGeom>
          <a:noFill/>
        </p:spPr>
        <p:txBody>
          <a:bodyPr wrap="square" rtlCol="0">
            <a:spAutoFit/>
          </a:bodyPr>
          <a:lstStyle/>
          <a:p>
            <a:r>
              <a:rPr lang="zh-CN" altLang="en-US" dirty="0" smtClean="0"/>
              <a:t>堆：对象</a:t>
            </a:r>
            <a:endParaRPr lang="zh-CN" altLang="en-US" dirty="0"/>
          </a:p>
        </p:txBody>
      </p:sp>
      <p:sp>
        <p:nvSpPr>
          <p:cNvPr id="9" name="文本框 8"/>
          <p:cNvSpPr txBox="1"/>
          <p:nvPr/>
        </p:nvSpPr>
        <p:spPr>
          <a:xfrm>
            <a:off x="7956376" y="6165304"/>
            <a:ext cx="1187624" cy="369332"/>
          </a:xfrm>
          <a:prstGeom prst="rect">
            <a:avLst/>
          </a:prstGeom>
          <a:noFill/>
        </p:spPr>
        <p:txBody>
          <a:bodyPr wrap="square" rtlCol="0">
            <a:spAutoFit/>
          </a:bodyPr>
          <a:lstStyle/>
          <a:p>
            <a:r>
              <a:rPr lang="zh-CN" altLang="en-US" dirty="0" smtClean="0"/>
              <a:t>方法区</a:t>
            </a:r>
            <a:endParaRPr lang="zh-CN" altLang="en-US" dirty="0"/>
          </a:p>
        </p:txBody>
      </p:sp>
      <p:sp>
        <p:nvSpPr>
          <p:cNvPr id="10" name="文本框 9"/>
          <p:cNvSpPr txBox="1"/>
          <p:nvPr/>
        </p:nvSpPr>
        <p:spPr>
          <a:xfrm>
            <a:off x="2411760" y="-178951"/>
            <a:ext cx="8208912" cy="1015663"/>
          </a:xfrm>
          <a:prstGeom prst="rect">
            <a:avLst/>
          </a:prstGeom>
          <a:noFill/>
        </p:spPr>
        <p:txBody>
          <a:bodyPr wrap="square" rtlCol="0">
            <a:spAutoFit/>
          </a:bodyPr>
          <a:lstStyle/>
          <a:p>
            <a:endParaRPr lang="zh-CN" altLang="en-US" sz="2000" b="1" dirty="0"/>
          </a:p>
          <a:p>
            <a:r>
              <a:rPr lang="en-US" altLang="zh-CN" sz="2000" b="1" dirty="0"/>
              <a:t>Chinese c1 = new Chinese("</a:t>
            </a:r>
            <a:r>
              <a:rPr lang="zh-CN" altLang="en-US" sz="2000" b="1" dirty="0"/>
              <a:t>张三</a:t>
            </a:r>
            <a:r>
              <a:rPr lang="en-US" altLang="zh-CN" sz="2000" b="1" dirty="0"/>
              <a:t>", 18, "</a:t>
            </a:r>
            <a:r>
              <a:rPr lang="zh-CN" altLang="en-US" sz="2000" b="1" dirty="0"/>
              <a:t>中国</a:t>
            </a:r>
            <a:r>
              <a:rPr lang="en-US" altLang="zh-CN" sz="2000" b="1" dirty="0"/>
              <a:t>");</a:t>
            </a:r>
          </a:p>
          <a:p>
            <a:r>
              <a:rPr lang="en-US" altLang="zh-CN" sz="2000" b="1" dirty="0"/>
              <a:t>Chinese c2 = new Chinese("</a:t>
            </a:r>
            <a:r>
              <a:rPr lang="zh-CN" altLang="en-US" sz="2000" b="1" dirty="0"/>
              <a:t>李四</a:t>
            </a:r>
            <a:r>
              <a:rPr lang="en-US" altLang="zh-CN" sz="2000" b="1" dirty="0"/>
              <a:t>", 20, "</a:t>
            </a:r>
            <a:r>
              <a:rPr lang="zh-CN" altLang="en-US" sz="2000" b="1" dirty="0"/>
              <a:t>中国</a:t>
            </a:r>
            <a:r>
              <a:rPr lang="en-US" altLang="zh-CN" sz="2000" b="1" dirty="0"/>
              <a:t>");</a:t>
            </a:r>
            <a:endParaRPr lang="zh-CN" altLang="en-US" sz="2000" b="1" dirty="0"/>
          </a:p>
        </p:txBody>
      </p:sp>
      <p:sp>
        <p:nvSpPr>
          <p:cNvPr id="2" name="矩形 1"/>
          <p:cNvSpPr/>
          <p:nvPr/>
        </p:nvSpPr>
        <p:spPr>
          <a:xfrm>
            <a:off x="2987824" y="4869160"/>
            <a:ext cx="2448272" cy="15121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Chinese()</a:t>
            </a:r>
          </a:p>
          <a:p>
            <a:pPr algn="ctr"/>
            <a:endParaRPr lang="en-US" altLang="zh-CN" dirty="0">
              <a:solidFill>
                <a:srgbClr val="FF0000"/>
              </a:solidFill>
            </a:endParaRPr>
          </a:p>
          <a:p>
            <a:pPr algn="ctr"/>
            <a:r>
              <a:rPr lang="en-US" altLang="zh-CN" dirty="0" err="1" smtClean="0">
                <a:solidFill>
                  <a:srgbClr val="FF0000"/>
                </a:solidFill>
              </a:rPr>
              <a:t>nation:null</a:t>
            </a:r>
            <a:endParaRPr lang="zh-CN" altLang="en-US" dirty="0">
              <a:solidFill>
                <a:srgbClr val="FF0000"/>
              </a:solidFill>
            </a:endParaRPr>
          </a:p>
        </p:txBody>
      </p:sp>
      <p:cxnSp>
        <p:nvCxnSpPr>
          <p:cNvPr id="11" name="直接连接符 10"/>
          <p:cNvCxnSpPr/>
          <p:nvPr/>
        </p:nvCxnSpPr>
        <p:spPr>
          <a:xfrm>
            <a:off x="323528" y="5517232"/>
            <a:ext cx="1944216"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67544" y="5625244"/>
            <a:ext cx="1368152" cy="369332"/>
          </a:xfrm>
          <a:prstGeom prst="rect">
            <a:avLst/>
          </a:prstGeom>
          <a:noFill/>
        </p:spPr>
        <p:txBody>
          <a:bodyPr wrap="square" rtlCol="0">
            <a:spAutoFit/>
          </a:bodyPr>
          <a:lstStyle/>
          <a:p>
            <a:r>
              <a:rPr lang="en-US" altLang="zh-CN" dirty="0" smtClean="0"/>
              <a:t>c1:</a:t>
            </a:r>
            <a:endParaRPr lang="zh-CN" altLang="en-US" dirty="0"/>
          </a:p>
        </p:txBody>
      </p:sp>
      <p:sp>
        <p:nvSpPr>
          <p:cNvPr id="19" name="矩形 18"/>
          <p:cNvSpPr/>
          <p:nvPr/>
        </p:nvSpPr>
        <p:spPr>
          <a:xfrm>
            <a:off x="3527884" y="1880828"/>
            <a:ext cx="2088232" cy="19442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name:”</a:t>
            </a:r>
            <a:r>
              <a:rPr lang="zh-CN" altLang="en-US" dirty="0" smtClean="0">
                <a:solidFill>
                  <a:srgbClr val="FF0000"/>
                </a:solidFill>
              </a:rPr>
              <a:t>张三</a:t>
            </a:r>
            <a:r>
              <a:rPr lang="en-US" altLang="zh-CN" dirty="0" smtClean="0">
                <a:solidFill>
                  <a:srgbClr val="FF0000"/>
                </a:solidFill>
              </a:rPr>
              <a:t>”</a:t>
            </a:r>
          </a:p>
          <a:p>
            <a:pPr algn="ctr"/>
            <a:r>
              <a:rPr lang="en-US" altLang="zh-CN" dirty="0" smtClean="0">
                <a:solidFill>
                  <a:srgbClr val="FF0000"/>
                </a:solidFill>
              </a:rPr>
              <a:t>age:18</a:t>
            </a:r>
          </a:p>
          <a:p>
            <a:pPr algn="ctr"/>
            <a:endParaRPr lang="en-US" altLang="zh-CN" dirty="0">
              <a:solidFill>
                <a:srgbClr val="FF0000"/>
              </a:solidFill>
            </a:endParaRPr>
          </a:p>
          <a:p>
            <a:pPr algn="ctr"/>
            <a:endParaRPr lang="en-US" altLang="zh-CN" dirty="0" smtClean="0">
              <a:solidFill>
                <a:srgbClr val="FF0000"/>
              </a:solidFill>
            </a:endParaRPr>
          </a:p>
          <a:p>
            <a:pPr algn="ctr"/>
            <a:r>
              <a:rPr lang="en-US" altLang="zh-CN" dirty="0" smtClean="0">
                <a:solidFill>
                  <a:srgbClr val="FF0000"/>
                </a:solidFill>
              </a:rPr>
              <a:t>nation</a:t>
            </a:r>
            <a:endParaRPr lang="zh-CN" altLang="en-US" dirty="0">
              <a:solidFill>
                <a:srgbClr val="FF0000"/>
              </a:solidFill>
            </a:endParaRPr>
          </a:p>
        </p:txBody>
      </p:sp>
      <p:cxnSp>
        <p:nvCxnSpPr>
          <p:cNvPr id="25" name="直接箭头连接符 24"/>
          <p:cNvCxnSpPr/>
          <p:nvPr/>
        </p:nvCxnSpPr>
        <p:spPr>
          <a:xfrm flipH="1">
            <a:off x="4716016" y="3552691"/>
            <a:ext cx="144016" cy="2257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427984" y="5809910"/>
            <a:ext cx="144016" cy="355394"/>
          </a:xfrm>
          <a:prstGeom prst="line">
            <a:avLst/>
          </a:prstGeom>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4788024" y="5481228"/>
            <a:ext cx="792088" cy="369332"/>
          </a:xfrm>
          <a:prstGeom prst="rect">
            <a:avLst/>
          </a:prstGeom>
          <a:noFill/>
        </p:spPr>
        <p:txBody>
          <a:bodyPr wrap="square" rtlCol="0">
            <a:spAutoFit/>
          </a:bodyPr>
          <a:lstStyle/>
          <a:p>
            <a:r>
              <a:rPr lang="en-US" altLang="zh-CN" dirty="0" smtClean="0"/>
              <a:t>“</a:t>
            </a:r>
            <a:r>
              <a:rPr lang="zh-CN" altLang="en-US" dirty="0" smtClean="0"/>
              <a:t>中国</a:t>
            </a:r>
            <a:r>
              <a:rPr lang="en-US" altLang="zh-CN" dirty="0" smtClean="0"/>
              <a:t>”</a:t>
            </a:r>
            <a:endParaRPr lang="zh-CN" altLang="en-US" dirty="0"/>
          </a:p>
        </p:txBody>
      </p:sp>
      <p:cxnSp>
        <p:nvCxnSpPr>
          <p:cNvPr id="35" name="直接连接符 34"/>
          <p:cNvCxnSpPr/>
          <p:nvPr/>
        </p:nvCxnSpPr>
        <p:spPr>
          <a:xfrm flipH="1" flipV="1">
            <a:off x="3347864" y="1628800"/>
            <a:ext cx="180020" cy="252028"/>
          </a:xfrm>
          <a:prstGeom prst="line">
            <a:avLst/>
          </a:prstGeom>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87824" y="1340768"/>
            <a:ext cx="1224136" cy="369332"/>
          </a:xfrm>
          <a:prstGeom prst="rect">
            <a:avLst/>
          </a:prstGeom>
          <a:noFill/>
        </p:spPr>
        <p:txBody>
          <a:bodyPr wrap="square" rtlCol="0">
            <a:spAutoFit/>
          </a:bodyPr>
          <a:lstStyle/>
          <a:p>
            <a:r>
              <a:rPr lang="en-US" altLang="zh-CN" dirty="0" smtClean="0"/>
              <a:t>0x23</a:t>
            </a:r>
            <a:endParaRPr lang="zh-CN" altLang="en-US" dirty="0"/>
          </a:p>
        </p:txBody>
      </p:sp>
      <p:sp>
        <p:nvSpPr>
          <p:cNvPr id="37" name="文本框 36"/>
          <p:cNvSpPr txBox="1"/>
          <p:nvPr/>
        </p:nvSpPr>
        <p:spPr>
          <a:xfrm>
            <a:off x="827584" y="5696670"/>
            <a:ext cx="1224136" cy="369332"/>
          </a:xfrm>
          <a:prstGeom prst="rect">
            <a:avLst/>
          </a:prstGeom>
          <a:noFill/>
        </p:spPr>
        <p:txBody>
          <a:bodyPr wrap="square" rtlCol="0">
            <a:spAutoFit/>
          </a:bodyPr>
          <a:lstStyle/>
          <a:p>
            <a:r>
              <a:rPr lang="en-US" altLang="zh-CN" dirty="0" smtClean="0"/>
              <a:t>0x23</a:t>
            </a:r>
            <a:endParaRPr lang="zh-CN" altLang="en-US" dirty="0"/>
          </a:p>
        </p:txBody>
      </p:sp>
      <p:cxnSp>
        <p:nvCxnSpPr>
          <p:cNvPr id="39" name="直接箭头连接符 38"/>
          <p:cNvCxnSpPr/>
          <p:nvPr/>
        </p:nvCxnSpPr>
        <p:spPr>
          <a:xfrm flipV="1">
            <a:off x="1295636" y="1880828"/>
            <a:ext cx="2142238" cy="3815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23528" y="4869160"/>
            <a:ext cx="1944216"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467544" y="5094476"/>
            <a:ext cx="1584176" cy="369332"/>
          </a:xfrm>
          <a:prstGeom prst="rect">
            <a:avLst/>
          </a:prstGeom>
          <a:noFill/>
        </p:spPr>
        <p:txBody>
          <a:bodyPr wrap="square" rtlCol="0">
            <a:spAutoFit/>
          </a:bodyPr>
          <a:lstStyle/>
          <a:p>
            <a:r>
              <a:rPr lang="en-US" altLang="zh-CN" dirty="0" smtClean="0"/>
              <a:t>c2:</a:t>
            </a:r>
            <a:endParaRPr lang="zh-CN" altLang="en-US" dirty="0"/>
          </a:p>
        </p:txBody>
      </p:sp>
      <p:sp>
        <p:nvSpPr>
          <p:cNvPr id="43" name="矩形 42"/>
          <p:cNvSpPr/>
          <p:nvPr/>
        </p:nvSpPr>
        <p:spPr>
          <a:xfrm>
            <a:off x="6156176" y="1998132"/>
            <a:ext cx="2088232" cy="19709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name:”</a:t>
            </a:r>
            <a:r>
              <a:rPr lang="zh-CN" altLang="en-US" dirty="0" smtClean="0">
                <a:solidFill>
                  <a:srgbClr val="FF0000"/>
                </a:solidFill>
              </a:rPr>
              <a:t>李四</a:t>
            </a:r>
            <a:r>
              <a:rPr lang="en-US" altLang="zh-CN" dirty="0" smtClean="0">
                <a:solidFill>
                  <a:srgbClr val="FF0000"/>
                </a:solidFill>
              </a:rPr>
              <a:t>”</a:t>
            </a:r>
          </a:p>
          <a:p>
            <a:pPr algn="ctr"/>
            <a:r>
              <a:rPr lang="en-US" altLang="zh-CN" dirty="0" smtClean="0">
                <a:solidFill>
                  <a:srgbClr val="FF0000"/>
                </a:solidFill>
              </a:rPr>
              <a:t>age:20</a:t>
            </a:r>
          </a:p>
          <a:p>
            <a:pPr algn="ctr"/>
            <a:endParaRPr lang="en-US" altLang="zh-CN" dirty="0">
              <a:solidFill>
                <a:srgbClr val="FF0000"/>
              </a:solidFill>
            </a:endParaRPr>
          </a:p>
          <a:p>
            <a:pPr algn="ctr"/>
            <a:r>
              <a:rPr lang="en-US" altLang="zh-CN" dirty="0" smtClean="0">
                <a:solidFill>
                  <a:srgbClr val="FF0000"/>
                </a:solidFill>
              </a:rPr>
              <a:t>nation</a:t>
            </a:r>
            <a:endParaRPr lang="zh-CN" altLang="en-US" dirty="0">
              <a:solidFill>
                <a:srgbClr val="FF0000"/>
              </a:solidFill>
            </a:endParaRPr>
          </a:p>
        </p:txBody>
      </p:sp>
      <p:cxnSp>
        <p:nvCxnSpPr>
          <p:cNvPr id="45" name="直接箭头连接符 44"/>
          <p:cNvCxnSpPr>
            <a:endCxn id="33" idx="0"/>
          </p:cNvCxnSpPr>
          <p:nvPr/>
        </p:nvCxnSpPr>
        <p:spPr>
          <a:xfrm flipH="1">
            <a:off x="5184068" y="3609020"/>
            <a:ext cx="2016224" cy="1872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932040" y="5463808"/>
            <a:ext cx="504056" cy="523799"/>
          </a:xfrm>
          <a:prstGeom prst="line">
            <a:avLst/>
          </a:prstGeom>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5490102" y="5797716"/>
            <a:ext cx="810090" cy="367588"/>
          </a:xfrm>
          <a:prstGeom prst="rect">
            <a:avLst/>
          </a:prstGeom>
          <a:noFill/>
        </p:spPr>
        <p:txBody>
          <a:bodyPr wrap="square" rtlCol="0">
            <a:spAutoFit/>
          </a:bodyPr>
          <a:lstStyle/>
          <a:p>
            <a:r>
              <a:rPr lang="en-US" altLang="zh-CN" dirty="0" smtClean="0"/>
              <a:t>“</a:t>
            </a:r>
            <a:r>
              <a:rPr lang="zh-CN" altLang="en-US" dirty="0" smtClean="0"/>
              <a:t>中国</a:t>
            </a:r>
            <a:r>
              <a:rPr lang="en-US" altLang="zh-CN" dirty="0" smtClean="0"/>
              <a:t>”</a:t>
            </a:r>
            <a:endParaRPr lang="zh-CN" altLang="en-US" dirty="0"/>
          </a:p>
        </p:txBody>
      </p:sp>
      <p:cxnSp>
        <p:nvCxnSpPr>
          <p:cNvPr id="50" name="直接连接符 49"/>
          <p:cNvCxnSpPr/>
          <p:nvPr/>
        </p:nvCxnSpPr>
        <p:spPr>
          <a:xfrm flipV="1">
            <a:off x="6192180" y="1681644"/>
            <a:ext cx="0" cy="316488"/>
          </a:xfrm>
          <a:prstGeom prst="line">
            <a:avLst/>
          </a:prstGeom>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6012160" y="1340768"/>
            <a:ext cx="2232248" cy="369332"/>
          </a:xfrm>
          <a:prstGeom prst="rect">
            <a:avLst/>
          </a:prstGeom>
          <a:noFill/>
        </p:spPr>
        <p:txBody>
          <a:bodyPr wrap="square" rtlCol="0">
            <a:spAutoFit/>
          </a:bodyPr>
          <a:lstStyle/>
          <a:p>
            <a:r>
              <a:rPr lang="en-US" altLang="zh-CN" dirty="0" smtClean="0"/>
              <a:t>0x56</a:t>
            </a:r>
            <a:endParaRPr lang="zh-CN" altLang="en-US" dirty="0"/>
          </a:p>
        </p:txBody>
      </p:sp>
      <p:sp>
        <p:nvSpPr>
          <p:cNvPr id="52" name="文本框 51"/>
          <p:cNvSpPr txBox="1"/>
          <p:nvPr/>
        </p:nvSpPr>
        <p:spPr>
          <a:xfrm>
            <a:off x="917594" y="5034660"/>
            <a:ext cx="2232248" cy="369332"/>
          </a:xfrm>
          <a:prstGeom prst="rect">
            <a:avLst/>
          </a:prstGeom>
          <a:noFill/>
        </p:spPr>
        <p:txBody>
          <a:bodyPr wrap="square" rtlCol="0">
            <a:spAutoFit/>
          </a:bodyPr>
          <a:lstStyle/>
          <a:p>
            <a:r>
              <a:rPr lang="en-US" altLang="zh-CN" dirty="0" smtClean="0"/>
              <a:t>0x56</a:t>
            </a:r>
            <a:endParaRPr lang="zh-CN" altLang="en-US" dirty="0"/>
          </a:p>
        </p:txBody>
      </p:sp>
      <p:cxnSp>
        <p:nvCxnSpPr>
          <p:cNvPr id="54" name="直接箭头连接符 53"/>
          <p:cNvCxnSpPr/>
          <p:nvPr/>
        </p:nvCxnSpPr>
        <p:spPr>
          <a:xfrm flipV="1">
            <a:off x="1727684" y="1827404"/>
            <a:ext cx="4464496" cy="3448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2195736" y="682822"/>
            <a:ext cx="5369307" cy="369332"/>
          </a:xfrm>
          <a:prstGeom prst="rect">
            <a:avLst/>
          </a:prstGeom>
          <a:noFill/>
        </p:spPr>
        <p:txBody>
          <a:bodyPr wrap="square" rtlCol="0">
            <a:spAutoFit/>
          </a:bodyPr>
          <a:lstStyle/>
          <a:p>
            <a:r>
              <a:rPr lang="en-US" altLang="zh-CN"/>
              <a:t>c1.</a:t>
            </a:r>
            <a:r>
              <a:rPr lang="en-US" altLang="zh-CN" i="1" u="sng"/>
              <a:t>nation = "</a:t>
            </a:r>
            <a:r>
              <a:rPr lang="zh-CN" altLang="en-US" i="1" u="sng"/>
              <a:t>唐朝</a:t>
            </a:r>
            <a:r>
              <a:rPr lang="en-US" altLang="zh-CN" i="1" u="sng"/>
              <a:t>";</a:t>
            </a:r>
            <a:endParaRPr lang="zh-CN" altLang="en-US" dirty="0"/>
          </a:p>
        </p:txBody>
      </p:sp>
      <p:cxnSp>
        <p:nvCxnSpPr>
          <p:cNvPr id="57" name="直接连接符 56"/>
          <p:cNvCxnSpPr/>
          <p:nvPr/>
        </p:nvCxnSpPr>
        <p:spPr>
          <a:xfrm>
            <a:off x="5616116" y="5696670"/>
            <a:ext cx="684076" cy="468634"/>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6138174" y="5517232"/>
            <a:ext cx="882098" cy="369332"/>
          </a:xfrm>
          <a:prstGeom prst="rect">
            <a:avLst/>
          </a:prstGeom>
          <a:noFill/>
        </p:spPr>
        <p:txBody>
          <a:bodyPr wrap="square" rtlCol="0">
            <a:spAutoFit/>
          </a:bodyPr>
          <a:lstStyle/>
          <a:p>
            <a:r>
              <a:rPr lang="en-US" altLang="zh-CN" dirty="0" smtClean="0"/>
              <a:t>“</a:t>
            </a:r>
            <a:r>
              <a:rPr lang="zh-CN" altLang="en-US" dirty="0" smtClean="0"/>
              <a:t>唐朝</a:t>
            </a:r>
            <a:r>
              <a:rPr lang="en-US" altLang="zh-CN" dirty="0" smtClean="0"/>
              <a:t>”</a:t>
            </a:r>
            <a:endParaRPr lang="zh-CN" altLang="en-US" dirty="0"/>
          </a:p>
        </p:txBody>
      </p:sp>
    </p:spTree>
    <p:extLst>
      <p:ext uri="{BB962C8B-B14F-4D97-AF65-F5344CB8AC3E}">
        <p14:creationId xmlns:p14="http://schemas.microsoft.com/office/powerpoint/2010/main" val="232922590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228600" y="1509722"/>
            <a:ext cx="8686800" cy="3276600"/>
          </a:xfrm>
          <a:noFill/>
        </p:spPr>
        <p:txBody>
          <a:bodyPr lIns="92075" tIns="46038" rIns="92075" bIns="46038"/>
          <a:lstStyle/>
          <a:p>
            <a:pPr eaLnBrk="1" hangingPunct="1">
              <a:buFontTx/>
              <a:buNone/>
            </a:pPr>
            <a:r>
              <a:rPr lang="en-US" altLang="zh-CN" sz="2400" dirty="0" smtClean="0">
                <a:latin typeface="Times New Roman" pitchFamily="18" charset="0"/>
                <a:ea typeface="宋体" pitchFamily="2" charset="-122"/>
                <a:cs typeface="Times New Roman" pitchFamily="18" charset="0"/>
              </a:rPr>
              <a:t>        </a:t>
            </a:r>
            <a:r>
              <a:rPr lang="zh-CN" altLang="en-US" sz="2400" dirty="0" smtClean="0">
                <a:latin typeface="Times New Roman" pitchFamily="18" charset="0"/>
                <a:ea typeface="宋体" pitchFamily="2" charset="-122"/>
                <a:cs typeface="Times New Roman" pitchFamily="18" charset="0"/>
              </a:rPr>
              <a:t>当我们编写一个类时，其实就是在描述其对象的属性和行为，而并没有产生实质上的对象，只有通过</a:t>
            </a:r>
            <a:r>
              <a:rPr lang="en-US" altLang="zh-CN" sz="2400" dirty="0" smtClean="0">
                <a:latin typeface="Times New Roman" pitchFamily="18" charset="0"/>
                <a:ea typeface="宋体" pitchFamily="2" charset="-122"/>
                <a:cs typeface="Times New Roman" pitchFamily="18" charset="0"/>
              </a:rPr>
              <a:t>new</a:t>
            </a:r>
            <a:r>
              <a:rPr lang="zh-CN" altLang="en-US" sz="2400" dirty="0" smtClean="0">
                <a:latin typeface="Times New Roman" pitchFamily="18" charset="0"/>
                <a:ea typeface="宋体" pitchFamily="2" charset="-122"/>
                <a:cs typeface="Times New Roman" pitchFamily="18" charset="0"/>
              </a:rPr>
              <a:t>关键字才会产生出对象，这时系统才会分配内存空间给对象，其方法才可以供外部调用。我们有时候希望无论是否产生了对象或无论产生了多少对象的情况下，某些特定的数据在内存空间里只有一份，例如所有的中国人都有个国家名称，每一个中国人都共享这个国家名称，不必在每一个中国人的实例对象中都单独分配一个用于代表国家名称的变量。</a:t>
            </a:r>
            <a:endParaRPr lang="zh-CN" altLang="en-US" sz="2400" dirty="0" smtClean="0">
              <a:solidFill>
                <a:schemeClr val="hlink"/>
              </a:solidFill>
              <a:latin typeface="Times New Roman" pitchFamily="18" charset="0"/>
              <a:ea typeface="宋体" pitchFamily="2" charset="-122"/>
              <a:cs typeface="Times New Roman" pitchFamily="18" charset="0"/>
            </a:endParaRPr>
          </a:p>
          <a:p>
            <a:pPr eaLnBrk="1" hangingPunct="1">
              <a:buFontTx/>
              <a:buNone/>
            </a:pPr>
            <a:endParaRPr lang="zh-CN" altLang="en-US" sz="2400" dirty="0" smtClean="0">
              <a:solidFill>
                <a:schemeClr val="hlink"/>
              </a:solidFill>
              <a:latin typeface="Times New Roman" pitchFamily="18" charset="0"/>
              <a:ea typeface="宋体" pitchFamily="2" charset="-122"/>
              <a:cs typeface="Times New Roman" pitchFamily="18" charset="0"/>
            </a:endParaRPr>
          </a:p>
          <a:p>
            <a:pPr eaLnBrk="1" hangingPunct="1">
              <a:buFontTx/>
              <a:buNone/>
            </a:pPr>
            <a:endParaRPr lang="zh-CN" altLang="en-US" sz="2400" dirty="0" smtClean="0">
              <a:solidFill>
                <a:schemeClr val="hlink"/>
              </a:solidFill>
              <a:latin typeface="Times New Roman" pitchFamily="18" charset="0"/>
              <a:ea typeface="宋体" pitchFamily="2" charset="-122"/>
              <a:cs typeface="Times New Roman" pitchFamily="18" charset="0"/>
            </a:endParaRPr>
          </a:p>
          <a:p>
            <a:pPr eaLnBrk="1" hangingPunct="1">
              <a:buFontTx/>
              <a:buNone/>
            </a:pPr>
            <a:endParaRPr lang="zh-CN" altLang="en-US" sz="2400" dirty="0" smtClean="0">
              <a:latin typeface="Times New Roman" pitchFamily="18" charset="0"/>
              <a:ea typeface="宋体" pitchFamily="2" charset="-122"/>
              <a:cs typeface="Times New Roman" pitchFamily="18" charset="0"/>
            </a:endParaRPr>
          </a:p>
          <a:p>
            <a:pPr eaLnBrk="1" hangingPunct="1">
              <a:buFontTx/>
              <a:buNone/>
            </a:pPr>
            <a:endParaRPr lang="zh-CN" altLang="en-US" sz="2400" dirty="0" smtClean="0">
              <a:latin typeface="Times New Roman" pitchFamily="18" charset="0"/>
              <a:ea typeface="宋体" pitchFamily="2" charset="-122"/>
              <a:cs typeface="Times New Roman" pitchFamily="18" charset="0"/>
            </a:endParaRPr>
          </a:p>
          <a:p>
            <a:pPr eaLnBrk="1" hangingPunct="1">
              <a:buFontTx/>
              <a:buNone/>
            </a:pPr>
            <a:endParaRPr lang="zh-CN" altLang="en-US" sz="2400" dirty="0" smtClean="0">
              <a:latin typeface="Times New Roman" pitchFamily="18" charset="0"/>
              <a:ea typeface="宋体" pitchFamily="2" charset="-122"/>
              <a:cs typeface="Times New Roman" pitchFamily="18" charset="0"/>
            </a:endParaRPr>
          </a:p>
          <a:p>
            <a:pPr eaLnBrk="1" hangingPunct="1">
              <a:buFontTx/>
              <a:buNone/>
            </a:pPr>
            <a:endParaRPr lang="zh-CN" altLang="en-US" sz="2400" dirty="0" smtClean="0">
              <a:latin typeface="Times New Roman" pitchFamily="18" charset="0"/>
              <a:ea typeface="宋体" pitchFamily="2" charset="-122"/>
              <a:cs typeface="Times New Roman" pitchFamily="18" charset="0"/>
            </a:endParaRPr>
          </a:p>
          <a:p>
            <a:pPr eaLnBrk="1" hangingPunct="1">
              <a:buFontTx/>
              <a:buNone/>
            </a:pPr>
            <a:endParaRPr lang="zh-CN" altLang="en-US" sz="2400" dirty="0" smtClean="0">
              <a:latin typeface="Times New Roman" pitchFamily="18" charset="0"/>
              <a:ea typeface="宋体" pitchFamily="2" charset="-122"/>
              <a:cs typeface="Times New Roman" pitchFamily="18" charset="0"/>
            </a:endParaRPr>
          </a:p>
          <a:p>
            <a:pPr eaLnBrk="1" hangingPunct="1">
              <a:buFontTx/>
              <a:buNone/>
            </a:pPr>
            <a:endParaRPr lang="en-US" altLang="zh-CN" sz="2400" dirty="0" smtClean="0">
              <a:latin typeface="Times New Roman" pitchFamily="18" charset="0"/>
              <a:ea typeface="宋体" pitchFamily="2" charset="-122"/>
              <a:cs typeface="Times New Roman" pitchFamily="18" charset="0"/>
            </a:endParaRPr>
          </a:p>
        </p:txBody>
      </p:sp>
      <p:pic>
        <p:nvPicPr>
          <p:cNvPr id="4099" name="Picture 3" descr="静态变量1"/>
          <p:cNvPicPr>
            <a:picLocks noChangeAspect="1" noChangeArrowheads="1"/>
          </p:cNvPicPr>
          <p:nvPr/>
        </p:nvPicPr>
        <p:blipFill>
          <a:blip r:embed="rId2" cstate="print"/>
          <a:srcRect/>
          <a:stretch>
            <a:fillRect/>
          </a:stretch>
        </p:blipFill>
        <p:spPr bwMode="auto">
          <a:xfrm>
            <a:off x="2124075" y="4802208"/>
            <a:ext cx="4679950" cy="1484312"/>
          </a:xfrm>
          <a:prstGeom prst="rect">
            <a:avLst/>
          </a:prstGeom>
          <a:noFill/>
          <a:ln w="9525">
            <a:noFill/>
            <a:miter lim="800000"/>
            <a:headEnd/>
            <a:tailEnd/>
          </a:ln>
        </p:spPr>
      </p:pic>
      <p:sp>
        <p:nvSpPr>
          <p:cNvPr id="261124" name="Rectangle 4"/>
          <p:cNvSpPr>
            <a:spLocks noGrp="1" noChangeArrowheads="1"/>
          </p:cNvSpPr>
          <p:nvPr>
            <p:ph type="title"/>
          </p:nvPr>
        </p:nvSpPr>
        <p:spPr>
          <a:xfrm>
            <a:off x="2555776" y="620688"/>
            <a:ext cx="4536504" cy="838200"/>
          </a:xfrm>
        </p:spPr>
        <p:txBody>
          <a:bodyPr/>
          <a:lstStyle/>
          <a:p>
            <a:pPr eaLnBrk="1" hangingPunct="1">
              <a:defRPr/>
            </a:pPr>
            <a:r>
              <a:rPr lang="en-US" altLang="zh-CN" sz="3600" b="1" dirty="0" smtClean="0">
                <a:latin typeface="Times New Roman" pitchFamily="18" charset="0"/>
                <a:ea typeface="宋体" pitchFamily="2" charset="-122"/>
                <a:cs typeface="Times New Roman" pitchFamily="18" charset="0"/>
              </a:rPr>
              <a:t>  </a:t>
            </a:r>
            <a:r>
              <a:rPr lang="zh-CN" altLang="en-US" sz="3600" b="1" dirty="0" smtClean="0">
                <a:latin typeface="Times New Roman" pitchFamily="18" charset="0"/>
                <a:ea typeface="宋体" pitchFamily="2" charset="-122"/>
                <a:cs typeface="Times New Roman" pitchFamily="18" charset="0"/>
              </a:rPr>
              <a:t>关键字</a:t>
            </a:r>
            <a:r>
              <a:rPr lang="en-US" altLang="zh-CN" sz="3600" b="1" dirty="0" smtClean="0">
                <a:solidFill>
                  <a:srgbClr val="C00000"/>
                </a:solidFill>
                <a:latin typeface="+mn-lt"/>
                <a:ea typeface="宋体" pitchFamily="2" charset="-122"/>
                <a:cs typeface="Times New Roman" pitchFamily="18" charset="0"/>
              </a:rPr>
              <a:t>static</a:t>
            </a:r>
          </a:p>
        </p:txBody>
      </p:sp>
    </p:spTree>
    <p:extLst>
      <p:ext uri="{BB962C8B-B14F-4D97-AF65-F5344CB8AC3E}">
        <p14:creationId xmlns:p14="http://schemas.microsoft.com/office/powerpoint/2010/main" val="8819404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3203848" y="692696"/>
            <a:ext cx="3491342" cy="724610"/>
          </a:xfrm>
        </p:spPr>
        <p:txBody>
          <a:bodyPr/>
          <a:lstStyle/>
          <a:p>
            <a:pPr eaLnBrk="1" hangingPunct="1">
              <a:defRPr/>
            </a:pPr>
            <a:r>
              <a:rPr lang="zh-CN" altLang="en-US" sz="3600" b="1" dirty="0" smtClean="0">
                <a:latin typeface="+mn-lt"/>
                <a:ea typeface="宋体" pitchFamily="2" charset="-122"/>
                <a:cs typeface="Times New Roman" pitchFamily="18" charset="0"/>
              </a:rPr>
              <a:t>关键字</a:t>
            </a:r>
            <a:r>
              <a:rPr lang="en-US" altLang="zh-CN" sz="3600" b="1" dirty="0" smtClean="0">
                <a:solidFill>
                  <a:srgbClr val="C00000"/>
                </a:solidFill>
                <a:latin typeface="+mn-lt"/>
                <a:ea typeface="宋体" pitchFamily="2" charset="-122"/>
                <a:cs typeface="Times New Roman" pitchFamily="18" charset="0"/>
              </a:rPr>
              <a:t>static</a:t>
            </a:r>
          </a:p>
        </p:txBody>
      </p:sp>
      <p:sp>
        <p:nvSpPr>
          <p:cNvPr id="5123" name="Rectangle 3"/>
          <p:cNvSpPr>
            <a:spLocks noGrp="1" noChangeArrowheads="1"/>
          </p:cNvSpPr>
          <p:nvPr>
            <p:ph type="body" idx="1"/>
          </p:nvPr>
        </p:nvSpPr>
        <p:spPr>
          <a:xfrm>
            <a:off x="500034" y="1275928"/>
            <a:ext cx="7978775" cy="5105400"/>
          </a:xfrm>
        </p:spPr>
        <p:txBody>
          <a:bodyPr/>
          <a:lstStyle/>
          <a:p>
            <a:pPr algn="just" eaLnBrk="1" hangingPunct="1">
              <a:lnSpc>
                <a:spcPct val="80000"/>
              </a:lnSpc>
              <a:spcBef>
                <a:spcPct val="40000"/>
              </a:spcBef>
              <a:buFont typeface="Wingdings" pitchFamily="2" charset="2"/>
              <a:buChar char="l"/>
            </a:pPr>
            <a:r>
              <a:rPr lang="en-US" altLang="zh-CN" sz="2000" dirty="0" smtClean="0">
                <a:solidFill>
                  <a:srgbClr val="C00000"/>
                </a:solidFill>
                <a:ea typeface="宋体" pitchFamily="2" charset="-122"/>
                <a:cs typeface="Times New Roman" pitchFamily="18" charset="0"/>
              </a:rPr>
              <a:t>class Circle{</a:t>
            </a:r>
          </a:p>
          <a:p>
            <a:pPr algn="just" eaLnBrk="1" hangingPunct="1">
              <a:lnSpc>
                <a:spcPct val="65000"/>
              </a:lnSpc>
              <a:spcBef>
                <a:spcPct val="40000"/>
              </a:spcBef>
              <a:buFont typeface="Wingdings" pitchFamily="2" charset="2"/>
              <a:buNone/>
            </a:pPr>
            <a:r>
              <a:rPr lang="en-US" altLang="zh-CN" sz="2000" dirty="0" smtClean="0">
                <a:solidFill>
                  <a:srgbClr val="C00000"/>
                </a:solidFill>
                <a:ea typeface="宋体" pitchFamily="2" charset="-122"/>
                <a:cs typeface="Times New Roman" pitchFamily="18" charset="0"/>
              </a:rPr>
              <a:t>		private double radius;</a:t>
            </a:r>
          </a:p>
          <a:p>
            <a:pPr algn="just" eaLnBrk="1" hangingPunct="1">
              <a:lnSpc>
                <a:spcPct val="80000"/>
              </a:lnSpc>
              <a:spcBef>
                <a:spcPct val="40000"/>
              </a:spcBef>
              <a:buFont typeface="Wingdings" pitchFamily="2" charset="2"/>
              <a:buNone/>
            </a:pPr>
            <a:r>
              <a:rPr lang="en-US" altLang="zh-CN" sz="2000" dirty="0" smtClean="0">
                <a:solidFill>
                  <a:srgbClr val="C00000"/>
                </a:solidFill>
                <a:ea typeface="宋体" pitchFamily="2" charset="-122"/>
                <a:cs typeface="Times New Roman" pitchFamily="18" charset="0"/>
              </a:rPr>
              <a:t>		public Circle(double radius){</a:t>
            </a:r>
            <a:r>
              <a:rPr lang="en-US" altLang="zh-CN" sz="2000" dirty="0" err="1" smtClean="0">
                <a:solidFill>
                  <a:srgbClr val="C00000"/>
                </a:solidFill>
                <a:ea typeface="宋体" pitchFamily="2" charset="-122"/>
                <a:cs typeface="Times New Roman" pitchFamily="18" charset="0"/>
              </a:rPr>
              <a:t>this.radius</a:t>
            </a:r>
            <a:r>
              <a:rPr lang="en-US" altLang="zh-CN" sz="2000" dirty="0" smtClean="0">
                <a:solidFill>
                  <a:srgbClr val="C00000"/>
                </a:solidFill>
                <a:ea typeface="宋体" pitchFamily="2" charset="-122"/>
                <a:cs typeface="Times New Roman" pitchFamily="18" charset="0"/>
              </a:rPr>
              <a:t>=radius;}</a:t>
            </a:r>
          </a:p>
          <a:p>
            <a:pPr algn="just" eaLnBrk="1" hangingPunct="1">
              <a:lnSpc>
                <a:spcPct val="80000"/>
              </a:lnSpc>
              <a:spcBef>
                <a:spcPct val="40000"/>
              </a:spcBef>
              <a:buFont typeface="Wingdings" pitchFamily="2" charset="2"/>
              <a:buNone/>
            </a:pPr>
            <a:r>
              <a:rPr lang="en-US" altLang="zh-CN" sz="2000" dirty="0" smtClean="0">
                <a:solidFill>
                  <a:srgbClr val="C00000"/>
                </a:solidFill>
                <a:ea typeface="宋体" pitchFamily="2" charset="-122"/>
                <a:cs typeface="Times New Roman" pitchFamily="18" charset="0"/>
              </a:rPr>
              <a:t>		public double </a:t>
            </a:r>
            <a:r>
              <a:rPr lang="en-US" altLang="zh-CN" sz="2000" dirty="0" err="1" smtClean="0">
                <a:solidFill>
                  <a:srgbClr val="C00000"/>
                </a:solidFill>
                <a:ea typeface="宋体" pitchFamily="2" charset="-122"/>
                <a:cs typeface="Times New Roman" pitchFamily="18" charset="0"/>
              </a:rPr>
              <a:t>findArea</a:t>
            </a:r>
            <a:r>
              <a:rPr lang="en-US" altLang="zh-CN" sz="2000" dirty="0" smtClean="0">
                <a:solidFill>
                  <a:srgbClr val="C00000"/>
                </a:solidFill>
                <a:ea typeface="宋体" pitchFamily="2" charset="-122"/>
                <a:cs typeface="Times New Roman" pitchFamily="18" charset="0"/>
              </a:rPr>
              <a:t>(){return </a:t>
            </a:r>
            <a:r>
              <a:rPr lang="en-US" altLang="zh-CN" sz="2000" dirty="0" err="1" smtClean="0">
                <a:solidFill>
                  <a:srgbClr val="C00000"/>
                </a:solidFill>
                <a:ea typeface="宋体" pitchFamily="2" charset="-122"/>
                <a:cs typeface="Times New Roman" pitchFamily="18" charset="0"/>
              </a:rPr>
              <a:t>Math.PI</a:t>
            </a:r>
            <a:r>
              <a:rPr lang="en-US" altLang="zh-CN" sz="2000" dirty="0" smtClean="0">
                <a:solidFill>
                  <a:srgbClr val="C00000"/>
                </a:solidFill>
                <a:ea typeface="宋体" pitchFamily="2" charset="-122"/>
                <a:cs typeface="Times New Roman" pitchFamily="18" charset="0"/>
              </a:rPr>
              <a:t>*radius*radius;}}</a:t>
            </a:r>
          </a:p>
          <a:p>
            <a:pPr algn="just" eaLnBrk="1" hangingPunct="1">
              <a:lnSpc>
                <a:spcPct val="90000"/>
              </a:lnSpc>
              <a:spcBef>
                <a:spcPct val="40000"/>
              </a:spcBef>
              <a:buFont typeface="Wingdings" pitchFamily="2" charset="2"/>
              <a:buChar char="l"/>
            </a:pPr>
            <a:r>
              <a:rPr lang="zh-CN" altLang="en-US" sz="2000" dirty="0" smtClean="0">
                <a:ea typeface="宋体" pitchFamily="2" charset="-122"/>
                <a:cs typeface="Times New Roman" pitchFamily="18" charset="0"/>
              </a:rPr>
              <a:t>创建两个</a:t>
            </a:r>
            <a:r>
              <a:rPr lang="en-US" altLang="zh-CN" sz="2000" dirty="0" smtClean="0">
                <a:ea typeface="宋体" pitchFamily="2" charset="-122"/>
                <a:cs typeface="Times New Roman" pitchFamily="18" charset="0"/>
              </a:rPr>
              <a:t>Circle</a:t>
            </a:r>
            <a:r>
              <a:rPr lang="zh-CN" altLang="en-US" sz="2000" dirty="0" smtClean="0">
                <a:ea typeface="宋体" pitchFamily="2" charset="-122"/>
                <a:cs typeface="Times New Roman" pitchFamily="18" charset="0"/>
              </a:rPr>
              <a:t>对象</a:t>
            </a:r>
          </a:p>
          <a:p>
            <a:pPr lvl="1" algn="just" eaLnBrk="1" hangingPunct="1">
              <a:lnSpc>
                <a:spcPct val="90000"/>
              </a:lnSpc>
              <a:spcBef>
                <a:spcPct val="40000"/>
              </a:spcBef>
              <a:buFont typeface="Wingdings" pitchFamily="2" charset="2"/>
              <a:buChar char="Ø"/>
            </a:pPr>
            <a:r>
              <a:rPr lang="en-US" altLang="zh-CN" sz="2000" dirty="0" smtClean="0">
                <a:solidFill>
                  <a:srgbClr val="C00000"/>
                </a:solidFill>
                <a:ea typeface="宋体" pitchFamily="2" charset="-122"/>
                <a:cs typeface="Times New Roman" pitchFamily="18" charset="0"/>
              </a:rPr>
              <a:t>Circle c1=new Circle(2.0);	//c1.radius=2.0</a:t>
            </a:r>
          </a:p>
          <a:p>
            <a:pPr lvl="1" algn="just" eaLnBrk="1" hangingPunct="1">
              <a:lnSpc>
                <a:spcPct val="90000"/>
              </a:lnSpc>
              <a:spcBef>
                <a:spcPct val="40000"/>
              </a:spcBef>
              <a:buFont typeface="Wingdings" pitchFamily="2" charset="2"/>
              <a:buChar char="Ø"/>
            </a:pPr>
            <a:r>
              <a:rPr lang="en-US" altLang="zh-CN" sz="2000" dirty="0" smtClean="0">
                <a:solidFill>
                  <a:srgbClr val="C00000"/>
                </a:solidFill>
                <a:ea typeface="宋体" pitchFamily="2" charset="-122"/>
                <a:cs typeface="Times New Roman" pitchFamily="18" charset="0"/>
              </a:rPr>
              <a:t>Circle c2=new Circle(3.0);	//c2.radius=3.0</a:t>
            </a:r>
          </a:p>
          <a:p>
            <a:pPr algn="just" eaLnBrk="1" hangingPunct="1">
              <a:lnSpc>
                <a:spcPct val="90000"/>
              </a:lnSpc>
              <a:spcBef>
                <a:spcPct val="40000"/>
              </a:spcBef>
              <a:buFont typeface="Wingdings" pitchFamily="2" charset="2"/>
              <a:buChar char="l"/>
            </a:pPr>
            <a:r>
              <a:rPr lang="en-US" altLang="zh-CN" sz="2400" dirty="0" smtClean="0">
                <a:ea typeface="宋体" pitchFamily="2" charset="-122"/>
                <a:cs typeface="Times New Roman" pitchFamily="18" charset="0"/>
              </a:rPr>
              <a:t>Circle</a:t>
            </a:r>
            <a:r>
              <a:rPr lang="zh-CN" altLang="en-US" sz="2400" dirty="0" smtClean="0">
                <a:ea typeface="宋体" pitchFamily="2" charset="-122"/>
                <a:cs typeface="Times New Roman" pitchFamily="18" charset="0"/>
              </a:rPr>
              <a:t>类中的变量</a:t>
            </a:r>
            <a:r>
              <a:rPr lang="en-US" altLang="zh-CN" sz="2400" dirty="0" smtClean="0">
                <a:ea typeface="宋体" pitchFamily="2" charset="-122"/>
                <a:cs typeface="Times New Roman" pitchFamily="18" charset="0"/>
              </a:rPr>
              <a:t>radius</a:t>
            </a:r>
            <a:r>
              <a:rPr lang="zh-CN" altLang="en-US" sz="2400" dirty="0" smtClean="0">
                <a:ea typeface="宋体" pitchFamily="2" charset="-122"/>
                <a:cs typeface="Times New Roman" pitchFamily="18" charset="0"/>
              </a:rPr>
              <a:t>是一个</a:t>
            </a:r>
            <a:r>
              <a:rPr lang="zh-CN" altLang="en-US" sz="2400" dirty="0" smtClean="0">
                <a:solidFill>
                  <a:schemeClr val="accent2"/>
                </a:solidFill>
                <a:ea typeface="宋体" pitchFamily="2" charset="-122"/>
                <a:cs typeface="Times New Roman" pitchFamily="18" charset="0"/>
              </a:rPr>
              <a:t>实例变量</a:t>
            </a:r>
            <a:r>
              <a:rPr lang="en-US" altLang="zh-CN" sz="2400" dirty="0" smtClean="0">
                <a:ea typeface="宋体" pitchFamily="2" charset="-122"/>
                <a:cs typeface="Times New Roman" pitchFamily="18" charset="0"/>
              </a:rPr>
              <a:t>(instance variable)</a:t>
            </a:r>
            <a:r>
              <a:rPr lang="zh-CN" altLang="en-US" sz="2400" dirty="0" smtClean="0">
                <a:ea typeface="宋体" pitchFamily="2" charset="-122"/>
                <a:cs typeface="Times New Roman" pitchFamily="18" charset="0"/>
              </a:rPr>
              <a:t>，它属于类的每一个对象，不能被同一个类的不同对象所共享。</a:t>
            </a:r>
          </a:p>
          <a:p>
            <a:pPr algn="just" eaLnBrk="1" hangingPunct="1">
              <a:lnSpc>
                <a:spcPct val="90000"/>
              </a:lnSpc>
              <a:spcBef>
                <a:spcPct val="40000"/>
              </a:spcBef>
              <a:buFont typeface="Wingdings" pitchFamily="2" charset="2"/>
              <a:buChar char="l"/>
            </a:pPr>
            <a:r>
              <a:rPr lang="zh-CN" altLang="en-US" sz="2400" dirty="0" smtClean="0">
                <a:ea typeface="宋体" pitchFamily="2" charset="-122"/>
                <a:cs typeface="Times New Roman" pitchFamily="18" charset="0"/>
              </a:rPr>
              <a:t>上例中</a:t>
            </a:r>
            <a:r>
              <a:rPr lang="en-US" altLang="zh-CN" sz="2400" dirty="0" smtClean="0">
                <a:ea typeface="宋体" pitchFamily="2" charset="-122"/>
                <a:cs typeface="Times New Roman" pitchFamily="18" charset="0"/>
              </a:rPr>
              <a:t>c1</a:t>
            </a:r>
            <a:r>
              <a:rPr lang="zh-CN" altLang="en-US" sz="2400" dirty="0" smtClean="0">
                <a:ea typeface="宋体" pitchFamily="2" charset="-122"/>
                <a:cs typeface="Times New Roman" pitchFamily="18" charset="0"/>
              </a:rPr>
              <a:t>的</a:t>
            </a:r>
            <a:r>
              <a:rPr lang="en-US" altLang="zh-CN" sz="2400" dirty="0" smtClean="0">
                <a:ea typeface="宋体" pitchFamily="2" charset="-122"/>
                <a:cs typeface="Times New Roman" pitchFamily="18" charset="0"/>
              </a:rPr>
              <a:t>radius</a:t>
            </a:r>
            <a:r>
              <a:rPr lang="zh-CN" altLang="en-US" sz="2400" dirty="0" smtClean="0">
                <a:ea typeface="宋体" pitchFamily="2" charset="-122"/>
                <a:cs typeface="Times New Roman" pitchFamily="18" charset="0"/>
              </a:rPr>
              <a:t>独立于</a:t>
            </a:r>
            <a:r>
              <a:rPr lang="en-US" altLang="zh-CN" sz="2400" dirty="0" smtClean="0">
                <a:ea typeface="宋体" pitchFamily="2" charset="-122"/>
                <a:cs typeface="Times New Roman" pitchFamily="18" charset="0"/>
              </a:rPr>
              <a:t>c2</a:t>
            </a:r>
            <a:r>
              <a:rPr lang="zh-CN" altLang="en-US" sz="2400" dirty="0" smtClean="0">
                <a:ea typeface="宋体" pitchFamily="2" charset="-122"/>
                <a:cs typeface="Times New Roman" pitchFamily="18" charset="0"/>
              </a:rPr>
              <a:t>的</a:t>
            </a:r>
            <a:r>
              <a:rPr lang="en-US" altLang="zh-CN" sz="2400" dirty="0" smtClean="0">
                <a:ea typeface="宋体" pitchFamily="2" charset="-122"/>
                <a:cs typeface="Times New Roman" pitchFamily="18" charset="0"/>
              </a:rPr>
              <a:t>radius</a:t>
            </a:r>
            <a:r>
              <a:rPr lang="zh-CN" altLang="en-US" sz="2400" dirty="0" smtClean="0">
                <a:ea typeface="宋体" pitchFamily="2" charset="-122"/>
                <a:cs typeface="Times New Roman" pitchFamily="18" charset="0"/>
              </a:rPr>
              <a:t>，存储在不同的空间。</a:t>
            </a:r>
            <a:r>
              <a:rPr lang="en-US" altLang="zh-CN" sz="2400" dirty="0" smtClean="0">
                <a:ea typeface="宋体" pitchFamily="2" charset="-122"/>
                <a:cs typeface="Times New Roman" pitchFamily="18" charset="0"/>
              </a:rPr>
              <a:t>c1</a:t>
            </a:r>
            <a:r>
              <a:rPr lang="zh-CN" altLang="en-US" sz="2400" dirty="0" smtClean="0">
                <a:ea typeface="宋体" pitchFamily="2" charset="-122"/>
                <a:cs typeface="Times New Roman" pitchFamily="18" charset="0"/>
              </a:rPr>
              <a:t>中的</a:t>
            </a:r>
            <a:r>
              <a:rPr lang="en-US" altLang="zh-CN" sz="2400" dirty="0" smtClean="0">
                <a:ea typeface="宋体" pitchFamily="2" charset="-122"/>
                <a:cs typeface="Times New Roman" pitchFamily="18" charset="0"/>
              </a:rPr>
              <a:t>radius</a:t>
            </a:r>
            <a:r>
              <a:rPr lang="zh-CN" altLang="en-US" sz="2400" dirty="0" smtClean="0">
                <a:ea typeface="宋体" pitchFamily="2" charset="-122"/>
                <a:cs typeface="Times New Roman" pitchFamily="18" charset="0"/>
              </a:rPr>
              <a:t>变化不会影响</a:t>
            </a:r>
            <a:r>
              <a:rPr lang="en-US" altLang="zh-CN" sz="2400" dirty="0" smtClean="0">
                <a:ea typeface="宋体" pitchFamily="2" charset="-122"/>
                <a:cs typeface="Times New Roman" pitchFamily="18" charset="0"/>
              </a:rPr>
              <a:t>c2</a:t>
            </a:r>
            <a:r>
              <a:rPr lang="zh-CN" altLang="en-US" sz="2400" dirty="0" smtClean="0">
                <a:ea typeface="宋体" pitchFamily="2" charset="-122"/>
                <a:cs typeface="Times New Roman" pitchFamily="18" charset="0"/>
              </a:rPr>
              <a:t>的</a:t>
            </a:r>
            <a:r>
              <a:rPr lang="en-US" altLang="zh-CN" sz="2400" dirty="0" smtClean="0">
                <a:ea typeface="宋体" pitchFamily="2" charset="-122"/>
                <a:cs typeface="Times New Roman" pitchFamily="18" charset="0"/>
              </a:rPr>
              <a:t>radius</a:t>
            </a:r>
            <a:r>
              <a:rPr lang="zh-CN" altLang="en-US" sz="2400" dirty="0" smtClean="0">
                <a:ea typeface="宋体" pitchFamily="2" charset="-122"/>
                <a:cs typeface="Times New Roman" pitchFamily="18" charset="0"/>
              </a:rPr>
              <a:t>，反之亦然。</a:t>
            </a:r>
          </a:p>
        </p:txBody>
      </p:sp>
      <p:sp>
        <p:nvSpPr>
          <p:cNvPr id="262148" name="Text Box 4"/>
          <p:cNvSpPr txBox="1">
            <a:spLocks noChangeArrowheads="1"/>
          </p:cNvSpPr>
          <p:nvPr/>
        </p:nvSpPr>
        <p:spPr bwMode="auto">
          <a:xfrm>
            <a:off x="755576" y="5965381"/>
            <a:ext cx="7086600" cy="400110"/>
          </a:xfrm>
          <a:prstGeom prst="rect">
            <a:avLst/>
          </a:prstGeom>
          <a:noFill/>
          <a:ln w="9525">
            <a:solidFill>
              <a:srgbClr val="800080"/>
            </a:solidFill>
            <a:miter lim="800000"/>
            <a:headEnd/>
            <a:tailEnd/>
          </a:ln>
        </p:spPr>
        <p:txBody>
          <a:bodyPr>
            <a:spAutoFit/>
          </a:bodyPr>
          <a:lstStyle/>
          <a:p>
            <a:pPr>
              <a:spcBef>
                <a:spcPct val="50000"/>
              </a:spcBef>
            </a:pPr>
            <a:r>
              <a:rPr lang="zh-CN" altLang="en-US" sz="2000" b="1" dirty="0">
                <a:solidFill>
                  <a:srgbClr val="FF0000"/>
                </a:solidFill>
                <a:ea typeface="宋体" pitchFamily="2" charset="-122"/>
                <a:cs typeface="Times New Roman" pitchFamily="18" charset="0"/>
              </a:rPr>
              <a:t>如果想让一个类的所有实例共享数据</a:t>
            </a:r>
            <a:r>
              <a:rPr lang="zh-CN" altLang="en-US" sz="2000" b="1" dirty="0" smtClean="0">
                <a:solidFill>
                  <a:srgbClr val="FF0000"/>
                </a:solidFill>
                <a:ea typeface="宋体" pitchFamily="2" charset="-122"/>
                <a:cs typeface="Times New Roman" pitchFamily="18" charset="0"/>
              </a:rPr>
              <a:t>，就用</a:t>
            </a:r>
            <a:r>
              <a:rPr lang="zh-CN" altLang="en-US" sz="2000" b="1" dirty="0">
                <a:solidFill>
                  <a:srgbClr val="FF0000"/>
                </a:solidFill>
                <a:ea typeface="宋体" pitchFamily="2" charset="-122"/>
                <a:cs typeface="Times New Roman" pitchFamily="18" charset="0"/>
              </a:rPr>
              <a:t>类</a:t>
            </a:r>
            <a:r>
              <a:rPr lang="zh-CN" altLang="en-US" sz="2000" b="1" dirty="0" smtClean="0">
                <a:solidFill>
                  <a:srgbClr val="FF0000"/>
                </a:solidFill>
                <a:ea typeface="宋体" pitchFamily="2" charset="-122"/>
                <a:cs typeface="Times New Roman" pitchFamily="18" charset="0"/>
              </a:rPr>
              <a:t>变量！</a:t>
            </a:r>
            <a:endParaRPr lang="zh-CN" altLang="en-US" sz="2000" b="1" dirty="0">
              <a:solidFill>
                <a:srgbClr val="FF0000"/>
              </a:solidFill>
              <a:ea typeface="宋体" pitchFamily="2" charset="-122"/>
              <a:cs typeface="Times New Roman" pitchFamily="18" charset="0"/>
            </a:endParaRPr>
          </a:p>
        </p:txBody>
      </p:sp>
    </p:spTree>
    <p:extLst>
      <p:ext uri="{BB962C8B-B14F-4D97-AF65-F5344CB8AC3E}">
        <p14:creationId xmlns:p14="http://schemas.microsoft.com/office/powerpoint/2010/main" val="156735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2148"/>
                                        </p:tgtEl>
                                        <p:attrNameLst>
                                          <p:attrName>style.visibility</p:attrName>
                                        </p:attrNameLst>
                                      </p:cBhvr>
                                      <p:to>
                                        <p:strVal val="visible"/>
                                      </p:to>
                                    </p:set>
                                    <p:anim calcmode="lin" valueType="num">
                                      <p:cBhvr additive="base">
                                        <p:cTn id="7" dur="500" fill="hold"/>
                                        <p:tgtEl>
                                          <p:spTgt spid="262148"/>
                                        </p:tgtEl>
                                        <p:attrNameLst>
                                          <p:attrName>ppt_x</p:attrName>
                                        </p:attrNameLst>
                                      </p:cBhvr>
                                      <p:tavLst>
                                        <p:tav tm="0">
                                          <p:val>
                                            <p:strVal val="#ppt_x"/>
                                          </p:val>
                                        </p:tav>
                                        <p:tav tm="100000">
                                          <p:val>
                                            <p:strVal val="#ppt_x"/>
                                          </p:val>
                                        </p:tav>
                                      </p:tavLst>
                                    </p:anim>
                                    <p:anim calcmode="lin" valueType="num">
                                      <p:cBhvr additive="base">
                                        <p:cTn id="8" dur="500" fill="hold"/>
                                        <p:tgtEl>
                                          <p:spTgt spid="262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8" grpId="0" animBg="1"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1550876" y="764704"/>
            <a:ext cx="6114256" cy="832698"/>
          </a:xfrm>
        </p:spPr>
        <p:txBody>
          <a:bodyPr/>
          <a:lstStyle/>
          <a:p>
            <a:pPr eaLnBrk="1" hangingPunct="1">
              <a:defRPr/>
            </a:pPr>
            <a:r>
              <a:rPr lang="zh-CN" altLang="en-US" b="1" dirty="0" smtClean="0">
                <a:latin typeface="Times New Roman" pitchFamily="18" charset="0"/>
                <a:ea typeface="宋体" pitchFamily="2" charset="-122"/>
                <a:cs typeface="Times New Roman" pitchFamily="18" charset="0"/>
              </a:rPr>
              <a:t>类属性、类方法的设计思想</a:t>
            </a:r>
          </a:p>
        </p:txBody>
      </p:sp>
      <p:sp>
        <p:nvSpPr>
          <p:cNvPr id="13315" name="Rectangle 3"/>
          <p:cNvSpPr>
            <a:spLocks noChangeArrowheads="1"/>
          </p:cNvSpPr>
          <p:nvPr/>
        </p:nvSpPr>
        <p:spPr bwMode="auto">
          <a:xfrm>
            <a:off x="611560" y="1916832"/>
            <a:ext cx="7992888" cy="3539430"/>
          </a:xfrm>
          <a:prstGeom prst="rect">
            <a:avLst/>
          </a:prstGeom>
          <a:noFill/>
          <a:ln w="9525">
            <a:noFill/>
            <a:miter lim="800000"/>
            <a:headEnd/>
            <a:tailEnd/>
          </a:ln>
        </p:spPr>
        <p:txBody>
          <a:bodyPr wrap="square">
            <a:spAutoFit/>
          </a:bodyPr>
          <a:lstStyle/>
          <a:p>
            <a:pPr marL="342900" indent="-342900">
              <a:buFont typeface="Wingdings" pitchFamily="2" charset="2"/>
              <a:buChar char="l"/>
            </a:pPr>
            <a:r>
              <a:rPr lang="zh-CN" altLang="en-US" sz="2800" dirty="0" smtClean="0">
                <a:latin typeface="Times New Roman" pitchFamily="18" charset="0"/>
                <a:ea typeface="宋体" pitchFamily="2" charset="-122"/>
                <a:cs typeface="Times New Roman" pitchFamily="18" charset="0"/>
              </a:rPr>
              <a:t>类</a:t>
            </a:r>
            <a:r>
              <a:rPr lang="zh-CN" altLang="en-US" sz="2800" dirty="0">
                <a:latin typeface="Times New Roman" pitchFamily="18" charset="0"/>
                <a:ea typeface="宋体" pitchFamily="2" charset="-122"/>
                <a:cs typeface="Times New Roman" pitchFamily="18" charset="0"/>
              </a:rPr>
              <a:t>属性作为该类各个对象之间共享的变量。</a:t>
            </a:r>
            <a:r>
              <a:rPr lang="zh-CN" altLang="en-US" sz="2800" b="1" dirty="0">
                <a:solidFill>
                  <a:srgbClr val="C00000"/>
                </a:solidFill>
                <a:latin typeface="Times New Roman" pitchFamily="18" charset="0"/>
                <a:ea typeface="宋体" pitchFamily="2" charset="-122"/>
                <a:cs typeface="Times New Roman" pitchFamily="18" charset="0"/>
              </a:rPr>
              <a:t>在设计类时</a:t>
            </a:r>
            <a:r>
              <a:rPr lang="en-US" altLang="zh-CN" sz="2800" b="1" dirty="0">
                <a:solidFill>
                  <a:srgbClr val="C00000"/>
                </a:solidFill>
                <a:latin typeface="Times New Roman" pitchFamily="18" charset="0"/>
                <a:ea typeface="宋体" pitchFamily="2" charset="-122"/>
                <a:cs typeface="Times New Roman" pitchFamily="18" charset="0"/>
              </a:rPr>
              <a:t>,</a:t>
            </a:r>
            <a:r>
              <a:rPr lang="zh-CN" altLang="en-US" sz="2800" b="1" dirty="0">
                <a:solidFill>
                  <a:srgbClr val="C00000"/>
                </a:solidFill>
                <a:latin typeface="Times New Roman" pitchFamily="18" charset="0"/>
                <a:ea typeface="宋体" pitchFamily="2" charset="-122"/>
                <a:cs typeface="Times New Roman" pitchFamily="18" charset="0"/>
              </a:rPr>
              <a:t>分析哪些类属性</a:t>
            </a:r>
            <a:r>
              <a:rPr lang="zh-CN" altLang="en-US" sz="2800" b="1" dirty="0">
                <a:solidFill>
                  <a:srgbClr val="FF0000"/>
                </a:solidFill>
                <a:latin typeface="Times New Roman" pitchFamily="18" charset="0"/>
                <a:ea typeface="宋体" pitchFamily="2" charset="-122"/>
                <a:cs typeface="Times New Roman" pitchFamily="18" charset="0"/>
              </a:rPr>
              <a:t>不因对象的不同而改变</a:t>
            </a:r>
            <a:r>
              <a:rPr lang="zh-CN" altLang="en-US" sz="2800" b="1" dirty="0">
                <a:solidFill>
                  <a:srgbClr val="C00000"/>
                </a:solidFill>
                <a:latin typeface="Times New Roman" pitchFamily="18" charset="0"/>
                <a:ea typeface="宋体" pitchFamily="2" charset="-122"/>
                <a:cs typeface="Times New Roman" pitchFamily="18" charset="0"/>
              </a:rPr>
              <a:t>，将这些属性设置为类属性。相应的方法设置为类方法</a:t>
            </a:r>
            <a:r>
              <a:rPr lang="zh-CN" altLang="en-US" sz="2800" b="1" dirty="0" smtClean="0">
                <a:solidFill>
                  <a:srgbClr val="C00000"/>
                </a:solidFill>
                <a:latin typeface="Times New Roman" pitchFamily="18" charset="0"/>
                <a:ea typeface="宋体" pitchFamily="2" charset="-122"/>
                <a:cs typeface="Times New Roman" pitchFamily="18" charset="0"/>
              </a:rPr>
              <a:t>。</a:t>
            </a:r>
            <a:endParaRPr lang="en-US" altLang="zh-CN" sz="2800" b="1" dirty="0" smtClean="0">
              <a:solidFill>
                <a:srgbClr val="C00000"/>
              </a:solidFill>
              <a:latin typeface="Times New Roman" pitchFamily="18" charset="0"/>
              <a:ea typeface="宋体" pitchFamily="2" charset="-122"/>
              <a:cs typeface="Times New Roman" pitchFamily="18" charset="0"/>
            </a:endParaRPr>
          </a:p>
          <a:p>
            <a:endParaRPr lang="zh-CN" altLang="en-US" sz="2800" b="1" dirty="0">
              <a:solidFill>
                <a:srgbClr val="C00000"/>
              </a:solidFill>
              <a:latin typeface="Times New Roman" pitchFamily="18" charset="0"/>
              <a:ea typeface="宋体" pitchFamily="2" charset="-122"/>
              <a:cs typeface="Times New Roman" pitchFamily="18" charset="0"/>
            </a:endParaRPr>
          </a:p>
          <a:p>
            <a:pPr marL="342900" indent="-342900">
              <a:buFont typeface="Wingdings" pitchFamily="2" charset="2"/>
              <a:buChar char="l"/>
            </a:pPr>
            <a:r>
              <a:rPr lang="zh-CN" altLang="en-US" sz="2800" b="1" dirty="0" smtClean="0">
                <a:solidFill>
                  <a:srgbClr val="C00000"/>
                </a:solidFill>
                <a:latin typeface="Times New Roman" pitchFamily="18" charset="0"/>
                <a:ea typeface="宋体" pitchFamily="2" charset="-122"/>
                <a:cs typeface="Times New Roman" pitchFamily="18" charset="0"/>
              </a:rPr>
              <a:t>如果</a:t>
            </a:r>
            <a:r>
              <a:rPr lang="zh-CN" altLang="en-US" sz="2800" b="1" dirty="0">
                <a:solidFill>
                  <a:srgbClr val="C00000"/>
                </a:solidFill>
                <a:latin typeface="Times New Roman" pitchFamily="18" charset="0"/>
                <a:ea typeface="宋体" pitchFamily="2" charset="-122"/>
                <a:cs typeface="Times New Roman" pitchFamily="18" charset="0"/>
              </a:rPr>
              <a:t>方法与调用者无关，则这样的方法通常被声明为类方法，由于不需要创建对象就可以调用类方法，从而简化了方法的</a:t>
            </a:r>
            <a:r>
              <a:rPr lang="zh-CN" altLang="en-US" sz="2800" b="1" dirty="0" smtClean="0">
                <a:solidFill>
                  <a:srgbClr val="C00000"/>
                </a:solidFill>
                <a:latin typeface="Times New Roman" pitchFamily="18" charset="0"/>
                <a:ea typeface="宋体" pitchFamily="2" charset="-122"/>
                <a:cs typeface="Times New Roman" pitchFamily="18" charset="0"/>
              </a:rPr>
              <a:t>调用</a:t>
            </a:r>
            <a:endParaRPr lang="zh-CN" altLang="en-US" sz="2800" dirty="0">
              <a:solidFill>
                <a:srgbClr val="C00000"/>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340069416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2627784" y="764704"/>
            <a:ext cx="4152510" cy="648072"/>
          </a:xfrm>
        </p:spPr>
        <p:txBody>
          <a:bodyPr/>
          <a:lstStyle/>
          <a:p>
            <a:pPr eaLnBrk="1" hangingPunct="1">
              <a:defRPr/>
            </a:pPr>
            <a:r>
              <a:rPr lang="zh-CN" altLang="en-US" b="1" dirty="0" smtClean="0">
                <a:latin typeface="+mn-lt"/>
                <a:ea typeface="宋体" pitchFamily="2" charset="-122"/>
                <a:cs typeface="Times New Roman" pitchFamily="18" charset="0"/>
              </a:rPr>
              <a:t>关键字</a:t>
            </a:r>
            <a:r>
              <a:rPr lang="en-US" altLang="zh-CN" b="1" dirty="0" smtClean="0">
                <a:solidFill>
                  <a:srgbClr val="C00000"/>
                </a:solidFill>
                <a:latin typeface="+mn-lt"/>
                <a:ea typeface="宋体" pitchFamily="2" charset="-122"/>
                <a:cs typeface="Times New Roman" pitchFamily="18" charset="0"/>
              </a:rPr>
              <a:t>static</a:t>
            </a:r>
          </a:p>
        </p:txBody>
      </p:sp>
      <p:sp>
        <p:nvSpPr>
          <p:cNvPr id="6147" name="Rectangle 3"/>
          <p:cNvSpPr>
            <a:spLocks noGrp="1" noChangeArrowheads="1"/>
          </p:cNvSpPr>
          <p:nvPr>
            <p:ph type="body" idx="1"/>
          </p:nvPr>
        </p:nvSpPr>
        <p:spPr>
          <a:xfrm>
            <a:off x="467544" y="1556792"/>
            <a:ext cx="8424936" cy="4536504"/>
          </a:xfrm>
        </p:spPr>
        <p:txBody>
          <a:bodyPr>
            <a:normAutofit/>
          </a:bodyPr>
          <a:lstStyle/>
          <a:p>
            <a:pPr algn="just">
              <a:spcBef>
                <a:spcPct val="40000"/>
              </a:spcBef>
              <a:buFont typeface="Wingdings" pitchFamily="2" charset="2"/>
              <a:buChar char="l"/>
            </a:pPr>
            <a:r>
              <a:rPr lang="zh-CN" altLang="en-US" dirty="0">
                <a:ea typeface="宋体" pitchFamily="2" charset="-122"/>
                <a:cs typeface="Times New Roman" pitchFamily="18" charset="0"/>
              </a:rPr>
              <a:t>使用范围：</a:t>
            </a:r>
            <a:endParaRPr lang="en-US" altLang="zh-CN" dirty="0">
              <a:ea typeface="宋体" pitchFamily="2" charset="-122"/>
              <a:cs typeface="Times New Roman" pitchFamily="18" charset="0"/>
            </a:endParaRPr>
          </a:p>
          <a:p>
            <a:pPr marL="540000" lvl="1" algn="just">
              <a:spcBef>
                <a:spcPct val="40000"/>
              </a:spcBef>
              <a:buFont typeface="Wingdings" pitchFamily="2" charset="2"/>
              <a:buChar char="Ø"/>
            </a:pPr>
            <a:r>
              <a:rPr lang="zh-CN" altLang="en-US" dirty="0">
                <a:ea typeface="宋体" pitchFamily="2" charset="-122"/>
                <a:cs typeface="Times New Roman" pitchFamily="18" charset="0"/>
              </a:rPr>
              <a:t>在</a:t>
            </a:r>
            <a:r>
              <a:rPr lang="en-US" altLang="zh-CN" dirty="0">
                <a:ea typeface="宋体" pitchFamily="2" charset="-122"/>
                <a:cs typeface="Times New Roman" pitchFamily="18" charset="0"/>
              </a:rPr>
              <a:t>Java</a:t>
            </a:r>
            <a:r>
              <a:rPr lang="zh-CN" altLang="en-US" dirty="0">
                <a:ea typeface="宋体" pitchFamily="2" charset="-122"/>
                <a:cs typeface="Times New Roman" pitchFamily="18" charset="0"/>
              </a:rPr>
              <a:t>类中，可用</a:t>
            </a:r>
            <a:r>
              <a:rPr lang="en-US" altLang="zh-CN" dirty="0">
                <a:ea typeface="宋体" pitchFamily="2" charset="-122"/>
                <a:cs typeface="Times New Roman" pitchFamily="18" charset="0"/>
              </a:rPr>
              <a:t>static</a:t>
            </a:r>
            <a:r>
              <a:rPr lang="zh-CN" altLang="en-US" dirty="0">
                <a:ea typeface="宋体" pitchFamily="2" charset="-122"/>
                <a:cs typeface="Times New Roman" pitchFamily="18" charset="0"/>
              </a:rPr>
              <a:t>修饰</a:t>
            </a:r>
            <a:r>
              <a:rPr lang="zh-CN" altLang="en-US" dirty="0">
                <a:solidFill>
                  <a:srgbClr val="C00000"/>
                </a:solidFill>
                <a:ea typeface="宋体" pitchFamily="2" charset="-122"/>
                <a:cs typeface="Times New Roman" pitchFamily="18" charset="0"/>
              </a:rPr>
              <a:t>属性、</a:t>
            </a:r>
            <a:r>
              <a:rPr lang="zh-CN" altLang="en-US" dirty="0" smtClean="0">
                <a:solidFill>
                  <a:srgbClr val="C00000"/>
                </a:solidFill>
                <a:ea typeface="宋体" pitchFamily="2" charset="-122"/>
                <a:cs typeface="Times New Roman" pitchFamily="18" charset="0"/>
              </a:rPr>
              <a:t>方法</a:t>
            </a:r>
            <a:r>
              <a:rPr lang="zh-CN" altLang="en-US" dirty="0" smtClean="0">
                <a:ea typeface="宋体" pitchFamily="2" charset="-122"/>
                <a:cs typeface="Times New Roman" pitchFamily="18" charset="0"/>
              </a:rPr>
              <a:t>、</a:t>
            </a:r>
            <a:r>
              <a:rPr lang="zh-CN" altLang="en-US" dirty="0" smtClean="0">
                <a:solidFill>
                  <a:srgbClr val="C00000"/>
                </a:solidFill>
                <a:ea typeface="宋体" pitchFamily="2" charset="-122"/>
                <a:cs typeface="Times New Roman" pitchFamily="18" charset="0"/>
              </a:rPr>
              <a:t>代码块、内部类</a:t>
            </a:r>
            <a:endParaRPr lang="en-US" altLang="zh-CN" dirty="0" smtClean="0">
              <a:solidFill>
                <a:srgbClr val="C00000"/>
              </a:solidFill>
              <a:ea typeface="宋体" pitchFamily="2" charset="-122"/>
              <a:cs typeface="Times New Roman" pitchFamily="18" charset="0"/>
            </a:endParaRPr>
          </a:p>
          <a:p>
            <a:pPr marL="457200" lvl="1" indent="0" algn="just">
              <a:spcBef>
                <a:spcPct val="40000"/>
              </a:spcBef>
              <a:buNone/>
            </a:pPr>
            <a:endParaRPr lang="en-US" altLang="zh-CN" dirty="0" smtClean="0">
              <a:ea typeface="宋体" pitchFamily="2" charset="-122"/>
            </a:endParaRPr>
          </a:p>
          <a:p>
            <a:pPr>
              <a:buFont typeface="Wingdings" pitchFamily="2" charset="2"/>
              <a:buChar char="l"/>
            </a:pPr>
            <a:r>
              <a:rPr lang="zh-CN" altLang="en-US" dirty="0" smtClean="0">
                <a:ea typeface="宋体" pitchFamily="2" charset="-122"/>
              </a:rPr>
              <a:t>被</a:t>
            </a:r>
            <a:r>
              <a:rPr lang="zh-CN" altLang="en-US" dirty="0">
                <a:ea typeface="宋体" pitchFamily="2" charset="-122"/>
              </a:rPr>
              <a:t>修饰后的成员具备以下特点：</a:t>
            </a:r>
          </a:p>
          <a:p>
            <a:pPr lvl="1">
              <a:spcBef>
                <a:spcPts val="1800"/>
              </a:spcBef>
              <a:buFont typeface="Wingdings" pitchFamily="2" charset="2"/>
              <a:buChar char="Ø"/>
            </a:pPr>
            <a:r>
              <a:rPr lang="zh-CN" altLang="en-US" sz="2500" dirty="0" smtClean="0">
                <a:ea typeface="宋体" pitchFamily="2" charset="-122"/>
              </a:rPr>
              <a:t>随着</a:t>
            </a:r>
            <a:r>
              <a:rPr lang="zh-CN" altLang="en-US" sz="2500" dirty="0">
                <a:ea typeface="宋体" pitchFamily="2" charset="-122"/>
              </a:rPr>
              <a:t>类的加载而</a:t>
            </a:r>
            <a:r>
              <a:rPr lang="zh-CN" altLang="en-US" sz="2500" dirty="0" smtClean="0">
                <a:ea typeface="宋体" pitchFamily="2" charset="-122"/>
              </a:rPr>
              <a:t>加载</a:t>
            </a:r>
            <a:endParaRPr lang="en-US" altLang="zh-CN" sz="2500" dirty="0" smtClean="0">
              <a:ea typeface="宋体" pitchFamily="2" charset="-122"/>
            </a:endParaRPr>
          </a:p>
          <a:p>
            <a:pPr lvl="1">
              <a:spcBef>
                <a:spcPts val="1800"/>
              </a:spcBef>
              <a:buFont typeface="Wingdings" pitchFamily="2" charset="2"/>
              <a:buChar char="Ø"/>
            </a:pPr>
            <a:r>
              <a:rPr lang="zh-CN" altLang="en-US" sz="2500" dirty="0" smtClean="0">
                <a:ea typeface="宋体" pitchFamily="2" charset="-122"/>
              </a:rPr>
              <a:t>优先</a:t>
            </a:r>
            <a:r>
              <a:rPr lang="zh-CN" altLang="en-US" sz="2500" dirty="0">
                <a:ea typeface="宋体" pitchFamily="2" charset="-122"/>
              </a:rPr>
              <a:t>于对象存在</a:t>
            </a:r>
          </a:p>
          <a:p>
            <a:pPr lvl="1">
              <a:spcBef>
                <a:spcPts val="1800"/>
              </a:spcBef>
              <a:buFont typeface="Wingdings" pitchFamily="2" charset="2"/>
              <a:buChar char="Ø"/>
            </a:pPr>
            <a:r>
              <a:rPr lang="zh-CN" altLang="en-US" sz="2500" dirty="0" smtClean="0">
                <a:ea typeface="宋体" pitchFamily="2" charset="-122"/>
              </a:rPr>
              <a:t>修饰的成员，被</a:t>
            </a:r>
            <a:r>
              <a:rPr lang="zh-CN" altLang="en-US" sz="2500" dirty="0">
                <a:ea typeface="宋体" pitchFamily="2" charset="-122"/>
              </a:rPr>
              <a:t>所有对象所共享</a:t>
            </a:r>
          </a:p>
          <a:p>
            <a:pPr lvl="1">
              <a:spcBef>
                <a:spcPts val="1800"/>
              </a:spcBef>
              <a:buFont typeface="Wingdings" pitchFamily="2" charset="2"/>
              <a:buChar char="Ø"/>
            </a:pPr>
            <a:r>
              <a:rPr lang="zh-CN" altLang="en-US" sz="2500" dirty="0" smtClean="0">
                <a:ea typeface="宋体" pitchFamily="2" charset="-122"/>
              </a:rPr>
              <a:t>访问权限允许时，可不创建对象，直接</a:t>
            </a:r>
            <a:r>
              <a:rPr lang="zh-CN" altLang="en-US" sz="2500" dirty="0">
                <a:ea typeface="宋体" pitchFamily="2" charset="-122"/>
              </a:rPr>
              <a:t>被</a:t>
            </a:r>
            <a:r>
              <a:rPr lang="zh-CN" altLang="en-US" sz="2500" dirty="0" smtClean="0">
                <a:ea typeface="宋体" pitchFamily="2" charset="-122"/>
              </a:rPr>
              <a:t>类调用</a:t>
            </a:r>
            <a:endParaRPr lang="zh-CN" altLang="en-US" sz="2500" dirty="0">
              <a:ea typeface="宋体" pitchFamily="2" charset="-122"/>
            </a:endParaRPr>
          </a:p>
        </p:txBody>
      </p:sp>
    </p:spTree>
    <p:extLst>
      <p:ext uri="{BB962C8B-B14F-4D97-AF65-F5344CB8AC3E}">
        <p14:creationId xmlns:p14="http://schemas.microsoft.com/office/powerpoint/2010/main" val="113139647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836712"/>
            <a:ext cx="5040560" cy="5632311"/>
          </a:xfrm>
          <a:prstGeom prst="rect">
            <a:avLst/>
          </a:prstGeom>
          <a:noFill/>
        </p:spPr>
        <p:txBody>
          <a:bodyPr wrap="square" rtlCol="0">
            <a:spAutoFit/>
          </a:bodyPr>
          <a:lstStyle/>
          <a:p>
            <a:r>
              <a:rPr lang="en-US" altLang="zh-CN" sz="2400" dirty="0"/>
              <a:t>class Circle {</a:t>
            </a:r>
          </a:p>
          <a:p>
            <a:r>
              <a:rPr lang="en-US" altLang="zh-CN" sz="2400" dirty="0"/>
              <a:t>private double radius;</a:t>
            </a:r>
          </a:p>
          <a:p>
            <a:r>
              <a:rPr lang="en-US" altLang="zh-CN" sz="2400" dirty="0"/>
              <a:t>public static String </a:t>
            </a:r>
            <a:r>
              <a:rPr lang="en-US" altLang="zh-CN" sz="2400" i="1" dirty="0"/>
              <a:t>name = "</a:t>
            </a:r>
            <a:r>
              <a:rPr lang="zh-CN" altLang="en-US" sz="2400" i="1" dirty="0"/>
              <a:t>这是一个圆</a:t>
            </a:r>
            <a:r>
              <a:rPr lang="en-US" altLang="zh-CN" sz="2400" i="1" dirty="0"/>
              <a:t>";</a:t>
            </a:r>
          </a:p>
          <a:p>
            <a:r>
              <a:rPr lang="en-US" altLang="zh-CN" sz="2400" dirty="0"/>
              <a:t>public static String </a:t>
            </a:r>
            <a:r>
              <a:rPr lang="en-US" altLang="zh-CN" sz="2400" dirty="0" err="1"/>
              <a:t>getName</a:t>
            </a:r>
            <a:r>
              <a:rPr lang="en-US" altLang="zh-CN" sz="2400" dirty="0"/>
              <a:t>(){</a:t>
            </a:r>
          </a:p>
          <a:p>
            <a:r>
              <a:rPr lang="en-US" altLang="zh-CN" sz="2400" dirty="0"/>
              <a:t>return </a:t>
            </a:r>
            <a:r>
              <a:rPr lang="en-US" altLang="zh-CN" sz="2400" i="1" dirty="0"/>
              <a:t>name</a:t>
            </a:r>
            <a:r>
              <a:rPr lang="en-US" altLang="zh-CN" sz="2400" i="1" dirty="0" smtClean="0"/>
              <a:t>;</a:t>
            </a:r>
            <a:r>
              <a:rPr lang="en-US" altLang="zh-CN" sz="2400" dirty="0" smtClean="0"/>
              <a:t>}</a:t>
            </a:r>
            <a:endParaRPr lang="en-US" altLang="zh-CN" sz="2400" dirty="0"/>
          </a:p>
          <a:p>
            <a:r>
              <a:rPr lang="en-US" altLang="zh-CN" sz="2400" dirty="0"/>
              <a:t>public Circle(double radius) {</a:t>
            </a:r>
          </a:p>
          <a:p>
            <a:r>
              <a:rPr lang="en-US" altLang="zh-CN" sz="2400" i="1" dirty="0" err="1"/>
              <a:t>getName</a:t>
            </a:r>
            <a:r>
              <a:rPr lang="en-US" altLang="zh-CN" sz="2400" i="1" dirty="0"/>
              <a:t>();</a:t>
            </a:r>
          </a:p>
          <a:p>
            <a:r>
              <a:rPr lang="en-US" altLang="zh-CN" sz="2400" dirty="0" err="1"/>
              <a:t>this.radius</a:t>
            </a:r>
            <a:r>
              <a:rPr lang="en-US" altLang="zh-CN" sz="2400" dirty="0"/>
              <a:t> = radius</a:t>
            </a:r>
            <a:r>
              <a:rPr lang="en-US" altLang="zh-CN" sz="2400" dirty="0" smtClean="0"/>
              <a:t>;}</a:t>
            </a:r>
            <a:endParaRPr lang="zh-CN" altLang="en-US" sz="2400" dirty="0"/>
          </a:p>
          <a:p>
            <a:r>
              <a:rPr lang="en-US" altLang="zh-CN" sz="2400" dirty="0"/>
              <a:t>public double </a:t>
            </a:r>
            <a:r>
              <a:rPr lang="en-US" altLang="zh-CN" sz="2400" dirty="0" err="1"/>
              <a:t>findArea</a:t>
            </a:r>
            <a:r>
              <a:rPr lang="en-US" altLang="zh-CN" sz="2400" dirty="0"/>
              <a:t>() {</a:t>
            </a:r>
          </a:p>
          <a:p>
            <a:r>
              <a:rPr lang="en-US" altLang="zh-CN" sz="2400" dirty="0"/>
              <a:t>return </a:t>
            </a:r>
            <a:r>
              <a:rPr lang="en-US" altLang="zh-CN" sz="2400" dirty="0" err="1"/>
              <a:t>Math.</a:t>
            </a:r>
            <a:r>
              <a:rPr lang="en-US" altLang="zh-CN" sz="2400" i="1" dirty="0" err="1"/>
              <a:t>PI</a:t>
            </a:r>
            <a:r>
              <a:rPr lang="en-US" altLang="zh-CN" sz="2400" i="1" dirty="0"/>
              <a:t> * radius * radius</a:t>
            </a:r>
            <a:r>
              <a:rPr lang="en-US" altLang="zh-CN" sz="2400" i="1" dirty="0" smtClean="0"/>
              <a:t>;</a:t>
            </a:r>
            <a:r>
              <a:rPr lang="en-US" altLang="zh-CN" sz="2400" dirty="0" smtClean="0"/>
              <a:t>}</a:t>
            </a:r>
            <a:endParaRPr lang="en-US" altLang="zh-CN" sz="2400" dirty="0"/>
          </a:p>
          <a:p>
            <a:r>
              <a:rPr lang="en-US" altLang="zh-CN" sz="2400" dirty="0"/>
              <a:t>public void display(){</a:t>
            </a:r>
          </a:p>
          <a:p>
            <a:r>
              <a:rPr lang="en-US" altLang="zh-CN" sz="2400" dirty="0" err="1"/>
              <a:t>System.</a:t>
            </a:r>
            <a:r>
              <a:rPr lang="en-US" altLang="zh-CN" sz="2400" i="1" dirty="0" err="1"/>
              <a:t>out.println</a:t>
            </a:r>
            <a:r>
              <a:rPr lang="en-US" altLang="zh-CN" sz="2400" i="1" dirty="0"/>
              <a:t>("name:"+</a:t>
            </a:r>
            <a:r>
              <a:rPr lang="en-US" altLang="zh-CN" sz="2400" i="1" dirty="0" err="1"/>
              <a:t>name+"radius</a:t>
            </a:r>
            <a:r>
              <a:rPr lang="en-US" altLang="zh-CN" sz="2400" i="1" dirty="0"/>
              <a:t>:"+radius);</a:t>
            </a:r>
          </a:p>
          <a:p>
            <a:r>
              <a:rPr lang="en-US" altLang="zh-CN" sz="2400" dirty="0" smtClean="0"/>
              <a:t>}}</a:t>
            </a:r>
            <a:endParaRPr lang="zh-CN" altLang="en-US" sz="2400" dirty="0"/>
          </a:p>
        </p:txBody>
      </p:sp>
      <p:sp>
        <p:nvSpPr>
          <p:cNvPr id="2" name="TextBox 1"/>
          <p:cNvSpPr txBox="1"/>
          <p:nvPr/>
        </p:nvSpPr>
        <p:spPr>
          <a:xfrm>
            <a:off x="5157606" y="1102357"/>
            <a:ext cx="3923928" cy="3785652"/>
          </a:xfrm>
          <a:prstGeom prst="rect">
            <a:avLst/>
          </a:prstGeom>
          <a:noFill/>
        </p:spPr>
        <p:txBody>
          <a:bodyPr wrap="square" rtlCol="0">
            <a:spAutoFit/>
          </a:bodyPr>
          <a:lstStyle/>
          <a:p>
            <a:r>
              <a:rPr lang="en-US" altLang="zh-CN" sz="2400" dirty="0"/>
              <a:t>public class </a:t>
            </a:r>
            <a:r>
              <a:rPr lang="en-US" altLang="zh-CN" sz="2400" dirty="0" err="1"/>
              <a:t>TestStatic</a:t>
            </a:r>
            <a:r>
              <a:rPr lang="en-US" altLang="zh-CN" sz="2400" dirty="0"/>
              <a:t> {</a:t>
            </a:r>
          </a:p>
          <a:p>
            <a:r>
              <a:rPr lang="en-US" altLang="zh-CN" sz="2400" dirty="0"/>
              <a:t>public static void main(String[] </a:t>
            </a:r>
            <a:r>
              <a:rPr lang="en-US" altLang="zh-CN" sz="2400" dirty="0" err="1"/>
              <a:t>args</a:t>
            </a:r>
            <a:r>
              <a:rPr lang="en-US" altLang="zh-CN" sz="2400" dirty="0"/>
              <a:t>) {</a:t>
            </a:r>
          </a:p>
          <a:p>
            <a:r>
              <a:rPr lang="en-US" altLang="zh-CN" sz="2400" dirty="0"/>
              <a:t>Circle c1 = new Circle(2.0);</a:t>
            </a:r>
          </a:p>
          <a:p>
            <a:r>
              <a:rPr lang="en-US" altLang="zh-CN" sz="2400" dirty="0"/>
              <a:t>Circle c2 = new Circle(3.0);</a:t>
            </a:r>
          </a:p>
          <a:p>
            <a:r>
              <a:rPr lang="en-US" altLang="zh-CN" sz="2400" dirty="0"/>
              <a:t>c1.display();</a:t>
            </a:r>
          </a:p>
          <a:p>
            <a:r>
              <a:rPr lang="en-US" altLang="zh-CN" sz="2400" dirty="0"/>
              <a:t>c2.display();</a:t>
            </a:r>
          </a:p>
          <a:p>
            <a:r>
              <a:rPr lang="en-US" altLang="zh-CN" sz="2400" dirty="0"/>
              <a:t>}</a:t>
            </a:r>
          </a:p>
          <a:p>
            <a:r>
              <a:rPr lang="en-US" altLang="zh-CN" sz="2400" dirty="0"/>
              <a:t>}</a:t>
            </a:r>
            <a:endParaRPr lang="zh-CN" altLang="en-US" sz="2400" dirty="0"/>
          </a:p>
          <a:p>
            <a:endParaRPr lang="zh-CN" altLang="en-US" sz="2400" dirty="0"/>
          </a:p>
        </p:txBody>
      </p:sp>
    </p:spTree>
    <p:extLst>
      <p:ext uri="{BB962C8B-B14F-4D97-AF65-F5344CB8AC3E}">
        <p14:creationId xmlns:p14="http://schemas.microsoft.com/office/powerpoint/2010/main" val="403111516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2048868" y="724886"/>
            <a:ext cx="5465432" cy="802008"/>
          </a:xfrm>
        </p:spPr>
        <p:txBody>
          <a:bodyPr/>
          <a:lstStyle/>
          <a:p>
            <a:pPr eaLnBrk="1" hangingPunct="1">
              <a:defRPr/>
            </a:pPr>
            <a:r>
              <a:rPr lang="zh-CN" altLang="en-US" b="1" dirty="0" smtClean="0">
                <a:latin typeface="+mn-lt"/>
                <a:ea typeface="宋体" pitchFamily="2" charset="-122"/>
                <a:cs typeface="Times New Roman" pitchFamily="18" charset="0"/>
              </a:rPr>
              <a:t>类变量</a:t>
            </a:r>
            <a:r>
              <a:rPr lang="en-US" altLang="zh-CN" b="1" dirty="0" smtClean="0">
                <a:solidFill>
                  <a:srgbClr val="C00000"/>
                </a:solidFill>
                <a:latin typeface="+mn-lt"/>
                <a:ea typeface="宋体" pitchFamily="2" charset="-122"/>
                <a:cs typeface="Times New Roman" pitchFamily="18" charset="0"/>
              </a:rPr>
              <a:t>(class Variable)</a:t>
            </a:r>
          </a:p>
        </p:txBody>
      </p:sp>
      <p:sp>
        <p:nvSpPr>
          <p:cNvPr id="7171" name="Rectangle 3"/>
          <p:cNvSpPr>
            <a:spLocks noChangeArrowheads="1"/>
          </p:cNvSpPr>
          <p:nvPr/>
        </p:nvSpPr>
        <p:spPr bwMode="auto">
          <a:xfrm>
            <a:off x="539552" y="1555093"/>
            <a:ext cx="7200800" cy="523220"/>
          </a:xfrm>
          <a:prstGeom prst="rect">
            <a:avLst/>
          </a:prstGeom>
          <a:noFill/>
          <a:ln w="9525">
            <a:noFill/>
            <a:miter lim="800000"/>
            <a:headEnd/>
            <a:tailEnd/>
          </a:ln>
        </p:spPr>
        <p:txBody>
          <a:bodyPr wrap="square">
            <a:spAutoFit/>
          </a:bodyPr>
          <a:lstStyle/>
          <a:p>
            <a:pPr marL="342900" indent="-342900">
              <a:buFont typeface="Wingdings" pitchFamily="2" charset="2"/>
              <a:buChar char="l"/>
            </a:pPr>
            <a:r>
              <a:rPr lang="zh-CN" altLang="en-US" sz="2800" dirty="0" smtClean="0">
                <a:ea typeface="宋体" pitchFamily="2" charset="-122"/>
                <a:cs typeface="Times New Roman" pitchFamily="18" charset="0"/>
              </a:rPr>
              <a:t>类</a:t>
            </a:r>
            <a:r>
              <a:rPr lang="zh-CN" altLang="en-US" sz="2800" dirty="0">
                <a:ea typeface="宋体" pitchFamily="2" charset="-122"/>
                <a:cs typeface="Times New Roman" pitchFamily="18" charset="0"/>
              </a:rPr>
              <a:t>变量（类属性）由该类的所有实例共享</a:t>
            </a:r>
          </a:p>
        </p:txBody>
      </p:sp>
      <p:sp>
        <p:nvSpPr>
          <p:cNvPr id="7172" name="Rectangle 4"/>
          <p:cNvSpPr>
            <a:spLocks noChangeArrowheads="1"/>
          </p:cNvSpPr>
          <p:nvPr/>
        </p:nvSpPr>
        <p:spPr bwMode="auto">
          <a:xfrm>
            <a:off x="4781584" y="2821200"/>
            <a:ext cx="4110896" cy="3046988"/>
          </a:xfrm>
          <a:prstGeom prst="rect">
            <a:avLst/>
          </a:prstGeom>
          <a:noFill/>
          <a:ln w="9525">
            <a:noFill/>
            <a:miter lim="800000"/>
            <a:headEnd/>
            <a:tailEnd/>
          </a:ln>
        </p:spPr>
        <p:txBody>
          <a:bodyPr wrap="square">
            <a:spAutoFit/>
          </a:bodyPr>
          <a:lstStyle/>
          <a:p>
            <a:r>
              <a:rPr lang="en-US" altLang="zh-CN" sz="2400" dirty="0">
                <a:solidFill>
                  <a:srgbClr val="C00000"/>
                </a:solidFill>
                <a:ea typeface="宋体" pitchFamily="2" charset="-122"/>
                <a:cs typeface="Times New Roman" pitchFamily="18" charset="0"/>
              </a:rPr>
              <a:t>public class Person {</a:t>
            </a:r>
          </a:p>
          <a:p>
            <a:r>
              <a:rPr lang="en-US" altLang="zh-CN" sz="2400" dirty="0">
                <a:solidFill>
                  <a:srgbClr val="C00000"/>
                </a:solidFill>
                <a:ea typeface="宋体" pitchFamily="2" charset="-122"/>
                <a:cs typeface="Times New Roman" pitchFamily="18" charset="0"/>
              </a:rPr>
              <a:t>       private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id;</a:t>
            </a:r>
          </a:p>
          <a:p>
            <a:r>
              <a:rPr lang="en-US" altLang="zh-CN" sz="2400" dirty="0">
                <a:solidFill>
                  <a:srgbClr val="C00000"/>
                </a:solidFill>
                <a:ea typeface="宋体" pitchFamily="2" charset="-122"/>
                <a:cs typeface="Times New Roman" pitchFamily="18" charset="0"/>
              </a:rPr>
              <a:t>       public </a:t>
            </a:r>
            <a:r>
              <a:rPr lang="en-US" altLang="zh-CN" sz="2400" b="1" dirty="0">
                <a:solidFill>
                  <a:srgbClr val="C00000"/>
                </a:solidFill>
                <a:ea typeface="宋体" pitchFamily="2" charset="-122"/>
                <a:cs typeface="Times New Roman" pitchFamily="18" charset="0"/>
              </a:rPr>
              <a:t>static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a:t>
            </a:r>
            <a:r>
              <a:rPr lang="en-US" altLang="zh-CN" sz="2400" b="1" dirty="0">
                <a:solidFill>
                  <a:srgbClr val="C00000"/>
                </a:solidFill>
                <a:ea typeface="宋体" pitchFamily="2" charset="-122"/>
                <a:cs typeface="Times New Roman" pitchFamily="18" charset="0"/>
              </a:rPr>
              <a:t>total </a:t>
            </a:r>
            <a:r>
              <a:rPr lang="en-US" altLang="zh-CN" sz="2400" dirty="0">
                <a:solidFill>
                  <a:srgbClr val="C00000"/>
                </a:solidFill>
                <a:ea typeface="宋体" pitchFamily="2" charset="-122"/>
                <a:cs typeface="Times New Roman" pitchFamily="18" charset="0"/>
              </a:rPr>
              <a:t>= 0;</a:t>
            </a:r>
          </a:p>
          <a:p>
            <a:r>
              <a:rPr lang="en-US" altLang="zh-CN" sz="2400" dirty="0">
                <a:solidFill>
                  <a:srgbClr val="C00000"/>
                </a:solidFill>
                <a:ea typeface="宋体" pitchFamily="2" charset="-122"/>
                <a:cs typeface="Times New Roman" pitchFamily="18" charset="0"/>
              </a:rPr>
              <a:t>       public Person() {</a:t>
            </a:r>
          </a:p>
          <a:p>
            <a:r>
              <a:rPr lang="en-US" altLang="zh-CN" sz="2400" dirty="0">
                <a:solidFill>
                  <a:srgbClr val="C00000"/>
                </a:solidFill>
                <a:ea typeface="宋体" pitchFamily="2" charset="-122"/>
                <a:cs typeface="Times New Roman" pitchFamily="18" charset="0"/>
              </a:rPr>
              <a:t> 	</a:t>
            </a:r>
            <a:r>
              <a:rPr lang="en-US" altLang="zh-CN" sz="2400" b="1" dirty="0">
                <a:solidFill>
                  <a:srgbClr val="C00000"/>
                </a:solidFill>
                <a:ea typeface="宋体" pitchFamily="2" charset="-122"/>
                <a:cs typeface="Times New Roman" pitchFamily="18" charset="0"/>
              </a:rPr>
              <a:t>total</a:t>
            </a:r>
            <a:r>
              <a:rPr lang="en-US" altLang="zh-CN" sz="2400" dirty="0">
                <a:solidFill>
                  <a:srgbClr val="C00000"/>
                </a:solidFill>
                <a:ea typeface="宋体" pitchFamily="2" charset="-122"/>
                <a:cs typeface="Times New Roman" pitchFamily="18" charset="0"/>
              </a:rPr>
              <a:t>++;</a:t>
            </a:r>
          </a:p>
          <a:p>
            <a:r>
              <a:rPr lang="en-US" altLang="zh-CN" sz="2400" dirty="0">
                <a:solidFill>
                  <a:srgbClr val="C00000"/>
                </a:solidFill>
                <a:ea typeface="宋体" pitchFamily="2" charset="-122"/>
                <a:cs typeface="Times New Roman" pitchFamily="18" charset="0"/>
              </a:rPr>
              <a:t> 	id = </a:t>
            </a:r>
            <a:r>
              <a:rPr lang="en-US" altLang="zh-CN" sz="2400" b="1" dirty="0">
                <a:solidFill>
                  <a:srgbClr val="C00000"/>
                </a:solidFill>
                <a:ea typeface="宋体" pitchFamily="2" charset="-122"/>
                <a:cs typeface="Times New Roman" pitchFamily="18" charset="0"/>
              </a:rPr>
              <a:t>total</a:t>
            </a:r>
            <a:r>
              <a:rPr lang="en-US" altLang="zh-CN" sz="2400" dirty="0">
                <a:solidFill>
                  <a:srgbClr val="C00000"/>
                </a:solidFill>
                <a:ea typeface="宋体" pitchFamily="2" charset="-122"/>
                <a:cs typeface="Times New Roman" pitchFamily="18" charset="0"/>
              </a:rPr>
              <a:t>;</a:t>
            </a:r>
          </a:p>
          <a:p>
            <a:r>
              <a:rPr lang="en-US" altLang="zh-CN" sz="2400" dirty="0">
                <a:solidFill>
                  <a:srgbClr val="C00000"/>
                </a:solidFill>
                <a:ea typeface="宋体" pitchFamily="2" charset="-122"/>
                <a:cs typeface="Times New Roman" pitchFamily="18" charset="0"/>
              </a:rPr>
              <a:t>       }</a:t>
            </a:r>
          </a:p>
          <a:p>
            <a:r>
              <a:rPr lang="en-US" altLang="zh-CN" sz="2400" dirty="0">
                <a:solidFill>
                  <a:srgbClr val="C00000"/>
                </a:solidFill>
                <a:ea typeface="宋体" pitchFamily="2" charset="-122"/>
                <a:cs typeface="Times New Roman" pitchFamily="18" charset="0"/>
              </a:rPr>
              <a:t> }</a:t>
            </a:r>
          </a:p>
        </p:txBody>
      </p:sp>
      <p:graphicFrame>
        <p:nvGraphicFramePr>
          <p:cNvPr id="264197" name="Group 5"/>
          <p:cNvGraphicFramePr>
            <a:graphicFrameLocks noGrp="1"/>
          </p:cNvGraphicFramePr>
          <p:nvPr>
            <p:extLst>
              <p:ext uri="{D42A27DB-BD31-4B8C-83A1-F6EECF244321}">
                <p14:modId xmlns:p14="http://schemas.microsoft.com/office/powerpoint/2010/main" val="2913351908"/>
              </p:ext>
            </p:extLst>
          </p:nvPr>
        </p:nvGraphicFramePr>
        <p:xfrm>
          <a:off x="1638300" y="2780928"/>
          <a:ext cx="2095500" cy="1287906"/>
        </p:xfrm>
        <a:graphic>
          <a:graphicData uri="http://schemas.openxmlformats.org/drawingml/2006/table">
            <a:tbl>
              <a:tblPr/>
              <a:tblGrid>
                <a:gridCol w="2095500"/>
              </a:tblGrid>
              <a:tr h="43204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85585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+total : </a:t>
                      </a:r>
                      <a:r>
                        <a:rPr kumimoji="1" lang="en-US" altLang="zh-CN" sz="1800" b="0"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int</a:t>
                      </a:r>
                      <a:r>
                        <a:rPr kumimoji="1" lang="en-US" altLang="zh-CN" sz="1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 = 0 </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-id : </a:t>
                      </a:r>
                      <a:r>
                        <a:rPr kumimoji="1" lang="en-US" altLang="zh-CN" sz="1800" b="0"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int</a:t>
                      </a:r>
                      <a:endParaRPr kumimoji="1" lang="en-US" altLang="zh-CN" sz="1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7181" name="Line 13"/>
          <p:cNvSpPr>
            <a:spLocks noChangeShapeType="1"/>
          </p:cNvSpPr>
          <p:nvPr/>
        </p:nvSpPr>
        <p:spPr bwMode="auto">
          <a:xfrm flipV="1">
            <a:off x="1610783" y="4009704"/>
            <a:ext cx="607982" cy="1036977"/>
          </a:xfrm>
          <a:prstGeom prst="line">
            <a:avLst/>
          </a:prstGeom>
          <a:noFill/>
          <a:ln w="9525">
            <a:solidFill>
              <a:srgbClr val="BD6FBF"/>
            </a:solidFill>
            <a:round/>
            <a:headEnd/>
            <a:tailEnd type="triangle" w="lg" len="lg"/>
          </a:ln>
        </p:spPr>
        <p:txBody>
          <a:bodyPr/>
          <a:lstStyle/>
          <a:p>
            <a:endParaRPr lang="zh-CN" altLang="en-US" sz="2000">
              <a:ea typeface="宋体" pitchFamily="2" charset="-122"/>
              <a:cs typeface="Times New Roman" pitchFamily="18" charset="0"/>
            </a:endParaRPr>
          </a:p>
        </p:txBody>
      </p:sp>
      <p:graphicFrame>
        <p:nvGraphicFramePr>
          <p:cNvPr id="264206" name="Group 14"/>
          <p:cNvGraphicFramePr>
            <a:graphicFrameLocks noGrp="1"/>
          </p:cNvGraphicFramePr>
          <p:nvPr>
            <p:extLst>
              <p:ext uri="{D42A27DB-BD31-4B8C-83A1-F6EECF244321}">
                <p14:modId xmlns:p14="http://schemas.microsoft.com/office/powerpoint/2010/main" val="1506414966"/>
              </p:ext>
            </p:extLst>
          </p:nvPr>
        </p:nvGraphicFramePr>
        <p:xfrm>
          <a:off x="733778" y="4802449"/>
          <a:ext cx="1552222" cy="990994"/>
        </p:xfrm>
        <a:graphic>
          <a:graphicData uri="http://schemas.openxmlformats.org/drawingml/2006/table">
            <a:tbl>
              <a:tblPr/>
              <a:tblGrid>
                <a:gridCol w="1552222"/>
              </a:tblGrid>
              <a:tr h="4954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p1 : 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954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id=1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aphicFrame>
        <p:nvGraphicFramePr>
          <p:cNvPr id="264214" name="Group 22"/>
          <p:cNvGraphicFramePr>
            <a:graphicFrameLocks noGrp="1"/>
          </p:cNvGraphicFramePr>
          <p:nvPr>
            <p:extLst>
              <p:ext uri="{D42A27DB-BD31-4B8C-83A1-F6EECF244321}">
                <p14:modId xmlns:p14="http://schemas.microsoft.com/office/powerpoint/2010/main" val="1534308653"/>
              </p:ext>
            </p:extLst>
          </p:nvPr>
        </p:nvGraphicFramePr>
        <p:xfrm>
          <a:off x="2638778" y="4802449"/>
          <a:ext cx="1552222" cy="990994"/>
        </p:xfrm>
        <a:graphic>
          <a:graphicData uri="http://schemas.openxmlformats.org/drawingml/2006/table">
            <a:tbl>
              <a:tblPr/>
              <a:tblGrid>
                <a:gridCol w="1552222"/>
              </a:tblGrid>
              <a:tr h="4954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p2 : 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954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id=2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7198" name="Line 30"/>
          <p:cNvSpPr>
            <a:spLocks noChangeShapeType="1"/>
          </p:cNvSpPr>
          <p:nvPr/>
        </p:nvSpPr>
        <p:spPr bwMode="auto">
          <a:xfrm flipH="1" flipV="1">
            <a:off x="3124200" y="4009703"/>
            <a:ext cx="511696" cy="787448"/>
          </a:xfrm>
          <a:prstGeom prst="line">
            <a:avLst/>
          </a:prstGeom>
          <a:noFill/>
          <a:ln w="9525">
            <a:solidFill>
              <a:srgbClr val="BD6FBF"/>
            </a:solidFill>
            <a:round/>
            <a:headEnd/>
            <a:tailEnd type="triangle" w="lg" len="lg"/>
          </a:ln>
        </p:spPr>
        <p:txBody>
          <a:bodyPr/>
          <a:lstStyle/>
          <a:p>
            <a:endParaRPr lang="zh-CN" altLang="en-US" sz="2000">
              <a:ea typeface="宋体" pitchFamily="2" charset="-122"/>
              <a:cs typeface="Times New Roman" pitchFamily="18" charset="0"/>
            </a:endParaRPr>
          </a:p>
        </p:txBody>
      </p:sp>
      <p:sp>
        <p:nvSpPr>
          <p:cNvPr id="7199" name="Text Box 31"/>
          <p:cNvSpPr txBox="1">
            <a:spLocks noChangeArrowheads="1"/>
          </p:cNvSpPr>
          <p:nvPr/>
        </p:nvSpPr>
        <p:spPr bwMode="auto">
          <a:xfrm>
            <a:off x="3208618" y="4264732"/>
            <a:ext cx="1862667" cy="369332"/>
          </a:xfrm>
          <a:prstGeom prst="rect">
            <a:avLst/>
          </a:prstGeom>
          <a:noFill/>
          <a:ln w="9525">
            <a:noFill/>
            <a:miter lim="800000"/>
            <a:headEnd/>
            <a:tailEnd/>
          </a:ln>
        </p:spPr>
        <p:txBody>
          <a:bodyPr wrap="square">
            <a:spAutoFit/>
          </a:bodyPr>
          <a:lstStyle/>
          <a:p>
            <a:pPr>
              <a:spcBef>
                <a:spcPct val="50000"/>
              </a:spcBef>
            </a:pPr>
            <a:r>
              <a:rPr lang="en-US" altLang="zh-CN">
                <a:ea typeface="宋体" pitchFamily="2" charset="-122"/>
                <a:cs typeface="Times New Roman" pitchFamily="18" charset="0"/>
              </a:rPr>
              <a:t>&lt;&lt;instanceOf&gt;&gt;</a:t>
            </a:r>
          </a:p>
        </p:txBody>
      </p:sp>
      <p:sp>
        <p:nvSpPr>
          <p:cNvPr id="7200" name="Text Box 32"/>
          <p:cNvSpPr txBox="1">
            <a:spLocks noChangeArrowheads="1"/>
          </p:cNvSpPr>
          <p:nvPr/>
        </p:nvSpPr>
        <p:spPr bwMode="auto">
          <a:xfrm>
            <a:off x="193322" y="4305044"/>
            <a:ext cx="1940278" cy="369332"/>
          </a:xfrm>
          <a:prstGeom prst="rect">
            <a:avLst/>
          </a:prstGeom>
          <a:noFill/>
          <a:ln w="9525">
            <a:noFill/>
            <a:miter lim="800000"/>
            <a:headEnd/>
            <a:tailEnd/>
          </a:ln>
        </p:spPr>
        <p:txBody>
          <a:bodyPr wrap="square">
            <a:spAutoFit/>
          </a:bodyPr>
          <a:lstStyle/>
          <a:p>
            <a:pPr>
              <a:spcBef>
                <a:spcPct val="50000"/>
              </a:spcBef>
            </a:pPr>
            <a:r>
              <a:rPr lang="en-US" altLang="zh-CN">
                <a:ea typeface="宋体" pitchFamily="2" charset="-122"/>
                <a:cs typeface="Times New Roman" pitchFamily="18" charset="0"/>
              </a:rPr>
              <a:t>&lt;&lt;instanceOf&gt;&gt;</a:t>
            </a:r>
          </a:p>
        </p:txBody>
      </p:sp>
      <p:sp>
        <p:nvSpPr>
          <p:cNvPr id="7201" name="Text Box 33"/>
          <p:cNvSpPr txBox="1">
            <a:spLocks noChangeArrowheads="1"/>
          </p:cNvSpPr>
          <p:nvPr/>
        </p:nvSpPr>
        <p:spPr bwMode="auto">
          <a:xfrm>
            <a:off x="97367" y="5844919"/>
            <a:ext cx="3026833" cy="369332"/>
          </a:xfrm>
          <a:prstGeom prst="rect">
            <a:avLst/>
          </a:prstGeom>
          <a:noFill/>
          <a:ln w="9525">
            <a:noFill/>
            <a:miter lim="800000"/>
            <a:headEnd/>
            <a:tailEnd/>
          </a:ln>
        </p:spPr>
        <p:txBody>
          <a:bodyPr wrap="square">
            <a:spAutoFit/>
          </a:bodyPr>
          <a:lstStyle/>
          <a:p>
            <a:pPr>
              <a:spcBef>
                <a:spcPct val="50000"/>
              </a:spcBef>
            </a:pPr>
            <a:r>
              <a:rPr lang="en-US" altLang="zh-CN">
                <a:ea typeface="宋体" pitchFamily="2" charset="-122"/>
                <a:cs typeface="Times New Roman" pitchFamily="18" charset="0"/>
              </a:rPr>
              <a:t>Person p1=new Person();</a:t>
            </a:r>
          </a:p>
        </p:txBody>
      </p:sp>
      <p:sp>
        <p:nvSpPr>
          <p:cNvPr id="7202" name="Text Box 34"/>
          <p:cNvSpPr txBox="1">
            <a:spLocks noChangeArrowheads="1"/>
          </p:cNvSpPr>
          <p:nvPr/>
        </p:nvSpPr>
        <p:spPr bwMode="auto">
          <a:xfrm>
            <a:off x="2827867" y="5844919"/>
            <a:ext cx="3725333" cy="369332"/>
          </a:xfrm>
          <a:prstGeom prst="rect">
            <a:avLst/>
          </a:prstGeom>
          <a:noFill/>
          <a:ln w="9525">
            <a:noFill/>
            <a:miter lim="800000"/>
            <a:headEnd/>
            <a:tailEnd/>
          </a:ln>
        </p:spPr>
        <p:txBody>
          <a:bodyPr wrap="square">
            <a:spAutoFit/>
          </a:bodyPr>
          <a:lstStyle/>
          <a:p>
            <a:pPr>
              <a:spcBef>
                <a:spcPct val="50000"/>
              </a:spcBef>
            </a:pPr>
            <a:r>
              <a:rPr lang="en-US" altLang="zh-CN">
                <a:ea typeface="宋体" pitchFamily="2" charset="-122"/>
                <a:cs typeface="Times New Roman" pitchFamily="18" charset="0"/>
              </a:rPr>
              <a:t>Person p2=new Person();</a:t>
            </a:r>
          </a:p>
        </p:txBody>
      </p:sp>
    </p:spTree>
    <p:extLst>
      <p:ext uri="{BB962C8B-B14F-4D97-AF65-F5344CB8AC3E}">
        <p14:creationId xmlns:p14="http://schemas.microsoft.com/office/powerpoint/2010/main" val="2575862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2987824" y="692696"/>
            <a:ext cx="3456384" cy="709806"/>
          </a:xfrm>
        </p:spPr>
        <p:txBody>
          <a:bodyPr/>
          <a:lstStyle/>
          <a:p>
            <a:pPr eaLnBrk="1" hangingPunct="1">
              <a:defRPr/>
            </a:pPr>
            <a:r>
              <a:rPr lang="zh-CN" altLang="en-US" b="1" dirty="0" smtClean="0">
                <a:latin typeface="+mn-lt"/>
                <a:ea typeface="宋体" pitchFamily="2" charset="-122"/>
                <a:cs typeface="Times New Roman" pitchFamily="18" charset="0"/>
              </a:rPr>
              <a:t>练  习</a:t>
            </a:r>
            <a:endParaRPr lang="en-US" altLang="zh-CN" b="1" dirty="0" smtClean="0">
              <a:latin typeface="+mn-lt"/>
              <a:ea typeface="宋体" pitchFamily="2" charset="-122"/>
              <a:cs typeface="Times New Roman" pitchFamily="18" charset="0"/>
            </a:endParaRPr>
          </a:p>
        </p:txBody>
      </p:sp>
      <p:sp>
        <p:nvSpPr>
          <p:cNvPr id="11267" name="Rectangle 3"/>
          <p:cNvSpPr>
            <a:spLocks noGrp="1" noChangeArrowheads="1"/>
          </p:cNvSpPr>
          <p:nvPr>
            <p:ph type="body" idx="1"/>
          </p:nvPr>
        </p:nvSpPr>
        <p:spPr>
          <a:xfrm>
            <a:off x="251520" y="1556792"/>
            <a:ext cx="8659813" cy="4608512"/>
          </a:xfrm>
        </p:spPr>
        <p:txBody>
          <a:bodyPr>
            <a:normAutofit fontScale="92500"/>
          </a:bodyPr>
          <a:lstStyle/>
          <a:p>
            <a:pPr marL="457200" indent="-457200">
              <a:lnSpc>
                <a:spcPct val="150000"/>
              </a:lnSpc>
              <a:buFont typeface="+mj-lt"/>
              <a:buAutoNum type="arabicPeriod"/>
              <a:defRPr/>
            </a:pPr>
            <a:r>
              <a:rPr lang="zh-CN" altLang="en-US" sz="2600" dirty="0" smtClean="0">
                <a:ea typeface="宋体" pitchFamily="2" charset="-122"/>
              </a:rPr>
              <a:t>编写</a:t>
            </a:r>
            <a:r>
              <a:rPr lang="en-US" altLang="zh-CN" sz="2600" dirty="0" smtClean="0">
                <a:ea typeface="宋体" pitchFamily="2" charset="-122"/>
              </a:rPr>
              <a:t>Computer</a:t>
            </a:r>
            <a:r>
              <a:rPr lang="zh-CN" altLang="en-US" sz="2600" dirty="0" smtClean="0">
                <a:ea typeface="宋体" pitchFamily="2" charset="-122"/>
              </a:rPr>
              <a:t>类，包含</a:t>
            </a:r>
            <a:r>
              <a:rPr lang="en-US" altLang="zh-CN" sz="2600" dirty="0" smtClean="0">
                <a:ea typeface="宋体" pitchFamily="2" charset="-122"/>
              </a:rPr>
              <a:t>CPU</a:t>
            </a:r>
            <a:r>
              <a:rPr lang="zh-CN" altLang="en-US" sz="2600" dirty="0" smtClean="0">
                <a:ea typeface="宋体" pitchFamily="2" charset="-122"/>
              </a:rPr>
              <a:t>、内存、硬盘等属性，</a:t>
            </a:r>
            <a:r>
              <a:rPr lang="en-US" altLang="zh-CN" sz="2600" dirty="0" err="1" smtClean="0">
                <a:ea typeface="宋体" pitchFamily="2" charset="-122"/>
              </a:rPr>
              <a:t>getDetails</a:t>
            </a:r>
            <a:r>
              <a:rPr lang="zh-CN" altLang="en-US" sz="2600" dirty="0" smtClean="0">
                <a:ea typeface="宋体" pitchFamily="2" charset="-122"/>
              </a:rPr>
              <a:t>方法用于返回</a:t>
            </a:r>
            <a:r>
              <a:rPr lang="en-US" altLang="zh-CN" sz="2600" dirty="0" smtClean="0">
                <a:ea typeface="宋体" pitchFamily="2" charset="-122"/>
              </a:rPr>
              <a:t>Computer</a:t>
            </a:r>
            <a:r>
              <a:rPr lang="zh-CN" altLang="en-US" sz="2600" dirty="0" smtClean="0">
                <a:ea typeface="宋体" pitchFamily="2" charset="-122"/>
              </a:rPr>
              <a:t>的详细信息</a:t>
            </a:r>
          </a:p>
          <a:p>
            <a:pPr marL="457200" indent="-457200">
              <a:lnSpc>
                <a:spcPct val="150000"/>
              </a:lnSpc>
              <a:buFont typeface="+mj-lt"/>
              <a:buAutoNum type="arabicPeriod"/>
              <a:defRPr/>
            </a:pPr>
            <a:r>
              <a:rPr lang="zh-CN" altLang="en-US" sz="2600" dirty="0" smtClean="0">
                <a:ea typeface="宋体" pitchFamily="2" charset="-122"/>
              </a:rPr>
              <a:t>编写</a:t>
            </a:r>
            <a:r>
              <a:rPr lang="en-US" altLang="zh-CN" sz="2600" dirty="0" smtClean="0">
                <a:ea typeface="宋体" pitchFamily="2" charset="-122"/>
              </a:rPr>
              <a:t>PC</a:t>
            </a:r>
            <a:r>
              <a:rPr lang="zh-CN" altLang="en-US" sz="2600" dirty="0" smtClean="0">
                <a:ea typeface="宋体" pitchFamily="2" charset="-122"/>
              </a:rPr>
              <a:t>子类，继承</a:t>
            </a:r>
            <a:r>
              <a:rPr lang="en-US" altLang="zh-CN" sz="2600" dirty="0" smtClean="0">
                <a:ea typeface="宋体" pitchFamily="2" charset="-122"/>
              </a:rPr>
              <a:t>Computer</a:t>
            </a:r>
            <a:r>
              <a:rPr lang="zh-CN" altLang="en-US" sz="2600" dirty="0" smtClean="0">
                <a:ea typeface="宋体" pitchFamily="2" charset="-122"/>
              </a:rPr>
              <a:t>类，添加特有属性和方法</a:t>
            </a:r>
          </a:p>
          <a:p>
            <a:pPr marL="457200" indent="-457200">
              <a:lnSpc>
                <a:spcPct val="150000"/>
              </a:lnSpc>
              <a:buFont typeface="+mj-lt"/>
              <a:buAutoNum type="arabicPeriod"/>
              <a:defRPr/>
            </a:pPr>
            <a:r>
              <a:rPr lang="zh-CN" altLang="en-US" sz="2600" dirty="0" smtClean="0">
                <a:ea typeface="宋体" pitchFamily="2" charset="-122"/>
              </a:rPr>
              <a:t>编写</a:t>
            </a:r>
            <a:r>
              <a:rPr lang="en-US" altLang="zh-CN" sz="2600" dirty="0" err="1" smtClean="0">
                <a:ea typeface="宋体" pitchFamily="2" charset="-122"/>
              </a:rPr>
              <a:t>NotePad</a:t>
            </a:r>
            <a:r>
              <a:rPr lang="zh-CN" altLang="en-US" sz="2600" dirty="0" smtClean="0">
                <a:ea typeface="宋体" pitchFamily="2" charset="-122"/>
              </a:rPr>
              <a:t>子类，继承</a:t>
            </a:r>
            <a:r>
              <a:rPr lang="en-US" altLang="zh-CN" sz="2600" dirty="0" smtClean="0">
                <a:ea typeface="宋体" pitchFamily="2" charset="-122"/>
              </a:rPr>
              <a:t>Computer</a:t>
            </a:r>
            <a:r>
              <a:rPr lang="zh-CN" altLang="en-US" sz="2600" dirty="0" smtClean="0">
                <a:ea typeface="宋体" pitchFamily="2" charset="-122"/>
              </a:rPr>
              <a:t>类，添加特有属性和方法</a:t>
            </a:r>
          </a:p>
          <a:p>
            <a:pPr marL="457200" indent="-457200">
              <a:lnSpc>
                <a:spcPct val="150000"/>
              </a:lnSpc>
              <a:buFont typeface="+mj-lt"/>
              <a:buAutoNum type="arabicPeriod"/>
              <a:defRPr/>
            </a:pPr>
            <a:r>
              <a:rPr lang="zh-CN" altLang="en-US" sz="2600" dirty="0" smtClean="0">
                <a:ea typeface="宋体" pitchFamily="2" charset="-122"/>
              </a:rPr>
              <a:t>编写</a:t>
            </a:r>
            <a:r>
              <a:rPr lang="en-US" altLang="zh-CN" sz="2600" dirty="0" smtClean="0">
                <a:ea typeface="宋体" pitchFamily="2" charset="-122"/>
              </a:rPr>
              <a:t>Test</a:t>
            </a:r>
            <a:r>
              <a:rPr lang="zh-CN" altLang="en-US" sz="2600" dirty="0" smtClean="0">
                <a:ea typeface="宋体" pitchFamily="2" charset="-122"/>
              </a:rPr>
              <a:t>类，在</a:t>
            </a:r>
            <a:r>
              <a:rPr lang="en-US" altLang="zh-CN" sz="2600" dirty="0" smtClean="0">
                <a:ea typeface="宋体" pitchFamily="2" charset="-122"/>
              </a:rPr>
              <a:t>main</a:t>
            </a:r>
            <a:r>
              <a:rPr lang="zh-CN" altLang="en-US" sz="2600" dirty="0" smtClean="0">
                <a:ea typeface="宋体" pitchFamily="2" charset="-122"/>
              </a:rPr>
              <a:t>方法中创建</a:t>
            </a:r>
            <a:r>
              <a:rPr lang="en-US" altLang="zh-CN" sz="2600" dirty="0" smtClean="0">
                <a:ea typeface="宋体" pitchFamily="2" charset="-122"/>
              </a:rPr>
              <a:t>PC</a:t>
            </a:r>
            <a:r>
              <a:rPr lang="zh-CN" altLang="en-US" sz="2600" dirty="0" smtClean="0">
                <a:ea typeface="宋体" pitchFamily="2" charset="-122"/>
              </a:rPr>
              <a:t>和</a:t>
            </a:r>
            <a:r>
              <a:rPr lang="en-US" altLang="zh-CN" sz="2600" dirty="0" err="1" smtClean="0">
                <a:ea typeface="宋体" pitchFamily="2" charset="-122"/>
              </a:rPr>
              <a:t>NotePad</a:t>
            </a:r>
            <a:r>
              <a:rPr lang="zh-CN" altLang="en-US" sz="2600" dirty="0" smtClean="0">
                <a:ea typeface="宋体" pitchFamily="2" charset="-122"/>
              </a:rPr>
              <a:t>对象，分别访问对象中特有的属性、方法，以及从</a:t>
            </a:r>
            <a:r>
              <a:rPr lang="en-US" altLang="zh-CN" sz="2600" dirty="0" smtClean="0">
                <a:ea typeface="宋体" pitchFamily="2" charset="-122"/>
              </a:rPr>
              <a:t>Computer</a:t>
            </a:r>
            <a:r>
              <a:rPr lang="zh-CN" altLang="en-US" sz="2600" dirty="0" smtClean="0">
                <a:ea typeface="宋体" pitchFamily="2" charset="-122"/>
              </a:rPr>
              <a:t>类继承的属性和方法并打印输出。</a:t>
            </a:r>
          </a:p>
        </p:txBody>
      </p:sp>
    </p:spTree>
    <p:extLst>
      <p:ext uri="{BB962C8B-B14F-4D97-AF65-F5344CB8AC3E}">
        <p14:creationId xmlns:p14="http://schemas.microsoft.com/office/powerpoint/2010/main" val="285867068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3419872" y="689926"/>
            <a:ext cx="4716016" cy="578834"/>
          </a:xfrm>
        </p:spPr>
        <p:txBody>
          <a:bodyPr>
            <a:normAutofit fontScale="90000"/>
          </a:bodyPr>
          <a:lstStyle/>
          <a:p>
            <a:pPr eaLnBrk="1" hangingPunct="1">
              <a:defRPr/>
            </a:pPr>
            <a:r>
              <a:rPr lang="zh-CN" altLang="en-US" b="1" dirty="0" smtClean="0">
                <a:latin typeface="+mn-lt"/>
                <a:ea typeface="宋体" pitchFamily="2" charset="-122"/>
                <a:cs typeface="Times New Roman" pitchFamily="18" charset="0"/>
              </a:rPr>
              <a:t>类</a:t>
            </a:r>
            <a:r>
              <a:rPr lang="zh-CN" altLang="en-US" b="1" dirty="0">
                <a:latin typeface="+mn-lt"/>
                <a:ea typeface="宋体" pitchFamily="2" charset="-122"/>
                <a:cs typeface="Times New Roman" pitchFamily="18" charset="0"/>
              </a:rPr>
              <a:t>变量</a:t>
            </a:r>
            <a:r>
              <a:rPr lang="zh-CN" altLang="en-US" b="1" dirty="0" smtClean="0">
                <a:latin typeface="+mn-lt"/>
                <a:ea typeface="宋体" pitchFamily="2" charset="-122"/>
                <a:cs typeface="Times New Roman" pitchFamily="18" charset="0"/>
              </a:rPr>
              <a:t>应用举例</a:t>
            </a:r>
            <a:endParaRPr lang="zh-CN" altLang="en-US" sz="2000" b="1" dirty="0" smtClean="0">
              <a:latin typeface="+mn-lt"/>
              <a:ea typeface="宋体" pitchFamily="2" charset="-122"/>
              <a:cs typeface="Times New Roman" pitchFamily="18" charset="0"/>
            </a:endParaRPr>
          </a:p>
        </p:txBody>
      </p:sp>
      <p:sp>
        <p:nvSpPr>
          <p:cNvPr id="8195" name="Rectangle 3"/>
          <p:cNvSpPr>
            <a:spLocks noChangeArrowheads="1"/>
          </p:cNvSpPr>
          <p:nvPr/>
        </p:nvSpPr>
        <p:spPr bwMode="auto">
          <a:xfrm>
            <a:off x="214282" y="853247"/>
            <a:ext cx="8763000" cy="6006260"/>
          </a:xfrm>
          <a:prstGeom prst="rect">
            <a:avLst/>
          </a:prstGeom>
          <a:noFill/>
          <a:ln w="9525">
            <a:noFill/>
            <a:miter lim="800000"/>
            <a:headEnd/>
            <a:tailEnd/>
          </a:ln>
        </p:spPr>
        <p:txBody>
          <a:bodyPr>
            <a:spAutoFit/>
          </a:bodyPr>
          <a:lstStyle/>
          <a:p>
            <a:pPr algn="just">
              <a:lnSpc>
                <a:spcPct val="90000"/>
              </a:lnSpc>
            </a:pPr>
            <a:r>
              <a:rPr lang="en-US" altLang="zh-CN" sz="2000" dirty="0">
                <a:solidFill>
                  <a:srgbClr val="C00000"/>
                </a:solidFill>
                <a:ea typeface="宋体" pitchFamily="2" charset="-122"/>
                <a:cs typeface="Times New Roman" pitchFamily="18" charset="0"/>
              </a:rPr>
              <a:t>class Person {</a:t>
            </a:r>
          </a:p>
          <a:p>
            <a:pPr algn="just">
              <a:lnSpc>
                <a:spcPct val="90000"/>
              </a:lnSpc>
            </a:pPr>
            <a:r>
              <a:rPr lang="en-US" altLang="zh-CN" sz="2000" dirty="0">
                <a:solidFill>
                  <a:srgbClr val="C00000"/>
                </a:solidFill>
                <a:ea typeface="宋体" pitchFamily="2" charset="-122"/>
                <a:cs typeface="Times New Roman" pitchFamily="18" charset="0"/>
              </a:rPr>
              <a:t>           private </a:t>
            </a:r>
            <a:r>
              <a:rPr lang="en-US" altLang="zh-CN" sz="2000" dirty="0" err="1">
                <a:solidFill>
                  <a:srgbClr val="C00000"/>
                </a:solidFill>
                <a:ea typeface="宋体" pitchFamily="2" charset="-122"/>
                <a:cs typeface="Times New Roman" pitchFamily="18" charset="0"/>
              </a:rPr>
              <a:t>int</a:t>
            </a:r>
            <a:r>
              <a:rPr lang="en-US" altLang="zh-CN" sz="2000" dirty="0">
                <a:solidFill>
                  <a:srgbClr val="C00000"/>
                </a:solidFill>
                <a:ea typeface="宋体" pitchFamily="2" charset="-122"/>
                <a:cs typeface="Times New Roman" pitchFamily="18" charset="0"/>
              </a:rPr>
              <a:t> id;</a:t>
            </a:r>
          </a:p>
          <a:p>
            <a:pPr algn="just">
              <a:lnSpc>
                <a:spcPct val="90000"/>
              </a:lnSpc>
            </a:pPr>
            <a:r>
              <a:rPr lang="en-US" altLang="zh-CN" sz="2000" dirty="0">
                <a:solidFill>
                  <a:srgbClr val="C00000"/>
                </a:solidFill>
                <a:ea typeface="宋体" pitchFamily="2" charset="-122"/>
                <a:cs typeface="Times New Roman" pitchFamily="18" charset="0"/>
              </a:rPr>
              <a:t>           public </a:t>
            </a:r>
            <a:r>
              <a:rPr lang="en-US" altLang="zh-CN" sz="2000" b="1" dirty="0">
                <a:solidFill>
                  <a:srgbClr val="C00000"/>
                </a:solidFill>
                <a:ea typeface="宋体" pitchFamily="2" charset="-122"/>
                <a:cs typeface="Times New Roman" pitchFamily="18" charset="0"/>
              </a:rPr>
              <a:t>static </a:t>
            </a:r>
            <a:r>
              <a:rPr lang="en-US" altLang="zh-CN" sz="2000" dirty="0" err="1">
                <a:solidFill>
                  <a:srgbClr val="C00000"/>
                </a:solidFill>
                <a:ea typeface="宋体" pitchFamily="2" charset="-122"/>
                <a:cs typeface="Times New Roman" pitchFamily="18" charset="0"/>
              </a:rPr>
              <a:t>int</a:t>
            </a:r>
            <a:r>
              <a:rPr lang="en-US" altLang="zh-CN" sz="2000" dirty="0">
                <a:solidFill>
                  <a:srgbClr val="C00000"/>
                </a:solidFill>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total </a:t>
            </a:r>
            <a:r>
              <a:rPr lang="en-US" altLang="zh-CN" sz="2000" dirty="0">
                <a:solidFill>
                  <a:srgbClr val="C00000"/>
                </a:solidFill>
                <a:ea typeface="宋体" pitchFamily="2" charset="-122"/>
                <a:cs typeface="Times New Roman" pitchFamily="18" charset="0"/>
              </a:rPr>
              <a:t>= 0;</a:t>
            </a:r>
          </a:p>
          <a:p>
            <a:pPr algn="just">
              <a:lnSpc>
                <a:spcPct val="90000"/>
              </a:lnSpc>
            </a:pPr>
            <a:r>
              <a:rPr lang="en-US" altLang="zh-CN" sz="2000" dirty="0">
                <a:solidFill>
                  <a:srgbClr val="C00000"/>
                </a:solidFill>
                <a:ea typeface="宋体" pitchFamily="2" charset="-122"/>
                <a:cs typeface="Times New Roman" pitchFamily="18" charset="0"/>
              </a:rPr>
              <a:t>           public Person() {</a:t>
            </a:r>
          </a:p>
          <a:p>
            <a:pPr algn="just">
              <a:lnSpc>
                <a:spcPct val="90000"/>
              </a:lnSpc>
            </a:pPr>
            <a:r>
              <a:rPr lang="en-US" altLang="zh-CN" sz="2000" dirty="0">
                <a:solidFill>
                  <a:srgbClr val="C00000"/>
                </a:solidFill>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total</a:t>
            </a:r>
            <a:r>
              <a:rPr lang="en-US" altLang="zh-CN" sz="2000" dirty="0">
                <a:solidFill>
                  <a:srgbClr val="C00000"/>
                </a:solidFill>
                <a:ea typeface="宋体" pitchFamily="2" charset="-122"/>
                <a:cs typeface="Times New Roman" pitchFamily="18" charset="0"/>
              </a:rPr>
              <a:t>++;</a:t>
            </a:r>
          </a:p>
          <a:p>
            <a:pPr algn="just">
              <a:lnSpc>
                <a:spcPct val="90000"/>
              </a:lnSpc>
            </a:pPr>
            <a:r>
              <a:rPr lang="en-US" altLang="zh-CN" sz="2000" dirty="0">
                <a:solidFill>
                  <a:srgbClr val="C00000"/>
                </a:solidFill>
                <a:ea typeface="宋体" pitchFamily="2" charset="-122"/>
                <a:cs typeface="Times New Roman" pitchFamily="18" charset="0"/>
              </a:rPr>
              <a:t> 	         id = </a:t>
            </a:r>
            <a:r>
              <a:rPr lang="en-US" altLang="zh-CN" sz="2000" b="1" dirty="0">
                <a:solidFill>
                  <a:srgbClr val="C00000"/>
                </a:solidFill>
                <a:ea typeface="宋体" pitchFamily="2" charset="-122"/>
                <a:cs typeface="Times New Roman" pitchFamily="18" charset="0"/>
              </a:rPr>
              <a:t>total</a:t>
            </a:r>
            <a:r>
              <a:rPr lang="en-US" altLang="zh-CN" sz="2000" dirty="0">
                <a:solidFill>
                  <a:srgbClr val="C00000"/>
                </a:solidFill>
                <a:ea typeface="宋体" pitchFamily="2" charset="-122"/>
                <a:cs typeface="Times New Roman" pitchFamily="18" charset="0"/>
              </a:rPr>
              <a:t>;</a:t>
            </a:r>
          </a:p>
          <a:p>
            <a:pPr algn="just">
              <a:lnSpc>
                <a:spcPct val="90000"/>
              </a:lnSpc>
            </a:pPr>
            <a:r>
              <a:rPr lang="en-US" altLang="zh-CN" sz="2000" dirty="0">
                <a:solidFill>
                  <a:srgbClr val="C00000"/>
                </a:solidFill>
                <a:ea typeface="宋体" pitchFamily="2" charset="-122"/>
                <a:cs typeface="Times New Roman" pitchFamily="18" charset="0"/>
              </a:rPr>
              <a:t>           }</a:t>
            </a:r>
          </a:p>
          <a:p>
            <a:pPr algn="just">
              <a:lnSpc>
                <a:spcPct val="90000"/>
              </a:lnSpc>
            </a:pPr>
            <a:r>
              <a:rPr lang="en-US" altLang="zh-CN" sz="2000" dirty="0">
                <a:solidFill>
                  <a:srgbClr val="C00000"/>
                </a:solidFill>
                <a:ea typeface="宋体" pitchFamily="2" charset="-122"/>
                <a:cs typeface="Times New Roman" pitchFamily="18" charset="0"/>
              </a:rPr>
              <a:t>           public static void main(String </a:t>
            </a:r>
            <a:r>
              <a:rPr lang="en-US" altLang="zh-CN" sz="2000" dirty="0" err="1">
                <a:solidFill>
                  <a:srgbClr val="C00000"/>
                </a:solidFill>
                <a:ea typeface="宋体" pitchFamily="2" charset="-122"/>
                <a:cs typeface="Times New Roman" pitchFamily="18" charset="0"/>
              </a:rPr>
              <a:t>args</a:t>
            </a:r>
            <a:r>
              <a:rPr lang="en-US" altLang="zh-CN" sz="2000" dirty="0">
                <a:solidFill>
                  <a:srgbClr val="C00000"/>
                </a:solidFill>
                <a:ea typeface="宋体" pitchFamily="2" charset="-122"/>
                <a:cs typeface="Times New Roman" pitchFamily="18" charset="0"/>
              </a:rPr>
              <a:t>[]){</a:t>
            </a:r>
          </a:p>
          <a:p>
            <a:pPr algn="just">
              <a:lnSpc>
                <a:spcPct val="90000"/>
              </a:lnSpc>
            </a:pPr>
            <a:r>
              <a:rPr lang="en-US" altLang="zh-CN" sz="2000" dirty="0">
                <a:solidFill>
                  <a:srgbClr val="C00000"/>
                </a:solidFill>
                <a:ea typeface="宋体" pitchFamily="2" charset="-122"/>
                <a:cs typeface="Times New Roman" pitchFamily="18" charset="0"/>
              </a:rPr>
              <a:t>         	Person Tom=new Person</a:t>
            </a:r>
            <a:r>
              <a:rPr lang="en-US" altLang="zh-CN" sz="2000" dirty="0" smtClean="0">
                <a:solidFill>
                  <a:srgbClr val="C00000"/>
                </a:solidFill>
                <a:ea typeface="宋体" pitchFamily="2" charset="-122"/>
                <a:cs typeface="Times New Roman" pitchFamily="18" charset="0"/>
              </a:rPr>
              <a:t>()</a:t>
            </a:r>
            <a:r>
              <a:rPr lang="en-US" altLang="zh-CN" sz="2000" dirty="0">
                <a:solidFill>
                  <a:srgbClr val="C00000"/>
                </a:solidFill>
                <a:ea typeface="宋体" pitchFamily="2" charset="-122"/>
                <a:cs typeface="Times New Roman" pitchFamily="18" charset="0"/>
              </a:rPr>
              <a:t>;</a:t>
            </a:r>
          </a:p>
          <a:p>
            <a:pPr algn="just">
              <a:lnSpc>
                <a:spcPct val="90000"/>
              </a:lnSpc>
            </a:pPr>
            <a:r>
              <a:rPr lang="en-US" altLang="zh-CN" sz="2000" dirty="0">
                <a:solidFill>
                  <a:srgbClr val="C00000"/>
                </a:solidFill>
                <a:ea typeface="宋体" pitchFamily="2" charset="-122"/>
                <a:cs typeface="Times New Roman" pitchFamily="18" charset="0"/>
              </a:rPr>
              <a:t>	Tom.id=0;</a:t>
            </a:r>
          </a:p>
          <a:p>
            <a:pPr algn="just">
              <a:lnSpc>
                <a:spcPct val="90000"/>
              </a:lnSpc>
            </a:pPr>
            <a:r>
              <a:rPr lang="en-US" altLang="zh-CN" sz="2000" dirty="0">
                <a:solidFill>
                  <a:srgbClr val="C00000"/>
                </a:solidFill>
                <a:ea typeface="宋体" pitchFamily="2" charset="-122"/>
                <a:cs typeface="Times New Roman" pitchFamily="18" charset="0"/>
              </a:rPr>
              <a:t>	total=100; </a:t>
            </a:r>
            <a:r>
              <a:rPr lang="en-US" altLang="zh-CN" sz="2000" b="1" dirty="0">
                <a:solidFill>
                  <a:schemeClr val="accent1"/>
                </a:solidFill>
                <a:ea typeface="宋体" pitchFamily="2" charset="-122"/>
                <a:cs typeface="Times New Roman" pitchFamily="18" charset="0"/>
              </a:rPr>
              <a:t>// </a:t>
            </a:r>
            <a:r>
              <a:rPr lang="zh-CN" altLang="en-US" sz="2000" b="1" dirty="0">
                <a:solidFill>
                  <a:schemeClr val="accent1"/>
                </a:solidFill>
                <a:ea typeface="宋体" pitchFamily="2" charset="-122"/>
                <a:cs typeface="Times New Roman" pitchFamily="18" charset="0"/>
              </a:rPr>
              <a:t>不用创建对象就可以访问静态成员</a:t>
            </a:r>
            <a:endParaRPr lang="zh-CN" altLang="en-US" sz="2000" b="1" dirty="0">
              <a:solidFill>
                <a:schemeClr val="accent2"/>
              </a:solidFill>
              <a:ea typeface="宋体" pitchFamily="2" charset="-122"/>
              <a:cs typeface="Times New Roman" pitchFamily="18" charset="0"/>
            </a:endParaRPr>
          </a:p>
          <a:p>
            <a:pPr algn="just">
              <a:lnSpc>
                <a:spcPct val="90000"/>
              </a:lnSpc>
            </a:pPr>
            <a:r>
              <a:rPr lang="zh-CN" altLang="en-US" sz="2000" dirty="0">
                <a:solidFill>
                  <a:srgbClr val="C00000"/>
                </a:solidFill>
                <a:ea typeface="宋体" pitchFamily="2" charset="-122"/>
                <a:cs typeface="Times New Roman" pitchFamily="18" charset="0"/>
              </a:rPr>
              <a:t>         </a:t>
            </a:r>
            <a:r>
              <a:rPr lang="en-US" altLang="zh-CN" sz="2000" dirty="0">
                <a:solidFill>
                  <a:srgbClr val="C00000"/>
                </a:solidFill>
                <a:ea typeface="宋体" pitchFamily="2" charset="-122"/>
                <a:cs typeface="Times New Roman" pitchFamily="18" charset="0"/>
              </a:rPr>
              <a:t>}</a:t>
            </a:r>
          </a:p>
          <a:p>
            <a:pPr algn="just">
              <a:lnSpc>
                <a:spcPct val="90000"/>
              </a:lnSpc>
            </a:pPr>
            <a:r>
              <a:rPr lang="en-US" altLang="zh-CN" sz="2000" dirty="0">
                <a:solidFill>
                  <a:srgbClr val="C00000"/>
                </a:solidFill>
                <a:ea typeface="宋体" pitchFamily="2" charset="-122"/>
                <a:cs typeface="Times New Roman" pitchFamily="18" charset="0"/>
              </a:rPr>
              <a:t> }</a:t>
            </a:r>
          </a:p>
          <a:p>
            <a:pPr algn="just">
              <a:lnSpc>
                <a:spcPct val="90000"/>
              </a:lnSpc>
            </a:pPr>
            <a:endParaRPr lang="en-US" altLang="zh-CN" sz="700" dirty="0">
              <a:solidFill>
                <a:schemeClr val="accent2"/>
              </a:solidFill>
              <a:ea typeface="宋体" pitchFamily="2" charset="-122"/>
              <a:cs typeface="Times New Roman" pitchFamily="18" charset="0"/>
            </a:endParaRPr>
          </a:p>
          <a:p>
            <a:pPr algn="just">
              <a:lnSpc>
                <a:spcPct val="90000"/>
              </a:lnSpc>
            </a:pPr>
            <a:r>
              <a:rPr lang="en-US" altLang="zh-CN" sz="2000" dirty="0">
                <a:solidFill>
                  <a:srgbClr val="C00000"/>
                </a:solidFill>
                <a:ea typeface="宋体" pitchFamily="2" charset="-122"/>
                <a:cs typeface="Times New Roman" pitchFamily="18" charset="0"/>
              </a:rPr>
              <a:t>public class </a:t>
            </a:r>
            <a:r>
              <a:rPr lang="en-US" altLang="zh-CN" sz="2000" dirty="0" err="1">
                <a:solidFill>
                  <a:srgbClr val="C00000"/>
                </a:solidFill>
                <a:ea typeface="宋体" pitchFamily="2" charset="-122"/>
                <a:cs typeface="Times New Roman" pitchFamily="18" charset="0"/>
              </a:rPr>
              <a:t>OtherClass</a:t>
            </a:r>
            <a:r>
              <a:rPr lang="en-US" altLang="zh-CN" sz="2000" dirty="0">
                <a:solidFill>
                  <a:srgbClr val="C00000"/>
                </a:solidFill>
                <a:ea typeface="宋体" pitchFamily="2" charset="-122"/>
                <a:cs typeface="Times New Roman" pitchFamily="18" charset="0"/>
              </a:rPr>
              <a:t> {</a:t>
            </a:r>
          </a:p>
          <a:p>
            <a:pPr algn="just">
              <a:lnSpc>
                <a:spcPct val="90000"/>
              </a:lnSpc>
            </a:pPr>
            <a:r>
              <a:rPr lang="en-US" altLang="zh-CN" sz="2000" dirty="0">
                <a:solidFill>
                  <a:srgbClr val="C00000"/>
                </a:solidFill>
                <a:ea typeface="宋体" pitchFamily="2" charset="-122"/>
                <a:cs typeface="Times New Roman" pitchFamily="18" charset="0"/>
              </a:rPr>
              <a:t>            public static void main(String </a:t>
            </a:r>
            <a:r>
              <a:rPr lang="en-US" altLang="zh-CN" sz="2000" dirty="0" err="1">
                <a:solidFill>
                  <a:srgbClr val="C00000"/>
                </a:solidFill>
                <a:ea typeface="宋体" pitchFamily="2" charset="-122"/>
                <a:cs typeface="Times New Roman" pitchFamily="18" charset="0"/>
              </a:rPr>
              <a:t>args</a:t>
            </a:r>
            <a:r>
              <a:rPr lang="en-US" altLang="zh-CN" sz="2000" dirty="0">
                <a:solidFill>
                  <a:srgbClr val="C00000"/>
                </a:solidFill>
                <a:ea typeface="宋体" pitchFamily="2" charset="-122"/>
                <a:cs typeface="Times New Roman" pitchFamily="18" charset="0"/>
              </a:rPr>
              <a:t>[]) {</a:t>
            </a:r>
          </a:p>
          <a:p>
            <a:pPr algn="just">
              <a:lnSpc>
                <a:spcPct val="90000"/>
              </a:lnSpc>
            </a:pPr>
            <a:r>
              <a:rPr lang="en-US" altLang="zh-CN" sz="2000"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Person.total</a:t>
            </a:r>
            <a:r>
              <a:rPr lang="en-US" altLang="zh-CN" sz="2000" b="1" dirty="0">
                <a:solidFill>
                  <a:srgbClr val="C00000"/>
                </a:solidFill>
                <a:ea typeface="宋体" pitchFamily="2" charset="-122"/>
                <a:cs typeface="Times New Roman" pitchFamily="18" charset="0"/>
              </a:rPr>
              <a:t> </a:t>
            </a:r>
            <a:r>
              <a:rPr lang="en-US" altLang="zh-CN" sz="2000" dirty="0">
                <a:solidFill>
                  <a:srgbClr val="C00000"/>
                </a:solidFill>
                <a:ea typeface="宋体" pitchFamily="2" charset="-122"/>
                <a:cs typeface="Times New Roman" pitchFamily="18" charset="0"/>
              </a:rPr>
              <a:t>= 100;  </a:t>
            </a:r>
            <a:r>
              <a:rPr lang="en-US" altLang="zh-CN" sz="2000" b="1" dirty="0">
                <a:solidFill>
                  <a:schemeClr val="accent1"/>
                </a:solidFill>
                <a:ea typeface="宋体" pitchFamily="2" charset="-122"/>
                <a:cs typeface="Times New Roman" pitchFamily="18" charset="0"/>
              </a:rPr>
              <a:t>// </a:t>
            </a:r>
            <a:r>
              <a:rPr lang="zh-CN" altLang="en-US" sz="2000" b="1" dirty="0">
                <a:solidFill>
                  <a:schemeClr val="accent1"/>
                </a:solidFill>
                <a:ea typeface="宋体" pitchFamily="2" charset="-122"/>
                <a:cs typeface="Times New Roman" pitchFamily="18" charset="0"/>
              </a:rPr>
              <a:t>不用创建对象就可以访问静态成员</a:t>
            </a:r>
          </a:p>
          <a:p>
            <a:pPr algn="just">
              <a:lnSpc>
                <a:spcPct val="90000"/>
              </a:lnSpc>
            </a:pPr>
            <a:r>
              <a:rPr lang="zh-CN" altLang="en-US" sz="2000" b="1" dirty="0">
                <a:solidFill>
                  <a:schemeClr val="accent1"/>
                </a:solidFill>
                <a:ea typeface="宋体" pitchFamily="2" charset="-122"/>
                <a:cs typeface="Times New Roman" pitchFamily="18" charset="0"/>
              </a:rPr>
              <a:t>                           </a:t>
            </a:r>
            <a:r>
              <a:rPr lang="en-US" altLang="zh-CN" sz="2000" b="1" dirty="0">
                <a:solidFill>
                  <a:schemeClr val="accent1"/>
                </a:solidFill>
                <a:ea typeface="宋体" pitchFamily="2" charset="-122"/>
                <a:cs typeface="Times New Roman" pitchFamily="18" charset="0"/>
              </a:rPr>
              <a:t>//</a:t>
            </a:r>
            <a:r>
              <a:rPr lang="zh-CN" altLang="en-US" sz="2000" b="1" dirty="0">
                <a:solidFill>
                  <a:schemeClr val="accent1"/>
                </a:solidFill>
                <a:ea typeface="宋体" pitchFamily="2" charset="-122"/>
                <a:cs typeface="Times New Roman" pitchFamily="18" charset="0"/>
              </a:rPr>
              <a:t>访问方式：类名</a:t>
            </a:r>
            <a:r>
              <a:rPr lang="en-US" altLang="zh-CN" sz="2000" b="1" dirty="0">
                <a:solidFill>
                  <a:schemeClr val="accent1"/>
                </a:solidFill>
                <a:ea typeface="宋体" pitchFamily="2" charset="-122"/>
                <a:cs typeface="Times New Roman" pitchFamily="18" charset="0"/>
              </a:rPr>
              <a:t>.</a:t>
            </a:r>
            <a:r>
              <a:rPr lang="zh-CN" altLang="en-US" sz="2000" b="1" dirty="0">
                <a:solidFill>
                  <a:schemeClr val="accent1"/>
                </a:solidFill>
                <a:ea typeface="宋体" pitchFamily="2" charset="-122"/>
                <a:cs typeface="Times New Roman" pitchFamily="18" charset="0"/>
              </a:rPr>
              <a:t>类</a:t>
            </a:r>
            <a:r>
              <a:rPr lang="zh-CN" altLang="en-US" sz="2000" b="1" dirty="0" smtClean="0">
                <a:solidFill>
                  <a:schemeClr val="accent1"/>
                </a:solidFill>
                <a:ea typeface="宋体" pitchFamily="2" charset="-122"/>
                <a:cs typeface="Times New Roman" pitchFamily="18" charset="0"/>
              </a:rPr>
              <a:t>属性</a:t>
            </a:r>
            <a:r>
              <a:rPr lang="zh-CN" altLang="en-US" sz="2000" b="1" dirty="0">
                <a:solidFill>
                  <a:schemeClr val="accent1"/>
                </a:solidFill>
                <a:ea typeface="宋体" pitchFamily="2" charset="-122"/>
                <a:cs typeface="Times New Roman" pitchFamily="18" charset="0"/>
              </a:rPr>
              <a:t>，</a:t>
            </a:r>
            <a:r>
              <a:rPr lang="zh-CN" altLang="en-US" sz="2000" b="1" dirty="0" smtClean="0">
                <a:solidFill>
                  <a:schemeClr val="accent1"/>
                </a:solidFill>
                <a:ea typeface="宋体" pitchFamily="2" charset="-122"/>
                <a:cs typeface="Times New Roman" pitchFamily="18" charset="0"/>
              </a:rPr>
              <a:t>类</a:t>
            </a:r>
            <a:r>
              <a:rPr lang="zh-CN" altLang="en-US" sz="2000" b="1" dirty="0">
                <a:solidFill>
                  <a:schemeClr val="accent1"/>
                </a:solidFill>
                <a:ea typeface="宋体" pitchFamily="2" charset="-122"/>
                <a:cs typeface="Times New Roman" pitchFamily="18" charset="0"/>
              </a:rPr>
              <a:t>名</a:t>
            </a:r>
            <a:r>
              <a:rPr lang="en-US" altLang="zh-CN" sz="2000" b="1" dirty="0">
                <a:solidFill>
                  <a:schemeClr val="accent1"/>
                </a:solidFill>
                <a:ea typeface="宋体" pitchFamily="2" charset="-122"/>
                <a:cs typeface="Times New Roman" pitchFamily="18" charset="0"/>
              </a:rPr>
              <a:t>.</a:t>
            </a:r>
            <a:r>
              <a:rPr lang="zh-CN" altLang="en-US" sz="2000" b="1" dirty="0">
                <a:solidFill>
                  <a:schemeClr val="accent1"/>
                </a:solidFill>
                <a:ea typeface="宋体" pitchFamily="2" charset="-122"/>
                <a:cs typeface="Times New Roman" pitchFamily="18" charset="0"/>
              </a:rPr>
              <a:t>类方法</a:t>
            </a:r>
          </a:p>
          <a:p>
            <a:pPr algn="just">
              <a:lnSpc>
                <a:spcPct val="90000"/>
              </a:lnSpc>
            </a:pPr>
            <a:r>
              <a:rPr lang="zh-CN" altLang="en-US" sz="2000" dirty="0">
                <a:solidFill>
                  <a:schemeClr val="accent2"/>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System.out.println</a:t>
            </a:r>
            <a:r>
              <a:rPr lang="en-US" altLang="zh-CN" sz="2000" dirty="0">
                <a:solidFill>
                  <a:srgbClr val="C00000"/>
                </a:solidFill>
                <a:ea typeface="宋体" pitchFamily="2" charset="-122"/>
                <a:cs typeface="Times New Roman" pitchFamily="18" charset="0"/>
              </a:rPr>
              <a:t>(</a:t>
            </a:r>
            <a:r>
              <a:rPr lang="en-US" altLang="zh-CN" sz="2000" dirty="0" err="1">
                <a:solidFill>
                  <a:srgbClr val="C00000"/>
                </a:solidFill>
                <a:ea typeface="宋体" pitchFamily="2" charset="-122"/>
                <a:cs typeface="Times New Roman" pitchFamily="18" charset="0"/>
              </a:rPr>
              <a:t>Person.total</a:t>
            </a:r>
            <a:r>
              <a:rPr lang="en-US" altLang="zh-CN" sz="2000" dirty="0">
                <a:solidFill>
                  <a:srgbClr val="C00000"/>
                </a:solidFill>
                <a:ea typeface="宋体" pitchFamily="2" charset="-122"/>
                <a:cs typeface="Times New Roman" pitchFamily="18" charset="0"/>
              </a:rPr>
              <a:t>);</a:t>
            </a:r>
          </a:p>
          <a:p>
            <a:pPr algn="just">
              <a:lnSpc>
                <a:spcPct val="90000"/>
              </a:lnSpc>
            </a:pPr>
            <a:r>
              <a:rPr lang="en-US" altLang="zh-CN" sz="2000" dirty="0">
                <a:solidFill>
                  <a:srgbClr val="C00000"/>
                </a:solidFill>
                <a:ea typeface="宋体" pitchFamily="2" charset="-122"/>
                <a:cs typeface="Times New Roman" pitchFamily="18" charset="0"/>
              </a:rPr>
              <a:t>	         Person c = new Person(); </a:t>
            </a:r>
          </a:p>
          <a:p>
            <a:pPr algn="just">
              <a:lnSpc>
                <a:spcPct val="90000"/>
              </a:lnSpc>
            </a:pPr>
            <a:r>
              <a:rPr lang="en-US" altLang="zh-CN" sz="2000" dirty="0">
                <a:solidFill>
                  <a:srgbClr val="C00000"/>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System.out.println</a:t>
            </a:r>
            <a:r>
              <a:rPr lang="en-US" altLang="zh-CN" sz="2000" dirty="0">
                <a:solidFill>
                  <a:srgbClr val="C00000"/>
                </a:solidFill>
                <a:ea typeface="宋体" pitchFamily="2" charset="-122"/>
                <a:cs typeface="Times New Roman" pitchFamily="18" charset="0"/>
              </a:rPr>
              <a:t>(</a:t>
            </a:r>
            <a:r>
              <a:rPr lang="en-US" altLang="zh-CN" sz="2000" dirty="0" err="1">
                <a:solidFill>
                  <a:srgbClr val="C00000"/>
                </a:solidFill>
                <a:ea typeface="宋体" pitchFamily="2" charset="-122"/>
                <a:cs typeface="Times New Roman" pitchFamily="18" charset="0"/>
              </a:rPr>
              <a:t>c.total</a:t>
            </a:r>
            <a:r>
              <a:rPr lang="en-US" altLang="zh-CN" sz="2000" dirty="0">
                <a:solidFill>
                  <a:srgbClr val="C00000"/>
                </a:solidFill>
                <a:ea typeface="宋体" pitchFamily="2" charset="-122"/>
                <a:cs typeface="Times New Roman" pitchFamily="18" charset="0"/>
              </a:rPr>
              <a:t>);</a:t>
            </a:r>
            <a:r>
              <a:rPr lang="en-US" altLang="zh-CN" sz="2000" dirty="0">
                <a:solidFill>
                  <a:schemeClr val="accent2"/>
                </a:solidFill>
                <a:ea typeface="宋体" pitchFamily="2" charset="-122"/>
                <a:cs typeface="Times New Roman" pitchFamily="18" charset="0"/>
              </a:rPr>
              <a:t>	</a:t>
            </a:r>
            <a:r>
              <a:rPr lang="en-US" altLang="zh-CN" sz="2000" b="1" dirty="0">
                <a:solidFill>
                  <a:schemeClr val="accent1"/>
                </a:solidFill>
                <a:ea typeface="宋体" pitchFamily="2" charset="-122"/>
                <a:cs typeface="Times New Roman" pitchFamily="18" charset="0"/>
              </a:rPr>
              <a:t>//</a:t>
            </a:r>
            <a:r>
              <a:rPr lang="zh-CN" altLang="en-US" sz="2000" b="1" dirty="0">
                <a:solidFill>
                  <a:schemeClr val="accent1"/>
                </a:solidFill>
                <a:ea typeface="宋体" pitchFamily="2" charset="-122"/>
                <a:cs typeface="Times New Roman" pitchFamily="18" charset="0"/>
              </a:rPr>
              <a:t>输出</a:t>
            </a:r>
            <a:r>
              <a:rPr lang="en-US" altLang="zh-CN" sz="2000" b="1" dirty="0">
                <a:solidFill>
                  <a:schemeClr val="accent1"/>
                </a:solidFill>
                <a:ea typeface="宋体" pitchFamily="2" charset="-122"/>
                <a:cs typeface="Times New Roman" pitchFamily="18" charset="0"/>
              </a:rPr>
              <a:t>101</a:t>
            </a:r>
          </a:p>
          <a:p>
            <a:pPr algn="just">
              <a:lnSpc>
                <a:spcPct val="90000"/>
              </a:lnSpc>
            </a:pPr>
            <a:r>
              <a:rPr lang="en-US" altLang="zh-CN" sz="2000" dirty="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a:t>
            </a:r>
            <a:endParaRPr lang="en-US" altLang="zh-CN" sz="2000" dirty="0">
              <a:solidFill>
                <a:srgbClr val="C00000"/>
              </a:solidFill>
              <a:ea typeface="宋体" pitchFamily="2" charset="-122"/>
              <a:cs typeface="Times New Roman" pitchFamily="18" charset="0"/>
            </a:endParaRPr>
          </a:p>
        </p:txBody>
      </p:sp>
      <p:cxnSp>
        <p:nvCxnSpPr>
          <p:cNvPr id="3" name="直接连接符 2"/>
          <p:cNvCxnSpPr/>
          <p:nvPr/>
        </p:nvCxnSpPr>
        <p:spPr>
          <a:xfrm>
            <a:off x="214282" y="4509120"/>
            <a:ext cx="8763000" cy="0"/>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4" name="下箭头 3"/>
          <p:cNvSpPr/>
          <p:nvPr/>
        </p:nvSpPr>
        <p:spPr>
          <a:xfrm>
            <a:off x="3203848" y="4293096"/>
            <a:ext cx="360040" cy="432048"/>
          </a:xfrm>
          <a:prstGeom prst="downArrow">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437182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79388" y="2001029"/>
            <a:ext cx="8763000" cy="4647426"/>
          </a:xfrm>
          <a:prstGeom prst="rect">
            <a:avLst/>
          </a:prstGeom>
          <a:noFill/>
          <a:ln w="9525">
            <a:noFill/>
            <a:miter lim="800000"/>
            <a:headEnd/>
            <a:tailEnd/>
          </a:ln>
        </p:spPr>
        <p:txBody>
          <a:bodyPr>
            <a:spAutoFit/>
          </a:bodyPr>
          <a:lstStyle/>
          <a:p>
            <a:pPr>
              <a:lnSpc>
                <a:spcPct val="80000"/>
              </a:lnSpc>
            </a:pPr>
            <a:r>
              <a:rPr lang="en-US" altLang="zh-CN" sz="2000" dirty="0">
                <a:solidFill>
                  <a:schemeClr val="accent2"/>
                </a:solidFill>
                <a:ea typeface="宋体" pitchFamily="2" charset="-122"/>
                <a:cs typeface="Times New Roman" pitchFamily="18" charset="0"/>
              </a:rPr>
              <a:t> </a:t>
            </a:r>
            <a:r>
              <a:rPr lang="en-US" altLang="zh-CN" sz="2000" dirty="0">
                <a:solidFill>
                  <a:srgbClr val="C00000"/>
                </a:solidFill>
                <a:ea typeface="宋体" pitchFamily="2" charset="-122"/>
                <a:cs typeface="Times New Roman" pitchFamily="18" charset="0"/>
              </a:rPr>
              <a:t>class Person {</a:t>
            </a:r>
          </a:p>
          <a:p>
            <a:pPr>
              <a:lnSpc>
                <a:spcPct val="80000"/>
              </a:lnSpc>
            </a:pPr>
            <a:r>
              <a:rPr lang="en-US" altLang="zh-CN" sz="2000" dirty="0">
                <a:solidFill>
                  <a:srgbClr val="C00000"/>
                </a:solidFill>
                <a:ea typeface="宋体" pitchFamily="2" charset="-122"/>
                <a:cs typeface="Times New Roman" pitchFamily="18" charset="0"/>
              </a:rPr>
              <a:t>       private </a:t>
            </a:r>
            <a:r>
              <a:rPr lang="en-US" altLang="zh-CN" sz="2000" dirty="0" err="1">
                <a:solidFill>
                  <a:srgbClr val="C00000"/>
                </a:solidFill>
                <a:ea typeface="宋体" pitchFamily="2" charset="-122"/>
                <a:cs typeface="Times New Roman" pitchFamily="18" charset="0"/>
              </a:rPr>
              <a:t>int</a:t>
            </a:r>
            <a:r>
              <a:rPr lang="en-US" altLang="zh-CN" sz="2000" dirty="0">
                <a:solidFill>
                  <a:srgbClr val="C00000"/>
                </a:solidFill>
                <a:ea typeface="宋体" pitchFamily="2" charset="-122"/>
                <a:cs typeface="Times New Roman" pitchFamily="18" charset="0"/>
              </a:rPr>
              <a:t> id;</a:t>
            </a:r>
          </a:p>
          <a:p>
            <a:pPr>
              <a:lnSpc>
                <a:spcPct val="80000"/>
              </a:lnSpc>
            </a:pPr>
            <a:r>
              <a:rPr lang="en-US" altLang="zh-CN" sz="2000" dirty="0">
                <a:solidFill>
                  <a:srgbClr val="C00000"/>
                </a:solidFill>
                <a:ea typeface="宋体" pitchFamily="2" charset="-122"/>
                <a:cs typeface="Times New Roman" pitchFamily="18" charset="0"/>
              </a:rPr>
              <a:t>       private </a:t>
            </a:r>
            <a:r>
              <a:rPr lang="en-US" altLang="zh-CN" sz="2000" b="1" dirty="0">
                <a:solidFill>
                  <a:srgbClr val="FF0000"/>
                </a:solidFill>
                <a:ea typeface="宋体" pitchFamily="2" charset="-122"/>
                <a:cs typeface="Times New Roman" pitchFamily="18" charset="0"/>
              </a:rPr>
              <a:t>static</a:t>
            </a:r>
            <a:r>
              <a:rPr lang="en-US" altLang="zh-CN" sz="2000" dirty="0">
                <a:solidFill>
                  <a:srgbClr val="C00000"/>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int</a:t>
            </a:r>
            <a:r>
              <a:rPr lang="en-US" altLang="zh-CN" sz="2000" dirty="0">
                <a:solidFill>
                  <a:srgbClr val="C00000"/>
                </a:solidFill>
                <a:ea typeface="宋体" pitchFamily="2" charset="-122"/>
                <a:cs typeface="Times New Roman" pitchFamily="18" charset="0"/>
              </a:rPr>
              <a:t> total = 0;</a:t>
            </a:r>
          </a:p>
          <a:p>
            <a:pPr>
              <a:lnSpc>
                <a:spcPct val="80000"/>
              </a:lnSpc>
            </a:pPr>
            <a:r>
              <a:rPr lang="en-US" altLang="zh-CN" sz="2000" dirty="0">
                <a:solidFill>
                  <a:srgbClr val="C00000"/>
                </a:solidFill>
                <a:ea typeface="宋体" pitchFamily="2" charset="-122"/>
                <a:cs typeface="Times New Roman" pitchFamily="18" charset="0"/>
              </a:rPr>
              <a:t>       public </a:t>
            </a:r>
            <a:r>
              <a:rPr lang="en-US" altLang="zh-CN" sz="2000" b="1" dirty="0">
                <a:solidFill>
                  <a:srgbClr val="FF0000"/>
                </a:solidFill>
                <a:ea typeface="宋体" pitchFamily="2" charset="-122"/>
                <a:cs typeface="Times New Roman" pitchFamily="18" charset="0"/>
              </a:rPr>
              <a:t>static </a:t>
            </a:r>
            <a:r>
              <a:rPr lang="en-US" altLang="zh-CN" sz="2000" dirty="0" err="1">
                <a:solidFill>
                  <a:srgbClr val="C00000"/>
                </a:solidFill>
                <a:ea typeface="宋体" pitchFamily="2" charset="-122"/>
                <a:cs typeface="Times New Roman" pitchFamily="18" charset="0"/>
              </a:rPr>
              <a:t>int</a:t>
            </a:r>
            <a:r>
              <a:rPr lang="en-US" altLang="zh-CN" sz="2000" dirty="0">
                <a:solidFill>
                  <a:srgbClr val="C00000"/>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getTotalPerson</a:t>
            </a:r>
            <a:r>
              <a:rPr lang="en-US" altLang="zh-CN" sz="2000" b="1" dirty="0">
                <a:solidFill>
                  <a:srgbClr val="C00000"/>
                </a:solidFill>
                <a:ea typeface="宋体" pitchFamily="2" charset="-122"/>
                <a:cs typeface="Times New Roman" pitchFamily="18" charset="0"/>
              </a:rPr>
              <a:t>() </a:t>
            </a:r>
            <a:r>
              <a:rPr lang="en-US" altLang="zh-CN" sz="2000" dirty="0">
                <a:solidFill>
                  <a:srgbClr val="C00000"/>
                </a:solidFill>
                <a:ea typeface="宋体" pitchFamily="2" charset="-122"/>
                <a:cs typeface="Times New Roman" pitchFamily="18" charset="0"/>
              </a:rPr>
              <a:t>{ </a:t>
            </a:r>
          </a:p>
          <a:p>
            <a:pPr>
              <a:lnSpc>
                <a:spcPct val="80000"/>
              </a:lnSpc>
            </a:pPr>
            <a:r>
              <a:rPr lang="en-US" altLang="zh-CN" sz="2000" dirty="0" smtClean="0">
                <a:solidFill>
                  <a:srgbClr val="C00000"/>
                </a:solidFill>
                <a:ea typeface="宋体" pitchFamily="2" charset="-122"/>
                <a:cs typeface="Times New Roman" pitchFamily="18" charset="0"/>
              </a:rPr>
              <a:t>	id++;</a:t>
            </a:r>
            <a:r>
              <a:rPr lang="en-US" altLang="zh-CN" sz="2000" dirty="0">
                <a:solidFill>
                  <a:schemeClr val="accent2"/>
                </a:solidFill>
                <a:ea typeface="宋体" pitchFamily="2" charset="-122"/>
                <a:cs typeface="Times New Roman" pitchFamily="18" charset="0"/>
              </a:rPr>
              <a:t>	</a:t>
            </a:r>
            <a:r>
              <a:rPr lang="en-US" altLang="zh-CN" sz="2000" dirty="0" smtClean="0">
                <a:solidFill>
                  <a:srgbClr val="0000FF"/>
                </a:solidFill>
                <a:ea typeface="宋体" pitchFamily="2" charset="-122"/>
                <a:cs typeface="Times New Roman" pitchFamily="18" charset="0"/>
              </a:rPr>
              <a:t>//</a:t>
            </a:r>
            <a:r>
              <a:rPr lang="zh-CN" altLang="en-US" sz="2000" dirty="0" smtClean="0">
                <a:solidFill>
                  <a:srgbClr val="0000FF"/>
                </a:solidFill>
                <a:ea typeface="宋体" pitchFamily="2" charset="-122"/>
                <a:cs typeface="Times New Roman" pitchFamily="18" charset="0"/>
              </a:rPr>
              <a:t>非法</a:t>
            </a:r>
            <a:endParaRPr lang="en-US" altLang="zh-CN" sz="2000" dirty="0" smtClean="0">
              <a:solidFill>
                <a:srgbClr val="0000FF"/>
              </a:solidFill>
              <a:ea typeface="宋体" pitchFamily="2" charset="-122"/>
              <a:cs typeface="Times New Roman" pitchFamily="18" charset="0"/>
            </a:endParaRPr>
          </a:p>
          <a:p>
            <a:pPr>
              <a:lnSpc>
                <a:spcPct val="80000"/>
              </a:lnSpc>
            </a:pPr>
            <a:r>
              <a:rPr lang="en-US" altLang="zh-CN" sz="2000" dirty="0" smtClean="0">
                <a:solidFill>
                  <a:srgbClr val="C00000"/>
                </a:solidFill>
                <a:ea typeface="宋体" pitchFamily="2" charset="-122"/>
                <a:cs typeface="Times New Roman" pitchFamily="18" charset="0"/>
              </a:rPr>
              <a:t>	return </a:t>
            </a:r>
            <a:r>
              <a:rPr lang="en-US" altLang="zh-CN" sz="2000" dirty="0">
                <a:solidFill>
                  <a:srgbClr val="C00000"/>
                </a:solidFill>
                <a:ea typeface="宋体" pitchFamily="2" charset="-122"/>
                <a:cs typeface="Times New Roman" pitchFamily="18" charset="0"/>
              </a:rPr>
              <a:t>total;</a:t>
            </a:r>
          </a:p>
          <a:p>
            <a:pPr>
              <a:lnSpc>
                <a:spcPct val="80000"/>
              </a:lnSpc>
            </a:pPr>
            <a:r>
              <a:rPr lang="en-US" altLang="zh-CN" sz="2000" dirty="0">
                <a:solidFill>
                  <a:srgbClr val="C00000"/>
                </a:solidFill>
                <a:ea typeface="宋体" pitchFamily="2" charset="-122"/>
                <a:cs typeface="Times New Roman" pitchFamily="18" charset="0"/>
              </a:rPr>
              <a:t>       }</a:t>
            </a:r>
          </a:p>
          <a:p>
            <a:pPr>
              <a:lnSpc>
                <a:spcPct val="80000"/>
              </a:lnSpc>
            </a:pPr>
            <a:r>
              <a:rPr lang="en-US" altLang="zh-CN" sz="2000" dirty="0">
                <a:solidFill>
                  <a:srgbClr val="C00000"/>
                </a:solidFill>
                <a:ea typeface="宋体" pitchFamily="2" charset="-122"/>
                <a:cs typeface="Times New Roman" pitchFamily="18" charset="0"/>
              </a:rPr>
              <a:t>       public Person() {</a:t>
            </a:r>
          </a:p>
          <a:p>
            <a:pPr>
              <a:lnSpc>
                <a:spcPct val="80000"/>
              </a:lnSpc>
            </a:pPr>
            <a:r>
              <a:rPr lang="en-US" altLang="zh-CN" sz="2000" dirty="0">
                <a:solidFill>
                  <a:srgbClr val="C00000"/>
                </a:solidFill>
                <a:ea typeface="宋体" pitchFamily="2" charset="-122"/>
                <a:cs typeface="Times New Roman" pitchFamily="18" charset="0"/>
              </a:rPr>
              <a:t>         	total++;</a:t>
            </a:r>
          </a:p>
          <a:p>
            <a:pPr>
              <a:lnSpc>
                <a:spcPct val="80000"/>
              </a:lnSpc>
            </a:pPr>
            <a:r>
              <a:rPr lang="en-US" altLang="zh-CN" sz="2000" dirty="0">
                <a:solidFill>
                  <a:srgbClr val="C00000"/>
                </a:solidFill>
                <a:ea typeface="宋体" pitchFamily="2" charset="-122"/>
                <a:cs typeface="Times New Roman" pitchFamily="18" charset="0"/>
              </a:rPr>
              <a:t> 	id = total;</a:t>
            </a:r>
          </a:p>
          <a:p>
            <a:pPr>
              <a:lnSpc>
                <a:spcPct val="80000"/>
              </a:lnSpc>
            </a:pPr>
            <a:r>
              <a:rPr lang="en-US" altLang="zh-CN" sz="2000" dirty="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a:t>
            </a:r>
            <a:endParaRPr lang="en-US" altLang="zh-CN" sz="2000" dirty="0">
              <a:solidFill>
                <a:srgbClr val="C00000"/>
              </a:solidFill>
              <a:ea typeface="宋体" pitchFamily="2" charset="-122"/>
              <a:cs typeface="Times New Roman" pitchFamily="18" charset="0"/>
            </a:endParaRPr>
          </a:p>
          <a:p>
            <a:pPr>
              <a:lnSpc>
                <a:spcPct val="80000"/>
              </a:lnSpc>
            </a:pPr>
            <a:r>
              <a:rPr lang="en-US" altLang="zh-CN" sz="2000" dirty="0">
                <a:solidFill>
                  <a:srgbClr val="C00000"/>
                </a:solidFill>
                <a:ea typeface="宋体" pitchFamily="2" charset="-122"/>
                <a:cs typeface="Times New Roman" pitchFamily="18" charset="0"/>
              </a:rPr>
              <a:t>public class </a:t>
            </a:r>
            <a:r>
              <a:rPr lang="en-US" altLang="zh-CN" sz="2000" dirty="0" err="1">
                <a:solidFill>
                  <a:srgbClr val="C00000"/>
                </a:solidFill>
                <a:ea typeface="宋体" pitchFamily="2" charset="-122"/>
                <a:cs typeface="Times New Roman" pitchFamily="18" charset="0"/>
              </a:rPr>
              <a:t>TestPerson</a:t>
            </a:r>
            <a:r>
              <a:rPr lang="en-US" altLang="zh-CN" sz="2000" dirty="0">
                <a:solidFill>
                  <a:srgbClr val="C00000"/>
                </a:solidFill>
                <a:ea typeface="宋体" pitchFamily="2" charset="-122"/>
                <a:cs typeface="Times New Roman" pitchFamily="18" charset="0"/>
              </a:rPr>
              <a:t> {</a:t>
            </a:r>
          </a:p>
          <a:p>
            <a:pPr>
              <a:lnSpc>
                <a:spcPct val="80000"/>
              </a:lnSpc>
            </a:pPr>
            <a:r>
              <a:rPr lang="en-US" altLang="zh-CN" sz="2000" dirty="0">
                <a:solidFill>
                  <a:srgbClr val="C00000"/>
                </a:solidFill>
                <a:ea typeface="宋体" pitchFamily="2" charset="-122"/>
                <a:cs typeface="Times New Roman" pitchFamily="18" charset="0"/>
              </a:rPr>
              <a:t>        public static void main(String[] </a:t>
            </a:r>
            <a:r>
              <a:rPr lang="en-US" altLang="zh-CN" sz="2000" dirty="0" err="1">
                <a:solidFill>
                  <a:srgbClr val="C00000"/>
                </a:solidFill>
                <a:ea typeface="宋体" pitchFamily="2" charset="-122"/>
                <a:cs typeface="Times New Roman" pitchFamily="18" charset="0"/>
              </a:rPr>
              <a:t>args</a:t>
            </a:r>
            <a:r>
              <a:rPr lang="en-US" altLang="zh-CN" sz="2000" dirty="0">
                <a:solidFill>
                  <a:srgbClr val="C00000"/>
                </a:solidFill>
                <a:ea typeface="宋体" pitchFamily="2" charset="-122"/>
                <a:cs typeface="Times New Roman" pitchFamily="18" charset="0"/>
              </a:rPr>
              <a:t>) {</a:t>
            </a:r>
          </a:p>
          <a:p>
            <a:r>
              <a:rPr lang="en-US" altLang="zh-CN" sz="2000" dirty="0">
                <a:solidFill>
                  <a:srgbClr val="C00000"/>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System.out.println</a:t>
            </a:r>
            <a:r>
              <a:rPr lang="en-US" altLang="zh-CN" sz="2000" dirty="0">
                <a:solidFill>
                  <a:srgbClr val="C00000"/>
                </a:solidFill>
                <a:ea typeface="宋体" pitchFamily="2" charset="-122"/>
                <a:cs typeface="Times New Roman" pitchFamily="18" charset="0"/>
              </a:rPr>
              <a:t>("Number of total is " +</a:t>
            </a:r>
            <a:r>
              <a:rPr lang="en-US" altLang="zh-CN" sz="2000" b="1" dirty="0" err="1">
                <a:solidFill>
                  <a:srgbClr val="C00000"/>
                </a:solidFill>
                <a:ea typeface="宋体" pitchFamily="2" charset="-122"/>
                <a:cs typeface="Times New Roman" pitchFamily="18" charset="0"/>
              </a:rPr>
              <a:t>Person.getTotalPerson</a:t>
            </a:r>
            <a:r>
              <a:rPr lang="en-US" altLang="zh-CN" sz="2000" b="1" dirty="0" smtClean="0">
                <a:solidFill>
                  <a:srgbClr val="C00000"/>
                </a:solidFill>
                <a:ea typeface="宋体" pitchFamily="2" charset="-122"/>
                <a:cs typeface="Times New Roman" pitchFamily="18" charset="0"/>
              </a:rPr>
              <a:t>()</a:t>
            </a:r>
            <a:r>
              <a:rPr lang="en-US" altLang="zh-CN" sz="2000" dirty="0" smtClean="0">
                <a:solidFill>
                  <a:srgbClr val="C00000"/>
                </a:solidFill>
                <a:ea typeface="宋体" pitchFamily="2" charset="-122"/>
                <a:cs typeface="Times New Roman" pitchFamily="18" charset="0"/>
              </a:rPr>
              <a:t>);</a:t>
            </a:r>
            <a:endParaRPr lang="en-US" altLang="zh-CN" sz="2000" dirty="0">
              <a:solidFill>
                <a:schemeClr val="accent2"/>
              </a:solidFill>
              <a:ea typeface="宋体" pitchFamily="2" charset="-122"/>
              <a:cs typeface="Times New Roman" pitchFamily="18" charset="0"/>
            </a:endParaRPr>
          </a:p>
          <a:p>
            <a:r>
              <a:rPr lang="en-US" altLang="zh-CN" sz="2000" dirty="0">
                <a:solidFill>
                  <a:schemeClr val="accent2"/>
                </a:solidFill>
                <a:ea typeface="宋体" pitchFamily="2" charset="-122"/>
                <a:cs typeface="Times New Roman" pitchFamily="18" charset="0"/>
              </a:rPr>
              <a:t>	</a:t>
            </a:r>
            <a:r>
              <a:rPr lang="en-US" altLang="zh-CN" sz="2000" dirty="0" smtClean="0">
                <a:solidFill>
                  <a:schemeClr val="accent1"/>
                </a:solidFill>
                <a:ea typeface="宋体" pitchFamily="2" charset="-122"/>
                <a:cs typeface="Times New Roman" pitchFamily="18" charset="0"/>
              </a:rPr>
              <a:t>//</a:t>
            </a:r>
            <a:r>
              <a:rPr lang="zh-CN" altLang="en-US" sz="2000" dirty="0">
                <a:solidFill>
                  <a:schemeClr val="accent1"/>
                </a:solidFill>
                <a:ea typeface="宋体" pitchFamily="2" charset="-122"/>
                <a:cs typeface="Times New Roman" pitchFamily="18" charset="0"/>
              </a:rPr>
              <a:t>没有创建对象也可以访问静态方法</a:t>
            </a:r>
          </a:p>
          <a:p>
            <a:pPr>
              <a:lnSpc>
                <a:spcPct val="80000"/>
              </a:lnSpc>
            </a:pPr>
            <a:r>
              <a:rPr lang="zh-CN" altLang="en-US" sz="2000" dirty="0">
                <a:solidFill>
                  <a:schemeClr val="accent2"/>
                </a:solidFill>
                <a:ea typeface="宋体" pitchFamily="2" charset="-122"/>
                <a:cs typeface="Times New Roman" pitchFamily="18" charset="0"/>
              </a:rPr>
              <a:t> </a:t>
            </a:r>
            <a:r>
              <a:rPr lang="zh-CN" altLang="en-US" sz="2000" dirty="0">
                <a:solidFill>
                  <a:srgbClr val="C00000"/>
                </a:solidFill>
                <a:ea typeface="宋体" pitchFamily="2" charset="-122"/>
                <a:cs typeface="Times New Roman" pitchFamily="18" charset="0"/>
              </a:rPr>
              <a:t>	</a:t>
            </a:r>
            <a:r>
              <a:rPr lang="en-US" altLang="zh-CN" sz="2000" dirty="0">
                <a:solidFill>
                  <a:srgbClr val="C00000"/>
                </a:solidFill>
                <a:ea typeface="宋体" pitchFamily="2" charset="-122"/>
                <a:cs typeface="Times New Roman" pitchFamily="18" charset="0"/>
              </a:rPr>
              <a:t>Person p1 = new Person();</a:t>
            </a:r>
          </a:p>
          <a:p>
            <a:pPr>
              <a:lnSpc>
                <a:spcPct val="80000"/>
              </a:lnSpc>
            </a:pPr>
            <a:r>
              <a:rPr lang="en-US" altLang="zh-CN" sz="2000" dirty="0">
                <a:solidFill>
                  <a:srgbClr val="C00000"/>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System.out.println</a:t>
            </a:r>
            <a:r>
              <a:rPr lang="en-US" altLang="zh-CN" sz="2000" dirty="0">
                <a:solidFill>
                  <a:srgbClr val="C00000"/>
                </a:solidFill>
                <a:ea typeface="宋体" pitchFamily="2" charset="-122"/>
                <a:cs typeface="Times New Roman" pitchFamily="18" charset="0"/>
              </a:rPr>
              <a:t>( "Number of total is "+ </a:t>
            </a:r>
            <a:r>
              <a:rPr lang="en-US" altLang="zh-CN" sz="2000" b="1" dirty="0" err="1">
                <a:solidFill>
                  <a:srgbClr val="C00000"/>
                </a:solidFill>
                <a:ea typeface="宋体" pitchFamily="2" charset="-122"/>
                <a:cs typeface="Times New Roman" pitchFamily="18" charset="0"/>
              </a:rPr>
              <a:t>Person.getTotalPerson</a:t>
            </a:r>
            <a:r>
              <a:rPr lang="en-US" altLang="zh-CN" sz="2000" b="1" dirty="0">
                <a:solidFill>
                  <a:srgbClr val="C00000"/>
                </a:solidFill>
                <a:ea typeface="宋体" pitchFamily="2" charset="-122"/>
                <a:cs typeface="Times New Roman" pitchFamily="18" charset="0"/>
              </a:rPr>
              <a:t>()</a:t>
            </a:r>
            <a:r>
              <a:rPr lang="en-US" altLang="zh-CN" sz="2000" dirty="0">
                <a:solidFill>
                  <a:srgbClr val="C00000"/>
                </a:solidFill>
                <a:ea typeface="宋体" pitchFamily="2" charset="-122"/>
                <a:cs typeface="Times New Roman" pitchFamily="18" charset="0"/>
              </a:rPr>
              <a:t>);</a:t>
            </a:r>
          </a:p>
          <a:p>
            <a:pPr>
              <a:lnSpc>
                <a:spcPct val="80000"/>
              </a:lnSpc>
            </a:pPr>
            <a:r>
              <a:rPr lang="en-US" altLang="zh-CN" sz="2000" dirty="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a:t>
            </a:r>
            <a:r>
              <a:rPr lang="en-US" altLang="zh-CN" sz="2000" dirty="0">
                <a:solidFill>
                  <a:srgbClr val="C00000"/>
                </a:solidFill>
                <a:ea typeface="宋体" pitchFamily="2" charset="-122"/>
                <a:cs typeface="Times New Roman" pitchFamily="18" charset="0"/>
              </a:rPr>
              <a:t>}</a:t>
            </a:r>
          </a:p>
        </p:txBody>
      </p:sp>
      <p:sp>
        <p:nvSpPr>
          <p:cNvPr id="266243" name="Rectangle 3"/>
          <p:cNvSpPr>
            <a:spLocks noGrp="1" noChangeArrowheads="1"/>
          </p:cNvSpPr>
          <p:nvPr>
            <p:ph type="title"/>
          </p:nvPr>
        </p:nvSpPr>
        <p:spPr>
          <a:xfrm>
            <a:off x="2915816" y="548680"/>
            <a:ext cx="5292080" cy="685800"/>
          </a:xfrm>
        </p:spPr>
        <p:txBody>
          <a:bodyPr>
            <a:normAutofit fontScale="90000"/>
          </a:bodyPr>
          <a:lstStyle/>
          <a:p>
            <a:pPr eaLnBrk="1" hangingPunct="1">
              <a:defRPr/>
            </a:pPr>
            <a:r>
              <a:rPr lang="zh-CN" altLang="en-US" sz="4000" b="1" dirty="0" smtClean="0">
                <a:latin typeface="+mn-lt"/>
                <a:ea typeface="宋体" pitchFamily="2" charset="-122"/>
                <a:cs typeface="Times New Roman" pitchFamily="18" charset="0"/>
              </a:rPr>
              <a:t>类方法</a:t>
            </a:r>
            <a:r>
              <a:rPr lang="en-US" altLang="zh-CN" sz="4000" b="1" dirty="0" smtClean="0">
                <a:solidFill>
                  <a:srgbClr val="C00000"/>
                </a:solidFill>
                <a:latin typeface="+mn-lt"/>
                <a:ea typeface="宋体" pitchFamily="2" charset="-122"/>
                <a:cs typeface="Times New Roman" pitchFamily="18" charset="0"/>
              </a:rPr>
              <a:t>(class Method) </a:t>
            </a:r>
          </a:p>
        </p:txBody>
      </p:sp>
      <p:sp>
        <p:nvSpPr>
          <p:cNvPr id="9220" name="Rectangle 4"/>
          <p:cNvSpPr>
            <a:spLocks noChangeArrowheads="1"/>
          </p:cNvSpPr>
          <p:nvPr/>
        </p:nvSpPr>
        <p:spPr bwMode="auto">
          <a:xfrm>
            <a:off x="117982" y="1184588"/>
            <a:ext cx="9048720" cy="707886"/>
          </a:xfrm>
          <a:prstGeom prst="rect">
            <a:avLst/>
          </a:prstGeom>
          <a:noFill/>
          <a:ln w="9525">
            <a:noFill/>
            <a:miter lim="800000"/>
            <a:headEnd/>
            <a:tailEnd/>
          </a:ln>
        </p:spPr>
        <p:txBody>
          <a:bodyPr wrap="square">
            <a:spAutoFit/>
          </a:bodyPr>
          <a:lstStyle/>
          <a:p>
            <a:pPr marL="342900" indent="-342900">
              <a:buFont typeface="Wingdings" pitchFamily="2" charset="2"/>
              <a:buChar char="l"/>
            </a:pPr>
            <a:r>
              <a:rPr lang="zh-CN" altLang="en-US" sz="2000" dirty="0" smtClean="0">
                <a:ea typeface="宋体" pitchFamily="2" charset="-122"/>
                <a:cs typeface="Times New Roman" pitchFamily="18" charset="0"/>
              </a:rPr>
              <a:t>没有</a:t>
            </a:r>
            <a:r>
              <a:rPr lang="zh-CN" altLang="en-US" sz="2000" dirty="0">
                <a:ea typeface="宋体" pitchFamily="2" charset="-122"/>
                <a:cs typeface="Times New Roman" pitchFamily="18" charset="0"/>
              </a:rPr>
              <a:t>对象的实例时，可以用</a:t>
            </a:r>
            <a:r>
              <a:rPr lang="zh-CN" altLang="en-US" sz="2000" b="1" dirty="0">
                <a:solidFill>
                  <a:srgbClr val="C00000"/>
                </a:solidFill>
                <a:ea typeface="宋体" pitchFamily="2" charset="-122"/>
                <a:cs typeface="Times New Roman" pitchFamily="18" charset="0"/>
              </a:rPr>
              <a:t>类名</a:t>
            </a:r>
            <a:r>
              <a:rPr lang="en-US" altLang="zh-CN" sz="2000" b="1" dirty="0">
                <a:solidFill>
                  <a:srgbClr val="C00000"/>
                </a:solidFill>
                <a:ea typeface="宋体" pitchFamily="2" charset="-122"/>
                <a:cs typeface="Times New Roman" pitchFamily="18" charset="0"/>
              </a:rPr>
              <a:t>.</a:t>
            </a:r>
            <a:r>
              <a:rPr lang="zh-CN" altLang="en-US" sz="2000" b="1" dirty="0">
                <a:solidFill>
                  <a:srgbClr val="C00000"/>
                </a:solidFill>
                <a:ea typeface="宋体" pitchFamily="2" charset="-122"/>
                <a:cs typeface="Times New Roman" pitchFamily="18" charset="0"/>
              </a:rPr>
              <a:t>方法名</a:t>
            </a:r>
            <a:r>
              <a:rPr lang="en-US" altLang="zh-CN" sz="2000" b="1" dirty="0">
                <a:solidFill>
                  <a:srgbClr val="C00000"/>
                </a:solidFill>
                <a:ea typeface="宋体" pitchFamily="2" charset="-122"/>
                <a:cs typeface="Times New Roman" pitchFamily="18" charset="0"/>
              </a:rPr>
              <a:t>()</a:t>
            </a:r>
            <a:r>
              <a:rPr lang="zh-CN" altLang="en-US" sz="2000" dirty="0">
                <a:ea typeface="宋体" pitchFamily="2" charset="-122"/>
                <a:cs typeface="Times New Roman" pitchFamily="18" charset="0"/>
              </a:rPr>
              <a:t>的形式访问由</a:t>
            </a:r>
            <a:r>
              <a:rPr lang="en-US" altLang="zh-CN" sz="2000" dirty="0">
                <a:ea typeface="宋体" pitchFamily="2" charset="-122"/>
                <a:cs typeface="Times New Roman" pitchFamily="18" charset="0"/>
              </a:rPr>
              <a:t>static</a:t>
            </a:r>
            <a:r>
              <a:rPr lang="zh-CN" altLang="en-US" sz="2000" dirty="0">
                <a:ea typeface="宋体" pitchFamily="2" charset="-122"/>
                <a:cs typeface="Times New Roman" pitchFamily="18" charset="0"/>
              </a:rPr>
              <a:t>标记的类方法</a:t>
            </a:r>
            <a:r>
              <a:rPr lang="zh-CN" altLang="en-US" sz="2000" dirty="0" smtClean="0">
                <a:ea typeface="宋体" pitchFamily="2" charset="-122"/>
                <a:cs typeface="Times New Roman" pitchFamily="18" charset="0"/>
              </a:rPr>
              <a:t>。</a:t>
            </a:r>
            <a:endParaRPr lang="en-US" altLang="zh-CN" sz="2000" dirty="0" smtClean="0">
              <a:ea typeface="宋体" pitchFamily="2" charset="-122"/>
              <a:cs typeface="Times New Roman" pitchFamily="18" charset="0"/>
            </a:endParaRPr>
          </a:p>
          <a:p>
            <a:pPr marL="342900" indent="-342900">
              <a:buFont typeface="Wingdings" pitchFamily="2" charset="2"/>
              <a:buChar char="l"/>
            </a:pPr>
            <a:r>
              <a:rPr lang="zh-CN" altLang="en-US" sz="2000" b="1" dirty="0">
                <a:ea typeface="宋体" pitchFamily="2" charset="-122"/>
                <a:cs typeface="Times New Roman" pitchFamily="18" charset="0"/>
              </a:rPr>
              <a:t>在</a:t>
            </a:r>
            <a:r>
              <a:rPr lang="en-US" altLang="zh-CN" sz="2000" b="1" dirty="0">
                <a:ea typeface="宋体" pitchFamily="2" charset="-122"/>
                <a:cs typeface="Times New Roman" pitchFamily="18" charset="0"/>
              </a:rPr>
              <a:t>static</a:t>
            </a:r>
            <a:r>
              <a:rPr lang="zh-CN" altLang="en-US" sz="2000" b="1" dirty="0">
                <a:ea typeface="宋体" pitchFamily="2" charset="-122"/>
                <a:cs typeface="Times New Roman" pitchFamily="18" charset="0"/>
              </a:rPr>
              <a:t>方法内部只能访问类的</a:t>
            </a:r>
            <a:r>
              <a:rPr lang="en-US" altLang="zh-CN" sz="2000" b="1" dirty="0">
                <a:ea typeface="宋体" pitchFamily="2" charset="-122"/>
                <a:cs typeface="Times New Roman" pitchFamily="18" charset="0"/>
              </a:rPr>
              <a:t>static</a:t>
            </a:r>
            <a:r>
              <a:rPr lang="zh-CN" altLang="en-US" sz="2000" b="1" dirty="0">
                <a:ea typeface="宋体" pitchFamily="2" charset="-122"/>
                <a:cs typeface="Times New Roman" pitchFamily="18" charset="0"/>
              </a:rPr>
              <a:t>属性，不能访问类的非</a:t>
            </a:r>
            <a:r>
              <a:rPr lang="en-US" altLang="zh-CN" sz="2000" b="1" dirty="0">
                <a:ea typeface="宋体" pitchFamily="2" charset="-122"/>
                <a:cs typeface="Times New Roman" pitchFamily="18" charset="0"/>
              </a:rPr>
              <a:t>static</a:t>
            </a:r>
            <a:r>
              <a:rPr lang="zh-CN" altLang="en-US" sz="2000" b="1" dirty="0">
                <a:ea typeface="宋体" pitchFamily="2" charset="-122"/>
                <a:cs typeface="Times New Roman" pitchFamily="18" charset="0"/>
              </a:rPr>
              <a:t>属性</a:t>
            </a:r>
            <a:r>
              <a:rPr lang="zh-CN" altLang="en-US" sz="2000" b="1" dirty="0" smtClean="0">
                <a:ea typeface="宋体" pitchFamily="2" charset="-122"/>
                <a:cs typeface="Times New Roman" pitchFamily="18" charset="0"/>
              </a:rPr>
              <a:t>。</a:t>
            </a:r>
            <a:endParaRPr lang="zh-CN" altLang="en-US" sz="2000" b="1" dirty="0">
              <a:ea typeface="宋体" pitchFamily="2" charset="-122"/>
              <a:cs typeface="Times New Roman" pitchFamily="18" charset="0"/>
            </a:endParaRPr>
          </a:p>
        </p:txBody>
      </p:sp>
      <p:sp>
        <p:nvSpPr>
          <p:cNvPr id="266245" name="Rectangle 5"/>
          <p:cNvSpPr>
            <a:spLocks noChangeArrowheads="1"/>
          </p:cNvSpPr>
          <p:nvPr/>
        </p:nvSpPr>
        <p:spPr bwMode="auto">
          <a:xfrm>
            <a:off x="6096000" y="2360613"/>
            <a:ext cx="2438400" cy="923330"/>
          </a:xfrm>
          <a:prstGeom prst="rect">
            <a:avLst/>
          </a:prstGeom>
          <a:noFill/>
          <a:ln w="9525">
            <a:noFill/>
            <a:miter lim="800000"/>
            <a:headEnd/>
            <a:tailEnd/>
          </a:ln>
        </p:spPr>
        <p:txBody>
          <a:bodyPr>
            <a:spAutoFit/>
          </a:bodyPr>
          <a:lstStyle/>
          <a:p>
            <a:r>
              <a:rPr lang="en-US" altLang="zh-CN" sz="1800" b="1" dirty="0">
                <a:solidFill>
                  <a:schemeClr val="accent1"/>
                </a:solidFill>
                <a:ea typeface="宋体" pitchFamily="2" charset="-122"/>
                <a:cs typeface="Times New Roman" pitchFamily="18" charset="0"/>
              </a:rPr>
              <a:t>The output is:</a:t>
            </a:r>
          </a:p>
          <a:p>
            <a:r>
              <a:rPr lang="en-US" altLang="zh-CN" sz="1800" b="1" dirty="0">
                <a:solidFill>
                  <a:schemeClr val="accent1"/>
                </a:solidFill>
                <a:ea typeface="宋体" pitchFamily="2" charset="-122"/>
                <a:cs typeface="Times New Roman" pitchFamily="18" charset="0"/>
              </a:rPr>
              <a:t>Number of total is 0</a:t>
            </a:r>
          </a:p>
          <a:p>
            <a:r>
              <a:rPr lang="en-US" altLang="zh-CN" sz="1800" b="1" dirty="0">
                <a:solidFill>
                  <a:schemeClr val="accent1"/>
                </a:solidFill>
                <a:ea typeface="宋体" pitchFamily="2" charset="-122"/>
                <a:cs typeface="Times New Roman" pitchFamily="18" charset="0"/>
              </a:rPr>
              <a:t>Number of total is 1</a:t>
            </a:r>
          </a:p>
        </p:txBody>
      </p:sp>
      <p:sp>
        <p:nvSpPr>
          <p:cNvPr id="2" name="矩形 1"/>
          <p:cNvSpPr/>
          <p:nvPr/>
        </p:nvSpPr>
        <p:spPr>
          <a:xfrm>
            <a:off x="5940152" y="2360613"/>
            <a:ext cx="2438400" cy="1068387"/>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0606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45">
                                            <p:txEl>
                                              <p:pRg st="0" end="0"/>
                                            </p:txEl>
                                          </p:spTgt>
                                        </p:tgtEl>
                                        <p:attrNameLst>
                                          <p:attrName>style.visibility</p:attrName>
                                        </p:attrNameLst>
                                      </p:cBhvr>
                                      <p:to>
                                        <p:strVal val="visible"/>
                                      </p:to>
                                    </p:set>
                                    <p:animEffect transition="in" filter="wipe(left)">
                                      <p:cBhvr>
                                        <p:cTn id="7" dur="500"/>
                                        <p:tgtEl>
                                          <p:spTgt spid="2662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45">
                                            <p:txEl>
                                              <p:pRg st="1" end="1"/>
                                            </p:txEl>
                                          </p:spTgt>
                                        </p:tgtEl>
                                        <p:attrNameLst>
                                          <p:attrName>style.visibility</p:attrName>
                                        </p:attrNameLst>
                                      </p:cBhvr>
                                      <p:to>
                                        <p:strVal val="visible"/>
                                      </p:to>
                                    </p:set>
                                    <p:animEffect transition="in" filter="wipe(left)">
                                      <p:cBhvr>
                                        <p:cTn id="12" dur="500"/>
                                        <p:tgtEl>
                                          <p:spTgt spid="2662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45">
                                            <p:txEl>
                                              <p:pRg st="2" end="2"/>
                                            </p:txEl>
                                          </p:spTgt>
                                        </p:tgtEl>
                                        <p:attrNameLst>
                                          <p:attrName>style.visibility</p:attrName>
                                        </p:attrNameLst>
                                      </p:cBhvr>
                                      <p:to>
                                        <p:strVal val="visible"/>
                                      </p:to>
                                    </p:set>
                                    <p:animEffect transition="in" filter="wipe(left)">
                                      <p:cBhvr>
                                        <p:cTn id="17" dur="500"/>
                                        <p:tgtEl>
                                          <p:spTgt spid="2662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5" grpId="0" build="p"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4211960" y="116632"/>
            <a:ext cx="1847008" cy="620688"/>
          </a:xfrm>
        </p:spPr>
        <p:txBody>
          <a:bodyPr>
            <a:normAutofit fontScale="90000"/>
          </a:bodyPr>
          <a:lstStyle/>
          <a:p>
            <a:pPr eaLnBrk="1" hangingPunct="1">
              <a:defRPr/>
            </a:pPr>
            <a:r>
              <a:rPr lang="zh-CN" altLang="en-US" sz="4000" b="1" dirty="0" smtClean="0">
                <a:solidFill>
                  <a:srgbClr val="FFFF00"/>
                </a:solidFill>
                <a:latin typeface="+mn-lt"/>
                <a:ea typeface="宋体" pitchFamily="2" charset="-122"/>
                <a:cs typeface="Times New Roman" pitchFamily="18" charset="0"/>
              </a:rPr>
              <a:t>类方法</a:t>
            </a:r>
          </a:p>
        </p:txBody>
      </p:sp>
      <p:sp>
        <p:nvSpPr>
          <p:cNvPr id="11267" name="Rectangle 3"/>
          <p:cNvSpPr>
            <a:spLocks noChangeArrowheads="1"/>
          </p:cNvSpPr>
          <p:nvPr/>
        </p:nvSpPr>
        <p:spPr bwMode="auto">
          <a:xfrm>
            <a:off x="142844" y="925281"/>
            <a:ext cx="8929718" cy="1200329"/>
          </a:xfrm>
          <a:prstGeom prst="rect">
            <a:avLst/>
          </a:prstGeom>
          <a:noFill/>
          <a:ln w="9525">
            <a:noFill/>
            <a:miter lim="800000"/>
            <a:headEnd/>
            <a:tailEnd/>
          </a:ln>
        </p:spPr>
        <p:txBody>
          <a:bodyPr wrap="square">
            <a:spAutoFit/>
          </a:bodyPr>
          <a:lstStyle/>
          <a:p>
            <a:pPr marL="342900" indent="-342900">
              <a:buFont typeface="Wingdings" pitchFamily="2" charset="2"/>
              <a:buChar char="l"/>
            </a:pPr>
            <a:r>
              <a:rPr lang="zh-CN" altLang="en-US" sz="2400" b="1" dirty="0">
                <a:ea typeface="宋体" pitchFamily="2" charset="-122"/>
                <a:cs typeface="Times New Roman" pitchFamily="18" charset="0"/>
              </a:rPr>
              <a:t>因为不需要实例就可以访问</a:t>
            </a:r>
            <a:r>
              <a:rPr lang="en-US" altLang="zh-CN" sz="2400" b="1" dirty="0">
                <a:ea typeface="宋体" pitchFamily="2" charset="-122"/>
                <a:cs typeface="Times New Roman" pitchFamily="18" charset="0"/>
              </a:rPr>
              <a:t>static</a:t>
            </a:r>
            <a:r>
              <a:rPr lang="zh-CN" altLang="en-US" sz="2400" b="1" dirty="0">
                <a:ea typeface="宋体" pitchFamily="2" charset="-122"/>
                <a:cs typeface="Times New Roman" pitchFamily="18" charset="0"/>
              </a:rPr>
              <a:t>方法，因此</a:t>
            </a:r>
            <a:r>
              <a:rPr lang="en-US" altLang="zh-CN" sz="2400" b="1" dirty="0">
                <a:ea typeface="宋体" pitchFamily="2" charset="-122"/>
                <a:cs typeface="Times New Roman" pitchFamily="18" charset="0"/>
              </a:rPr>
              <a:t>static</a:t>
            </a:r>
            <a:r>
              <a:rPr lang="zh-CN" altLang="en-US" sz="2400" b="1" dirty="0">
                <a:ea typeface="宋体" pitchFamily="2" charset="-122"/>
                <a:cs typeface="Times New Roman" pitchFamily="18" charset="0"/>
              </a:rPr>
              <a:t>方法内部不能有</a:t>
            </a:r>
            <a:r>
              <a:rPr lang="en-US" altLang="zh-CN" sz="2400" b="1" dirty="0" smtClean="0">
                <a:ea typeface="宋体" pitchFamily="2" charset="-122"/>
                <a:cs typeface="Times New Roman" pitchFamily="18" charset="0"/>
              </a:rPr>
              <a:t>this</a:t>
            </a:r>
            <a:r>
              <a:rPr lang="zh-CN" altLang="en-US" sz="2400" b="1" dirty="0" smtClean="0">
                <a:ea typeface="宋体" pitchFamily="2" charset="-122"/>
                <a:cs typeface="Times New Roman" pitchFamily="18" charset="0"/>
              </a:rPr>
              <a:t>。</a:t>
            </a:r>
            <a:r>
              <a:rPr lang="en-US" altLang="zh-CN" sz="2400" b="1" dirty="0" smtClean="0">
                <a:solidFill>
                  <a:srgbClr val="C00000"/>
                </a:solidFill>
                <a:ea typeface="宋体" pitchFamily="2" charset="-122"/>
                <a:cs typeface="Times New Roman" pitchFamily="18" charset="0"/>
              </a:rPr>
              <a:t>(</a:t>
            </a:r>
            <a:r>
              <a:rPr lang="zh-CN" altLang="en-US" sz="2400" b="1" dirty="0">
                <a:solidFill>
                  <a:srgbClr val="C00000"/>
                </a:solidFill>
                <a:ea typeface="宋体" pitchFamily="2" charset="-122"/>
                <a:cs typeface="Times New Roman" pitchFamily="18" charset="0"/>
              </a:rPr>
              <a:t>也不能有</a:t>
            </a:r>
            <a:r>
              <a:rPr lang="en-US" altLang="zh-CN" sz="2400" b="1" dirty="0">
                <a:solidFill>
                  <a:srgbClr val="C00000"/>
                </a:solidFill>
                <a:ea typeface="宋体" pitchFamily="2" charset="-122"/>
                <a:cs typeface="Times New Roman" pitchFamily="18" charset="0"/>
              </a:rPr>
              <a:t>super ? </a:t>
            </a:r>
            <a:r>
              <a:rPr lang="en-US" altLang="zh-CN" sz="2400" b="1" dirty="0" smtClean="0">
                <a:solidFill>
                  <a:srgbClr val="C00000"/>
                </a:solidFill>
                <a:ea typeface="宋体" pitchFamily="2" charset="-122"/>
                <a:cs typeface="Times New Roman" pitchFamily="18" charset="0"/>
              </a:rPr>
              <a:t>YES!)</a:t>
            </a:r>
          </a:p>
          <a:p>
            <a:pPr marL="342900" indent="-342900">
              <a:buFont typeface="Wingdings" pitchFamily="2" charset="2"/>
              <a:buChar char="l"/>
            </a:pPr>
            <a:r>
              <a:rPr lang="zh-CN" altLang="en-US" sz="2400" b="1" dirty="0" smtClean="0">
                <a:ea typeface="宋体" pitchFamily="2" charset="-122"/>
                <a:cs typeface="Times New Roman" pitchFamily="18" charset="0"/>
              </a:rPr>
              <a:t>重载的方法需要同时为</a:t>
            </a:r>
            <a:r>
              <a:rPr lang="en-US" altLang="zh-CN" sz="2400" b="1" dirty="0" smtClean="0">
                <a:ea typeface="宋体" pitchFamily="2" charset="-122"/>
                <a:cs typeface="Times New Roman" pitchFamily="18" charset="0"/>
              </a:rPr>
              <a:t>static</a:t>
            </a:r>
            <a:r>
              <a:rPr lang="zh-CN" altLang="en-US" sz="2400" b="1" dirty="0" smtClean="0">
                <a:ea typeface="宋体" pitchFamily="2" charset="-122"/>
                <a:cs typeface="Times New Roman" pitchFamily="18" charset="0"/>
              </a:rPr>
              <a:t>的或者非</a:t>
            </a:r>
            <a:r>
              <a:rPr lang="en-US" altLang="zh-CN" sz="2400" b="1" dirty="0" smtClean="0">
                <a:ea typeface="宋体" pitchFamily="2" charset="-122"/>
                <a:cs typeface="Times New Roman" pitchFamily="18" charset="0"/>
              </a:rPr>
              <a:t>static</a:t>
            </a:r>
            <a:r>
              <a:rPr lang="zh-CN" altLang="en-US" sz="2400" b="1" dirty="0" smtClean="0">
                <a:ea typeface="宋体" pitchFamily="2" charset="-122"/>
                <a:cs typeface="Times New Roman" pitchFamily="18" charset="0"/>
              </a:rPr>
              <a:t>的。</a:t>
            </a:r>
            <a:r>
              <a:rPr lang="en-US" altLang="zh-CN" sz="2400" b="1" dirty="0">
                <a:solidFill>
                  <a:srgbClr val="FF0000"/>
                </a:solidFill>
                <a:ea typeface="宋体" pitchFamily="2" charset="-122"/>
                <a:cs typeface="Times New Roman" pitchFamily="18" charset="0"/>
              </a:rPr>
              <a:t>	</a:t>
            </a:r>
          </a:p>
        </p:txBody>
      </p:sp>
      <p:sp>
        <p:nvSpPr>
          <p:cNvPr id="11268" name="Rectangle 4"/>
          <p:cNvSpPr>
            <a:spLocks noChangeArrowheads="1"/>
          </p:cNvSpPr>
          <p:nvPr/>
        </p:nvSpPr>
        <p:spPr bwMode="auto">
          <a:xfrm>
            <a:off x="189888" y="2154900"/>
            <a:ext cx="8882674" cy="4455066"/>
          </a:xfrm>
          <a:prstGeom prst="rect">
            <a:avLst/>
          </a:prstGeom>
          <a:noFill/>
          <a:ln w="9525">
            <a:noFill/>
            <a:miter lim="800000"/>
            <a:headEnd/>
            <a:tailEnd/>
          </a:ln>
        </p:spPr>
        <p:txBody>
          <a:bodyPr wrap="square">
            <a:spAutoFit/>
          </a:bodyPr>
          <a:lstStyle/>
          <a:p>
            <a:pPr>
              <a:lnSpc>
                <a:spcPct val="50000"/>
              </a:lnSpc>
              <a:spcBef>
                <a:spcPct val="50000"/>
              </a:spcBef>
            </a:pPr>
            <a:r>
              <a:rPr lang="en-US" altLang="zh-CN" sz="2100" dirty="0">
                <a:solidFill>
                  <a:srgbClr val="C00000"/>
                </a:solidFill>
                <a:ea typeface="宋体" pitchFamily="2" charset="-122"/>
                <a:cs typeface="Times New Roman" pitchFamily="18" charset="0"/>
              </a:rPr>
              <a:t>class Person {</a:t>
            </a:r>
          </a:p>
          <a:p>
            <a:pPr>
              <a:lnSpc>
                <a:spcPct val="50000"/>
              </a:lnSpc>
              <a:spcBef>
                <a:spcPct val="50000"/>
              </a:spcBef>
            </a:pPr>
            <a:r>
              <a:rPr lang="en-US" altLang="zh-CN" sz="2100" dirty="0">
                <a:solidFill>
                  <a:srgbClr val="C00000"/>
                </a:solidFill>
                <a:ea typeface="宋体" pitchFamily="2" charset="-122"/>
                <a:cs typeface="Times New Roman" pitchFamily="18" charset="0"/>
              </a:rPr>
              <a:t>       private </a:t>
            </a:r>
            <a:r>
              <a:rPr lang="en-US" altLang="zh-CN" sz="2100" dirty="0" err="1">
                <a:solidFill>
                  <a:srgbClr val="C00000"/>
                </a:solidFill>
                <a:ea typeface="宋体" pitchFamily="2" charset="-122"/>
                <a:cs typeface="Times New Roman" pitchFamily="18" charset="0"/>
              </a:rPr>
              <a:t>int</a:t>
            </a:r>
            <a:r>
              <a:rPr lang="en-US" altLang="zh-CN" sz="2100" dirty="0">
                <a:solidFill>
                  <a:srgbClr val="C00000"/>
                </a:solidFill>
                <a:ea typeface="宋体" pitchFamily="2" charset="-122"/>
                <a:cs typeface="Times New Roman" pitchFamily="18" charset="0"/>
              </a:rPr>
              <a:t> id;</a:t>
            </a:r>
          </a:p>
          <a:p>
            <a:pPr>
              <a:lnSpc>
                <a:spcPct val="50000"/>
              </a:lnSpc>
              <a:spcBef>
                <a:spcPct val="50000"/>
              </a:spcBef>
            </a:pPr>
            <a:r>
              <a:rPr lang="en-US" altLang="zh-CN" sz="2100" dirty="0">
                <a:solidFill>
                  <a:srgbClr val="C00000"/>
                </a:solidFill>
                <a:ea typeface="宋体" pitchFamily="2" charset="-122"/>
                <a:cs typeface="Times New Roman" pitchFamily="18" charset="0"/>
              </a:rPr>
              <a:t>       private static </a:t>
            </a:r>
            <a:r>
              <a:rPr lang="en-US" altLang="zh-CN" sz="2100" dirty="0" err="1">
                <a:solidFill>
                  <a:srgbClr val="C00000"/>
                </a:solidFill>
                <a:ea typeface="宋体" pitchFamily="2" charset="-122"/>
                <a:cs typeface="Times New Roman" pitchFamily="18" charset="0"/>
              </a:rPr>
              <a:t>int</a:t>
            </a:r>
            <a:r>
              <a:rPr lang="en-US" altLang="zh-CN" sz="2100" dirty="0">
                <a:solidFill>
                  <a:srgbClr val="C00000"/>
                </a:solidFill>
                <a:ea typeface="宋体" pitchFamily="2" charset="-122"/>
                <a:cs typeface="Times New Roman" pitchFamily="18" charset="0"/>
              </a:rPr>
              <a:t> total = 0;</a:t>
            </a:r>
          </a:p>
          <a:p>
            <a:pPr>
              <a:lnSpc>
                <a:spcPct val="50000"/>
              </a:lnSpc>
              <a:spcBef>
                <a:spcPct val="50000"/>
              </a:spcBef>
            </a:pPr>
            <a:r>
              <a:rPr lang="en-US" altLang="zh-CN" sz="2100" dirty="0">
                <a:solidFill>
                  <a:srgbClr val="C00000"/>
                </a:solidFill>
                <a:ea typeface="宋体" pitchFamily="2" charset="-122"/>
                <a:cs typeface="Times New Roman" pitchFamily="18" charset="0"/>
              </a:rPr>
              <a:t>       public static void </a:t>
            </a:r>
            <a:r>
              <a:rPr lang="en-US" altLang="zh-CN" sz="2100" dirty="0" err="1">
                <a:solidFill>
                  <a:srgbClr val="C00000"/>
                </a:solidFill>
                <a:ea typeface="宋体" pitchFamily="2" charset="-122"/>
                <a:cs typeface="Times New Roman" pitchFamily="18" charset="0"/>
              </a:rPr>
              <a:t>setTotalPerson</a:t>
            </a:r>
            <a:r>
              <a:rPr lang="en-US" altLang="zh-CN" sz="2100" dirty="0">
                <a:solidFill>
                  <a:srgbClr val="C00000"/>
                </a:solidFill>
                <a:ea typeface="宋体" pitchFamily="2" charset="-122"/>
                <a:cs typeface="Times New Roman" pitchFamily="18" charset="0"/>
              </a:rPr>
              <a:t>(</a:t>
            </a:r>
            <a:r>
              <a:rPr lang="en-US" altLang="zh-CN" sz="2100" dirty="0" err="1">
                <a:solidFill>
                  <a:srgbClr val="C00000"/>
                </a:solidFill>
                <a:ea typeface="宋体" pitchFamily="2" charset="-122"/>
                <a:cs typeface="Times New Roman" pitchFamily="18" charset="0"/>
              </a:rPr>
              <a:t>int</a:t>
            </a:r>
            <a:r>
              <a:rPr lang="en-US" altLang="zh-CN" sz="2100" dirty="0">
                <a:solidFill>
                  <a:srgbClr val="C00000"/>
                </a:solidFill>
                <a:ea typeface="宋体" pitchFamily="2" charset="-122"/>
                <a:cs typeface="Times New Roman" pitchFamily="18" charset="0"/>
              </a:rPr>
              <a:t> total){</a:t>
            </a:r>
          </a:p>
          <a:p>
            <a:pPr>
              <a:lnSpc>
                <a:spcPct val="50000"/>
              </a:lnSpc>
              <a:spcBef>
                <a:spcPct val="50000"/>
              </a:spcBef>
            </a:pPr>
            <a:r>
              <a:rPr lang="en-US" altLang="zh-CN" sz="2100" dirty="0">
                <a:solidFill>
                  <a:srgbClr val="C00000"/>
                </a:solidFill>
                <a:ea typeface="宋体" pitchFamily="2" charset="-122"/>
                <a:cs typeface="Times New Roman" pitchFamily="18" charset="0"/>
              </a:rPr>
              <a:t>       	</a:t>
            </a:r>
            <a:r>
              <a:rPr lang="en-US" altLang="zh-CN" sz="2100" dirty="0" err="1">
                <a:solidFill>
                  <a:srgbClr val="C00000"/>
                </a:solidFill>
                <a:ea typeface="宋体" pitchFamily="2" charset="-122"/>
                <a:cs typeface="Times New Roman" pitchFamily="18" charset="0"/>
              </a:rPr>
              <a:t>this.total</a:t>
            </a:r>
            <a:r>
              <a:rPr lang="en-US" altLang="zh-CN" sz="2100" dirty="0">
                <a:solidFill>
                  <a:srgbClr val="C00000"/>
                </a:solidFill>
                <a:ea typeface="宋体" pitchFamily="2" charset="-122"/>
                <a:cs typeface="Times New Roman" pitchFamily="18" charset="0"/>
              </a:rPr>
              <a:t>=total;    </a:t>
            </a:r>
            <a:r>
              <a:rPr lang="en-US" altLang="zh-CN" sz="2000" dirty="0">
                <a:solidFill>
                  <a:srgbClr val="0000FF"/>
                </a:solidFill>
                <a:ea typeface="宋体" pitchFamily="2" charset="-122"/>
                <a:cs typeface="Times New Roman" pitchFamily="18" charset="0"/>
              </a:rPr>
              <a:t>//</a:t>
            </a:r>
            <a:r>
              <a:rPr lang="zh-CN" altLang="en-US" sz="2000" dirty="0">
                <a:solidFill>
                  <a:srgbClr val="0000FF"/>
                </a:solidFill>
                <a:ea typeface="宋体" pitchFamily="2" charset="-122"/>
                <a:cs typeface="Times New Roman" pitchFamily="18" charset="0"/>
              </a:rPr>
              <a:t>非法，在</a:t>
            </a:r>
            <a:r>
              <a:rPr lang="en-US" altLang="zh-CN" sz="2000" dirty="0">
                <a:solidFill>
                  <a:srgbClr val="0000FF"/>
                </a:solidFill>
                <a:ea typeface="宋体" pitchFamily="2" charset="-122"/>
                <a:cs typeface="Times New Roman" pitchFamily="18" charset="0"/>
              </a:rPr>
              <a:t>static</a:t>
            </a:r>
            <a:r>
              <a:rPr lang="zh-CN" altLang="en-US" sz="2000" dirty="0">
                <a:solidFill>
                  <a:srgbClr val="0000FF"/>
                </a:solidFill>
                <a:ea typeface="宋体" pitchFamily="2" charset="-122"/>
                <a:cs typeface="Times New Roman" pitchFamily="18" charset="0"/>
              </a:rPr>
              <a:t>方法中不能有</a:t>
            </a:r>
            <a:r>
              <a:rPr lang="en-US" altLang="zh-CN" sz="2000" dirty="0">
                <a:solidFill>
                  <a:srgbClr val="0000FF"/>
                </a:solidFill>
                <a:ea typeface="宋体" pitchFamily="2" charset="-122"/>
                <a:cs typeface="Times New Roman" pitchFamily="18" charset="0"/>
              </a:rPr>
              <a:t>this</a:t>
            </a:r>
            <a:r>
              <a:rPr lang="zh-CN" altLang="en-US" sz="2000" dirty="0">
                <a:solidFill>
                  <a:srgbClr val="0000FF"/>
                </a:solidFill>
                <a:ea typeface="宋体" pitchFamily="2" charset="-122"/>
                <a:cs typeface="Times New Roman" pitchFamily="18" charset="0"/>
              </a:rPr>
              <a:t>，也不能有</a:t>
            </a:r>
            <a:r>
              <a:rPr lang="en-US" altLang="zh-CN" sz="2000" dirty="0">
                <a:solidFill>
                  <a:srgbClr val="0000FF"/>
                </a:solidFill>
                <a:ea typeface="宋体" pitchFamily="2" charset="-122"/>
                <a:cs typeface="Times New Roman" pitchFamily="18" charset="0"/>
              </a:rPr>
              <a:t>super</a:t>
            </a:r>
          </a:p>
          <a:p>
            <a:pPr>
              <a:lnSpc>
                <a:spcPct val="50000"/>
              </a:lnSpc>
              <a:spcBef>
                <a:spcPct val="50000"/>
              </a:spcBef>
            </a:pPr>
            <a:r>
              <a:rPr lang="en-US" altLang="zh-CN" sz="2100" dirty="0">
                <a:solidFill>
                  <a:srgbClr val="C00000"/>
                </a:solidFill>
                <a:ea typeface="宋体" pitchFamily="2" charset="-122"/>
                <a:cs typeface="Times New Roman" pitchFamily="18" charset="0"/>
              </a:rPr>
              <a:t>       }</a:t>
            </a:r>
          </a:p>
          <a:p>
            <a:pPr>
              <a:lnSpc>
                <a:spcPct val="50000"/>
              </a:lnSpc>
              <a:spcBef>
                <a:spcPct val="50000"/>
              </a:spcBef>
            </a:pPr>
            <a:r>
              <a:rPr lang="en-US" altLang="zh-CN" sz="2100" dirty="0">
                <a:solidFill>
                  <a:srgbClr val="C00000"/>
                </a:solidFill>
                <a:ea typeface="宋体" pitchFamily="2" charset="-122"/>
                <a:cs typeface="Times New Roman" pitchFamily="18" charset="0"/>
              </a:rPr>
              <a:t>      public Person() {</a:t>
            </a:r>
          </a:p>
          <a:p>
            <a:pPr>
              <a:lnSpc>
                <a:spcPct val="50000"/>
              </a:lnSpc>
              <a:spcBef>
                <a:spcPct val="50000"/>
              </a:spcBef>
            </a:pPr>
            <a:r>
              <a:rPr lang="en-US" altLang="zh-CN" sz="2100" dirty="0">
                <a:solidFill>
                  <a:srgbClr val="C00000"/>
                </a:solidFill>
                <a:ea typeface="宋体" pitchFamily="2" charset="-122"/>
                <a:cs typeface="Times New Roman" pitchFamily="18" charset="0"/>
              </a:rPr>
              <a:t>         	total++;</a:t>
            </a:r>
          </a:p>
          <a:p>
            <a:pPr>
              <a:lnSpc>
                <a:spcPct val="50000"/>
              </a:lnSpc>
              <a:spcBef>
                <a:spcPct val="50000"/>
              </a:spcBef>
            </a:pPr>
            <a:r>
              <a:rPr lang="en-US" altLang="zh-CN" sz="2100" dirty="0">
                <a:solidFill>
                  <a:srgbClr val="C00000"/>
                </a:solidFill>
                <a:ea typeface="宋体" pitchFamily="2" charset="-122"/>
                <a:cs typeface="Times New Roman" pitchFamily="18" charset="0"/>
              </a:rPr>
              <a:t> 	id = total;</a:t>
            </a:r>
          </a:p>
          <a:p>
            <a:pPr>
              <a:lnSpc>
                <a:spcPct val="50000"/>
              </a:lnSpc>
              <a:spcBef>
                <a:spcPct val="50000"/>
              </a:spcBef>
            </a:pPr>
            <a:r>
              <a:rPr lang="en-US" altLang="zh-CN" sz="2100" dirty="0">
                <a:solidFill>
                  <a:srgbClr val="C00000"/>
                </a:solidFill>
                <a:ea typeface="宋体" pitchFamily="2" charset="-122"/>
                <a:cs typeface="Times New Roman" pitchFamily="18" charset="0"/>
              </a:rPr>
              <a:t>       </a:t>
            </a:r>
            <a:r>
              <a:rPr lang="en-US" altLang="zh-CN" sz="2100" dirty="0" smtClean="0">
                <a:solidFill>
                  <a:srgbClr val="C00000"/>
                </a:solidFill>
                <a:ea typeface="宋体" pitchFamily="2" charset="-122"/>
                <a:cs typeface="Times New Roman" pitchFamily="18" charset="0"/>
              </a:rPr>
              <a:t>}}</a:t>
            </a:r>
            <a:endParaRPr lang="en-US" altLang="zh-CN" sz="2100" dirty="0">
              <a:solidFill>
                <a:srgbClr val="C00000"/>
              </a:solidFill>
              <a:ea typeface="宋体" pitchFamily="2" charset="-122"/>
              <a:cs typeface="Times New Roman" pitchFamily="18" charset="0"/>
            </a:endParaRPr>
          </a:p>
          <a:p>
            <a:pPr>
              <a:lnSpc>
                <a:spcPct val="50000"/>
              </a:lnSpc>
              <a:spcBef>
                <a:spcPct val="50000"/>
              </a:spcBef>
            </a:pPr>
            <a:r>
              <a:rPr lang="en-US" altLang="zh-CN" sz="2100" dirty="0">
                <a:solidFill>
                  <a:srgbClr val="C00000"/>
                </a:solidFill>
                <a:ea typeface="宋体" pitchFamily="2" charset="-122"/>
                <a:cs typeface="Times New Roman" pitchFamily="18" charset="0"/>
              </a:rPr>
              <a:t>public class </a:t>
            </a:r>
            <a:r>
              <a:rPr lang="en-US" altLang="zh-CN" sz="2100" dirty="0" err="1">
                <a:solidFill>
                  <a:srgbClr val="C00000"/>
                </a:solidFill>
                <a:ea typeface="宋体" pitchFamily="2" charset="-122"/>
                <a:cs typeface="Times New Roman" pitchFamily="18" charset="0"/>
              </a:rPr>
              <a:t>TestPerson</a:t>
            </a:r>
            <a:r>
              <a:rPr lang="en-US" altLang="zh-CN" sz="2100" dirty="0">
                <a:solidFill>
                  <a:srgbClr val="C00000"/>
                </a:solidFill>
                <a:ea typeface="宋体" pitchFamily="2" charset="-122"/>
                <a:cs typeface="Times New Roman" pitchFamily="18" charset="0"/>
              </a:rPr>
              <a:t> {</a:t>
            </a:r>
          </a:p>
          <a:p>
            <a:pPr>
              <a:lnSpc>
                <a:spcPct val="50000"/>
              </a:lnSpc>
              <a:spcBef>
                <a:spcPct val="50000"/>
              </a:spcBef>
            </a:pPr>
            <a:r>
              <a:rPr lang="en-US" altLang="zh-CN" sz="2100" dirty="0">
                <a:solidFill>
                  <a:srgbClr val="C00000"/>
                </a:solidFill>
                <a:ea typeface="宋体" pitchFamily="2" charset="-122"/>
                <a:cs typeface="Times New Roman" pitchFamily="18" charset="0"/>
              </a:rPr>
              <a:t>        public static void main(String[] </a:t>
            </a:r>
            <a:r>
              <a:rPr lang="en-US" altLang="zh-CN" sz="2100" dirty="0" err="1">
                <a:solidFill>
                  <a:srgbClr val="C00000"/>
                </a:solidFill>
                <a:ea typeface="宋体" pitchFamily="2" charset="-122"/>
                <a:cs typeface="Times New Roman" pitchFamily="18" charset="0"/>
              </a:rPr>
              <a:t>args</a:t>
            </a:r>
            <a:r>
              <a:rPr lang="en-US" altLang="zh-CN" sz="2100" dirty="0">
                <a:solidFill>
                  <a:srgbClr val="C00000"/>
                </a:solidFill>
                <a:ea typeface="宋体" pitchFamily="2" charset="-122"/>
                <a:cs typeface="Times New Roman" pitchFamily="18" charset="0"/>
              </a:rPr>
              <a:t>) {</a:t>
            </a:r>
          </a:p>
          <a:p>
            <a:pPr>
              <a:lnSpc>
                <a:spcPct val="50000"/>
              </a:lnSpc>
              <a:spcBef>
                <a:spcPct val="50000"/>
              </a:spcBef>
            </a:pPr>
            <a:r>
              <a:rPr lang="en-US" altLang="zh-CN" sz="2100" dirty="0">
                <a:solidFill>
                  <a:srgbClr val="C00000"/>
                </a:solidFill>
                <a:ea typeface="宋体" pitchFamily="2" charset="-122"/>
                <a:cs typeface="Times New Roman" pitchFamily="18" charset="0"/>
              </a:rPr>
              <a:t> 	</a:t>
            </a:r>
            <a:r>
              <a:rPr lang="en-US" altLang="zh-CN" sz="2100" dirty="0" err="1" smtClean="0">
                <a:solidFill>
                  <a:srgbClr val="C00000"/>
                </a:solidFill>
                <a:ea typeface="宋体" pitchFamily="2" charset="-122"/>
                <a:cs typeface="Times New Roman" pitchFamily="18" charset="0"/>
              </a:rPr>
              <a:t>Person.setTotalPerson</a:t>
            </a:r>
            <a:r>
              <a:rPr lang="en-US" altLang="zh-CN" sz="2100" dirty="0" smtClean="0">
                <a:solidFill>
                  <a:srgbClr val="C00000"/>
                </a:solidFill>
                <a:ea typeface="宋体" pitchFamily="2" charset="-122"/>
                <a:cs typeface="Times New Roman" pitchFamily="18" charset="0"/>
              </a:rPr>
              <a:t>(3);</a:t>
            </a:r>
            <a:endParaRPr lang="en-US" altLang="zh-CN" sz="2100" dirty="0">
              <a:solidFill>
                <a:srgbClr val="C00000"/>
              </a:solidFill>
              <a:ea typeface="宋体" pitchFamily="2" charset="-122"/>
              <a:cs typeface="Times New Roman" pitchFamily="18" charset="0"/>
            </a:endParaRPr>
          </a:p>
          <a:p>
            <a:pPr>
              <a:lnSpc>
                <a:spcPct val="50000"/>
              </a:lnSpc>
              <a:spcBef>
                <a:spcPct val="50000"/>
              </a:spcBef>
            </a:pPr>
            <a:r>
              <a:rPr lang="en-US" altLang="zh-CN" sz="2100" dirty="0">
                <a:solidFill>
                  <a:srgbClr val="C00000"/>
                </a:solidFill>
                <a:ea typeface="宋体" pitchFamily="2" charset="-122"/>
                <a:cs typeface="Times New Roman" pitchFamily="18" charset="0"/>
              </a:rPr>
              <a:t>        </a:t>
            </a:r>
            <a:r>
              <a:rPr lang="en-US" altLang="zh-CN" sz="2100" dirty="0" smtClean="0">
                <a:solidFill>
                  <a:srgbClr val="C00000"/>
                </a:solidFill>
                <a:ea typeface="宋体" pitchFamily="2" charset="-122"/>
                <a:cs typeface="Times New Roman" pitchFamily="18" charset="0"/>
              </a:rPr>
              <a:t>}  }</a:t>
            </a:r>
            <a:endParaRPr lang="en-US" altLang="zh-CN" sz="2100"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107074211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3419872" y="620688"/>
            <a:ext cx="2736304" cy="832698"/>
          </a:xfrm>
        </p:spPr>
        <p:txBody>
          <a:bodyPr/>
          <a:lstStyle/>
          <a:p>
            <a:pPr eaLnBrk="1" hangingPunct="1">
              <a:defRPr/>
            </a:pPr>
            <a:r>
              <a:rPr lang="zh-CN" altLang="en-US" b="1" dirty="0" smtClean="0">
                <a:latin typeface="+mn-lt"/>
                <a:ea typeface="宋体" pitchFamily="2" charset="-122"/>
                <a:cs typeface="Times New Roman" pitchFamily="18" charset="0"/>
              </a:rPr>
              <a:t>练习</a:t>
            </a:r>
            <a:r>
              <a:rPr lang="en-US" altLang="zh-CN" b="1" dirty="0" smtClean="0">
                <a:latin typeface="+mn-lt"/>
                <a:ea typeface="宋体" pitchFamily="2" charset="-122"/>
                <a:cs typeface="Times New Roman" pitchFamily="18" charset="0"/>
              </a:rPr>
              <a:t>1</a:t>
            </a:r>
            <a:endParaRPr lang="zh-CN" altLang="en-US" b="1" dirty="0" smtClean="0">
              <a:latin typeface="+mn-lt"/>
              <a:ea typeface="宋体" pitchFamily="2" charset="-122"/>
              <a:cs typeface="Times New Roman" pitchFamily="18" charset="0"/>
            </a:endParaRPr>
          </a:p>
        </p:txBody>
      </p:sp>
      <p:sp>
        <p:nvSpPr>
          <p:cNvPr id="13315" name="Rectangle 3"/>
          <p:cNvSpPr>
            <a:spLocks noChangeArrowheads="1"/>
          </p:cNvSpPr>
          <p:nvPr/>
        </p:nvSpPr>
        <p:spPr bwMode="auto">
          <a:xfrm>
            <a:off x="357158" y="1500174"/>
            <a:ext cx="8367464" cy="5262979"/>
          </a:xfrm>
          <a:prstGeom prst="rect">
            <a:avLst/>
          </a:prstGeom>
          <a:noFill/>
          <a:ln w="9525">
            <a:noFill/>
            <a:miter lim="800000"/>
            <a:headEnd/>
            <a:tailEnd/>
          </a:ln>
        </p:spPr>
        <p:txBody>
          <a:bodyPr wrap="square">
            <a:spAutoFit/>
          </a:bodyPr>
          <a:lstStyle/>
          <a:p>
            <a:pPr marL="457200" indent="-457200">
              <a:buFont typeface="+mj-lt"/>
              <a:buAutoNum type="arabicPeriod"/>
              <a:defRPr/>
            </a:pPr>
            <a:r>
              <a:rPr lang="zh-CN" altLang="en-US" sz="2400" dirty="0" smtClean="0">
                <a:ea typeface="宋体" pitchFamily="2" charset="-122"/>
              </a:rPr>
              <a:t>在</a:t>
            </a:r>
            <a:r>
              <a:rPr lang="en-US" altLang="zh-CN" sz="2400" dirty="0" err="1" smtClean="0">
                <a:ea typeface="宋体" pitchFamily="2" charset="-122"/>
              </a:rPr>
              <a:t>Frock类</a:t>
            </a:r>
            <a:r>
              <a:rPr lang="zh-CN" altLang="en-US" sz="2400" dirty="0" smtClean="0">
                <a:ea typeface="宋体" pitchFamily="2" charset="-122"/>
              </a:rPr>
              <a:t>中</a:t>
            </a:r>
            <a:r>
              <a:rPr lang="en-US" altLang="zh-CN" sz="2400" dirty="0" err="1" smtClean="0">
                <a:ea typeface="宋体" pitchFamily="2" charset="-122"/>
              </a:rPr>
              <a:t>声明</a:t>
            </a:r>
            <a:r>
              <a:rPr lang="zh-CN" altLang="en-US" sz="2400" dirty="0" smtClean="0">
                <a:ea typeface="宋体" pitchFamily="2" charset="-122"/>
              </a:rPr>
              <a:t>私有的静态属性</a:t>
            </a:r>
            <a:r>
              <a:rPr lang="en-US" altLang="zh-CN" sz="2400" dirty="0" err="1" smtClean="0">
                <a:ea typeface="宋体" pitchFamily="2" charset="-122"/>
              </a:rPr>
              <a:t>currentNum</a:t>
            </a:r>
            <a:r>
              <a:rPr lang="zh-CN" altLang="en-US" sz="2400" dirty="0" smtClean="0">
                <a:ea typeface="宋体" pitchFamily="2" charset="-122"/>
              </a:rPr>
              <a:t>，初始值为</a:t>
            </a:r>
            <a:r>
              <a:rPr lang="en-US" altLang="zh-CN" sz="2400" dirty="0" smtClean="0">
                <a:ea typeface="宋体" pitchFamily="2" charset="-122"/>
              </a:rPr>
              <a:t>100000</a:t>
            </a:r>
            <a:r>
              <a:rPr lang="zh-CN" altLang="en-US" sz="2400" dirty="0" smtClean="0">
                <a:ea typeface="宋体" pitchFamily="2" charset="-122"/>
              </a:rPr>
              <a:t>，作为衣服出厂的序列号起始值。</a:t>
            </a:r>
            <a:endParaRPr lang="en-US" altLang="zh-CN" sz="2400" dirty="0" smtClean="0">
              <a:ea typeface="宋体" pitchFamily="2" charset="-122"/>
            </a:endParaRPr>
          </a:p>
          <a:p>
            <a:pPr marL="457200" indent="-457200">
              <a:buFont typeface="+mj-lt"/>
              <a:buAutoNum type="arabicPeriod"/>
              <a:defRPr/>
            </a:pPr>
            <a:r>
              <a:rPr lang="zh-CN" altLang="en-US" sz="2400" dirty="0" smtClean="0">
                <a:ea typeface="宋体" pitchFamily="2" charset="-122"/>
              </a:rPr>
              <a:t>声明公有的静态方法</a:t>
            </a:r>
            <a:r>
              <a:rPr lang="en-US" altLang="zh-CN" sz="2400" dirty="0" err="1" smtClean="0">
                <a:ea typeface="宋体" pitchFamily="2" charset="-122"/>
              </a:rPr>
              <a:t>getNextNum</a:t>
            </a:r>
            <a:r>
              <a:rPr lang="zh-CN" altLang="en-US" sz="2400" dirty="0" smtClean="0">
                <a:ea typeface="宋体" pitchFamily="2" charset="-122"/>
              </a:rPr>
              <a:t>，作为生成上衣唯一序列号的方法。每调用一次，将</a:t>
            </a:r>
            <a:r>
              <a:rPr lang="en-US" altLang="zh-CN" sz="2400" dirty="0" err="1" smtClean="0">
                <a:ea typeface="宋体" pitchFamily="2" charset="-122"/>
              </a:rPr>
              <a:t>currentNum</a:t>
            </a:r>
            <a:r>
              <a:rPr lang="zh-CN" altLang="en-US" sz="2400" dirty="0" smtClean="0">
                <a:ea typeface="宋体" pitchFamily="2" charset="-122"/>
              </a:rPr>
              <a:t>增加</a:t>
            </a:r>
            <a:r>
              <a:rPr lang="en-US" altLang="zh-CN" sz="2400" dirty="0" smtClean="0">
                <a:ea typeface="宋体" pitchFamily="2" charset="-122"/>
              </a:rPr>
              <a:t>100</a:t>
            </a:r>
            <a:r>
              <a:rPr lang="zh-CN" altLang="en-US" sz="2400" dirty="0" smtClean="0">
                <a:ea typeface="宋体" pitchFamily="2" charset="-122"/>
              </a:rPr>
              <a:t>，并作为返回值。</a:t>
            </a:r>
            <a:endParaRPr lang="en-US" altLang="zh-CN" sz="2400" dirty="0" smtClean="0">
              <a:ea typeface="宋体" pitchFamily="2" charset="-122"/>
            </a:endParaRPr>
          </a:p>
          <a:p>
            <a:pPr marL="457200" indent="-457200">
              <a:buFont typeface="+mj-lt"/>
              <a:buAutoNum type="arabicPeriod"/>
              <a:defRPr/>
            </a:pPr>
            <a:r>
              <a:rPr lang="zh-CN" altLang="en-US" sz="2400" dirty="0" smtClean="0">
                <a:ea typeface="宋体" pitchFamily="2" charset="-122"/>
              </a:rPr>
              <a:t>在</a:t>
            </a:r>
            <a:r>
              <a:rPr lang="en-US" altLang="zh-CN" sz="2400" dirty="0" err="1" smtClean="0">
                <a:ea typeface="宋体" pitchFamily="2" charset="-122"/>
              </a:rPr>
              <a:t>TestFrock类的main方法中</a:t>
            </a:r>
            <a:r>
              <a:rPr lang="en-US" altLang="zh-CN" sz="2400" dirty="0" smtClean="0">
                <a:ea typeface="宋体" pitchFamily="2" charset="-122"/>
              </a:rPr>
              <a:t>，</a:t>
            </a:r>
            <a:r>
              <a:rPr lang="zh-CN" altLang="en-US" sz="2400" dirty="0" smtClean="0">
                <a:ea typeface="宋体" pitchFamily="2" charset="-122"/>
              </a:rPr>
              <a:t>分两次调用</a:t>
            </a:r>
            <a:r>
              <a:rPr lang="en-US" altLang="zh-CN" sz="2400" dirty="0" err="1" smtClean="0">
                <a:ea typeface="宋体" pitchFamily="2" charset="-122"/>
              </a:rPr>
              <a:t>getNextNum</a:t>
            </a:r>
            <a:r>
              <a:rPr lang="zh-CN" altLang="en-US" sz="2400" dirty="0" smtClean="0">
                <a:ea typeface="宋体" pitchFamily="2" charset="-122"/>
              </a:rPr>
              <a:t>方法，获取序列号并打印输出。</a:t>
            </a:r>
            <a:endParaRPr lang="en-US" altLang="zh-CN" sz="2400" dirty="0" smtClean="0">
              <a:ea typeface="宋体" pitchFamily="2" charset="-122"/>
            </a:endParaRPr>
          </a:p>
          <a:p>
            <a:pPr marL="457200" indent="-457200">
              <a:buFont typeface="+mj-lt"/>
              <a:buAutoNum type="arabicPeriod"/>
              <a:defRPr/>
            </a:pPr>
            <a:r>
              <a:rPr lang="zh-CN" altLang="en-US" sz="2400" dirty="0" smtClean="0">
                <a:ea typeface="宋体" pitchFamily="2" charset="-122"/>
              </a:rPr>
              <a:t>在</a:t>
            </a:r>
            <a:r>
              <a:rPr lang="en-US" altLang="zh-CN" sz="2400" dirty="0" err="1" smtClean="0">
                <a:ea typeface="宋体" pitchFamily="2" charset="-122"/>
              </a:rPr>
              <a:t>Frock类</a:t>
            </a:r>
            <a:r>
              <a:rPr lang="zh-CN" altLang="en-US" sz="2400" dirty="0" smtClean="0">
                <a:ea typeface="宋体" pitchFamily="2" charset="-122"/>
              </a:rPr>
              <a:t>中</a:t>
            </a:r>
            <a:r>
              <a:rPr lang="en-US" altLang="zh-CN" sz="2400" dirty="0" err="1" smtClean="0">
                <a:ea typeface="宋体" pitchFamily="2" charset="-122"/>
              </a:rPr>
              <a:t>声明serialNumber</a:t>
            </a:r>
            <a:r>
              <a:rPr lang="en-US" altLang="zh-CN" sz="2400" dirty="0" smtClean="0">
                <a:ea typeface="宋体" pitchFamily="2" charset="-122"/>
              </a:rPr>
              <a:t>(</a:t>
            </a:r>
            <a:r>
              <a:rPr lang="zh-CN" altLang="en-US" sz="2400" dirty="0" smtClean="0">
                <a:ea typeface="宋体" pitchFamily="2" charset="-122"/>
              </a:rPr>
              <a:t>序列号</a:t>
            </a:r>
            <a:r>
              <a:rPr lang="en-US" altLang="zh-CN" sz="2400" dirty="0" smtClean="0">
                <a:ea typeface="宋体" pitchFamily="2" charset="-122"/>
              </a:rPr>
              <a:t>)</a:t>
            </a:r>
            <a:r>
              <a:rPr lang="zh-CN" altLang="en-US" sz="2400" dirty="0" smtClean="0">
                <a:ea typeface="宋体" pitchFamily="2" charset="-122"/>
              </a:rPr>
              <a:t>属性，并提供对应的</a:t>
            </a:r>
            <a:r>
              <a:rPr lang="en-US" altLang="zh-CN" sz="2400" dirty="0" smtClean="0">
                <a:ea typeface="宋体" pitchFamily="2" charset="-122"/>
              </a:rPr>
              <a:t>get</a:t>
            </a:r>
            <a:r>
              <a:rPr lang="zh-CN" altLang="en-US" sz="2400" dirty="0" smtClean="0">
                <a:ea typeface="宋体" pitchFamily="2" charset="-122"/>
              </a:rPr>
              <a:t>方法；</a:t>
            </a:r>
            <a:endParaRPr lang="en-US" altLang="zh-CN" sz="2400" dirty="0" smtClean="0">
              <a:ea typeface="宋体" pitchFamily="2" charset="-122"/>
            </a:endParaRPr>
          </a:p>
          <a:p>
            <a:pPr marL="457200" indent="-457200">
              <a:buFont typeface="+mj-lt"/>
              <a:buAutoNum type="arabicPeriod"/>
              <a:defRPr/>
            </a:pPr>
            <a:r>
              <a:rPr lang="zh-CN" altLang="en-US" sz="2400" dirty="0" smtClean="0">
                <a:ea typeface="宋体" pitchFamily="2" charset="-122"/>
              </a:rPr>
              <a:t>在</a:t>
            </a:r>
            <a:r>
              <a:rPr lang="en-US" altLang="zh-CN" sz="2400" dirty="0" err="1" smtClean="0">
                <a:ea typeface="宋体" pitchFamily="2" charset="-122"/>
              </a:rPr>
              <a:t>Frock类</a:t>
            </a:r>
            <a:r>
              <a:rPr lang="zh-CN" altLang="en-US" sz="2400" dirty="0" smtClean="0">
                <a:ea typeface="宋体" pitchFamily="2" charset="-122"/>
              </a:rPr>
              <a:t>的构造器中，通过调用</a:t>
            </a:r>
            <a:r>
              <a:rPr lang="en-US" altLang="zh-CN" sz="2400" dirty="0" err="1" smtClean="0">
                <a:ea typeface="宋体" pitchFamily="2" charset="-122"/>
              </a:rPr>
              <a:t>getNextNum</a:t>
            </a:r>
            <a:r>
              <a:rPr lang="zh-CN" altLang="en-US" sz="2400" dirty="0" smtClean="0">
                <a:ea typeface="宋体" pitchFamily="2" charset="-122"/>
              </a:rPr>
              <a:t>方法为</a:t>
            </a:r>
            <a:r>
              <a:rPr lang="en-US" altLang="zh-CN" sz="2400" dirty="0" smtClean="0">
                <a:ea typeface="宋体" pitchFamily="2" charset="-122"/>
              </a:rPr>
              <a:t>Frock</a:t>
            </a:r>
            <a:r>
              <a:rPr lang="zh-CN" altLang="en-US" sz="2400" dirty="0" smtClean="0">
                <a:ea typeface="宋体" pitchFamily="2" charset="-122"/>
              </a:rPr>
              <a:t>对象获取唯一序列号；</a:t>
            </a:r>
            <a:endParaRPr lang="en-US" altLang="zh-CN" sz="2400" dirty="0" smtClean="0">
              <a:ea typeface="宋体" pitchFamily="2" charset="-122"/>
            </a:endParaRPr>
          </a:p>
          <a:p>
            <a:pPr marL="457200" indent="-457200">
              <a:buFont typeface="+mj-lt"/>
              <a:buAutoNum type="arabicPeriod"/>
              <a:defRPr/>
            </a:pPr>
            <a:r>
              <a:rPr lang="zh-CN" altLang="en-US" sz="2400" dirty="0" smtClean="0">
                <a:ea typeface="宋体" pitchFamily="2" charset="-122"/>
              </a:rPr>
              <a:t>在</a:t>
            </a:r>
            <a:r>
              <a:rPr lang="en-US" altLang="zh-CN" sz="2400" dirty="0" err="1" smtClean="0">
                <a:ea typeface="宋体" pitchFamily="2" charset="-122"/>
              </a:rPr>
              <a:t>TestFrock类的main方法中</a:t>
            </a:r>
            <a:r>
              <a:rPr lang="en-US" altLang="zh-CN" sz="2400" dirty="0" smtClean="0">
                <a:ea typeface="宋体" pitchFamily="2" charset="-122"/>
              </a:rPr>
              <a:t>，</a:t>
            </a:r>
            <a:r>
              <a:rPr lang="zh-CN" altLang="en-US" sz="2400" dirty="0" smtClean="0">
                <a:ea typeface="宋体" pitchFamily="2" charset="-122"/>
              </a:rPr>
              <a:t>分别创建三个</a:t>
            </a:r>
            <a:r>
              <a:rPr lang="en-US" altLang="zh-CN" sz="2400" dirty="0" smtClean="0">
                <a:ea typeface="宋体" pitchFamily="2" charset="-122"/>
              </a:rPr>
              <a:t>Frock </a:t>
            </a:r>
            <a:r>
              <a:rPr lang="zh-CN" altLang="en-US" sz="2400" dirty="0" smtClean="0">
                <a:ea typeface="宋体" pitchFamily="2" charset="-122"/>
              </a:rPr>
              <a:t>对象，并打印三个对象的序列号，验证是否为按</a:t>
            </a:r>
            <a:r>
              <a:rPr lang="en-US" altLang="zh-CN" sz="2400" dirty="0" smtClean="0">
                <a:ea typeface="宋体" pitchFamily="2" charset="-122"/>
              </a:rPr>
              <a:t>100</a:t>
            </a:r>
            <a:r>
              <a:rPr lang="zh-CN" altLang="en-US" sz="2400" dirty="0" smtClean="0">
                <a:ea typeface="宋体" pitchFamily="2" charset="-122"/>
              </a:rPr>
              <a:t>递增。</a:t>
            </a:r>
            <a:endParaRPr lang="en-US" altLang="zh-CN" sz="2400" dirty="0" smtClean="0">
              <a:ea typeface="宋体" pitchFamily="2" charset="-122"/>
            </a:endParaRPr>
          </a:p>
          <a:p>
            <a:pPr marL="457200" indent="-457200">
              <a:buFont typeface="+mj-lt"/>
              <a:buAutoNum type="arabicPeriod"/>
              <a:defRPr/>
            </a:pPr>
            <a:endParaRPr lang="en-US" altLang="zh-CN" sz="2400" dirty="0" smtClean="0">
              <a:ea typeface="宋体" pitchFamily="2" charset="-122"/>
            </a:endParaRPr>
          </a:p>
        </p:txBody>
      </p:sp>
    </p:spTree>
    <p:extLst>
      <p:ext uri="{BB962C8B-B14F-4D97-AF65-F5344CB8AC3E}">
        <p14:creationId xmlns:p14="http://schemas.microsoft.com/office/powerpoint/2010/main" val="165841915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3419872" y="620688"/>
            <a:ext cx="2736304" cy="832698"/>
          </a:xfrm>
        </p:spPr>
        <p:txBody>
          <a:bodyPr/>
          <a:lstStyle/>
          <a:p>
            <a:pPr eaLnBrk="1" hangingPunct="1">
              <a:defRPr/>
            </a:pPr>
            <a:r>
              <a:rPr lang="zh-CN" altLang="en-US" b="1" dirty="0" smtClean="0">
                <a:latin typeface="+mn-lt"/>
                <a:ea typeface="宋体" pitchFamily="2" charset="-122"/>
                <a:cs typeface="Times New Roman" pitchFamily="18" charset="0"/>
              </a:rPr>
              <a:t>练习</a:t>
            </a:r>
            <a:r>
              <a:rPr lang="en-US" altLang="zh-CN" b="1" dirty="0" smtClean="0">
                <a:latin typeface="+mn-lt"/>
                <a:ea typeface="宋体" pitchFamily="2" charset="-122"/>
                <a:cs typeface="Times New Roman" pitchFamily="18" charset="0"/>
              </a:rPr>
              <a:t>2</a:t>
            </a:r>
            <a:endParaRPr lang="zh-CN" altLang="en-US" b="1" dirty="0" smtClean="0">
              <a:latin typeface="+mn-lt"/>
              <a:ea typeface="宋体" pitchFamily="2" charset="-122"/>
              <a:cs typeface="Times New Roman" pitchFamily="18" charset="0"/>
            </a:endParaRPr>
          </a:p>
        </p:txBody>
      </p:sp>
      <p:sp>
        <p:nvSpPr>
          <p:cNvPr id="13315" name="Rectangle 3"/>
          <p:cNvSpPr>
            <a:spLocks noChangeArrowheads="1"/>
          </p:cNvSpPr>
          <p:nvPr/>
        </p:nvSpPr>
        <p:spPr bwMode="auto">
          <a:xfrm>
            <a:off x="381000" y="1700808"/>
            <a:ext cx="8367464" cy="2677656"/>
          </a:xfrm>
          <a:prstGeom prst="rect">
            <a:avLst/>
          </a:prstGeom>
          <a:noFill/>
          <a:ln w="9525">
            <a:noFill/>
            <a:miter lim="800000"/>
            <a:headEnd/>
            <a:tailEnd/>
          </a:ln>
        </p:spPr>
        <p:txBody>
          <a:bodyPr wrap="square">
            <a:spAutoFit/>
          </a:bodyPr>
          <a:lstStyle/>
          <a:p>
            <a:pPr>
              <a:buFont typeface="Wingdings" pitchFamily="2" charset="2"/>
              <a:buNone/>
            </a:pPr>
            <a:r>
              <a:rPr lang="zh-CN" altLang="en-US" sz="2800" dirty="0" smtClean="0">
                <a:ea typeface="宋体" pitchFamily="2" charset="-122"/>
                <a:cs typeface="Times New Roman" pitchFamily="18" charset="0"/>
              </a:rPr>
              <a:t>编写</a:t>
            </a:r>
            <a:r>
              <a:rPr lang="zh-CN" altLang="en-US" sz="2800" dirty="0">
                <a:ea typeface="宋体" pitchFamily="2" charset="-122"/>
                <a:cs typeface="Times New Roman" pitchFamily="18" charset="0"/>
              </a:rPr>
              <a:t>一个类实现银行账户的概念，包含的属性有“帐号”、“密码”、“存款余额”、“利率”、“最小余额”，定义封装</a:t>
            </a:r>
            <a:r>
              <a:rPr lang="zh-CN" altLang="en-US" sz="2800" dirty="0" smtClean="0">
                <a:ea typeface="宋体" pitchFamily="2" charset="-122"/>
                <a:cs typeface="Times New Roman" pitchFamily="18" charset="0"/>
              </a:rPr>
              <a:t>这些属性</a:t>
            </a:r>
            <a:r>
              <a:rPr lang="zh-CN" altLang="en-US" sz="2800" dirty="0">
                <a:ea typeface="宋体" pitchFamily="2" charset="-122"/>
                <a:cs typeface="Times New Roman" pitchFamily="18" charset="0"/>
              </a:rPr>
              <a:t>的方法。</a:t>
            </a:r>
            <a:r>
              <a:rPr lang="zh-CN" altLang="en-US" sz="2800" dirty="0">
                <a:solidFill>
                  <a:srgbClr val="FF0000"/>
                </a:solidFill>
                <a:ea typeface="宋体" pitchFamily="2" charset="-122"/>
                <a:cs typeface="Times New Roman" pitchFamily="18" charset="0"/>
              </a:rPr>
              <a:t>账号要自动生成。</a:t>
            </a:r>
          </a:p>
          <a:p>
            <a:pPr>
              <a:buFont typeface="Wingdings" pitchFamily="2" charset="2"/>
              <a:buNone/>
            </a:pPr>
            <a:r>
              <a:rPr lang="zh-CN" altLang="en-US" sz="2800" dirty="0">
                <a:ea typeface="宋体" pitchFamily="2" charset="-122"/>
                <a:cs typeface="Times New Roman" pitchFamily="18" charset="0"/>
              </a:rPr>
              <a:t>编写主类，使用银行账户类，输入、输出</a:t>
            </a:r>
            <a:r>
              <a:rPr lang="en-US" altLang="zh-CN" sz="2800" dirty="0">
                <a:ea typeface="宋体" pitchFamily="2" charset="-122"/>
                <a:cs typeface="Times New Roman" pitchFamily="18" charset="0"/>
              </a:rPr>
              <a:t>3</a:t>
            </a:r>
            <a:r>
              <a:rPr lang="zh-CN" altLang="en-US" sz="2800" dirty="0">
                <a:ea typeface="宋体" pitchFamily="2" charset="-122"/>
                <a:cs typeface="Times New Roman" pitchFamily="18" charset="0"/>
              </a:rPr>
              <a:t>个储户的上述信息。</a:t>
            </a:r>
          </a:p>
          <a:p>
            <a:pPr>
              <a:buFont typeface="Wingdings" pitchFamily="2" charset="2"/>
              <a:buNone/>
            </a:pPr>
            <a:r>
              <a:rPr lang="zh-CN" altLang="en-US" sz="2800" dirty="0">
                <a:ea typeface="宋体" pitchFamily="2" charset="-122"/>
                <a:cs typeface="Times New Roman" pitchFamily="18" charset="0"/>
              </a:rPr>
              <a:t>考虑：哪些属性可以设计成</a:t>
            </a:r>
            <a:r>
              <a:rPr lang="en-US" altLang="zh-CN" sz="2800" dirty="0">
                <a:ea typeface="宋体" pitchFamily="2" charset="-122"/>
                <a:cs typeface="Times New Roman" pitchFamily="18" charset="0"/>
              </a:rPr>
              <a:t>static</a:t>
            </a:r>
            <a:r>
              <a:rPr lang="zh-CN" altLang="en-US" sz="2800" dirty="0">
                <a:ea typeface="宋体" pitchFamily="2" charset="-122"/>
                <a:cs typeface="Times New Roman" pitchFamily="18" charset="0"/>
              </a:rPr>
              <a:t>属性</a:t>
            </a:r>
            <a:r>
              <a:rPr lang="zh-CN" altLang="en-US" sz="2800" dirty="0" smtClean="0">
                <a:ea typeface="宋体" pitchFamily="2" charset="-122"/>
                <a:cs typeface="Times New Roman" pitchFamily="18" charset="0"/>
              </a:rPr>
              <a:t>。</a:t>
            </a:r>
            <a:endParaRPr lang="en-US" altLang="zh-CN" sz="2800" dirty="0">
              <a:ea typeface="宋体" pitchFamily="2" charset="-122"/>
              <a:cs typeface="Times New Roman" pitchFamily="18" charset="0"/>
            </a:endParaRPr>
          </a:p>
        </p:txBody>
      </p:sp>
    </p:spTree>
    <p:extLst>
      <p:ext uri="{BB962C8B-B14F-4D97-AF65-F5344CB8AC3E}">
        <p14:creationId xmlns:p14="http://schemas.microsoft.com/office/powerpoint/2010/main" val="165841915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04800" y="1410355"/>
            <a:ext cx="8534400" cy="5447645"/>
          </a:xfrm>
          <a:prstGeom prst="rect">
            <a:avLst/>
          </a:prstGeom>
          <a:noFill/>
          <a:ln w="9525">
            <a:noFill/>
            <a:miter lim="800000"/>
            <a:headEnd/>
            <a:tailEnd/>
          </a:ln>
        </p:spPr>
        <p:txBody>
          <a:bodyPr>
            <a:spAutoFit/>
          </a:bodyPr>
          <a:lstStyle/>
          <a:p>
            <a:pPr>
              <a:spcBef>
                <a:spcPct val="50000"/>
              </a:spcBef>
            </a:pPr>
            <a:r>
              <a:rPr kumimoji="0" lang="zh-CN" altLang="en-US" sz="2400" b="1" dirty="0" smtClean="0">
                <a:ea typeface="宋体" pitchFamily="2" charset="-122"/>
                <a:cs typeface="Times New Roman" pitchFamily="18" charset="0"/>
              </a:rPr>
              <a:t>        设计</a:t>
            </a:r>
            <a:r>
              <a:rPr kumimoji="0" lang="zh-CN" altLang="en-US" sz="2400" b="1" dirty="0">
                <a:ea typeface="宋体" pitchFamily="2" charset="-122"/>
                <a:cs typeface="Times New Roman" pitchFamily="18" charset="0"/>
              </a:rPr>
              <a:t>模式</a:t>
            </a:r>
            <a:r>
              <a:rPr kumimoji="0" lang="zh-CN" altLang="en-US" sz="2400" dirty="0">
                <a:ea typeface="宋体" pitchFamily="2" charset="-122"/>
                <a:cs typeface="Times New Roman" pitchFamily="18" charset="0"/>
              </a:rPr>
              <a:t>是在大量的实践中总结和理论化之后优选的代码结构、编程风格、以及</a:t>
            </a:r>
            <a:r>
              <a:rPr kumimoji="0" lang="zh-CN" altLang="en-US" sz="2400" b="1" dirty="0">
                <a:solidFill>
                  <a:schemeClr val="accent2"/>
                </a:solidFill>
                <a:ea typeface="宋体" pitchFamily="2" charset="-122"/>
                <a:cs typeface="Times New Roman" pitchFamily="18" charset="0"/>
              </a:rPr>
              <a:t>解决问题的思考方式</a:t>
            </a:r>
            <a:r>
              <a:rPr kumimoji="0" lang="zh-CN" altLang="en-US" sz="2400" dirty="0">
                <a:ea typeface="宋体" pitchFamily="2" charset="-122"/>
                <a:cs typeface="Times New Roman" pitchFamily="18" charset="0"/>
              </a:rPr>
              <a:t>。设计模式</a:t>
            </a:r>
            <a:r>
              <a:rPr kumimoji="0" lang="zh-CN" altLang="en-US" sz="2400" dirty="0" smtClean="0">
                <a:ea typeface="宋体" pitchFamily="2" charset="-122"/>
                <a:cs typeface="Times New Roman" pitchFamily="18" charset="0"/>
              </a:rPr>
              <a:t>就像是</a:t>
            </a:r>
            <a:r>
              <a:rPr kumimoji="0" lang="zh-CN" altLang="en-US" sz="2400" dirty="0">
                <a:ea typeface="宋体" pitchFamily="2" charset="-122"/>
                <a:cs typeface="Times New Roman" pitchFamily="18" charset="0"/>
              </a:rPr>
              <a:t>经典的棋谱，不同的棋局，我们用不同的棋谱，</a:t>
            </a:r>
            <a:r>
              <a:rPr kumimoji="0" lang="zh-CN" altLang="en-US" sz="2400" dirty="0" smtClean="0">
                <a:ea typeface="宋体" pitchFamily="2" charset="-122"/>
                <a:cs typeface="Times New Roman" pitchFamily="18" charset="0"/>
              </a:rPr>
              <a:t>免去我们</a:t>
            </a:r>
            <a:r>
              <a:rPr kumimoji="0" lang="zh-CN" altLang="en-US" sz="2400" dirty="0">
                <a:ea typeface="宋体" pitchFamily="2" charset="-122"/>
                <a:cs typeface="Times New Roman" pitchFamily="18" charset="0"/>
              </a:rPr>
              <a:t>自己</a:t>
            </a:r>
            <a:r>
              <a:rPr kumimoji="0" lang="zh-CN" altLang="en-US" sz="2400" dirty="0" smtClean="0">
                <a:ea typeface="宋体" pitchFamily="2" charset="-122"/>
                <a:cs typeface="Times New Roman" pitchFamily="18" charset="0"/>
              </a:rPr>
              <a:t>再思考</a:t>
            </a:r>
            <a:r>
              <a:rPr kumimoji="0" lang="zh-CN" altLang="en-US" sz="2400" dirty="0">
                <a:ea typeface="宋体" pitchFamily="2" charset="-122"/>
                <a:cs typeface="Times New Roman" pitchFamily="18" charset="0"/>
              </a:rPr>
              <a:t>和摸索。</a:t>
            </a:r>
          </a:p>
          <a:p>
            <a:r>
              <a:rPr kumimoji="0" lang="zh-CN" altLang="en-US" sz="2400" dirty="0" smtClean="0">
                <a:ea typeface="宋体" pitchFamily="2" charset="-122"/>
                <a:cs typeface="Times New Roman" pitchFamily="18" charset="0"/>
              </a:rPr>
              <a:t>        所谓类的单例设计模式，就是采取一定的方法保证在整个的软件系统中，对某个类</a:t>
            </a:r>
            <a:r>
              <a:rPr kumimoji="0" lang="zh-CN" altLang="en-US" sz="2400" b="1" dirty="0" smtClean="0">
                <a:ea typeface="宋体" pitchFamily="2" charset="-122"/>
                <a:cs typeface="Times New Roman" pitchFamily="18" charset="0"/>
              </a:rPr>
              <a:t>只能存在一个对象实例</a:t>
            </a:r>
            <a:r>
              <a:rPr kumimoji="0" lang="zh-CN" altLang="en-US" sz="2400" dirty="0" smtClean="0">
                <a:ea typeface="宋体" pitchFamily="2" charset="-122"/>
                <a:cs typeface="Times New Roman" pitchFamily="18" charset="0"/>
              </a:rPr>
              <a:t>，并且该类只提供一个取得其对象实例的方法。</a:t>
            </a:r>
            <a:r>
              <a:rPr kumimoji="0" lang="zh-CN" altLang="en-US" sz="2400" dirty="0">
                <a:ea typeface="宋体" pitchFamily="2" charset="-122"/>
                <a:cs typeface="Times New Roman" pitchFamily="18" charset="0"/>
              </a:rPr>
              <a:t>如果我们要让类在一个虚拟机中只能产生一个对象，我们首先必须将类的</a:t>
            </a:r>
            <a:r>
              <a:rPr kumimoji="0" lang="zh-CN" altLang="en-US" sz="2400" dirty="0">
                <a:solidFill>
                  <a:srgbClr val="0000FF"/>
                </a:solidFill>
                <a:ea typeface="宋体" pitchFamily="2" charset="-122"/>
                <a:cs typeface="Times New Roman" pitchFamily="18" charset="0"/>
              </a:rPr>
              <a:t>构造方法的访问权限设置为</a:t>
            </a:r>
            <a:r>
              <a:rPr kumimoji="0" lang="en-US" altLang="zh-CN" sz="2400" dirty="0">
                <a:solidFill>
                  <a:srgbClr val="0000FF"/>
                </a:solidFill>
                <a:ea typeface="宋体" pitchFamily="2" charset="-122"/>
                <a:cs typeface="Times New Roman" pitchFamily="18" charset="0"/>
              </a:rPr>
              <a:t>private</a:t>
            </a:r>
            <a:r>
              <a:rPr kumimoji="0" lang="zh-CN" altLang="en-US" sz="2400" dirty="0">
                <a:ea typeface="宋体" pitchFamily="2" charset="-122"/>
                <a:cs typeface="Times New Roman" pitchFamily="18" charset="0"/>
              </a:rPr>
              <a:t>，这样，就不能用</a:t>
            </a:r>
            <a:r>
              <a:rPr kumimoji="0" lang="en-US" altLang="zh-CN" sz="2400" dirty="0" smtClean="0">
                <a:ea typeface="宋体" pitchFamily="2" charset="-122"/>
                <a:cs typeface="Times New Roman" pitchFamily="18" charset="0"/>
              </a:rPr>
              <a:t>new</a:t>
            </a:r>
            <a:r>
              <a:rPr kumimoji="0" lang="zh-CN" altLang="en-US" sz="2400" dirty="0" smtClean="0">
                <a:ea typeface="宋体" pitchFamily="2" charset="-122"/>
                <a:cs typeface="Times New Roman" pitchFamily="18" charset="0"/>
              </a:rPr>
              <a:t>操作符</a:t>
            </a:r>
            <a:r>
              <a:rPr kumimoji="0" lang="zh-CN" altLang="en-US" sz="2400" dirty="0">
                <a:ea typeface="宋体" pitchFamily="2" charset="-122"/>
                <a:cs typeface="Times New Roman" pitchFamily="18" charset="0"/>
              </a:rPr>
              <a:t>在类的外部产生类的对象了，但在类内部仍可以产生该类的对象。因为在类的外部开始还无法得到类的对象，只能</a:t>
            </a:r>
            <a:r>
              <a:rPr kumimoji="0" lang="zh-CN" altLang="en-US" sz="2400" dirty="0">
                <a:solidFill>
                  <a:srgbClr val="0000FF"/>
                </a:solidFill>
                <a:ea typeface="宋体" pitchFamily="2" charset="-122"/>
                <a:cs typeface="Times New Roman" pitchFamily="18" charset="0"/>
              </a:rPr>
              <a:t>调用该类的某个静态方法</a:t>
            </a:r>
            <a:r>
              <a:rPr kumimoji="0" lang="zh-CN" altLang="en-US" sz="2400" dirty="0">
                <a:ea typeface="宋体" pitchFamily="2" charset="-122"/>
                <a:cs typeface="Times New Roman" pitchFamily="18" charset="0"/>
              </a:rPr>
              <a:t>以返回类内部创建的对象，静态方法只能访问类中的静态成员变量，所以，指向类内部产生的</a:t>
            </a:r>
            <a:r>
              <a:rPr kumimoji="0" lang="zh-CN" altLang="en-US" sz="2400" dirty="0">
                <a:solidFill>
                  <a:srgbClr val="0000FF"/>
                </a:solidFill>
                <a:ea typeface="宋体" pitchFamily="2" charset="-122"/>
                <a:cs typeface="Times New Roman" pitchFamily="18" charset="0"/>
              </a:rPr>
              <a:t>该类对象的变量也必须定义成静态的</a:t>
            </a:r>
            <a:r>
              <a:rPr kumimoji="0" lang="zh-CN" altLang="en-US" sz="2400" dirty="0">
                <a:ea typeface="宋体" pitchFamily="2" charset="-122"/>
                <a:cs typeface="Times New Roman" pitchFamily="18" charset="0"/>
              </a:rPr>
              <a:t>。</a:t>
            </a:r>
          </a:p>
        </p:txBody>
      </p:sp>
      <p:sp>
        <p:nvSpPr>
          <p:cNvPr id="273411" name="Rectangle 3"/>
          <p:cNvSpPr>
            <a:spLocks noGrp="1" noChangeArrowheads="1"/>
          </p:cNvSpPr>
          <p:nvPr>
            <p:ph type="title"/>
          </p:nvPr>
        </p:nvSpPr>
        <p:spPr>
          <a:xfrm>
            <a:off x="1691680" y="672268"/>
            <a:ext cx="6427440" cy="743666"/>
          </a:xfrm>
        </p:spPr>
        <p:txBody>
          <a:bodyPr>
            <a:noAutofit/>
          </a:bodyPr>
          <a:lstStyle/>
          <a:p>
            <a:pPr eaLnBrk="1" hangingPunct="1">
              <a:defRPr/>
            </a:pPr>
            <a:r>
              <a:rPr lang="zh-CN" altLang="en-US" b="1" dirty="0" smtClean="0">
                <a:latin typeface="+mn-lt"/>
                <a:ea typeface="宋体" pitchFamily="2" charset="-122"/>
                <a:cs typeface="Times New Roman" pitchFamily="18" charset="0"/>
              </a:rPr>
              <a:t>单</a:t>
            </a:r>
            <a:r>
              <a:rPr lang="zh-CN" altLang="en-US" b="1" dirty="0">
                <a:latin typeface="+mn-lt"/>
                <a:ea typeface="宋体" pitchFamily="2" charset="-122"/>
                <a:cs typeface="Times New Roman" pitchFamily="18" charset="0"/>
              </a:rPr>
              <a:t>例</a:t>
            </a:r>
            <a:r>
              <a:rPr lang="zh-CN" altLang="en-US" b="1" dirty="0" smtClean="0">
                <a:latin typeface="+mn-lt"/>
                <a:ea typeface="宋体" pitchFamily="2" charset="-122"/>
                <a:cs typeface="Times New Roman" pitchFamily="18" charset="0"/>
              </a:rPr>
              <a:t> </a:t>
            </a:r>
            <a:r>
              <a:rPr lang="en-US" altLang="zh-CN" b="1" dirty="0" smtClean="0">
                <a:latin typeface="+mn-lt"/>
                <a:ea typeface="宋体" pitchFamily="2" charset="-122"/>
                <a:cs typeface="Times New Roman" pitchFamily="18" charset="0"/>
              </a:rPr>
              <a:t>(Singleton)</a:t>
            </a:r>
            <a:r>
              <a:rPr lang="zh-CN" altLang="en-US" b="1" dirty="0" smtClean="0">
                <a:latin typeface="+mn-lt"/>
                <a:ea typeface="宋体" pitchFamily="2" charset="-122"/>
                <a:cs typeface="Times New Roman" pitchFamily="18" charset="0"/>
              </a:rPr>
              <a:t>设计模式</a:t>
            </a:r>
          </a:p>
        </p:txBody>
      </p:sp>
    </p:spTree>
    <p:extLst>
      <p:ext uri="{BB962C8B-B14F-4D97-AF65-F5344CB8AC3E}">
        <p14:creationId xmlns:p14="http://schemas.microsoft.com/office/powerpoint/2010/main" val="340024145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251520" y="1196752"/>
            <a:ext cx="7956376" cy="5400600"/>
          </a:xfrm>
        </p:spPr>
        <p:txBody>
          <a:bodyPr>
            <a:noAutofit/>
          </a:bodyPr>
          <a:lstStyle/>
          <a:p>
            <a:pPr eaLnBrk="1" hangingPunct="1">
              <a:lnSpc>
                <a:spcPct val="90000"/>
              </a:lnSpc>
              <a:spcBef>
                <a:spcPct val="0"/>
              </a:spcBef>
              <a:buFontTx/>
              <a:buNone/>
            </a:pPr>
            <a:r>
              <a:rPr lang="en-US" altLang="zh-CN" sz="2400" dirty="0" smtClean="0">
                <a:solidFill>
                  <a:srgbClr val="C00000"/>
                </a:solidFill>
                <a:ea typeface="宋体" pitchFamily="2" charset="-122"/>
                <a:cs typeface="Times New Roman" pitchFamily="18" charset="0"/>
              </a:rPr>
              <a:t>class Single{</a:t>
            </a:r>
          </a:p>
          <a:p>
            <a:pPr>
              <a:lnSpc>
                <a:spcPct val="90000"/>
              </a:lnSpc>
              <a:spcBef>
                <a:spcPct val="0"/>
              </a:spcBef>
              <a:buNone/>
            </a:pPr>
            <a:r>
              <a:rPr lang="en-US" altLang="zh-CN" sz="2400" dirty="0" smtClean="0">
                <a:solidFill>
                  <a:srgbClr val="C00000"/>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//private</a:t>
            </a:r>
            <a:r>
              <a:rPr lang="zh-CN" altLang="en-US" sz="2400" dirty="0">
                <a:solidFill>
                  <a:srgbClr val="0000FF"/>
                </a:solidFill>
                <a:ea typeface="宋体" pitchFamily="2" charset="-122"/>
                <a:cs typeface="Times New Roman" pitchFamily="18" charset="0"/>
              </a:rPr>
              <a:t>的构造器，不能在类的外部创建该类的</a:t>
            </a:r>
            <a:r>
              <a:rPr lang="zh-CN" altLang="en-US" sz="2400" dirty="0" smtClean="0">
                <a:solidFill>
                  <a:srgbClr val="0000FF"/>
                </a:solidFill>
                <a:ea typeface="宋体" pitchFamily="2" charset="-122"/>
                <a:cs typeface="Times New Roman" pitchFamily="18" charset="0"/>
              </a:rPr>
              <a:t>对象</a:t>
            </a:r>
            <a:endParaRPr lang="en-US" altLang="zh-CN" sz="2400" dirty="0" smtClean="0">
              <a:solidFill>
                <a:srgbClr val="C00000"/>
              </a:solidFill>
              <a:ea typeface="宋体" pitchFamily="2" charset="-122"/>
              <a:cs typeface="Times New Roman" pitchFamily="18" charset="0"/>
            </a:endParaRPr>
          </a:p>
          <a:p>
            <a:pPr>
              <a:lnSpc>
                <a:spcPct val="90000"/>
              </a:lnSpc>
              <a:spcBef>
                <a:spcPct val="0"/>
              </a:spcBef>
              <a:buNone/>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private </a:t>
            </a:r>
            <a:r>
              <a:rPr lang="en-US" altLang="zh-CN" sz="2400" dirty="0">
                <a:solidFill>
                  <a:srgbClr val="C00000"/>
                </a:solidFill>
                <a:ea typeface="宋体" pitchFamily="2" charset="-122"/>
                <a:cs typeface="Times New Roman" pitchFamily="18" charset="0"/>
              </a:rPr>
              <a:t>Single() </a:t>
            </a:r>
            <a:r>
              <a:rPr lang="en-US" altLang="zh-CN" sz="2400" dirty="0">
                <a:solidFill>
                  <a:srgbClr val="0000FF"/>
                </a:solidFill>
                <a:ea typeface="宋体" pitchFamily="2" charset="-122"/>
                <a:cs typeface="Times New Roman" pitchFamily="18" charset="0"/>
              </a:rPr>
              <a:t>{} </a:t>
            </a:r>
            <a:endParaRPr lang="en-US" altLang="zh-CN" sz="2400" dirty="0" smtClean="0">
              <a:solidFill>
                <a:srgbClr val="0000FF"/>
              </a:solidFill>
              <a:ea typeface="宋体" pitchFamily="2" charset="-122"/>
              <a:cs typeface="Times New Roman" pitchFamily="18" charset="0"/>
            </a:endParaRPr>
          </a:p>
          <a:p>
            <a:pPr>
              <a:lnSpc>
                <a:spcPct val="90000"/>
              </a:lnSpc>
              <a:spcBef>
                <a:spcPct val="0"/>
              </a:spcBef>
              <a:buNone/>
            </a:pPr>
            <a:r>
              <a:rPr lang="zh-CN" altLang="en-US" sz="2400" dirty="0">
                <a:solidFill>
                  <a:srgbClr val="C00000"/>
                </a:solidFill>
                <a:ea typeface="宋体" pitchFamily="2" charset="-122"/>
                <a:cs typeface="Times New Roman" pitchFamily="18" charset="0"/>
              </a:rPr>
              <a:t>	</a:t>
            </a:r>
            <a:r>
              <a:rPr lang="zh-CN" altLang="en-US" sz="2400" dirty="0" smtClean="0">
                <a:solidFill>
                  <a:srgbClr val="C00000"/>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a:t>
            </a:r>
            <a:r>
              <a:rPr lang="zh-CN" altLang="en-US" sz="2400" dirty="0">
                <a:solidFill>
                  <a:srgbClr val="0000FF"/>
                </a:solidFill>
                <a:ea typeface="宋体" pitchFamily="2" charset="-122"/>
                <a:cs typeface="Times New Roman" pitchFamily="18" charset="0"/>
              </a:rPr>
              <a:t>私有的，只能在类的内部</a:t>
            </a:r>
            <a:r>
              <a:rPr lang="zh-CN" altLang="en-US" sz="2400" dirty="0" smtClean="0">
                <a:solidFill>
                  <a:srgbClr val="0000FF"/>
                </a:solidFill>
                <a:ea typeface="宋体" pitchFamily="2" charset="-122"/>
                <a:cs typeface="Times New Roman" pitchFamily="18" charset="0"/>
              </a:rPr>
              <a:t>访问</a:t>
            </a:r>
            <a:endParaRPr lang="en-US" altLang="zh-CN" sz="2400" dirty="0" smtClean="0">
              <a:solidFill>
                <a:srgbClr val="C00000"/>
              </a:solidFill>
              <a:ea typeface="宋体" pitchFamily="2" charset="-122"/>
              <a:cs typeface="Times New Roman" pitchFamily="18" charset="0"/>
            </a:endParaRPr>
          </a:p>
          <a:p>
            <a:pPr>
              <a:lnSpc>
                <a:spcPct val="90000"/>
              </a:lnSpc>
              <a:spcBef>
                <a:spcPct val="0"/>
              </a:spcBef>
              <a:buNone/>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private static Single </a:t>
            </a:r>
            <a:r>
              <a:rPr lang="en-US" altLang="zh-CN" sz="2400" dirty="0" err="1" smtClean="0">
                <a:solidFill>
                  <a:srgbClr val="C00000"/>
                </a:solidFill>
                <a:ea typeface="宋体" pitchFamily="2" charset="-122"/>
                <a:cs typeface="Times New Roman" pitchFamily="18" charset="0"/>
              </a:rPr>
              <a:t>onlyone</a:t>
            </a:r>
            <a:r>
              <a:rPr lang="en-US" altLang="zh-CN" sz="2400" dirty="0" smtClean="0">
                <a:solidFill>
                  <a:srgbClr val="C00000"/>
                </a:solidFill>
                <a:ea typeface="宋体" pitchFamily="2" charset="-122"/>
                <a:cs typeface="Times New Roman" pitchFamily="18" charset="0"/>
              </a:rPr>
              <a:t> = new Single();</a:t>
            </a:r>
          </a:p>
          <a:p>
            <a:pPr>
              <a:lnSpc>
                <a:spcPct val="90000"/>
              </a:lnSpc>
              <a:spcBef>
                <a:spcPct val="0"/>
              </a:spcBef>
              <a:buNone/>
            </a:pPr>
            <a:r>
              <a:rPr lang="en-US" altLang="zh-CN" sz="2400" dirty="0" smtClean="0">
                <a:solidFill>
                  <a:srgbClr val="0000FF"/>
                </a:solidFill>
                <a:ea typeface="宋体" pitchFamily="2" charset="-122"/>
                <a:cs typeface="Times New Roman" pitchFamily="18" charset="0"/>
              </a:rPr>
              <a:t> </a:t>
            </a:r>
            <a:r>
              <a:rPr lang="en-US" altLang="zh-CN" sz="2400" dirty="0" smtClean="0">
                <a:solidFill>
                  <a:schemeClr val="accent2"/>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a:t>
            </a:r>
            <a:r>
              <a:rPr lang="en-US" altLang="zh-CN" sz="2400" dirty="0" err="1">
                <a:solidFill>
                  <a:srgbClr val="0000FF"/>
                </a:solidFill>
                <a:ea typeface="宋体" pitchFamily="2" charset="-122"/>
                <a:cs typeface="Times New Roman" pitchFamily="18" charset="0"/>
              </a:rPr>
              <a:t>getSingle</a:t>
            </a:r>
            <a:r>
              <a:rPr lang="en-US" altLang="zh-CN" sz="2400" dirty="0">
                <a:solidFill>
                  <a:srgbClr val="0000FF"/>
                </a:solidFill>
                <a:ea typeface="宋体" pitchFamily="2" charset="-122"/>
                <a:cs typeface="Times New Roman" pitchFamily="18" charset="0"/>
              </a:rPr>
              <a:t>()</a:t>
            </a:r>
            <a:r>
              <a:rPr lang="zh-CN" altLang="en-US" sz="2400" dirty="0">
                <a:solidFill>
                  <a:srgbClr val="0000FF"/>
                </a:solidFill>
                <a:ea typeface="宋体" pitchFamily="2" charset="-122"/>
                <a:cs typeface="Times New Roman" pitchFamily="18" charset="0"/>
              </a:rPr>
              <a:t>为</a:t>
            </a:r>
            <a:r>
              <a:rPr lang="en-US" altLang="zh-CN" sz="2400" dirty="0">
                <a:solidFill>
                  <a:srgbClr val="0000FF"/>
                </a:solidFill>
                <a:ea typeface="宋体" pitchFamily="2" charset="-122"/>
                <a:cs typeface="Times New Roman" pitchFamily="18" charset="0"/>
              </a:rPr>
              <a:t>static</a:t>
            </a:r>
            <a:r>
              <a:rPr lang="zh-CN" altLang="en-US" sz="2400" dirty="0">
                <a:solidFill>
                  <a:srgbClr val="0000FF"/>
                </a:solidFill>
                <a:ea typeface="宋体" pitchFamily="2" charset="-122"/>
                <a:cs typeface="Times New Roman" pitchFamily="18" charset="0"/>
              </a:rPr>
              <a:t>，不用创建对象即可</a:t>
            </a:r>
            <a:r>
              <a:rPr lang="zh-CN" altLang="en-US" sz="2400" dirty="0" smtClean="0">
                <a:solidFill>
                  <a:srgbClr val="0000FF"/>
                </a:solidFill>
                <a:ea typeface="宋体" pitchFamily="2" charset="-122"/>
                <a:cs typeface="Times New Roman" pitchFamily="18" charset="0"/>
              </a:rPr>
              <a:t>访问</a:t>
            </a:r>
            <a:endParaRPr lang="en-US" altLang="zh-CN" sz="2400" dirty="0" smtClean="0">
              <a:solidFill>
                <a:schemeClr val="accent2"/>
              </a:solidFill>
              <a:ea typeface="宋体" pitchFamily="2" charset="-122"/>
              <a:cs typeface="Times New Roman" pitchFamily="18" charset="0"/>
            </a:endParaRPr>
          </a:p>
          <a:p>
            <a:pPr>
              <a:lnSpc>
                <a:spcPct val="90000"/>
              </a:lnSpc>
              <a:spcBef>
                <a:spcPct val="0"/>
              </a:spcBef>
              <a:buNone/>
            </a:pPr>
            <a:r>
              <a:rPr lang="en-US" altLang="zh-CN" sz="2400" dirty="0" smtClean="0">
                <a:solidFill>
                  <a:srgbClr val="C00000"/>
                </a:solidFill>
                <a:ea typeface="宋体" pitchFamily="2" charset="-122"/>
                <a:cs typeface="Times New Roman" pitchFamily="18" charset="0"/>
              </a:rPr>
              <a:t>     public static Single </a:t>
            </a:r>
            <a:r>
              <a:rPr lang="en-US" altLang="zh-CN" sz="2400" dirty="0" err="1" smtClean="0">
                <a:solidFill>
                  <a:srgbClr val="C00000"/>
                </a:solidFill>
                <a:ea typeface="宋体" pitchFamily="2" charset="-122"/>
                <a:cs typeface="Times New Roman" pitchFamily="18" charset="0"/>
              </a:rPr>
              <a:t>getSingle</a:t>
            </a:r>
            <a:r>
              <a:rPr lang="en-US" altLang="zh-CN" sz="2400" dirty="0" smtClean="0">
                <a:solidFill>
                  <a:srgbClr val="C00000"/>
                </a:solidFill>
                <a:ea typeface="宋体" pitchFamily="2" charset="-122"/>
                <a:cs typeface="Times New Roman" pitchFamily="18" charset="0"/>
              </a:rPr>
              <a:t>() {</a:t>
            </a:r>
          </a:p>
          <a:p>
            <a:pPr>
              <a:lnSpc>
                <a:spcPct val="90000"/>
              </a:lnSpc>
              <a:spcBef>
                <a:spcPct val="0"/>
              </a:spcBef>
              <a:buNone/>
            </a:pPr>
            <a:r>
              <a:rPr lang="zh-CN" altLang="en-US" sz="2400" dirty="0" smtClean="0">
                <a:solidFill>
                  <a:schemeClr val="accent2"/>
                </a:solidFill>
                <a:ea typeface="宋体" pitchFamily="2" charset="-122"/>
                <a:cs typeface="Times New Roman" pitchFamily="18" charset="0"/>
              </a:rPr>
              <a:t>	</a:t>
            </a:r>
            <a:r>
              <a:rPr lang="zh-CN" altLang="en-US" sz="2400" dirty="0" smtClean="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return </a:t>
            </a:r>
            <a:r>
              <a:rPr lang="en-US" altLang="zh-CN" sz="2400" dirty="0" err="1" smtClean="0">
                <a:solidFill>
                  <a:srgbClr val="C00000"/>
                </a:solidFill>
                <a:ea typeface="宋体" pitchFamily="2" charset="-122"/>
                <a:cs typeface="Times New Roman" pitchFamily="18" charset="0"/>
              </a:rPr>
              <a:t>onlyone</a:t>
            </a:r>
            <a:r>
              <a:rPr lang="en-US" altLang="zh-CN" sz="2400" dirty="0" smtClean="0">
                <a:solidFill>
                  <a:srgbClr val="C00000"/>
                </a:solidFill>
                <a:ea typeface="宋体" pitchFamily="2" charset="-122"/>
                <a:cs typeface="Times New Roman" pitchFamily="18" charset="0"/>
              </a:rPr>
              <a:t>;</a:t>
            </a:r>
          </a:p>
          <a:p>
            <a:pPr eaLnBrk="1" hangingPunct="1">
              <a:lnSpc>
                <a:spcPct val="90000"/>
              </a:lnSpc>
              <a:spcBef>
                <a:spcPct val="0"/>
              </a:spcBef>
              <a:buFontTx/>
              <a:buNone/>
            </a:pPr>
            <a:r>
              <a:rPr lang="en-US" altLang="zh-CN" sz="2400" dirty="0" smtClean="0">
                <a:solidFill>
                  <a:srgbClr val="C00000"/>
                </a:solidFill>
                <a:ea typeface="宋体" pitchFamily="2" charset="-122"/>
                <a:cs typeface="Times New Roman" pitchFamily="18" charset="0"/>
              </a:rPr>
              <a:t> 	}</a:t>
            </a:r>
          </a:p>
          <a:p>
            <a:pPr>
              <a:lnSpc>
                <a:spcPct val="90000"/>
              </a:lnSpc>
              <a:spcBef>
                <a:spcPct val="0"/>
              </a:spcBef>
              <a:buNone/>
            </a:pPr>
            <a:r>
              <a:rPr lang="en-US" altLang="zh-CN" sz="2400" dirty="0" smtClean="0">
                <a:solidFill>
                  <a:srgbClr val="C00000"/>
                </a:solidFill>
                <a:ea typeface="宋体" pitchFamily="2" charset="-122"/>
                <a:cs typeface="Times New Roman" pitchFamily="18" charset="0"/>
              </a:rPr>
              <a:t>}</a:t>
            </a:r>
          </a:p>
          <a:p>
            <a:pPr eaLnBrk="1" hangingPunct="1">
              <a:lnSpc>
                <a:spcPct val="90000"/>
              </a:lnSpc>
              <a:spcBef>
                <a:spcPct val="0"/>
              </a:spcBef>
              <a:buFontTx/>
              <a:buNone/>
            </a:pPr>
            <a:r>
              <a:rPr lang="en-US" altLang="zh-CN" sz="2400" dirty="0" smtClean="0">
                <a:solidFill>
                  <a:srgbClr val="C00000"/>
                </a:solidFill>
                <a:ea typeface="宋体" pitchFamily="2" charset="-122"/>
                <a:cs typeface="Times New Roman" pitchFamily="18" charset="0"/>
              </a:rPr>
              <a:t> public class </a:t>
            </a:r>
            <a:r>
              <a:rPr lang="en-US" altLang="zh-CN" sz="2400" dirty="0" err="1" smtClean="0">
                <a:solidFill>
                  <a:srgbClr val="C00000"/>
                </a:solidFill>
                <a:ea typeface="宋体" pitchFamily="2" charset="-122"/>
                <a:cs typeface="Times New Roman" pitchFamily="18" charset="0"/>
              </a:rPr>
              <a:t>TestSingle</a:t>
            </a:r>
            <a:r>
              <a:rPr lang="en-US" altLang="zh-CN" sz="2400" dirty="0" smtClean="0">
                <a:solidFill>
                  <a:srgbClr val="C00000"/>
                </a:solidFill>
                <a:ea typeface="宋体" pitchFamily="2" charset="-122"/>
                <a:cs typeface="Times New Roman" pitchFamily="18" charset="0"/>
              </a:rPr>
              <a:t>{</a:t>
            </a:r>
          </a:p>
          <a:p>
            <a:pPr eaLnBrk="1" hangingPunct="1">
              <a:lnSpc>
                <a:spcPct val="90000"/>
              </a:lnSpc>
              <a:spcBef>
                <a:spcPct val="0"/>
              </a:spcBef>
              <a:buFontTx/>
              <a:buNone/>
            </a:pPr>
            <a:r>
              <a:rPr lang="en-US" altLang="zh-CN" sz="2400" dirty="0" smtClean="0">
                <a:solidFill>
                  <a:srgbClr val="C00000"/>
                </a:solidFill>
                <a:ea typeface="宋体" pitchFamily="2" charset="-122"/>
                <a:cs typeface="Times New Roman" pitchFamily="18" charset="0"/>
              </a:rPr>
              <a:t>	public static void main(String </a:t>
            </a:r>
            <a:r>
              <a:rPr lang="en-US" altLang="zh-CN" sz="2400" dirty="0" err="1" smtClean="0">
                <a:solidFill>
                  <a:srgbClr val="C00000"/>
                </a:solidFill>
                <a:ea typeface="宋体" pitchFamily="2" charset="-122"/>
                <a:cs typeface="Times New Roman" pitchFamily="18" charset="0"/>
              </a:rPr>
              <a:t>args</a:t>
            </a:r>
            <a:r>
              <a:rPr lang="en-US" altLang="zh-CN" sz="2400" dirty="0" smtClean="0">
                <a:solidFill>
                  <a:srgbClr val="C00000"/>
                </a:solidFill>
                <a:ea typeface="宋体" pitchFamily="2" charset="-122"/>
                <a:cs typeface="Times New Roman" pitchFamily="18" charset="0"/>
              </a:rPr>
              <a:t>[]) {		</a:t>
            </a:r>
          </a:p>
          <a:p>
            <a:pPr eaLnBrk="1" hangingPunct="1">
              <a:lnSpc>
                <a:spcPct val="90000"/>
              </a:lnSpc>
              <a:spcBef>
                <a:spcPct val="0"/>
              </a:spcBef>
              <a:buFontTx/>
              <a:buNone/>
            </a:pPr>
            <a:r>
              <a:rPr lang="en-US" altLang="zh-CN" sz="2400" dirty="0" smtClean="0">
                <a:solidFill>
                  <a:srgbClr val="C00000"/>
                </a:solidFill>
                <a:ea typeface="宋体" pitchFamily="2" charset="-122"/>
                <a:cs typeface="Times New Roman" pitchFamily="18" charset="0"/>
              </a:rPr>
              <a:t>		Single  s1 = </a:t>
            </a:r>
            <a:r>
              <a:rPr lang="en-US" altLang="zh-CN" sz="2400" dirty="0" err="1" smtClean="0">
                <a:solidFill>
                  <a:srgbClr val="C00000"/>
                </a:solidFill>
                <a:ea typeface="宋体" pitchFamily="2" charset="-122"/>
                <a:cs typeface="Times New Roman" pitchFamily="18" charset="0"/>
              </a:rPr>
              <a:t>Single.getSingle</a:t>
            </a:r>
            <a:r>
              <a:rPr lang="en-US" altLang="zh-CN" sz="2400" dirty="0" smtClean="0">
                <a:solidFill>
                  <a:srgbClr val="C00000"/>
                </a:solidFill>
                <a:ea typeface="宋体" pitchFamily="2" charset="-122"/>
                <a:cs typeface="Times New Roman" pitchFamily="18" charset="0"/>
              </a:rPr>
              <a:t>();      </a:t>
            </a:r>
            <a:r>
              <a:rPr lang="en-US" altLang="zh-CN" sz="2400" dirty="0" smtClean="0">
                <a:solidFill>
                  <a:srgbClr val="0000FF"/>
                </a:solidFill>
                <a:ea typeface="宋体" pitchFamily="2" charset="-122"/>
                <a:cs typeface="Times New Roman" pitchFamily="18" charset="0"/>
              </a:rPr>
              <a:t>//</a:t>
            </a:r>
            <a:r>
              <a:rPr lang="zh-CN" altLang="en-US" sz="2400" dirty="0" smtClean="0">
                <a:solidFill>
                  <a:srgbClr val="0000FF"/>
                </a:solidFill>
                <a:ea typeface="宋体" pitchFamily="2" charset="-122"/>
                <a:cs typeface="Times New Roman" pitchFamily="18" charset="0"/>
              </a:rPr>
              <a:t>访问静态方法</a:t>
            </a:r>
          </a:p>
          <a:p>
            <a:pPr eaLnBrk="1" hangingPunct="1">
              <a:lnSpc>
                <a:spcPct val="90000"/>
              </a:lnSpc>
              <a:spcBef>
                <a:spcPct val="0"/>
              </a:spcBef>
              <a:buFontTx/>
              <a:buNone/>
            </a:pPr>
            <a:r>
              <a:rPr lang="zh-CN" altLang="en-US" sz="2400" dirty="0" smtClean="0">
                <a:solidFill>
                  <a:schemeClr val="accent2"/>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Single  s2 = </a:t>
            </a:r>
            <a:r>
              <a:rPr lang="en-US" altLang="zh-CN" sz="2400" dirty="0" err="1" smtClean="0">
                <a:solidFill>
                  <a:srgbClr val="C00000"/>
                </a:solidFill>
                <a:ea typeface="宋体" pitchFamily="2" charset="-122"/>
                <a:cs typeface="Times New Roman" pitchFamily="18" charset="0"/>
              </a:rPr>
              <a:t>Single.getSingle</a:t>
            </a:r>
            <a:r>
              <a:rPr lang="en-US" altLang="zh-CN" sz="2400" dirty="0" smtClean="0">
                <a:solidFill>
                  <a:srgbClr val="C00000"/>
                </a:solidFill>
                <a:ea typeface="宋体" pitchFamily="2" charset="-122"/>
                <a:cs typeface="Times New Roman" pitchFamily="18" charset="0"/>
              </a:rPr>
              <a:t>();</a:t>
            </a:r>
          </a:p>
          <a:p>
            <a:pPr eaLnBrk="1" hangingPunct="1">
              <a:lnSpc>
                <a:spcPct val="90000"/>
              </a:lnSpc>
              <a:spcBef>
                <a:spcPct val="0"/>
              </a:spcBef>
              <a:buFontTx/>
              <a:buNone/>
            </a:pPr>
            <a:r>
              <a:rPr lang="en-US" altLang="zh-CN" sz="2400" dirty="0" smtClean="0">
                <a:solidFill>
                  <a:srgbClr val="C00000"/>
                </a:solidFill>
                <a:ea typeface="宋体" pitchFamily="2" charset="-122"/>
                <a:cs typeface="Times New Roman" pitchFamily="18" charset="0"/>
              </a:rPr>
              <a:t>		if (s1==s2){</a:t>
            </a:r>
          </a:p>
          <a:p>
            <a:pPr eaLnBrk="1" hangingPunct="1">
              <a:lnSpc>
                <a:spcPct val="90000"/>
              </a:lnSpc>
              <a:spcBef>
                <a:spcPct val="0"/>
              </a:spcBef>
              <a:buFontTx/>
              <a:buNone/>
            </a:pPr>
            <a:r>
              <a:rPr lang="en-US" altLang="zh-CN" sz="2400" dirty="0" smtClean="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System.out.println</a:t>
            </a:r>
            <a:r>
              <a:rPr lang="en-US" altLang="zh-CN" sz="2400" dirty="0" smtClean="0">
                <a:solidFill>
                  <a:srgbClr val="C00000"/>
                </a:solidFill>
                <a:ea typeface="宋体" pitchFamily="2" charset="-122"/>
                <a:cs typeface="Times New Roman" pitchFamily="18" charset="0"/>
              </a:rPr>
              <a:t>("s1 is equals to s2!");</a:t>
            </a:r>
          </a:p>
          <a:p>
            <a:pPr eaLnBrk="1" hangingPunct="1">
              <a:lnSpc>
                <a:spcPct val="90000"/>
              </a:lnSpc>
              <a:spcBef>
                <a:spcPct val="0"/>
              </a:spcBef>
              <a:buFontTx/>
              <a:buNone/>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a:t>
            </a:r>
          </a:p>
        </p:txBody>
      </p:sp>
      <p:sp>
        <p:nvSpPr>
          <p:cNvPr id="5" name="Rectangle 3"/>
          <p:cNvSpPr>
            <a:spLocks noGrp="1" noChangeArrowheads="1"/>
          </p:cNvSpPr>
          <p:nvPr>
            <p:ph type="title"/>
          </p:nvPr>
        </p:nvSpPr>
        <p:spPr>
          <a:xfrm>
            <a:off x="2195736" y="692696"/>
            <a:ext cx="5923384" cy="743666"/>
          </a:xfrm>
        </p:spPr>
        <p:txBody>
          <a:bodyPr>
            <a:normAutofit/>
          </a:bodyPr>
          <a:lstStyle/>
          <a:p>
            <a:pPr eaLnBrk="1" hangingPunct="1">
              <a:defRPr/>
            </a:pPr>
            <a:r>
              <a:rPr lang="zh-CN" altLang="en-US" sz="3200" b="1" dirty="0" smtClean="0">
                <a:latin typeface="+mn-lt"/>
                <a:ea typeface="宋体" pitchFamily="2" charset="-122"/>
                <a:cs typeface="Times New Roman" pitchFamily="18" charset="0"/>
              </a:rPr>
              <a:t>单例</a:t>
            </a:r>
            <a:r>
              <a:rPr lang="en-US" altLang="zh-CN" sz="3200" b="1" dirty="0">
                <a:latin typeface="+mn-lt"/>
                <a:ea typeface="宋体" pitchFamily="2" charset="-122"/>
                <a:cs typeface="Times New Roman" pitchFamily="18" charset="0"/>
              </a:rPr>
              <a:t>(</a:t>
            </a:r>
            <a:r>
              <a:rPr lang="en-US" altLang="zh-CN" sz="3200" b="1" dirty="0" smtClean="0">
                <a:latin typeface="+mn-lt"/>
                <a:ea typeface="宋体" pitchFamily="2" charset="-122"/>
                <a:cs typeface="Times New Roman" pitchFamily="18" charset="0"/>
              </a:rPr>
              <a:t>Singleton)</a:t>
            </a:r>
            <a:r>
              <a:rPr lang="zh-CN" altLang="en-US" sz="3200" b="1" dirty="0" smtClean="0">
                <a:latin typeface="+mn-lt"/>
                <a:ea typeface="宋体" pitchFamily="2" charset="-122"/>
                <a:cs typeface="Times New Roman" pitchFamily="18" charset="0"/>
              </a:rPr>
              <a:t>设计模式</a:t>
            </a:r>
            <a:r>
              <a:rPr lang="en-US" altLang="zh-CN" sz="3200" b="1" dirty="0" smtClean="0">
                <a:latin typeface="+mn-lt"/>
                <a:ea typeface="宋体" pitchFamily="2" charset="-122"/>
                <a:cs typeface="Times New Roman" pitchFamily="18" charset="0"/>
              </a:rPr>
              <a:t>-</a:t>
            </a:r>
            <a:r>
              <a:rPr lang="zh-CN" altLang="en-US" sz="3200" b="1" dirty="0" smtClean="0">
                <a:latin typeface="+mn-lt"/>
                <a:ea typeface="宋体" pitchFamily="2" charset="-122"/>
                <a:cs typeface="Times New Roman" pitchFamily="18" charset="0"/>
              </a:rPr>
              <a:t>饿汉式</a:t>
            </a:r>
          </a:p>
        </p:txBody>
      </p:sp>
    </p:spTree>
    <p:extLst>
      <p:ext uri="{BB962C8B-B14F-4D97-AF65-F5344CB8AC3E}">
        <p14:creationId xmlns:p14="http://schemas.microsoft.com/office/powerpoint/2010/main" val="303063210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251520" y="1196752"/>
            <a:ext cx="8640960" cy="5400600"/>
          </a:xfrm>
        </p:spPr>
        <p:txBody>
          <a:bodyPr>
            <a:noAutofit/>
          </a:bodyPr>
          <a:lstStyle/>
          <a:p>
            <a:pPr>
              <a:lnSpc>
                <a:spcPct val="90000"/>
              </a:lnSpc>
              <a:spcBef>
                <a:spcPct val="0"/>
              </a:spcBef>
              <a:buNone/>
            </a:pPr>
            <a:r>
              <a:rPr lang="en-US" altLang="zh-CN" sz="2400" dirty="0" smtClean="0">
                <a:solidFill>
                  <a:srgbClr val="C00000"/>
                </a:solidFill>
                <a:ea typeface="宋体" pitchFamily="2" charset="-122"/>
                <a:cs typeface="Times New Roman" pitchFamily="18" charset="0"/>
              </a:rPr>
              <a:t>class Singleton{</a:t>
            </a:r>
            <a:endParaRPr lang="en-US" altLang="zh-CN" sz="2400" dirty="0">
              <a:solidFill>
                <a:srgbClr val="C00000"/>
              </a:solidFill>
              <a:ea typeface="宋体" pitchFamily="2" charset="-122"/>
              <a:cs typeface="Times New Roman" pitchFamily="18" charset="0"/>
            </a:endParaRPr>
          </a:p>
          <a:p>
            <a:pPr>
              <a:lnSpc>
                <a:spcPct val="90000"/>
              </a:lnSpc>
              <a:spcBef>
                <a:spcPct val="0"/>
              </a:spcBef>
              <a:buNone/>
            </a:pPr>
            <a:r>
              <a:rPr lang="en-US" altLang="zh-CN" sz="2000" dirty="0">
                <a:solidFill>
                  <a:srgbClr val="0000FF"/>
                </a:solidFill>
                <a:ea typeface="宋体" pitchFamily="2" charset="-122"/>
                <a:cs typeface="Times New Roman" pitchFamily="18" charset="0"/>
              </a:rPr>
              <a:t>	//1.</a:t>
            </a:r>
            <a:r>
              <a:rPr lang="zh-CN" altLang="en-US" sz="2000" dirty="0">
                <a:solidFill>
                  <a:srgbClr val="0000FF"/>
                </a:solidFill>
                <a:ea typeface="宋体" pitchFamily="2" charset="-122"/>
                <a:cs typeface="Times New Roman" pitchFamily="18" charset="0"/>
              </a:rPr>
              <a:t>将构造器私有化，保证在此类的外部，不能调用本类的构造器。</a:t>
            </a:r>
          </a:p>
          <a:p>
            <a:pPr>
              <a:lnSpc>
                <a:spcPct val="90000"/>
              </a:lnSpc>
              <a:spcBef>
                <a:spcPct val="0"/>
              </a:spcBef>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private </a:t>
            </a:r>
            <a:r>
              <a:rPr lang="en-US" altLang="zh-CN" sz="2400" dirty="0" smtClean="0">
                <a:solidFill>
                  <a:srgbClr val="C00000"/>
                </a:solidFill>
                <a:ea typeface="宋体" pitchFamily="2" charset="-122"/>
                <a:cs typeface="Times New Roman" pitchFamily="18" charset="0"/>
              </a:rPr>
              <a:t>Singleton(){</a:t>
            </a:r>
            <a:endParaRPr lang="en-US" altLang="zh-CN" sz="2400" dirty="0">
              <a:solidFill>
                <a:srgbClr val="C00000"/>
              </a:solidFill>
              <a:ea typeface="宋体" pitchFamily="2" charset="-122"/>
              <a:cs typeface="Times New Roman" pitchFamily="18" charset="0"/>
            </a:endParaRPr>
          </a:p>
          <a:p>
            <a:pPr>
              <a:lnSpc>
                <a:spcPct val="90000"/>
              </a:lnSpc>
              <a:spcBef>
                <a:spcPct val="0"/>
              </a:spcBef>
              <a:buNone/>
            </a:pPr>
            <a:r>
              <a:rPr lang="en-US" altLang="zh-CN" sz="2400" dirty="0">
                <a:solidFill>
                  <a:srgbClr val="C00000"/>
                </a:solidFill>
                <a:ea typeface="宋体" pitchFamily="2" charset="-122"/>
                <a:cs typeface="Times New Roman" pitchFamily="18" charset="0"/>
              </a:rPr>
              <a:t>	}</a:t>
            </a:r>
          </a:p>
          <a:p>
            <a:pPr>
              <a:lnSpc>
                <a:spcPct val="90000"/>
              </a:lnSpc>
              <a:spcBef>
                <a:spcPct val="0"/>
              </a:spcBef>
              <a:buNone/>
            </a:pPr>
            <a:r>
              <a:rPr lang="en-US" altLang="zh-CN" sz="2400" dirty="0">
                <a:solidFill>
                  <a:srgbClr val="C00000"/>
                </a:solidFill>
                <a:ea typeface="宋体" pitchFamily="2" charset="-122"/>
                <a:cs typeface="Times New Roman" pitchFamily="18" charset="0"/>
              </a:rPr>
              <a:t>	</a:t>
            </a:r>
            <a:r>
              <a:rPr lang="en-US" altLang="zh-CN" sz="2000" dirty="0">
                <a:solidFill>
                  <a:srgbClr val="0000FF"/>
                </a:solidFill>
                <a:ea typeface="宋体" pitchFamily="2" charset="-122"/>
                <a:cs typeface="Times New Roman" pitchFamily="18" charset="0"/>
              </a:rPr>
              <a:t>//2.</a:t>
            </a:r>
            <a:r>
              <a:rPr lang="zh-CN" altLang="en-US" sz="2000" dirty="0">
                <a:solidFill>
                  <a:srgbClr val="0000FF"/>
                </a:solidFill>
                <a:ea typeface="宋体" pitchFamily="2" charset="-122"/>
                <a:cs typeface="Times New Roman" pitchFamily="18" charset="0"/>
              </a:rPr>
              <a:t>先声明类的引用</a:t>
            </a:r>
          </a:p>
          <a:p>
            <a:pPr>
              <a:lnSpc>
                <a:spcPct val="90000"/>
              </a:lnSpc>
              <a:spcBef>
                <a:spcPct val="0"/>
              </a:spcBef>
              <a:buNone/>
            </a:pPr>
            <a:r>
              <a:rPr lang="zh-CN" altLang="en-US" sz="2000" dirty="0">
                <a:solidFill>
                  <a:srgbClr val="0000FF"/>
                </a:solidFill>
                <a:ea typeface="宋体" pitchFamily="2" charset="-122"/>
                <a:cs typeface="Times New Roman" pitchFamily="18" charset="0"/>
              </a:rPr>
              <a:t>	</a:t>
            </a:r>
            <a:r>
              <a:rPr lang="en-US" altLang="zh-CN" sz="2000" dirty="0">
                <a:solidFill>
                  <a:srgbClr val="0000FF"/>
                </a:solidFill>
                <a:ea typeface="宋体" pitchFamily="2" charset="-122"/>
                <a:cs typeface="Times New Roman" pitchFamily="18" charset="0"/>
              </a:rPr>
              <a:t>//4.</a:t>
            </a:r>
            <a:r>
              <a:rPr lang="zh-CN" altLang="en-US" sz="2000" dirty="0">
                <a:solidFill>
                  <a:srgbClr val="0000FF"/>
                </a:solidFill>
                <a:ea typeface="宋体" pitchFamily="2" charset="-122"/>
                <a:cs typeface="Times New Roman" pitchFamily="18" charset="0"/>
              </a:rPr>
              <a:t>也需要配合</a:t>
            </a:r>
            <a:r>
              <a:rPr lang="en-US" altLang="zh-CN" sz="2000" dirty="0">
                <a:solidFill>
                  <a:srgbClr val="0000FF"/>
                </a:solidFill>
                <a:ea typeface="宋体" pitchFamily="2" charset="-122"/>
                <a:cs typeface="Times New Roman" pitchFamily="18" charset="0"/>
              </a:rPr>
              <a:t>static</a:t>
            </a:r>
            <a:r>
              <a:rPr lang="zh-CN" altLang="en-US" sz="2000" dirty="0">
                <a:solidFill>
                  <a:srgbClr val="0000FF"/>
                </a:solidFill>
                <a:ea typeface="宋体" pitchFamily="2" charset="-122"/>
                <a:cs typeface="Times New Roman" pitchFamily="18" charset="0"/>
              </a:rPr>
              <a:t>的方法，用</a:t>
            </a:r>
            <a:r>
              <a:rPr lang="en-US" altLang="zh-CN" sz="2000" dirty="0">
                <a:solidFill>
                  <a:srgbClr val="0000FF"/>
                </a:solidFill>
                <a:ea typeface="宋体" pitchFamily="2" charset="-122"/>
                <a:cs typeface="Times New Roman" pitchFamily="18" charset="0"/>
              </a:rPr>
              <a:t>static</a:t>
            </a:r>
            <a:r>
              <a:rPr lang="zh-CN" altLang="en-US" sz="2000" dirty="0">
                <a:solidFill>
                  <a:srgbClr val="0000FF"/>
                </a:solidFill>
                <a:ea typeface="宋体" pitchFamily="2" charset="-122"/>
                <a:cs typeface="Times New Roman" pitchFamily="18" charset="0"/>
              </a:rPr>
              <a:t>修饰此类的引用。</a:t>
            </a:r>
          </a:p>
          <a:p>
            <a:pPr>
              <a:lnSpc>
                <a:spcPct val="90000"/>
              </a:lnSpc>
              <a:spcBef>
                <a:spcPct val="0"/>
              </a:spcBef>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private static </a:t>
            </a:r>
            <a:r>
              <a:rPr lang="en-US" altLang="zh-CN" sz="2400" dirty="0" smtClean="0">
                <a:solidFill>
                  <a:srgbClr val="C00000"/>
                </a:solidFill>
                <a:ea typeface="宋体" pitchFamily="2" charset="-122"/>
                <a:cs typeface="Times New Roman" pitchFamily="18" charset="0"/>
              </a:rPr>
              <a:t>Singleton  instance </a:t>
            </a:r>
            <a:r>
              <a:rPr lang="en-US" altLang="zh-CN" sz="2400" dirty="0">
                <a:solidFill>
                  <a:srgbClr val="C00000"/>
                </a:solidFill>
                <a:ea typeface="宋体" pitchFamily="2" charset="-122"/>
                <a:cs typeface="Times New Roman" pitchFamily="18" charset="0"/>
              </a:rPr>
              <a:t>= null;</a:t>
            </a:r>
          </a:p>
          <a:p>
            <a:pPr>
              <a:lnSpc>
                <a:spcPct val="90000"/>
              </a:lnSpc>
              <a:spcBef>
                <a:spcPct val="0"/>
              </a:spcBef>
              <a:buNone/>
            </a:pPr>
            <a:r>
              <a:rPr lang="en-US" altLang="zh-CN" sz="2400" dirty="0">
                <a:solidFill>
                  <a:srgbClr val="0000FF"/>
                </a:solidFill>
                <a:ea typeface="宋体" pitchFamily="2" charset="-122"/>
                <a:cs typeface="Times New Roman" pitchFamily="18" charset="0"/>
              </a:rPr>
              <a:t>	</a:t>
            </a:r>
            <a:r>
              <a:rPr lang="en-US" altLang="zh-CN" sz="2000" dirty="0">
                <a:solidFill>
                  <a:srgbClr val="0000FF"/>
                </a:solidFill>
                <a:ea typeface="宋体" pitchFamily="2" charset="-122"/>
                <a:cs typeface="Times New Roman" pitchFamily="18" charset="0"/>
              </a:rPr>
              <a:t>//3.</a:t>
            </a:r>
            <a:r>
              <a:rPr lang="zh-CN" altLang="en-US" sz="2000" dirty="0">
                <a:solidFill>
                  <a:srgbClr val="0000FF"/>
                </a:solidFill>
                <a:ea typeface="宋体" pitchFamily="2" charset="-122"/>
                <a:cs typeface="Times New Roman" pitchFamily="18" charset="0"/>
              </a:rPr>
              <a:t>设置公共的方法来访问类的实例</a:t>
            </a:r>
          </a:p>
          <a:p>
            <a:pPr>
              <a:lnSpc>
                <a:spcPct val="90000"/>
              </a:lnSpc>
              <a:spcBef>
                <a:spcPct val="0"/>
              </a:spcBef>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public static </a:t>
            </a:r>
            <a:r>
              <a:rPr lang="en-US" altLang="zh-CN" sz="2400" dirty="0" smtClean="0">
                <a:solidFill>
                  <a:srgbClr val="C00000"/>
                </a:solidFill>
                <a:ea typeface="宋体" pitchFamily="2" charset="-122"/>
                <a:cs typeface="Times New Roman" pitchFamily="18" charset="0"/>
              </a:rPr>
              <a:t>Singleton  </a:t>
            </a:r>
            <a:r>
              <a:rPr lang="en-US" altLang="zh-CN" sz="2400" dirty="0" err="1">
                <a:solidFill>
                  <a:srgbClr val="C00000"/>
                </a:solidFill>
                <a:ea typeface="宋体" pitchFamily="2" charset="-122"/>
                <a:cs typeface="Times New Roman" pitchFamily="18" charset="0"/>
              </a:rPr>
              <a:t>getInstance</a:t>
            </a:r>
            <a:r>
              <a:rPr lang="en-US" altLang="zh-CN" sz="2400" dirty="0">
                <a:solidFill>
                  <a:srgbClr val="C00000"/>
                </a:solidFill>
                <a:ea typeface="宋体" pitchFamily="2" charset="-122"/>
                <a:cs typeface="Times New Roman" pitchFamily="18" charset="0"/>
              </a:rPr>
              <a:t>(){</a:t>
            </a:r>
          </a:p>
          <a:p>
            <a:pPr>
              <a:lnSpc>
                <a:spcPct val="90000"/>
              </a:lnSpc>
              <a:spcBef>
                <a:spcPct val="0"/>
              </a:spcBef>
              <a:buNone/>
            </a:pPr>
            <a:r>
              <a:rPr lang="en-US" altLang="zh-CN" sz="2400" dirty="0">
                <a:solidFill>
                  <a:srgbClr val="C00000"/>
                </a:solidFill>
                <a:ea typeface="宋体" pitchFamily="2" charset="-122"/>
                <a:cs typeface="Times New Roman" pitchFamily="18" charset="0"/>
              </a:rPr>
              <a:t>	</a:t>
            </a:r>
            <a:r>
              <a:rPr lang="en-US" altLang="zh-CN" sz="2000" dirty="0" smtClean="0">
                <a:solidFill>
                  <a:srgbClr val="0000FF"/>
                </a:solidFill>
                <a:ea typeface="宋体" pitchFamily="2" charset="-122"/>
                <a:cs typeface="Times New Roman" pitchFamily="18" charset="0"/>
              </a:rPr>
              <a:t>//</a:t>
            </a:r>
            <a:r>
              <a:rPr lang="en-US" altLang="zh-CN" sz="2000" dirty="0">
                <a:solidFill>
                  <a:srgbClr val="0000FF"/>
                </a:solidFill>
                <a:ea typeface="宋体" pitchFamily="2" charset="-122"/>
                <a:cs typeface="Times New Roman" pitchFamily="18" charset="0"/>
              </a:rPr>
              <a:t>3.1</a:t>
            </a:r>
            <a:r>
              <a:rPr lang="zh-CN" altLang="en-US" sz="2000" dirty="0">
                <a:solidFill>
                  <a:srgbClr val="0000FF"/>
                </a:solidFill>
                <a:ea typeface="宋体" pitchFamily="2" charset="-122"/>
                <a:cs typeface="Times New Roman" pitchFamily="18" charset="0"/>
              </a:rPr>
              <a:t>如果类的实例未创建，那些先要创建，然后返回给</a:t>
            </a:r>
            <a:r>
              <a:rPr lang="zh-CN" altLang="en-US" sz="2000" dirty="0" smtClean="0">
                <a:solidFill>
                  <a:srgbClr val="0000FF"/>
                </a:solidFill>
                <a:ea typeface="宋体" pitchFamily="2" charset="-122"/>
                <a:cs typeface="Times New Roman" pitchFamily="18" charset="0"/>
              </a:rPr>
              <a:t>调用者</a:t>
            </a:r>
            <a:r>
              <a:rPr lang="zh-CN" altLang="en-US" sz="2000" dirty="0">
                <a:solidFill>
                  <a:srgbClr val="0000FF"/>
                </a:solidFill>
                <a:ea typeface="宋体" pitchFamily="2" charset="-122"/>
                <a:cs typeface="Times New Roman" pitchFamily="18" charset="0"/>
              </a:rPr>
              <a:t>：本类。因此，需要</a:t>
            </a:r>
            <a:r>
              <a:rPr lang="en-US" altLang="zh-CN" sz="2000" dirty="0">
                <a:solidFill>
                  <a:srgbClr val="0000FF"/>
                </a:solidFill>
                <a:ea typeface="宋体" pitchFamily="2" charset="-122"/>
                <a:cs typeface="Times New Roman" pitchFamily="18" charset="0"/>
              </a:rPr>
              <a:t>static </a:t>
            </a:r>
            <a:r>
              <a:rPr lang="zh-CN" altLang="en-US" sz="2000" dirty="0">
                <a:solidFill>
                  <a:srgbClr val="0000FF"/>
                </a:solidFill>
                <a:ea typeface="宋体" pitchFamily="2" charset="-122"/>
                <a:cs typeface="Times New Roman" pitchFamily="18" charset="0"/>
              </a:rPr>
              <a:t>修饰。</a:t>
            </a:r>
          </a:p>
          <a:p>
            <a:pPr>
              <a:lnSpc>
                <a:spcPct val="90000"/>
              </a:lnSpc>
              <a:spcBef>
                <a:spcPct val="0"/>
              </a:spcBef>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if(instance == null){</a:t>
            </a:r>
          </a:p>
          <a:p>
            <a:pPr>
              <a:lnSpc>
                <a:spcPct val="90000"/>
              </a:lnSpc>
              <a:spcBef>
                <a:spcPct val="0"/>
              </a:spcBef>
              <a:buNone/>
            </a:pPr>
            <a:r>
              <a:rPr lang="en-US" altLang="zh-CN" sz="2400" dirty="0">
                <a:solidFill>
                  <a:srgbClr val="C00000"/>
                </a:solidFill>
                <a:ea typeface="宋体" pitchFamily="2" charset="-122"/>
                <a:cs typeface="Times New Roman" pitchFamily="18" charset="0"/>
              </a:rPr>
              <a:t>			instance = new </a:t>
            </a:r>
            <a:r>
              <a:rPr lang="en-US" altLang="zh-CN" sz="2400" dirty="0" smtClean="0">
                <a:solidFill>
                  <a:srgbClr val="C00000"/>
                </a:solidFill>
                <a:ea typeface="宋体" pitchFamily="2" charset="-122"/>
                <a:cs typeface="Times New Roman" pitchFamily="18" charset="0"/>
              </a:rPr>
              <a:t>Singleton();</a:t>
            </a:r>
            <a:endParaRPr lang="en-US" altLang="zh-CN" sz="2400" dirty="0">
              <a:solidFill>
                <a:srgbClr val="C00000"/>
              </a:solidFill>
              <a:ea typeface="宋体" pitchFamily="2" charset="-122"/>
              <a:cs typeface="Times New Roman" pitchFamily="18" charset="0"/>
            </a:endParaRPr>
          </a:p>
          <a:p>
            <a:pPr>
              <a:lnSpc>
                <a:spcPct val="90000"/>
              </a:lnSpc>
              <a:spcBef>
                <a:spcPct val="0"/>
              </a:spcBef>
              <a:buNone/>
            </a:pPr>
            <a:r>
              <a:rPr lang="en-US" altLang="zh-CN" sz="2400" dirty="0">
                <a:solidFill>
                  <a:srgbClr val="C00000"/>
                </a:solidFill>
                <a:ea typeface="宋体" pitchFamily="2" charset="-122"/>
                <a:cs typeface="Times New Roman" pitchFamily="18" charset="0"/>
              </a:rPr>
              <a:t>		}</a:t>
            </a:r>
          </a:p>
          <a:p>
            <a:pPr>
              <a:lnSpc>
                <a:spcPct val="90000"/>
              </a:lnSpc>
              <a:spcBef>
                <a:spcPct val="0"/>
              </a:spcBef>
              <a:buNone/>
            </a:pPr>
            <a:r>
              <a:rPr lang="en-US" altLang="zh-CN" sz="2000" dirty="0">
                <a:ea typeface="宋体" pitchFamily="2" charset="-122"/>
                <a:cs typeface="Times New Roman" pitchFamily="18" charset="0"/>
              </a:rPr>
              <a:t>	</a:t>
            </a:r>
            <a:r>
              <a:rPr lang="en-US" altLang="zh-CN" sz="2000" dirty="0" smtClean="0">
                <a:solidFill>
                  <a:srgbClr val="0000FF"/>
                </a:solidFill>
                <a:ea typeface="宋体" pitchFamily="2" charset="-122"/>
                <a:cs typeface="Times New Roman" pitchFamily="18" charset="0"/>
              </a:rPr>
              <a:t>//</a:t>
            </a:r>
            <a:r>
              <a:rPr lang="en-US" altLang="zh-CN" sz="2000" dirty="0">
                <a:solidFill>
                  <a:srgbClr val="0000FF"/>
                </a:solidFill>
                <a:ea typeface="宋体" pitchFamily="2" charset="-122"/>
                <a:cs typeface="Times New Roman" pitchFamily="18" charset="0"/>
              </a:rPr>
              <a:t>3.2 </a:t>
            </a:r>
            <a:r>
              <a:rPr lang="zh-CN" altLang="en-US" sz="2000" dirty="0">
                <a:solidFill>
                  <a:srgbClr val="0000FF"/>
                </a:solidFill>
                <a:ea typeface="宋体" pitchFamily="2" charset="-122"/>
                <a:cs typeface="Times New Roman" pitchFamily="18" charset="0"/>
              </a:rPr>
              <a:t>若有了类的实例，直接返回给调用者。</a:t>
            </a:r>
          </a:p>
          <a:p>
            <a:pPr>
              <a:lnSpc>
                <a:spcPct val="90000"/>
              </a:lnSpc>
              <a:spcBef>
                <a:spcPct val="0"/>
              </a:spcBef>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return instance;</a:t>
            </a:r>
          </a:p>
          <a:p>
            <a:pPr>
              <a:lnSpc>
                <a:spcPct val="90000"/>
              </a:lnSpc>
              <a:spcBef>
                <a:spcPct val="0"/>
              </a:spcBef>
              <a:buNone/>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a:t>
            </a:r>
          </a:p>
        </p:txBody>
      </p:sp>
      <p:sp>
        <p:nvSpPr>
          <p:cNvPr id="5" name="Rectangle 3"/>
          <p:cNvSpPr>
            <a:spLocks noGrp="1" noChangeArrowheads="1"/>
          </p:cNvSpPr>
          <p:nvPr>
            <p:ph type="title"/>
          </p:nvPr>
        </p:nvSpPr>
        <p:spPr>
          <a:xfrm>
            <a:off x="2195736" y="692696"/>
            <a:ext cx="5923384" cy="743666"/>
          </a:xfrm>
        </p:spPr>
        <p:txBody>
          <a:bodyPr>
            <a:normAutofit/>
          </a:bodyPr>
          <a:lstStyle/>
          <a:p>
            <a:pPr eaLnBrk="1" hangingPunct="1">
              <a:defRPr/>
            </a:pPr>
            <a:r>
              <a:rPr lang="zh-CN" altLang="en-US" sz="3200" b="1" dirty="0" smtClean="0">
                <a:latin typeface="+mn-lt"/>
                <a:ea typeface="宋体" pitchFamily="2" charset="-122"/>
                <a:cs typeface="Times New Roman" pitchFamily="18" charset="0"/>
              </a:rPr>
              <a:t>单例</a:t>
            </a:r>
            <a:r>
              <a:rPr lang="en-US" altLang="zh-CN" sz="3200" b="1" dirty="0">
                <a:latin typeface="+mn-lt"/>
                <a:ea typeface="宋体" pitchFamily="2" charset="-122"/>
                <a:cs typeface="Times New Roman" pitchFamily="18" charset="0"/>
              </a:rPr>
              <a:t>(</a:t>
            </a:r>
            <a:r>
              <a:rPr lang="en-US" altLang="zh-CN" sz="3200" b="1" dirty="0" smtClean="0">
                <a:latin typeface="+mn-lt"/>
                <a:ea typeface="宋体" pitchFamily="2" charset="-122"/>
                <a:cs typeface="Times New Roman" pitchFamily="18" charset="0"/>
              </a:rPr>
              <a:t>Singleton)</a:t>
            </a:r>
            <a:r>
              <a:rPr lang="zh-CN" altLang="en-US" sz="3200" b="1" dirty="0" smtClean="0">
                <a:latin typeface="+mn-lt"/>
                <a:ea typeface="宋体" pitchFamily="2" charset="-122"/>
                <a:cs typeface="Times New Roman" pitchFamily="18" charset="0"/>
              </a:rPr>
              <a:t>设计模式</a:t>
            </a:r>
            <a:r>
              <a:rPr lang="en-US" altLang="zh-CN" sz="3200" b="1" dirty="0" smtClean="0">
                <a:latin typeface="+mn-lt"/>
                <a:ea typeface="宋体" pitchFamily="2" charset="-122"/>
                <a:cs typeface="Times New Roman" pitchFamily="18" charset="0"/>
              </a:rPr>
              <a:t>-</a:t>
            </a:r>
            <a:r>
              <a:rPr lang="zh-CN" altLang="en-US" sz="3200" b="1" dirty="0">
                <a:latin typeface="+mn-lt"/>
                <a:ea typeface="宋体" pitchFamily="2" charset="-122"/>
                <a:cs typeface="Times New Roman" pitchFamily="18" charset="0"/>
              </a:rPr>
              <a:t>懒</a:t>
            </a:r>
            <a:r>
              <a:rPr lang="zh-CN" altLang="en-US" sz="3200" b="1" dirty="0" smtClean="0">
                <a:latin typeface="+mn-lt"/>
                <a:ea typeface="宋体" pitchFamily="2" charset="-122"/>
                <a:cs typeface="Times New Roman" pitchFamily="18" charset="0"/>
              </a:rPr>
              <a:t>汉式</a:t>
            </a:r>
          </a:p>
        </p:txBody>
      </p:sp>
      <p:sp>
        <p:nvSpPr>
          <p:cNvPr id="2" name="矩形 1"/>
          <p:cNvSpPr/>
          <p:nvPr/>
        </p:nvSpPr>
        <p:spPr>
          <a:xfrm>
            <a:off x="6300192" y="4941168"/>
            <a:ext cx="2736304" cy="1728192"/>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itchFamily="2" charset="-122"/>
                <a:ea typeface="宋体" pitchFamily="2" charset="-122"/>
              </a:rPr>
              <a:t>暂时懒汉式还存在线程安全问题，讲到多线程时，</a:t>
            </a:r>
            <a:r>
              <a:rPr lang="zh-CN" altLang="en-US" sz="2000" dirty="0">
                <a:solidFill>
                  <a:schemeClr val="tx1"/>
                </a:solidFill>
                <a:latin typeface="宋体" pitchFamily="2" charset="-122"/>
                <a:ea typeface="宋体" pitchFamily="2" charset="-122"/>
              </a:rPr>
              <a:t>可</a:t>
            </a:r>
            <a:r>
              <a:rPr lang="zh-CN" altLang="en-US" sz="2000" dirty="0" smtClean="0">
                <a:solidFill>
                  <a:schemeClr val="tx1"/>
                </a:solidFill>
                <a:latin typeface="宋体" pitchFamily="2" charset="-122"/>
                <a:ea typeface="宋体" pitchFamily="2" charset="-122"/>
              </a:rPr>
              <a:t>修复</a:t>
            </a:r>
            <a:endParaRPr lang="zh-CN" altLang="en-US" sz="2000" dirty="0">
              <a:solidFill>
                <a:schemeClr val="tx1"/>
              </a:solidFill>
              <a:latin typeface="宋体" pitchFamily="2" charset="-122"/>
              <a:ea typeface="宋体" pitchFamily="2" charset="-122"/>
            </a:endParaRPr>
          </a:p>
        </p:txBody>
      </p:sp>
    </p:spTree>
    <p:extLst>
      <p:ext uri="{BB962C8B-B14F-4D97-AF65-F5344CB8AC3E}">
        <p14:creationId xmlns:p14="http://schemas.microsoft.com/office/powerpoint/2010/main" val="155623309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2043954"/>
            <a:ext cx="7648575" cy="3988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11560" y="1052736"/>
            <a:ext cx="3816424" cy="461665"/>
          </a:xfrm>
          <a:prstGeom prst="rect">
            <a:avLst/>
          </a:prstGeom>
          <a:noFill/>
        </p:spPr>
        <p:txBody>
          <a:bodyPr wrap="square" rtlCol="0">
            <a:spAutoFit/>
          </a:bodyPr>
          <a:lstStyle/>
          <a:p>
            <a:r>
              <a:rPr lang="zh-CN" altLang="en-US" sz="2400" b="1" dirty="0" smtClean="0">
                <a:ea typeface="宋体" pitchFamily="2" charset="-122"/>
              </a:rPr>
              <a:t>举例：</a:t>
            </a:r>
            <a:r>
              <a:rPr lang="en-US" altLang="zh-CN" sz="2400" b="1" dirty="0" err="1" smtClean="0">
                <a:ea typeface="宋体" pitchFamily="2" charset="-122"/>
              </a:rPr>
              <a:t>java.lang.Runtime</a:t>
            </a:r>
            <a:endParaRPr lang="zh-CN" altLang="en-US" sz="2400" b="1" dirty="0">
              <a:ea typeface="宋体" pitchFamily="2" charset="-122"/>
            </a:endParaRPr>
          </a:p>
        </p:txBody>
      </p:sp>
    </p:spTree>
    <p:extLst>
      <p:ext uri="{BB962C8B-B14F-4D97-AF65-F5344CB8AC3E}">
        <p14:creationId xmlns:p14="http://schemas.microsoft.com/office/powerpoint/2010/main" val="397412436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1835696" y="692696"/>
            <a:ext cx="6264696" cy="793762"/>
          </a:xfrm>
        </p:spPr>
        <p:txBody>
          <a:bodyPr>
            <a:noAutofit/>
          </a:bodyPr>
          <a:lstStyle/>
          <a:p>
            <a:r>
              <a:rPr lang="en-US" altLang="zh-CN" b="1" dirty="0" smtClean="0">
                <a:latin typeface="+mn-lt"/>
                <a:ea typeface="宋体" pitchFamily="2" charset="-122"/>
                <a:cs typeface="Times New Roman" pitchFamily="18" charset="0"/>
              </a:rPr>
              <a:t> </a:t>
            </a:r>
            <a:r>
              <a:rPr lang="zh-CN" altLang="en-US" b="1" dirty="0" smtClean="0">
                <a:latin typeface="+mn-lt"/>
                <a:ea typeface="宋体" pitchFamily="2" charset="-122"/>
                <a:cs typeface="Times New Roman" pitchFamily="18" charset="0"/>
              </a:rPr>
              <a:t>类</a:t>
            </a:r>
            <a:r>
              <a:rPr lang="zh-CN" altLang="en-US" b="1" dirty="0">
                <a:latin typeface="+mn-lt"/>
                <a:ea typeface="宋体" pitchFamily="2" charset="-122"/>
                <a:cs typeface="Times New Roman" pitchFamily="18" charset="0"/>
              </a:rPr>
              <a:t>的成员之四：初始化块</a:t>
            </a:r>
            <a:endParaRPr lang="en-US" altLang="zh-CN" b="1" dirty="0">
              <a:latin typeface="+mn-lt"/>
              <a:ea typeface="宋体" pitchFamily="2" charset="-122"/>
              <a:cs typeface="Times New Roman" pitchFamily="18" charset="0"/>
            </a:endParaRPr>
          </a:p>
        </p:txBody>
      </p:sp>
      <p:sp>
        <p:nvSpPr>
          <p:cNvPr id="271363" name="Rectangle 3"/>
          <p:cNvSpPr>
            <a:spLocks noChangeArrowheads="1"/>
          </p:cNvSpPr>
          <p:nvPr/>
        </p:nvSpPr>
        <p:spPr bwMode="auto">
          <a:xfrm>
            <a:off x="455150" y="1628800"/>
            <a:ext cx="8249812" cy="4647426"/>
          </a:xfrm>
          <a:prstGeom prst="rect">
            <a:avLst/>
          </a:prstGeom>
          <a:noFill/>
          <a:ln w="9525">
            <a:noFill/>
            <a:miter lim="800000"/>
            <a:headEnd/>
            <a:tailEnd/>
          </a:ln>
          <a:effectLst/>
        </p:spPr>
        <p:txBody>
          <a:bodyPr wrap="square">
            <a:spAutoFit/>
          </a:bodyPr>
          <a:lstStyle/>
          <a:p>
            <a:pPr marL="457200" indent="-457200" algn="just">
              <a:spcBef>
                <a:spcPct val="50000"/>
              </a:spcBef>
              <a:buFont typeface="Wingdings" pitchFamily="2" charset="2"/>
              <a:buChar char="l"/>
              <a:defRPr/>
            </a:pPr>
            <a:r>
              <a:rPr kumimoji="0" lang="zh-CN" altLang="en-US" sz="2400" dirty="0" smtClean="0">
                <a:ea typeface="宋体" pitchFamily="2" charset="-122"/>
                <a:cs typeface="Times New Roman" pitchFamily="18" charset="0"/>
              </a:rPr>
              <a:t>初始化块</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代码块</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作用：</a:t>
            </a:r>
            <a:endParaRPr lang="en-US" altLang="zh-CN" sz="2400" dirty="0" smtClean="0">
              <a:ea typeface="宋体" pitchFamily="2" charset="-122"/>
              <a:cs typeface="Times New Roman" pitchFamily="18" charset="0"/>
            </a:endParaRPr>
          </a:p>
          <a:p>
            <a:pPr marL="800100" lvl="1" indent="-342900" algn="just">
              <a:spcBef>
                <a:spcPct val="50000"/>
              </a:spcBef>
              <a:buFont typeface="Wingdings" pitchFamily="2" charset="2"/>
              <a:buChar char="Ø"/>
              <a:defRPr/>
            </a:pPr>
            <a:r>
              <a:rPr kumimoji="0" lang="zh-CN" altLang="en-US" sz="2400" b="1" dirty="0" smtClean="0">
                <a:ea typeface="宋体" pitchFamily="2" charset="-122"/>
                <a:cs typeface="Times New Roman" pitchFamily="18" charset="0"/>
              </a:rPr>
              <a:t>对</a:t>
            </a:r>
            <a:r>
              <a:rPr lang="zh-CN" altLang="en-US" sz="2400" b="1" dirty="0">
                <a:ea typeface="宋体" pitchFamily="2" charset="-122"/>
                <a:cs typeface="Times New Roman" pitchFamily="18" charset="0"/>
              </a:rPr>
              <a:t>Java对象进行</a:t>
            </a:r>
            <a:r>
              <a:rPr lang="zh-CN" altLang="en-US" sz="2400" b="1" dirty="0" smtClean="0">
                <a:ea typeface="宋体" pitchFamily="2" charset="-122"/>
                <a:cs typeface="Times New Roman" pitchFamily="18" charset="0"/>
              </a:rPr>
              <a:t>初始化</a:t>
            </a:r>
            <a:endParaRPr lang="en-US" altLang="zh-CN" sz="2400" b="1" dirty="0" smtClean="0">
              <a:ea typeface="宋体" pitchFamily="2" charset="-122"/>
              <a:cs typeface="Times New Roman" pitchFamily="18" charset="0"/>
            </a:endParaRPr>
          </a:p>
          <a:p>
            <a:pPr algn="just">
              <a:spcBef>
                <a:spcPct val="50000"/>
              </a:spcBef>
              <a:defRPr/>
            </a:pPr>
            <a:endParaRPr lang="zh-CN" altLang="en-US" sz="2400" dirty="0">
              <a:ea typeface="宋体" pitchFamily="2" charset="-122"/>
              <a:cs typeface="Times New Roman" pitchFamily="18" charset="0"/>
            </a:endParaRPr>
          </a:p>
          <a:p>
            <a:pPr marL="457200" indent="-457200" algn="just">
              <a:buFont typeface="Wingdings" pitchFamily="2" charset="2"/>
              <a:buChar char="l"/>
              <a:defRPr/>
            </a:pPr>
            <a:r>
              <a:rPr lang="zh-CN" altLang="en-US" sz="2400" dirty="0">
                <a:ea typeface="宋体" pitchFamily="2" charset="-122"/>
                <a:cs typeface="Times New Roman" pitchFamily="18" charset="0"/>
              </a:rPr>
              <a:t>程序的</a:t>
            </a:r>
            <a:r>
              <a:rPr lang="zh-CN" altLang="en-US" sz="2400" dirty="0" smtClean="0">
                <a:ea typeface="宋体" pitchFamily="2" charset="-122"/>
                <a:cs typeface="Times New Roman" pitchFamily="18" charset="0"/>
              </a:rPr>
              <a:t>执行顺序：</a:t>
            </a:r>
            <a:endParaRPr lang="en-US" altLang="zh-CN" sz="2400" dirty="0" smtClean="0">
              <a:ea typeface="宋体" pitchFamily="2" charset="-122"/>
              <a:cs typeface="Times New Roman" pitchFamily="18" charset="0"/>
            </a:endParaRPr>
          </a:p>
          <a:p>
            <a:pPr algn="just">
              <a:defRPr/>
            </a:pPr>
            <a:r>
              <a:rPr lang="zh-CN" altLang="en-US" sz="2400" dirty="0" smtClean="0">
                <a:ea typeface="宋体" pitchFamily="2" charset="-122"/>
                <a:cs typeface="Times New Roman" pitchFamily="18" charset="0"/>
              </a:rPr>
              <a:t>声明成员变量的默认值</a:t>
            </a:r>
            <a:endParaRPr lang="en-US" altLang="zh-CN" sz="2400" dirty="0" smtClean="0">
              <a:ea typeface="宋体" pitchFamily="2" charset="-122"/>
              <a:cs typeface="Times New Roman" pitchFamily="18" charset="0"/>
            </a:endParaRPr>
          </a:p>
          <a:p>
            <a:pPr algn="just">
              <a:defRPr/>
            </a:pPr>
            <a:r>
              <a:rPr lang="en-US" altLang="zh-CN" sz="2400" dirty="0">
                <a:ea typeface="宋体" pitchFamily="2" charset="-122"/>
                <a:cs typeface="Times New Roman" pitchFamily="18" charset="0"/>
              </a:rPr>
              <a:t>	</a:t>
            </a:r>
            <a:endParaRPr lang="en-US" altLang="zh-CN" sz="2400" dirty="0" smtClean="0">
              <a:ea typeface="宋体" pitchFamily="2" charset="-122"/>
              <a:cs typeface="Times New Roman" pitchFamily="18" charset="0"/>
            </a:endParaRPr>
          </a:p>
          <a:p>
            <a:pPr algn="just">
              <a:defRPr/>
            </a:pPr>
            <a:endParaRPr lang="en-US" altLang="zh-CN" sz="1600" dirty="0" smtClean="0">
              <a:ea typeface="宋体" pitchFamily="2" charset="-122"/>
              <a:cs typeface="Times New Roman" pitchFamily="18" charset="0"/>
            </a:endParaRPr>
          </a:p>
          <a:p>
            <a:pPr algn="just">
              <a:defRPr/>
            </a:pPr>
            <a:r>
              <a:rPr lang="zh-CN" altLang="en-US" sz="2400" dirty="0" smtClean="0">
                <a:ea typeface="宋体" pitchFamily="2" charset="-122"/>
                <a:cs typeface="Times New Roman" pitchFamily="18" charset="0"/>
              </a:rPr>
              <a:t>显式初始化</a:t>
            </a:r>
            <a:r>
              <a:rPr lang="zh-CN" altLang="en-US" sz="2400" dirty="0">
                <a:ea typeface="宋体" pitchFamily="2" charset="-122"/>
                <a:cs typeface="Times New Roman" pitchFamily="18" charset="0"/>
              </a:rPr>
              <a:t>、</a:t>
            </a:r>
            <a:r>
              <a:rPr lang="zh-CN" altLang="en-US" sz="2400" dirty="0" smtClean="0">
                <a:ea typeface="宋体" pitchFamily="2" charset="-122"/>
                <a:cs typeface="Times New Roman" pitchFamily="18" charset="0"/>
              </a:rPr>
              <a:t>多个初始化块依次被执行（同</a:t>
            </a:r>
            <a:r>
              <a:rPr lang="zh-CN" altLang="en-US" sz="2400" u="sng" dirty="0" smtClean="0">
                <a:ea typeface="宋体" pitchFamily="2" charset="-122"/>
                <a:cs typeface="Times New Roman" pitchFamily="18" charset="0"/>
              </a:rPr>
              <a:t>级别</a:t>
            </a:r>
            <a:r>
              <a:rPr lang="zh-CN" altLang="en-US" sz="2400" dirty="0" smtClean="0">
                <a:ea typeface="宋体" pitchFamily="2" charset="-122"/>
                <a:cs typeface="Times New Roman" pitchFamily="18" charset="0"/>
              </a:rPr>
              <a:t>下按先后顺序执行）</a:t>
            </a:r>
            <a:endParaRPr lang="en-US" altLang="zh-CN" sz="2400" dirty="0" smtClean="0">
              <a:ea typeface="宋体" pitchFamily="2" charset="-122"/>
              <a:cs typeface="Times New Roman" pitchFamily="18" charset="0"/>
            </a:endParaRPr>
          </a:p>
          <a:p>
            <a:pPr algn="just">
              <a:defRPr/>
            </a:pPr>
            <a:r>
              <a:rPr lang="en-US" altLang="zh-CN" sz="2400" dirty="0">
                <a:ea typeface="宋体" pitchFamily="2" charset="-122"/>
                <a:cs typeface="Times New Roman" pitchFamily="18" charset="0"/>
              </a:rPr>
              <a:t>	</a:t>
            </a:r>
            <a:endParaRPr lang="en-US" altLang="zh-CN" sz="2400" dirty="0" smtClean="0">
              <a:ea typeface="宋体" pitchFamily="2" charset="-122"/>
              <a:cs typeface="Times New Roman" pitchFamily="18" charset="0"/>
            </a:endParaRPr>
          </a:p>
          <a:p>
            <a:pPr algn="just">
              <a:defRPr/>
            </a:pPr>
            <a:endParaRPr lang="en-US" altLang="zh-CN" sz="1600" dirty="0" smtClean="0">
              <a:ea typeface="宋体" pitchFamily="2" charset="-122"/>
              <a:cs typeface="Times New Roman" pitchFamily="18" charset="0"/>
            </a:endParaRPr>
          </a:p>
          <a:p>
            <a:pPr algn="just">
              <a:defRPr/>
            </a:pPr>
            <a:r>
              <a:rPr lang="zh-CN" altLang="en-US" sz="2400" dirty="0" smtClean="0">
                <a:ea typeface="宋体" pitchFamily="2" charset="-122"/>
                <a:cs typeface="Times New Roman" pitchFamily="18" charset="0"/>
              </a:rPr>
              <a:t>构造器再对成员进行赋值操作</a:t>
            </a:r>
            <a:endParaRPr kumimoji="0" lang="en-US" altLang="zh-CN" sz="2400" dirty="0" smtClean="0">
              <a:ea typeface="宋体" pitchFamily="2" charset="-122"/>
              <a:cs typeface="Times New Roman" pitchFamily="18" charset="0"/>
            </a:endParaRPr>
          </a:p>
        </p:txBody>
      </p:sp>
      <p:sp>
        <p:nvSpPr>
          <p:cNvPr id="2" name="下箭头 1"/>
          <p:cNvSpPr/>
          <p:nvPr/>
        </p:nvSpPr>
        <p:spPr>
          <a:xfrm>
            <a:off x="2411760" y="3952513"/>
            <a:ext cx="360040" cy="463694"/>
          </a:xfrm>
          <a:prstGeom prst="downArrow">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下箭头 4"/>
          <p:cNvSpPr/>
          <p:nvPr/>
        </p:nvSpPr>
        <p:spPr>
          <a:xfrm>
            <a:off x="2411760" y="4976126"/>
            <a:ext cx="360040" cy="463694"/>
          </a:xfrm>
          <a:prstGeom prst="downArrow">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801941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980728"/>
            <a:ext cx="1656184" cy="51125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矩形 4"/>
          <p:cNvSpPr/>
          <p:nvPr/>
        </p:nvSpPr>
        <p:spPr>
          <a:xfrm>
            <a:off x="2339752" y="980728"/>
            <a:ext cx="6408712" cy="38884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6" name="矩形 5"/>
          <p:cNvSpPr/>
          <p:nvPr/>
        </p:nvSpPr>
        <p:spPr>
          <a:xfrm>
            <a:off x="2339752" y="5013176"/>
            <a:ext cx="5184576" cy="172819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7" name="文本框 6"/>
          <p:cNvSpPr txBox="1"/>
          <p:nvPr/>
        </p:nvSpPr>
        <p:spPr>
          <a:xfrm>
            <a:off x="323528" y="6093296"/>
            <a:ext cx="792088" cy="923330"/>
          </a:xfrm>
          <a:prstGeom prst="rect">
            <a:avLst/>
          </a:prstGeom>
          <a:noFill/>
        </p:spPr>
        <p:txBody>
          <a:bodyPr wrap="square" rtlCol="0">
            <a:spAutoFit/>
          </a:bodyPr>
          <a:lstStyle/>
          <a:p>
            <a:r>
              <a:rPr lang="zh-CN" altLang="en-US" smtClean="0"/>
              <a:t>栈：局部变量</a:t>
            </a:r>
            <a:endParaRPr lang="zh-CN" altLang="en-US"/>
          </a:p>
        </p:txBody>
      </p:sp>
      <p:sp>
        <p:nvSpPr>
          <p:cNvPr id="8" name="文本框 7"/>
          <p:cNvSpPr txBox="1"/>
          <p:nvPr/>
        </p:nvSpPr>
        <p:spPr>
          <a:xfrm>
            <a:off x="8388424" y="5013176"/>
            <a:ext cx="1440160" cy="369332"/>
          </a:xfrm>
          <a:prstGeom prst="rect">
            <a:avLst/>
          </a:prstGeom>
          <a:noFill/>
        </p:spPr>
        <p:txBody>
          <a:bodyPr wrap="square" rtlCol="0">
            <a:spAutoFit/>
          </a:bodyPr>
          <a:lstStyle/>
          <a:p>
            <a:r>
              <a:rPr lang="zh-CN" altLang="en-US" smtClean="0"/>
              <a:t>堆：对象</a:t>
            </a:r>
            <a:endParaRPr lang="zh-CN" altLang="en-US"/>
          </a:p>
        </p:txBody>
      </p:sp>
      <p:sp>
        <p:nvSpPr>
          <p:cNvPr id="9" name="文本框 8"/>
          <p:cNvSpPr txBox="1"/>
          <p:nvPr/>
        </p:nvSpPr>
        <p:spPr>
          <a:xfrm>
            <a:off x="7668344" y="6237312"/>
            <a:ext cx="2160240" cy="369332"/>
          </a:xfrm>
          <a:prstGeom prst="rect">
            <a:avLst/>
          </a:prstGeom>
          <a:noFill/>
        </p:spPr>
        <p:txBody>
          <a:bodyPr wrap="square" rtlCol="0">
            <a:spAutoFit/>
          </a:bodyPr>
          <a:lstStyle/>
          <a:p>
            <a:r>
              <a:rPr lang="zh-CN" altLang="en-US" smtClean="0"/>
              <a:t>方法区</a:t>
            </a:r>
            <a:endParaRPr lang="zh-CN" altLang="en-US"/>
          </a:p>
        </p:txBody>
      </p:sp>
    </p:spTree>
    <p:extLst>
      <p:ext uri="{BB962C8B-B14F-4D97-AF65-F5344CB8AC3E}">
        <p14:creationId xmlns:p14="http://schemas.microsoft.com/office/powerpoint/2010/main" val="322154512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1835696" y="692696"/>
            <a:ext cx="6264696" cy="793762"/>
          </a:xfrm>
        </p:spPr>
        <p:txBody>
          <a:bodyPr>
            <a:noAutofit/>
          </a:bodyPr>
          <a:lstStyle/>
          <a:p>
            <a:r>
              <a:rPr lang="en-US" altLang="zh-CN" b="1" dirty="0" smtClean="0">
                <a:latin typeface="+mn-lt"/>
                <a:ea typeface="宋体" pitchFamily="2" charset="-122"/>
                <a:cs typeface="Times New Roman" pitchFamily="18" charset="0"/>
              </a:rPr>
              <a:t>  </a:t>
            </a:r>
            <a:r>
              <a:rPr lang="zh-CN" altLang="en-US" b="1" dirty="0" smtClean="0">
                <a:latin typeface="+mn-lt"/>
                <a:ea typeface="宋体" pitchFamily="2" charset="-122"/>
                <a:cs typeface="Times New Roman" pitchFamily="18" charset="0"/>
              </a:rPr>
              <a:t>类</a:t>
            </a:r>
            <a:r>
              <a:rPr lang="zh-CN" altLang="en-US" b="1" dirty="0">
                <a:latin typeface="+mn-lt"/>
                <a:ea typeface="宋体" pitchFamily="2" charset="-122"/>
                <a:cs typeface="Times New Roman" pitchFamily="18" charset="0"/>
              </a:rPr>
              <a:t>的成员之四：初始化块</a:t>
            </a:r>
            <a:endParaRPr lang="en-US" altLang="zh-CN" b="1" dirty="0">
              <a:latin typeface="+mn-lt"/>
              <a:ea typeface="宋体" pitchFamily="2" charset="-122"/>
              <a:cs typeface="Times New Roman" pitchFamily="18" charset="0"/>
            </a:endParaRPr>
          </a:p>
        </p:txBody>
      </p:sp>
      <p:sp>
        <p:nvSpPr>
          <p:cNvPr id="271363" name="Rectangle 3"/>
          <p:cNvSpPr>
            <a:spLocks noChangeArrowheads="1"/>
          </p:cNvSpPr>
          <p:nvPr/>
        </p:nvSpPr>
        <p:spPr bwMode="auto">
          <a:xfrm>
            <a:off x="467544" y="1700808"/>
            <a:ext cx="8299675" cy="4342727"/>
          </a:xfrm>
          <a:prstGeom prst="rect">
            <a:avLst/>
          </a:prstGeom>
          <a:noFill/>
          <a:ln w="9525">
            <a:noFill/>
            <a:miter lim="800000"/>
            <a:headEnd/>
            <a:tailEnd/>
          </a:ln>
          <a:effectLst/>
        </p:spPr>
        <p:txBody>
          <a:bodyPr wrap="square">
            <a:spAutoFit/>
          </a:bodyPr>
          <a:lstStyle/>
          <a:p>
            <a:pPr marL="457200" indent="-457200" algn="just">
              <a:buFont typeface="Wingdings" pitchFamily="2" charset="2"/>
              <a:buChar char="l"/>
              <a:defRPr/>
            </a:pPr>
            <a:r>
              <a:rPr kumimoji="0" lang="zh-CN" altLang="en-US" sz="2400" dirty="0" smtClean="0">
                <a:ea typeface="宋体" pitchFamily="2" charset="-122"/>
                <a:cs typeface="Times New Roman" pitchFamily="18" charset="0"/>
              </a:rPr>
              <a:t>一</a:t>
            </a:r>
            <a:r>
              <a:rPr kumimoji="0" lang="zh-CN" altLang="en-US" sz="2400" dirty="0">
                <a:ea typeface="宋体" pitchFamily="2" charset="-122"/>
                <a:cs typeface="Times New Roman" pitchFamily="18" charset="0"/>
              </a:rPr>
              <a:t>个类</a:t>
            </a:r>
            <a:r>
              <a:rPr kumimoji="0" lang="zh-CN" altLang="en-US" sz="2400" dirty="0" smtClean="0">
                <a:ea typeface="宋体" pitchFamily="2" charset="-122"/>
                <a:cs typeface="Times New Roman" pitchFamily="18" charset="0"/>
              </a:rPr>
              <a:t>中初始化块若有修饰符，则只能被</a:t>
            </a:r>
            <a:r>
              <a:rPr kumimoji="0" lang="en-US" altLang="zh-CN" sz="2400" dirty="0" smtClean="0">
                <a:ea typeface="宋体" pitchFamily="2" charset="-122"/>
                <a:cs typeface="Times New Roman" pitchFamily="18" charset="0"/>
              </a:rPr>
              <a:t>static</a:t>
            </a:r>
            <a:r>
              <a:rPr kumimoji="0" lang="zh-CN" altLang="en-US" sz="2400" dirty="0" smtClean="0">
                <a:ea typeface="宋体" pitchFamily="2" charset="-122"/>
                <a:cs typeface="Times New Roman" pitchFamily="18" charset="0"/>
              </a:rPr>
              <a:t>修饰，称为</a:t>
            </a:r>
            <a:r>
              <a:rPr kumimoji="0" lang="zh-CN" altLang="en-US" sz="2400" b="1" dirty="0" smtClean="0">
                <a:solidFill>
                  <a:srgbClr val="FF0000"/>
                </a:solidFill>
                <a:ea typeface="宋体" pitchFamily="2" charset="-122"/>
                <a:cs typeface="Times New Roman" pitchFamily="18" charset="0"/>
              </a:rPr>
              <a:t>静态</a:t>
            </a:r>
            <a:r>
              <a:rPr kumimoji="0" lang="zh-CN" altLang="en-US" sz="2400" b="1" dirty="0">
                <a:solidFill>
                  <a:srgbClr val="FF0000"/>
                </a:solidFill>
                <a:ea typeface="宋体" pitchFamily="2" charset="-122"/>
                <a:cs typeface="Times New Roman" pitchFamily="18" charset="0"/>
              </a:rPr>
              <a:t>代码块</a:t>
            </a:r>
            <a:r>
              <a:rPr kumimoji="0" lang="en-US" altLang="zh-CN" sz="2400" dirty="0">
                <a:ea typeface="宋体" pitchFamily="2" charset="-122"/>
                <a:cs typeface="Times New Roman" pitchFamily="18" charset="0"/>
              </a:rPr>
              <a:t>(static block )</a:t>
            </a:r>
            <a:r>
              <a:rPr kumimoji="0" lang="zh-CN" altLang="en-US" sz="2400" dirty="0">
                <a:ea typeface="宋体" pitchFamily="2" charset="-122"/>
                <a:cs typeface="Times New Roman" pitchFamily="18" charset="0"/>
              </a:rPr>
              <a:t>，当类被载入时</a:t>
            </a:r>
            <a:r>
              <a:rPr lang="zh-CN" altLang="en-US" sz="2400" dirty="0">
                <a:ea typeface="宋体" pitchFamily="2" charset="-122"/>
                <a:cs typeface="Times New Roman" pitchFamily="18" charset="0"/>
              </a:rPr>
              <a:t>，类属性的</a:t>
            </a:r>
            <a:r>
              <a:rPr lang="zh-CN" altLang="en-US" sz="2400" dirty="0" smtClean="0">
                <a:ea typeface="宋体" pitchFamily="2" charset="-122"/>
                <a:cs typeface="Times New Roman" pitchFamily="18" charset="0"/>
              </a:rPr>
              <a:t>声明和静态</a:t>
            </a:r>
            <a:r>
              <a:rPr kumimoji="0" lang="zh-CN" altLang="en-US" sz="2400" dirty="0">
                <a:ea typeface="宋体" pitchFamily="2" charset="-122"/>
                <a:cs typeface="Times New Roman" pitchFamily="18" charset="0"/>
              </a:rPr>
              <a:t>代码</a:t>
            </a:r>
            <a:r>
              <a:rPr kumimoji="0" lang="zh-CN" altLang="en-US" sz="2400" dirty="0" smtClean="0">
                <a:ea typeface="宋体" pitchFamily="2" charset="-122"/>
                <a:cs typeface="Times New Roman" pitchFamily="18" charset="0"/>
              </a:rPr>
              <a:t>块先后顺序被</a:t>
            </a:r>
            <a:r>
              <a:rPr kumimoji="0" lang="zh-CN" altLang="en-US" sz="2400" dirty="0">
                <a:ea typeface="宋体" pitchFamily="2" charset="-122"/>
                <a:cs typeface="Times New Roman" pitchFamily="18" charset="0"/>
              </a:rPr>
              <a:t>执行，且</a:t>
            </a:r>
            <a:r>
              <a:rPr kumimoji="0" lang="zh-CN" altLang="en-US" sz="2400" dirty="0">
                <a:solidFill>
                  <a:srgbClr val="FF0000"/>
                </a:solidFill>
                <a:ea typeface="宋体" pitchFamily="2" charset="-122"/>
                <a:cs typeface="Times New Roman" pitchFamily="18" charset="0"/>
              </a:rPr>
              <a:t>只被执行一</a:t>
            </a:r>
            <a:r>
              <a:rPr kumimoji="0" lang="zh-CN" altLang="en-US" sz="2400" dirty="0" smtClean="0">
                <a:solidFill>
                  <a:srgbClr val="FF0000"/>
                </a:solidFill>
                <a:ea typeface="宋体" pitchFamily="2" charset="-122"/>
                <a:cs typeface="Times New Roman" pitchFamily="18" charset="0"/>
              </a:rPr>
              <a:t>次。</a:t>
            </a:r>
            <a:endParaRPr kumimoji="0" lang="en-US" altLang="zh-CN" sz="2400" dirty="0" smtClean="0">
              <a:solidFill>
                <a:srgbClr val="FF0000"/>
              </a:solidFill>
              <a:ea typeface="宋体" pitchFamily="2" charset="-122"/>
              <a:cs typeface="Times New Roman" pitchFamily="18" charset="0"/>
            </a:endParaRPr>
          </a:p>
          <a:p>
            <a:pPr algn="just">
              <a:defRPr/>
            </a:pPr>
            <a:endParaRPr kumimoji="0" lang="en-US" altLang="zh-CN" sz="2400" dirty="0" smtClean="0">
              <a:solidFill>
                <a:srgbClr val="FF0000"/>
              </a:solidFill>
              <a:ea typeface="宋体" pitchFamily="2" charset="-122"/>
              <a:cs typeface="Times New Roman" pitchFamily="18" charset="0"/>
            </a:endParaRPr>
          </a:p>
          <a:p>
            <a:pPr marL="457200" indent="-457200" algn="just">
              <a:buFont typeface="Wingdings" pitchFamily="2" charset="2"/>
              <a:buChar char="l"/>
              <a:defRPr/>
            </a:pPr>
            <a:r>
              <a:rPr lang="en-US" altLang="zh-CN" sz="2400" b="1" dirty="0" smtClean="0">
                <a:ea typeface="宋体" pitchFamily="2" charset="-122"/>
                <a:cs typeface="Times New Roman" pitchFamily="18" charset="0"/>
              </a:rPr>
              <a:t>static</a:t>
            </a:r>
            <a:r>
              <a:rPr lang="zh-CN" altLang="en-US" sz="2400" b="1" dirty="0">
                <a:ea typeface="宋体" pitchFamily="2" charset="-122"/>
                <a:cs typeface="Times New Roman" pitchFamily="18" charset="0"/>
              </a:rPr>
              <a:t>块通常用于初始化</a:t>
            </a:r>
            <a:r>
              <a:rPr lang="en-US" altLang="zh-CN" sz="2400" b="1" dirty="0">
                <a:ea typeface="宋体" pitchFamily="2" charset="-122"/>
                <a:cs typeface="Times New Roman" pitchFamily="18" charset="0"/>
              </a:rPr>
              <a:t>static (</a:t>
            </a:r>
            <a:r>
              <a:rPr lang="zh-CN" altLang="en-US" sz="2400" b="1" dirty="0">
                <a:ea typeface="宋体" pitchFamily="2" charset="-122"/>
                <a:cs typeface="Times New Roman" pitchFamily="18" charset="0"/>
              </a:rPr>
              <a:t>类</a:t>
            </a:r>
            <a:r>
              <a:rPr lang="en-US" altLang="zh-CN" sz="2400" b="1" dirty="0">
                <a:ea typeface="宋体" pitchFamily="2" charset="-122"/>
                <a:cs typeface="Times New Roman" pitchFamily="18" charset="0"/>
              </a:rPr>
              <a:t>)</a:t>
            </a:r>
            <a:r>
              <a:rPr lang="zh-CN" altLang="en-US" sz="2400" b="1" dirty="0">
                <a:ea typeface="宋体" pitchFamily="2" charset="-122"/>
                <a:cs typeface="Times New Roman" pitchFamily="18" charset="0"/>
              </a:rPr>
              <a:t>属性</a:t>
            </a:r>
          </a:p>
          <a:p>
            <a:pPr marL="914400" lvl="1" indent="-457200">
              <a:lnSpc>
                <a:spcPct val="90000"/>
              </a:lnSpc>
              <a:spcBef>
                <a:spcPts val="600"/>
              </a:spcBef>
              <a:defRPr/>
            </a:pPr>
            <a:r>
              <a:rPr lang="en-US" altLang="zh-CN" sz="2400" dirty="0">
                <a:solidFill>
                  <a:srgbClr val="C00000"/>
                </a:solidFill>
                <a:ea typeface="宋体" pitchFamily="2" charset="-122"/>
                <a:cs typeface="Times New Roman" pitchFamily="18" charset="0"/>
              </a:rPr>
              <a:t>class Person {</a:t>
            </a:r>
          </a:p>
          <a:p>
            <a:pPr marL="914400" lvl="1" indent="-457200">
              <a:lnSpc>
                <a:spcPct val="90000"/>
              </a:lnSpc>
              <a:defRPr/>
            </a:pPr>
            <a:r>
              <a:rPr lang="en-US" altLang="zh-CN" sz="2400" dirty="0">
                <a:solidFill>
                  <a:srgbClr val="C00000"/>
                </a:solidFill>
                <a:ea typeface="宋体" pitchFamily="2" charset="-122"/>
                <a:cs typeface="Times New Roman" pitchFamily="18" charset="0"/>
              </a:rPr>
              <a:t>	public static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total;</a:t>
            </a:r>
          </a:p>
          <a:p>
            <a:pPr marL="914400" lvl="1" indent="-457200">
              <a:lnSpc>
                <a:spcPct val="90000"/>
              </a:lnSpc>
              <a:defRPr/>
            </a:pPr>
            <a:r>
              <a:rPr lang="en-US" altLang="zh-CN" sz="2400" dirty="0">
                <a:solidFill>
                  <a:srgbClr val="C00000"/>
                </a:solidFill>
                <a:ea typeface="宋体" pitchFamily="2" charset="-122"/>
                <a:cs typeface="Times New Roman" pitchFamily="18" charset="0"/>
              </a:rPr>
              <a:t>	</a:t>
            </a:r>
            <a:r>
              <a:rPr lang="en-US" altLang="zh-CN" sz="2400" b="1" dirty="0">
                <a:solidFill>
                  <a:srgbClr val="C00000"/>
                </a:solidFill>
                <a:ea typeface="宋体" pitchFamily="2" charset="-122"/>
                <a:cs typeface="Times New Roman" pitchFamily="18" charset="0"/>
              </a:rPr>
              <a:t>static {</a:t>
            </a:r>
          </a:p>
          <a:p>
            <a:pPr marL="914400" lvl="1" indent="-457200">
              <a:lnSpc>
                <a:spcPct val="90000"/>
              </a:lnSpc>
              <a:defRPr/>
            </a:pPr>
            <a:r>
              <a:rPr lang="en-US" altLang="zh-CN" sz="2400" b="1" dirty="0">
                <a:solidFill>
                  <a:srgbClr val="C00000"/>
                </a:solidFill>
                <a:ea typeface="宋体" pitchFamily="2" charset="-122"/>
                <a:cs typeface="Times New Roman" pitchFamily="18" charset="0"/>
              </a:rPr>
              <a:t>	        total = 100;</a:t>
            </a:r>
            <a:r>
              <a:rPr lang="en-US" altLang="zh-CN" sz="2400" b="1" dirty="0">
                <a:solidFill>
                  <a:srgbClr val="0000FF"/>
                </a:solidFill>
                <a:ea typeface="宋体" pitchFamily="2" charset="-122"/>
                <a:cs typeface="Times New Roman" pitchFamily="18" charset="0"/>
              </a:rPr>
              <a:t>//</a:t>
            </a:r>
            <a:r>
              <a:rPr lang="zh-CN" altLang="en-US" sz="2400" b="1" dirty="0">
                <a:solidFill>
                  <a:srgbClr val="0000FF"/>
                </a:solidFill>
                <a:ea typeface="宋体" pitchFamily="2" charset="-122"/>
                <a:cs typeface="Times New Roman" pitchFamily="18" charset="0"/>
              </a:rPr>
              <a:t>为</a:t>
            </a:r>
            <a:r>
              <a:rPr lang="en-US" altLang="zh-CN" sz="2400" b="1" dirty="0">
                <a:solidFill>
                  <a:srgbClr val="0000FF"/>
                </a:solidFill>
                <a:ea typeface="宋体" pitchFamily="2" charset="-122"/>
                <a:cs typeface="Times New Roman" pitchFamily="18" charset="0"/>
              </a:rPr>
              <a:t>total</a:t>
            </a:r>
            <a:r>
              <a:rPr lang="zh-CN" altLang="en-US" sz="2400" b="1" dirty="0">
                <a:solidFill>
                  <a:srgbClr val="0000FF"/>
                </a:solidFill>
                <a:ea typeface="宋体" pitchFamily="2" charset="-122"/>
                <a:cs typeface="Times New Roman" pitchFamily="18" charset="0"/>
              </a:rPr>
              <a:t>赋初值 </a:t>
            </a:r>
          </a:p>
          <a:p>
            <a:pPr marL="914400" lvl="1" indent="-457200">
              <a:lnSpc>
                <a:spcPct val="90000"/>
              </a:lnSpc>
              <a:defRPr/>
            </a:pPr>
            <a:r>
              <a:rPr lang="zh-CN" altLang="en-US" sz="2400" b="1" dirty="0">
                <a:solidFill>
                  <a:schemeClr val="accent2"/>
                </a:solidFill>
                <a:ea typeface="宋体" pitchFamily="2" charset="-122"/>
                <a:cs typeface="Times New Roman" pitchFamily="18" charset="0"/>
              </a:rPr>
              <a:t>	</a:t>
            </a:r>
            <a:r>
              <a:rPr lang="en-US" altLang="zh-CN" sz="2400" b="1" dirty="0">
                <a:solidFill>
                  <a:srgbClr val="C00000"/>
                </a:solidFill>
                <a:ea typeface="宋体" pitchFamily="2" charset="-122"/>
                <a:cs typeface="Times New Roman" pitchFamily="18" charset="0"/>
              </a:rPr>
              <a:t>}</a:t>
            </a:r>
          </a:p>
          <a:p>
            <a:pPr marL="914400" lvl="1" indent="-457200">
              <a:lnSpc>
                <a:spcPct val="90000"/>
              </a:lnSpc>
              <a:defRPr/>
            </a:pPr>
            <a:r>
              <a:rPr lang="en-US" altLang="zh-CN" sz="2400" dirty="0">
                <a:solidFill>
                  <a:schemeClr val="accent2"/>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 //</a:t>
            </a:r>
            <a:r>
              <a:rPr lang="zh-CN" altLang="en-US" sz="2400" dirty="0">
                <a:solidFill>
                  <a:srgbClr val="0000FF"/>
                </a:solidFill>
                <a:ea typeface="宋体" pitchFamily="2" charset="-122"/>
                <a:cs typeface="Times New Roman" pitchFamily="18" charset="0"/>
              </a:rPr>
              <a:t>其它属性或方法声明</a:t>
            </a:r>
          </a:p>
          <a:p>
            <a:pPr marL="914400" lvl="1" indent="-457200">
              <a:lnSpc>
                <a:spcPct val="90000"/>
              </a:lnSpc>
              <a:defRPr/>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a:t>
            </a:r>
          </a:p>
        </p:txBody>
      </p:sp>
    </p:spTree>
    <p:extLst>
      <p:ext uri="{BB962C8B-B14F-4D97-AF65-F5344CB8AC3E}">
        <p14:creationId xmlns:p14="http://schemas.microsoft.com/office/powerpoint/2010/main" val="108861252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2522558" y="0"/>
            <a:ext cx="6264696" cy="793762"/>
          </a:xfrm>
        </p:spPr>
        <p:txBody>
          <a:bodyPr>
            <a:noAutofit/>
          </a:bodyPr>
          <a:lstStyle/>
          <a:p>
            <a:r>
              <a:rPr lang="en-US" altLang="zh-CN" b="1" dirty="0" smtClean="0">
                <a:solidFill>
                  <a:srgbClr val="FFFF00"/>
                </a:solidFill>
                <a:latin typeface="+mn-lt"/>
                <a:ea typeface="宋体" pitchFamily="2" charset="-122"/>
                <a:cs typeface="Times New Roman" pitchFamily="18" charset="0"/>
              </a:rPr>
              <a:t> </a:t>
            </a:r>
            <a:r>
              <a:rPr lang="zh-CN" altLang="en-US" b="1" dirty="0" smtClean="0">
                <a:solidFill>
                  <a:srgbClr val="FFFF00"/>
                </a:solidFill>
                <a:latin typeface="+mn-lt"/>
                <a:ea typeface="宋体" pitchFamily="2" charset="-122"/>
                <a:cs typeface="Times New Roman" pitchFamily="18" charset="0"/>
              </a:rPr>
              <a:t>类</a:t>
            </a:r>
            <a:r>
              <a:rPr lang="zh-CN" altLang="en-US" b="1" dirty="0">
                <a:solidFill>
                  <a:srgbClr val="FFFF00"/>
                </a:solidFill>
                <a:latin typeface="+mn-lt"/>
                <a:ea typeface="宋体" pitchFamily="2" charset="-122"/>
                <a:cs typeface="Times New Roman" pitchFamily="18" charset="0"/>
              </a:rPr>
              <a:t>的成员之四：初始化块</a:t>
            </a:r>
            <a:endParaRPr lang="en-US" altLang="zh-CN" b="1" dirty="0">
              <a:solidFill>
                <a:srgbClr val="FFFF00"/>
              </a:solidFill>
              <a:latin typeface="+mn-lt"/>
              <a:ea typeface="宋体" pitchFamily="2" charset="-122"/>
              <a:cs typeface="Times New Roman" pitchFamily="18" charset="0"/>
            </a:endParaRPr>
          </a:p>
        </p:txBody>
      </p:sp>
      <p:sp>
        <p:nvSpPr>
          <p:cNvPr id="271363" name="Rectangle 3"/>
          <p:cNvSpPr>
            <a:spLocks noChangeArrowheads="1"/>
          </p:cNvSpPr>
          <p:nvPr/>
        </p:nvSpPr>
        <p:spPr bwMode="auto">
          <a:xfrm>
            <a:off x="200266" y="908720"/>
            <a:ext cx="8784976" cy="2677656"/>
          </a:xfrm>
          <a:prstGeom prst="rect">
            <a:avLst/>
          </a:prstGeom>
          <a:noFill/>
          <a:ln w="9525">
            <a:noFill/>
            <a:miter lim="800000"/>
            <a:headEnd/>
            <a:tailEnd/>
          </a:ln>
          <a:effectLst/>
        </p:spPr>
        <p:txBody>
          <a:bodyPr wrap="square">
            <a:spAutoFit/>
          </a:bodyPr>
          <a:lstStyle/>
          <a:p>
            <a:pPr marL="457200" indent="-457200" algn="just">
              <a:buFont typeface="Wingdings" pitchFamily="2" charset="2"/>
              <a:buChar char="l"/>
              <a:defRPr/>
            </a:pPr>
            <a:r>
              <a:rPr lang="zh-CN" altLang="en-US" sz="2400" b="1" dirty="0">
                <a:solidFill>
                  <a:srgbClr val="C00000"/>
                </a:solidFill>
                <a:ea typeface="宋体" pitchFamily="2" charset="-122"/>
                <a:cs typeface="Times New Roman" pitchFamily="18" charset="0"/>
              </a:rPr>
              <a:t>非静态代码块：没有</a:t>
            </a:r>
            <a:r>
              <a:rPr lang="en-US" altLang="zh-CN" sz="2400" b="1" dirty="0">
                <a:solidFill>
                  <a:srgbClr val="C00000"/>
                </a:solidFill>
                <a:ea typeface="宋体" pitchFamily="2" charset="-122"/>
                <a:cs typeface="Times New Roman" pitchFamily="18" charset="0"/>
              </a:rPr>
              <a:t>static</a:t>
            </a:r>
            <a:r>
              <a:rPr lang="zh-CN" altLang="en-US" sz="2400" b="1" dirty="0">
                <a:solidFill>
                  <a:srgbClr val="C00000"/>
                </a:solidFill>
                <a:ea typeface="宋体" pitchFamily="2" charset="-122"/>
                <a:cs typeface="Times New Roman" pitchFamily="18" charset="0"/>
              </a:rPr>
              <a:t>修饰的代码块</a:t>
            </a:r>
          </a:p>
          <a:p>
            <a:pPr algn="just">
              <a:defRPr/>
            </a:pPr>
            <a:r>
              <a:rPr lang="zh-CN" altLang="en-US" sz="2400" dirty="0">
                <a:ea typeface="宋体" pitchFamily="2" charset="-122"/>
                <a:cs typeface="Times New Roman" pitchFamily="18" charset="0"/>
              </a:rPr>
              <a:t>  </a:t>
            </a:r>
            <a:r>
              <a:rPr lang="zh-CN" altLang="en-US" sz="2400" dirty="0" smtClean="0">
                <a:ea typeface="宋体" pitchFamily="2" charset="-122"/>
                <a:cs typeface="Times New Roman" pitchFamily="18" charset="0"/>
              </a:rPr>
              <a:t>     </a:t>
            </a:r>
            <a:r>
              <a:rPr lang="en-US" altLang="zh-CN" sz="2400" dirty="0">
                <a:ea typeface="宋体" pitchFamily="2" charset="-122"/>
                <a:cs typeface="Times New Roman" pitchFamily="18" charset="0"/>
              </a:rPr>
              <a:t>1.</a:t>
            </a:r>
            <a:r>
              <a:rPr lang="zh-CN" altLang="en-US" sz="2400" dirty="0">
                <a:ea typeface="宋体" pitchFamily="2" charset="-122"/>
                <a:cs typeface="Times New Roman" pitchFamily="18" charset="0"/>
              </a:rPr>
              <a:t>可以有输出语句。</a:t>
            </a:r>
          </a:p>
          <a:p>
            <a:pPr algn="just">
              <a:defRPr/>
            </a:pPr>
            <a:r>
              <a:rPr lang="zh-CN" altLang="en-US" sz="2400" dirty="0" smtClean="0">
                <a:ea typeface="宋体" pitchFamily="2" charset="-122"/>
                <a:cs typeface="Times New Roman" pitchFamily="18" charset="0"/>
              </a:rPr>
              <a:t>       </a:t>
            </a:r>
            <a:r>
              <a:rPr lang="en-US" altLang="zh-CN" sz="2400" dirty="0" smtClean="0">
                <a:ea typeface="宋体" pitchFamily="2" charset="-122"/>
                <a:cs typeface="Times New Roman" pitchFamily="18" charset="0"/>
              </a:rPr>
              <a:t>2</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可以对类的属性、类的声明进行初始化操作。</a:t>
            </a:r>
          </a:p>
          <a:p>
            <a:pPr algn="just">
              <a:defRPr/>
            </a:pPr>
            <a:r>
              <a:rPr lang="zh-CN" altLang="en-US" sz="2400" dirty="0" smtClean="0">
                <a:ea typeface="宋体" pitchFamily="2" charset="-122"/>
                <a:cs typeface="Times New Roman" pitchFamily="18" charset="0"/>
              </a:rPr>
              <a:t>       </a:t>
            </a:r>
            <a:r>
              <a:rPr lang="en-US" altLang="zh-CN" sz="2400" dirty="0" smtClean="0">
                <a:ea typeface="宋体" pitchFamily="2" charset="-122"/>
                <a:cs typeface="Times New Roman" pitchFamily="18" charset="0"/>
              </a:rPr>
              <a:t>3</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可以调用静态的变量或方法。</a:t>
            </a:r>
          </a:p>
          <a:p>
            <a:pPr algn="just">
              <a:defRPr/>
            </a:pPr>
            <a:r>
              <a:rPr lang="zh-CN" altLang="en-US" sz="2400" dirty="0" smtClean="0">
                <a:ea typeface="宋体" pitchFamily="2" charset="-122"/>
                <a:cs typeface="Times New Roman" pitchFamily="18" charset="0"/>
              </a:rPr>
              <a:t>       </a:t>
            </a:r>
            <a:r>
              <a:rPr lang="en-US" altLang="zh-CN" sz="2400" dirty="0" smtClean="0">
                <a:ea typeface="宋体" pitchFamily="2" charset="-122"/>
                <a:cs typeface="Times New Roman" pitchFamily="18" charset="0"/>
              </a:rPr>
              <a:t>4</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若有多个非静态的代码块，那么按照从上到下的顺序</a:t>
            </a:r>
            <a:r>
              <a:rPr lang="zh-CN" altLang="en-US" sz="2400" dirty="0" smtClean="0">
                <a:ea typeface="宋体" pitchFamily="2" charset="-122"/>
                <a:cs typeface="Times New Roman" pitchFamily="18" charset="0"/>
              </a:rPr>
              <a:t>依</a:t>
            </a:r>
            <a:endParaRPr lang="en-US" altLang="zh-CN" sz="2400" dirty="0" smtClean="0">
              <a:ea typeface="宋体" pitchFamily="2" charset="-122"/>
              <a:cs typeface="Times New Roman" pitchFamily="18" charset="0"/>
            </a:endParaRPr>
          </a:p>
          <a:p>
            <a:pPr algn="just">
              <a:defRPr/>
            </a:pPr>
            <a:r>
              <a:rPr lang="en-US" altLang="zh-CN" sz="2400" dirty="0">
                <a:ea typeface="宋体" pitchFamily="2" charset="-122"/>
                <a:cs typeface="Times New Roman" pitchFamily="18" charset="0"/>
              </a:rPr>
              <a:t> </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次执行</a:t>
            </a:r>
            <a:r>
              <a:rPr lang="zh-CN" altLang="en-US" sz="2400" dirty="0">
                <a:ea typeface="宋体" pitchFamily="2" charset="-122"/>
                <a:cs typeface="Times New Roman" pitchFamily="18" charset="0"/>
              </a:rPr>
              <a:t>。</a:t>
            </a:r>
          </a:p>
          <a:p>
            <a:pPr algn="just">
              <a:defRPr/>
            </a:pPr>
            <a:r>
              <a:rPr lang="zh-CN" altLang="en-US" sz="2400" dirty="0" smtClean="0">
                <a:ea typeface="宋体" pitchFamily="2" charset="-122"/>
                <a:cs typeface="Times New Roman" pitchFamily="18" charset="0"/>
              </a:rPr>
              <a:t>       </a:t>
            </a:r>
            <a:r>
              <a:rPr lang="en-US" altLang="zh-CN" sz="2400" dirty="0" smtClean="0">
                <a:ea typeface="宋体" pitchFamily="2" charset="-122"/>
                <a:cs typeface="Times New Roman" pitchFamily="18" charset="0"/>
              </a:rPr>
              <a:t>5</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每次创建对象的时候，都会执行一次</a:t>
            </a:r>
            <a:r>
              <a:rPr lang="zh-CN" altLang="en-US" sz="2400" dirty="0" smtClean="0">
                <a:ea typeface="宋体" pitchFamily="2" charset="-122"/>
                <a:cs typeface="Times New Roman" pitchFamily="18" charset="0"/>
              </a:rPr>
              <a:t>。且先于构造器执行</a:t>
            </a:r>
            <a:endParaRPr lang="en-US" altLang="zh-CN" sz="2400" dirty="0">
              <a:solidFill>
                <a:srgbClr val="C00000"/>
              </a:solidFill>
              <a:ea typeface="宋体" pitchFamily="2" charset="-122"/>
              <a:cs typeface="Times New Roman" pitchFamily="18" charset="0"/>
            </a:endParaRPr>
          </a:p>
        </p:txBody>
      </p:sp>
      <p:sp>
        <p:nvSpPr>
          <p:cNvPr id="2" name="矩形 1"/>
          <p:cNvSpPr/>
          <p:nvPr/>
        </p:nvSpPr>
        <p:spPr>
          <a:xfrm>
            <a:off x="200266" y="3569172"/>
            <a:ext cx="8784976" cy="3046988"/>
          </a:xfrm>
          <a:prstGeom prst="rect">
            <a:avLst/>
          </a:prstGeom>
        </p:spPr>
        <p:txBody>
          <a:bodyPr wrap="square">
            <a:spAutoFit/>
          </a:bodyPr>
          <a:lstStyle/>
          <a:p>
            <a:pPr marL="342900" indent="-342900">
              <a:buFont typeface="Wingdings" pitchFamily="2" charset="2"/>
              <a:buChar char="l"/>
            </a:pPr>
            <a:r>
              <a:rPr lang="zh-CN" altLang="en-US" sz="2400" b="1" dirty="0" smtClean="0">
                <a:solidFill>
                  <a:srgbClr val="C00000"/>
                </a:solidFill>
                <a:ea typeface="宋体" pitchFamily="2" charset="-122"/>
              </a:rPr>
              <a:t>静态</a:t>
            </a:r>
            <a:r>
              <a:rPr lang="zh-CN" altLang="en-US" sz="2400" b="1" dirty="0">
                <a:solidFill>
                  <a:srgbClr val="C00000"/>
                </a:solidFill>
                <a:ea typeface="宋体" pitchFamily="2" charset="-122"/>
              </a:rPr>
              <a:t>代码块：用</a:t>
            </a:r>
            <a:r>
              <a:rPr lang="en-US" altLang="zh-CN" sz="2400" b="1" dirty="0">
                <a:solidFill>
                  <a:srgbClr val="C00000"/>
                </a:solidFill>
                <a:ea typeface="宋体" pitchFamily="2" charset="-122"/>
              </a:rPr>
              <a:t>static </a:t>
            </a:r>
            <a:r>
              <a:rPr lang="zh-CN" altLang="en-US" sz="2400" b="1" dirty="0">
                <a:solidFill>
                  <a:srgbClr val="C00000"/>
                </a:solidFill>
                <a:ea typeface="宋体" pitchFamily="2" charset="-122"/>
              </a:rPr>
              <a:t>修饰的代码块</a:t>
            </a:r>
          </a:p>
          <a:p>
            <a:r>
              <a:rPr lang="zh-CN" altLang="en-US" sz="2400" dirty="0" smtClean="0">
                <a:ea typeface="宋体" pitchFamily="2" charset="-122"/>
              </a:rPr>
              <a:t>     </a:t>
            </a:r>
            <a:r>
              <a:rPr lang="en-US" altLang="zh-CN" sz="2400" dirty="0" smtClean="0">
                <a:ea typeface="宋体" pitchFamily="2" charset="-122"/>
              </a:rPr>
              <a:t>1</a:t>
            </a:r>
            <a:r>
              <a:rPr lang="en-US" altLang="zh-CN" sz="2400" dirty="0">
                <a:ea typeface="宋体" pitchFamily="2" charset="-122"/>
              </a:rPr>
              <a:t>.</a:t>
            </a:r>
            <a:r>
              <a:rPr lang="zh-CN" altLang="en-US" sz="2400" dirty="0">
                <a:ea typeface="宋体" pitchFamily="2" charset="-122"/>
              </a:rPr>
              <a:t>可以有输出语句。</a:t>
            </a:r>
          </a:p>
          <a:p>
            <a:r>
              <a:rPr lang="zh-CN" altLang="en-US" sz="2400" dirty="0" smtClean="0">
                <a:ea typeface="宋体" pitchFamily="2" charset="-122"/>
              </a:rPr>
              <a:t>     </a:t>
            </a:r>
            <a:r>
              <a:rPr lang="en-US" altLang="zh-CN" sz="2400" dirty="0" smtClean="0">
                <a:ea typeface="宋体" pitchFamily="2" charset="-122"/>
              </a:rPr>
              <a:t>2</a:t>
            </a:r>
            <a:r>
              <a:rPr lang="en-US" altLang="zh-CN" sz="2400" dirty="0">
                <a:ea typeface="宋体" pitchFamily="2" charset="-122"/>
              </a:rPr>
              <a:t>.</a:t>
            </a:r>
            <a:r>
              <a:rPr lang="zh-CN" altLang="en-US" sz="2400" dirty="0">
                <a:ea typeface="宋体" pitchFamily="2" charset="-122"/>
              </a:rPr>
              <a:t>可以对类的属性、类的声明进行初始化操作。</a:t>
            </a:r>
          </a:p>
          <a:p>
            <a:r>
              <a:rPr lang="zh-CN" altLang="en-US" sz="2400" dirty="0" smtClean="0">
                <a:ea typeface="宋体" pitchFamily="2" charset="-122"/>
              </a:rPr>
              <a:t>     </a:t>
            </a:r>
            <a:r>
              <a:rPr lang="en-US" altLang="zh-CN" sz="2400" dirty="0" smtClean="0">
                <a:ea typeface="宋体" pitchFamily="2" charset="-122"/>
              </a:rPr>
              <a:t>3</a:t>
            </a:r>
            <a:r>
              <a:rPr lang="en-US" altLang="zh-CN" sz="2400" dirty="0">
                <a:ea typeface="宋体" pitchFamily="2" charset="-122"/>
              </a:rPr>
              <a:t>.</a:t>
            </a:r>
            <a:r>
              <a:rPr lang="zh-CN" altLang="en-US" sz="2400" dirty="0">
                <a:ea typeface="宋体" pitchFamily="2" charset="-122"/>
              </a:rPr>
              <a:t>不可以对非静态的属性初始化。即：不可以调用非</a:t>
            </a:r>
            <a:r>
              <a:rPr lang="zh-CN" altLang="en-US" sz="2400" dirty="0" smtClean="0">
                <a:ea typeface="宋体" pitchFamily="2" charset="-122"/>
              </a:rPr>
              <a:t>静态的属</a:t>
            </a:r>
            <a:endParaRPr lang="en-US" altLang="zh-CN" sz="2400" dirty="0" smtClean="0">
              <a:ea typeface="宋体" pitchFamily="2" charset="-122"/>
            </a:endParaRPr>
          </a:p>
          <a:p>
            <a:r>
              <a:rPr lang="en-US" altLang="zh-CN" sz="2400" dirty="0">
                <a:ea typeface="宋体" pitchFamily="2" charset="-122"/>
              </a:rPr>
              <a:t> </a:t>
            </a:r>
            <a:r>
              <a:rPr lang="en-US" altLang="zh-CN" sz="2400" dirty="0" smtClean="0">
                <a:ea typeface="宋体" pitchFamily="2" charset="-122"/>
              </a:rPr>
              <a:t>        </a:t>
            </a:r>
            <a:r>
              <a:rPr lang="zh-CN" altLang="en-US" sz="2400" dirty="0" smtClean="0">
                <a:ea typeface="宋体" pitchFamily="2" charset="-122"/>
              </a:rPr>
              <a:t>性</a:t>
            </a:r>
            <a:r>
              <a:rPr lang="zh-CN" altLang="en-US" sz="2400" dirty="0">
                <a:ea typeface="宋体" pitchFamily="2" charset="-122"/>
              </a:rPr>
              <a:t>和方法。</a:t>
            </a:r>
          </a:p>
          <a:p>
            <a:r>
              <a:rPr lang="zh-CN" altLang="en-US" sz="2400" dirty="0" smtClean="0">
                <a:ea typeface="宋体" pitchFamily="2" charset="-122"/>
              </a:rPr>
              <a:t>    </a:t>
            </a:r>
            <a:r>
              <a:rPr lang="en-US" altLang="zh-CN" sz="2400" dirty="0" smtClean="0">
                <a:ea typeface="宋体" pitchFamily="2" charset="-122"/>
              </a:rPr>
              <a:t>4</a:t>
            </a:r>
            <a:r>
              <a:rPr lang="en-US" altLang="zh-CN" sz="2400" dirty="0">
                <a:ea typeface="宋体" pitchFamily="2" charset="-122"/>
              </a:rPr>
              <a:t>.</a:t>
            </a:r>
            <a:r>
              <a:rPr lang="zh-CN" altLang="en-US" sz="2400" dirty="0">
                <a:ea typeface="宋体" pitchFamily="2" charset="-122"/>
              </a:rPr>
              <a:t>若有多个静态的代码块，那么按照从上到下的顺序依次执行。</a:t>
            </a:r>
          </a:p>
          <a:p>
            <a:r>
              <a:rPr lang="zh-CN" altLang="en-US" sz="2400" dirty="0" smtClean="0">
                <a:ea typeface="宋体" pitchFamily="2" charset="-122"/>
              </a:rPr>
              <a:t>    </a:t>
            </a:r>
            <a:r>
              <a:rPr lang="en-US" altLang="zh-CN" sz="2400" dirty="0" smtClean="0">
                <a:ea typeface="宋体" pitchFamily="2" charset="-122"/>
              </a:rPr>
              <a:t>5</a:t>
            </a:r>
            <a:r>
              <a:rPr lang="en-US" altLang="zh-CN" sz="2400" dirty="0">
                <a:ea typeface="宋体" pitchFamily="2" charset="-122"/>
              </a:rPr>
              <a:t>.</a:t>
            </a:r>
            <a:r>
              <a:rPr lang="zh-CN" altLang="en-US" sz="2400" dirty="0">
                <a:ea typeface="宋体" pitchFamily="2" charset="-122"/>
              </a:rPr>
              <a:t>静态代码块的执行要先于非静态代码块。</a:t>
            </a:r>
          </a:p>
          <a:p>
            <a:r>
              <a:rPr lang="zh-CN" altLang="en-US" sz="2400" dirty="0" smtClean="0">
                <a:ea typeface="宋体" pitchFamily="2" charset="-122"/>
              </a:rPr>
              <a:t>    </a:t>
            </a:r>
            <a:r>
              <a:rPr lang="en-US" altLang="zh-CN" sz="2400" dirty="0" smtClean="0">
                <a:ea typeface="宋体" pitchFamily="2" charset="-122"/>
              </a:rPr>
              <a:t>6</a:t>
            </a:r>
            <a:r>
              <a:rPr lang="en-US" altLang="zh-CN" sz="2400" dirty="0">
                <a:ea typeface="宋体" pitchFamily="2" charset="-122"/>
              </a:rPr>
              <a:t>.</a:t>
            </a:r>
            <a:r>
              <a:rPr lang="zh-CN" altLang="en-US" sz="2400" dirty="0">
                <a:ea typeface="宋体" pitchFamily="2" charset="-122"/>
              </a:rPr>
              <a:t>静态代码块只执行一</a:t>
            </a:r>
            <a:r>
              <a:rPr lang="zh-CN" altLang="en-US" sz="2400" dirty="0" smtClean="0">
                <a:ea typeface="宋体" pitchFamily="2" charset="-122"/>
              </a:rPr>
              <a:t>次</a:t>
            </a:r>
            <a:endParaRPr lang="zh-CN" altLang="en-US" sz="2400" dirty="0">
              <a:ea typeface="宋体" pitchFamily="2" charset="-122"/>
            </a:endParaRPr>
          </a:p>
        </p:txBody>
      </p:sp>
    </p:spTree>
    <p:extLst>
      <p:ext uri="{BB962C8B-B14F-4D97-AF65-F5344CB8AC3E}">
        <p14:creationId xmlns:p14="http://schemas.microsoft.com/office/powerpoint/2010/main" val="108805849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2267744" y="620688"/>
            <a:ext cx="6012192" cy="778088"/>
          </a:xfrm>
        </p:spPr>
        <p:txBody>
          <a:bodyPr/>
          <a:lstStyle/>
          <a:p>
            <a:pPr eaLnBrk="1" hangingPunct="1">
              <a:defRPr/>
            </a:pPr>
            <a:r>
              <a:rPr lang="zh-CN" altLang="en-US" b="1" dirty="0" smtClean="0">
                <a:latin typeface="+mn-lt"/>
                <a:ea typeface="宋体" pitchFamily="2" charset="-122"/>
                <a:cs typeface="Times New Roman" pitchFamily="18" charset="0"/>
              </a:rPr>
              <a:t>静态初始化块举例</a:t>
            </a:r>
            <a:endParaRPr lang="zh-CN" altLang="en-US" sz="2000" b="1" dirty="0" smtClean="0">
              <a:latin typeface="+mn-lt"/>
              <a:ea typeface="宋体" pitchFamily="2" charset="-122"/>
              <a:cs typeface="Times New Roman" pitchFamily="18" charset="0"/>
            </a:endParaRPr>
          </a:p>
        </p:txBody>
      </p:sp>
      <p:sp>
        <p:nvSpPr>
          <p:cNvPr id="15363" name="Rectangle 3"/>
          <p:cNvSpPr>
            <a:spLocks noGrp="1" noChangeArrowheads="1"/>
          </p:cNvSpPr>
          <p:nvPr>
            <p:ph type="body" idx="1"/>
          </p:nvPr>
        </p:nvSpPr>
        <p:spPr>
          <a:xfrm>
            <a:off x="251520" y="1340768"/>
            <a:ext cx="6705600" cy="5278982"/>
          </a:xfrm>
        </p:spPr>
        <p:txBody>
          <a:bodyPr>
            <a:noAutofit/>
          </a:bodyPr>
          <a:lstStyle/>
          <a:p>
            <a:pPr eaLnBrk="1" hangingPunct="1">
              <a:spcBef>
                <a:spcPct val="0"/>
              </a:spcBef>
              <a:buFontTx/>
              <a:buNone/>
            </a:pPr>
            <a:r>
              <a:rPr lang="en-US" altLang="zh-CN" sz="2400" dirty="0" smtClean="0">
                <a:solidFill>
                  <a:srgbClr val="C00000"/>
                </a:solidFill>
                <a:ea typeface="宋体" pitchFamily="2" charset="-122"/>
                <a:cs typeface="Times New Roman" pitchFamily="18" charset="0"/>
              </a:rPr>
              <a:t>class Person {</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public static </a:t>
            </a:r>
            <a:r>
              <a:rPr lang="en-US" altLang="zh-CN" sz="2400" dirty="0" err="1" smtClean="0">
                <a:solidFill>
                  <a:srgbClr val="C00000"/>
                </a:solidFill>
                <a:ea typeface="宋体" pitchFamily="2" charset="-122"/>
                <a:cs typeface="Times New Roman" pitchFamily="18" charset="0"/>
              </a:rPr>
              <a:t>int</a:t>
            </a:r>
            <a:r>
              <a:rPr lang="en-US" altLang="zh-CN" sz="2400" dirty="0" smtClean="0">
                <a:solidFill>
                  <a:srgbClr val="C00000"/>
                </a:solidFill>
                <a:ea typeface="宋体" pitchFamily="2" charset="-122"/>
                <a:cs typeface="Times New Roman" pitchFamily="18" charset="0"/>
              </a:rPr>
              <a:t> total;</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static {</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total = 100;</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System.out.println</a:t>
            </a:r>
            <a:r>
              <a:rPr lang="en-US" altLang="zh-CN" sz="2400" dirty="0" smtClean="0">
                <a:solidFill>
                  <a:srgbClr val="C00000"/>
                </a:solidFill>
                <a:ea typeface="宋体" pitchFamily="2" charset="-122"/>
                <a:cs typeface="Times New Roman" pitchFamily="18" charset="0"/>
              </a:rPr>
              <a:t>("in static block!");</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a:t>
            </a:r>
          </a:p>
          <a:p>
            <a:pPr eaLnBrk="1" hangingPunct="1">
              <a:spcBef>
                <a:spcPct val="0"/>
              </a:spcBef>
              <a:buFontTx/>
              <a:buNone/>
            </a:pPr>
            <a:endParaRPr lang="en-US" altLang="zh-CN" sz="2400" dirty="0" smtClean="0">
              <a:solidFill>
                <a:srgbClr val="C00000"/>
              </a:solidFill>
              <a:ea typeface="宋体" pitchFamily="2" charset="-122"/>
              <a:cs typeface="Times New Roman" pitchFamily="18" charset="0"/>
            </a:endParaRP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public class Test {</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public static void main(String[] </a:t>
            </a:r>
            <a:r>
              <a:rPr lang="en-US" altLang="zh-CN" sz="2400" dirty="0" err="1" smtClean="0">
                <a:solidFill>
                  <a:srgbClr val="C00000"/>
                </a:solidFill>
                <a:ea typeface="宋体" pitchFamily="2" charset="-122"/>
                <a:cs typeface="Times New Roman" pitchFamily="18" charset="0"/>
              </a:rPr>
              <a:t>args</a:t>
            </a:r>
            <a:r>
              <a:rPr lang="en-US" altLang="zh-CN" sz="2400" dirty="0" smtClean="0">
                <a:solidFill>
                  <a:srgbClr val="C00000"/>
                </a:solidFill>
                <a:ea typeface="宋体" pitchFamily="2" charset="-122"/>
                <a:cs typeface="Times New Roman" pitchFamily="18" charset="0"/>
              </a:rPr>
              <a:t>) {</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System.out.println</a:t>
            </a:r>
            <a:r>
              <a:rPr lang="en-US" altLang="zh-CN" sz="2400" dirty="0" smtClean="0">
                <a:solidFill>
                  <a:srgbClr val="C00000"/>
                </a:solidFill>
                <a:ea typeface="宋体" pitchFamily="2" charset="-122"/>
                <a:cs typeface="Times New Roman" pitchFamily="18" charset="0"/>
              </a:rPr>
              <a:t>("total = "+ </a:t>
            </a:r>
            <a:r>
              <a:rPr lang="en-US" altLang="zh-CN" sz="2400" dirty="0" err="1" smtClean="0">
                <a:solidFill>
                  <a:srgbClr val="C00000"/>
                </a:solidFill>
                <a:ea typeface="宋体" pitchFamily="2" charset="-122"/>
                <a:cs typeface="Times New Roman" pitchFamily="18" charset="0"/>
              </a:rPr>
              <a:t>Person.total</a:t>
            </a:r>
            <a:r>
              <a:rPr lang="en-US" altLang="zh-CN" sz="2400" dirty="0" smtClean="0">
                <a:solidFill>
                  <a:srgbClr val="C00000"/>
                </a:solidFill>
                <a:ea typeface="宋体" pitchFamily="2" charset="-122"/>
                <a:cs typeface="Times New Roman" pitchFamily="18" charset="0"/>
              </a:rPr>
              <a:t>);</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System.out.println</a:t>
            </a:r>
            <a:r>
              <a:rPr lang="en-US" altLang="zh-CN" sz="2400" dirty="0" smtClean="0">
                <a:solidFill>
                  <a:srgbClr val="C00000"/>
                </a:solidFill>
                <a:ea typeface="宋体" pitchFamily="2" charset="-122"/>
                <a:cs typeface="Times New Roman" pitchFamily="18" charset="0"/>
              </a:rPr>
              <a:t>("total = "+ </a:t>
            </a:r>
            <a:r>
              <a:rPr lang="en-US" altLang="zh-CN" sz="2400" dirty="0" err="1" smtClean="0">
                <a:solidFill>
                  <a:srgbClr val="C00000"/>
                </a:solidFill>
                <a:ea typeface="宋体" pitchFamily="2" charset="-122"/>
                <a:cs typeface="Times New Roman" pitchFamily="18" charset="0"/>
              </a:rPr>
              <a:t>Person.total</a:t>
            </a:r>
            <a:r>
              <a:rPr lang="en-US" altLang="zh-CN" sz="2400" dirty="0" smtClean="0">
                <a:solidFill>
                  <a:srgbClr val="C00000"/>
                </a:solidFill>
                <a:ea typeface="宋体" pitchFamily="2" charset="-122"/>
                <a:cs typeface="Times New Roman" pitchFamily="18" charset="0"/>
              </a:rPr>
              <a:t>);</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	}</a:t>
            </a:r>
          </a:p>
          <a:p>
            <a:pPr eaLnBrk="1" hangingPunct="1">
              <a:spcBef>
                <a:spcPct val="0"/>
              </a:spcBef>
              <a:buFontTx/>
              <a:buNone/>
            </a:pPr>
            <a:r>
              <a:rPr lang="en-US" altLang="zh-CN" sz="2400" dirty="0" smtClean="0">
                <a:solidFill>
                  <a:srgbClr val="C00000"/>
                </a:solidFill>
                <a:ea typeface="宋体" pitchFamily="2" charset="-122"/>
                <a:cs typeface="Times New Roman" pitchFamily="18" charset="0"/>
              </a:rPr>
              <a:t>}</a:t>
            </a:r>
          </a:p>
        </p:txBody>
      </p:sp>
      <p:sp>
        <p:nvSpPr>
          <p:cNvPr id="5" name="TextBox 4"/>
          <p:cNvSpPr txBox="1"/>
          <p:nvPr/>
        </p:nvSpPr>
        <p:spPr>
          <a:xfrm>
            <a:off x="4860032" y="6096530"/>
            <a:ext cx="4033269" cy="523220"/>
          </a:xfrm>
          <a:prstGeom prst="rect">
            <a:avLst/>
          </a:prstGeom>
          <a:noFill/>
        </p:spPr>
        <p:txBody>
          <a:bodyPr wrap="square" rtlCol="0">
            <a:spAutoFit/>
          </a:bodyPr>
          <a:lstStyle/>
          <a:p>
            <a:r>
              <a:rPr lang="zh-CN" altLang="en-US" sz="2800" b="1" dirty="0" smtClean="0">
                <a:ea typeface="宋体" pitchFamily="2" charset="-122"/>
                <a:cs typeface="Times New Roman" pitchFamily="18" charset="0"/>
              </a:rPr>
              <a:t>举例二：</a:t>
            </a:r>
            <a:r>
              <a:rPr lang="en-US" altLang="zh-CN" sz="2800" b="1" dirty="0" smtClean="0">
                <a:ea typeface="宋体" pitchFamily="2" charset="-122"/>
                <a:cs typeface="Times New Roman" pitchFamily="18" charset="0"/>
              </a:rPr>
              <a:t>TestLeaf.java</a:t>
            </a:r>
            <a:endParaRPr lang="zh-CN" altLang="en-US" sz="2800" b="1" dirty="0">
              <a:ea typeface="宋体" pitchFamily="2" charset="-122"/>
              <a:cs typeface="Times New Roman" pitchFamily="18" charset="0"/>
            </a:endParaRPr>
          </a:p>
        </p:txBody>
      </p:sp>
      <p:sp>
        <p:nvSpPr>
          <p:cNvPr id="2" name="矩形 1"/>
          <p:cNvSpPr/>
          <p:nvPr/>
        </p:nvSpPr>
        <p:spPr>
          <a:xfrm>
            <a:off x="6609025" y="3326436"/>
            <a:ext cx="2052228" cy="1613541"/>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 Box 4"/>
          <p:cNvSpPr txBox="1">
            <a:spLocks noChangeArrowheads="1"/>
          </p:cNvSpPr>
          <p:nvPr/>
        </p:nvSpPr>
        <p:spPr bwMode="auto">
          <a:xfrm>
            <a:off x="6804248" y="3591949"/>
            <a:ext cx="2001598" cy="1306576"/>
          </a:xfrm>
          <a:prstGeom prst="rect">
            <a:avLst/>
          </a:prstGeom>
          <a:noFill/>
          <a:ln w="9525">
            <a:noFill/>
            <a:miter lim="800000"/>
            <a:headEnd/>
            <a:tailEnd/>
          </a:ln>
        </p:spPr>
        <p:txBody>
          <a:bodyPr wrap="square">
            <a:spAutoFit/>
          </a:bodyPr>
          <a:lstStyle/>
          <a:p>
            <a:pPr>
              <a:lnSpc>
                <a:spcPct val="60000"/>
              </a:lnSpc>
              <a:spcBef>
                <a:spcPct val="50000"/>
              </a:spcBef>
            </a:pPr>
            <a:r>
              <a:rPr lang="zh-CN" altLang="en-US" sz="2000" b="1" dirty="0">
                <a:solidFill>
                  <a:srgbClr val="FF0000"/>
                </a:solidFill>
                <a:ea typeface="宋体" pitchFamily="2" charset="-122"/>
                <a:cs typeface="Times New Roman" pitchFamily="18" charset="0"/>
              </a:rPr>
              <a:t>输出：</a:t>
            </a:r>
          </a:p>
          <a:p>
            <a:pPr>
              <a:lnSpc>
                <a:spcPct val="60000"/>
              </a:lnSpc>
              <a:spcBef>
                <a:spcPct val="50000"/>
              </a:spcBef>
            </a:pPr>
            <a:r>
              <a:rPr lang="en-US" altLang="zh-CN" sz="2000" b="1" dirty="0">
                <a:solidFill>
                  <a:srgbClr val="FF0000"/>
                </a:solidFill>
                <a:ea typeface="宋体" pitchFamily="2" charset="-122"/>
                <a:cs typeface="Times New Roman" pitchFamily="18" charset="0"/>
              </a:rPr>
              <a:t>in static block</a:t>
            </a:r>
          </a:p>
          <a:p>
            <a:pPr>
              <a:lnSpc>
                <a:spcPct val="60000"/>
              </a:lnSpc>
              <a:spcBef>
                <a:spcPct val="50000"/>
              </a:spcBef>
            </a:pPr>
            <a:r>
              <a:rPr lang="en-US" altLang="zh-CN" sz="2000" b="1" dirty="0">
                <a:solidFill>
                  <a:srgbClr val="FF0000"/>
                </a:solidFill>
                <a:ea typeface="宋体" pitchFamily="2" charset="-122"/>
                <a:cs typeface="Times New Roman" pitchFamily="18" charset="0"/>
              </a:rPr>
              <a:t>total=100</a:t>
            </a:r>
          </a:p>
          <a:p>
            <a:pPr>
              <a:lnSpc>
                <a:spcPct val="60000"/>
              </a:lnSpc>
              <a:spcBef>
                <a:spcPct val="50000"/>
              </a:spcBef>
            </a:pPr>
            <a:r>
              <a:rPr lang="en-US" altLang="zh-CN" sz="2000" b="1" dirty="0">
                <a:solidFill>
                  <a:srgbClr val="FF0000"/>
                </a:solidFill>
                <a:ea typeface="宋体" pitchFamily="2" charset="-122"/>
                <a:cs typeface="Times New Roman" pitchFamily="18" charset="0"/>
              </a:rPr>
              <a:t>total=100</a:t>
            </a:r>
          </a:p>
        </p:txBody>
      </p:sp>
    </p:spTree>
    <p:extLst>
      <p:ext uri="{BB962C8B-B14F-4D97-AF65-F5344CB8AC3E}">
        <p14:creationId xmlns:p14="http://schemas.microsoft.com/office/powerpoint/2010/main" val="27438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iterate type="wd">
                                    <p:tmPct val="100000"/>
                                  </p:iterate>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3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iterate type="wd">
                                    <p:tmPct val="100000"/>
                                  </p:iterate>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3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300" fill="hold"/>
                                        <p:tgtEl>
                                          <p:spTgt spid="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iterate type="wd">
                                    <p:tmPct val="100000"/>
                                  </p:iterate>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3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300" fill="hold"/>
                                        <p:tgtEl>
                                          <p:spTgt spid="7">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iterate type="wd">
                                    <p:tmPct val="100000"/>
                                  </p:iterate>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3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300" fill="hold"/>
                                        <p:tgtEl>
                                          <p:spTgt spid="7">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500042"/>
            <a:ext cx="8229600" cy="857256"/>
          </a:xfrm>
        </p:spPr>
        <p:txBody>
          <a:bodyPr/>
          <a:lstStyle/>
          <a:p>
            <a:r>
              <a:rPr lang="zh-CN" altLang="en-US" b="1" dirty="0" smtClean="0">
                <a:latin typeface="宋体" pitchFamily="2" charset="-122"/>
                <a:ea typeface="宋体" pitchFamily="2" charset="-122"/>
              </a:rPr>
              <a:t>练 习</a:t>
            </a:r>
            <a:endParaRPr lang="zh-CN" altLang="en-US" b="1" dirty="0">
              <a:latin typeface="宋体" pitchFamily="2" charset="-122"/>
              <a:ea typeface="宋体" pitchFamily="2" charset="-122"/>
            </a:endParaRPr>
          </a:p>
        </p:txBody>
      </p:sp>
      <p:sp>
        <p:nvSpPr>
          <p:cNvPr id="3" name="内容占位符 2"/>
          <p:cNvSpPr>
            <a:spLocks noGrp="1"/>
          </p:cNvSpPr>
          <p:nvPr>
            <p:ph idx="1"/>
          </p:nvPr>
        </p:nvSpPr>
        <p:spPr>
          <a:xfrm>
            <a:off x="467544" y="1360263"/>
            <a:ext cx="8229600" cy="4525963"/>
          </a:xfrm>
        </p:spPr>
        <p:txBody>
          <a:bodyPr/>
          <a:lstStyle/>
          <a:p>
            <a:pPr marL="457200" indent="-457200">
              <a:buFont typeface="+mj-lt"/>
              <a:buAutoNum type="arabicPeriod"/>
              <a:defRPr/>
            </a:pPr>
            <a:r>
              <a:rPr lang="zh-CN" altLang="en-US" dirty="0" smtClean="0">
                <a:latin typeface="宋体" pitchFamily="2" charset="-122"/>
                <a:ea typeface="宋体" pitchFamily="2" charset="-122"/>
              </a:rPr>
              <a:t>在</a:t>
            </a:r>
            <a:r>
              <a:rPr lang="en-US" altLang="zh-CN" dirty="0" err="1" smtClean="0">
                <a:latin typeface="宋体" pitchFamily="2" charset="-122"/>
                <a:ea typeface="宋体" pitchFamily="2" charset="-122"/>
              </a:rPr>
              <a:t>Frock类</a:t>
            </a:r>
            <a:r>
              <a:rPr lang="zh-CN" altLang="en-US" dirty="0" smtClean="0">
                <a:latin typeface="宋体" pitchFamily="2" charset="-122"/>
                <a:ea typeface="宋体" pitchFamily="2" charset="-122"/>
              </a:rPr>
              <a:t>中</a:t>
            </a:r>
            <a:r>
              <a:rPr lang="en-US" altLang="zh-CN" dirty="0" err="1" smtClean="0">
                <a:latin typeface="宋体" pitchFamily="2" charset="-122"/>
                <a:ea typeface="宋体" pitchFamily="2" charset="-122"/>
              </a:rPr>
              <a:t>声明</a:t>
            </a:r>
            <a:r>
              <a:rPr lang="zh-CN" altLang="en-US" dirty="0" smtClean="0">
                <a:latin typeface="宋体" pitchFamily="2" charset="-122"/>
                <a:ea typeface="宋体" pitchFamily="2" charset="-122"/>
              </a:rPr>
              <a:t>静态语句块，语句块中将</a:t>
            </a:r>
            <a:r>
              <a:rPr lang="en-US" altLang="zh-CN" dirty="0" err="1" smtClean="0">
                <a:latin typeface="宋体" pitchFamily="2" charset="-122"/>
                <a:ea typeface="宋体" pitchFamily="2" charset="-122"/>
              </a:rPr>
              <a:t>currentNum</a:t>
            </a:r>
            <a:r>
              <a:rPr lang="zh-CN" altLang="en-US" dirty="0" smtClean="0">
                <a:latin typeface="宋体" pitchFamily="2" charset="-122"/>
                <a:ea typeface="宋体" pitchFamily="2" charset="-122"/>
              </a:rPr>
              <a:t>的初始值设为</a:t>
            </a:r>
            <a:r>
              <a:rPr lang="en-US" altLang="zh-CN" dirty="0" smtClean="0">
                <a:latin typeface="宋体" pitchFamily="2" charset="-122"/>
                <a:ea typeface="宋体" pitchFamily="2" charset="-122"/>
              </a:rPr>
              <a:t>150000</a:t>
            </a:r>
            <a:r>
              <a:rPr lang="zh-CN" altLang="en-US" dirty="0" smtClean="0">
                <a:latin typeface="宋体" pitchFamily="2" charset="-122"/>
                <a:ea typeface="宋体" pitchFamily="2" charset="-122"/>
              </a:rPr>
              <a:t>，作为衣服出厂的序列号起始值，并打印输出该值。</a:t>
            </a:r>
            <a:endParaRPr lang="en-US" altLang="zh-CN" dirty="0" smtClean="0">
              <a:latin typeface="宋体" pitchFamily="2" charset="-122"/>
              <a:ea typeface="宋体" pitchFamily="2" charset="-122"/>
            </a:endParaRPr>
          </a:p>
          <a:p>
            <a:pPr marL="457200" indent="-457200">
              <a:buFont typeface="+mj-lt"/>
              <a:buAutoNum type="arabicPeriod"/>
              <a:defRPr/>
            </a:pPr>
            <a:r>
              <a:rPr lang="zh-CN" altLang="en-US" dirty="0" smtClean="0">
                <a:latin typeface="宋体" pitchFamily="2" charset="-122"/>
                <a:ea typeface="宋体" pitchFamily="2" charset="-122"/>
              </a:rPr>
              <a:t>执行</a:t>
            </a:r>
            <a:r>
              <a:rPr lang="en-US" altLang="zh-CN" dirty="0" err="1" smtClean="0">
                <a:latin typeface="宋体" pitchFamily="2" charset="-122"/>
                <a:ea typeface="宋体" pitchFamily="2" charset="-122"/>
              </a:rPr>
              <a:t>TestFrock类的main方法</a:t>
            </a:r>
            <a:r>
              <a:rPr lang="en-US" altLang="zh-CN" dirty="0" smtClean="0">
                <a:latin typeface="宋体" pitchFamily="2" charset="-122"/>
                <a:ea typeface="宋体" pitchFamily="2" charset="-122"/>
              </a:rPr>
              <a:t>，</a:t>
            </a:r>
            <a:r>
              <a:rPr lang="zh-CN" altLang="en-US" dirty="0" smtClean="0">
                <a:latin typeface="宋体" pitchFamily="2" charset="-122"/>
                <a:ea typeface="宋体" pitchFamily="2" charset="-122"/>
              </a:rPr>
              <a:t>分别创建三个</a:t>
            </a:r>
            <a:r>
              <a:rPr lang="en-US" altLang="zh-CN" dirty="0" smtClean="0">
                <a:latin typeface="宋体" pitchFamily="2" charset="-122"/>
                <a:ea typeface="宋体" pitchFamily="2" charset="-122"/>
              </a:rPr>
              <a:t>Frock </a:t>
            </a:r>
            <a:r>
              <a:rPr lang="zh-CN" altLang="en-US" dirty="0" smtClean="0">
                <a:latin typeface="宋体" pitchFamily="2" charset="-122"/>
                <a:ea typeface="宋体" pitchFamily="2" charset="-122"/>
              </a:rPr>
              <a:t>对象，验证静态语句块是否只执行一次，以及序列号起始值是否已调整。</a:t>
            </a:r>
            <a:endParaRPr lang="en-US" altLang="zh-CN" dirty="0" smtClean="0">
              <a:latin typeface="宋体" pitchFamily="2" charset="-122"/>
              <a:ea typeface="宋体" pitchFamily="2" charset="-122"/>
            </a:endParaRPr>
          </a:p>
          <a:p>
            <a:pPr marL="457200" indent="-457200">
              <a:buFont typeface="+mj-lt"/>
              <a:buAutoNum type="arabicPeriod"/>
              <a:defRPr/>
            </a:pPr>
            <a:endParaRPr lang="en-US" altLang="zh-CN" dirty="0">
              <a:latin typeface="宋体" pitchFamily="2" charset="-122"/>
              <a:ea typeface="宋体" pitchFamily="2" charset="-122"/>
            </a:endParaRPr>
          </a:p>
          <a:p>
            <a:endParaRPr lang="zh-CN" altLang="en-US"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3059832" y="620688"/>
            <a:ext cx="4104456" cy="912164"/>
          </a:xfrm>
        </p:spPr>
        <p:txBody>
          <a:bodyPr>
            <a:normAutofit/>
          </a:bodyPr>
          <a:lstStyle/>
          <a:p>
            <a:pPr eaLnBrk="1" hangingPunct="1">
              <a:defRPr/>
            </a:pPr>
            <a:r>
              <a:rPr lang="en-US" altLang="zh-CN" b="1" dirty="0" smtClean="0">
                <a:latin typeface="+mn-lt"/>
                <a:ea typeface="宋体" pitchFamily="2" charset="-122"/>
                <a:cs typeface="Times New Roman" pitchFamily="18" charset="0"/>
              </a:rPr>
              <a:t>  </a:t>
            </a:r>
            <a:r>
              <a:rPr lang="zh-CN" altLang="en-US" b="1" dirty="0" smtClean="0">
                <a:latin typeface="+mn-lt"/>
                <a:ea typeface="宋体" pitchFamily="2" charset="-122"/>
                <a:cs typeface="Times New Roman" pitchFamily="18" charset="0"/>
              </a:rPr>
              <a:t>关键字：</a:t>
            </a:r>
            <a:r>
              <a:rPr lang="en-US" altLang="zh-CN" b="1" dirty="0" smtClean="0">
                <a:solidFill>
                  <a:srgbClr val="C00000"/>
                </a:solidFill>
                <a:latin typeface="+mn-lt"/>
                <a:ea typeface="宋体" pitchFamily="2" charset="-122"/>
                <a:cs typeface="Times New Roman" pitchFamily="18" charset="0"/>
              </a:rPr>
              <a:t>final</a:t>
            </a:r>
          </a:p>
        </p:txBody>
      </p:sp>
      <p:sp>
        <p:nvSpPr>
          <p:cNvPr id="20483" name="Rectangle 3"/>
          <p:cNvSpPr>
            <a:spLocks noGrp="1" noChangeArrowheads="1"/>
          </p:cNvSpPr>
          <p:nvPr>
            <p:ph type="body" idx="1"/>
          </p:nvPr>
        </p:nvSpPr>
        <p:spPr>
          <a:xfrm>
            <a:off x="323528" y="1484784"/>
            <a:ext cx="8208912" cy="5112568"/>
          </a:xfrm>
        </p:spPr>
        <p:txBody>
          <a:bodyPr>
            <a:normAutofit fontScale="92500" lnSpcReduction="20000"/>
          </a:bodyPr>
          <a:lstStyle/>
          <a:p>
            <a:pPr algn="just" eaLnBrk="1" hangingPunct="1">
              <a:lnSpc>
                <a:spcPct val="110000"/>
              </a:lnSpc>
              <a:spcBef>
                <a:spcPct val="40000"/>
              </a:spcBef>
              <a:buFont typeface="Wingdings" pitchFamily="2" charset="2"/>
              <a:buChar char="l"/>
            </a:pPr>
            <a:r>
              <a:rPr lang="zh-CN" altLang="en-US" dirty="0" smtClean="0">
                <a:ea typeface="宋体" pitchFamily="2" charset="-122"/>
                <a:cs typeface="Times New Roman" pitchFamily="18" charset="0"/>
              </a:rPr>
              <a:t>在</a:t>
            </a:r>
            <a:r>
              <a:rPr lang="en-US" altLang="zh-CN" dirty="0" smtClean="0">
                <a:ea typeface="宋体" pitchFamily="2" charset="-122"/>
                <a:cs typeface="Times New Roman" pitchFamily="18" charset="0"/>
              </a:rPr>
              <a:t>Java</a:t>
            </a:r>
            <a:r>
              <a:rPr lang="zh-CN" altLang="en-US" dirty="0" smtClean="0">
                <a:ea typeface="宋体" pitchFamily="2" charset="-122"/>
                <a:cs typeface="Times New Roman" pitchFamily="18" charset="0"/>
              </a:rPr>
              <a:t>中声明</a:t>
            </a:r>
            <a:r>
              <a:rPr lang="zh-CN" altLang="en-US" dirty="0" smtClean="0">
                <a:solidFill>
                  <a:srgbClr val="FF0000"/>
                </a:solidFill>
                <a:ea typeface="宋体" pitchFamily="2" charset="-122"/>
                <a:cs typeface="Times New Roman" pitchFamily="18" charset="0"/>
              </a:rPr>
              <a:t>类、属性和方法</a:t>
            </a:r>
            <a:r>
              <a:rPr lang="zh-CN" altLang="en-US" dirty="0" smtClean="0">
                <a:ea typeface="宋体" pitchFamily="2" charset="-122"/>
                <a:cs typeface="Times New Roman" pitchFamily="18" charset="0"/>
              </a:rPr>
              <a:t>时，可使用关键字</a:t>
            </a:r>
            <a:r>
              <a:rPr lang="en-US" altLang="zh-CN" dirty="0" smtClean="0">
                <a:ea typeface="宋体" pitchFamily="2" charset="-122"/>
                <a:cs typeface="Times New Roman" pitchFamily="18" charset="0"/>
              </a:rPr>
              <a:t>final</a:t>
            </a:r>
            <a:r>
              <a:rPr lang="zh-CN" altLang="en-US" dirty="0" smtClean="0">
                <a:ea typeface="宋体" pitchFamily="2" charset="-122"/>
                <a:cs typeface="Times New Roman" pitchFamily="18" charset="0"/>
              </a:rPr>
              <a:t>来修饰</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表示“最终”。</a:t>
            </a:r>
          </a:p>
          <a:p>
            <a:pPr lvl="1" algn="just">
              <a:lnSpc>
                <a:spcPct val="110000"/>
              </a:lnSpc>
              <a:spcBef>
                <a:spcPct val="40000"/>
              </a:spcBef>
              <a:buFont typeface="Wingdings" pitchFamily="2" charset="2"/>
              <a:buChar char="Ø"/>
            </a:pPr>
            <a:r>
              <a:rPr lang="en-US" altLang="zh-CN" sz="2600" b="1" dirty="0">
                <a:solidFill>
                  <a:srgbClr val="C00000"/>
                </a:solidFill>
                <a:ea typeface="宋体" pitchFamily="2" charset="-122"/>
                <a:cs typeface="Times New Roman" pitchFamily="18" charset="0"/>
              </a:rPr>
              <a:t>final</a:t>
            </a:r>
            <a:r>
              <a:rPr lang="zh-CN" altLang="en-US" sz="2600" b="1" dirty="0">
                <a:solidFill>
                  <a:srgbClr val="C00000"/>
                </a:solidFill>
                <a:ea typeface="宋体" pitchFamily="2" charset="-122"/>
                <a:cs typeface="Times New Roman" pitchFamily="18" charset="0"/>
              </a:rPr>
              <a:t>标记的类不能被</a:t>
            </a:r>
            <a:r>
              <a:rPr lang="zh-CN" altLang="en-US" sz="2600" b="1" dirty="0" smtClean="0">
                <a:solidFill>
                  <a:srgbClr val="C00000"/>
                </a:solidFill>
                <a:ea typeface="宋体" pitchFamily="2" charset="-122"/>
                <a:cs typeface="Times New Roman" pitchFamily="18" charset="0"/>
              </a:rPr>
              <a:t>继承。</a:t>
            </a:r>
            <a:r>
              <a:rPr lang="zh-CN" altLang="en-US" sz="2600" dirty="0" smtClean="0">
                <a:ea typeface="宋体" pitchFamily="2" charset="-122"/>
                <a:cs typeface="Times New Roman" pitchFamily="18" charset="0"/>
              </a:rPr>
              <a:t>提高</a:t>
            </a:r>
            <a:r>
              <a:rPr lang="zh-CN" altLang="en-US" sz="2600" dirty="0">
                <a:ea typeface="宋体" pitchFamily="2" charset="-122"/>
                <a:cs typeface="Times New Roman" pitchFamily="18" charset="0"/>
              </a:rPr>
              <a:t>安全性，提高程序的可读性</a:t>
            </a:r>
            <a:r>
              <a:rPr lang="zh-CN" altLang="en-US" sz="2600" dirty="0" smtClean="0">
                <a:ea typeface="宋体" pitchFamily="2" charset="-122"/>
                <a:cs typeface="Times New Roman" pitchFamily="18" charset="0"/>
              </a:rPr>
              <a:t>。 </a:t>
            </a:r>
            <a:endParaRPr lang="en-US" altLang="zh-CN" sz="2600" dirty="0" smtClean="0">
              <a:ea typeface="宋体" pitchFamily="2" charset="-122"/>
              <a:cs typeface="Times New Roman" pitchFamily="18" charset="0"/>
            </a:endParaRPr>
          </a:p>
          <a:p>
            <a:pPr lvl="2" algn="just">
              <a:lnSpc>
                <a:spcPct val="110000"/>
              </a:lnSpc>
              <a:spcBef>
                <a:spcPct val="40000"/>
              </a:spcBef>
              <a:buFont typeface="Wingdings" panose="05000000000000000000" pitchFamily="2" charset="2"/>
              <a:buChar char="ü"/>
            </a:pPr>
            <a:r>
              <a:rPr lang="en-US" altLang="zh-CN" sz="2400" dirty="0" smtClean="0">
                <a:ea typeface="宋体" pitchFamily="2" charset="-122"/>
                <a:cs typeface="Times New Roman" pitchFamily="18" charset="0"/>
              </a:rPr>
              <a:t>String</a:t>
            </a:r>
            <a:r>
              <a:rPr lang="zh-CN" altLang="en-US" sz="2400" dirty="0" smtClean="0">
                <a:ea typeface="宋体" pitchFamily="2" charset="-122"/>
                <a:cs typeface="Times New Roman" pitchFamily="18" charset="0"/>
              </a:rPr>
              <a:t>类、</a:t>
            </a:r>
            <a:r>
              <a:rPr lang="en-US" altLang="zh-CN" sz="2400" dirty="0" smtClean="0">
                <a:ea typeface="宋体" pitchFamily="2" charset="-122"/>
                <a:cs typeface="Times New Roman" pitchFamily="18" charset="0"/>
              </a:rPr>
              <a:t>System</a:t>
            </a:r>
            <a:r>
              <a:rPr lang="zh-CN" altLang="en-US" sz="2400" dirty="0" smtClean="0">
                <a:ea typeface="宋体" pitchFamily="2" charset="-122"/>
                <a:cs typeface="Times New Roman" pitchFamily="18" charset="0"/>
              </a:rPr>
              <a:t>类、</a:t>
            </a:r>
            <a:r>
              <a:rPr lang="en-US" altLang="zh-CN" sz="2400" dirty="0" err="1" smtClean="0">
                <a:ea typeface="宋体" pitchFamily="2" charset="-122"/>
                <a:cs typeface="Times New Roman" pitchFamily="18" charset="0"/>
              </a:rPr>
              <a:t>StringBuffer</a:t>
            </a:r>
            <a:r>
              <a:rPr lang="zh-CN" altLang="en-US" sz="2400" dirty="0">
                <a:ea typeface="宋体" pitchFamily="2" charset="-122"/>
                <a:cs typeface="Times New Roman" pitchFamily="18" charset="0"/>
              </a:rPr>
              <a:t>类</a:t>
            </a:r>
            <a:endParaRPr lang="en-US" altLang="zh-CN" sz="2400" dirty="0" smtClean="0">
              <a:ea typeface="宋体" pitchFamily="2" charset="-122"/>
              <a:cs typeface="Times New Roman" pitchFamily="18" charset="0"/>
            </a:endParaRPr>
          </a:p>
          <a:p>
            <a:pPr lvl="1">
              <a:lnSpc>
                <a:spcPct val="110000"/>
              </a:lnSpc>
              <a:spcBef>
                <a:spcPct val="40000"/>
              </a:spcBef>
              <a:buFont typeface="Wingdings" pitchFamily="2" charset="2"/>
              <a:buChar char="Ø"/>
            </a:pPr>
            <a:r>
              <a:rPr lang="en-US" altLang="zh-CN" sz="2600" b="1" dirty="0" smtClean="0">
                <a:solidFill>
                  <a:srgbClr val="C00000"/>
                </a:solidFill>
                <a:ea typeface="宋体" pitchFamily="2" charset="-122"/>
                <a:cs typeface="Times New Roman" pitchFamily="18" charset="0"/>
              </a:rPr>
              <a:t>final</a:t>
            </a:r>
            <a:r>
              <a:rPr lang="zh-CN" altLang="en-US" sz="2600" b="1" dirty="0" smtClean="0">
                <a:solidFill>
                  <a:srgbClr val="C00000"/>
                </a:solidFill>
                <a:ea typeface="宋体" pitchFamily="2" charset="-122"/>
                <a:cs typeface="Times New Roman" pitchFamily="18" charset="0"/>
              </a:rPr>
              <a:t>标记的方法不能被子类重写。</a:t>
            </a:r>
            <a:endParaRPr lang="en-US" altLang="zh-CN" sz="2600" b="1" dirty="0" smtClean="0">
              <a:solidFill>
                <a:srgbClr val="C00000"/>
              </a:solidFill>
              <a:ea typeface="宋体" pitchFamily="2" charset="-122"/>
              <a:cs typeface="Times New Roman" pitchFamily="18" charset="0"/>
            </a:endParaRPr>
          </a:p>
          <a:p>
            <a:pPr lvl="2">
              <a:lnSpc>
                <a:spcPct val="110000"/>
              </a:lnSpc>
              <a:spcBef>
                <a:spcPct val="40000"/>
              </a:spcBef>
              <a:buFont typeface="Wingdings" pitchFamily="2" charset="2"/>
              <a:buChar char="ü"/>
            </a:pPr>
            <a:r>
              <a:rPr lang="en-US" altLang="zh-CN" sz="2400" dirty="0" smtClean="0">
                <a:ea typeface="宋体" pitchFamily="2" charset="-122"/>
                <a:cs typeface="Times New Roman" pitchFamily="18" charset="0"/>
              </a:rPr>
              <a:t>Object</a:t>
            </a:r>
            <a:r>
              <a:rPr lang="zh-CN" altLang="en-US" sz="2400" dirty="0" smtClean="0">
                <a:ea typeface="宋体" pitchFamily="2" charset="-122"/>
                <a:cs typeface="Times New Roman" pitchFamily="18" charset="0"/>
              </a:rPr>
              <a:t>类中的</a:t>
            </a:r>
            <a:r>
              <a:rPr lang="en-US" altLang="zh-CN" sz="2400" dirty="0" err="1" smtClean="0">
                <a:ea typeface="宋体" pitchFamily="2" charset="-122"/>
                <a:cs typeface="Times New Roman" pitchFamily="18" charset="0"/>
              </a:rPr>
              <a:t>getClass</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pPr lvl="1" algn="just">
              <a:lnSpc>
                <a:spcPct val="110000"/>
              </a:lnSpc>
              <a:spcBef>
                <a:spcPct val="40000"/>
              </a:spcBef>
              <a:buFont typeface="Wingdings" pitchFamily="2" charset="2"/>
              <a:buChar char="Ø"/>
            </a:pPr>
            <a:r>
              <a:rPr lang="en-US" altLang="zh-CN" sz="2600" b="1" dirty="0">
                <a:solidFill>
                  <a:srgbClr val="C00000"/>
                </a:solidFill>
                <a:ea typeface="宋体" pitchFamily="2" charset="-122"/>
                <a:cs typeface="Times New Roman" pitchFamily="18" charset="0"/>
              </a:rPr>
              <a:t>final</a:t>
            </a:r>
            <a:r>
              <a:rPr lang="zh-CN" altLang="en-US" sz="2600" b="1" dirty="0">
                <a:solidFill>
                  <a:srgbClr val="C00000"/>
                </a:solidFill>
                <a:ea typeface="宋体" pitchFamily="2" charset="-122"/>
                <a:cs typeface="Times New Roman" pitchFamily="18" charset="0"/>
              </a:rPr>
              <a:t>标记的变量</a:t>
            </a:r>
            <a:r>
              <a:rPr lang="en-US" altLang="zh-CN" sz="2600" b="1" dirty="0">
                <a:solidFill>
                  <a:srgbClr val="C00000"/>
                </a:solidFill>
                <a:ea typeface="宋体" pitchFamily="2" charset="-122"/>
                <a:cs typeface="Times New Roman" pitchFamily="18" charset="0"/>
              </a:rPr>
              <a:t>(</a:t>
            </a:r>
            <a:r>
              <a:rPr lang="zh-CN" altLang="en-US" sz="2600" b="1" dirty="0">
                <a:solidFill>
                  <a:srgbClr val="C00000"/>
                </a:solidFill>
                <a:ea typeface="宋体" pitchFamily="2" charset="-122"/>
                <a:cs typeface="Times New Roman" pitchFamily="18" charset="0"/>
              </a:rPr>
              <a:t>成员变量或局部变量</a:t>
            </a:r>
            <a:r>
              <a:rPr lang="en-US" altLang="zh-CN" sz="2600" b="1" dirty="0">
                <a:solidFill>
                  <a:srgbClr val="C00000"/>
                </a:solidFill>
                <a:ea typeface="宋体" pitchFamily="2" charset="-122"/>
                <a:cs typeface="Times New Roman" pitchFamily="18" charset="0"/>
              </a:rPr>
              <a:t>)</a:t>
            </a:r>
            <a:r>
              <a:rPr lang="zh-CN" altLang="en-US" sz="2600" b="1" dirty="0" smtClean="0">
                <a:solidFill>
                  <a:srgbClr val="C00000"/>
                </a:solidFill>
                <a:ea typeface="宋体" pitchFamily="2" charset="-122"/>
                <a:cs typeface="Times New Roman" pitchFamily="18" charset="0"/>
              </a:rPr>
              <a:t>即称为常量</a:t>
            </a:r>
            <a:r>
              <a:rPr lang="zh-CN" altLang="en-US" sz="2600" b="1" dirty="0">
                <a:solidFill>
                  <a:srgbClr val="C00000"/>
                </a:solidFill>
                <a:ea typeface="宋体" pitchFamily="2" charset="-122"/>
                <a:cs typeface="Times New Roman" pitchFamily="18" charset="0"/>
              </a:rPr>
              <a:t>。</a:t>
            </a:r>
            <a:r>
              <a:rPr lang="zh-CN" altLang="en-US" sz="2600" dirty="0" smtClean="0">
                <a:solidFill>
                  <a:srgbClr val="C00000"/>
                </a:solidFill>
                <a:ea typeface="宋体" pitchFamily="2" charset="-122"/>
                <a:cs typeface="Times New Roman" pitchFamily="18" charset="0"/>
              </a:rPr>
              <a:t>名称大写，且只能被赋值</a:t>
            </a:r>
            <a:r>
              <a:rPr lang="zh-CN" altLang="en-US" sz="2600" dirty="0">
                <a:solidFill>
                  <a:srgbClr val="C00000"/>
                </a:solidFill>
                <a:ea typeface="宋体" pitchFamily="2" charset="-122"/>
                <a:cs typeface="Times New Roman" pitchFamily="18" charset="0"/>
              </a:rPr>
              <a:t>一次</a:t>
            </a:r>
            <a:r>
              <a:rPr lang="zh-CN" altLang="en-US" sz="2600" dirty="0" smtClean="0">
                <a:ea typeface="宋体" pitchFamily="2" charset="-122"/>
                <a:cs typeface="Times New Roman" pitchFamily="18" charset="0"/>
              </a:rPr>
              <a:t>。</a:t>
            </a:r>
            <a:endParaRPr lang="en-US" altLang="zh-CN" sz="2600" dirty="0" smtClean="0">
              <a:ea typeface="宋体" pitchFamily="2" charset="-122"/>
              <a:cs typeface="Times New Roman" pitchFamily="18" charset="0"/>
            </a:endParaRPr>
          </a:p>
          <a:p>
            <a:pPr lvl="2" algn="just">
              <a:lnSpc>
                <a:spcPct val="110000"/>
              </a:lnSpc>
              <a:spcBef>
                <a:spcPct val="40000"/>
              </a:spcBef>
              <a:buFont typeface="Wingdings" pitchFamily="2" charset="2"/>
              <a:buChar char="ü"/>
            </a:pPr>
            <a:r>
              <a:rPr lang="en-US" altLang="zh-CN" sz="2400" dirty="0" smtClean="0">
                <a:ea typeface="宋体" pitchFamily="2" charset="-122"/>
                <a:cs typeface="Times New Roman" pitchFamily="18" charset="0"/>
              </a:rPr>
              <a:t>final</a:t>
            </a:r>
            <a:r>
              <a:rPr lang="zh-CN" altLang="en-US" sz="2400" dirty="0" smtClean="0">
                <a:ea typeface="宋体" pitchFamily="2" charset="-122"/>
                <a:cs typeface="Times New Roman" pitchFamily="18" charset="0"/>
              </a:rPr>
              <a:t>标记的成员变量必须在声明的同时或在每个构造方法中或代码块中显式赋值，然后才能使用。</a:t>
            </a:r>
            <a:endParaRPr lang="en-US" altLang="zh-CN" sz="2400" dirty="0" smtClean="0">
              <a:ea typeface="宋体" pitchFamily="2" charset="-122"/>
              <a:cs typeface="Times New Roman" pitchFamily="18" charset="0"/>
            </a:endParaRPr>
          </a:p>
          <a:p>
            <a:pPr lvl="2" algn="just">
              <a:lnSpc>
                <a:spcPct val="110000"/>
              </a:lnSpc>
              <a:spcBef>
                <a:spcPct val="40000"/>
              </a:spcBef>
              <a:buFont typeface="Wingdings" pitchFamily="2" charset="2"/>
              <a:buChar char="ü"/>
            </a:pPr>
            <a:r>
              <a:rPr lang="en-US" altLang="zh-CN" sz="2400" dirty="0" smtClean="0">
                <a:ea typeface="宋体" pitchFamily="2" charset="-122"/>
                <a:cs typeface="Times New Roman" pitchFamily="18" charset="0"/>
              </a:rPr>
              <a:t>final double PI=3.14;</a:t>
            </a:r>
          </a:p>
        </p:txBody>
      </p:sp>
    </p:spTree>
    <p:extLst>
      <p:ext uri="{BB962C8B-B14F-4D97-AF65-F5344CB8AC3E}">
        <p14:creationId xmlns:p14="http://schemas.microsoft.com/office/powerpoint/2010/main" val="154612878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262873"/>
            <a:ext cx="3281588" cy="584775"/>
          </a:xfrm>
          <a:prstGeom prst="rect">
            <a:avLst/>
          </a:prstGeom>
          <a:noFill/>
        </p:spPr>
        <p:txBody>
          <a:bodyPr wrap="square" rtlCol="0">
            <a:spAutoFit/>
          </a:bodyPr>
          <a:lstStyle/>
          <a:p>
            <a:r>
              <a:rPr lang="en-US" altLang="zh-CN" sz="3200" b="1" dirty="0" smtClean="0">
                <a:solidFill>
                  <a:srgbClr val="C00000"/>
                </a:solidFill>
                <a:ea typeface="宋体" pitchFamily="2" charset="-122"/>
                <a:cs typeface="Times New Roman" pitchFamily="18" charset="0"/>
              </a:rPr>
              <a:t>1.final</a:t>
            </a:r>
            <a:r>
              <a:rPr lang="zh-CN" altLang="en-US" sz="3200" b="1" dirty="0" smtClean="0">
                <a:solidFill>
                  <a:srgbClr val="C00000"/>
                </a:solidFill>
                <a:ea typeface="宋体" pitchFamily="2" charset="-122"/>
                <a:cs typeface="Times New Roman" pitchFamily="18" charset="0"/>
              </a:rPr>
              <a:t>修饰类</a:t>
            </a:r>
            <a:endParaRPr lang="zh-CN" altLang="en-US" sz="3200" b="1" dirty="0">
              <a:solidFill>
                <a:srgbClr val="C00000"/>
              </a:solidFill>
              <a:ea typeface="宋体" pitchFamily="2" charset="-122"/>
              <a:cs typeface="Times New Roman" pitchFamily="18" charset="0"/>
            </a:endParaRPr>
          </a:p>
        </p:txBody>
      </p:sp>
      <p:sp>
        <p:nvSpPr>
          <p:cNvPr id="3" name="TextBox 2"/>
          <p:cNvSpPr txBox="1"/>
          <p:nvPr/>
        </p:nvSpPr>
        <p:spPr>
          <a:xfrm>
            <a:off x="914666" y="2000240"/>
            <a:ext cx="7072362" cy="1569660"/>
          </a:xfrm>
          <a:prstGeom prst="rect">
            <a:avLst/>
          </a:prstGeom>
          <a:noFill/>
        </p:spPr>
        <p:txBody>
          <a:bodyPr wrap="square" rtlCol="0">
            <a:spAutoFit/>
          </a:bodyPr>
          <a:lstStyle/>
          <a:p>
            <a:r>
              <a:rPr lang="en-US" altLang="zh-CN" sz="2400" dirty="0" smtClean="0">
                <a:ea typeface="宋体" pitchFamily="2" charset="-122"/>
                <a:cs typeface="Times New Roman" pitchFamily="18" charset="0"/>
              </a:rPr>
              <a:t>final class A{</a:t>
            </a:r>
          </a:p>
          <a:p>
            <a:r>
              <a:rPr lang="en-US" altLang="zh-CN" sz="2400" dirty="0" smtClean="0">
                <a:ea typeface="宋体" pitchFamily="2" charset="-122"/>
                <a:cs typeface="Times New Roman" pitchFamily="18" charset="0"/>
              </a:rPr>
              <a:t>}</a:t>
            </a:r>
          </a:p>
          <a:p>
            <a:r>
              <a:rPr lang="en-US" altLang="zh-CN" sz="2400" dirty="0" smtClean="0">
                <a:ea typeface="宋体" pitchFamily="2" charset="-122"/>
                <a:cs typeface="Times New Roman" pitchFamily="18" charset="0"/>
              </a:rPr>
              <a:t>class B extends A{     //</a:t>
            </a:r>
            <a:r>
              <a:rPr lang="zh-CN" altLang="en-US" sz="2400" dirty="0" smtClean="0">
                <a:ea typeface="宋体" pitchFamily="2" charset="-122"/>
                <a:cs typeface="Times New Roman" pitchFamily="18" charset="0"/>
              </a:rPr>
              <a:t>错误，不能被继承。</a:t>
            </a:r>
            <a:endParaRPr lang="en-US" altLang="zh-CN" sz="2400" dirty="0" smtClean="0">
              <a:ea typeface="宋体" pitchFamily="2" charset="-122"/>
              <a:cs typeface="Times New Roman" pitchFamily="18" charset="0"/>
            </a:endParaRPr>
          </a:p>
          <a:p>
            <a:r>
              <a:rPr lang="en-US" altLang="zh-CN" sz="2400" dirty="0" smtClean="0">
                <a:ea typeface="宋体" pitchFamily="2" charset="-122"/>
                <a:cs typeface="Times New Roman" pitchFamily="18" charset="0"/>
              </a:rPr>
              <a:t>}</a:t>
            </a:r>
            <a:endParaRPr lang="zh-CN" altLang="en-US" sz="2400" dirty="0">
              <a:ea typeface="宋体" pitchFamily="2" charset="-122"/>
              <a:cs typeface="Times New Roman" pitchFamily="18" charset="0"/>
            </a:endParaRPr>
          </a:p>
        </p:txBody>
      </p:sp>
      <p:sp>
        <p:nvSpPr>
          <p:cNvPr id="4" name="TextBox 3"/>
          <p:cNvSpPr txBox="1"/>
          <p:nvPr/>
        </p:nvSpPr>
        <p:spPr>
          <a:xfrm>
            <a:off x="857224" y="4357694"/>
            <a:ext cx="6929486" cy="830997"/>
          </a:xfrm>
          <a:prstGeom prst="rect">
            <a:avLst/>
          </a:prstGeom>
          <a:noFill/>
        </p:spPr>
        <p:txBody>
          <a:bodyPr wrap="square" rtlCol="0">
            <a:spAutoFit/>
          </a:bodyPr>
          <a:lstStyle/>
          <a:p>
            <a:r>
              <a:rPr lang="zh-CN" altLang="en-US" sz="2400" dirty="0" smtClean="0">
                <a:ea typeface="宋体" pitchFamily="2" charset="-122"/>
                <a:cs typeface="Times New Roman" pitchFamily="18" charset="0"/>
              </a:rPr>
              <a:t>中国古代，什么人不能有后代，就可以被</a:t>
            </a:r>
            <a:r>
              <a:rPr lang="en-US" altLang="zh-CN" sz="2400" dirty="0" smtClean="0">
                <a:ea typeface="宋体" pitchFamily="2" charset="-122"/>
                <a:cs typeface="Times New Roman" pitchFamily="18" charset="0"/>
              </a:rPr>
              <a:t>final</a:t>
            </a:r>
            <a:r>
              <a:rPr lang="zh-CN" altLang="en-US" sz="2400" dirty="0" smtClean="0">
                <a:ea typeface="宋体" pitchFamily="2" charset="-122"/>
                <a:cs typeface="Times New Roman" pitchFamily="18" charset="0"/>
              </a:rPr>
              <a:t>声明，称为太监类！</a:t>
            </a:r>
            <a:endParaRPr lang="zh-CN" altLang="en-US" sz="2400" dirty="0">
              <a:ea typeface="宋体" pitchFamily="2" charset="-122"/>
              <a:cs typeface="Times New Roman" pitchFamily="18" charset="0"/>
            </a:endParaRPr>
          </a:p>
        </p:txBody>
      </p:sp>
    </p:spTree>
    <p:extLst>
      <p:ext uri="{BB962C8B-B14F-4D97-AF65-F5344CB8AC3E}">
        <p14:creationId xmlns:p14="http://schemas.microsoft.com/office/powerpoint/2010/main" val="114231998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285860"/>
            <a:ext cx="3497612" cy="584775"/>
          </a:xfrm>
          <a:prstGeom prst="rect">
            <a:avLst/>
          </a:prstGeom>
          <a:noFill/>
        </p:spPr>
        <p:txBody>
          <a:bodyPr wrap="square" rtlCol="0">
            <a:spAutoFit/>
          </a:bodyPr>
          <a:lstStyle/>
          <a:p>
            <a:r>
              <a:rPr lang="en-US" altLang="zh-CN" sz="3200" b="1" dirty="0" smtClean="0">
                <a:solidFill>
                  <a:srgbClr val="C00000"/>
                </a:solidFill>
                <a:ea typeface="宋体" pitchFamily="2" charset="-122"/>
                <a:cs typeface="Times New Roman" pitchFamily="18" charset="0"/>
              </a:rPr>
              <a:t>2.final</a:t>
            </a:r>
            <a:r>
              <a:rPr lang="zh-CN" altLang="en-US" sz="3200" b="1" dirty="0" smtClean="0">
                <a:solidFill>
                  <a:srgbClr val="C00000"/>
                </a:solidFill>
                <a:ea typeface="宋体" pitchFamily="2" charset="-122"/>
                <a:cs typeface="Times New Roman" pitchFamily="18" charset="0"/>
              </a:rPr>
              <a:t>修饰方法</a:t>
            </a:r>
            <a:endParaRPr lang="zh-CN" altLang="en-US" sz="3200" b="1" dirty="0">
              <a:solidFill>
                <a:srgbClr val="C00000"/>
              </a:solidFill>
              <a:ea typeface="宋体" pitchFamily="2" charset="-122"/>
              <a:cs typeface="Times New Roman" pitchFamily="18" charset="0"/>
            </a:endParaRPr>
          </a:p>
        </p:txBody>
      </p:sp>
      <p:sp>
        <p:nvSpPr>
          <p:cNvPr id="3" name="TextBox 2"/>
          <p:cNvSpPr txBox="1"/>
          <p:nvPr/>
        </p:nvSpPr>
        <p:spPr>
          <a:xfrm>
            <a:off x="1187624" y="2000240"/>
            <a:ext cx="6480720" cy="3785652"/>
          </a:xfrm>
          <a:prstGeom prst="rect">
            <a:avLst/>
          </a:prstGeom>
          <a:noFill/>
        </p:spPr>
        <p:txBody>
          <a:bodyPr wrap="square" rtlCol="0">
            <a:spAutoFit/>
          </a:bodyPr>
          <a:lstStyle/>
          <a:p>
            <a:r>
              <a:rPr lang="en-US" altLang="zh-CN" sz="2400" dirty="0" smtClean="0">
                <a:ea typeface="宋体" pitchFamily="2" charset="-122"/>
                <a:cs typeface="Times New Roman" pitchFamily="18" charset="0"/>
              </a:rPr>
              <a:t>class A{</a:t>
            </a:r>
          </a:p>
          <a:p>
            <a:r>
              <a:rPr lang="en-US" altLang="zh-CN" sz="2400" dirty="0" smtClean="0">
                <a:ea typeface="宋体" pitchFamily="2" charset="-122"/>
                <a:cs typeface="Times New Roman" pitchFamily="18" charset="0"/>
              </a:rPr>
              <a:t>       public final void print(){</a:t>
            </a:r>
          </a:p>
          <a:p>
            <a:r>
              <a:rPr lang="en-US" altLang="zh-CN" sz="2400" dirty="0" smtClean="0">
                <a:ea typeface="宋体" pitchFamily="2" charset="-122"/>
                <a:cs typeface="Times New Roman" pitchFamily="18" charset="0"/>
              </a:rPr>
              <a:t>                </a:t>
            </a:r>
            <a:r>
              <a:rPr lang="en-US" altLang="zh-CN" sz="2400" dirty="0" err="1" smtClean="0">
                <a:ea typeface="宋体" pitchFamily="2" charset="-122"/>
                <a:cs typeface="Times New Roman" pitchFamily="18" charset="0"/>
              </a:rPr>
              <a:t>System.out.println</a:t>
            </a:r>
            <a:r>
              <a:rPr lang="en-US" altLang="zh-CN" sz="2400" dirty="0" smtClean="0">
                <a:ea typeface="宋体" pitchFamily="2" charset="-122"/>
                <a:cs typeface="Times New Roman" pitchFamily="18" charset="0"/>
              </a:rPr>
              <a:t>(“A”);</a:t>
            </a:r>
          </a:p>
          <a:p>
            <a:r>
              <a:rPr lang="en-US" altLang="zh-CN" sz="2400" dirty="0" smtClean="0">
                <a:ea typeface="宋体" pitchFamily="2" charset="-122"/>
                <a:cs typeface="Times New Roman" pitchFamily="18" charset="0"/>
              </a:rPr>
              <a:t>       }</a:t>
            </a:r>
          </a:p>
          <a:p>
            <a:r>
              <a:rPr lang="en-US" altLang="zh-CN" sz="2400" dirty="0" smtClean="0">
                <a:ea typeface="宋体" pitchFamily="2" charset="-122"/>
                <a:cs typeface="Times New Roman" pitchFamily="18" charset="0"/>
              </a:rPr>
              <a:t>}</a:t>
            </a:r>
          </a:p>
          <a:p>
            <a:r>
              <a:rPr lang="en-US" altLang="zh-CN" sz="2400" dirty="0" smtClean="0">
                <a:ea typeface="宋体" pitchFamily="2" charset="-122"/>
                <a:cs typeface="Times New Roman" pitchFamily="18" charset="0"/>
              </a:rPr>
              <a:t>class B extends A{     </a:t>
            </a:r>
          </a:p>
          <a:p>
            <a:r>
              <a:rPr lang="en-US" altLang="zh-CN" sz="2400" dirty="0" smtClean="0">
                <a:ea typeface="宋体" pitchFamily="2" charset="-122"/>
                <a:cs typeface="Times New Roman" pitchFamily="18" charset="0"/>
              </a:rPr>
              <a:t>        public void print(){   </a:t>
            </a:r>
            <a:r>
              <a:rPr lang="en-US" altLang="zh-CN" sz="2400" dirty="0" smtClean="0">
                <a:solidFill>
                  <a:srgbClr val="FF0000"/>
                </a:solidFill>
                <a:ea typeface="宋体" pitchFamily="2" charset="-122"/>
                <a:cs typeface="Times New Roman" pitchFamily="18" charset="0"/>
              </a:rPr>
              <a:t>//</a:t>
            </a:r>
            <a:r>
              <a:rPr lang="zh-CN" altLang="en-US" sz="2400" dirty="0" smtClean="0">
                <a:solidFill>
                  <a:srgbClr val="FF0000"/>
                </a:solidFill>
                <a:ea typeface="宋体" pitchFamily="2" charset="-122"/>
                <a:cs typeface="Times New Roman" pitchFamily="18" charset="0"/>
              </a:rPr>
              <a:t>错误，不能被重写。</a:t>
            </a:r>
            <a:endParaRPr lang="en-US" altLang="zh-CN" sz="2400" dirty="0" smtClean="0">
              <a:solidFill>
                <a:srgbClr val="FF0000"/>
              </a:solidFill>
              <a:ea typeface="宋体" pitchFamily="2" charset="-122"/>
              <a:cs typeface="Times New Roman" pitchFamily="18" charset="0"/>
            </a:endParaRPr>
          </a:p>
          <a:p>
            <a:r>
              <a:rPr lang="en-US" altLang="zh-CN" sz="2400" dirty="0" smtClean="0">
                <a:ea typeface="宋体" pitchFamily="2" charset="-122"/>
                <a:cs typeface="Times New Roman" pitchFamily="18" charset="0"/>
              </a:rPr>
              <a:t>                  </a:t>
            </a:r>
            <a:r>
              <a:rPr lang="en-US" altLang="zh-CN" sz="2400" dirty="0" err="1" smtClean="0">
                <a:ea typeface="宋体" pitchFamily="2" charset="-122"/>
                <a:cs typeface="Times New Roman" pitchFamily="18" charset="0"/>
              </a:rPr>
              <a:t>System.out.println</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尚硅谷</a:t>
            </a:r>
            <a:r>
              <a:rPr lang="en-US" altLang="zh-CN" sz="2400" dirty="0" smtClean="0">
                <a:ea typeface="宋体" pitchFamily="2" charset="-122"/>
                <a:cs typeface="Times New Roman" pitchFamily="18" charset="0"/>
              </a:rPr>
              <a:t>”);</a:t>
            </a:r>
          </a:p>
          <a:p>
            <a:r>
              <a:rPr lang="en-US" altLang="zh-CN" sz="2400" dirty="0" smtClean="0">
                <a:ea typeface="宋体" pitchFamily="2" charset="-122"/>
                <a:cs typeface="Times New Roman" pitchFamily="18" charset="0"/>
              </a:rPr>
              <a:t>         }</a:t>
            </a:r>
          </a:p>
          <a:p>
            <a:r>
              <a:rPr lang="en-US" altLang="zh-CN" sz="2400" dirty="0" smtClean="0">
                <a:ea typeface="宋体" pitchFamily="2" charset="-122"/>
                <a:cs typeface="Times New Roman" pitchFamily="18" charset="0"/>
              </a:rPr>
              <a:t>}</a:t>
            </a:r>
            <a:endParaRPr lang="zh-CN" altLang="en-US" sz="2400" dirty="0">
              <a:ea typeface="宋体" pitchFamily="2" charset="-122"/>
              <a:cs typeface="Times New Roman" pitchFamily="18" charset="0"/>
            </a:endParaRPr>
          </a:p>
        </p:txBody>
      </p:sp>
    </p:spTree>
    <p:extLst>
      <p:ext uri="{BB962C8B-B14F-4D97-AF65-F5344CB8AC3E}">
        <p14:creationId xmlns:p14="http://schemas.microsoft.com/office/powerpoint/2010/main" val="216599994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4751" y="1285860"/>
            <a:ext cx="4793756" cy="584775"/>
          </a:xfrm>
          <a:prstGeom prst="rect">
            <a:avLst/>
          </a:prstGeom>
          <a:noFill/>
        </p:spPr>
        <p:txBody>
          <a:bodyPr wrap="square" rtlCol="0">
            <a:spAutoFit/>
          </a:bodyPr>
          <a:lstStyle/>
          <a:p>
            <a:r>
              <a:rPr lang="en-US" altLang="zh-CN" sz="3200" b="1" dirty="0" smtClean="0">
                <a:solidFill>
                  <a:srgbClr val="C00000"/>
                </a:solidFill>
                <a:ea typeface="宋体" pitchFamily="2" charset="-122"/>
                <a:cs typeface="Times New Roman" pitchFamily="18" charset="0"/>
              </a:rPr>
              <a:t>3.final</a:t>
            </a:r>
            <a:r>
              <a:rPr lang="zh-CN" altLang="en-US" sz="3200" b="1" dirty="0" smtClean="0">
                <a:solidFill>
                  <a:srgbClr val="C00000"/>
                </a:solidFill>
                <a:ea typeface="宋体" pitchFamily="2" charset="-122"/>
                <a:cs typeface="Times New Roman" pitchFamily="18" charset="0"/>
              </a:rPr>
              <a:t>修饰变量</a:t>
            </a:r>
            <a:r>
              <a:rPr lang="en-US" altLang="zh-CN" sz="3200" b="1" dirty="0" smtClean="0">
                <a:solidFill>
                  <a:srgbClr val="C00000"/>
                </a:solidFill>
                <a:ea typeface="宋体" pitchFamily="2" charset="-122"/>
                <a:cs typeface="Times New Roman" pitchFamily="18" charset="0"/>
              </a:rPr>
              <a:t>——</a:t>
            </a:r>
            <a:r>
              <a:rPr lang="zh-CN" altLang="en-US" sz="3200" b="1" dirty="0" smtClean="0">
                <a:solidFill>
                  <a:srgbClr val="C00000"/>
                </a:solidFill>
                <a:ea typeface="宋体" pitchFamily="2" charset="-122"/>
                <a:cs typeface="Times New Roman" pitchFamily="18" charset="0"/>
              </a:rPr>
              <a:t>常量</a:t>
            </a:r>
            <a:endParaRPr lang="zh-CN" altLang="en-US" sz="3200" b="1" dirty="0">
              <a:solidFill>
                <a:srgbClr val="C00000"/>
              </a:solidFill>
              <a:ea typeface="宋体" pitchFamily="2" charset="-122"/>
              <a:cs typeface="Times New Roman" pitchFamily="18" charset="0"/>
            </a:endParaRPr>
          </a:p>
        </p:txBody>
      </p:sp>
      <p:sp>
        <p:nvSpPr>
          <p:cNvPr id="3" name="TextBox 2"/>
          <p:cNvSpPr txBox="1"/>
          <p:nvPr/>
        </p:nvSpPr>
        <p:spPr>
          <a:xfrm>
            <a:off x="975865" y="2004917"/>
            <a:ext cx="7746084" cy="2308324"/>
          </a:xfrm>
          <a:prstGeom prst="rect">
            <a:avLst/>
          </a:prstGeom>
          <a:noFill/>
        </p:spPr>
        <p:txBody>
          <a:bodyPr wrap="square" rtlCol="0">
            <a:spAutoFit/>
          </a:bodyPr>
          <a:lstStyle/>
          <a:p>
            <a:r>
              <a:rPr lang="en-US" altLang="zh-CN" sz="2400" dirty="0" smtClean="0">
                <a:ea typeface="宋体" pitchFamily="2" charset="-122"/>
                <a:cs typeface="Times New Roman" pitchFamily="18" charset="0"/>
              </a:rPr>
              <a:t>class  A{</a:t>
            </a:r>
          </a:p>
          <a:p>
            <a:r>
              <a:rPr lang="en-US" altLang="zh-CN" sz="2400" dirty="0" smtClean="0">
                <a:ea typeface="宋体" pitchFamily="2" charset="-122"/>
                <a:cs typeface="Times New Roman" pitchFamily="18" charset="0"/>
              </a:rPr>
              <a:t>        private final String INFO = “</a:t>
            </a:r>
            <a:r>
              <a:rPr lang="en-US" altLang="zh-CN" sz="2400" dirty="0" err="1">
                <a:ea typeface="宋体" pitchFamily="2" charset="-122"/>
                <a:cs typeface="Times New Roman" pitchFamily="18" charset="0"/>
              </a:rPr>
              <a:t>atguigu</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声明常量</a:t>
            </a:r>
            <a:endParaRPr lang="en-US" altLang="zh-CN" sz="2400" dirty="0" smtClean="0">
              <a:ea typeface="宋体" pitchFamily="2" charset="-122"/>
              <a:cs typeface="Times New Roman" pitchFamily="18" charset="0"/>
            </a:endParaRPr>
          </a:p>
          <a:p>
            <a:r>
              <a:rPr lang="en-US" altLang="zh-CN" sz="2400" dirty="0" smtClean="0">
                <a:ea typeface="宋体" pitchFamily="2" charset="-122"/>
                <a:cs typeface="Times New Roman" pitchFamily="18" charset="0"/>
              </a:rPr>
              <a:t>        public void print(){</a:t>
            </a:r>
          </a:p>
          <a:p>
            <a:r>
              <a:rPr lang="en-US" altLang="zh-CN" sz="2400" smtClean="0">
                <a:ea typeface="宋体" pitchFamily="2" charset="-122"/>
                <a:cs typeface="Times New Roman" pitchFamily="18" charset="0"/>
              </a:rPr>
              <a:t>                  //INFO </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尚硅谷</a:t>
            </a:r>
            <a:r>
              <a:rPr lang="en-US" altLang="zh-CN" sz="2400" dirty="0" smtClean="0">
                <a:ea typeface="宋体" pitchFamily="2" charset="-122"/>
                <a:cs typeface="Times New Roman" pitchFamily="18" charset="0"/>
              </a:rPr>
              <a:t>”;</a:t>
            </a:r>
          </a:p>
          <a:p>
            <a:r>
              <a:rPr lang="en-US" altLang="zh-CN" sz="2400" dirty="0" smtClean="0">
                <a:ea typeface="宋体" pitchFamily="2" charset="-122"/>
                <a:cs typeface="Times New Roman" pitchFamily="18" charset="0"/>
              </a:rPr>
              <a:t>         }</a:t>
            </a:r>
          </a:p>
          <a:p>
            <a:r>
              <a:rPr lang="en-US" altLang="zh-CN" sz="2400" dirty="0" smtClean="0">
                <a:ea typeface="宋体" pitchFamily="2" charset="-122"/>
                <a:cs typeface="Times New Roman" pitchFamily="18" charset="0"/>
              </a:rPr>
              <a:t>}</a:t>
            </a:r>
            <a:endParaRPr lang="zh-CN" altLang="en-US" sz="2400" dirty="0">
              <a:ea typeface="宋体" pitchFamily="2" charset="-122"/>
              <a:cs typeface="Times New Roman" pitchFamily="18" charset="0"/>
            </a:endParaRPr>
          </a:p>
        </p:txBody>
      </p:sp>
      <p:sp>
        <p:nvSpPr>
          <p:cNvPr id="4" name="TextBox 3"/>
          <p:cNvSpPr txBox="1"/>
          <p:nvPr/>
        </p:nvSpPr>
        <p:spPr>
          <a:xfrm>
            <a:off x="571472" y="4857760"/>
            <a:ext cx="8143932" cy="461665"/>
          </a:xfrm>
          <a:prstGeom prst="rect">
            <a:avLst/>
          </a:prstGeom>
          <a:noFill/>
        </p:spPr>
        <p:txBody>
          <a:bodyPr wrap="square" rtlCol="0">
            <a:spAutoFit/>
          </a:bodyPr>
          <a:lstStyle/>
          <a:p>
            <a:r>
              <a:rPr lang="zh-CN" altLang="en-US" sz="2400" dirty="0" smtClean="0">
                <a:ea typeface="宋体" pitchFamily="2" charset="-122"/>
                <a:cs typeface="Times New Roman" pitchFamily="18" charset="0"/>
              </a:rPr>
              <a:t>常量名要大写，内容不可修改。</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如同古代皇帝的圣旨。</a:t>
            </a:r>
            <a:endParaRPr lang="zh-CN" altLang="en-US" sz="2400" dirty="0">
              <a:ea typeface="宋体" pitchFamily="2" charset="-122"/>
              <a:cs typeface="Times New Roman" pitchFamily="18" charset="0"/>
            </a:endParaRPr>
          </a:p>
        </p:txBody>
      </p:sp>
      <p:sp>
        <p:nvSpPr>
          <p:cNvPr id="5" name="TextBox 4"/>
          <p:cNvSpPr txBox="1"/>
          <p:nvPr/>
        </p:nvSpPr>
        <p:spPr>
          <a:xfrm>
            <a:off x="695999" y="5589240"/>
            <a:ext cx="4786346" cy="523220"/>
          </a:xfrm>
          <a:prstGeom prst="rect">
            <a:avLst/>
          </a:prstGeom>
          <a:noFill/>
        </p:spPr>
        <p:txBody>
          <a:bodyPr wrap="square" rtlCol="0">
            <a:spAutoFit/>
          </a:bodyPr>
          <a:lstStyle/>
          <a:p>
            <a:pPr marL="457200" indent="-457200">
              <a:buFont typeface="Wingdings" pitchFamily="2" charset="2"/>
              <a:buChar char="l"/>
            </a:pPr>
            <a:r>
              <a:rPr lang="en-US" altLang="zh-CN" sz="2800" dirty="0" smtClean="0">
                <a:solidFill>
                  <a:srgbClr val="FF0000"/>
                </a:solidFill>
                <a:ea typeface="宋体" pitchFamily="2" charset="-122"/>
                <a:cs typeface="Times New Roman" pitchFamily="18" charset="0"/>
              </a:rPr>
              <a:t>static final</a:t>
            </a:r>
            <a:r>
              <a:rPr lang="zh-CN" altLang="en-US" sz="2800" dirty="0" smtClean="0">
                <a:solidFill>
                  <a:srgbClr val="FF0000"/>
                </a:solidFill>
                <a:ea typeface="宋体" pitchFamily="2" charset="-122"/>
                <a:cs typeface="Times New Roman" pitchFamily="18" charset="0"/>
              </a:rPr>
              <a:t>：全局常量</a:t>
            </a:r>
            <a:endParaRPr lang="zh-CN" altLang="en-US" sz="2800" dirty="0">
              <a:solidFill>
                <a:srgbClr val="FF0000"/>
              </a:solidFill>
              <a:ea typeface="宋体" pitchFamily="2" charset="-122"/>
              <a:cs typeface="Times New Roman" pitchFamily="18" charset="0"/>
            </a:endParaRPr>
          </a:p>
        </p:txBody>
      </p:sp>
    </p:spTree>
    <p:extLst>
      <p:ext uri="{BB962C8B-B14F-4D97-AF65-F5344CB8AC3E}">
        <p14:creationId xmlns:p14="http://schemas.microsoft.com/office/powerpoint/2010/main" val="874548893"/>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2483768" y="620688"/>
            <a:ext cx="4822304" cy="853822"/>
          </a:xfrm>
        </p:spPr>
        <p:txBody>
          <a:bodyPr/>
          <a:lstStyle/>
          <a:p>
            <a:pPr eaLnBrk="1" hangingPunct="1">
              <a:defRPr/>
            </a:pPr>
            <a:r>
              <a:rPr lang="zh-CN" altLang="en-US" b="1" dirty="0" smtClean="0">
                <a:latin typeface="+mn-lt"/>
                <a:ea typeface="宋体" pitchFamily="2" charset="-122"/>
                <a:cs typeface="Times New Roman" pitchFamily="18" charset="0"/>
              </a:rPr>
              <a:t>关键字</a:t>
            </a:r>
            <a:r>
              <a:rPr lang="en-US" altLang="zh-CN" b="1" dirty="0" smtClean="0">
                <a:solidFill>
                  <a:srgbClr val="C00000"/>
                </a:solidFill>
                <a:latin typeface="+mn-lt"/>
                <a:ea typeface="宋体" pitchFamily="2" charset="-122"/>
                <a:cs typeface="Times New Roman" pitchFamily="18" charset="0"/>
              </a:rPr>
              <a:t>final</a:t>
            </a:r>
            <a:r>
              <a:rPr lang="zh-CN" altLang="en-US" b="1" dirty="0" smtClean="0">
                <a:solidFill>
                  <a:schemeClr val="tx1"/>
                </a:solidFill>
                <a:latin typeface="+mn-lt"/>
                <a:ea typeface="宋体" pitchFamily="2" charset="-122"/>
                <a:cs typeface="Times New Roman" pitchFamily="18" charset="0"/>
              </a:rPr>
              <a:t>应用举例</a:t>
            </a:r>
          </a:p>
        </p:txBody>
      </p:sp>
      <p:sp>
        <p:nvSpPr>
          <p:cNvPr id="21507" name="Rectangle 3"/>
          <p:cNvSpPr>
            <a:spLocks noGrp="1" noChangeArrowheads="1"/>
          </p:cNvSpPr>
          <p:nvPr>
            <p:ph type="body" idx="1"/>
          </p:nvPr>
        </p:nvSpPr>
        <p:spPr>
          <a:xfrm>
            <a:off x="255926" y="1340768"/>
            <a:ext cx="8856984" cy="5256584"/>
          </a:xfrm>
        </p:spPr>
        <p:txBody>
          <a:bodyPr>
            <a:noAutofit/>
          </a:bodyPr>
          <a:lstStyle/>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public final class Test{</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public static </a:t>
            </a:r>
            <a:r>
              <a:rPr lang="en-US" altLang="zh-CN" sz="2400" dirty="0" err="1" smtClean="0">
                <a:solidFill>
                  <a:srgbClr val="C00000"/>
                </a:solidFill>
                <a:ea typeface="宋体" pitchFamily="2" charset="-122"/>
                <a:cs typeface="Times New Roman" pitchFamily="18" charset="0"/>
              </a:rPr>
              <a:t>int</a:t>
            </a:r>
            <a:r>
              <a:rPr lang="en-US" altLang="zh-CN"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totalNumber</a:t>
            </a:r>
            <a:r>
              <a:rPr lang="en-US" altLang="zh-CN" sz="2400" dirty="0" smtClean="0">
                <a:solidFill>
                  <a:srgbClr val="C00000"/>
                </a:solidFill>
                <a:ea typeface="宋体" pitchFamily="2" charset="-122"/>
                <a:cs typeface="Times New Roman" pitchFamily="18" charset="0"/>
              </a:rPr>
              <a:t> = 5 ;</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public final </a:t>
            </a:r>
            <a:r>
              <a:rPr lang="en-US" altLang="zh-CN" sz="2400" dirty="0" err="1" smtClean="0">
                <a:solidFill>
                  <a:srgbClr val="C00000"/>
                </a:solidFill>
                <a:ea typeface="宋体" pitchFamily="2" charset="-122"/>
                <a:cs typeface="Times New Roman" pitchFamily="18" charset="0"/>
              </a:rPr>
              <a:t>int</a:t>
            </a:r>
            <a:r>
              <a:rPr lang="en-US" altLang="zh-CN" sz="2400" dirty="0" smtClean="0">
                <a:solidFill>
                  <a:srgbClr val="C00000"/>
                </a:solidFill>
                <a:ea typeface="宋体" pitchFamily="2" charset="-122"/>
                <a:cs typeface="Times New Roman" pitchFamily="18" charset="0"/>
              </a:rPr>
              <a:t> ID;</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public Test(){</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ID = ++</a:t>
            </a:r>
            <a:r>
              <a:rPr lang="en-US" altLang="zh-CN" sz="2400" dirty="0" err="1" smtClean="0">
                <a:solidFill>
                  <a:srgbClr val="C00000"/>
                </a:solidFill>
                <a:ea typeface="宋体" pitchFamily="2" charset="-122"/>
                <a:cs typeface="Times New Roman" pitchFamily="18" charset="0"/>
              </a:rPr>
              <a:t>totalNumber</a:t>
            </a:r>
            <a:r>
              <a:rPr lang="en-US" altLang="zh-CN" sz="2000" dirty="0" smtClean="0">
                <a:solidFill>
                  <a:srgbClr val="C00000"/>
                </a:solidFill>
                <a:ea typeface="宋体" pitchFamily="2" charset="-122"/>
                <a:cs typeface="Times New Roman" pitchFamily="18" charset="0"/>
              </a:rPr>
              <a:t>;  </a:t>
            </a:r>
            <a:r>
              <a:rPr lang="en-US" altLang="zh-CN" sz="2000" dirty="0" smtClean="0">
                <a:solidFill>
                  <a:srgbClr val="0000FF"/>
                </a:solidFill>
                <a:ea typeface="宋体" pitchFamily="2" charset="-122"/>
                <a:cs typeface="Times New Roman" pitchFamily="18" charset="0"/>
              </a:rPr>
              <a:t>//</a:t>
            </a:r>
            <a:r>
              <a:rPr lang="zh-CN" altLang="en-US" sz="2000" dirty="0" smtClean="0">
                <a:solidFill>
                  <a:srgbClr val="0000FF"/>
                </a:solidFill>
                <a:ea typeface="宋体" pitchFamily="2" charset="-122"/>
                <a:cs typeface="Times New Roman" pitchFamily="18" charset="0"/>
              </a:rPr>
              <a:t>可在构造方法中给</a:t>
            </a:r>
            <a:r>
              <a:rPr lang="en-US" altLang="zh-CN" sz="2000" dirty="0" smtClean="0">
                <a:solidFill>
                  <a:srgbClr val="0000FF"/>
                </a:solidFill>
                <a:ea typeface="宋体" pitchFamily="2" charset="-122"/>
                <a:cs typeface="Times New Roman" pitchFamily="18" charset="0"/>
              </a:rPr>
              <a:t>final</a:t>
            </a:r>
            <a:r>
              <a:rPr lang="zh-CN" altLang="en-US" sz="2000" dirty="0" smtClean="0">
                <a:solidFill>
                  <a:srgbClr val="0000FF"/>
                </a:solidFill>
                <a:ea typeface="宋体" pitchFamily="2" charset="-122"/>
                <a:cs typeface="Times New Roman" pitchFamily="18" charset="0"/>
              </a:rPr>
              <a:t>变量赋值</a:t>
            </a:r>
          </a:p>
          <a:p>
            <a:pPr marL="360000" eaLnBrk="1" hangingPunct="1">
              <a:spcBef>
                <a:spcPct val="0"/>
              </a:spcBef>
              <a:buFontTx/>
              <a:buNone/>
            </a:pPr>
            <a:r>
              <a:rPr lang="zh-CN" altLang="en-US" sz="2400" dirty="0" smtClean="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public static void main(String[] </a:t>
            </a:r>
            <a:r>
              <a:rPr lang="en-US" altLang="zh-CN" sz="2400" dirty="0" err="1" smtClean="0">
                <a:solidFill>
                  <a:srgbClr val="C00000"/>
                </a:solidFill>
                <a:ea typeface="宋体" pitchFamily="2" charset="-122"/>
                <a:cs typeface="Times New Roman" pitchFamily="18" charset="0"/>
              </a:rPr>
              <a:t>args</a:t>
            </a:r>
            <a:r>
              <a:rPr lang="en-US" altLang="zh-CN" sz="2400" dirty="0" smtClean="0">
                <a:solidFill>
                  <a:srgbClr val="C00000"/>
                </a:solidFill>
                <a:ea typeface="宋体" pitchFamily="2" charset="-122"/>
                <a:cs typeface="Times New Roman" pitchFamily="18" charset="0"/>
              </a:rPr>
              <a:t>) {</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Test t = new Test();</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System.out.println</a:t>
            </a:r>
            <a:r>
              <a:rPr lang="en-US" altLang="zh-CN" sz="2400" dirty="0" smtClean="0">
                <a:solidFill>
                  <a:srgbClr val="C00000"/>
                </a:solidFill>
                <a:ea typeface="宋体" pitchFamily="2" charset="-122"/>
                <a:cs typeface="Times New Roman" pitchFamily="18" charset="0"/>
              </a:rPr>
              <a:t>(t.ID);		</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final </a:t>
            </a:r>
            <a:r>
              <a:rPr lang="en-US" altLang="zh-CN" sz="2400" dirty="0" err="1" smtClean="0">
                <a:solidFill>
                  <a:srgbClr val="C00000"/>
                </a:solidFill>
                <a:ea typeface="宋体" pitchFamily="2" charset="-122"/>
                <a:cs typeface="Times New Roman" pitchFamily="18" charset="0"/>
              </a:rPr>
              <a:t>int</a:t>
            </a:r>
            <a:r>
              <a:rPr lang="en-US" altLang="zh-CN" sz="2400" dirty="0" smtClean="0">
                <a:solidFill>
                  <a:srgbClr val="C00000"/>
                </a:solidFill>
                <a:ea typeface="宋体" pitchFamily="2" charset="-122"/>
                <a:cs typeface="Times New Roman" pitchFamily="18" charset="0"/>
              </a:rPr>
              <a:t> I = 10;</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final </a:t>
            </a:r>
            <a:r>
              <a:rPr lang="en-US" altLang="zh-CN" sz="2400" dirty="0" err="1" smtClean="0">
                <a:solidFill>
                  <a:srgbClr val="C00000"/>
                </a:solidFill>
                <a:ea typeface="宋体" pitchFamily="2" charset="-122"/>
                <a:cs typeface="Times New Roman" pitchFamily="18" charset="0"/>
              </a:rPr>
              <a:t>int</a:t>
            </a:r>
            <a:r>
              <a:rPr lang="en-US" altLang="zh-CN" sz="2400" dirty="0" smtClean="0">
                <a:solidFill>
                  <a:srgbClr val="C00000"/>
                </a:solidFill>
                <a:ea typeface="宋体" pitchFamily="2" charset="-122"/>
                <a:cs typeface="Times New Roman" pitchFamily="18" charset="0"/>
              </a:rPr>
              <a:t> J;</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J = 20;</a:t>
            </a:r>
          </a:p>
          <a:p>
            <a:pPr marL="360000" eaLnBrk="1" hangingPunct="1">
              <a:spcBef>
                <a:spcPct val="0"/>
              </a:spcBef>
              <a:buFontTx/>
              <a:buNone/>
            </a:pPr>
            <a:r>
              <a:rPr lang="en-US" altLang="zh-CN" sz="2400" dirty="0" smtClean="0">
                <a:solidFill>
                  <a:srgbClr val="C00000"/>
                </a:solidFill>
                <a:ea typeface="宋体" pitchFamily="2" charset="-122"/>
                <a:cs typeface="Times New Roman" pitchFamily="18" charset="0"/>
              </a:rPr>
              <a:t>			J = 30;  </a:t>
            </a:r>
            <a:r>
              <a:rPr lang="en-US" altLang="zh-CN" sz="2000" dirty="0" smtClean="0">
                <a:solidFill>
                  <a:srgbClr val="0000FF"/>
                </a:solidFill>
                <a:ea typeface="宋体" pitchFamily="2" charset="-122"/>
                <a:cs typeface="Times New Roman" pitchFamily="18" charset="0"/>
              </a:rPr>
              <a:t>//</a:t>
            </a:r>
            <a:r>
              <a:rPr lang="zh-CN" altLang="en-US" sz="2000" dirty="0" smtClean="0">
                <a:solidFill>
                  <a:srgbClr val="0000FF"/>
                </a:solidFill>
                <a:ea typeface="宋体" pitchFamily="2" charset="-122"/>
                <a:cs typeface="Times New Roman" pitchFamily="18" charset="0"/>
              </a:rPr>
              <a:t>非法</a:t>
            </a:r>
          </a:p>
          <a:p>
            <a:pPr marL="360000" eaLnBrk="1" hangingPunct="1">
              <a:spcBef>
                <a:spcPct val="0"/>
              </a:spcBef>
              <a:buFontTx/>
              <a:buNone/>
            </a:pPr>
            <a:r>
              <a:rPr lang="zh-CN" altLang="en-US" sz="2400" dirty="0" smtClean="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a:t>
            </a:r>
          </a:p>
        </p:txBody>
      </p:sp>
    </p:spTree>
    <p:extLst>
      <p:ext uri="{BB962C8B-B14F-4D97-AF65-F5344CB8AC3E}">
        <p14:creationId xmlns:p14="http://schemas.microsoft.com/office/powerpoint/2010/main" val="223899089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54406" y="908720"/>
            <a:ext cx="2664296" cy="461665"/>
          </a:xfrm>
          <a:prstGeom prst="rect">
            <a:avLst/>
          </a:prstGeom>
          <a:noFill/>
        </p:spPr>
        <p:txBody>
          <a:bodyPr wrap="square" rtlCol="0">
            <a:spAutoFit/>
          </a:bodyPr>
          <a:lstStyle/>
          <a:p>
            <a:r>
              <a:rPr lang="zh-CN" altLang="en-US" sz="2400" b="1" dirty="0" smtClean="0">
                <a:latin typeface="新宋体" panose="02010609030101010101" pitchFamily="49" charset="-122"/>
                <a:ea typeface="新宋体" panose="02010609030101010101" pitchFamily="49" charset="-122"/>
              </a:rPr>
              <a:t>排错：</a:t>
            </a:r>
            <a:endParaRPr lang="en-US" altLang="zh-CN" sz="2400" b="1" dirty="0" smtClean="0">
              <a:latin typeface="新宋体" panose="02010609030101010101" pitchFamily="49" charset="-122"/>
              <a:ea typeface="新宋体" panose="02010609030101010101" pitchFamily="49" charset="-122"/>
            </a:endParaRPr>
          </a:p>
        </p:txBody>
      </p:sp>
      <p:sp>
        <p:nvSpPr>
          <p:cNvPr id="4" name="矩形 3"/>
          <p:cNvSpPr/>
          <p:nvPr/>
        </p:nvSpPr>
        <p:spPr>
          <a:xfrm>
            <a:off x="707395" y="1559730"/>
            <a:ext cx="6336704" cy="1446550"/>
          </a:xfrm>
          <a:prstGeom prst="rect">
            <a:avLst/>
          </a:prstGeom>
        </p:spPr>
        <p:txBody>
          <a:bodyPr wrap="square">
            <a:spAutoFit/>
          </a:bodyPr>
          <a:lstStyle/>
          <a:p>
            <a:r>
              <a:rPr lang="en-US" altLang="zh-CN" sz="2200" dirty="0"/>
              <a:t>public class Something { </a:t>
            </a:r>
          </a:p>
          <a:p>
            <a:r>
              <a:rPr lang="en-US" altLang="zh-CN" sz="2200" dirty="0"/>
              <a:t>public </a:t>
            </a:r>
            <a:r>
              <a:rPr lang="en-US" altLang="zh-CN" sz="2200" dirty="0" err="1"/>
              <a:t>int</a:t>
            </a:r>
            <a:r>
              <a:rPr lang="en-US" altLang="zh-CN" sz="2200" dirty="0"/>
              <a:t> </a:t>
            </a:r>
            <a:r>
              <a:rPr lang="en-US" altLang="zh-CN" sz="2200" dirty="0" err="1"/>
              <a:t>addOne</a:t>
            </a:r>
            <a:r>
              <a:rPr lang="en-US" altLang="zh-CN" sz="2200" dirty="0"/>
              <a:t>(final </a:t>
            </a:r>
            <a:r>
              <a:rPr lang="en-US" altLang="zh-CN" sz="2200" dirty="0" err="1"/>
              <a:t>int</a:t>
            </a:r>
            <a:r>
              <a:rPr lang="en-US" altLang="zh-CN" sz="2200" dirty="0"/>
              <a:t> x) { </a:t>
            </a:r>
          </a:p>
          <a:p>
            <a:r>
              <a:rPr lang="en-US" altLang="zh-CN" sz="2200" dirty="0"/>
              <a:t>return ++x; </a:t>
            </a:r>
          </a:p>
          <a:p>
            <a:r>
              <a:rPr lang="en-US" altLang="zh-CN" sz="2200" dirty="0"/>
              <a:t>} </a:t>
            </a:r>
            <a:r>
              <a:rPr lang="en-US" altLang="zh-CN" sz="2200" dirty="0" smtClean="0"/>
              <a:t> } </a:t>
            </a:r>
            <a:endParaRPr lang="zh-CN" altLang="en-US" sz="2200" dirty="0"/>
          </a:p>
        </p:txBody>
      </p:sp>
      <p:sp>
        <p:nvSpPr>
          <p:cNvPr id="5" name="矩形 4"/>
          <p:cNvSpPr/>
          <p:nvPr/>
        </p:nvSpPr>
        <p:spPr>
          <a:xfrm>
            <a:off x="690500" y="1522585"/>
            <a:ext cx="7272808" cy="14836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61338" y="3187712"/>
            <a:ext cx="7261938" cy="3139321"/>
          </a:xfrm>
          <a:prstGeom prst="rect">
            <a:avLst/>
          </a:prstGeom>
        </p:spPr>
        <p:txBody>
          <a:bodyPr wrap="square">
            <a:spAutoFit/>
          </a:bodyPr>
          <a:lstStyle/>
          <a:p>
            <a:r>
              <a:rPr lang="en-US" altLang="zh-CN" sz="2200" dirty="0"/>
              <a:t>public class Something { </a:t>
            </a:r>
          </a:p>
          <a:p>
            <a:r>
              <a:rPr lang="en-US" altLang="zh-CN" sz="2200" dirty="0"/>
              <a:t>public static void main(String[] </a:t>
            </a:r>
            <a:r>
              <a:rPr lang="en-US" altLang="zh-CN" sz="2200" dirty="0" err="1"/>
              <a:t>args</a:t>
            </a:r>
            <a:r>
              <a:rPr lang="en-US" altLang="zh-CN" sz="2200" dirty="0"/>
              <a:t>) { </a:t>
            </a:r>
          </a:p>
          <a:p>
            <a:r>
              <a:rPr lang="en-US" altLang="zh-CN" sz="2200" dirty="0"/>
              <a:t>Other o = new Other(); </a:t>
            </a:r>
          </a:p>
          <a:p>
            <a:r>
              <a:rPr lang="en-US" altLang="zh-CN" sz="2200" dirty="0"/>
              <a:t>new Something().</a:t>
            </a:r>
            <a:r>
              <a:rPr lang="en-US" altLang="zh-CN" sz="2200" dirty="0" err="1"/>
              <a:t>addOne</a:t>
            </a:r>
            <a:r>
              <a:rPr lang="en-US" altLang="zh-CN" sz="2200" dirty="0"/>
              <a:t>(o); </a:t>
            </a:r>
            <a:r>
              <a:rPr lang="en-US" altLang="zh-CN" sz="2200" dirty="0" smtClean="0"/>
              <a:t>} </a:t>
            </a:r>
            <a:endParaRPr lang="en-US" altLang="zh-CN" sz="2200" dirty="0"/>
          </a:p>
          <a:p>
            <a:r>
              <a:rPr lang="en-US" altLang="zh-CN" sz="2200" dirty="0"/>
              <a:t>public void </a:t>
            </a:r>
            <a:r>
              <a:rPr lang="en-US" altLang="zh-CN" sz="2200" dirty="0" err="1"/>
              <a:t>addOne</a:t>
            </a:r>
            <a:r>
              <a:rPr lang="en-US" altLang="zh-CN" sz="2200" dirty="0"/>
              <a:t>(final Other o) { </a:t>
            </a:r>
          </a:p>
          <a:p>
            <a:r>
              <a:rPr lang="en-US" altLang="zh-CN" sz="2200" dirty="0" err="1"/>
              <a:t>o.i</a:t>
            </a:r>
            <a:r>
              <a:rPr lang="en-US" altLang="zh-CN" sz="2200" dirty="0"/>
              <a:t>++; </a:t>
            </a:r>
          </a:p>
          <a:p>
            <a:r>
              <a:rPr lang="en-US" altLang="zh-CN" sz="2200" dirty="0"/>
              <a:t>} </a:t>
            </a:r>
            <a:r>
              <a:rPr lang="en-US" altLang="zh-CN" sz="2200" dirty="0" smtClean="0"/>
              <a:t> } </a:t>
            </a:r>
            <a:endParaRPr lang="en-US" altLang="zh-CN" sz="2200" dirty="0"/>
          </a:p>
          <a:p>
            <a:r>
              <a:rPr lang="en-US" altLang="zh-CN" sz="2200" dirty="0"/>
              <a:t>class Other { </a:t>
            </a:r>
          </a:p>
          <a:p>
            <a:r>
              <a:rPr lang="en-US" altLang="zh-CN" sz="2200" dirty="0"/>
              <a:t>public </a:t>
            </a:r>
            <a:r>
              <a:rPr lang="en-US" altLang="zh-CN" sz="2200" dirty="0" err="1"/>
              <a:t>int</a:t>
            </a:r>
            <a:r>
              <a:rPr lang="en-US" altLang="zh-CN" sz="2200" dirty="0"/>
              <a:t> </a:t>
            </a:r>
            <a:r>
              <a:rPr lang="en-US" altLang="zh-CN" sz="2200" dirty="0" err="1"/>
              <a:t>i</a:t>
            </a:r>
            <a:r>
              <a:rPr lang="en-US" altLang="zh-CN" sz="2200" dirty="0"/>
              <a:t>; </a:t>
            </a:r>
            <a:r>
              <a:rPr lang="en-US" altLang="zh-CN" sz="2200" dirty="0" smtClean="0"/>
              <a:t>} </a:t>
            </a:r>
            <a:endParaRPr lang="zh-CN" altLang="en-US" sz="2200" dirty="0"/>
          </a:p>
        </p:txBody>
      </p:sp>
      <p:sp>
        <p:nvSpPr>
          <p:cNvPr id="8" name="矩形 7"/>
          <p:cNvSpPr/>
          <p:nvPr/>
        </p:nvSpPr>
        <p:spPr>
          <a:xfrm>
            <a:off x="650468" y="3201612"/>
            <a:ext cx="7312840" cy="33237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453283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1052736"/>
            <a:ext cx="1656184" cy="51845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矩形 4"/>
          <p:cNvSpPr/>
          <p:nvPr/>
        </p:nvSpPr>
        <p:spPr>
          <a:xfrm>
            <a:off x="2627784" y="1052736"/>
            <a:ext cx="6120680" cy="38164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6" name="文本框 5"/>
          <p:cNvSpPr txBox="1"/>
          <p:nvPr/>
        </p:nvSpPr>
        <p:spPr>
          <a:xfrm>
            <a:off x="539552" y="6309320"/>
            <a:ext cx="1872208" cy="369332"/>
          </a:xfrm>
          <a:prstGeom prst="rect">
            <a:avLst/>
          </a:prstGeom>
          <a:noFill/>
        </p:spPr>
        <p:txBody>
          <a:bodyPr wrap="square" rtlCol="0">
            <a:spAutoFit/>
          </a:bodyPr>
          <a:lstStyle/>
          <a:p>
            <a:r>
              <a:rPr lang="zh-CN" altLang="en-US" dirty="0" smtClean="0"/>
              <a:t>栈：局部变量</a:t>
            </a:r>
            <a:endParaRPr lang="zh-CN" altLang="en-US" dirty="0"/>
          </a:p>
        </p:txBody>
      </p:sp>
      <p:sp>
        <p:nvSpPr>
          <p:cNvPr id="7" name="文本框 6"/>
          <p:cNvSpPr txBox="1"/>
          <p:nvPr/>
        </p:nvSpPr>
        <p:spPr>
          <a:xfrm>
            <a:off x="7812360" y="5013176"/>
            <a:ext cx="1872208" cy="646331"/>
          </a:xfrm>
          <a:prstGeom prst="rect">
            <a:avLst/>
          </a:prstGeom>
          <a:noFill/>
        </p:spPr>
        <p:txBody>
          <a:bodyPr wrap="square" rtlCol="0">
            <a:spAutoFit/>
          </a:bodyPr>
          <a:lstStyle/>
          <a:p>
            <a:r>
              <a:rPr lang="zh-CN" altLang="en-US" dirty="0" smtClean="0"/>
              <a:t>堆：对象（</a:t>
            </a:r>
            <a:r>
              <a:rPr lang="en-US" altLang="zh-CN" dirty="0" smtClean="0"/>
              <a:t>new</a:t>
            </a:r>
            <a:r>
              <a:rPr lang="zh-CN" altLang="en-US" dirty="0" smtClean="0"/>
              <a:t>出来的）</a:t>
            </a:r>
            <a:endParaRPr lang="zh-CN" altLang="en-US" dirty="0"/>
          </a:p>
        </p:txBody>
      </p:sp>
      <p:sp>
        <p:nvSpPr>
          <p:cNvPr id="12" name="矩形 11"/>
          <p:cNvSpPr/>
          <p:nvPr/>
        </p:nvSpPr>
        <p:spPr>
          <a:xfrm>
            <a:off x="2699792" y="5013176"/>
            <a:ext cx="4032448" cy="13681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3" name="文本框 12"/>
          <p:cNvSpPr txBox="1"/>
          <p:nvPr/>
        </p:nvSpPr>
        <p:spPr>
          <a:xfrm>
            <a:off x="6831582" y="5861301"/>
            <a:ext cx="2160240" cy="369332"/>
          </a:xfrm>
          <a:prstGeom prst="rect">
            <a:avLst/>
          </a:prstGeom>
          <a:noFill/>
        </p:spPr>
        <p:txBody>
          <a:bodyPr wrap="square" rtlCol="0">
            <a:spAutoFit/>
          </a:bodyPr>
          <a:lstStyle/>
          <a:p>
            <a:r>
              <a:rPr lang="zh-CN" altLang="en-US" dirty="0" smtClean="0"/>
              <a:t>方法区</a:t>
            </a:r>
            <a:endParaRPr lang="zh-CN" altLang="en-US" dirty="0"/>
          </a:p>
        </p:txBody>
      </p:sp>
      <p:cxnSp>
        <p:nvCxnSpPr>
          <p:cNvPr id="15" name="直接连接符 14"/>
          <p:cNvCxnSpPr/>
          <p:nvPr/>
        </p:nvCxnSpPr>
        <p:spPr>
          <a:xfrm>
            <a:off x="7911702" y="1052736"/>
            <a:ext cx="0" cy="3816424"/>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8172400" y="1844824"/>
            <a:ext cx="576064" cy="923330"/>
          </a:xfrm>
          <a:prstGeom prst="rect">
            <a:avLst/>
          </a:prstGeom>
          <a:noFill/>
        </p:spPr>
        <p:txBody>
          <a:bodyPr wrap="square" rtlCol="0">
            <a:spAutoFit/>
          </a:bodyPr>
          <a:lstStyle/>
          <a:p>
            <a:r>
              <a:rPr lang="zh-CN" altLang="en-US" dirty="0" smtClean="0"/>
              <a:t>永久区</a:t>
            </a:r>
            <a:endParaRPr lang="zh-CN" altLang="en-US" dirty="0"/>
          </a:p>
        </p:txBody>
      </p:sp>
      <p:sp>
        <p:nvSpPr>
          <p:cNvPr id="18" name="矩形 17"/>
          <p:cNvSpPr/>
          <p:nvPr/>
        </p:nvSpPr>
        <p:spPr>
          <a:xfrm>
            <a:off x="2915816" y="5229200"/>
            <a:ext cx="1584176" cy="10014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rgbClr val="FF0000"/>
                </a:solidFill>
              </a:rPr>
              <a:t>Fahter</a:t>
            </a:r>
            <a:r>
              <a:rPr lang="en-US" altLang="zh-CN" dirty="0" smtClean="0">
                <a:solidFill>
                  <a:srgbClr val="FF0000"/>
                </a:solidFill>
              </a:rPr>
              <a:t>()</a:t>
            </a:r>
            <a:endParaRPr lang="zh-CN" altLang="en-US" dirty="0">
              <a:solidFill>
                <a:srgbClr val="FF0000"/>
              </a:solidFill>
            </a:endParaRPr>
          </a:p>
        </p:txBody>
      </p:sp>
      <p:sp>
        <p:nvSpPr>
          <p:cNvPr id="19" name="矩形 18"/>
          <p:cNvSpPr/>
          <p:nvPr/>
        </p:nvSpPr>
        <p:spPr>
          <a:xfrm>
            <a:off x="5004048" y="5216607"/>
            <a:ext cx="1584176" cy="10014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Son()</a:t>
            </a:r>
            <a:endParaRPr lang="zh-CN" altLang="en-US" dirty="0">
              <a:solidFill>
                <a:srgbClr val="FF0000"/>
              </a:solidFill>
            </a:endParaRPr>
          </a:p>
        </p:txBody>
      </p:sp>
      <p:cxnSp>
        <p:nvCxnSpPr>
          <p:cNvPr id="21" name="直接箭头连接符 20"/>
          <p:cNvCxnSpPr>
            <a:stCxn id="19" idx="1"/>
            <a:endCxn id="18" idx="3"/>
          </p:cNvCxnSpPr>
          <p:nvPr/>
        </p:nvCxnSpPr>
        <p:spPr>
          <a:xfrm flipH="1">
            <a:off x="4499992" y="5717324"/>
            <a:ext cx="504056" cy="12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39552" y="5013176"/>
            <a:ext cx="1656184"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39552" y="5336341"/>
            <a:ext cx="2376264" cy="369332"/>
          </a:xfrm>
          <a:prstGeom prst="rect">
            <a:avLst/>
          </a:prstGeom>
          <a:noFill/>
        </p:spPr>
        <p:txBody>
          <a:bodyPr wrap="square" rtlCol="0">
            <a:spAutoFit/>
          </a:bodyPr>
          <a:lstStyle/>
          <a:p>
            <a:r>
              <a:rPr lang="en-US" altLang="zh-CN" dirty="0" smtClean="0"/>
              <a:t>son:</a:t>
            </a:r>
            <a:endParaRPr lang="zh-CN" altLang="en-US" dirty="0"/>
          </a:p>
        </p:txBody>
      </p:sp>
      <p:sp>
        <p:nvSpPr>
          <p:cNvPr id="25" name="矩形 24"/>
          <p:cNvSpPr/>
          <p:nvPr/>
        </p:nvSpPr>
        <p:spPr>
          <a:xfrm>
            <a:off x="3455876" y="1700808"/>
            <a:ext cx="2520280" cy="25202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26" name="矩形 25"/>
          <p:cNvSpPr/>
          <p:nvPr/>
        </p:nvSpPr>
        <p:spPr>
          <a:xfrm>
            <a:off x="3707904" y="1988840"/>
            <a:ext cx="1980220"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num:10</a:t>
            </a:r>
            <a:endParaRPr lang="zh-CN" altLang="en-US" dirty="0">
              <a:solidFill>
                <a:srgbClr val="FF0000"/>
              </a:solidFill>
            </a:endParaRPr>
          </a:p>
        </p:txBody>
      </p:sp>
      <p:sp>
        <p:nvSpPr>
          <p:cNvPr id="27" name="文本框 26"/>
          <p:cNvSpPr txBox="1"/>
          <p:nvPr/>
        </p:nvSpPr>
        <p:spPr>
          <a:xfrm>
            <a:off x="6012160" y="1988840"/>
            <a:ext cx="1606513" cy="369332"/>
          </a:xfrm>
          <a:prstGeom prst="rect">
            <a:avLst/>
          </a:prstGeom>
          <a:noFill/>
        </p:spPr>
        <p:txBody>
          <a:bodyPr wrap="square" rtlCol="0">
            <a:spAutoFit/>
          </a:bodyPr>
          <a:lstStyle/>
          <a:p>
            <a:r>
              <a:rPr lang="en-US" altLang="zh-CN" dirty="0" err="1" smtClean="0"/>
              <a:t>Fahter</a:t>
            </a:r>
            <a:r>
              <a:rPr lang="en-US" altLang="zh-CN" dirty="0" smtClean="0"/>
              <a:t>()</a:t>
            </a:r>
            <a:endParaRPr lang="zh-CN" altLang="en-US" dirty="0"/>
          </a:p>
        </p:txBody>
      </p:sp>
      <p:sp>
        <p:nvSpPr>
          <p:cNvPr id="28" name="矩形 27"/>
          <p:cNvSpPr/>
          <p:nvPr/>
        </p:nvSpPr>
        <p:spPr>
          <a:xfrm>
            <a:off x="3707904" y="2960948"/>
            <a:ext cx="1980220" cy="6840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num:20</a:t>
            </a:r>
            <a:endParaRPr lang="zh-CN" altLang="en-US" dirty="0">
              <a:solidFill>
                <a:srgbClr val="FF0000"/>
              </a:solidFill>
            </a:endParaRPr>
          </a:p>
        </p:txBody>
      </p:sp>
      <p:sp>
        <p:nvSpPr>
          <p:cNvPr id="29" name="文本框 28"/>
          <p:cNvSpPr txBox="1"/>
          <p:nvPr/>
        </p:nvSpPr>
        <p:spPr>
          <a:xfrm>
            <a:off x="6012160" y="3065621"/>
            <a:ext cx="1327814" cy="369332"/>
          </a:xfrm>
          <a:prstGeom prst="rect">
            <a:avLst/>
          </a:prstGeom>
          <a:noFill/>
        </p:spPr>
        <p:txBody>
          <a:bodyPr wrap="square" rtlCol="0">
            <a:spAutoFit/>
          </a:bodyPr>
          <a:lstStyle/>
          <a:p>
            <a:r>
              <a:rPr lang="en-US" altLang="zh-CN" dirty="0" smtClean="0"/>
              <a:t>Son()</a:t>
            </a:r>
            <a:endParaRPr lang="zh-CN" altLang="en-US" dirty="0"/>
          </a:p>
        </p:txBody>
      </p:sp>
      <p:cxnSp>
        <p:nvCxnSpPr>
          <p:cNvPr id="31" name="直接连接符 30"/>
          <p:cNvCxnSpPr/>
          <p:nvPr/>
        </p:nvCxnSpPr>
        <p:spPr>
          <a:xfrm flipH="1" flipV="1">
            <a:off x="3195179" y="1521659"/>
            <a:ext cx="260697" cy="210507"/>
          </a:xfrm>
          <a:prstGeom prst="line">
            <a:avLst/>
          </a:prstGeom>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2915816" y="1271519"/>
            <a:ext cx="1368152" cy="369332"/>
          </a:xfrm>
          <a:prstGeom prst="rect">
            <a:avLst/>
          </a:prstGeom>
          <a:noFill/>
        </p:spPr>
        <p:txBody>
          <a:bodyPr wrap="square" rtlCol="0">
            <a:spAutoFit/>
          </a:bodyPr>
          <a:lstStyle/>
          <a:p>
            <a:r>
              <a:rPr lang="en-US" altLang="zh-CN" dirty="0" smtClean="0"/>
              <a:t>0x123</a:t>
            </a:r>
            <a:endParaRPr lang="zh-CN" altLang="en-US" dirty="0"/>
          </a:p>
        </p:txBody>
      </p:sp>
      <p:sp>
        <p:nvSpPr>
          <p:cNvPr id="33" name="文本框 32"/>
          <p:cNvSpPr txBox="1"/>
          <p:nvPr/>
        </p:nvSpPr>
        <p:spPr>
          <a:xfrm>
            <a:off x="1043608" y="5366594"/>
            <a:ext cx="1368152" cy="369332"/>
          </a:xfrm>
          <a:prstGeom prst="rect">
            <a:avLst/>
          </a:prstGeom>
          <a:noFill/>
        </p:spPr>
        <p:txBody>
          <a:bodyPr wrap="square" rtlCol="0">
            <a:spAutoFit/>
          </a:bodyPr>
          <a:lstStyle/>
          <a:p>
            <a:r>
              <a:rPr lang="en-US" altLang="zh-CN" dirty="0" smtClean="0"/>
              <a:t>0x123</a:t>
            </a:r>
            <a:endParaRPr lang="zh-CN" altLang="en-US" dirty="0"/>
          </a:p>
        </p:txBody>
      </p:sp>
      <p:cxnSp>
        <p:nvCxnSpPr>
          <p:cNvPr id="35" name="直接箭头连接符 34"/>
          <p:cNvCxnSpPr/>
          <p:nvPr/>
        </p:nvCxnSpPr>
        <p:spPr>
          <a:xfrm flipV="1">
            <a:off x="1547664" y="1732166"/>
            <a:ext cx="1908212" cy="3634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662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1052736"/>
            <a:ext cx="1440160" cy="51125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矩形 4"/>
          <p:cNvSpPr/>
          <p:nvPr/>
        </p:nvSpPr>
        <p:spPr>
          <a:xfrm>
            <a:off x="2003831" y="1080703"/>
            <a:ext cx="6912768" cy="38884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6" name="矩形 5"/>
          <p:cNvSpPr/>
          <p:nvPr/>
        </p:nvSpPr>
        <p:spPr>
          <a:xfrm>
            <a:off x="1979712" y="5157192"/>
            <a:ext cx="3816424" cy="15121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7" name="文本框 6"/>
          <p:cNvSpPr txBox="1"/>
          <p:nvPr/>
        </p:nvSpPr>
        <p:spPr>
          <a:xfrm>
            <a:off x="179512" y="6309320"/>
            <a:ext cx="1800200" cy="646331"/>
          </a:xfrm>
          <a:prstGeom prst="rect">
            <a:avLst/>
          </a:prstGeom>
          <a:noFill/>
        </p:spPr>
        <p:txBody>
          <a:bodyPr wrap="square" rtlCol="0">
            <a:spAutoFit/>
          </a:bodyPr>
          <a:lstStyle/>
          <a:p>
            <a:r>
              <a:rPr lang="zh-CN" altLang="en-US" dirty="0" smtClean="0"/>
              <a:t>栈：局部变量和对象的引用</a:t>
            </a:r>
            <a:endParaRPr lang="zh-CN" altLang="en-US" dirty="0"/>
          </a:p>
        </p:txBody>
      </p:sp>
      <p:sp>
        <p:nvSpPr>
          <p:cNvPr id="8" name="文本框 7"/>
          <p:cNvSpPr txBox="1"/>
          <p:nvPr/>
        </p:nvSpPr>
        <p:spPr>
          <a:xfrm>
            <a:off x="7452320" y="4975215"/>
            <a:ext cx="2016224" cy="646331"/>
          </a:xfrm>
          <a:prstGeom prst="rect">
            <a:avLst/>
          </a:prstGeom>
          <a:noFill/>
        </p:spPr>
        <p:txBody>
          <a:bodyPr wrap="square" rtlCol="0">
            <a:spAutoFit/>
          </a:bodyPr>
          <a:lstStyle/>
          <a:p>
            <a:r>
              <a:rPr lang="zh-CN" altLang="en-US" dirty="0" smtClean="0"/>
              <a:t>堆：对象（</a:t>
            </a:r>
            <a:r>
              <a:rPr lang="en-US" altLang="zh-CN" dirty="0" smtClean="0"/>
              <a:t>new</a:t>
            </a:r>
            <a:r>
              <a:rPr lang="zh-CN" altLang="en-US" dirty="0" smtClean="0"/>
              <a:t>出来的）</a:t>
            </a:r>
            <a:endParaRPr lang="zh-CN" altLang="en-US" dirty="0"/>
          </a:p>
        </p:txBody>
      </p:sp>
      <p:sp>
        <p:nvSpPr>
          <p:cNvPr id="9" name="文本框 8"/>
          <p:cNvSpPr txBox="1"/>
          <p:nvPr/>
        </p:nvSpPr>
        <p:spPr>
          <a:xfrm>
            <a:off x="5796136" y="5913276"/>
            <a:ext cx="1656184" cy="369332"/>
          </a:xfrm>
          <a:prstGeom prst="rect">
            <a:avLst/>
          </a:prstGeom>
          <a:noFill/>
        </p:spPr>
        <p:txBody>
          <a:bodyPr wrap="square" rtlCol="0">
            <a:spAutoFit/>
          </a:bodyPr>
          <a:lstStyle/>
          <a:p>
            <a:r>
              <a:rPr lang="zh-CN" altLang="en-US" dirty="0" smtClean="0"/>
              <a:t>方法区</a:t>
            </a:r>
            <a:endParaRPr lang="zh-CN" altLang="en-US" dirty="0"/>
          </a:p>
        </p:txBody>
      </p:sp>
      <p:cxnSp>
        <p:nvCxnSpPr>
          <p:cNvPr id="11" name="直接连接符 10"/>
          <p:cNvCxnSpPr/>
          <p:nvPr/>
        </p:nvCxnSpPr>
        <p:spPr>
          <a:xfrm>
            <a:off x="8172400" y="1052736"/>
            <a:ext cx="72008" cy="3922479"/>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8244408" y="1772816"/>
            <a:ext cx="720080" cy="923330"/>
          </a:xfrm>
          <a:prstGeom prst="rect">
            <a:avLst/>
          </a:prstGeom>
          <a:noFill/>
        </p:spPr>
        <p:txBody>
          <a:bodyPr wrap="square" rtlCol="0">
            <a:spAutoFit/>
          </a:bodyPr>
          <a:lstStyle/>
          <a:p>
            <a:r>
              <a:rPr lang="zh-CN" altLang="en-US" dirty="0" smtClean="0"/>
              <a:t>永</a:t>
            </a:r>
            <a:endParaRPr lang="en-US" altLang="zh-CN" dirty="0" smtClean="0"/>
          </a:p>
          <a:p>
            <a:r>
              <a:rPr lang="zh-CN" altLang="en-US" dirty="0" smtClean="0"/>
              <a:t>久</a:t>
            </a:r>
            <a:endParaRPr lang="en-US" altLang="zh-CN" dirty="0" smtClean="0"/>
          </a:p>
          <a:p>
            <a:r>
              <a:rPr lang="zh-CN" altLang="en-US" dirty="0" smtClean="0"/>
              <a:t>区</a:t>
            </a:r>
            <a:endParaRPr lang="zh-CN" altLang="en-US" dirty="0"/>
          </a:p>
        </p:txBody>
      </p:sp>
      <p:sp>
        <p:nvSpPr>
          <p:cNvPr id="13" name="文本框 12"/>
          <p:cNvSpPr txBox="1"/>
          <p:nvPr/>
        </p:nvSpPr>
        <p:spPr>
          <a:xfrm>
            <a:off x="3804031" y="170731"/>
            <a:ext cx="5112568" cy="523220"/>
          </a:xfrm>
          <a:prstGeom prst="rect">
            <a:avLst/>
          </a:prstGeom>
          <a:noFill/>
        </p:spPr>
        <p:txBody>
          <a:bodyPr wrap="square" rtlCol="0">
            <a:spAutoFit/>
          </a:bodyPr>
          <a:lstStyle/>
          <a:p>
            <a:r>
              <a:rPr lang="en-US" altLang="zh-CN" sz="2800" b="1" dirty="0"/>
              <a:t>Son </a:t>
            </a:r>
            <a:r>
              <a:rPr lang="en-US" altLang="zh-CN" sz="2800" b="1" dirty="0" err="1"/>
              <a:t>son</a:t>
            </a:r>
            <a:r>
              <a:rPr lang="en-US" altLang="zh-CN" sz="2800" b="1" dirty="0"/>
              <a:t> = new Son();</a:t>
            </a:r>
            <a:endParaRPr lang="zh-CN" altLang="en-US" sz="2800" b="1" dirty="0"/>
          </a:p>
        </p:txBody>
      </p:sp>
      <p:sp>
        <p:nvSpPr>
          <p:cNvPr id="14" name="矩形 13"/>
          <p:cNvSpPr/>
          <p:nvPr/>
        </p:nvSpPr>
        <p:spPr>
          <a:xfrm>
            <a:off x="2087724" y="5355887"/>
            <a:ext cx="1548172" cy="109744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Father()</a:t>
            </a:r>
            <a:endParaRPr lang="zh-CN" altLang="en-US" dirty="0">
              <a:solidFill>
                <a:srgbClr val="FF0000"/>
              </a:solidFill>
            </a:endParaRPr>
          </a:p>
        </p:txBody>
      </p:sp>
      <p:sp>
        <p:nvSpPr>
          <p:cNvPr id="15" name="矩形 14"/>
          <p:cNvSpPr/>
          <p:nvPr/>
        </p:nvSpPr>
        <p:spPr>
          <a:xfrm>
            <a:off x="4211960" y="5355887"/>
            <a:ext cx="1440160" cy="109744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Son()</a:t>
            </a:r>
            <a:endParaRPr lang="zh-CN" altLang="en-US" dirty="0">
              <a:solidFill>
                <a:srgbClr val="FF0000"/>
              </a:solidFill>
            </a:endParaRPr>
          </a:p>
        </p:txBody>
      </p:sp>
      <p:cxnSp>
        <p:nvCxnSpPr>
          <p:cNvPr id="17" name="直接箭头连接符 16"/>
          <p:cNvCxnSpPr>
            <a:stCxn id="15" idx="1"/>
            <a:endCxn id="14" idx="3"/>
          </p:cNvCxnSpPr>
          <p:nvPr/>
        </p:nvCxnSpPr>
        <p:spPr>
          <a:xfrm flipH="1">
            <a:off x="3635896" y="5904612"/>
            <a:ext cx="576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23528" y="5157192"/>
            <a:ext cx="144016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467544" y="5355887"/>
            <a:ext cx="1620180" cy="369332"/>
          </a:xfrm>
          <a:prstGeom prst="rect">
            <a:avLst/>
          </a:prstGeom>
          <a:noFill/>
        </p:spPr>
        <p:txBody>
          <a:bodyPr wrap="square" rtlCol="0">
            <a:spAutoFit/>
          </a:bodyPr>
          <a:lstStyle/>
          <a:p>
            <a:r>
              <a:rPr lang="en-US" altLang="zh-CN" dirty="0" smtClean="0"/>
              <a:t>son:</a:t>
            </a:r>
            <a:endParaRPr lang="zh-CN" altLang="en-US" dirty="0"/>
          </a:p>
        </p:txBody>
      </p:sp>
      <p:sp>
        <p:nvSpPr>
          <p:cNvPr id="21" name="矩形 20"/>
          <p:cNvSpPr/>
          <p:nvPr/>
        </p:nvSpPr>
        <p:spPr>
          <a:xfrm>
            <a:off x="3443991" y="1754144"/>
            <a:ext cx="2352145" cy="237626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22" name="矩形 21"/>
          <p:cNvSpPr/>
          <p:nvPr/>
        </p:nvSpPr>
        <p:spPr>
          <a:xfrm>
            <a:off x="3635896" y="2060848"/>
            <a:ext cx="1824319" cy="63529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num:10</a:t>
            </a:r>
            <a:endParaRPr lang="zh-CN" altLang="en-US" dirty="0">
              <a:solidFill>
                <a:srgbClr val="FF0000"/>
              </a:solidFill>
            </a:endParaRPr>
          </a:p>
        </p:txBody>
      </p:sp>
      <p:sp>
        <p:nvSpPr>
          <p:cNvPr id="23" name="文本框 22"/>
          <p:cNvSpPr txBox="1"/>
          <p:nvPr/>
        </p:nvSpPr>
        <p:spPr>
          <a:xfrm>
            <a:off x="5940152" y="2139566"/>
            <a:ext cx="1512168" cy="369332"/>
          </a:xfrm>
          <a:prstGeom prst="rect">
            <a:avLst/>
          </a:prstGeom>
          <a:noFill/>
        </p:spPr>
        <p:txBody>
          <a:bodyPr wrap="square" rtlCol="0">
            <a:spAutoFit/>
          </a:bodyPr>
          <a:lstStyle/>
          <a:p>
            <a:r>
              <a:rPr lang="en-US" altLang="zh-CN" dirty="0" smtClean="0"/>
              <a:t>Father()</a:t>
            </a:r>
            <a:endParaRPr lang="zh-CN" altLang="en-US" dirty="0"/>
          </a:p>
        </p:txBody>
      </p:sp>
      <p:sp>
        <p:nvSpPr>
          <p:cNvPr id="24" name="矩形 23"/>
          <p:cNvSpPr/>
          <p:nvPr/>
        </p:nvSpPr>
        <p:spPr>
          <a:xfrm>
            <a:off x="3635896" y="3024919"/>
            <a:ext cx="1824319" cy="69211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num:5</a:t>
            </a:r>
            <a:endParaRPr lang="zh-CN" altLang="en-US" dirty="0">
              <a:solidFill>
                <a:srgbClr val="FF0000"/>
              </a:solidFill>
            </a:endParaRPr>
          </a:p>
        </p:txBody>
      </p:sp>
      <p:sp>
        <p:nvSpPr>
          <p:cNvPr id="25" name="文本框 24"/>
          <p:cNvSpPr txBox="1"/>
          <p:nvPr/>
        </p:nvSpPr>
        <p:spPr>
          <a:xfrm>
            <a:off x="5940152" y="3244871"/>
            <a:ext cx="1296144" cy="369332"/>
          </a:xfrm>
          <a:prstGeom prst="rect">
            <a:avLst/>
          </a:prstGeom>
          <a:noFill/>
        </p:spPr>
        <p:txBody>
          <a:bodyPr wrap="square" rtlCol="0">
            <a:spAutoFit/>
          </a:bodyPr>
          <a:lstStyle/>
          <a:p>
            <a:r>
              <a:rPr lang="en-US" altLang="zh-CN" dirty="0" smtClean="0"/>
              <a:t>Son()</a:t>
            </a:r>
            <a:endParaRPr lang="zh-CN" altLang="en-US" dirty="0"/>
          </a:p>
        </p:txBody>
      </p:sp>
      <p:cxnSp>
        <p:nvCxnSpPr>
          <p:cNvPr id="27" name="直接连接符 26"/>
          <p:cNvCxnSpPr/>
          <p:nvPr/>
        </p:nvCxnSpPr>
        <p:spPr>
          <a:xfrm flipH="1" flipV="1">
            <a:off x="3167844" y="1709482"/>
            <a:ext cx="396044" cy="63334"/>
          </a:xfrm>
          <a:prstGeom prst="line">
            <a:avLst/>
          </a:prstGeom>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2525889" y="1385757"/>
            <a:ext cx="870213" cy="369332"/>
          </a:xfrm>
          <a:prstGeom prst="rect">
            <a:avLst/>
          </a:prstGeom>
          <a:noFill/>
        </p:spPr>
        <p:txBody>
          <a:bodyPr wrap="square" rtlCol="0">
            <a:spAutoFit/>
          </a:bodyPr>
          <a:lstStyle/>
          <a:p>
            <a:r>
              <a:rPr lang="en-US" altLang="zh-CN" dirty="0" smtClean="0"/>
              <a:t>0x123</a:t>
            </a:r>
            <a:endParaRPr lang="zh-CN" altLang="en-US" dirty="0"/>
          </a:p>
        </p:txBody>
      </p:sp>
      <p:sp>
        <p:nvSpPr>
          <p:cNvPr id="29" name="文本框 28"/>
          <p:cNvSpPr txBox="1"/>
          <p:nvPr/>
        </p:nvSpPr>
        <p:spPr>
          <a:xfrm>
            <a:off x="932538" y="5371962"/>
            <a:ext cx="870213" cy="369332"/>
          </a:xfrm>
          <a:prstGeom prst="rect">
            <a:avLst/>
          </a:prstGeom>
          <a:noFill/>
        </p:spPr>
        <p:txBody>
          <a:bodyPr wrap="square" rtlCol="0">
            <a:spAutoFit/>
          </a:bodyPr>
          <a:lstStyle/>
          <a:p>
            <a:r>
              <a:rPr lang="en-US" altLang="zh-CN" dirty="0" smtClean="0"/>
              <a:t>0x123</a:t>
            </a:r>
            <a:endParaRPr lang="zh-CN" altLang="en-US" dirty="0"/>
          </a:p>
        </p:txBody>
      </p:sp>
      <p:cxnSp>
        <p:nvCxnSpPr>
          <p:cNvPr id="31" name="直接箭头连接符 30"/>
          <p:cNvCxnSpPr/>
          <p:nvPr/>
        </p:nvCxnSpPr>
        <p:spPr>
          <a:xfrm flipV="1">
            <a:off x="1367644" y="1772816"/>
            <a:ext cx="2028458" cy="3583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6514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1571604" y="761754"/>
            <a:ext cx="4955029" cy="723030"/>
          </a:xfrm>
        </p:spPr>
        <p:txBody>
          <a:bodyPr>
            <a:normAutofit/>
          </a:bodyPr>
          <a:lstStyle/>
          <a:p>
            <a:pPr algn="r">
              <a:defRPr/>
            </a:pPr>
            <a:r>
              <a:rPr lang="zh-CN" altLang="en-US" b="1" dirty="0" smtClean="0">
                <a:latin typeface="+mn-lt"/>
                <a:ea typeface="宋体" pitchFamily="2" charset="-122"/>
                <a:cs typeface="Times New Roman" pitchFamily="18" charset="0"/>
              </a:rPr>
              <a:t>继承中的私有成员</a:t>
            </a:r>
            <a:endParaRPr lang="en-US" altLang="zh-CN" b="1" dirty="0" smtClean="0">
              <a:latin typeface="+mn-lt"/>
              <a:ea typeface="宋体" pitchFamily="2" charset="-122"/>
              <a:cs typeface="Times New Roman" pitchFamily="18" charset="0"/>
            </a:endParaRPr>
          </a:p>
        </p:txBody>
      </p:sp>
      <p:sp>
        <p:nvSpPr>
          <p:cNvPr id="10243" name="Rectangle 3"/>
          <p:cNvSpPr>
            <a:spLocks noChangeArrowheads="1"/>
          </p:cNvSpPr>
          <p:nvPr/>
        </p:nvSpPr>
        <p:spPr bwMode="auto">
          <a:xfrm>
            <a:off x="250825" y="1484784"/>
            <a:ext cx="8210550" cy="542584"/>
          </a:xfrm>
          <a:prstGeom prst="rect">
            <a:avLst/>
          </a:prstGeom>
          <a:noFill/>
          <a:ln w="9525">
            <a:noFill/>
            <a:miter lim="800000"/>
            <a:headEnd/>
            <a:tailEnd/>
          </a:ln>
        </p:spPr>
        <p:txBody>
          <a:bodyPr>
            <a:spAutoFit/>
          </a:bodyPr>
          <a:lstStyle/>
          <a:p>
            <a:pPr marL="457200" indent="-457200">
              <a:lnSpc>
                <a:spcPct val="110000"/>
              </a:lnSpc>
              <a:buFont typeface="Wingdings" pitchFamily="2" charset="2"/>
              <a:buChar char="l"/>
            </a:pPr>
            <a:endParaRPr lang="zh-CN" altLang="en-US" sz="2800" dirty="0">
              <a:ea typeface="宋体" pitchFamily="2" charset="-122"/>
              <a:cs typeface="Times New Roman" pitchFamily="18" charset="0"/>
            </a:endParaRPr>
          </a:p>
        </p:txBody>
      </p:sp>
      <p:sp>
        <p:nvSpPr>
          <p:cNvPr id="226310" name="Rectangle 6"/>
          <p:cNvSpPr>
            <a:spLocks noChangeArrowheads="1"/>
          </p:cNvSpPr>
          <p:nvPr/>
        </p:nvSpPr>
        <p:spPr bwMode="auto">
          <a:xfrm>
            <a:off x="214282" y="1643050"/>
            <a:ext cx="8461375" cy="2492990"/>
          </a:xfrm>
          <a:prstGeom prst="rect">
            <a:avLst/>
          </a:prstGeom>
          <a:noFill/>
          <a:ln w="9525">
            <a:noFill/>
            <a:miter lim="800000"/>
            <a:headEnd/>
            <a:tailEnd/>
          </a:ln>
        </p:spPr>
        <p:txBody>
          <a:bodyPr wrap="square">
            <a:spAutoFit/>
          </a:bodyPr>
          <a:lstStyle/>
          <a:p>
            <a:pPr>
              <a:spcBef>
                <a:spcPct val="50000"/>
              </a:spcBef>
              <a:buClr>
                <a:srgbClr val="DD8B07"/>
              </a:buClr>
              <a:buSzPct val="110000"/>
              <a:buFont typeface="Wingdings" pitchFamily="2" charset="2"/>
              <a:buNone/>
            </a:pPr>
            <a:r>
              <a:rPr lang="zh-CN" altLang="en-US" sz="2400" b="1" dirty="0">
                <a:ea typeface="宋体" pitchFamily="2" charset="-122"/>
                <a:cs typeface="Times New Roman" pitchFamily="18" charset="0"/>
              </a:rPr>
              <a:t>关于继承的规则</a:t>
            </a:r>
            <a:r>
              <a:rPr lang="zh-CN" altLang="en-US" sz="2400" b="1"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pPr marL="457200" indent="-457200">
              <a:buFont typeface="Wingdings" pitchFamily="2" charset="2"/>
              <a:buChar char="l"/>
              <a:defRPr/>
            </a:pPr>
            <a:r>
              <a:rPr lang="zh-CN" altLang="en-US" sz="2400" dirty="0" smtClean="0">
                <a:ea typeface="宋体" pitchFamily="2" charset="-122"/>
                <a:cs typeface="Times New Roman" pitchFamily="18" charset="0"/>
              </a:rPr>
              <a:t>父类中的成员，无论是公有</a:t>
            </a:r>
            <a:r>
              <a:rPr lang="en-US" altLang="zh-CN" sz="2400" dirty="0" smtClean="0">
                <a:ea typeface="宋体" pitchFamily="2" charset="-122"/>
                <a:cs typeface="Times New Roman" pitchFamily="18" charset="0"/>
              </a:rPr>
              <a:t>(public)</a:t>
            </a:r>
            <a:r>
              <a:rPr lang="zh-CN" altLang="en-US" sz="2400" dirty="0" smtClean="0">
                <a:ea typeface="宋体" pitchFamily="2" charset="-122"/>
                <a:cs typeface="Times New Roman" pitchFamily="18" charset="0"/>
              </a:rPr>
              <a:t>还是私有</a:t>
            </a:r>
            <a:r>
              <a:rPr lang="en-US" altLang="zh-CN" sz="2400" dirty="0" smtClean="0">
                <a:ea typeface="宋体" pitchFamily="2" charset="-122"/>
                <a:cs typeface="Times New Roman" pitchFamily="18" charset="0"/>
              </a:rPr>
              <a:t>(private)</a:t>
            </a:r>
            <a:r>
              <a:rPr lang="zh-CN" altLang="en-US" sz="2400" dirty="0" smtClean="0">
                <a:ea typeface="宋体" pitchFamily="2" charset="-122"/>
                <a:cs typeface="Times New Roman" pitchFamily="18" charset="0"/>
              </a:rPr>
              <a:t>，均被子类继承。</a:t>
            </a:r>
            <a:endParaRPr lang="en-US" altLang="zh-CN" sz="2400" dirty="0" smtClean="0">
              <a:ea typeface="宋体" pitchFamily="2" charset="-122"/>
              <a:cs typeface="Times New Roman" pitchFamily="18" charset="0"/>
            </a:endParaRPr>
          </a:p>
          <a:p>
            <a:pPr marL="457200" indent="-457200">
              <a:buFont typeface="Wingdings" pitchFamily="2" charset="2"/>
              <a:buChar char="l"/>
              <a:defRPr/>
            </a:pPr>
            <a:r>
              <a:rPr lang="zh-CN" altLang="en-US" sz="2400" dirty="0" smtClean="0">
                <a:ea typeface="宋体" pitchFamily="2" charset="-122"/>
                <a:cs typeface="Times New Roman" pitchFamily="18" charset="0"/>
              </a:rPr>
              <a:t>子类不能对继承的私有成员直接进行访问，可通过继承的公有方法来访问。</a:t>
            </a:r>
            <a:endParaRPr lang="en-US" altLang="zh-CN" sz="2400" dirty="0" smtClean="0">
              <a:ea typeface="宋体" pitchFamily="2" charset="-122"/>
              <a:cs typeface="Times New Roman" pitchFamily="18" charset="0"/>
            </a:endParaRPr>
          </a:p>
          <a:p>
            <a:pPr marL="0" lvl="1">
              <a:spcBef>
                <a:spcPct val="50000"/>
              </a:spcBef>
              <a:buClr>
                <a:srgbClr val="DD8B07"/>
              </a:buClr>
              <a:buSzPct val="110000"/>
              <a:buFont typeface="Wingdings" pitchFamily="2" charset="2"/>
              <a:buChar char="Ø"/>
            </a:pPr>
            <a:endParaRPr lang="zh-CN" altLang="en-US" sz="2400" b="1" dirty="0">
              <a:ea typeface="宋体" pitchFamily="2" charset="-122"/>
              <a:cs typeface="Times New Roman" pitchFamily="18" charset="0"/>
            </a:endParaRPr>
          </a:p>
        </p:txBody>
      </p:sp>
      <p:pic>
        <p:nvPicPr>
          <p:cNvPr id="5" name="图片 4" descr="QQ截图20121119002606.png"/>
          <p:cNvPicPr>
            <a:picLocks noChangeAspect="1"/>
          </p:cNvPicPr>
          <p:nvPr/>
        </p:nvPicPr>
        <p:blipFill>
          <a:blip r:embed="rId2" cstate="print">
            <a:clrChange>
              <a:clrFrom>
                <a:srgbClr val="FEFEFE"/>
              </a:clrFrom>
              <a:clrTo>
                <a:srgbClr val="FEFEFE">
                  <a:alpha val="0"/>
                </a:srgbClr>
              </a:clrTo>
            </a:clrChange>
          </a:blip>
          <a:stretch>
            <a:fillRect/>
          </a:stretch>
        </p:blipFill>
        <p:spPr>
          <a:xfrm>
            <a:off x="1357290" y="4000504"/>
            <a:ext cx="5604201" cy="1847311"/>
          </a:xfrm>
          <a:prstGeom prst="rect">
            <a:avLst/>
          </a:prstGeom>
        </p:spPr>
      </p:pic>
    </p:spTree>
    <p:extLst>
      <p:ext uri="{BB962C8B-B14F-4D97-AF65-F5344CB8AC3E}">
        <p14:creationId xmlns:p14="http://schemas.microsoft.com/office/powerpoint/2010/main" val="345837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26310"/>
                                        </p:tgtEl>
                                        <p:attrNameLst>
                                          <p:attrName>style.visibility</p:attrName>
                                        </p:attrNameLst>
                                      </p:cBhvr>
                                      <p:to>
                                        <p:strVal val="visible"/>
                                      </p:to>
                                    </p:set>
                                    <p:animEffect transition="in" filter="slide(fromBottom)">
                                      <p:cBhvr>
                                        <p:cTn id="7" dur="500"/>
                                        <p:tgtEl>
                                          <p:spTgt spid="226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10"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500042"/>
            <a:ext cx="8229600" cy="857256"/>
          </a:xfrm>
        </p:spPr>
        <p:txBody>
          <a:bodyPr/>
          <a:lstStyle/>
          <a:p>
            <a:r>
              <a:rPr lang="zh-CN" altLang="en-US" dirty="0" smtClean="0"/>
              <a:t>示  例</a:t>
            </a:r>
            <a:r>
              <a:rPr lang="en-US" altLang="zh-CN" dirty="0" smtClean="0"/>
              <a:t>—Employee</a:t>
            </a:r>
            <a:r>
              <a:rPr lang="zh-CN" altLang="en-US" dirty="0" smtClean="0"/>
              <a:t>类</a:t>
            </a:r>
            <a:endParaRPr lang="zh-CN" altLang="en-US" dirty="0"/>
          </a:p>
        </p:txBody>
      </p:sp>
      <p:sp>
        <p:nvSpPr>
          <p:cNvPr id="3" name="内容占位符 2"/>
          <p:cNvSpPr>
            <a:spLocks noGrp="1"/>
          </p:cNvSpPr>
          <p:nvPr>
            <p:ph idx="1"/>
          </p:nvPr>
        </p:nvSpPr>
        <p:spPr>
          <a:xfrm>
            <a:off x="457200" y="1142984"/>
            <a:ext cx="8229600" cy="4929222"/>
          </a:xfrm>
        </p:spPr>
        <p:txBody>
          <a:bodyPr>
            <a:noAutofit/>
          </a:bodyPr>
          <a:lstStyle/>
          <a:p>
            <a:pPr marL="361950" indent="-361950">
              <a:buFont typeface="Arial" pitchFamily="34" charset="0"/>
              <a:buNone/>
              <a:defRPr/>
            </a:pPr>
            <a:r>
              <a:rPr lang="en-US" altLang="zh-CN" sz="1600" dirty="0" smtClean="0">
                <a:ea typeface="宋体" pitchFamily="2" charset="-122"/>
              </a:rPr>
              <a:t>1  public class Employee {</a:t>
            </a:r>
          </a:p>
          <a:p>
            <a:pPr marL="361950" indent="-361950">
              <a:buFont typeface="Arial" pitchFamily="34" charset="0"/>
              <a:buNone/>
              <a:defRPr/>
            </a:pPr>
            <a:r>
              <a:rPr lang="en-US" altLang="zh-CN" sz="1600" dirty="0" smtClean="0">
                <a:ea typeface="宋体" pitchFamily="2" charset="-122"/>
              </a:rPr>
              <a:t>2      private String name = "</a:t>
            </a:r>
            <a:r>
              <a:rPr lang="zh-CN" altLang="en-US" sz="1600" dirty="0" smtClean="0">
                <a:ea typeface="宋体" pitchFamily="2" charset="-122"/>
              </a:rPr>
              <a:t>张三</a:t>
            </a:r>
            <a:r>
              <a:rPr lang="en-US" altLang="zh-CN" sz="1600" dirty="0" smtClean="0">
                <a:ea typeface="宋体" pitchFamily="2" charset="-122"/>
              </a:rPr>
              <a:t>";</a:t>
            </a:r>
          </a:p>
          <a:p>
            <a:pPr marL="361950" indent="-361950">
              <a:buFont typeface="Arial" pitchFamily="34" charset="0"/>
              <a:buNone/>
              <a:defRPr/>
            </a:pPr>
            <a:r>
              <a:rPr lang="en-US" altLang="zh-CN" sz="1600" dirty="0" smtClean="0">
                <a:ea typeface="宋体" pitchFamily="2" charset="-122"/>
              </a:rPr>
              <a:t>3      private String address;</a:t>
            </a:r>
          </a:p>
          <a:p>
            <a:pPr marL="361950" indent="-361950">
              <a:buFont typeface="Arial" pitchFamily="34" charset="0"/>
              <a:buNone/>
              <a:defRPr/>
            </a:pPr>
            <a:r>
              <a:rPr lang="en-US" altLang="zh-CN" sz="1600" dirty="0" smtClean="0">
                <a:ea typeface="宋体" pitchFamily="2" charset="-122"/>
              </a:rPr>
              <a:t>4      private float salary;</a:t>
            </a:r>
          </a:p>
          <a:p>
            <a:pPr marL="361950" indent="-361950">
              <a:buFont typeface="Arial" pitchFamily="34" charset="0"/>
              <a:buNone/>
              <a:defRPr/>
            </a:pPr>
            <a:r>
              <a:rPr lang="en-US" altLang="zh-CN" sz="1600" dirty="0" smtClean="0">
                <a:ea typeface="宋体" pitchFamily="2" charset="-122"/>
              </a:rPr>
              <a:t>5  </a:t>
            </a:r>
          </a:p>
          <a:p>
            <a:pPr marL="361950" indent="-361950">
              <a:buFont typeface="Arial" pitchFamily="34" charset="0"/>
              <a:buNone/>
              <a:defRPr/>
            </a:pPr>
            <a:r>
              <a:rPr lang="en-US" altLang="zh-CN" sz="1600" dirty="0" smtClean="0">
                <a:ea typeface="宋体" pitchFamily="2" charset="-122"/>
              </a:rPr>
              <a:t>6      public void </a:t>
            </a:r>
            <a:r>
              <a:rPr lang="en-US" altLang="zh-CN" sz="1600" dirty="0" err="1" smtClean="0">
                <a:ea typeface="宋体" pitchFamily="2" charset="-122"/>
              </a:rPr>
              <a:t>receivesPay</a:t>
            </a:r>
            <a:r>
              <a:rPr lang="en-US" altLang="zh-CN" sz="1600" dirty="0" smtClean="0">
                <a:ea typeface="宋体" pitchFamily="2" charset="-122"/>
              </a:rPr>
              <a:t> () {</a:t>
            </a:r>
          </a:p>
          <a:p>
            <a:pPr marL="361950" indent="-361950">
              <a:buFont typeface="Arial" pitchFamily="34" charset="0"/>
              <a:buNone/>
              <a:defRPr/>
            </a:pPr>
            <a:r>
              <a:rPr lang="en-US" altLang="zh-CN" sz="1600" dirty="0" smtClean="0">
                <a:ea typeface="宋体" pitchFamily="2" charset="-122"/>
              </a:rPr>
              <a:t>7          </a:t>
            </a:r>
            <a:r>
              <a:rPr lang="en-US" altLang="zh-CN" sz="1600" dirty="0" err="1" smtClean="0">
                <a:ea typeface="宋体" pitchFamily="2" charset="-122"/>
              </a:rPr>
              <a:t>System.out.println</a:t>
            </a:r>
            <a:r>
              <a:rPr lang="en-US" altLang="zh-CN" sz="1600" dirty="0" smtClean="0">
                <a:ea typeface="宋体" pitchFamily="2" charset="-122"/>
              </a:rPr>
              <a:t>("</a:t>
            </a:r>
            <a:r>
              <a:rPr lang="en-US" altLang="zh-CN" sz="1600" dirty="0" err="1" smtClean="0">
                <a:ea typeface="宋体" pitchFamily="2" charset="-122"/>
              </a:rPr>
              <a:t>receivesPay</a:t>
            </a:r>
            <a:r>
              <a:rPr lang="en-US" altLang="zh-CN" sz="1600" dirty="0" smtClean="0">
                <a:ea typeface="宋体" pitchFamily="2" charset="-122"/>
              </a:rPr>
              <a:t>");</a:t>
            </a:r>
          </a:p>
          <a:p>
            <a:pPr marL="361950" indent="-361950">
              <a:buFont typeface="Arial" pitchFamily="34" charset="0"/>
              <a:buNone/>
              <a:defRPr/>
            </a:pPr>
            <a:r>
              <a:rPr lang="en-US" altLang="zh-CN" sz="1600" dirty="0" smtClean="0">
                <a:ea typeface="宋体" pitchFamily="2" charset="-122"/>
              </a:rPr>
              <a:t>8      }</a:t>
            </a:r>
          </a:p>
          <a:p>
            <a:pPr marL="361950" indent="-361950">
              <a:buFont typeface="Arial" pitchFamily="34" charset="0"/>
              <a:buNone/>
              <a:defRPr/>
            </a:pPr>
            <a:r>
              <a:rPr lang="en-US" altLang="zh-CN" sz="1600" dirty="0" smtClean="0">
                <a:ea typeface="宋体" pitchFamily="2" charset="-122"/>
              </a:rPr>
              <a:t>9  </a:t>
            </a:r>
          </a:p>
          <a:p>
            <a:pPr marL="361950" indent="-361950">
              <a:buFont typeface="Arial" pitchFamily="34" charset="0"/>
              <a:buNone/>
              <a:defRPr/>
            </a:pPr>
            <a:r>
              <a:rPr lang="en-US" altLang="zh-CN" sz="1600" dirty="0" smtClean="0">
                <a:ea typeface="宋体" pitchFamily="2" charset="-122"/>
              </a:rPr>
              <a:t>10     public String </a:t>
            </a:r>
            <a:r>
              <a:rPr lang="en-US" altLang="zh-CN" sz="1600" dirty="0" err="1" smtClean="0">
                <a:ea typeface="宋体" pitchFamily="2" charset="-122"/>
              </a:rPr>
              <a:t>getName</a:t>
            </a:r>
            <a:r>
              <a:rPr lang="en-US" altLang="zh-CN" sz="1600" dirty="0" smtClean="0">
                <a:ea typeface="宋体" pitchFamily="2" charset="-122"/>
              </a:rPr>
              <a:t>() {</a:t>
            </a:r>
          </a:p>
          <a:p>
            <a:pPr marL="361950" indent="-361950">
              <a:buFont typeface="Arial" pitchFamily="34" charset="0"/>
              <a:buNone/>
              <a:defRPr/>
            </a:pPr>
            <a:r>
              <a:rPr lang="en-US" altLang="zh-CN" sz="1600" dirty="0" smtClean="0">
                <a:ea typeface="宋体" pitchFamily="2" charset="-122"/>
              </a:rPr>
              <a:t>11         return name;</a:t>
            </a:r>
          </a:p>
          <a:p>
            <a:pPr marL="361950" indent="-361950">
              <a:buFont typeface="Arial" pitchFamily="34" charset="0"/>
              <a:buNone/>
              <a:defRPr/>
            </a:pPr>
            <a:r>
              <a:rPr lang="en-US" altLang="zh-CN" sz="1600" dirty="0" smtClean="0">
                <a:ea typeface="宋体" pitchFamily="2" charset="-122"/>
              </a:rPr>
              <a:t>12     }</a:t>
            </a:r>
          </a:p>
          <a:p>
            <a:pPr marL="361950" indent="-361950">
              <a:buFont typeface="Arial" pitchFamily="34" charset="0"/>
              <a:buNone/>
              <a:defRPr/>
            </a:pPr>
            <a:r>
              <a:rPr lang="en-US" altLang="zh-CN" sz="1600" dirty="0" smtClean="0">
                <a:solidFill>
                  <a:srgbClr val="0000FF"/>
                </a:solidFill>
                <a:ea typeface="宋体" pitchFamily="2" charset="-122"/>
              </a:rPr>
              <a:t>13     public void </a:t>
            </a:r>
            <a:r>
              <a:rPr lang="en-US" altLang="zh-CN" sz="1600" dirty="0" err="1" smtClean="0">
                <a:solidFill>
                  <a:srgbClr val="0000FF"/>
                </a:solidFill>
                <a:ea typeface="宋体" pitchFamily="2" charset="-122"/>
              </a:rPr>
              <a:t>setName</a:t>
            </a:r>
            <a:r>
              <a:rPr lang="en-US" altLang="zh-CN" sz="1600" dirty="0" smtClean="0">
                <a:solidFill>
                  <a:srgbClr val="0000FF"/>
                </a:solidFill>
                <a:ea typeface="宋体" pitchFamily="2" charset="-122"/>
              </a:rPr>
              <a:t>(String name) {</a:t>
            </a:r>
          </a:p>
          <a:p>
            <a:pPr marL="361950" indent="-361950">
              <a:buFont typeface="Arial" pitchFamily="34" charset="0"/>
              <a:buNone/>
              <a:defRPr/>
            </a:pPr>
            <a:r>
              <a:rPr lang="en-US" altLang="zh-CN" sz="1600" dirty="0" smtClean="0">
                <a:solidFill>
                  <a:srgbClr val="0000FF"/>
                </a:solidFill>
                <a:ea typeface="宋体" pitchFamily="2" charset="-122"/>
              </a:rPr>
              <a:t>14         this.name = name;</a:t>
            </a:r>
          </a:p>
          <a:p>
            <a:pPr marL="361950" indent="-361950">
              <a:buFont typeface="Arial" pitchFamily="34" charset="0"/>
              <a:buNone/>
              <a:defRPr/>
            </a:pPr>
            <a:r>
              <a:rPr lang="en-US" altLang="zh-CN" sz="1600" dirty="0" smtClean="0">
                <a:solidFill>
                  <a:srgbClr val="0000FF"/>
                </a:solidFill>
                <a:ea typeface="宋体" pitchFamily="2" charset="-122"/>
              </a:rPr>
              <a:t>15     }</a:t>
            </a:r>
          </a:p>
          <a:p>
            <a:pPr marL="361950" indent="-361950">
              <a:buFont typeface="Arial" pitchFamily="34" charset="0"/>
              <a:buNone/>
              <a:defRPr/>
            </a:pPr>
            <a:r>
              <a:rPr lang="en-US" altLang="zh-CN" sz="1600" dirty="0" smtClean="0">
                <a:ea typeface="宋体" pitchFamily="2" charset="-122"/>
              </a:rPr>
              <a:t>16     public String </a:t>
            </a:r>
            <a:r>
              <a:rPr lang="en-US" altLang="zh-CN" sz="1600" dirty="0" err="1" smtClean="0">
                <a:ea typeface="宋体" pitchFamily="2" charset="-122"/>
              </a:rPr>
              <a:t>getAddress</a:t>
            </a:r>
            <a:r>
              <a:rPr lang="en-US" altLang="zh-CN" sz="1600" dirty="0" smtClean="0">
                <a:ea typeface="宋体" pitchFamily="2" charset="-122"/>
              </a:rPr>
              <a:t>() {</a:t>
            </a:r>
          </a:p>
          <a:p>
            <a:pPr marL="361950" indent="-361950">
              <a:buFont typeface="Arial" pitchFamily="34" charset="0"/>
              <a:buNone/>
              <a:defRPr/>
            </a:pPr>
            <a:r>
              <a:rPr lang="en-US" altLang="zh-CN" sz="1600" dirty="0" smtClean="0">
                <a:ea typeface="宋体" pitchFamily="2" charset="-122"/>
              </a:rPr>
              <a:t>17         return address;</a:t>
            </a:r>
          </a:p>
          <a:p>
            <a:pPr marL="361950" indent="-361950">
              <a:buFont typeface="Arial" pitchFamily="34" charset="0"/>
              <a:buNone/>
              <a:defRPr/>
            </a:pPr>
            <a:r>
              <a:rPr lang="en-US" altLang="zh-CN" sz="1600" dirty="0" smtClean="0">
                <a:ea typeface="宋体" pitchFamily="2" charset="-122"/>
              </a:rPr>
              <a:t>18     }</a:t>
            </a:r>
          </a:p>
          <a:p>
            <a:pPr marL="361950" indent="-361950">
              <a:buFont typeface="Arial" pitchFamily="34" charset="0"/>
              <a:buNone/>
              <a:defRPr/>
            </a:pPr>
            <a:r>
              <a:rPr lang="en-US" altLang="zh-CN" sz="1600" dirty="0" smtClean="0">
                <a:ea typeface="宋体" pitchFamily="2" charset="-122"/>
              </a:rPr>
              <a:t>19 }</a:t>
            </a:r>
          </a:p>
          <a:p>
            <a:endParaRPr lang="zh-CN" altLang="en-US"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500042"/>
            <a:ext cx="8229600" cy="857256"/>
          </a:xfrm>
        </p:spPr>
        <p:txBody>
          <a:bodyPr/>
          <a:lstStyle/>
          <a:p>
            <a:r>
              <a:rPr lang="zh-CN" altLang="en-US" dirty="0" smtClean="0"/>
              <a:t>示  例</a:t>
            </a:r>
            <a:r>
              <a:rPr lang="en-US" altLang="zh-CN" dirty="0" smtClean="0"/>
              <a:t>—Manager</a:t>
            </a:r>
            <a:r>
              <a:rPr lang="zh-CN" altLang="en-US" dirty="0" smtClean="0"/>
              <a:t>类</a:t>
            </a:r>
            <a:endParaRPr lang="zh-CN" altLang="en-US" dirty="0"/>
          </a:p>
        </p:txBody>
      </p:sp>
      <p:sp>
        <p:nvSpPr>
          <p:cNvPr id="3" name="内容占位符 2"/>
          <p:cNvSpPr>
            <a:spLocks noGrp="1"/>
          </p:cNvSpPr>
          <p:nvPr>
            <p:ph idx="1"/>
          </p:nvPr>
        </p:nvSpPr>
        <p:spPr>
          <a:xfrm>
            <a:off x="457200" y="1142984"/>
            <a:ext cx="8229600" cy="4929222"/>
          </a:xfrm>
        </p:spPr>
        <p:txBody>
          <a:bodyPr>
            <a:noAutofit/>
          </a:bodyPr>
          <a:lstStyle/>
          <a:p>
            <a:pPr marL="361950" indent="-361950">
              <a:buNone/>
              <a:defRPr/>
            </a:pPr>
            <a:r>
              <a:rPr lang="en-US" altLang="zh-CN" sz="1600" dirty="0" smtClean="0">
                <a:ea typeface="宋体" pitchFamily="2" charset="-122"/>
              </a:rPr>
              <a:t>1  public class Manager extends Employee {</a:t>
            </a:r>
          </a:p>
          <a:p>
            <a:pPr marL="361950" indent="-361950">
              <a:buNone/>
              <a:defRPr/>
            </a:pPr>
            <a:r>
              <a:rPr lang="en-US" altLang="zh-CN" sz="1600" dirty="0" smtClean="0">
                <a:solidFill>
                  <a:srgbClr val="0000FF"/>
                </a:solidFill>
                <a:ea typeface="宋体" pitchFamily="2" charset="-122"/>
              </a:rPr>
              <a:t>2      //[private String name = "</a:t>
            </a:r>
            <a:r>
              <a:rPr lang="zh-CN" altLang="en-US" sz="1600" dirty="0" smtClean="0">
                <a:solidFill>
                  <a:srgbClr val="0000FF"/>
                </a:solidFill>
                <a:ea typeface="宋体" pitchFamily="2" charset="-122"/>
              </a:rPr>
              <a:t>张三</a:t>
            </a:r>
            <a:r>
              <a:rPr lang="en-US" altLang="zh-CN" sz="1600" dirty="0" smtClean="0">
                <a:solidFill>
                  <a:srgbClr val="0000FF"/>
                </a:solidFill>
                <a:ea typeface="宋体" pitchFamily="2" charset="-122"/>
              </a:rPr>
              <a:t>";]</a:t>
            </a:r>
          </a:p>
          <a:p>
            <a:pPr marL="361950" indent="-361950">
              <a:buNone/>
              <a:defRPr/>
            </a:pPr>
            <a:r>
              <a:rPr lang="en-US" altLang="zh-CN" sz="1600" dirty="0" smtClean="0">
                <a:ea typeface="宋体" pitchFamily="2" charset="-122"/>
              </a:rPr>
              <a:t>3      </a:t>
            </a:r>
            <a:r>
              <a:rPr lang="en-US" altLang="zh-CN" sz="1600" dirty="0" err="1" smtClean="0">
                <a:ea typeface="宋体" pitchFamily="2" charset="-122"/>
              </a:rPr>
              <a:t>int</a:t>
            </a:r>
            <a:r>
              <a:rPr lang="en-US" altLang="zh-CN" sz="1600" dirty="0" smtClean="0">
                <a:ea typeface="宋体" pitchFamily="2" charset="-122"/>
              </a:rPr>
              <a:t> </a:t>
            </a:r>
            <a:r>
              <a:rPr lang="en-US" altLang="zh-CN" sz="1600" dirty="0" err="1" smtClean="0">
                <a:ea typeface="宋体" pitchFamily="2" charset="-122"/>
              </a:rPr>
              <a:t>numsOfReports</a:t>
            </a:r>
            <a:r>
              <a:rPr lang="en-US" altLang="zh-CN" sz="1600" dirty="0" smtClean="0">
                <a:ea typeface="宋体" pitchFamily="2" charset="-122"/>
              </a:rPr>
              <a:t> = 250;</a:t>
            </a:r>
          </a:p>
          <a:p>
            <a:pPr marL="361950" indent="-361950">
              <a:buNone/>
              <a:defRPr/>
            </a:pPr>
            <a:r>
              <a:rPr lang="en-US" altLang="zh-CN" sz="1600" dirty="0" smtClean="0">
                <a:ea typeface="宋体" pitchFamily="2" charset="-122"/>
              </a:rPr>
              <a:t>4      </a:t>
            </a:r>
            <a:r>
              <a:rPr lang="en-US" altLang="zh-CN" sz="1600" dirty="0" err="1" smtClean="0">
                <a:ea typeface="宋体" pitchFamily="2" charset="-122"/>
              </a:rPr>
              <a:t>int</a:t>
            </a:r>
            <a:r>
              <a:rPr lang="en-US" altLang="zh-CN" sz="1600" dirty="0" smtClean="0">
                <a:ea typeface="宋体" pitchFamily="2" charset="-122"/>
              </a:rPr>
              <a:t> </a:t>
            </a:r>
            <a:r>
              <a:rPr lang="en-US" altLang="zh-CN" sz="1600" dirty="0" err="1" smtClean="0">
                <a:ea typeface="宋体" pitchFamily="2" charset="-122"/>
              </a:rPr>
              <a:t>officeID</a:t>
            </a:r>
            <a:r>
              <a:rPr lang="en-US" altLang="zh-CN" sz="1600" dirty="0" smtClean="0">
                <a:ea typeface="宋体" pitchFamily="2" charset="-122"/>
              </a:rPr>
              <a:t> = 123;</a:t>
            </a:r>
          </a:p>
          <a:p>
            <a:pPr marL="361950" indent="-361950">
              <a:buNone/>
              <a:defRPr/>
            </a:pPr>
            <a:r>
              <a:rPr lang="en-US" altLang="zh-CN" sz="1600" dirty="0" smtClean="0">
                <a:ea typeface="宋体" pitchFamily="2" charset="-122"/>
              </a:rPr>
              <a:t>5      float bonus = 1000.0f;</a:t>
            </a:r>
          </a:p>
          <a:p>
            <a:pPr marL="361950" indent="-361950">
              <a:buNone/>
              <a:defRPr/>
            </a:pPr>
            <a:r>
              <a:rPr lang="en-US" altLang="zh-CN" sz="1600" dirty="0" smtClean="0">
                <a:ea typeface="宋体" pitchFamily="2" charset="-122"/>
              </a:rPr>
              <a:t>6  </a:t>
            </a:r>
          </a:p>
          <a:p>
            <a:pPr marL="361950" indent="-361950">
              <a:buNone/>
              <a:defRPr/>
            </a:pPr>
            <a:r>
              <a:rPr lang="en-US" altLang="zh-CN" sz="1600" dirty="0" smtClean="0">
                <a:solidFill>
                  <a:srgbClr val="0000FF"/>
                </a:solidFill>
                <a:ea typeface="宋体" pitchFamily="2" charset="-122"/>
              </a:rPr>
              <a:t>7      /*[public void </a:t>
            </a:r>
            <a:r>
              <a:rPr lang="en-US" altLang="zh-CN" sz="1600" dirty="0" err="1" smtClean="0">
                <a:solidFill>
                  <a:srgbClr val="0000FF"/>
                </a:solidFill>
                <a:ea typeface="宋体" pitchFamily="2" charset="-122"/>
              </a:rPr>
              <a:t>setName</a:t>
            </a:r>
            <a:r>
              <a:rPr lang="en-US" altLang="zh-CN" sz="1600" dirty="0" smtClean="0">
                <a:solidFill>
                  <a:srgbClr val="0000FF"/>
                </a:solidFill>
                <a:ea typeface="宋体" pitchFamily="2" charset="-122"/>
              </a:rPr>
              <a:t>(String name) {</a:t>
            </a:r>
          </a:p>
          <a:p>
            <a:pPr marL="361950" indent="-361950">
              <a:buNone/>
              <a:defRPr/>
            </a:pPr>
            <a:r>
              <a:rPr lang="en-US" altLang="zh-CN" sz="1600" dirty="0" smtClean="0">
                <a:solidFill>
                  <a:srgbClr val="0000FF"/>
                </a:solidFill>
                <a:ea typeface="宋体" pitchFamily="2" charset="-122"/>
              </a:rPr>
              <a:t>8          this.name = name;</a:t>
            </a:r>
          </a:p>
          <a:p>
            <a:pPr marL="361950" indent="-361950">
              <a:buNone/>
              <a:defRPr/>
            </a:pPr>
            <a:r>
              <a:rPr lang="en-US" altLang="zh-CN" sz="1600" dirty="0" smtClean="0">
                <a:solidFill>
                  <a:srgbClr val="0000FF"/>
                </a:solidFill>
                <a:ea typeface="宋体" pitchFamily="2" charset="-122"/>
              </a:rPr>
              <a:t>9      }]*/</a:t>
            </a:r>
          </a:p>
          <a:p>
            <a:pPr marL="361950" indent="-361950">
              <a:buNone/>
              <a:defRPr/>
            </a:pPr>
            <a:r>
              <a:rPr lang="en-US" altLang="zh-CN" sz="1600" dirty="0" smtClean="0">
                <a:ea typeface="宋体" pitchFamily="2" charset="-122"/>
              </a:rPr>
              <a:t>10 </a:t>
            </a:r>
          </a:p>
          <a:p>
            <a:pPr marL="361950" indent="-361950">
              <a:buNone/>
              <a:defRPr/>
            </a:pPr>
            <a:r>
              <a:rPr lang="en-US" altLang="zh-CN" sz="1600" dirty="0" smtClean="0">
                <a:ea typeface="宋体" pitchFamily="2" charset="-122"/>
              </a:rPr>
              <a:t>11     public void hires() {</a:t>
            </a:r>
          </a:p>
          <a:p>
            <a:pPr marL="361950" indent="-361950">
              <a:buNone/>
              <a:defRPr/>
            </a:pPr>
            <a:r>
              <a:rPr lang="en-US" altLang="zh-CN" sz="1600" dirty="0" smtClean="0">
                <a:ea typeface="宋体" pitchFamily="2" charset="-122"/>
              </a:rPr>
              <a:t>12         </a:t>
            </a:r>
            <a:r>
              <a:rPr lang="en-US" altLang="zh-CN" sz="1600" dirty="0" err="1" smtClean="0">
                <a:ea typeface="宋体" pitchFamily="2" charset="-122"/>
              </a:rPr>
              <a:t>numsOfReports</a:t>
            </a:r>
            <a:r>
              <a:rPr lang="en-US" altLang="zh-CN" sz="1600" dirty="0" smtClean="0">
                <a:ea typeface="宋体" pitchFamily="2" charset="-122"/>
              </a:rPr>
              <a:t> = 300;</a:t>
            </a:r>
          </a:p>
          <a:p>
            <a:pPr marL="361950" indent="-361950">
              <a:buNone/>
              <a:defRPr/>
            </a:pPr>
            <a:r>
              <a:rPr lang="en-US" altLang="zh-CN" sz="1600" dirty="0" smtClean="0">
                <a:ea typeface="宋体" pitchFamily="2" charset="-122"/>
              </a:rPr>
              <a:t>13         </a:t>
            </a:r>
            <a:r>
              <a:rPr lang="en-US" altLang="zh-CN" sz="1600" dirty="0" err="1" smtClean="0">
                <a:ea typeface="宋体" pitchFamily="2" charset="-122"/>
              </a:rPr>
              <a:t>setName</a:t>
            </a:r>
            <a:r>
              <a:rPr lang="en-US" altLang="zh-CN" sz="1600" dirty="0" smtClean="0">
                <a:ea typeface="宋体" pitchFamily="2" charset="-122"/>
              </a:rPr>
              <a:t>("</a:t>
            </a:r>
            <a:r>
              <a:rPr lang="zh-CN" altLang="en-US" sz="1600" dirty="0" smtClean="0">
                <a:ea typeface="宋体" pitchFamily="2" charset="-122"/>
              </a:rPr>
              <a:t>李四</a:t>
            </a:r>
            <a:r>
              <a:rPr lang="en-US" altLang="zh-CN" sz="1600" dirty="0" smtClean="0">
                <a:ea typeface="宋体" pitchFamily="2" charset="-122"/>
              </a:rPr>
              <a:t>");</a:t>
            </a:r>
          </a:p>
          <a:p>
            <a:pPr marL="361950" indent="-361950">
              <a:buNone/>
              <a:defRPr/>
            </a:pPr>
            <a:r>
              <a:rPr lang="en-US" altLang="zh-CN" sz="1600" dirty="0" smtClean="0">
                <a:ea typeface="宋体" pitchFamily="2" charset="-122"/>
              </a:rPr>
              <a:t>14     }</a:t>
            </a:r>
          </a:p>
          <a:p>
            <a:pPr marL="361950" indent="-361950">
              <a:buNone/>
              <a:defRPr/>
            </a:pPr>
            <a:r>
              <a:rPr lang="en-US" altLang="zh-CN" sz="1600" dirty="0" smtClean="0">
                <a:ea typeface="宋体" pitchFamily="2" charset="-122"/>
              </a:rPr>
              <a:t>15 </a:t>
            </a:r>
          </a:p>
          <a:p>
            <a:pPr marL="361950" indent="-361950">
              <a:buNone/>
              <a:defRPr/>
            </a:pPr>
            <a:r>
              <a:rPr lang="en-US" altLang="zh-CN" sz="1600" dirty="0" smtClean="0">
                <a:ea typeface="宋体" pitchFamily="2" charset="-122"/>
              </a:rPr>
              <a:t>16     public void plans() {</a:t>
            </a:r>
          </a:p>
          <a:p>
            <a:pPr marL="361950" indent="-361950">
              <a:buNone/>
              <a:defRPr/>
            </a:pPr>
            <a:r>
              <a:rPr lang="en-US" altLang="zh-CN" sz="1600" dirty="0" smtClean="0">
                <a:ea typeface="宋体" pitchFamily="2" charset="-122"/>
              </a:rPr>
              <a:t>17         //.........</a:t>
            </a:r>
          </a:p>
          <a:p>
            <a:pPr marL="361950" indent="-361950">
              <a:buNone/>
              <a:defRPr/>
            </a:pPr>
            <a:r>
              <a:rPr lang="en-US" altLang="zh-CN" sz="1600" dirty="0" smtClean="0">
                <a:ea typeface="宋体" pitchFamily="2" charset="-122"/>
              </a:rPr>
              <a:t>18     }</a:t>
            </a:r>
          </a:p>
          <a:p>
            <a:pPr marL="361950" indent="-361950">
              <a:buNone/>
              <a:defRPr/>
            </a:pPr>
            <a:r>
              <a:rPr lang="en-US" altLang="zh-CN" sz="1600" dirty="0" smtClean="0">
                <a:ea typeface="宋体" pitchFamily="2" charset="-122"/>
              </a:rPr>
              <a:t>19 }</a:t>
            </a:r>
          </a:p>
          <a:p>
            <a:endParaRPr lang="zh-CN" altLang="en-US" sz="1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500042"/>
            <a:ext cx="8229600" cy="857256"/>
          </a:xfrm>
        </p:spPr>
        <p:txBody>
          <a:bodyPr/>
          <a:lstStyle/>
          <a:p>
            <a:r>
              <a:rPr lang="zh-CN" altLang="en-US" dirty="0" smtClean="0"/>
              <a:t>示  例</a:t>
            </a:r>
            <a:r>
              <a:rPr lang="en-US" altLang="zh-CN" dirty="0" smtClean="0"/>
              <a:t>—Test</a:t>
            </a:r>
            <a:r>
              <a:rPr lang="zh-CN" altLang="en-US" dirty="0" smtClean="0"/>
              <a:t>类</a:t>
            </a:r>
            <a:endParaRPr lang="zh-CN" altLang="en-US" dirty="0"/>
          </a:p>
        </p:txBody>
      </p:sp>
      <p:sp>
        <p:nvSpPr>
          <p:cNvPr id="3" name="内容占位符 2"/>
          <p:cNvSpPr>
            <a:spLocks noGrp="1"/>
          </p:cNvSpPr>
          <p:nvPr>
            <p:ph idx="1"/>
          </p:nvPr>
        </p:nvSpPr>
        <p:spPr>
          <a:xfrm>
            <a:off x="457200" y="1428736"/>
            <a:ext cx="8229600" cy="4929222"/>
          </a:xfrm>
        </p:spPr>
        <p:txBody>
          <a:bodyPr>
            <a:noAutofit/>
          </a:bodyPr>
          <a:lstStyle/>
          <a:p>
            <a:pPr marL="361950" indent="-361950">
              <a:buNone/>
              <a:defRPr/>
            </a:pPr>
            <a:r>
              <a:rPr lang="en-US" altLang="zh-CN" sz="1800" dirty="0" smtClean="0">
                <a:ea typeface="宋体" pitchFamily="2" charset="-122"/>
              </a:rPr>
              <a:t>1  public class Test {</a:t>
            </a:r>
          </a:p>
          <a:p>
            <a:pPr marL="361950" indent="-361950">
              <a:buNone/>
              <a:defRPr/>
            </a:pPr>
            <a:r>
              <a:rPr lang="en-US" altLang="zh-CN" sz="1800" dirty="0" smtClean="0">
                <a:ea typeface="宋体" pitchFamily="2" charset="-122"/>
              </a:rPr>
              <a:t>2      public static void main(String[] </a:t>
            </a:r>
            <a:r>
              <a:rPr lang="en-US" altLang="zh-CN" sz="1800" dirty="0" err="1" smtClean="0">
                <a:ea typeface="宋体" pitchFamily="2" charset="-122"/>
              </a:rPr>
              <a:t>args</a:t>
            </a:r>
            <a:r>
              <a:rPr lang="en-US" altLang="zh-CN" sz="1800" dirty="0" smtClean="0">
                <a:ea typeface="宋体" pitchFamily="2" charset="-122"/>
              </a:rPr>
              <a:t>) {</a:t>
            </a:r>
          </a:p>
          <a:p>
            <a:pPr marL="361950" indent="-361950">
              <a:buNone/>
              <a:defRPr/>
            </a:pPr>
            <a:r>
              <a:rPr lang="en-US" altLang="zh-CN" sz="1800" dirty="0" smtClean="0">
                <a:ea typeface="宋体" pitchFamily="2" charset="-122"/>
              </a:rPr>
              <a:t>3          Manager m = new Manager();</a:t>
            </a:r>
          </a:p>
          <a:p>
            <a:pPr marL="361950" indent="-361950">
              <a:buNone/>
              <a:defRPr/>
            </a:pPr>
            <a:r>
              <a:rPr lang="en-US" altLang="zh-CN" sz="1800" dirty="0" smtClean="0">
                <a:ea typeface="宋体" pitchFamily="2" charset="-122"/>
              </a:rPr>
              <a:t>4  </a:t>
            </a:r>
          </a:p>
          <a:p>
            <a:pPr marL="361950" indent="-361950">
              <a:buNone/>
              <a:defRPr/>
            </a:pPr>
            <a:r>
              <a:rPr lang="en-US" altLang="zh-CN" sz="1800" dirty="0" smtClean="0">
                <a:ea typeface="宋体" pitchFamily="2" charset="-122"/>
              </a:rPr>
              <a:t>5          </a:t>
            </a:r>
            <a:r>
              <a:rPr lang="en-US" altLang="zh-CN" sz="1800" dirty="0" err="1" smtClean="0">
                <a:ea typeface="宋体" pitchFamily="2" charset="-122"/>
              </a:rPr>
              <a:t>System.out.println</a:t>
            </a:r>
            <a:r>
              <a:rPr lang="en-US" altLang="zh-CN" sz="1800" dirty="0" smtClean="0">
                <a:ea typeface="宋体" pitchFamily="2" charset="-122"/>
              </a:rPr>
              <a:t>(</a:t>
            </a:r>
            <a:r>
              <a:rPr lang="en-US" altLang="zh-CN" sz="1800" dirty="0" err="1" smtClean="0">
                <a:ea typeface="宋体" pitchFamily="2" charset="-122"/>
              </a:rPr>
              <a:t>m.numsOfReports</a:t>
            </a:r>
            <a:r>
              <a:rPr lang="en-US" altLang="zh-CN" sz="1800" dirty="0" smtClean="0">
                <a:ea typeface="宋体" pitchFamily="2" charset="-122"/>
              </a:rPr>
              <a:t>);</a:t>
            </a:r>
          </a:p>
          <a:p>
            <a:pPr marL="361950" indent="-361950">
              <a:buNone/>
              <a:defRPr/>
            </a:pPr>
            <a:r>
              <a:rPr lang="en-US" altLang="zh-CN" sz="1800" dirty="0" smtClean="0">
                <a:ea typeface="宋体" pitchFamily="2" charset="-122"/>
              </a:rPr>
              <a:t>6          </a:t>
            </a:r>
            <a:r>
              <a:rPr lang="en-US" altLang="zh-CN" sz="1800" dirty="0" err="1" smtClean="0">
                <a:ea typeface="宋体" pitchFamily="2" charset="-122"/>
              </a:rPr>
              <a:t>System.out.println</a:t>
            </a:r>
            <a:r>
              <a:rPr lang="en-US" altLang="zh-CN" sz="1800" dirty="0" smtClean="0">
                <a:ea typeface="宋体" pitchFamily="2" charset="-122"/>
              </a:rPr>
              <a:t>(</a:t>
            </a:r>
            <a:r>
              <a:rPr lang="en-US" altLang="zh-CN" sz="1800" dirty="0" err="1" smtClean="0">
                <a:ea typeface="宋体" pitchFamily="2" charset="-122"/>
              </a:rPr>
              <a:t>m.getName</a:t>
            </a:r>
            <a:r>
              <a:rPr lang="en-US" altLang="zh-CN" sz="1800" dirty="0" smtClean="0">
                <a:ea typeface="宋体" pitchFamily="2" charset="-122"/>
              </a:rPr>
              <a:t>());</a:t>
            </a:r>
          </a:p>
          <a:p>
            <a:pPr marL="361950" indent="-361950">
              <a:buNone/>
              <a:defRPr/>
            </a:pPr>
            <a:r>
              <a:rPr lang="en-US" altLang="zh-CN" sz="1800" dirty="0" smtClean="0">
                <a:ea typeface="宋体" pitchFamily="2" charset="-122"/>
              </a:rPr>
              <a:t>7  </a:t>
            </a:r>
          </a:p>
          <a:p>
            <a:pPr marL="361950" indent="-361950">
              <a:buNone/>
              <a:defRPr/>
            </a:pPr>
            <a:r>
              <a:rPr lang="en-US" altLang="zh-CN" sz="1800" dirty="0" smtClean="0">
                <a:solidFill>
                  <a:srgbClr val="0000FF"/>
                </a:solidFill>
                <a:ea typeface="宋体" pitchFamily="2" charset="-122"/>
              </a:rPr>
              <a:t>8          </a:t>
            </a:r>
            <a:r>
              <a:rPr lang="en-US" altLang="zh-CN" sz="1800" dirty="0" err="1" smtClean="0">
                <a:solidFill>
                  <a:srgbClr val="0000FF"/>
                </a:solidFill>
                <a:ea typeface="宋体" pitchFamily="2" charset="-122"/>
              </a:rPr>
              <a:t>m.receivesPay</a:t>
            </a:r>
            <a:r>
              <a:rPr lang="en-US" altLang="zh-CN" sz="1800" dirty="0" smtClean="0">
                <a:solidFill>
                  <a:srgbClr val="0000FF"/>
                </a:solidFill>
                <a:ea typeface="宋体" pitchFamily="2" charset="-122"/>
              </a:rPr>
              <a:t>();</a:t>
            </a:r>
          </a:p>
          <a:p>
            <a:pPr marL="361950" indent="-361950">
              <a:buNone/>
              <a:defRPr/>
            </a:pPr>
            <a:r>
              <a:rPr lang="en-US" altLang="zh-CN" sz="1800" dirty="0" smtClean="0">
                <a:ea typeface="宋体" pitchFamily="2" charset="-122"/>
              </a:rPr>
              <a:t>9      }</a:t>
            </a:r>
          </a:p>
          <a:p>
            <a:pPr marL="361950" indent="-361950">
              <a:buNone/>
              <a:defRPr/>
            </a:pPr>
            <a:r>
              <a:rPr lang="en-US" altLang="zh-CN" sz="1800" dirty="0" smtClean="0">
                <a:ea typeface="宋体" pitchFamily="2" charset="-122"/>
              </a:rPr>
              <a:t>10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3174" y="785794"/>
            <a:ext cx="3787904" cy="857256"/>
          </a:xfrm>
        </p:spPr>
        <p:txBody>
          <a:bodyPr>
            <a:normAutofit/>
          </a:bodyPr>
          <a:lstStyle/>
          <a:p>
            <a:r>
              <a:rPr lang="zh-CN" altLang="en-US" b="1" dirty="0" smtClean="0">
                <a:latin typeface="+mn-lt"/>
                <a:ea typeface="宋体" pitchFamily="2" charset="-122"/>
                <a:cs typeface="Times New Roman" pitchFamily="18" charset="0"/>
              </a:rPr>
              <a:t>本章内容</a:t>
            </a:r>
            <a:endParaRPr lang="zh-CN" altLang="en-US" b="1" dirty="0">
              <a:latin typeface="+mn-lt"/>
              <a:ea typeface="宋体" pitchFamily="2" charset="-122"/>
              <a:cs typeface="Times New Roman" pitchFamily="18" charset="0"/>
            </a:endParaRPr>
          </a:p>
        </p:txBody>
      </p:sp>
      <p:sp>
        <p:nvSpPr>
          <p:cNvPr id="14" name="内容占位符 13"/>
          <p:cNvSpPr>
            <a:spLocks noGrp="1"/>
          </p:cNvSpPr>
          <p:nvPr>
            <p:ph idx="1"/>
          </p:nvPr>
        </p:nvSpPr>
        <p:spPr>
          <a:xfrm>
            <a:off x="457200" y="1689119"/>
            <a:ext cx="8229600" cy="4525963"/>
          </a:xfrm>
        </p:spPr>
        <p:txBody>
          <a:bodyPr>
            <a:normAutofit/>
          </a:bodyPr>
          <a:lstStyle/>
          <a:p>
            <a:pPr>
              <a:lnSpc>
                <a:spcPct val="130000"/>
              </a:lnSpc>
              <a:buFont typeface="Wingdings" pitchFamily="2" charset="2"/>
              <a:buChar char="l"/>
            </a:pPr>
            <a:r>
              <a:rPr lang="zh-CN" altLang="en-US" dirty="0" smtClean="0">
                <a:latin typeface="Times New Roman" pitchFamily="18" charset="0"/>
                <a:ea typeface="宋体" pitchFamily="2" charset="-122"/>
                <a:cs typeface="Times New Roman" pitchFamily="18" charset="0"/>
              </a:rPr>
              <a:t>第一节 类的继承</a:t>
            </a:r>
            <a:endParaRPr lang="en-US" altLang="zh-CN" dirty="0" smtClean="0">
              <a:latin typeface="Times New Roman" pitchFamily="18" charset="0"/>
              <a:ea typeface="宋体" pitchFamily="2" charset="-122"/>
              <a:cs typeface="Times New Roman" pitchFamily="18" charset="0"/>
            </a:endParaRPr>
          </a:p>
          <a:p>
            <a:pPr>
              <a:lnSpc>
                <a:spcPct val="130000"/>
              </a:lnSpc>
              <a:buFont typeface="Wingdings" pitchFamily="2" charset="2"/>
              <a:buChar char="l"/>
            </a:pPr>
            <a:r>
              <a:rPr lang="zh-CN" altLang="en-US" dirty="0" smtClean="0">
                <a:latin typeface="Times New Roman" pitchFamily="18" charset="0"/>
                <a:ea typeface="宋体" pitchFamily="2" charset="-122"/>
                <a:cs typeface="Times New Roman" pitchFamily="18" charset="0"/>
              </a:rPr>
              <a:t>第二节 多  态</a:t>
            </a:r>
            <a:endParaRPr lang="en-US" altLang="zh-CN" dirty="0" smtClean="0">
              <a:latin typeface="Times New Roman" pitchFamily="18" charset="0"/>
              <a:ea typeface="宋体" pitchFamily="2" charset="-122"/>
              <a:cs typeface="Times New Roman" pitchFamily="18" charset="0"/>
            </a:endParaRPr>
          </a:p>
          <a:p>
            <a:pPr>
              <a:lnSpc>
                <a:spcPct val="130000"/>
              </a:lnSpc>
              <a:buFont typeface="Wingdings" pitchFamily="2" charset="2"/>
              <a:buChar char="l"/>
            </a:pPr>
            <a:r>
              <a:rPr lang="zh-CN" altLang="en-US" dirty="0" smtClean="0">
                <a:latin typeface="Times New Roman" pitchFamily="18" charset="0"/>
                <a:ea typeface="宋体" pitchFamily="2" charset="-122"/>
                <a:cs typeface="Times New Roman" pitchFamily="18" charset="0"/>
              </a:rPr>
              <a:t>第三节 对象关联与</a:t>
            </a:r>
            <a:r>
              <a:rPr lang="en-US" altLang="zh-CN" dirty="0" smtClean="0">
                <a:latin typeface="Times New Roman" pitchFamily="18" charset="0"/>
                <a:ea typeface="宋体" pitchFamily="2" charset="-122"/>
                <a:cs typeface="Times New Roman" pitchFamily="18" charset="0"/>
              </a:rPr>
              <a:t>Object</a:t>
            </a:r>
            <a:r>
              <a:rPr lang="zh-CN" altLang="en-US" dirty="0" smtClean="0">
                <a:latin typeface="Times New Roman" pitchFamily="18" charset="0"/>
                <a:ea typeface="宋体" pitchFamily="2" charset="-122"/>
                <a:cs typeface="Times New Roman" pitchFamily="18" charset="0"/>
              </a:rPr>
              <a:t>类</a:t>
            </a:r>
            <a:endParaRPr lang="en-US" altLang="zh-CN" dirty="0" smtClean="0">
              <a:latin typeface="Times New Roman" pitchFamily="18" charset="0"/>
              <a:ea typeface="宋体" pitchFamily="2" charset="-122"/>
              <a:cs typeface="Times New Roman" pitchFamily="18" charset="0"/>
            </a:endParaRPr>
          </a:p>
          <a:p>
            <a:pPr>
              <a:lnSpc>
                <a:spcPct val="130000"/>
              </a:lnSpc>
              <a:buFont typeface="Wingdings" pitchFamily="2" charset="2"/>
              <a:buChar char="l"/>
            </a:pPr>
            <a:r>
              <a:rPr lang="zh-CN" altLang="en-US" dirty="0" smtClean="0">
                <a:latin typeface="Times New Roman" pitchFamily="18" charset="0"/>
                <a:ea typeface="宋体" pitchFamily="2" charset="-122"/>
                <a:cs typeface="Times New Roman" pitchFamily="18" charset="0"/>
              </a:rPr>
              <a:t>第四节 </a:t>
            </a:r>
            <a:r>
              <a:rPr lang="en-US" altLang="zh-CN" dirty="0" smtClean="0">
                <a:latin typeface="Times New Roman" pitchFamily="18" charset="0"/>
                <a:ea typeface="宋体" pitchFamily="2" charset="-122"/>
                <a:cs typeface="Times New Roman" pitchFamily="18" charset="0"/>
              </a:rPr>
              <a:t>static</a:t>
            </a:r>
            <a:r>
              <a:rPr lang="zh-CN" altLang="en-US" dirty="0" smtClean="0">
                <a:latin typeface="Times New Roman" pitchFamily="18" charset="0"/>
                <a:ea typeface="宋体" pitchFamily="2" charset="-122"/>
                <a:cs typeface="Times New Roman" pitchFamily="18" charset="0"/>
              </a:rPr>
              <a:t>与</a:t>
            </a:r>
            <a:r>
              <a:rPr lang="en-US" altLang="zh-CN" dirty="0" smtClean="0">
                <a:latin typeface="Times New Roman" pitchFamily="18" charset="0"/>
                <a:ea typeface="宋体" pitchFamily="2" charset="-122"/>
                <a:cs typeface="Times New Roman" pitchFamily="18" charset="0"/>
              </a:rPr>
              <a:t>final</a:t>
            </a:r>
            <a:r>
              <a:rPr lang="zh-CN" altLang="en-US" smtClean="0">
                <a:latin typeface="Times New Roman" pitchFamily="18" charset="0"/>
                <a:ea typeface="宋体" pitchFamily="2" charset="-122"/>
                <a:cs typeface="Times New Roman" pitchFamily="18" charset="0"/>
              </a:rPr>
              <a:t>修饰符</a:t>
            </a:r>
            <a:endParaRPr lang="zh-CN" altLang="en-US" dirty="0">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5833466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2987824" y="692696"/>
            <a:ext cx="3456384" cy="709806"/>
          </a:xfrm>
        </p:spPr>
        <p:txBody>
          <a:bodyPr/>
          <a:lstStyle/>
          <a:p>
            <a:pPr eaLnBrk="1" hangingPunct="1">
              <a:defRPr/>
            </a:pPr>
            <a:r>
              <a:rPr lang="zh-CN" altLang="en-US" b="1" dirty="0" smtClean="0">
                <a:latin typeface="+mn-lt"/>
                <a:ea typeface="宋体" pitchFamily="2" charset="-122"/>
                <a:cs typeface="Times New Roman" pitchFamily="18" charset="0"/>
              </a:rPr>
              <a:t>练  习</a:t>
            </a:r>
            <a:endParaRPr lang="en-US" altLang="zh-CN" b="1" dirty="0" smtClean="0">
              <a:latin typeface="+mn-lt"/>
              <a:ea typeface="宋体" pitchFamily="2" charset="-122"/>
              <a:cs typeface="Times New Roman" pitchFamily="18" charset="0"/>
            </a:endParaRPr>
          </a:p>
        </p:txBody>
      </p:sp>
      <p:sp>
        <p:nvSpPr>
          <p:cNvPr id="11267" name="Rectangle 3"/>
          <p:cNvSpPr>
            <a:spLocks noGrp="1" noChangeArrowheads="1"/>
          </p:cNvSpPr>
          <p:nvPr>
            <p:ph type="body" idx="1"/>
          </p:nvPr>
        </p:nvSpPr>
        <p:spPr>
          <a:xfrm>
            <a:off x="251520" y="1556792"/>
            <a:ext cx="8659813" cy="4608512"/>
          </a:xfrm>
        </p:spPr>
        <p:txBody>
          <a:bodyPr>
            <a:normAutofit/>
          </a:bodyPr>
          <a:lstStyle/>
          <a:p>
            <a:pPr marL="457200" indent="-457200">
              <a:lnSpc>
                <a:spcPct val="150000"/>
              </a:lnSpc>
              <a:buFont typeface="+mj-lt"/>
              <a:buAutoNum type="arabicPeriod"/>
              <a:defRPr/>
            </a:pPr>
            <a:r>
              <a:rPr lang="zh-CN" altLang="en-US" sz="2400" dirty="0" smtClean="0">
                <a:ea typeface="宋体" pitchFamily="2" charset="-122"/>
              </a:rPr>
              <a:t>改写</a:t>
            </a:r>
            <a:r>
              <a:rPr lang="en-US" altLang="zh-CN" sz="2400" dirty="0" smtClean="0">
                <a:ea typeface="宋体" pitchFamily="2" charset="-122"/>
              </a:rPr>
              <a:t>Computer</a:t>
            </a:r>
            <a:r>
              <a:rPr lang="zh-CN" altLang="en-US" sz="2400" dirty="0" smtClean="0">
                <a:ea typeface="宋体" pitchFamily="2" charset="-122"/>
              </a:rPr>
              <a:t>类，将所有属性声明为</a:t>
            </a:r>
            <a:r>
              <a:rPr lang="en-US" altLang="zh-CN" sz="2400" dirty="0" smtClean="0">
                <a:ea typeface="宋体" pitchFamily="2" charset="-122"/>
              </a:rPr>
              <a:t>private</a:t>
            </a:r>
            <a:r>
              <a:rPr lang="zh-CN" altLang="en-US" sz="2400" dirty="0" smtClean="0">
                <a:ea typeface="宋体" pitchFamily="2" charset="-122"/>
              </a:rPr>
              <a:t>，</a:t>
            </a:r>
            <a:r>
              <a:rPr lang="en-US" altLang="zh-CN" sz="2400" dirty="0" err="1" smtClean="0">
                <a:ea typeface="宋体" pitchFamily="2" charset="-122"/>
              </a:rPr>
              <a:t>getDetails</a:t>
            </a:r>
            <a:r>
              <a:rPr lang="zh-CN" altLang="en-US" sz="2400" dirty="0" smtClean="0">
                <a:ea typeface="宋体" pitchFamily="2" charset="-122"/>
              </a:rPr>
              <a:t>方法用于返回</a:t>
            </a:r>
            <a:r>
              <a:rPr lang="en-US" altLang="zh-CN" sz="2400" dirty="0" smtClean="0">
                <a:ea typeface="宋体" pitchFamily="2" charset="-122"/>
              </a:rPr>
              <a:t>Computer</a:t>
            </a:r>
            <a:r>
              <a:rPr lang="zh-CN" altLang="en-US" sz="2400" dirty="0" smtClean="0">
                <a:ea typeface="宋体" pitchFamily="2" charset="-122"/>
              </a:rPr>
              <a:t>的详细信息</a:t>
            </a:r>
          </a:p>
          <a:p>
            <a:pPr marL="457200" indent="-457200">
              <a:lnSpc>
                <a:spcPct val="150000"/>
              </a:lnSpc>
              <a:buFont typeface="+mj-lt"/>
              <a:buAutoNum type="arabicPeriod"/>
              <a:defRPr/>
            </a:pPr>
            <a:r>
              <a:rPr lang="zh-CN" altLang="en-US" sz="2400" dirty="0" smtClean="0">
                <a:ea typeface="宋体" pitchFamily="2" charset="-122"/>
              </a:rPr>
              <a:t>在</a:t>
            </a:r>
            <a:r>
              <a:rPr lang="en-US" altLang="zh-CN" sz="2400" dirty="0" smtClean="0">
                <a:ea typeface="宋体" pitchFamily="2" charset="-122"/>
              </a:rPr>
              <a:t>PC</a:t>
            </a:r>
            <a:r>
              <a:rPr lang="zh-CN" altLang="en-US" sz="2400" dirty="0" smtClean="0">
                <a:ea typeface="宋体" pitchFamily="2" charset="-122"/>
              </a:rPr>
              <a:t>子类中直接访问继承的私有属性，结果如何？</a:t>
            </a:r>
          </a:p>
          <a:p>
            <a:pPr marL="457200" indent="-457200">
              <a:lnSpc>
                <a:spcPct val="150000"/>
              </a:lnSpc>
              <a:buFont typeface="+mj-lt"/>
              <a:buAutoNum type="arabicPeriod"/>
              <a:defRPr/>
            </a:pPr>
            <a:r>
              <a:rPr lang="zh-CN" altLang="en-US" sz="2400" dirty="0" smtClean="0">
                <a:ea typeface="宋体" pitchFamily="2" charset="-122"/>
              </a:rPr>
              <a:t>在</a:t>
            </a:r>
            <a:r>
              <a:rPr lang="en-US" altLang="zh-CN" sz="2400" dirty="0" smtClean="0">
                <a:ea typeface="宋体" pitchFamily="2" charset="-122"/>
              </a:rPr>
              <a:t>Computer</a:t>
            </a:r>
            <a:r>
              <a:rPr lang="zh-CN" altLang="en-US" sz="2400" dirty="0" smtClean="0">
                <a:ea typeface="宋体" pitchFamily="2" charset="-122"/>
              </a:rPr>
              <a:t>类中对私有属性添加公有的</a:t>
            </a:r>
            <a:r>
              <a:rPr lang="en-US" altLang="zh-CN" sz="2400" dirty="0" smtClean="0">
                <a:ea typeface="宋体" pitchFamily="2" charset="-122"/>
              </a:rPr>
              <a:t>get/set</a:t>
            </a:r>
            <a:r>
              <a:rPr lang="zh-CN" altLang="en-US" sz="2400" dirty="0" smtClean="0">
                <a:ea typeface="宋体" pitchFamily="2" charset="-122"/>
              </a:rPr>
              <a:t>方法，在</a:t>
            </a:r>
            <a:r>
              <a:rPr lang="en-US" altLang="zh-CN" sz="2400" dirty="0" smtClean="0">
                <a:ea typeface="宋体" pitchFamily="2" charset="-122"/>
              </a:rPr>
              <a:t>PC</a:t>
            </a:r>
            <a:r>
              <a:rPr lang="zh-CN" altLang="en-US" sz="2400" dirty="0" smtClean="0">
                <a:ea typeface="宋体" pitchFamily="2" charset="-122"/>
              </a:rPr>
              <a:t>子类中通过这些公有的</a:t>
            </a:r>
            <a:r>
              <a:rPr lang="en-US" altLang="zh-CN" sz="2400" dirty="0" smtClean="0">
                <a:ea typeface="宋体" pitchFamily="2" charset="-122"/>
              </a:rPr>
              <a:t>get/set</a:t>
            </a:r>
            <a:r>
              <a:rPr lang="zh-CN" altLang="en-US" sz="2400" dirty="0" smtClean="0">
                <a:ea typeface="宋体" pitchFamily="2" charset="-122"/>
              </a:rPr>
              <a:t>方法访问私有属性，结果如何？</a:t>
            </a:r>
          </a:p>
        </p:txBody>
      </p:sp>
    </p:spTree>
    <p:extLst>
      <p:ext uri="{BB962C8B-B14F-4D97-AF65-F5344CB8AC3E}">
        <p14:creationId xmlns:p14="http://schemas.microsoft.com/office/powerpoint/2010/main" val="28586706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3419872" y="620688"/>
            <a:ext cx="2880320" cy="648072"/>
          </a:xfrm>
        </p:spPr>
        <p:txBody>
          <a:bodyPr/>
          <a:lstStyle/>
          <a:p>
            <a:pPr eaLnBrk="1" hangingPunct="1">
              <a:defRPr/>
            </a:pPr>
            <a:r>
              <a:rPr lang="zh-CN" altLang="en-US" b="1" dirty="0" smtClean="0">
                <a:latin typeface="+mn-lt"/>
                <a:ea typeface="宋体" pitchFamily="2" charset="-122"/>
                <a:cs typeface="Times New Roman" pitchFamily="18" charset="0"/>
              </a:rPr>
              <a:t>练  习</a:t>
            </a:r>
            <a:endParaRPr lang="en-US" altLang="zh-CN" b="1" dirty="0" smtClean="0">
              <a:latin typeface="+mn-lt"/>
              <a:ea typeface="宋体" pitchFamily="2" charset="-122"/>
              <a:cs typeface="Times New Roman" pitchFamily="18" charset="0"/>
            </a:endParaRPr>
          </a:p>
        </p:txBody>
      </p:sp>
      <p:sp>
        <p:nvSpPr>
          <p:cNvPr id="12291" name="Rectangle 3"/>
          <p:cNvSpPr>
            <a:spLocks noGrp="1" noChangeArrowheads="1"/>
          </p:cNvSpPr>
          <p:nvPr>
            <p:ph type="body" idx="1"/>
          </p:nvPr>
        </p:nvSpPr>
        <p:spPr>
          <a:xfrm>
            <a:off x="304800" y="1411560"/>
            <a:ext cx="8458200" cy="5257800"/>
          </a:xfrm>
        </p:spPr>
        <p:txBody>
          <a:bodyPr/>
          <a:lstStyle/>
          <a:p>
            <a:pPr eaLnBrk="1" hangingPunct="1">
              <a:buFontTx/>
              <a:buNone/>
            </a:pPr>
            <a:r>
              <a:rPr lang="en-US" altLang="zh-CN" sz="2400" b="1" dirty="0" smtClean="0">
                <a:ea typeface="宋体" pitchFamily="2" charset="-122"/>
                <a:cs typeface="Times New Roman" pitchFamily="18" charset="0"/>
              </a:rPr>
              <a:t>  1.</a:t>
            </a:r>
            <a:r>
              <a:rPr lang="zh-CN" altLang="en-US" sz="2400" b="1" dirty="0" smtClean="0">
                <a:ea typeface="宋体" pitchFamily="2" charset="-122"/>
                <a:cs typeface="Times New Roman" pitchFamily="18" charset="0"/>
              </a:rPr>
              <a:t>根据下图实现类。在</a:t>
            </a:r>
            <a:r>
              <a:rPr lang="en-US" altLang="zh-CN" sz="2400" b="1" dirty="0" err="1" smtClean="0">
                <a:ea typeface="宋体" pitchFamily="2" charset="-122"/>
                <a:cs typeface="Times New Roman" pitchFamily="18" charset="0"/>
              </a:rPr>
              <a:t>TestCylinder</a:t>
            </a:r>
            <a:r>
              <a:rPr lang="zh-CN" altLang="en-US" sz="2400" b="1" dirty="0" smtClean="0">
                <a:ea typeface="宋体" pitchFamily="2" charset="-122"/>
                <a:cs typeface="Times New Roman" pitchFamily="18" charset="0"/>
              </a:rPr>
              <a:t>类中创建</a:t>
            </a:r>
            <a:r>
              <a:rPr lang="en-US" altLang="zh-CN" sz="2400" b="1" dirty="0" smtClean="0">
                <a:ea typeface="宋体" pitchFamily="2" charset="-122"/>
                <a:cs typeface="Times New Roman" pitchFamily="18" charset="0"/>
              </a:rPr>
              <a:t>Cylinder</a:t>
            </a:r>
            <a:r>
              <a:rPr lang="zh-CN" altLang="en-US" sz="2400" b="1" dirty="0" smtClean="0">
                <a:ea typeface="宋体" pitchFamily="2" charset="-122"/>
                <a:cs typeface="Times New Roman" pitchFamily="18" charset="0"/>
              </a:rPr>
              <a:t>类的对象，设置圆柱的底面半径和高，并输出圆柱的体积。</a:t>
            </a:r>
          </a:p>
          <a:p>
            <a:pPr eaLnBrk="1" hangingPunct="1"/>
            <a:endParaRPr lang="zh-CN" altLang="en-US" sz="2400" b="1" dirty="0" smtClean="0">
              <a:ea typeface="宋体" pitchFamily="2" charset="-122"/>
              <a:cs typeface="Times New Roman" pitchFamily="18" charset="0"/>
            </a:endParaRPr>
          </a:p>
          <a:p>
            <a:pPr eaLnBrk="1" hangingPunct="1"/>
            <a:endParaRPr lang="zh-CN" altLang="en-US" sz="2400" b="1" dirty="0" smtClean="0">
              <a:ea typeface="宋体" pitchFamily="2" charset="-122"/>
              <a:cs typeface="Times New Roman" pitchFamily="18" charset="0"/>
            </a:endParaRPr>
          </a:p>
          <a:p>
            <a:pPr eaLnBrk="1" hangingPunct="1"/>
            <a:endParaRPr lang="zh-CN" altLang="en-US" sz="2400" b="1" dirty="0" smtClean="0">
              <a:ea typeface="宋体" pitchFamily="2" charset="-122"/>
              <a:cs typeface="Times New Roman" pitchFamily="18" charset="0"/>
            </a:endParaRPr>
          </a:p>
          <a:p>
            <a:pPr eaLnBrk="1" hangingPunct="1"/>
            <a:endParaRPr lang="zh-CN" altLang="en-US" sz="2400" b="1" dirty="0" smtClean="0">
              <a:ea typeface="宋体" pitchFamily="2" charset="-122"/>
              <a:cs typeface="Times New Roman" pitchFamily="18" charset="0"/>
            </a:endParaRPr>
          </a:p>
          <a:p>
            <a:pPr eaLnBrk="1" hangingPunct="1"/>
            <a:endParaRPr lang="zh-CN" altLang="en-US" sz="2400" b="1" dirty="0" smtClean="0">
              <a:ea typeface="宋体" pitchFamily="2" charset="-122"/>
              <a:cs typeface="Times New Roman" pitchFamily="18" charset="0"/>
            </a:endParaRPr>
          </a:p>
          <a:p>
            <a:pPr eaLnBrk="1" hangingPunct="1"/>
            <a:endParaRPr lang="zh-CN" altLang="en-US" sz="2400" b="1" dirty="0" smtClean="0">
              <a:ea typeface="宋体" pitchFamily="2" charset="-122"/>
              <a:cs typeface="Times New Roman" pitchFamily="18" charset="0"/>
            </a:endParaRPr>
          </a:p>
          <a:p>
            <a:pPr eaLnBrk="1" hangingPunct="1"/>
            <a:endParaRPr lang="zh-CN" altLang="en-US" sz="2400" b="1" dirty="0" smtClean="0">
              <a:ea typeface="宋体" pitchFamily="2" charset="-122"/>
              <a:cs typeface="Times New Roman" pitchFamily="18" charset="0"/>
            </a:endParaRPr>
          </a:p>
          <a:p>
            <a:pPr eaLnBrk="1" hangingPunct="1">
              <a:buFontTx/>
              <a:buNone/>
            </a:pPr>
            <a:endParaRPr lang="en-US" altLang="zh-CN" sz="2400" b="1" dirty="0" smtClean="0">
              <a:ea typeface="宋体" pitchFamily="2" charset="-122"/>
              <a:cs typeface="Times New Roman" pitchFamily="18" charset="0"/>
            </a:endParaRPr>
          </a:p>
        </p:txBody>
      </p:sp>
      <p:graphicFrame>
        <p:nvGraphicFramePr>
          <p:cNvPr id="235557" name="Group 37"/>
          <p:cNvGraphicFramePr>
            <a:graphicFrameLocks noGrp="1"/>
          </p:cNvGraphicFramePr>
          <p:nvPr>
            <p:extLst>
              <p:ext uri="{D42A27DB-BD31-4B8C-83A1-F6EECF244321}">
                <p14:modId xmlns:p14="http://schemas.microsoft.com/office/powerpoint/2010/main" val="3159447592"/>
              </p:ext>
            </p:extLst>
          </p:nvPr>
        </p:nvGraphicFramePr>
        <p:xfrm>
          <a:off x="1763688" y="2294578"/>
          <a:ext cx="5486400" cy="1920240"/>
        </p:xfrm>
        <a:graphic>
          <a:graphicData uri="http://schemas.openxmlformats.org/drawingml/2006/table">
            <a:tbl>
              <a:tblPr>
                <a:tableStyleId>{3C2FFA5D-87B4-456A-9821-1D502468CF0F}</a:tableStyleId>
              </a:tblPr>
              <a:tblGrid>
                <a:gridCol w="5486400"/>
              </a:tblGrid>
              <a:tr h="207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latin typeface="+mn-lt"/>
                          <a:ea typeface="宋体" pitchFamily="2" charset="-122"/>
                          <a:cs typeface="Times New Roman" pitchFamily="18" charset="0"/>
                        </a:rPr>
                        <a:t>Circle  (</a:t>
                      </a:r>
                      <a:r>
                        <a:rPr kumimoji="1" lang="zh-CN" altLang="en-US" sz="1800" u="none" strike="noStrike" cap="none" normalizeH="0" baseline="0" dirty="0" smtClean="0">
                          <a:ln>
                            <a:noFill/>
                          </a:ln>
                          <a:effectLst/>
                          <a:latin typeface="+mn-lt"/>
                          <a:ea typeface="宋体" pitchFamily="2" charset="-122"/>
                          <a:cs typeface="Times New Roman" pitchFamily="18" charset="0"/>
                        </a:rPr>
                        <a:t>圆</a:t>
                      </a:r>
                      <a:r>
                        <a:rPr kumimoji="1" lang="en-US" altLang="zh-CN" sz="1800" u="none" strike="noStrike" cap="none" normalizeH="0" baseline="0" dirty="0" smtClean="0">
                          <a:ln>
                            <a:noFill/>
                          </a:ln>
                          <a:effectLst/>
                          <a:latin typeface="+mn-lt"/>
                          <a:ea typeface="宋体" pitchFamily="2" charset="-122"/>
                          <a:cs typeface="Times New Roman" pitchFamily="18" charset="0"/>
                        </a:rPr>
                        <a:t>)</a:t>
                      </a:r>
                      <a:endParaRPr kumimoji="1"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endParaRPr>
                    </a:p>
                  </a:txBody>
                  <a:tcPr anchor="ctr" horzOverflow="overflow"/>
                </a:tc>
              </a:tr>
              <a:tr h="3508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latin typeface="+mn-lt"/>
                          <a:ea typeface="宋体" pitchFamily="2" charset="-122"/>
                          <a:cs typeface="Times New Roman" pitchFamily="18" charset="0"/>
                        </a:rPr>
                        <a:t>-radius :double </a:t>
                      </a:r>
                      <a:endParaRPr kumimoji="1" lang="en-US" altLang="zh-CN" sz="1800" b="0" i="0" u="none" strike="noStrike" cap="none" normalizeH="0" baseline="0" dirty="0" smtClean="0">
                        <a:ln>
                          <a:noFill/>
                        </a:ln>
                        <a:solidFill>
                          <a:schemeClr val="tx1"/>
                        </a:solidFill>
                        <a:effectLst/>
                        <a:latin typeface="+mn-lt"/>
                        <a:ea typeface="宋体" pitchFamily="2" charset="-122"/>
                        <a:cs typeface="Times New Roman" pitchFamily="18" charset="0"/>
                      </a:endParaRPr>
                    </a:p>
                  </a:txBody>
                  <a:tcPr anchor="ctr" horzOverflow="overflow"/>
                </a:tc>
              </a:tr>
              <a:tr h="2730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latin typeface="+mn-lt"/>
                          <a:ea typeface="宋体" pitchFamily="2" charset="-122"/>
                          <a:cs typeface="Times New Roman" pitchFamily="18" charset="0"/>
                        </a:rPr>
                        <a:t>Circle(): </a:t>
                      </a:r>
                      <a:r>
                        <a:rPr kumimoji="1" lang="zh-CN" altLang="en-US" sz="1800" u="none" strike="noStrike" cap="none" normalizeH="0" baseline="0" dirty="0" smtClean="0">
                          <a:ln>
                            <a:noFill/>
                          </a:ln>
                          <a:effectLst/>
                          <a:latin typeface="+mn-lt"/>
                          <a:ea typeface="宋体" pitchFamily="2" charset="-122"/>
                          <a:cs typeface="Times New Roman" pitchFamily="18" charset="0"/>
                        </a:rPr>
                        <a:t>构造方法</a:t>
                      </a:r>
                      <a:r>
                        <a:rPr kumimoji="1" lang="en-US" altLang="zh-CN" sz="1800" u="none" strike="noStrike" cap="none" normalizeH="0" baseline="0" dirty="0" smtClean="0">
                          <a:ln>
                            <a:noFill/>
                          </a:ln>
                          <a:effectLst/>
                          <a:latin typeface="+mn-lt"/>
                          <a:ea typeface="宋体" pitchFamily="2" charset="-122"/>
                          <a:cs typeface="Times New Roman" pitchFamily="18" charset="0"/>
                        </a:rPr>
                        <a:t>,</a:t>
                      </a:r>
                      <a:r>
                        <a:rPr kumimoji="1" lang="zh-CN" altLang="en-US" sz="1800" u="none" strike="noStrike" cap="none" normalizeH="0" baseline="0" dirty="0" smtClean="0">
                          <a:ln>
                            <a:noFill/>
                          </a:ln>
                          <a:effectLst/>
                          <a:latin typeface="+mn-lt"/>
                          <a:ea typeface="宋体" pitchFamily="2" charset="-122"/>
                          <a:cs typeface="Times New Roman" pitchFamily="18" charset="0"/>
                        </a:rPr>
                        <a:t>将</a:t>
                      </a:r>
                      <a:r>
                        <a:rPr kumimoji="1" lang="en-US" altLang="zh-CN" sz="1800" u="none" strike="noStrike" cap="none" normalizeH="0" baseline="0" dirty="0" smtClean="0">
                          <a:ln>
                            <a:noFill/>
                          </a:ln>
                          <a:effectLst/>
                          <a:latin typeface="+mn-lt"/>
                          <a:ea typeface="宋体" pitchFamily="2" charset="-122"/>
                          <a:cs typeface="Times New Roman" pitchFamily="18" charset="0"/>
                        </a:rPr>
                        <a:t>radius</a:t>
                      </a:r>
                      <a:r>
                        <a:rPr kumimoji="1" lang="zh-CN" altLang="en-US" sz="1800" u="none" strike="noStrike" cap="none" normalizeH="0" baseline="0" dirty="0" smtClean="0">
                          <a:ln>
                            <a:noFill/>
                          </a:ln>
                          <a:effectLst/>
                          <a:latin typeface="+mn-lt"/>
                          <a:ea typeface="宋体" pitchFamily="2" charset="-122"/>
                          <a:cs typeface="Times New Roman" pitchFamily="18" charset="0"/>
                        </a:rPr>
                        <a:t>属性初始化为</a:t>
                      </a:r>
                      <a:r>
                        <a:rPr kumimoji="1" lang="en-US" altLang="zh-CN" sz="1800" u="none" strike="noStrike" cap="none" normalizeH="0" baseline="0" dirty="0" smtClean="0">
                          <a:ln>
                            <a:noFill/>
                          </a:ln>
                          <a:effectLst/>
                          <a:latin typeface="+mn-lt"/>
                          <a:ea typeface="宋体" pitchFamily="2" charset="-122"/>
                          <a:cs typeface="Times New Roman" pitchFamily="18" charset="0"/>
                        </a:rPr>
                        <a:t>1</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latin typeface="+mn-lt"/>
                          <a:ea typeface="宋体" pitchFamily="2" charset="-122"/>
                          <a:cs typeface="Times New Roman" pitchFamily="18" charset="0"/>
                        </a:rPr>
                        <a:t>+</a:t>
                      </a:r>
                      <a:r>
                        <a:rPr kumimoji="1" lang="en-US" altLang="zh-CN" sz="1800" u="none" strike="noStrike" cap="none" normalizeH="0" baseline="0" dirty="0" err="1" smtClean="0">
                          <a:ln>
                            <a:noFill/>
                          </a:ln>
                          <a:effectLst/>
                          <a:latin typeface="+mn-lt"/>
                          <a:ea typeface="宋体" pitchFamily="2" charset="-122"/>
                          <a:cs typeface="Times New Roman" pitchFamily="18" charset="0"/>
                        </a:rPr>
                        <a:t>setRadius</a:t>
                      </a:r>
                      <a:r>
                        <a:rPr kumimoji="1" lang="en-US" altLang="zh-CN" sz="1800" u="none" strike="noStrike" cap="none" normalizeH="0" baseline="0" dirty="0" smtClean="0">
                          <a:ln>
                            <a:noFill/>
                          </a:ln>
                          <a:effectLst/>
                          <a:latin typeface="+mn-lt"/>
                          <a:ea typeface="宋体" pitchFamily="2" charset="-122"/>
                          <a:cs typeface="Times New Roman" pitchFamily="18" charset="0"/>
                        </a:rPr>
                        <a:t>(double radius) : void</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latin typeface="+mn-lt"/>
                          <a:ea typeface="宋体" pitchFamily="2" charset="-122"/>
                          <a:cs typeface="Times New Roman" pitchFamily="18" charset="0"/>
                        </a:rPr>
                        <a:t>+</a:t>
                      </a:r>
                      <a:r>
                        <a:rPr kumimoji="1" lang="en-US" altLang="zh-CN" sz="1800" u="none" strike="noStrike" cap="none" normalizeH="0" baseline="0" dirty="0" err="1" smtClean="0">
                          <a:ln>
                            <a:noFill/>
                          </a:ln>
                          <a:effectLst/>
                          <a:latin typeface="+mn-lt"/>
                          <a:ea typeface="宋体" pitchFamily="2" charset="-122"/>
                          <a:cs typeface="Times New Roman" pitchFamily="18" charset="0"/>
                        </a:rPr>
                        <a:t>getRadius</a:t>
                      </a:r>
                      <a:r>
                        <a:rPr kumimoji="1" lang="en-US" altLang="zh-CN" sz="1800" u="none" strike="noStrike" cap="none" normalizeH="0" baseline="0" dirty="0" smtClean="0">
                          <a:ln>
                            <a:noFill/>
                          </a:ln>
                          <a:effectLst/>
                          <a:latin typeface="+mn-lt"/>
                          <a:ea typeface="宋体" pitchFamily="2" charset="-122"/>
                          <a:cs typeface="Times New Roman" pitchFamily="18" charset="0"/>
                        </a:rPr>
                        <a:t>(): double</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latin typeface="+mn-lt"/>
                          <a:ea typeface="宋体" pitchFamily="2" charset="-122"/>
                          <a:cs typeface="Times New Roman" pitchFamily="18" charset="0"/>
                        </a:rPr>
                        <a:t>+</a:t>
                      </a:r>
                      <a:r>
                        <a:rPr kumimoji="1" lang="en-US" altLang="zh-CN" sz="1800" u="none" strike="noStrike" cap="none" normalizeH="0" baseline="0" dirty="0" err="1" smtClean="0">
                          <a:ln>
                            <a:noFill/>
                          </a:ln>
                          <a:effectLst/>
                          <a:latin typeface="+mn-lt"/>
                          <a:ea typeface="宋体" pitchFamily="2" charset="-122"/>
                          <a:cs typeface="Times New Roman" pitchFamily="18" charset="0"/>
                        </a:rPr>
                        <a:t>findArea</a:t>
                      </a:r>
                      <a:r>
                        <a:rPr kumimoji="1" lang="en-US" altLang="zh-CN" sz="1800" u="none" strike="noStrike" cap="none" normalizeH="0" baseline="0" dirty="0" smtClean="0">
                          <a:ln>
                            <a:noFill/>
                          </a:ln>
                          <a:effectLst/>
                          <a:latin typeface="+mn-lt"/>
                          <a:ea typeface="宋体" pitchFamily="2" charset="-122"/>
                          <a:cs typeface="Times New Roman" pitchFamily="18" charset="0"/>
                        </a:rPr>
                        <a:t>():double  </a:t>
                      </a:r>
                      <a:r>
                        <a:rPr kumimoji="1" lang="zh-CN" altLang="en-US" sz="1800" u="none" strike="noStrike" cap="none" normalizeH="0" baseline="0" dirty="0" smtClean="0">
                          <a:ln>
                            <a:noFill/>
                          </a:ln>
                          <a:effectLst/>
                          <a:latin typeface="+mn-lt"/>
                          <a:ea typeface="宋体" pitchFamily="2" charset="-122"/>
                          <a:cs typeface="Times New Roman" pitchFamily="18" charset="0"/>
                        </a:rPr>
                        <a:t>计算圆的面积</a:t>
                      </a:r>
                      <a:endParaRPr kumimoji="1" lang="zh-CN" altLang="en-US" sz="1800" b="0" i="0" u="none" strike="noStrike" cap="none" normalizeH="0" baseline="0" dirty="0" smtClean="0">
                        <a:ln>
                          <a:noFill/>
                        </a:ln>
                        <a:solidFill>
                          <a:schemeClr val="tx1"/>
                        </a:solidFill>
                        <a:effectLst/>
                        <a:latin typeface="+mn-lt"/>
                        <a:ea typeface="宋体" pitchFamily="2" charset="-122"/>
                        <a:cs typeface="Times New Roman" pitchFamily="18" charset="0"/>
                      </a:endParaRPr>
                    </a:p>
                  </a:txBody>
                  <a:tcPr anchor="ctr" horzOverflow="overflow"/>
                </a:tc>
              </a:tr>
            </a:tbl>
          </a:graphicData>
        </a:graphic>
      </p:graphicFrame>
      <p:graphicFrame>
        <p:nvGraphicFramePr>
          <p:cNvPr id="235566" name="Group 46"/>
          <p:cNvGraphicFramePr>
            <a:graphicFrameLocks noGrp="1"/>
          </p:cNvGraphicFramePr>
          <p:nvPr>
            <p:extLst>
              <p:ext uri="{D42A27DB-BD31-4B8C-83A1-F6EECF244321}">
                <p14:modId xmlns:p14="http://schemas.microsoft.com/office/powerpoint/2010/main" val="2882498818"/>
              </p:ext>
            </p:extLst>
          </p:nvPr>
        </p:nvGraphicFramePr>
        <p:xfrm>
          <a:off x="1763688" y="4581128"/>
          <a:ext cx="5544616" cy="2132857"/>
        </p:xfrm>
        <a:graphic>
          <a:graphicData uri="http://schemas.openxmlformats.org/drawingml/2006/table">
            <a:tbl>
              <a:tblPr>
                <a:tableStyleId>{3C2FFA5D-87B4-456A-9821-1D502468CF0F}</a:tableStyleId>
              </a:tblPr>
              <a:tblGrid>
                <a:gridCol w="5544616"/>
              </a:tblGrid>
              <a:tr h="39046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latin typeface="+mn-lt"/>
                          <a:ea typeface="宋体" pitchFamily="2" charset="-122"/>
                          <a:cs typeface="Times New Roman" pitchFamily="18" charset="0"/>
                        </a:rPr>
                        <a:t>Cylinder  (</a:t>
                      </a:r>
                      <a:r>
                        <a:rPr kumimoji="1" lang="zh-CN" altLang="en-US" sz="1800" u="none" strike="noStrike" cap="none" normalizeH="0" baseline="0" dirty="0" smtClean="0">
                          <a:ln>
                            <a:noFill/>
                          </a:ln>
                          <a:effectLst/>
                          <a:latin typeface="+mn-lt"/>
                          <a:ea typeface="宋体" pitchFamily="2" charset="-122"/>
                          <a:cs typeface="Times New Roman" pitchFamily="18" charset="0"/>
                        </a:rPr>
                        <a:t>圆柱</a:t>
                      </a:r>
                      <a:r>
                        <a:rPr kumimoji="1" lang="en-US" altLang="zh-CN" sz="1800" u="none" strike="noStrike" cap="none" normalizeH="0" baseline="0" dirty="0" smtClean="0">
                          <a:ln>
                            <a:noFill/>
                          </a:ln>
                          <a:effectLst/>
                          <a:latin typeface="+mn-lt"/>
                          <a:ea typeface="宋体" pitchFamily="2" charset="-122"/>
                          <a:cs typeface="Times New Roman" pitchFamily="18" charset="0"/>
                        </a:rPr>
                        <a:t>)</a:t>
                      </a:r>
                      <a:endParaRPr kumimoji="1"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endParaRPr>
                    </a:p>
                  </a:txBody>
                  <a:tcPr anchor="ctr" horzOverflow="overflow"/>
                </a:tc>
              </a:tr>
              <a:tr h="38719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latin typeface="+mn-lt"/>
                          <a:ea typeface="宋体" pitchFamily="2" charset="-122"/>
                          <a:cs typeface="Times New Roman" pitchFamily="18" charset="0"/>
                        </a:rPr>
                        <a:t>-</a:t>
                      </a:r>
                      <a:r>
                        <a:rPr kumimoji="1" lang="en-US" altLang="zh-CN" sz="1800" u="none" strike="noStrike" cap="none" normalizeH="0" baseline="0" dirty="0" err="1" smtClean="0">
                          <a:ln>
                            <a:noFill/>
                          </a:ln>
                          <a:effectLst/>
                          <a:latin typeface="+mn-lt"/>
                          <a:ea typeface="宋体" pitchFamily="2" charset="-122"/>
                          <a:cs typeface="Times New Roman" pitchFamily="18" charset="0"/>
                        </a:rPr>
                        <a:t>length:double</a:t>
                      </a:r>
                      <a:endParaRPr kumimoji="1" lang="en-US" altLang="zh-CN" sz="1800" b="0" i="0" u="none" strike="noStrike" cap="none" normalizeH="0" baseline="0" dirty="0" smtClean="0">
                        <a:ln>
                          <a:noFill/>
                        </a:ln>
                        <a:solidFill>
                          <a:schemeClr val="tx1"/>
                        </a:solidFill>
                        <a:effectLst/>
                        <a:latin typeface="+mn-lt"/>
                        <a:ea typeface="宋体" pitchFamily="2" charset="-122"/>
                        <a:cs typeface="Times New Roman" pitchFamily="18" charset="0"/>
                      </a:endParaRPr>
                    </a:p>
                  </a:txBody>
                  <a:tcPr anchor="ctr" horzOverflow="overflow"/>
                </a:tc>
              </a:tr>
              <a:tr h="1355192">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600" u="none" strike="noStrike" cap="none" normalizeH="0" baseline="0" dirty="0" smtClean="0">
                        <a:ln>
                          <a:noFill/>
                        </a:ln>
                        <a:effectLst/>
                        <a:latin typeface="+mn-lt"/>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latin typeface="+mn-lt"/>
                          <a:ea typeface="宋体" pitchFamily="2" charset="-122"/>
                          <a:cs typeface="Times New Roman" pitchFamily="18" charset="0"/>
                        </a:rPr>
                        <a:t>Cylinder():  </a:t>
                      </a:r>
                      <a:r>
                        <a:rPr kumimoji="1" lang="zh-CN" altLang="en-US" sz="1800" u="none" strike="noStrike" cap="none" normalizeH="0" baseline="0" dirty="0" smtClean="0">
                          <a:ln>
                            <a:noFill/>
                          </a:ln>
                          <a:effectLst/>
                          <a:latin typeface="+mn-lt"/>
                          <a:ea typeface="宋体" pitchFamily="2" charset="-122"/>
                          <a:cs typeface="Times New Roman" pitchFamily="18" charset="0"/>
                        </a:rPr>
                        <a:t>构造方法</a:t>
                      </a:r>
                      <a:r>
                        <a:rPr kumimoji="1" lang="en-US" altLang="zh-CN" sz="1800" u="none" strike="noStrike" cap="none" normalizeH="0" baseline="0" dirty="0" smtClean="0">
                          <a:ln>
                            <a:noFill/>
                          </a:ln>
                          <a:effectLst/>
                          <a:latin typeface="+mn-lt"/>
                          <a:ea typeface="宋体" pitchFamily="2" charset="-122"/>
                          <a:cs typeface="Times New Roman" pitchFamily="18" charset="0"/>
                        </a:rPr>
                        <a:t>,</a:t>
                      </a:r>
                      <a:r>
                        <a:rPr kumimoji="1" lang="zh-CN" altLang="en-US" sz="1800" u="none" strike="noStrike" cap="none" normalizeH="0" baseline="0" dirty="0" smtClean="0">
                          <a:ln>
                            <a:noFill/>
                          </a:ln>
                          <a:effectLst/>
                          <a:latin typeface="+mn-lt"/>
                          <a:ea typeface="宋体" pitchFamily="2" charset="-122"/>
                          <a:cs typeface="Times New Roman" pitchFamily="18" charset="0"/>
                        </a:rPr>
                        <a:t>将</a:t>
                      </a:r>
                      <a:r>
                        <a:rPr kumimoji="1" lang="en-US" altLang="zh-CN" sz="1800" u="none" strike="noStrike" cap="none" normalizeH="0" baseline="0" dirty="0" smtClean="0">
                          <a:ln>
                            <a:noFill/>
                          </a:ln>
                          <a:effectLst/>
                          <a:latin typeface="+mn-lt"/>
                          <a:ea typeface="宋体" pitchFamily="2" charset="-122"/>
                          <a:cs typeface="Times New Roman" pitchFamily="18" charset="0"/>
                        </a:rPr>
                        <a:t>length</a:t>
                      </a:r>
                      <a:r>
                        <a:rPr kumimoji="1" lang="zh-CN" altLang="en-US" sz="1800" u="none" strike="noStrike" cap="none" normalizeH="0" baseline="0" dirty="0" smtClean="0">
                          <a:ln>
                            <a:noFill/>
                          </a:ln>
                          <a:effectLst/>
                          <a:latin typeface="+mn-lt"/>
                          <a:ea typeface="宋体" pitchFamily="2" charset="-122"/>
                          <a:cs typeface="Times New Roman" pitchFamily="18" charset="0"/>
                        </a:rPr>
                        <a:t>属性初始化为</a:t>
                      </a:r>
                      <a:r>
                        <a:rPr kumimoji="1" lang="en-US" altLang="zh-CN" sz="1800" u="none" strike="noStrike" cap="none" normalizeH="0" baseline="0" dirty="0" smtClean="0">
                          <a:ln>
                            <a:noFill/>
                          </a:ln>
                          <a:effectLst/>
                          <a:latin typeface="+mn-lt"/>
                          <a:ea typeface="宋体" pitchFamily="2" charset="-122"/>
                          <a:cs typeface="Times New Roman" pitchFamily="18" charset="0"/>
                        </a:rPr>
                        <a:t>1</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latin typeface="+mn-lt"/>
                          <a:ea typeface="宋体" pitchFamily="2" charset="-122"/>
                          <a:cs typeface="Times New Roman" pitchFamily="18" charset="0"/>
                        </a:rPr>
                        <a:t>+</a:t>
                      </a:r>
                      <a:r>
                        <a:rPr kumimoji="1" lang="en-US" altLang="zh-CN" sz="1800" u="none" strike="noStrike" cap="none" normalizeH="0" baseline="0" dirty="0" err="1" smtClean="0">
                          <a:ln>
                            <a:noFill/>
                          </a:ln>
                          <a:effectLst/>
                          <a:latin typeface="+mn-lt"/>
                          <a:ea typeface="宋体" pitchFamily="2" charset="-122"/>
                          <a:cs typeface="Times New Roman" pitchFamily="18" charset="0"/>
                        </a:rPr>
                        <a:t>setLength</a:t>
                      </a:r>
                      <a:r>
                        <a:rPr kumimoji="1" lang="en-US" altLang="zh-CN" sz="1800" u="none" strike="noStrike" cap="none" normalizeH="0" baseline="0" dirty="0" smtClean="0">
                          <a:ln>
                            <a:noFill/>
                          </a:ln>
                          <a:effectLst/>
                          <a:latin typeface="+mn-lt"/>
                          <a:ea typeface="宋体" pitchFamily="2" charset="-122"/>
                          <a:cs typeface="Times New Roman" pitchFamily="18" charset="0"/>
                        </a:rPr>
                        <a:t>(double length):void</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latin typeface="+mn-lt"/>
                          <a:ea typeface="宋体" pitchFamily="2" charset="-122"/>
                          <a:cs typeface="Times New Roman" pitchFamily="18" charset="0"/>
                        </a:rPr>
                        <a:t>+</a:t>
                      </a:r>
                      <a:r>
                        <a:rPr kumimoji="1" lang="en-US" altLang="zh-CN" sz="1800" u="none" strike="noStrike" cap="none" normalizeH="0" baseline="0" dirty="0" err="1" smtClean="0">
                          <a:ln>
                            <a:noFill/>
                          </a:ln>
                          <a:effectLst/>
                          <a:latin typeface="+mn-lt"/>
                          <a:ea typeface="宋体" pitchFamily="2" charset="-122"/>
                          <a:cs typeface="Times New Roman" pitchFamily="18" charset="0"/>
                        </a:rPr>
                        <a:t>getLength</a:t>
                      </a:r>
                      <a:r>
                        <a:rPr kumimoji="1" lang="en-US" altLang="zh-CN" sz="1800" u="none" strike="noStrike" cap="none" normalizeH="0" baseline="0" dirty="0" smtClean="0">
                          <a:ln>
                            <a:noFill/>
                          </a:ln>
                          <a:effectLst/>
                          <a:latin typeface="+mn-lt"/>
                          <a:ea typeface="宋体" pitchFamily="2" charset="-122"/>
                          <a:cs typeface="Times New Roman" pitchFamily="18" charset="0"/>
                        </a:rPr>
                        <a:t>():double</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latin typeface="+mn-lt"/>
                          <a:ea typeface="宋体" pitchFamily="2" charset="-122"/>
                          <a:cs typeface="Times New Roman" pitchFamily="18" charset="0"/>
                        </a:rPr>
                        <a:t>+</a:t>
                      </a:r>
                      <a:r>
                        <a:rPr kumimoji="1" lang="en-US" altLang="zh-CN" sz="1800" u="none" strike="noStrike" cap="none" normalizeH="0" baseline="0" dirty="0" err="1" smtClean="0">
                          <a:ln>
                            <a:noFill/>
                          </a:ln>
                          <a:effectLst/>
                          <a:latin typeface="+mn-lt"/>
                          <a:ea typeface="宋体" pitchFamily="2" charset="-122"/>
                          <a:cs typeface="Times New Roman" pitchFamily="18" charset="0"/>
                        </a:rPr>
                        <a:t>findVolume</a:t>
                      </a:r>
                      <a:r>
                        <a:rPr kumimoji="1" lang="en-US" altLang="zh-CN" sz="1800" u="none" strike="noStrike" cap="none" normalizeH="0" baseline="0" dirty="0" smtClean="0">
                          <a:ln>
                            <a:noFill/>
                          </a:ln>
                          <a:effectLst/>
                          <a:latin typeface="+mn-lt"/>
                          <a:ea typeface="宋体" pitchFamily="2" charset="-122"/>
                          <a:cs typeface="Times New Roman" pitchFamily="18" charset="0"/>
                        </a:rPr>
                        <a:t>() :double   </a:t>
                      </a:r>
                      <a:r>
                        <a:rPr kumimoji="1" lang="zh-CN" altLang="en-US" sz="1800" u="none" strike="noStrike" cap="none" normalizeH="0" baseline="0" dirty="0" smtClean="0">
                          <a:ln>
                            <a:noFill/>
                          </a:ln>
                          <a:effectLst/>
                          <a:latin typeface="+mn-lt"/>
                          <a:ea typeface="宋体" pitchFamily="2" charset="-122"/>
                          <a:cs typeface="Times New Roman" pitchFamily="18" charset="0"/>
                        </a:rPr>
                        <a:t>计算圆柱体积</a:t>
                      </a:r>
                      <a:endParaRPr kumimoji="1" lang="zh-CN" altLang="en-US" sz="1800" b="0" i="0" u="none" strike="noStrike" cap="none" normalizeH="0" baseline="0" dirty="0" smtClean="0">
                        <a:ln>
                          <a:noFill/>
                        </a:ln>
                        <a:solidFill>
                          <a:schemeClr val="tx1"/>
                        </a:solidFill>
                        <a:effectLst/>
                        <a:latin typeface="+mn-lt"/>
                        <a:ea typeface="宋体" pitchFamily="2" charset="-122"/>
                        <a:cs typeface="Times New Roman" pitchFamily="18" charset="0"/>
                      </a:endParaRPr>
                    </a:p>
                  </a:txBody>
                  <a:tcPr anchor="ctr" horzOverflow="overflow"/>
                </a:tc>
              </a:tr>
            </a:tbl>
          </a:graphicData>
        </a:graphic>
      </p:graphicFrame>
      <p:sp>
        <p:nvSpPr>
          <p:cNvPr id="12312" name="Line 24"/>
          <p:cNvSpPr>
            <a:spLocks noChangeShapeType="1"/>
          </p:cNvSpPr>
          <p:nvPr/>
        </p:nvSpPr>
        <p:spPr bwMode="auto">
          <a:xfrm flipV="1">
            <a:off x="4427984" y="4149080"/>
            <a:ext cx="0" cy="533400"/>
          </a:xfrm>
          <a:prstGeom prst="line">
            <a:avLst/>
          </a:prstGeom>
          <a:noFill/>
          <a:ln w="9525">
            <a:solidFill>
              <a:srgbClr val="BD6FBF"/>
            </a:solidFill>
            <a:round/>
            <a:headEnd/>
            <a:tailEnd type="triangle" w="lg" len="lg"/>
          </a:ln>
        </p:spPr>
        <p:txBody>
          <a:bodyPr/>
          <a:lstStyle/>
          <a:p>
            <a:endParaRPr lang="zh-CN" altLang="en-US">
              <a:ea typeface="宋体" pitchFamily="2" charset="-122"/>
              <a:cs typeface="Times New Roman" pitchFamily="18" charset="0"/>
            </a:endParaRPr>
          </a:p>
        </p:txBody>
      </p:sp>
    </p:spTree>
    <p:extLst>
      <p:ext uri="{BB962C8B-B14F-4D97-AF65-F5344CB8AC3E}">
        <p14:creationId xmlns:p14="http://schemas.microsoft.com/office/powerpoint/2010/main" val="15890089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980728"/>
            <a:ext cx="1512168" cy="51125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矩形 4"/>
          <p:cNvSpPr/>
          <p:nvPr/>
        </p:nvSpPr>
        <p:spPr>
          <a:xfrm>
            <a:off x="2555776" y="980728"/>
            <a:ext cx="6048672" cy="38884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6" name="矩形 5"/>
          <p:cNvSpPr/>
          <p:nvPr/>
        </p:nvSpPr>
        <p:spPr>
          <a:xfrm>
            <a:off x="2555776" y="5013176"/>
            <a:ext cx="4248472" cy="165618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7" name="文本框 6"/>
          <p:cNvSpPr txBox="1"/>
          <p:nvPr/>
        </p:nvSpPr>
        <p:spPr>
          <a:xfrm>
            <a:off x="467544" y="6093296"/>
            <a:ext cx="1296144" cy="369332"/>
          </a:xfrm>
          <a:prstGeom prst="rect">
            <a:avLst/>
          </a:prstGeom>
          <a:noFill/>
        </p:spPr>
        <p:txBody>
          <a:bodyPr wrap="square" rtlCol="0">
            <a:spAutoFit/>
          </a:bodyPr>
          <a:lstStyle/>
          <a:p>
            <a:r>
              <a:rPr lang="zh-CN" altLang="en-US" dirty="0" smtClean="0"/>
              <a:t>栈</a:t>
            </a:r>
            <a:endParaRPr lang="zh-CN" altLang="en-US" dirty="0"/>
          </a:p>
        </p:txBody>
      </p:sp>
      <p:sp>
        <p:nvSpPr>
          <p:cNvPr id="8" name="文本框 7"/>
          <p:cNvSpPr txBox="1"/>
          <p:nvPr/>
        </p:nvSpPr>
        <p:spPr>
          <a:xfrm>
            <a:off x="7956376" y="4869160"/>
            <a:ext cx="1008112" cy="369332"/>
          </a:xfrm>
          <a:prstGeom prst="rect">
            <a:avLst/>
          </a:prstGeom>
          <a:noFill/>
        </p:spPr>
        <p:txBody>
          <a:bodyPr wrap="square" rtlCol="0">
            <a:spAutoFit/>
          </a:bodyPr>
          <a:lstStyle/>
          <a:p>
            <a:r>
              <a:rPr lang="zh-CN" altLang="en-US" dirty="0" smtClean="0"/>
              <a:t>堆：</a:t>
            </a:r>
            <a:endParaRPr lang="zh-CN" altLang="en-US" dirty="0"/>
          </a:p>
        </p:txBody>
      </p:sp>
      <p:sp>
        <p:nvSpPr>
          <p:cNvPr id="9" name="文本框 8"/>
          <p:cNvSpPr txBox="1"/>
          <p:nvPr/>
        </p:nvSpPr>
        <p:spPr>
          <a:xfrm>
            <a:off x="6948264" y="6093296"/>
            <a:ext cx="1800200" cy="369332"/>
          </a:xfrm>
          <a:prstGeom prst="rect">
            <a:avLst/>
          </a:prstGeom>
          <a:noFill/>
        </p:spPr>
        <p:txBody>
          <a:bodyPr wrap="square" rtlCol="0">
            <a:spAutoFit/>
          </a:bodyPr>
          <a:lstStyle/>
          <a:p>
            <a:r>
              <a:rPr lang="zh-CN" altLang="en-US" dirty="0" smtClean="0"/>
              <a:t>方法区</a:t>
            </a:r>
            <a:endParaRPr lang="zh-CN" altLang="en-US" dirty="0"/>
          </a:p>
        </p:txBody>
      </p:sp>
      <p:sp>
        <p:nvSpPr>
          <p:cNvPr id="10" name="矩形 9"/>
          <p:cNvSpPr/>
          <p:nvPr/>
        </p:nvSpPr>
        <p:spPr>
          <a:xfrm>
            <a:off x="2771800" y="5238492"/>
            <a:ext cx="1584176" cy="12241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Person()</a:t>
            </a:r>
          </a:p>
          <a:p>
            <a:pPr algn="ctr"/>
            <a:endParaRPr lang="en-US" altLang="zh-CN" dirty="0">
              <a:solidFill>
                <a:srgbClr val="FF0000"/>
              </a:solidFill>
            </a:endParaRPr>
          </a:p>
          <a:p>
            <a:pPr algn="ctr"/>
            <a:r>
              <a:rPr lang="en-US" altLang="zh-CN" dirty="0" smtClean="0">
                <a:solidFill>
                  <a:srgbClr val="FF0000"/>
                </a:solidFill>
              </a:rPr>
              <a:t>eat()</a:t>
            </a:r>
            <a:endParaRPr lang="zh-CN" altLang="en-US" dirty="0">
              <a:solidFill>
                <a:srgbClr val="FF0000"/>
              </a:solidFill>
            </a:endParaRPr>
          </a:p>
        </p:txBody>
      </p:sp>
      <p:sp>
        <p:nvSpPr>
          <p:cNvPr id="11" name="矩形 10"/>
          <p:cNvSpPr/>
          <p:nvPr/>
        </p:nvSpPr>
        <p:spPr>
          <a:xfrm>
            <a:off x="5004048" y="5229200"/>
            <a:ext cx="1584176" cy="12241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Student()</a:t>
            </a:r>
          </a:p>
          <a:p>
            <a:pPr algn="ctr"/>
            <a:endParaRPr lang="en-US" altLang="zh-CN" dirty="0">
              <a:solidFill>
                <a:srgbClr val="FF0000"/>
              </a:solidFill>
            </a:endParaRPr>
          </a:p>
        </p:txBody>
      </p:sp>
      <p:cxnSp>
        <p:nvCxnSpPr>
          <p:cNvPr id="13" name="直接箭头连接符 12"/>
          <p:cNvCxnSpPr>
            <a:stCxn id="11" idx="1"/>
          </p:cNvCxnSpPr>
          <p:nvPr/>
        </p:nvCxnSpPr>
        <p:spPr>
          <a:xfrm flipH="1">
            <a:off x="4355976" y="5841268"/>
            <a:ext cx="6480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67544" y="5373216"/>
            <a:ext cx="1512168"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611560" y="5589240"/>
            <a:ext cx="1944216" cy="369332"/>
          </a:xfrm>
          <a:prstGeom prst="rect">
            <a:avLst/>
          </a:prstGeom>
          <a:noFill/>
        </p:spPr>
        <p:txBody>
          <a:bodyPr wrap="square" rtlCol="0">
            <a:spAutoFit/>
          </a:bodyPr>
          <a:lstStyle/>
          <a:p>
            <a:r>
              <a:rPr lang="en-US" altLang="zh-CN" dirty="0" err="1" smtClean="0"/>
              <a:t>stu</a:t>
            </a:r>
            <a:r>
              <a:rPr lang="en-US" altLang="zh-CN" dirty="0" smtClean="0"/>
              <a:t>:</a:t>
            </a:r>
            <a:endParaRPr lang="zh-CN" altLang="en-US" dirty="0"/>
          </a:p>
        </p:txBody>
      </p:sp>
      <p:sp>
        <p:nvSpPr>
          <p:cNvPr id="17" name="矩形 16"/>
          <p:cNvSpPr/>
          <p:nvPr/>
        </p:nvSpPr>
        <p:spPr>
          <a:xfrm>
            <a:off x="4680012" y="1556792"/>
            <a:ext cx="2412268" cy="22322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cxnSp>
        <p:nvCxnSpPr>
          <p:cNvPr id="19" name="直接连接符 18"/>
          <p:cNvCxnSpPr/>
          <p:nvPr/>
        </p:nvCxnSpPr>
        <p:spPr>
          <a:xfrm flipH="1" flipV="1">
            <a:off x="4355976" y="1484784"/>
            <a:ext cx="324036" cy="72008"/>
          </a:xfrm>
          <a:prstGeom prst="line">
            <a:avLst/>
          </a:prstGeom>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4806026" y="1772816"/>
            <a:ext cx="2142238" cy="1477328"/>
          </a:xfrm>
          <a:prstGeom prst="rect">
            <a:avLst/>
          </a:prstGeom>
          <a:noFill/>
        </p:spPr>
        <p:txBody>
          <a:bodyPr wrap="square" rtlCol="0">
            <a:spAutoFit/>
          </a:bodyPr>
          <a:lstStyle/>
          <a:p>
            <a:r>
              <a:rPr lang="en-US" altLang="zh-CN" dirty="0" err="1" smtClean="0"/>
              <a:t>name:null</a:t>
            </a:r>
            <a:endParaRPr lang="en-US" altLang="zh-CN" dirty="0" smtClean="0"/>
          </a:p>
          <a:p>
            <a:r>
              <a:rPr lang="en-US" altLang="zh-CN" dirty="0" smtClean="0"/>
              <a:t>age:0</a:t>
            </a:r>
          </a:p>
          <a:p>
            <a:endParaRPr lang="en-US" altLang="zh-CN" dirty="0"/>
          </a:p>
          <a:p>
            <a:endParaRPr lang="en-US" altLang="zh-CN" dirty="0" smtClean="0"/>
          </a:p>
          <a:p>
            <a:r>
              <a:rPr lang="en-US" altLang="zh-CN" dirty="0" smtClean="0"/>
              <a:t>stuId:0</a:t>
            </a:r>
          </a:p>
        </p:txBody>
      </p:sp>
      <p:sp>
        <p:nvSpPr>
          <p:cNvPr id="21" name="文本框 20"/>
          <p:cNvSpPr txBox="1"/>
          <p:nvPr/>
        </p:nvSpPr>
        <p:spPr>
          <a:xfrm>
            <a:off x="3563888" y="1268760"/>
            <a:ext cx="936104" cy="369332"/>
          </a:xfrm>
          <a:prstGeom prst="rect">
            <a:avLst/>
          </a:prstGeom>
          <a:noFill/>
        </p:spPr>
        <p:txBody>
          <a:bodyPr wrap="square" rtlCol="0">
            <a:spAutoFit/>
          </a:bodyPr>
          <a:lstStyle/>
          <a:p>
            <a:r>
              <a:rPr lang="en-US" altLang="zh-CN" dirty="0" smtClean="0"/>
              <a:t>0x123</a:t>
            </a:r>
            <a:endParaRPr lang="zh-CN" altLang="en-US" dirty="0"/>
          </a:p>
        </p:txBody>
      </p:sp>
      <p:sp>
        <p:nvSpPr>
          <p:cNvPr id="22" name="文本框 21"/>
          <p:cNvSpPr txBox="1"/>
          <p:nvPr/>
        </p:nvSpPr>
        <p:spPr>
          <a:xfrm>
            <a:off x="1048397" y="5606660"/>
            <a:ext cx="936104" cy="369332"/>
          </a:xfrm>
          <a:prstGeom prst="rect">
            <a:avLst/>
          </a:prstGeom>
          <a:noFill/>
        </p:spPr>
        <p:txBody>
          <a:bodyPr wrap="square" rtlCol="0">
            <a:spAutoFit/>
          </a:bodyPr>
          <a:lstStyle/>
          <a:p>
            <a:r>
              <a:rPr lang="en-US" altLang="zh-CN" dirty="0" smtClean="0"/>
              <a:t>0x123</a:t>
            </a:r>
            <a:endParaRPr lang="zh-CN" altLang="en-US" dirty="0"/>
          </a:p>
        </p:txBody>
      </p:sp>
      <p:cxnSp>
        <p:nvCxnSpPr>
          <p:cNvPr id="24" name="直接箭头连接符 23"/>
          <p:cNvCxnSpPr/>
          <p:nvPr/>
        </p:nvCxnSpPr>
        <p:spPr>
          <a:xfrm flipV="1">
            <a:off x="1223628" y="1638092"/>
            <a:ext cx="3456384" cy="3951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25343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980728"/>
            <a:ext cx="1584176" cy="50405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矩形 4"/>
          <p:cNvSpPr/>
          <p:nvPr/>
        </p:nvSpPr>
        <p:spPr>
          <a:xfrm>
            <a:off x="1979712" y="980728"/>
            <a:ext cx="6840760" cy="41044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6" name="矩形 5"/>
          <p:cNvSpPr/>
          <p:nvPr/>
        </p:nvSpPr>
        <p:spPr>
          <a:xfrm>
            <a:off x="1979712" y="5301208"/>
            <a:ext cx="4824536" cy="13681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7" name="文本框 6"/>
          <p:cNvSpPr txBox="1"/>
          <p:nvPr/>
        </p:nvSpPr>
        <p:spPr>
          <a:xfrm>
            <a:off x="3131840" y="116632"/>
            <a:ext cx="4320480" cy="523220"/>
          </a:xfrm>
          <a:prstGeom prst="rect">
            <a:avLst/>
          </a:prstGeom>
          <a:noFill/>
        </p:spPr>
        <p:txBody>
          <a:bodyPr wrap="square" rtlCol="0">
            <a:spAutoFit/>
          </a:bodyPr>
          <a:lstStyle/>
          <a:p>
            <a:r>
              <a:rPr lang="en-US" altLang="zh-CN" sz="2800" b="1" dirty="0"/>
              <a:t>Student </a:t>
            </a:r>
            <a:r>
              <a:rPr lang="en-US" altLang="zh-CN" sz="2800" b="1" dirty="0" err="1"/>
              <a:t>stu</a:t>
            </a:r>
            <a:r>
              <a:rPr lang="en-US" altLang="zh-CN" sz="2800" b="1" dirty="0"/>
              <a:t> = new Student();</a:t>
            </a:r>
            <a:endParaRPr lang="zh-CN" altLang="en-US" sz="2800" b="1" dirty="0"/>
          </a:p>
        </p:txBody>
      </p:sp>
      <p:sp>
        <p:nvSpPr>
          <p:cNvPr id="8" name="文本框 7"/>
          <p:cNvSpPr txBox="1"/>
          <p:nvPr/>
        </p:nvSpPr>
        <p:spPr>
          <a:xfrm>
            <a:off x="6804248" y="5877272"/>
            <a:ext cx="1800200" cy="369332"/>
          </a:xfrm>
          <a:prstGeom prst="rect">
            <a:avLst/>
          </a:prstGeom>
          <a:noFill/>
        </p:spPr>
        <p:txBody>
          <a:bodyPr wrap="square" rtlCol="0">
            <a:spAutoFit/>
          </a:bodyPr>
          <a:lstStyle/>
          <a:p>
            <a:r>
              <a:rPr lang="zh-CN" altLang="en-US" dirty="0" smtClean="0"/>
              <a:t>方法区</a:t>
            </a:r>
            <a:endParaRPr lang="zh-CN" altLang="en-US" dirty="0"/>
          </a:p>
        </p:txBody>
      </p:sp>
      <p:cxnSp>
        <p:nvCxnSpPr>
          <p:cNvPr id="10" name="直接连接符 9"/>
          <p:cNvCxnSpPr/>
          <p:nvPr/>
        </p:nvCxnSpPr>
        <p:spPr>
          <a:xfrm>
            <a:off x="8028384" y="980728"/>
            <a:ext cx="72008" cy="4104456"/>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8100392" y="2204864"/>
            <a:ext cx="720080" cy="923330"/>
          </a:xfrm>
          <a:prstGeom prst="rect">
            <a:avLst/>
          </a:prstGeom>
          <a:noFill/>
        </p:spPr>
        <p:txBody>
          <a:bodyPr wrap="square" rtlCol="0">
            <a:spAutoFit/>
          </a:bodyPr>
          <a:lstStyle/>
          <a:p>
            <a:r>
              <a:rPr lang="zh-CN" altLang="en-US" dirty="0" smtClean="0"/>
              <a:t>永</a:t>
            </a:r>
            <a:endParaRPr lang="en-US" altLang="zh-CN" dirty="0" smtClean="0"/>
          </a:p>
          <a:p>
            <a:r>
              <a:rPr lang="zh-CN" altLang="en-US" dirty="0" smtClean="0"/>
              <a:t>久</a:t>
            </a:r>
            <a:endParaRPr lang="en-US" altLang="zh-CN" dirty="0" smtClean="0"/>
          </a:p>
          <a:p>
            <a:r>
              <a:rPr lang="zh-CN" altLang="en-US" dirty="0" smtClean="0"/>
              <a:t>区</a:t>
            </a:r>
            <a:endParaRPr lang="zh-CN" altLang="en-US" dirty="0"/>
          </a:p>
        </p:txBody>
      </p:sp>
      <p:cxnSp>
        <p:nvCxnSpPr>
          <p:cNvPr id="13" name="直接箭头连接符 12"/>
          <p:cNvCxnSpPr/>
          <p:nvPr/>
        </p:nvCxnSpPr>
        <p:spPr>
          <a:xfrm flipH="1">
            <a:off x="6804248" y="4941168"/>
            <a:ext cx="180020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123728" y="5445224"/>
            <a:ext cx="1728192" cy="10081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Person()</a:t>
            </a:r>
          </a:p>
          <a:p>
            <a:pPr algn="ctr"/>
            <a:endParaRPr lang="en-US" altLang="zh-CN" dirty="0">
              <a:solidFill>
                <a:srgbClr val="FF0000"/>
              </a:solidFill>
            </a:endParaRPr>
          </a:p>
          <a:p>
            <a:pPr algn="ctr"/>
            <a:r>
              <a:rPr lang="en-US" altLang="zh-CN" dirty="0" smtClean="0">
                <a:solidFill>
                  <a:srgbClr val="FF0000"/>
                </a:solidFill>
              </a:rPr>
              <a:t>eat()</a:t>
            </a:r>
            <a:endParaRPr lang="zh-CN" altLang="en-US" dirty="0">
              <a:solidFill>
                <a:srgbClr val="FF0000"/>
              </a:solidFill>
            </a:endParaRPr>
          </a:p>
        </p:txBody>
      </p:sp>
      <p:sp>
        <p:nvSpPr>
          <p:cNvPr id="16" name="矩形 15"/>
          <p:cNvSpPr/>
          <p:nvPr/>
        </p:nvSpPr>
        <p:spPr>
          <a:xfrm>
            <a:off x="4499992" y="5445224"/>
            <a:ext cx="1728192" cy="10081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Student()</a:t>
            </a:r>
          </a:p>
          <a:p>
            <a:pPr algn="ctr"/>
            <a:endParaRPr lang="en-US" altLang="zh-CN" dirty="0">
              <a:solidFill>
                <a:srgbClr val="FF0000"/>
              </a:solidFill>
            </a:endParaRPr>
          </a:p>
          <a:p>
            <a:pPr algn="ctr"/>
            <a:r>
              <a:rPr lang="en-US" altLang="zh-CN" smtClean="0">
                <a:solidFill>
                  <a:srgbClr val="FF0000"/>
                </a:solidFill>
              </a:rPr>
              <a:t>eat()</a:t>
            </a:r>
            <a:endParaRPr lang="en-US" altLang="zh-CN" dirty="0" smtClean="0">
              <a:solidFill>
                <a:srgbClr val="FF0000"/>
              </a:solidFill>
            </a:endParaRPr>
          </a:p>
          <a:p>
            <a:pPr algn="ctr"/>
            <a:endParaRPr lang="en-US" altLang="zh-CN" dirty="0">
              <a:solidFill>
                <a:srgbClr val="FF0000"/>
              </a:solidFill>
            </a:endParaRPr>
          </a:p>
        </p:txBody>
      </p:sp>
      <p:cxnSp>
        <p:nvCxnSpPr>
          <p:cNvPr id="18" name="直接连接符 17"/>
          <p:cNvCxnSpPr/>
          <p:nvPr/>
        </p:nvCxnSpPr>
        <p:spPr>
          <a:xfrm>
            <a:off x="179512" y="5085184"/>
            <a:ext cx="1584176"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23528" y="5229200"/>
            <a:ext cx="936104" cy="369332"/>
          </a:xfrm>
          <a:prstGeom prst="rect">
            <a:avLst/>
          </a:prstGeom>
          <a:noFill/>
        </p:spPr>
        <p:txBody>
          <a:bodyPr wrap="square" rtlCol="0">
            <a:spAutoFit/>
          </a:bodyPr>
          <a:lstStyle/>
          <a:p>
            <a:r>
              <a:rPr lang="en-US" altLang="zh-CN" dirty="0" err="1" smtClean="0"/>
              <a:t>stu</a:t>
            </a:r>
            <a:r>
              <a:rPr lang="en-US" altLang="zh-CN" dirty="0" smtClean="0"/>
              <a:t>:</a:t>
            </a:r>
            <a:endParaRPr lang="zh-CN" altLang="en-US" dirty="0"/>
          </a:p>
        </p:txBody>
      </p:sp>
      <p:sp>
        <p:nvSpPr>
          <p:cNvPr id="20" name="矩形 19"/>
          <p:cNvSpPr/>
          <p:nvPr/>
        </p:nvSpPr>
        <p:spPr>
          <a:xfrm>
            <a:off x="3491880" y="1916832"/>
            <a:ext cx="2952328" cy="25202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rgbClr val="FF0000"/>
                </a:solidFill>
              </a:rPr>
              <a:t>name:null</a:t>
            </a:r>
            <a:endParaRPr lang="en-US" altLang="zh-CN" dirty="0" smtClean="0">
              <a:solidFill>
                <a:srgbClr val="FF0000"/>
              </a:solidFill>
            </a:endParaRPr>
          </a:p>
          <a:p>
            <a:pPr algn="ctr"/>
            <a:r>
              <a:rPr lang="en-US" altLang="zh-CN" dirty="0" smtClean="0">
                <a:solidFill>
                  <a:srgbClr val="FF0000"/>
                </a:solidFill>
              </a:rPr>
              <a:t>age:0</a:t>
            </a:r>
            <a:endParaRPr lang="zh-CN" altLang="en-US" dirty="0">
              <a:solidFill>
                <a:srgbClr val="FF0000"/>
              </a:solidFill>
            </a:endParaRPr>
          </a:p>
        </p:txBody>
      </p:sp>
      <p:cxnSp>
        <p:nvCxnSpPr>
          <p:cNvPr id="22" name="直接连接符 21"/>
          <p:cNvCxnSpPr/>
          <p:nvPr/>
        </p:nvCxnSpPr>
        <p:spPr>
          <a:xfrm flipH="1" flipV="1">
            <a:off x="3131840" y="1700808"/>
            <a:ext cx="360040" cy="216024"/>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627784" y="1359932"/>
            <a:ext cx="1152128" cy="369332"/>
          </a:xfrm>
          <a:prstGeom prst="rect">
            <a:avLst/>
          </a:prstGeom>
          <a:noFill/>
        </p:spPr>
        <p:txBody>
          <a:bodyPr wrap="square" rtlCol="0">
            <a:spAutoFit/>
          </a:bodyPr>
          <a:lstStyle/>
          <a:p>
            <a:r>
              <a:rPr lang="en-US" altLang="zh-CN" dirty="0" smtClean="0"/>
              <a:t>x0123</a:t>
            </a:r>
            <a:endParaRPr lang="zh-CN" altLang="en-US" dirty="0"/>
          </a:p>
        </p:txBody>
      </p:sp>
      <p:sp>
        <p:nvSpPr>
          <p:cNvPr id="24" name="文本框 23"/>
          <p:cNvSpPr txBox="1"/>
          <p:nvPr/>
        </p:nvSpPr>
        <p:spPr>
          <a:xfrm>
            <a:off x="791580" y="5229200"/>
            <a:ext cx="1152128" cy="369332"/>
          </a:xfrm>
          <a:prstGeom prst="rect">
            <a:avLst/>
          </a:prstGeom>
          <a:noFill/>
        </p:spPr>
        <p:txBody>
          <a:bodyPr wrap="square" rtlCol="0">
            <a:spAutoFit/>
          </a:bodyPr>
          <a:lstStyle/>
          <a:p>
            <a:r>
              <a:rPr lang="en-US" altLang="zh-CN" dirty="0" smtClean="0"/>
              <a:t>x0123</a:t>
            </a:r>
            <a:endParaRPr lang="zh-CN" altLang="en-US" dirty="0"/>
          </a:p>
        </p:txBody>
      </p:sp>
      <p:cxnSp>
        <p:nvCxnSpPr>
          <p:cNvPr id="26" name="直接箭头连接符 25"/>
          <p:cNvCxnSpPr/>
          <p:nvPr/>
        </p:nvCxnSpPr>
        <p:spPr>
          <a:xfrm flipV="1">
            <a:off x="971600" y="1916832"/>
            <a:ext cx="2340260" cy="3384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6" idx="1"/>
          </p:cNvCxnSpPr>
          <p:nvPr/>
        </p:nvCxnSpPr>
        <p:spPr>
          <a:xfrm flipH="1">
            <a:off x="3923928" y="5949280"/>
            <a:ext cx="576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19821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124744"/>
            <a:ext cx="1512168" cy="49685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矩形 4"/>
          <p:cNvSpPr/>
          <p:nvPr/>
        </p:nvSpPr>
        <p:spPr>
          <a:xfrm>
            <a:off x="2267744" y="1052736"/>
            <a:ext cx="6552728" cy="38164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6" name="矩形 5"/>
          <p:cNvSpPr/>
          <p:nvPr/>
        </p:nvSpPr>
        <p:spPr>
          <a:xfrm>
            <a:off x="2267744" y="5013176"/>
            <a:ext cx="5328592" cy="15841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7" name="矩形 6"/>
          <p:cNvSpPr/>
          <p:nvPr/>
        </p:nvSpPr>
        <p:spPr>
          <a:xfrm>
            <a:off x="2627784" y="5085184"/>
            <a:ext cx="1944216" cy="14401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FF0000"/>
                </a:solidFill>
              </a:rPr>
              <a:t>Person()</a:t>
            </a:r>
          </a:p>
          <a:p>
            <a:pPr algn="ctr"/>
            <a:endParaRPr lang="en-US" altLang="zh-CN">
              <a:solidFill>
                <a:srgbClr val="FF0000"/>
              </a:solidFill>
            </a:endParaRPr>
          </a:p>
          <a:p>
            <a:pPr algn="ctr"/>
            <a:r>
              <a:rPr lang="en-US" altLang="zh-CN" smtClean="0">
                <a:solidFill>
                  <a:srgbClr val="FF0000"/>
                </a:solidFill>
              </a:rPr>
              <a:t>eat()</a:t>
            </a:r>
            <a:endParaRPr lang="zh-CN" altLang="en-US" dirty="0">
              <a:solidFill>
                <a:srgbClr val="FF0000"/>
              </a:solidFill>
            </a:endParaRPr>
          </a:p>
        </p:txBody>
      </p:sp>
      <p:sp>
        <p:nvSpPr>
          <p:cNvPr id="8" name="矩形 7"/>
          <p:cNvSpPr/>
          <p:nvPr/>
        </p:nvSpPr>
        <p:spPr>
          <a:xfrm>
            <a:off x="5112060" y="5085184"/>
            <a:ext cx="1944216" cy="14401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FF0000"/>
                </a:solidFill>
              </a:rPr>
              <a:t>Student()</a:t>
            </a:r>
          </a:p>
          <a:p>
            <a:pPr algn="ctr"/>
            <a:endParaRPr lang="en-US" altLang="zh-CN" smtClean="0">
              <a:solidFill>
                <a:srgbClr val="FF0000"/>
              </a:solidFill>
            </a:endParaRPr>
          </a:p>
          <a:p>
            <a:pPr algn="ctr"/>
            <a:r>
              <a:rPr lang="en-US" altLang="zh-CN" smtClean="0">
                <a:solidFill>
                  <a:srgbClr val="FF0000"/>
                </a:solidFill>
              </a:rPr>
              <a:t>eat()</a:t>
            </a:r>
          </a:p>
        </p:txBody>
      </p:sp>
      <p:cxnSp>
        <p:nvCxnSpPr>
          <p:cNvPr id="12" name="直接连接符 11"/>
          <p:cNvCxnSpPr/>
          <p:nvPr/>
        </p:nvCxnSpPr>
        <p:spPr>
          <a:xfrm>
            <a:off x="467544" y="5013176"/>
            <a:ext cx="1512168"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67544" y="5301208"/>
            <a:ext cx="1296144" cy="369332"/>
          </a:xfrm>
          <a:prstGeom prst="rect">
            <a:avLst/>
          </a:prstGeom>
          <a:noFill/>
        </p:spPr>
        <p:txBody>
          <a:bodyPr wrap="square" rtlCol="0">
            <a:spAutoFit/>
          </a:bodyPr>
          <a:lstStyle/>
          <a:p>
            <a:r>
              <a:rPr lang="en-US" altLang="zh-CN" smtClean="0"/>
              <a:t>stu:</a:t>
            </a:r>
            <a:endParaRPr lang="zh-CN" altLang="en-US"/>
          </a:p>
        </p:txBody>
      </p:sp>
      <p:sp>
        <p:nvSpPr>
          <p:cNvPr id="14" name="矩形 13"/>
          <p:cNvSpPr/>
          <p:nvPr/>
        </p:nvSpPr>
        <p:spPr>
          <a:xfrm>
            <a:off x="3869922" y="1646802"/>
            <a:ext cx="2484276" cy="20522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5" name="矩形 14"/>
          <p:cNvSpPr/>
          <p:nvPr/>
        </p:nvSpPr>
        <p:spPr>
          <a:xfrm>
            <a:off x="4247964" y="1772816"/>
            <a:ext cx="1728192" cy="81008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FF0000"/>
                </a:solidFill>
              </a:rPr>
              <a:t>name:null</a:t>
            </a:r>
          </a:p>
          <a:p>
            <a:pPr algn="ctr"/>
            <a:r>
              <a:rPr lang="en-US" altLang="zh-CN" smtClean="0">
                <a:solidFill>
                  <a:srgbClr val="FF0000"/>
                </a:solidFill>
              </a:rPr>
              <a:t>age:0</a:t>
            </a:r>
            <a:endParaRPr lang="zh-CN" altLang="en-US" dirty="0">
              <a:solidFill>
                <a:srgbClr val="FF0000"/>
              </a:solidFill>
            </a:endParaRPr>
          </a:p>
        </p:txBody>
      </p:sp>
      <p:sp>
        <p:nvSpPr>
          <p:cNvPr id="16" name="矩形 15"/>
          <p:cNvSpPr/>
          <p:nvPr/>
        </p:nvSpPr>
        <p:spPr>
          <a:xfrm>
            <a:off x="4247964" y="2852936"/>
            <a:ext cx="1728192" cy="5760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FF0000"/>
                </a:solidFill>
              </a:rPr>
              <a:t>stuId:0</a:t>
            </a:r>
            <a:endParaRPr lang="zh-CN" altLang="en-US" dirty="0">
              <a:solidFill>
                <a:srgbClr val="FF0000"/>
              </a:solidFill>
            </a:endParaRPr>
          </a:p>
        </p:txBody>
      </p:sp>
      <p:sp>
        <p:nvSpPr>
          <p:cNvPr id="17" name="文本框 16"/>
          <p:cNvSpPr txBox="1"/>
          <p:nvPr/>
        </p:nvSpPr>
        <p:spPr>
          <a:xfrm>
            <a:off x="6084168" y="1988840"/>
            <a:ext cx="1512168" cy="369332"/>
          </a:xfrm>
          <a:prstGeom prst="rect">
            <a:avLst/>
          </a:prstGeom>
          <a:noFill/>
        </p:spPr>
        <p:txBody>
          <a:bodyPr wrap="square" rtlCol="0">
            <a:spAutoFit/>
          </a:bodyPr>
          <a:lstStyle/>
          <a:p>
            <a:r>
              <a:rPr lang="en-US" altLang="zh-CN" smtClean="0"/>
              <a:t>Person()</a:t>
            </a:r>
            <a:endParaRPr lang="zh-CN" altLang="en-US"/>
          </a:p>
        </p:txBody>
      </p:sp>
      <p:sp>
        <p:nvSpPr>
          <p:cNvPr id="18" name="文本框 17"/>
          <p:cNvSpPr txBox="1"/>
          <p:nvPr/>
        </p:nvSpPr>
        <p:spPr>
          <a:xfrm>
            <a:off x="6084168" y="2996952"/>
            <a:ext cx="1296144" cy="378041"/>
          </a:xfrm>
          <a:prstGeom prst="rect">
            <a:avLst/>
          </a:prstGeom>
          <a:noFill/>
        </p:spPr>
        <p:txBody>
          <a:bodyPr wrap="square" rtlCol="0">
            <a:spAutoFit/>
          </a:bodyPr>
          <a:lstStyle/>
          <a:p>
            <a:r>
              <a:rPr lang="en-US" altLang="zh-CN" smtClean="0"/>
              <a:t>Student()</a:t>
            </a:r>
            <a:endParaRPr lang="zh-CN" altLang="en-US"/>
          </a:p>
        </p:txBody>
      </p:sp>
      <p:cxnSp>
        <p:nvCxnSpPr>
          <p:cNvPr id="20" name="直接连接符 19"/>
          <p:cNvCxnSpPr/>
          <p:nvPr/>
        </p:nvCxnSpPr>
        <p:spPr>
          <a:xfrm flipH="1" flipV="1">
            <a:off x="3563888" y="1502786"/>
            <a:ext cx="306034" cy="180020"/>
          </a:xfrm>
          <a:prstGeom prst="line">
            <a:avLst/>
          </a:prstGeom>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818269" y="1313957"/>
            <a:ext cx="1080120" cy="369332"/>
          </a:xfrm>
          <a:prstGeom prst="rect">
            <a:avLst/>
          </a:prstGeom>
          <a:noFill/>
        </p:spPr>
        <p:txBody>
          <a:bodyPr wrap="square" rtlCol="0">
            <a:spAutoFit/>
          </a:bodyPr>
          <a:lstStyle/>
          <a:p>
            <a:r>
              <a:rPr lang="en-US" altLang="zh-CN" smtClean="0"/>
              <a:t>0x123</a:t>
            </a:r>
            <a:endParaRPr lang="zh-CN" altLang="en-US"/>
          </a:p>
        </p:txBody>
      </p:sp>
      <p:sp>
        <p:nvSpPr>
          <p:cNvPr id="24" name="文本框 23"/>
          <p:cNvSpPr txBox="1"/>
          <p:nvPr/>
        </p:nvSpPr>
        <p:spPr>
          <a:xfrm>
            <a:off x="899592" y="5338449"/>
            <a:ext cx="1080120" cy="369332"/>
          </a:xfrm>
          <a:prstGeom prst="rect">
            <a:avLst/>
          </a:prstGeom>
          <a:noFill/>
        </p:spPr>
        <p:txBody>
          <a:bodyPr wrap="square" rtlCol="0">
            <a:spAutoFit/>
          </a:bodyPr>
          <a:lstStyle/>
          <a:p>
            <a:r>
              <a:rPr lang="en-US" altLang="zh-CN" smtClean="0"/>
              <a:t>0x123</a:t>
            </a:r>
            <a:endParaRPr lang="zh-CN" altLang="en-US"/>
          </a:p>
        </p:txBody>
      </p:sp>
      <p:cxnSp>
        <p:nvCxnSpPr>
          <p:cNvPr id="26" name="直接箭头连接符 25"/>
          <p:cNvCxnSpPr/>
          <p:nvPr/>
        </p:nvCxnSpPr>
        <p:spPr>
          <a:xfrm flipV="1">
            <a:off x="1223628" y="1682806"/>
            <a:ext cx="2646294" cy="3581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441557" y="5263967"/>
            <a:ext cx="1467163" cy="369332"/>
          </a:xfrm>
          <a:prstGeom prst="rect">
            <a:avLst/>
          </a:prstGeom>
          <a:noFill/>
        </p:spPr>
        <p:txBody>
          <a:bodyPr wrap="square" rtlCol="0">
            <a:spAutoFit/>
          </a:bodyPr>
          <a:lstStyle/>
          <a:p>
            <a:r>
              <a:rPr lang="en-US" altLang="zh-CN" smtClean="0"/>
              <a:t>Student</a:t>
            </a:r>
            <a:endParaRPr lang="zh-CN" altLang="en-US"/>
          </a:p>
        </p:txBody>
      </p:sp>
      <p:cxnSp>
        <p:nvCxnSpPr>
          <p:cNvPr id="29" name="直接箭头连接符 28"/>
          <p:cNvCxnSpPr>
            <a:stCxn id="8" idx="1"/>
            <a:endCxn id="7" idx="3"/>
          </p:cNvCxnSpPr>
          <p:nvPr/>
        </p:nvCxnSpPr>
        <p:spPr>
          <a:xfrm flipH="1">
            <a:off x="4572000" y="5805264"/>
            <a:ext cx="5400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016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2087724" y="764704"/>
            <a:ext cx="5760640" cy="792088"/>
          </a:xfrm>
        </p:spPr>
        <p:txBody>
          <a:bodyPr>
            <a:noAutofit/>
          </a:bodyPr>
          <a:lstStyle/>
          <a:p>
            <a:pPr algn="l" eaLnBrk="1" hangingPunct="1">
              <a:defRPr/>
            </a:pPr>
            <a:r>
              <a:rPr lang="en-US" altLang="zh-CN" b="1" dirty="0" smtClean="0">
                <a:latin typeface="+mn-lt"/>
                <a:ea typeface="宋体" pitchFamily="2" charset="-122"/>
                <a:cs typeface="Times New Roman" pitchFamily="18" charset="0"/>
              </a:rPr>
              <a:t>  </a:t>
            </a:r>
            <a:r>
              <a:rPr lang="zh-CN" altLang="en-US" b="1" dirty="0" smtClean="0">
                <a:latin typeface="+mn-lt"/>
                <a:ea typeface="宋体" pitchFamily="2" charset="-122"/>
                <a:cs typeface="Times New Roman" pitchFamily="18" charset="0"/>
              </a:rPr>
              <a:t>方法的重写</a:t>
            </a:r>
            <a:r>
              <a:rPr lang="en-US" altLang="zh-CN" b="1" dirty="0" smtClean="0">
                <a:latin typeface="+mn-lt"/>
                <a:ea typeface="宋体" pitchFamily="2" charset="-122"/>
                <a:cs typeface="Times New Roman" pitchFamily="18" charset="0"/>
              </a:rPr>
              <a:t>(override)</a:t>
            </a:r>
            <a:endParaRPr lang="zh-CN" altLang="en-US" b="1" dirty="0" smtClean="0">
              <a:latin typeface="+mn-lt"/>
              <a:ea typeface="宋体" pitchFamily="2" charset="-122"/>
              <a:cs typeface="Times New Roman" pitchFamily="18" charset="0"/>
            </a:endParaRPr>
          </a:p>
        </p:txBody>
      </p:sp>
      <p:sp>
        <p:nvSpPr>
          <p:cNvPr id="13315" name="Rectangle 3"/>
          <p:cNvSpPr>
            <a:spLocks noGrp="1" noChangeArrowheads="1"/>
          </p:cNvSpPr>
          <p:nvPr>
            <p:ph type="body" idx="1"/>
          </p:nvPr>
        </p:nvSpPr>
        <p:spPr>
          <a:xfrm>
            <a:off x="323528" y="1700808"/>
            <a:ext cx="8640960" cy="4735772"/>
          </a:xfrm>
        </p:spPr>
        <p:txBody>
          <a:bodyPr>
            <a:normAutofit lnSpcReduction="10000"/>
          </a:bodyPr>
          <a:lstStyle/>
          <a:p>
            <a:pPr eaLnBrk="1" hangingPunct="1">
              <a:spcBef>
                <a:spcPct val="50000"/>
              </a:spcBef>
              <a:buFont typeface="Wingdings" pitchFamily="2" charset="2"/>
              <a:buChar char="l"/>
            </a:pPr>
            <a:r>
              <a:rPr lang="zh-CN" altLang="en-US" sz="2800" b="1" dirty="0" smtClean="0">
                <a:solidFill>
                  <a:srgbClr val="0000FF"/>
                </a:solidFill>
                <a:ea typeface="宋体" pitchFamily="2" charset="-122"/>
                <a:cs typeface="Times New Roman" pitchFamily="18" charset="0"/>
              </a:rPr>
              <a:t>定义</a:t>
            </a:r>
            <a:r>
              <a:rPr lang="zh-CN" altLang="en-US" sz="2800" dirty="0" smtClean="0">
                <a:ea typeface="宋体" pitchFamily="2" charset="-122"/>
                <a:cs typeface="Times New Roman" pitchFamily="18" charset="0"/>
              </a:rPr>
              <a:t>：在子类中可以根据需要对从父类中继承来的方法进行改造，也称方法的</a:t>
            </a:r>
            <a:r>
              <a:rPr lang="zh-CN" altLang="en-US" sz="2800" dirty="0" smtClean="0">
                <a:solidFill>
                  <a:srgbClr val="C00000"/>
                </a:solidFill>
                <a:ea typeface="宋体" pitchFamily="2" charset="-122"/>
                <a:cs typeface="Times New Roman" pitchFamily="18" charset="0"/>
              </a:rPr>
              <a:t>重置、覆盖</a:t>
            </a:r>
            <a:r>
              <a:rPr lang="zh-CN" altLang="en-US" dirty="0">
                <a:ea typeface="宋体" pitchFamily="2" charset="-122"/>
                <a:cs typeface="Times New Roman" pitchFamily="18" charset="0"/>
              </a:rPr>
              <a:t>。</a:t>
            </a:r>
            <a:r>
              <a:rPr lang="zh-CN" altLang="en-US" sz="2800" dirty="0" smtClean="0">
                <a:ea typeface="宋体" pitchFamily="2" charset="-122"/>
                <a:cs typeface="Times New Roman" pitchFamily="18" charset="0"/>
              </a:rPr>
              <a:t>在程序执行时，子类的方法将</a:t>
            </a:r>
            <a:r>
              <a:rPr lang="zh-CN" altLang="en-US" dirty="0">
                <a:ea typeface="宋体" pitchFamily="2" charset="-122"/>
                <a:cs typeface="Times New Roman" pitchFamily="18" charset="0"/>
              </a:rPr>
              <a:t>覆盖</a:t>
            </a:r>
            <a:r>
              <a:rPr lang="zh-CN" altLang="en-US" sz="2800" dirty="0" smtClean="0">
                <a:ea typeface="宋体" pitchFamily="2" charset="-122"/>
                <a:cs typeface="Times New Roman" pitchFamily="18" charset="0"/>
              </a:rPr>
              <a:t>父类的方法。</a:t>
            </a:r>
          </a:p>
          <a:p>
            <a:pPr>
              <a:spcBef>
                <a:spcPct val="50000"/>
              </a:spcBef>
              <a:buFont typeface="Wingdings" pitchFamily="2" charset="2"/>
              <a:buChar char="l"/>
            </a:pPr>
            <a:r>
              <a:rPr lang="zh-CN" altLang="en-US" b="1" dirty="0" smtClean="0">
                <a:solidFill>
                  <a:srgbClr val="0000FF"/>
                </a:solidFill>
                <a:ea typeface="宋体" pitchFamily="2" charset="-122"/>
                <a:cs typeface="Times New Roman" pitchFamily="18" charset="0"/>
              </a:rPr>
              <a:t>要求</a:t>
            </a:r>
            <a:r>
              <a:rPr lang="zh-CN" altLang="en-US" dirty="0" smtClean="0">
                <a:ea typeface="宋体" pitchFamily="2" charset="-122"/>
                <a:cs typeface="Times New Roman" pitchFamily="18" charset="0"/>
              </a:rPr>
              <a:t>：</a:t>
            </a:r>
            <a:endParaRPr lang="en-US" altLang="zh-CN" dirty="0" smtClean="0">
              <a:ea typeface="宋体" pitchFamily="2" charset="-122"/>
              <a:cs typeface="Times New Roman" pitchFamily="18" charset="0"/>
            </a:endParaRPr>
          </a:p>
          <a:p>
            <a:pPr lvl="1">
              <a:spcBef>
                <a:spcPct val="50000"/>
              </a:spcBef>
              <a:buFont typeface="Wingdings" pitchFamily="2" charset="2"/>
              <a:buChar char="Ø"/>
            </a:pPr>
            <a:r>
              <a:rPr lang="zh-CN" altLang="en-US" dirty="0" smtClean="0">
                <a:ea typeface="宋体" pitchFamily="2" charset="-122"/>
                <a:cs typeface="Times New Roman" pitchFamily="18" charset="0"/>
              </a:rPr>
              <a:t>重写</a:t>
            </a:r>
            <a:r>
              <a:rPr lang="zh-CN" altLang="en-US" dirty="0">
                <a:ea typeface="宋体" pitchFamily="2" charset="-122"/>
                <a:cs typeface="Times New Roman" pitchFamily="18" charset="0"/>
              </a:rPr>
              <a:t>方法</a:t>
            </a:r>
            <a:r>
              <a:rPr lang="zh-CN" altLang="en-US" sz="2400" dirty="0" smtClean="0">
                <a:solidFill>
                  <a:srgbClr val="FF0000"/>
                </a:solidFill>
                <a:ea typeface="宋体" pitchFamily="2" charset="-122"/>
                <a:cs typeface="Times New Roman" pitchFamily="18" charset="0"/>
              </a:rPr>
              <a:t>必须</a:t>
            </a:r>
            <a:r>
              <a:rPr lang="zh-CN" altLang="en-US" sz="2400" dirty="0" smtClean="0">
                <a:ea typeface="宋体" pitchFamily="2" charset="-122"/>
                <a:cs typeface="Times New Roman" pitchFamily="18" charset="0"/>
              </a:rPr>
              <a:t>和</a:t>
            </a:r>
            <a:r>
              <a:rPr lang="zh-CN" altLang="en-US" dirty="0">
                <a:ea typeface="宋体" pitchFamily="2" charset="-122"/>
                <a:cs typeface="Times New Roman" pitchFamily="18" charset="0"/>
              </a:rPr>
              <a:t>被重写方法</a:t>
            </a:r>
            <a:r>
              <a:rPr lang="zh-CN" altLang="en-US" sz="2400" dirty="0" smtClean="0">
                <a:ea typeface="宋体" pitchFamily="2" charset="-122"/>
                <a:cs typeface="Times New Roman" pitchFamily="18" charset="0"/>
              </a:rPr>
              <a:t>具有相同的</a:t>
            </a:r>
            <a:r>
              <a:rPr lang="zh-CN" altLang="en-US" sz="2400" dirty="0" smtClean="0">
                <a:solidFill>
                  <a:srgbClr val="C00000"/>
                </a:solidFill>
                <a:ea typeface="宋体" pitchFamily="2" charset="-122"/>
                <a:cs typeface="Times New Roman" pitchFamily="18" charset="0"/>
              </a:rPr>
              <a:t>方法名称、参数列表和返回值类型。</a:t>
            </a:r>
          </a:p>
          <a:p>
            <a:pPr lvl="1">
              <a:spcBef>
                <a:spcPct val="50000"/>
              </a:spcBef>
              <a:buFont typeface="Wingdings" pitchFamily="2" charset="2"/>
              <a:buChar char="Ø"/>
            </a:pPr>
            <a:r>
              <a:rPr lang="zh-CN" altLang="en-US" dirty="0">
                <a:ea typeface="宋体" pitchFamily="2" charset="-122"/>
                <a:cs typeface="Times New Roman" pitchFamily="18" charset="0"/>
              </a:rPr>
              <a:t>重写方法</a:t>
            </a:r>
            <a:r>
              <a:rPr lang="zh-CN" altLang="en-US" sz="2400" dirty="0" smtClean="0">
                <a:ea typeface="宋体" pitchFamily="2" charset="-122"/>
                <a:cs typeface="Times New Roman" pitchFamily="18" charset="0"/>
              </a:rPr>
              <a:t>不能使用比</a:t>
            </a:r>
            <a:r>
              <a:rPr lang="zh-CN" altLang="en-US" dirty="0">
                <a:ea typeface="宋体" pitchFamily="2" charset="-122"/>
                <a:cs typeface="Times New Roman" pitchFamily="18" charset="0"/>
              </a:rPr>
              <a:t>被重写方法</a:t>
            </a:r>
            <a:r>
              <a:rPr lang="zh-CN" altLang="en-US" sz="2400" dirty="0" smtClean="0">
                <a:ea typeface="宋体" pitchFamily="2" charset="-122"/>
                <a:cs typeface="Times New Roman" pitchFamily="18" charset="0"/>
              </a:rPr>
              <a:t>更严格的访问权限。</a:t>
            </a:r>
            <a:endParaRPr lang="en-US" altLang="zh-CN" sz="2400" dirty="0" smtClean="0">
              <a:ea typeface="宋体" pitchFamily="2" charset="-122"/>
              <a:cs typeface="Times New Roman" pitchFamily="18" charset="0"/>
            </a:endParaRPr>
          </a:p>
          <a:p>
            <a:pPr lvl="1">
              <a:spcBef>
                <a:spcPct val="50000"/>
              </a:spcBef>
              <a:buFont typeface="Wingdings" pitchFamily="2" charset="2"/>
              <a:buChar char="Ø"/>
            </a:pPr>
            <a:r>
              <a:rPr lang="zh-CN" altLang="en-US" dirty="0" smtClean="0">
                <a:ea typeface="宋体" pitchFamily="2" charset="-122"/>
                <a:cs typeface="Times New Roman" pitchFamily="18" charset="0"/>
              </a:rPr>
              <a:t>重写和被重写的方法须同时为</a:t>
            </a:r>
            <a:r>
              <a:rPr lang="en-US" altLang="zh-CN" dirty="0" smtClean="0">
                <a:ea typeface="宋体" pitchFamily="2" charset="-122"/>
                <a:cs typeface="Times New Roman" pitchFamily="18" charset="0"/>
              </a:rPr>
              <a:t>static</a:t>
            </a:r>
            <a:r>
              <a:rPr lang="zh-CN" altLang="en-US" dirty="0" smtClean="0">
                <a:ea typeface="宋体" pitchFamily="2" charset="-122"/>
                <a:cs typeface="Times New Roman" pitchFamily="18" charset="0"/>
              </a:rPr>
              <a:t>的，或同时为非</a:t>
            </a:r>
            <a:r>
              <a:rPr lang="en-US" altLang="zh-CN" dirty="0" smtClean="0">
                <a:ea typeface="宋体" pitchFamily="2" charset="-122"/>
                <a:cs typeface="Times New Roman" pitchFamily="18" charset="0"/>
              </a:rPr>
              <a:t>static</a:t>
            </a:r>
            <a:r>
              <a:rPr lang="zh-CN" altLang="en-US" dirty="0" smtClean="0">
                <a:ea typeface="宋体" pitchFamily="2" charset="-122"/>
                <a:cs typeface="Times New Roman" pitchFamily="18" charset="0"/>
              </a:rPr>
              <a:t>的</a:t>
            </a:r>
            <a:endParaRPr lang="en-US" altLang="zh-CN" dirty="0" smtClean="0">
              <a:ea typeface="宋体" pitchFamily="2" charset="-122"/>
              <a:cs typeface="Times New Roman" pitchFamily="18" charset="0"/>
            </a:endParaRPr>
          </a:p>
          <a:p>
            <a:pPr lvl="1">
              <a:spcBef>
                <a:spcPct val="50000"/>
              </a:spcBef>
              <a:buFont typeface="Wingdings" pitchFamily="2" charset="2"/>
              <a:buChar char="Ø"/>
            </a:pPr>
            <a:r>
              <a:rPr lang="zh-CN" altLang="en-US" sz="2400" dirty="0" smtClean="0">
                <a:ea typeface="宋体" pitchFamily="2" charset="-122"/>
                <a:cs typeface="Times New Roman" pitchFamily="18" charset="0"/>
              </a:rPr>
              <a:t>子类方法抛出的异常不能大于父类被重写方法的异常</a:t>
            </a:r>
          </a:p>
        </p:txBody>
      </p:sp>
      <p:sp>
        <p:nvSpPr>
          <p:cNvPr id="2" name="等腰三角形 1"/>
          <p:cNvSpPr/>
          <p:nvPr/>
        </p:nvSpPr>
        <p:spPr>
          <a:xfrm>
            <a:off x="1583668" y="908720"/>
            <a:ext cx="504056" cy="504056"/>
          </a:xfrm>
          <a:prstGeom prst="triangl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772933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—Employee</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142056" y="1166417"/>
            <a:ext cx="8534400" cy="5847755"/>
          </a:xfrm>
          <a:prstGeom prst="rect">
            <a:avLst/>
          </a:prstGeom>
          <a:noFill/>
          <a:ln w="9525">
            <a:noFill/>
            <a:miter lim="800000"/>
            <a:headEnd/>
            <a:tailEnd/>
          </a:ln>
        </p:spPr>
        <p:txBody>
          <a:bodyPr>
            <a:spAutoFit/>
          </a:bodyPr>
          <a:lstStyle/>
          <a:p>
            <a:pPr marL="361950" indent="-361950">
              <a:defRPr/>
            </a:pPr>
            <a:r>
              <a:rPr lang="en-US" altLang="zh-CN" sz="1700" dirty="0" smtClean="0">
                <a:ea typeface="宋体" pitchFamily="2" charset="-122"/>
              </a:rPr>
              <a:t>1  public class Employee {</a:t>
            </a:r>
          </a:p>
          <a:p>
            <a:pPr marL="361950" indent="-361950">
              <a:defRPr/>
            </a:pPr>
            <a:r>
              <a:rPr lang="en-US" altLang="zh-CN" sz="1700" dirty="0" smtClean="0">
                <a:ea typeface="宋体" pitchFamily="2" charset="-122"/>
              </a:rPr>
              <a:t>2      private String name = "</a:t>
            </a:r>
            <a:r>
              <a:rPr lang="zh-CN" altLang="en-US" sz="1700" dirty="0" smtClean="0">
                <a:ea typeface="宋体" pitchFamily="2" charset="-122"/>
              </a:rPr>
              <a:t>张三</a:t>
            </a:r>
            <a:r>
              <a:rPr lang="en-US" altLang="zh-CN" sz="1700" dirty="0" smtClean="0">
                <a:ea typeface="宋体" pitchFamily="2" charset="-122"/>
              </a:rPr>
              <a:t>";</a:t>
            </a:r>
          </a:p>
          <a:p>
            <a:pPr marL="361950" indent="-361950">
              <a:defRPr/>
            </a:pPr>
            <a:r>
              <a:rPr lang="en-US" altLang="zh-CN" sz="1700" dirty="0" smtClean="0">
                <a:ea typeface="宋体" pitchFamily="2" charset="-122"/>
              </a:rPr>
              <a:t>3      private String address;</a:t>
            </a:r>
          </a:p>
          <a:p>
            <a:pPr marL="361950" indent="-361950">
              <a:defRPr/>
            </a:pPr>
            <a:r>
              <a:rPr lang="en-US" altLang="zh-CN" sz="1700" dirty="0" smtClean="0">
                <a:ea typeface="宋体" pitchFamily="2" charset="-122"/>
              </a:rPr>
              <a:t>4      private float salary;</a:t>
            </a:r>
          </a:p>
          <a:p>
            <a:pPr marL="361950" indent="-361950">
              <a:defRPr/>
            </a:pPr>
            <a:r>
              <a:rPr lang="en-US" altLang="zh-CN" sz="1700" dirty="0" smtClean="0">
                <a:ea typeface="宋体" pitchFamily="2" charset="-122"/>
              </a:rPr>
              <a:t>5  </a:t>
            </a:r>
          </a:p>
          <a:p>
            <a:pPr marL="361950" indent="-361950">
              <a:defRPr/>
            </a:pPr>
            <a:r>
              <a:rPr lang="en-US" altLang="zh-CN" sz="1700" dirty="0" smtClean="0">
                <a:solidFill>
                  <a:srgbClr val="0000FF"/>
                </a:solidFill>
                <a:ea typeface="宋体" pitchFamily="2" charset="-122"/>
              </a:rPr>
              <a:t>6      public String </a:t>
            </a:r>
            <a:r>
              <a:rPr lang="en-US" altLang="zh-CN" sz="1700" dirty="0" err="1" smtClean="0">
                <a:solidFill>
                  <a:srgbClr val="0000FF"/>
                </a:solidFill>
                <a:ea typeface="宋体" pitchFamily="2" charset="-122"/>
              </a:rPr>
              <a:t>receivesPay</a:t>
            </a:r>
            <a:r>
              <a:rPr lang="en-US" altLang="zh-CN" sz="1700" dirty="0" smtClean="0">
                <a:solidFill>
                  <a:srgbClr val="0000FF"/>
                </a:solidFill>
                <a:ea typeface="宋体" pitchFamily="2" charset="-122"/>
              </a:rPr>
              <a:t>() {</a:t>
            </a:r>
          </a:p>
          <a:p>
            <a:pPr marL="361950" indent="-361950">
              <a:defRPr/>
            </a:pPr>
            <a:r>
              <a:rPr lang="en-US" altLang="zh-CN" sz="1700" dirty="0" smtClean="0">
                <a:solidFill>
                  <a:srgbClr val="0000FF"/>
                </a:solidFill>
                <a:ea typeface="宋体" pitchFamily="2" charset="-122"/>
              </a:rPr>
              <a:t>7          return "</a:t>
            </a:r>
            <a:r>
              <a:rPr lang="en-US" altLang="zh-CN" sz="1700" dirty="0" err="1" smtClean="0">
                <a:solidFill>
                  <a:srgbClr val="0000FF"/>
                </a:solidFill>
                <a:ea typeface="宋体" pitchFamily="2" charset="-122"/>
              </a:rPr>
              <a:t>receivesPay</a:t>
            </a:r>
            <a:r>
              <a:rPr lang="en-US" altLang="zh-CN" sz="1700" dirty="0" smtClean="0">
                <a:solidFill>
                  <a:srgbClr val="0000FF"/>
                </a:solidFill>
                <a:ea typeface="宋体" pitchFamily="2" charset="-122"/>
              </a:rPr>
              <a:t>:" + name + " salary = " + salary;</a:t>
            </a:r>
          </a:p>
          <a:p>
            <a:pPr marL="361950" indent="-361950">
              <a:defRPr/>
            </a:pPr>
            <a:r>
              <a:rPr lang="en-US" altLang="zh-CN" sz="1700" dirty="0" smtClean="0">
                <a:solidFill>
                  <a:srgbClr val="0000FF"/>
                </a:solidFill>
                <a:ea typeface="宋体" pitchFamily="2" charset="-122"/>
              </a:rPr>
              <a:t>8      }</a:t>
            </a:r>
          </a:p>
          <a:p>
            <a:pPr marL="361950" indent="-361950">
              <a:defRPr/>
            </a:pPr>
            <a:r>
              <a:rPr lang="en-US" altLang="zh-CN" sz="1700" dirty="0" smtClean="0">
                <a:ea typeface="宋体" pitchFamily="2" charset="-122"/>
              </a:rPr>
              <a:t>9  </a:t>
            </a:r>
          </a:p>
          <a:p>
            <a:pPr marL="361950" indent="-361950">
              <a:defRPr/>
            </a:pPr>
            <a:r>
              <a:rPr lang="en-US" altLang="zh-CN" sz="1700" dirty="0" smtClean="0">
                <a:ea typeface="宋体" pitchFamily="2" charset="-122"/>
              </a:rPr>
              <a:t>10     public String </a:t>
            </a:r>
            <a:r>
              <a:rPr lang="en-US" altLang="zh-CN" sz="1700" dirty="0" err="1" smtClean="0">
                <a:ea typeface="宋体" pitchFamily="2" charset="-122"/>
              </a:rPr>
              <a:t>getName</a:t>
            </a:r>
            <a:r>
              <a:rPr lang="en-US" altLang="zh-CN" sz="1700" dirty="0" smtClean="0">
                <a:ea typeface="宋体" pitchFamily="2" charset="-122"/>
              </a:rPr>
              <a:t>() {</a:t>
            </a:r>
          </a:p>
          <a:p>
            <a:pPr marL="361950" indent="-361950">
              <a:defRPr/>
            </a:pPr>
            <a:r>
              <a:rPr lang="en-US" altLang="zh-CN" sz="1700" dirty="0" smtClean="0">
                <a:ea typeface="宋体" pitchFamily="2" charset="-122"/>
              </a:rPr>
              <a:t>11         return name;</a:t>
            </a:r>
          </a:p>
          <a:p>
            <a:pPr marL="361950" indent="-361950">
              <a:defRPr/>
            </a:pPr>
            <a:r>
              <a:rPr lang="en-US" altLang="zh-CN" sz="1700" dirty="0" smtClean="0">
                <a:ea typeface="宋体" pitchFamily="2" charset="-122"/>
              </a:rPr>
              <a:t>12     }</a:t>
            </a:r>
          </a:p>
          <a:p>
            <a:pPr marL="361950" indent="-361950">
              <a:defRPr/>
            </a:pPr>
            <a:r>
              <a:rPr lang="en-US" altLang="zh-CN" sz="1700" dirty="0" smtClean="0">
                <a:ea typeface="宋体" pitchFamily="2" charset="-122"/>
              </a:rPr>
              <a:t>13 </a:t>
            </a:r>
          </a:p>
          <a:p>
            <a:pPr marL="361950" indent="-361950">
              <a:defRPr/>
            </a:pPr>
            <a:r>
              <a:rPr lang="en-US" altLang="zh-CN" sz="1700" dirty="0" smtClean="0">
                <a:ea typeface="宋体" pitchFamily="2" charset="-122"/>
              </a:rPr>
              <a:t>14     public void </a:t>
            </a:r>
            <a:r>
              <a:rPr lang="en-US" altLang="zh-CN" sz="1700" dirty="0" err="1" smtClean="0">
                <a:ea typeface="宋体" pitchFamily="2" charset="-122"/>
              </a:rPr>
              <a:t>setName</a:t>
            </a:r>
            <a:r>
              <a:rPr lang="en-US" altLang="zh-CN" sz="1700" dirty="0" smtClean="0">
                <a:ea typeface="宋体" pitchFamily="2" charset="-122"/>
              </a:rPr>
              <a:t>(String name) {</a:t>
            </a:r>
          </a:p>
          <a:p>
            <a:pPr marL="361950" indent="-361950">
              <a:defRPr/>
            </a:pPr>
            <a:r>
              <a:rPr lang="en-US" altLang="zh-CN" sz="1700" dirty="0" smtClean="0">
                <a:ea typeface="宋体" pitchFamily="2" charset="-122"/>
              </a:rPr>
              <a:t>15         this.name = name;</a:t>
            </a:r>
          </a:p>
          <a:p>
            <a:pPr marL="361950" indent="-361950">
              <a:defRPr/>
            </a:pPr>
            <a:r>
              <a:rPr lang="en-US" altLang="zh-CN" sz="1700" dirty="0" smtClean="0">
                <a:ea typeface="宋体" pitchFamily="2" charset="-122"/>
              </a:rPr>
              <a:t>16     }</a:t>
            </a:r>
          </a:p>
          <a:p>
            <a:pPr marL="361950" indent="-361950">
              <a:defRPr/>
            </a:pPr>
            <a:r>
              <a:rPr lang="en-US" altLang="zh-CN" sz="1700" dirty="0" smtClean="0">
                <a:ea typeface="宋体" pitchFamily="2" charset="-122"/>
              </a:rPr>
              <a:t>17 </a:t>
            </a:r>
          </a:p>
          <a:p>
            <a:pPr marL="361950" indent="-361950">
              <a:defRPr/>
            </a:pPr>
            <a:r>
              <a:rPr lang="en-US" altLang="zh-CN" sz="1700" dirty="0" smtClean="0">
                <a:ea typeface="宋体" pitchFamily="2" charset="-122"/>
              </a:rPr>
              <a:t>18     public String </a:t>
            </a:r>
            <a:r>
              <a:rPr lang="en-US" altLang="zh-CN" sz="1700" dirty="0" err="1" smtClean="0">
                <a:ea typeface="宋体" pitchFamily="2" charset="-122"/>
              </a:rPr>
              <a:t>getAddress</a:t>
            </a:r>
            <a:r>
              <a:rPr lang="en-US" altLang="zh-CN" sz="1700" dirty="0" smtClean="0">
                <a:ea typeface="宋体" pitchFamily="2" charset="-122"/>
              </a:rPr>
              <a:t>() {</a:t>
            </a:r>
          </a:p>
          <a:p>
            <a:pPr marL="361950" indent="-361950">
              <a:buAutoNum type="arabicPlain" startAt="19"/>
              <a:defRPr/>
            </a:pPr>
            <a:r>
              <a:rPr lang="en-US" altLang="zh-CN" sz="1700" dirty="0" smtClean="0">
                <a:ea typeface="宋体" pitchFamily="2" charset="-122"/>
              </a:rPr>
              <a:t>      return address;</a:t>
            </a:r>
          </a:p>
          <a:p>
            <a:pPr marL="361950" indent="-361950">
              <a:buAutoNum type="arabicPlain" startAt="20"/>
              <a:defRPr/>
            </a:pPr>
            <a:r>
              <a:rPr lang="en-US" altLang="zh-CN" sz="1700" dirty="0" smtClean="0">
                <a:ea typeface="宋体" pitchFamily="2" charset="-122"/>
              </a:rPr>
              <a:t>  }</a:t>
            </a:r>
          </a:p>
          <a:p>
            <a:pPr marL="361950" indent="-361950">
              <a:defRPr/>
            </a:pPr>
            <a:r>
              <a:rPr lang="en-US" altLang="zh-CN" sz="1700" dirty="0" smtClean="0">
                <a:ea typeface="宋体" pitchFamily="2" charset="-122"/>
              </a:rPr>
              <a:t>21	}</a:t>
            </a:r>
            <a:endParaRPr lang="zh-CN" altLang="en-US" sz="1700" dirty="0" smtClean="0">
              <a:ea typeface="宋体" pitchFamily="2" charset="-122"/>
            </a:endParaRPr>
          </a:p>
          <a:p>
            <a:pPr marL="361950" indent="-361950">
              <a:buAutoNum type="arabicPlain" startAt="19"/>
              <a:defRPr/>
            </a:pPr>
            <a:endParaRPr lang="zh-CN" altLang="en-US" sz="1700" dirty="0" smtClean="0">
              <a:ea typeface="宋体" pitchFamily="2" charset="-122"/>
            </a:endParaRPr>
          </a:p>
        </p:txBody>
      </p:sp>
    </p:spTree>
    <p:extLst>
      <p:ext uri="{BB962C8B-B14F-4D97-AF65-F5344CB8AC3E}">
        <p14:creationId xmlns:p14="http://schemas.microsoft.com/office/powerpoint/2010/main" val="35147134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—Manager</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142056" y="1166417"/>
            <a:ext cx="8534400" cy="5324535"/>
          </a:xfrm>
          <a:prstGeom prst="rect">
            <a:avLst/>
          </a:prstGeom>
          <a:noFill/>
          <a:ln w="9525">
            <a:noFill/>
            <a:miter lim="800000"/>
            <a:headEnd/>
            <a:tailEnd/>
          </a:ln>
        </p:spPr>
        <p:txBody>
          <a:bodyPr>
            <a:spAutoFit/>
          </a:bodyPr>
          <a:lstStyle/>
          <a:p>
            <a:pPr marL="361950" indent="-361950">
              <a:defRPr/>
            </a:pPr>
            <a:r>
              <a:rPr lang="en-US" altLang="zh-CN" sz="1700" dirty="0" smtClean="0">
                <a:ea typeface="宋体" pitchFamily="2" charset="-122"/>
              </a:rPr>
              <a:t>1  public class Manager </a:t>
            </a:r>
            <a:r>
              <a:rPr lang="en-US" altLang="zh-CN" sz="1700" dirty="0" smtClean="0">
                <a:solidFill>
                  <a:srgbClr val="FF0000"/>
                </a:solidFill>
                <a:ea typeface="宋体" pitchFamily="2" charset="-122"/>
              </a:rPr>
              <a:t>extends</a:t>
            </a:r>
            <a:r>
              <a:rPr lang="en-US" altLang="zh-CN" sz="1700" dirty="0" smtClean="0">
                <a:ea typeface="宋体" pitchFamily="2" charset="-122"/>
              </a:rPr>
              <a:t> Employee {</a:t>
            </a:r>
          </a:p>
          <a:p>
            <a:pPr marL="361950" indent="-361950">
              <a:defRPr/>
            </a:pPr>
            <a:r>
              <a:rPr lang="en-US" altLang="zh-CN" sz="1700" dirty="0" smtClean="0">
                <a:ea typeface="宋体" pitchFamily="2" charset="-122"/>
              </a:rPr>
              <a:t>2      </a:t>
            </a:r>
            <a:r>
              <a:rPr lang="en-US" altLang="zh-CN" sz="1700" dirty="0" err="1" smtClean="0">
                <a:ea typeface="宋体" pitchFamily="2" charset="-122"/>
              </a:rPr>
              <a:t>int</a:t>
            </a:r>
            <a:r>
              <a:rPr lang="en-US" altLang="zh-CN" sz="1700" dirty="0" smtClean="0">
                <a:ea typeface="宋体" pitchFamily="2" charset="-122"/>
              </a:rPr>
              <a:t> </a:t>
            </a:r>
            <a:r>
              <a:rPr lang="en-US" altLang="zh-CN" sz="1700" dirty="0" err="1" smtClean="0">
                <a:ea typeface="宋体" pitchFamily="2" charset="-122"/>
              </a:rPr>
              <a:t>numsOfReports</a:t>
            </a:r>
            <a:r>
              <a:rPr lang="en-US" altLang="zh-CN" sz="1700" dirty="0" smtClean="0">
                <a:ea typeface="宋体" pitchFamily="2" charset="-122"/>
              </a:rPr>
              <a:t> = 250;</a:t>
            </a:r>
          </a:p>
          <a:p>
            <a:pPr marL="361950" indent="-361950">
              <a:defRPr/>
            </a:pPr>
            <a:r>
              <a:rPr lang="en-US" altLang="zh-CN" sz="1700" dirty="0" smtClean="0">
                <a:ea typeface="宋体" pitchFamily="2" charset="-122"/>
              </a:rPr>
              <a:t>3      </a:t>
            </a:r>
            <a:r>
              <a:rPr lang="en-US" altLang="zh-CN" sz="1700" dirty="0" err="1" smtClean="0">
                <a:ea typeface="宋体" pitchFamily="2" charset="-122"/>
              </a:rPr>
              <a:t>int</a:t>
            </a:r>
            <a:r>
              <a:rPr lang="en-US" altLang="zh-CN" sz="1700" dirty="0" smtClean="0">
                <a:ea typeface="宋体" pitchFamily="2" charset="-122"/>
              </a:rPr>
              <a:t> </a:t>
            </a:r>
            <a:r>
              <a:rPr lang="en-US" altLang="zh-CN" sz="1700" dirty="0" err="1" smtClean="0">
                <a:ea typeface="宋体" pitchFamily="2" charset="-122"/>
              </a:rPr>
              <a:t>officeID</a:t>
            </a:r>
            <a:r>
              <a:rPr lang="en-US" altLang="zh-CN" sz="1700" dirty="0" smtClean="0">
                <a:ea typeface="宋体" pitchFamily="2" charset="-122"/>
              </a:rPr>
              <a:t> = 123;</a:t>
            </a:r>
          </a:p>
          <a:p>
            <a:pPr marL="361950" indent="-361950">
              <a:defRPr/>
            </a:pPr>
            <a:r>
              <a:rPr lang="en-US" altLang="zh-CN" sz="1700" dirty="0" smtClean="0">
                <a:ea typeface="宋体" pitchFamily="2" charset="-122"/>
              </a:rPr>
              <a:t>4      float bonus = 1000.0f;</a:t>
            </a:r>
          </a:p>
          <a:p>
            <a:pPr marL="361950" indent="-361950">
              <a:defRPr/>
            </a:pPr>
            <a:r>
              <a:rPr lang="en-US" altLang="zh-CN" sz="1700" dirty="0" smtClean="0">
                <a:ea typeface="宋体" pitchFamily="2" charset="-122"/>
              </a:rPr>
              <a:t>5</a:t>
            </a:r>
          </a:p>
          <a:p>
            <a:pPr marL="361950" indent="-361950">
              <a:defRPr/>
            </a:pPr>
            <a:r>
              <a:rPr lang="en-US" altLang="zh-CN" sz="1700" dirty="0" smtClean="0">
                <a:solidFill>
                  <a:srgbClr val="0000FF"/>
                </a:solidFill>
                <a:ea typeface="宋体" pitchFamily="2" charset="-122"/>
              </a:rPr>
              <a:t>6      public String </a:t>
            </a:r>
            <a:r>
              <a:rPr lang="en-US" altLang="zh-CN" sz="1700" dirty="0" err="1" smtClean="0">
                <a:solidFill>
                  <a:srgbClr val="0000FF"/>
                </a:solidFill>
                <a:ea typeface="宋体" pitchFamily="2" charset="-122"/>
              </a:rPr>
              <a:t>receivesPay</a:t>
            </a:r>
            <a:r>
              <a:rPr lang="en-US" altLang="zh-CN" sz="1700" dirty="0" smtClean="0">
                <a:solidFill>
                  <a:srgbClr val="0000FF"/>
                </a:solidFill>
                <a:ea typeface="宋体" pitchFamily="2" charset="-122"/>
              </a:rPr>
              <a:t>() {</a:t>
            </a:r>
          </a:p>
          <a:p>
            <a:pPr marL="361950" indent="-361950">
              <a:defRPr/>
            </a:pPr>
            <a:r>
              <a:rPr lang="en-US" altLang="zh-CN" sz="1700" dirty="0" smtClean="0">
                <a:solidFill>
                  <a:srgbClr val="0000FF"/>
                </a:solidFill>
                <a:ea typeface="宋体" pitchFamily="2" charset="-122"/>
              </a:rPr>
              <a:t>7          return “ </a:t>
            </a:r>
            <a:r>
              <a:rPr lang="en-US" altLang="zh-CN" sz="1700" dirty="0" err="1" smtClean="0">
                <a:solidFill>
                  <a:srgbClr val="0000FF"/>
                </a:solidFill>
                <a:ea typeface="宋体" pitchFamily="2" charset="-122"/>
              </a:rPr>
              <a:t>receivesPay</a:t>
            </a:r>
            <a:r>
              <a:rPr lang="en-US" altLang="zh-CN" sz="1700" dirty="0" smtClean="0">
                <a:solidFill>
                  <a:srgbClr val="0000FF"/>
                </a:solidFill>
                <a:ea typeface="宋体" pitchFamily="2" charset="-122"/>
              </a:rPr>
              <a:t>:" + </a:t>
            </a:r>
            <a:r>
              <a:rPr lang="en-US" altLang="zh-CN" sz="1700" dirty="0" err="1" smtClean="0">
                <a:solidFill>
                  <a:srgbClr val="0000FF"/>
                </a:solidFill>
                <a:ea typeface="宋体" pitchFamily="2" charset="-122"/>
              </a:rPr>
              <a:t>getName</a:t>
            </a:r>
            <a:r>
              <a:rPr lang="en-US" altLang="zh-CN" sz="1700" dirty="0" smtClean="0">
                <a:solidFill>
                  <a:srgbClr val="0000FF"/>
                </a:solidFill>
                <a:ea typeface="宋体" pitchFamily="2" charset="-122"/>
              </a:rPr>
              <a:t>() +</a:t>
            </a:r>
          </a:p>
          <a:p>
            <a:pPr marL="361950" indent="-361950">
              <a:defRPr/>
            </a:pPr>
            <a:r>
              <a:rPr lang="en-US" altLang="zh-CN" sz="1700" dirty="0" smtClean="0">
                <a:solidFill>
                  <a:srgbClr val="0000FF"/>
                </a:solidFill>
                <a:ea typeface="宋体" pitchFamily="2" charset="-122"/>
              </a:rPr>
              <a:t>8              " salary = " + </a:t>
            </a:r>
            <a:r>
              <a:rPr lang="en-US" altLang="zh-CN" sz="1700" dirty="0" err="1" smtClean="0">
                <a:solidFill>
                  <a:srgbClr val="0000FF"/>
                </a:solidFill>
                <a:ea typeface="宋体" pitchFamily="2" charset="-122"/>
              </a:rPr>
              <a:t>getSalary</a:t>
            </a:r>
            <a:r>
              <a:rPr lang="en-US" altLang="zh-CN" sz="1700" dirty="0" smtClean="0">
                <a:solidFill>
                  <a:srgbClr val="0000FF"/>
                </a:solidFill>
                <a:ea typeface="宋体" pitchFamily="2" charset="-122"/>
              </a:rPr>
              <a:t>() </a:t>
            </a:r>
            <a:r>
              <a:rPr lang="en-US" altLang="zh-CN" sz="1700" dirty="0" smtClean="0">
                <a:solidFill>
                  <a:srgbClr val="FF0000"/>
                </a:solidFill>
                <a:ea typeface="宋体" pitchFamily="2" charset="-122"/>
              </a:rPr>
              <a:t>+ " bonus =" + bonus</a:t>
            </a:r>
            <a:r>
              <a:rPr lang="en-US" altLang="zh-CN" sz="1700" dirty="0" smtClean="0">
                <a:solidFill>
                  <a:srgbClr val="0000FF"/>
                </a:solidFill>
                <a:ea typeface="宋体" pitchFamily="2" charset="-122"/>
              </a:rPr>
              <a:t>;</a:t>
            </a:r>
          </a:p>
          <a:p>
            <a:pPr marL="361950" indent="-361950">
              <a:defRPr/>
            </a:pPr>
            <a:r>
              <a:rPr lang="en-US" altLang="zh-CN" sz="1700" dirty="0" smtClean="0">
                <a:solidFill>
                  <a:srgbClr val="0000FF"/>
                </a:solidFill>
                <a:ea typeface="宋体" pitchFamily="2" charset="-122"/>
              </a:rPr>
              <a:t>9      }</a:t>
            </a:r>
          </a:p>
          <a:p>
            <a:pPr marL="361950" indent="-361950">
              <a:defRPr/>
            </a:pPr>
            <a:r>
              <a:rPr lang="en-US" altLang="zh-CN" sz="1700" dirty="0" smtClean="0">
                <a:ea typeface="宋体" pitchFamily="2" charset="-122"/>
              </a:rPr>
              <a:t>10</a:t>
            </a:r>
          </a:p>
          <a:p>
            <a:pPr marL="361950" indent="-361950">
              <a:defRPr/>
            </a:pPr>
            <a:r>
              <a:rPr lang="en-US" altLang="zh-CN" sz="1700" dirty="0" smtClean="0">
                <a:ea typeface="宋体" pitchFamily="2" charset="-122"/>
              </a:rPr>
              <a:t>11     public void hires() {</a:t>
            </a:r>
          </a:p>
          <a:p>
            <a:pPr marL="361950" indent="-361950">
              <a:defRPr/>
            </a:pPr>
            <a:r>
              <a:rPr lang="en-US" altLang="zh-CN" sz="1700" dirty="0" smtClean="0">
                <a:ea typeface="宋体" pitchFamily="2" charset="-122"/>
              </a:rPr>
              <a:t>12         </a:t>
            </a:r>
            <a:r>
              <a:rPr lang="en-US" altLang="zh-CN" sz="1700" dirty="0" err="1" smtClean="0">
                <a:ea typeface="宋体" pitchFamily="2" charset="-122"/>
              </a:rPr>
              <a:t>numsOfReports</a:t>
            </a:r>
            <a:r>
              <a:rPr lang="en-US" altLang="zh-CN" sz="1700" dirty="0" smtClean="0">
                <a:ea typeface="宋体" pitchFamily="2" charset="-122"/>
              </a:rPr>
              <a:t> = 300;</a:t>
            </a:r>
          </a:p>
          <a:p>
            <a:pPr marL="361950" indent="-361950">
              <a:defRPr/>
            </a:pPr>
            <a:r>
              <a:rPr lang="en-US" altLang="zh-CN" sz="1700" dirty="0" smtClean="0">
                <a:ea typeface="宋体" pitchFamily="2" charset="-122"/>
              </a:rPr>
              <a:t>13         </a:t>
            </a:r>
            <a:r>
              <a:rPr lang="en-US" altLang="zh-CN" sz="1700" dirty="0" err="1" smtClean="0">
                <a:ea typeface="宋体" pitchFamily="2" charset="-122"/>
              </a:rPr>
              <a:t>setName</a:t>
            </a:r>
            <a:r>
              <a:rPr lang="en-US" altLang="zh-CN" sz="1700" dirty="0" smtClean="0">
                <a:ea typeface="宋体" pitchFamily="2" charset="-122"/>
              </a:rPr>
              <a:t>("</a:t>
            </a:r>
            <a:r>
              <a:rPr lang="zh-CN" altLang="en-US" sz="1700" dirty="0" smtClean="0">
                <a:ea typeface="宋体" pitchFamily="2" charset="-122"/>
              </a:rPr>
              <a:t>李四</a:t>
            </a:r>
            <a:r>
              <a:rPr lang="en-US" altLang="zh-CN" sz="1700" dirty="0" smtClean="0">
                <a:ea typeface="宋体" pitchFamily="2" charset="-122"/>
              </a:rPr>
              <a:t>");</a:t>
            </a:r>
          </a:p>
          <a:p>
            <a:pPr marL="361950" indent="-361950">
              <a:defRPr/>
            </a:pPr>
            <a:r>
              <a:rPr lang="en-US" altLang="zh-CN" sz="1700" dirty="0" smtClean="0">
                <a:ea typeface="宋体" pitchFamily="2" charset="-122"/>
              </a:rPr>
              <a:t>14     }</a:t>
            </a:r>
          </a:p>
          <a:p>
            <a:pPr marL="361950" indent="-361950">
              <a:defRPr/>
            </a:pPr>
            <a:r>
              <a:rPr lang="en-US" altLang="zh-CN" sz="1700" dirty="0" smtClean="0">
                <a:ea typeface="宋体" pitchFamily="2" charset="-122"/>
              </a:rPr>
              <a:t>17 </a:t>
            </a:r>
          </a:p>
          <a:p>
            <a:pPr marL="361950" indent="-361950">
              <a:defRPr/>
            </a:pPr>
            <a:r>
              <a:rPr lang="en-US" altLang="zh-CN" sz="1700" dirty="0" smtClean="0">
                <a:ea typeface="宋体" pitchFamily="2" charset="-122"/>
              </a:rPr>
              <a:t>16     public void plans() {</a:t>
            </a:r>
          </a:p>
          <a:p>
            <a:pPr marL="361950" indent="-361950">
              <a:defRPr/>
            </a:pPr>
            <a:r>
              <a:rPr lang="en-US" altLang="zh-CN" sz="1700" dirty="0" smtClean="0">
                <a:ea typeface="宋体" pitchFamily="2" charset="-122"/>
              </a:rPr>
              <a:t>17         //.........</a:t>
            </a:r>
          </a:p>
          <a:p>
            <a:pPr marL="361950" indent="-361950">
              <a:defRPr/>
            </a:pPr>
            <a:r>
              <a:rPr lang="en-US" altLang="zh-CN" sz="1700" dirty="0" smtClean="0">
                <a:ea typeface="宋体" pitchFamily="2" charset="-122"/>
              </a:rPr>
              <a:t>18     }</a:t>
            </a:r>
          </a:p>
          <a:p>
            <a:pPr marL="361950" indent="-361950">
              <a:defRPr/>
            </a:pPr>
            <a:r>
              <a:rPr lang="en-US" altLang="zh-CN" sz="1700" dirty="0" smtClean="0">
                <a:ea typeface="宋体" pitchFamily="2" charset="-122"/>
              </a:rPr>
              <a:t>19 }</a:t>
            </a:r>
          </a:p>
          <a:p>
            <a:pPr marL="361950" indent="-361950">
              <a:buAutoNum type="arabicPlain" startAt="19"/>
              <a:defRPr/>
            </a:pPr>
            <a:endParaRPr lang="zh-CN" altLang="en-US" sz="1700" dirty="0" smtClean="0">
              <a:ea typeface="宋体" pitchFamily="2" charset="-122"/>
            </a:endParaRPr>
          </a:p>
        </p:txBody>
      </p:sp>
    </p:spTree>
    <p:extLst>
      <p:ext uri="{BB962C8B-B14F-4D97-AF65-F5344CB8AC3E}">
        <p14:creationId xmlns:p14="http://schemas.microsoft.com/office/powerpoint/2010/main" val="35147134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500042"/>
            <a:ext cx="8229600" cy="857256"/>
          </a:xfrm>
        </p:spPr>
        <p:txBody>
          <a:bodyPr/>
          <a:lstStyle/>
          <a:p>
            <a:r>
              <a:rPr lang="zh-CN" altLang="en-US" dirty="0" smtClean="0"/>
              <a:t>示  例</a:t>
            </a:r>
            <a:r>
              <a:rPr lang="en-US" altLang="zh-CN" dirty="0" smtClean="0"/>
              <a:t>—Test</a:t>
            </a:r>
            <a:r>
              <a:rPr lang="zh-CN" altLang="en-US" dirty="0" smtClean="0"/>
              <a:t>类</a:t>
            </a:r>
            <a:endParaRPr lang="zh-CN" altLang="en-US" dirty="0"/>
          </a:p>
        </p:txBody>
      </p:sp>
      <p:sp>
        <p:nvSpPr>
          <p:cNvPr id="3" name="内容占位符 2"/>
          <p:cNvSpPr>
            <a:spLocks noGrp="1"/>
          </p:cNvSpPr>
          <p:nvPr>
            <p:ph idx="1"/>
          </p:nvPr>
        </p:nvSpPr>
        <p:spPr>
          <a:xfrm>
            <a:off x="457200" y="1428736"/>
            <a:ext cx="8229600" cy="4929222"/>
          </a:xfrm>
        </p:spPr>
        <p:txBody>
          <a:bodyPr>
            <a:noAutofit/>
          </a:bodyPr>
          <a:lstStyle/>
          <a:p>
            <a:pPr marL="361950" indent="-361950">
              <a:buNone/>
              <a:defRPr/>
            </a:pPr>
            <a:r>
              <a:rPr lang="en-US" altLang="zh-CN" sz="1800" dirty="0" smtClean="0">
                <a:ea typeface="宋体" pitchFamily="2" charset="-122"/>
              </a:rPr>
              <a:t>1  public class Test {</a:t>
            </a:r>
          </a:p>
          <a:p>
            <a:pPr marL="361950" indent="-361950">
              <a:buNone/>
              <a:defRPr/>
            </a:pPr>
            <a:r>
              <a:rPr lang="en-US" altLang="zh-CN" sz="1800" dirty="0" smtClean="0">
                <a:ea typeface="宋体" pitchFamily="2" charset="-122"/>
              </a:rPr>
              <a:t>2      public static void main(String[] </a:t>
            </a:r>
            <a:r>
              <a:rPr lang="en-US" altLang="zh-CN" sz="1800" dirty="0" err="1" smtClean="0">
                <a:ea typeface="宋体" pitchFamily="2" charset="-122"/>
              </a:rPr>
              <a:t>args</a:t>
            </a:r>
            <a:r>
              <a:rPr lang="en-US" altLang="zh-CN" sz="1800" dirty="0" smtClean="0">
                <a:ea typeface="宋体" pitchFamily="2" charset="-122"/>
              </a:rPr>
              <a:t>) {</a:t>
            </a:r>
          </a:p>
          <a:p>
            <a:pPr marL="361950" indent="-361950">
              <a:buNone/>
              <a:defRPr/>
            </a:pPr>
            <a:r>
              <a:rPr lang="en-US" altLang="zh-CN" sz="1800" dirty="0" smtClean="0">
                <a:ea typeface="宋体" pitchFamily="2" charset="-122"/>
              </a:rPr>
              <a:t>3          Manager m = new Manager();</a:t>
            </a:r>
          </a:p>
          <a:p>
            <a:pPr marL="361950" indent="-361950">
              <a:buNone/>
              <a:defRPr/>
            </a:pPr>
            <a:r>
              <a:rPr lang="en-US" altLang="zh-CN" sz="1800" dirty="0" smtClean="0">
                <a:ea typeface="宋体" pitchFamily="2" charset="-122"/>
              </a:rPr>
              <a:t>4  </a:t>
            </a:r>
          </a:p>
          <a:p>
            <a:pPr marL="361950" indent="-361950">
              <a:buNone/>
              <a:defRPr/>
            </a:pPr>
            <a:r>
              <a:rPr lang="en-US" altLang="zh-CN" sz="1800" dirty="0" smtClean="0">
                <a:ea typeface="宋体" pitchFamily="2" charset="-122"/>
              </a:rPr>
              <a:t>5          </a:t>
            </a:r>
            <a:r>
              <a:rPr lang="en-US" altLang="zh-CN" sz="1800" dirty="0" err="1" smtClean="0">
                <a:ea typeface="宋体" pitchFamily="2" charset="-122"/>
              </a:rPr>
              <a:t>System.out.println</a:t>
            </a:r>
            <a:r>
              <a:rPr lang="en-US" altLang="zh-CN" sz="1800" dirty="0" smtClean="0">
                <a:ea typeface="宋体" pitchFamily="2" charset="-122"/>
              </a:rPr>
              <a:t>(</a:t>
            </a:r>
            <a:r>
              <a:rPr lang="en-US" altLang="zh-CN" sz="1800" dirty="0" err="1" smtClean="0">
                <a:ea typeface="宋体" pitchFamily="2" charset="-122"/>
              </a:rPr>
              <a:t>m.numsOfReports</a:t>
            </a:r>
            <a:r>
              <a:rPr lang="en-US" altLang="zh-CN" sz="1800" dirty="0" smtClean="0">
                <a:ea typeface="宋体" pitchFamily="2" charset="-122"/>
              </a:rPr>
              <a:t>);</a:t>
            </a:r>
          </a:p>
          <a:p>
            <a:pPr marL="361950" indent="-361950">
              <a:buNone/>
              <a:defRPr/>
            </a:pPr>
            <a:r>
              <a:rPr lang="en-US" altLang="zh-CN" sz="1800" dirty="0" smtClean="0">
                <a:ea typeface="宋体" pitchFamily="2" charset="-122"/>
              </a:rPr>
              <a:t>6          </a:t>
            </a:r>
            <a:r>
              <a:rPr lang="en-US" altLang="zh-CN" sz="1800" dirty="0" err="1" smtClean="0">
                <a:ea typeface="宋体" pitchFamily="2" charset="-122"/>
              </a:rPr>
              <a:t>System.out.println</a:t>
            </a:r>
            <a:r>
              <a:rPr lang="en-US" altLang="zh-CN" sz="1800" dirty="0" smtClean="0">
                <a:ea typeface="宋体" pitchFamily="2" charset="-122"/>
              </a:rPr>
              <a:t>(</a:t>
            </a:r>
            <a:r>
              <a:rPr lang="en-US" altLang="zh-CN" sz="1800" dirty="0" err="1" smtClean="0">
                <a:ea typeface="宋体" pitchFamily="2" charset="-122"/>
              </a:rPr>
              <a:t>m.getName</a:t>
            </a:r>
            <a:r>
              <a:rPr lang="en-US" altLang="zh-CN" sz="1800" dirty="0" smtClean="0">
                <a:ea typeface="宋体" pitchFamily="2" charset="-122"/>
              </a:rPr>
              <a:t>());</a:t>
            </a:r>
          </a:p>
          <a:p>
            <a:pPr marL="361950" indent="-361950">
              <a:buNone/>
              <a:defRPr/>
            </a:pPr>
            <a:r>
              <a:rPr lang="en-US" altLang="zh-CN" sz="1800" dirty="0" smtClean="0">
                <a:ea typeface="宋体" pitchFamily="2" charset="-122"/>
              </a:rPr>
              <a:t>7  </a:t>
            </a:r>
          </a:p>
          <a:p>
            <a:pPr marL="361950" indent="-361950">
              <a:buNone/>
              <a:defRPr/>
            </a:pPr>
            <a:r>
              <a:rPr lang="en-US" altLang="zh-CN" sz="1800" dirty="0" smtClean="0">
                <a:ea typeface="宋体" pitchFamily="2" charset="-122"/>
              </a:rPr>
              <a:t>8          </a:t>
            </a:r>
            <a:r>
              <a:rPr lang="en-US" altLang="zh-CN" sz="1800" dirty="0" err="1" smtClean="0">
                <a:ea typeface="宋体" pitchFamily="2" charset="-122"/>
              </a:rPr>
              <a:t>System.out.println</a:t>
            </a:r>
            <a:r>
              <a:rPr lang="en-US" altLang="zh-CN" sz="1800" dirty="0" smtClean="0">
                <a:ea typeface="宋体" pitchFamily="2" charset="-122"/>
              </a:rPr>
              <a:t>(</a:t>
            </a:r>
            <a:r>
              <a:rPr lang="en-US" altLang="zh-CN" sz="1800" dirty="0" err="1" smtClean="0">
                <a:solidFill>
                  <a:srgbClr val="0000FF"/>
                </a:solidFill>
                <a:ea typeface="宋体" pitchFamily="2" charset="-122"/>
              </a:rPr>
              <a:t>m.receivesPay</a:t>
            </a:r>
            <a:r>
              <a:rPr lang="en-US" altLang="zh-CN" sz="1800" dirty="0" smtClean="0">
                <a:solidFill>
                  <a:srgbClr val="0000FF"/>
                </a:solidFill>
                <a:ea typeface="宋体" pitchFamily="2" charset="-122"/>
              </a:rPr>
              <a:t>());</a:t>
            </a:r>
          </a:p>
          <a:p>
            <a:pPr marL="361950" indent="-361950">
              <a:buNone/>
              <a:defRPr/>
            </a:pPr>
            <a:r>
              <a:rPr lang="en-US" altLang="zh-CN" sz="1800" dirty="0" smtClean="0">
                <a:ea typeface="宋体" pitchFamily="2" charset="-122"/>
              </a:rPr>
              <a:t>9      }</a:t>
            </a:r>
          </a:p>
          <a:p>
            <a:pPr marL="361950" indent="-361950">
              <a:buNone/>
              <a:defRPr/>
            </a:pPr>
            <a:r>
              <a:rPr lang="en-US" altLang="zh-CN" sz="1800" dirty="0" smtClean="0">
                <a:ea typeface="宋体" pitchFamily="2" charset="-122"/>
              </a:rPr>
              <a:t>10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251520" y="1556792"/>
            <a:ext cx="8640960" cy="3888432"/>
          </a:xfrm>
        </p:spPr>
        <p:txBody>
          <a:bodyPr>
            <a:normAutofit/>
          </a:bodyPr>
          <a:lstStyle/>
          <a:p>
            <a:pPr marL="457200" indent="-457200">
              <a:lnSpc>
                <a:spcPct val="150000"/>
              </a:lnSpc>
              <a:buFont typeface="+mj-lt"/>
              <a:buAutoNum type="arabicPeriod"/>
              <a:defRPr/>
            </a:pPr>
            <a:r>
              <a:rPr lang="zh-CN" altLang="en-US" sz="2400" dirty="0" smtClean="0">
                <a:ea typeface="宋体" pitchFamily="2" charset="-122"/>
              </a:rPr>
              <a:t>在</a:t>
            </a:r>
            <a:r>
              <a:rPr lang="en-US" altLang="zh-CN" sz="2400" dirty="0" smtClean="0">
                <a:ea typeface="宋体" pitchFamily="2" charset="-122"/>
              </a:rPr>
              <a:t>PC</a:t>
            </a:r>
            <a:r>
              <a:rPr lang="zh-CN" altLang="en-US" sz="2400" dirty="0" smtClean="0">
                <a:ea typeface="宋体" pitchFamily="2" charset="-122"/>
              </a:rPr>
              <a:t>类中，覆盖</a:t>
            </a:r>
            <a:r>
              <a:rPr lang="en-US" altLang="zh-CN" sz="2400" dirty="0" err="1" smtClean="0">
                <a:ea typeface="宋体" pitchFamily="2" charset="-122"/>
              </a:rPr>
              <a:t>getDetails</a:t>
            </a:r>
            <a:r>
              <a:rPr lang="zh-CN" altLang="en-US" sz="2400" dirty="0" smtClean="0">
                <a:ea typeface="宋体" pitchFamily="2" charset="-122"/>
              </a:rPr>
              <a:t>方法，方法返回</a:t>
            </a:r>
            <a:r>
              <a:rPr lang="en-US" altLang="zh-CN" sz="2400" dirty="0" smtClean="0">
                <a:ea typeface="宋体" pitchFamily="2" charset="-122"/>
              </a:rPr>
              <a:t>PC</a:t>
            </a:r>
            <a:r>
              <a:rPr lang="zh-CN" altLang="en-US" sz="2400" dirty="0" smtClean="0">
                <a:ea typeface="宋体" pitchFamily="2" charset="-122"/>
              </a:rPr>
              <a:t>机的详细信息。</a:t>
            </a:r>
          </a:p>
          <a:p>
            <a:pPr marL="457200" indent="-457200">
              <a:lnSpc>
                <a:spcPct val="150000"/>
              </a:lnSpc>
              <a:buFont typeface="+mj-lt"/>
              <a:buAutoNum type="arabicPeriod"/>
              <a:defRPr/>
            </a:pPr>
            <a:r>
              <a:rPr lang="zh-CN" altLang="en-US" sz="2400" dirty="0" smtClean="0">
                <a:ea typeface="宋体" pitchFamily="2" charset="-122"/>
              </a:rPr>
              <a:t>在</a:t>
            </a:r>
            <a:r>
              <a:rPr lang="en-US" altLang="zh-CN" sz="2400" dirty="0" smtClean="0">
                <a:ea typeface="宋体" pitchFamily="2" charset="-122"/>
              </a:rPr>
              <a:t>Test</a:t>
            </a:r>
            <a:r>
              <a:rPr lang="zh-CN" altLang="en-US" sz="2400" dirty="0" smtClean="0">
                <a:ea typeface="宋体" pitchFamily="2" charset="-122"/>
              </a:rPr>
              <a:t>类中调用</a:t>
            </a:r>
            <a:r>
              <a:rPr lang="en-US" altLang="zh-CN" sz="2400" dirty="0" err="1" smtClean="0">
                <a:ea typeface="宋体" pitchFamily="2" charset="-122"/>
              </a:rPr>
              <a:t>getDetails</a:t>
            </a:r>
            <a:r>
              <a:rPr lang="zh-CN" altLang="en-US" sz="2400" dirty="0" smtClean="0">
                <a:ea typeface="宋体" pitchFamily="2" charset="-122"/>
              </a:rPr>
              <a:t>方法，确认输出结果。</a:t>
            </a:r>
          </a:p>
        </p:txBody>
      </p:sp>
      <p:sp>
        <p:nvSpPr>
          <p:cNvPr id="217093" name="Rectangle 5"/>
          <p:cNvSpPr>
            <a:spLocks noGrp="1" noChangeArrowheads="1"/>
          </p:cNvSpPr>
          <p:nvPr>
            <p:ph type="title"/>
          </p:nvPr>
        </p:nvSpPr>
        <p:spPr>
          <a:xfrm>
            <a:off x="3419872" y="692696"/>
            <a:ext cx="3240360" cy="720080"/>
          </a:xfrm>
        </p:spPr>
        <p:txBody>
          <a:bodyPr/>
          <a:lstStyle/>
          <a:p>
            <a:pPr eaLnBrk="1" hangingPunct="1">
              <a:defRPr/>
            </a:pPr>
            <a:r>
              <a:rPr lang="zh-CN" altLang="en-US" b="1" dirty="0" smtClean="0">
                <a:latin typeface="+mn-lt"/>
                <a:ea typeface="宋体" pitchFamily="2" charset="-122"/>
                <a:cs typeface="Times New Roman" pitchFamily="18" charset="0"/>
              </a:rPr>
              <a:t>练  习</a:t>
            </a:r>
            <a:endParaRPr lang="en-US" altLang="zh-CN" b="1" dirty="0" smtClean="0">
              <a:latin typeface="+mn-lt"/>
              <a:ea typeface="宋体" pitchFamily="2" charset="-122"/>
              <a:cs typeface="Times New Roman" pitchFamily="18" charset="0"/>
            </a:endParaRPr>
          </a:p>
        </p:txBody>
      </p:sp>
    </p:spTree>
    <p:extLst>
      <p:ext uri="{BB962C8B-B14F-4D97-AF65-F5344CB8AC3E}">
        <p14:creationId xmlns:p14="http://schemas.microsoft.com/office/powerpoint/2010/main" val="3458972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2" cstate="print"/>
          <a:stretch>
            <a:fillRect/>
          </a:stretch>
        </p:blipFill>
        <p:spPr>
          <a:xfrm>
            <a:off x="357158" y="1857364"/>
            <a:ext cx="8429684" cy="1928826"/>
          </a:xfrm>
        </p:spPr>
      </p:pic>
      <p:sp>
        <p:nvSpPr>
          <p:cNvPr id="7" name="TextBox 6"/>
          <p:cNvSpPr txBox="1"/>
          <p:nvPr/>
        </p:nvSpPr>
        <p:spPr>
          <a:xfrm>
            <a:off x="2071670" y="2445245"/>
            <a:ext cx="5500726" cy="769441"/>
          </a:xfrm>
          <a:prstGeom prst="rect">
            <a:avLst/>
          </a:prstGeom>
          <a:noFill/>
        </p:spPr>
        <p:txBody>
          <a:bodyPr wrap="square" rtlCol="0">
            <a:spAutoFit/>
          </a:bodyPr>
          <a:lstStyle/>
          <a:p>
            <a:r>
              <a:rPr lang="zh-CN" altLang="en-US" sz="4400" dirty="0" smtClean="0">
                <a:solidFill>
                  <a:schemeClr val="bg1"/>
                </a:solidFill>
              </a:rPr>
              <a:t>第一节 类的继承</a:t>
            </a:r>
            <a:endParaRPr lang="zh-CN" altLang="en-US" sz="4400" dirty="0">
              <a:solidFill>
                <a:schemeClr val="bg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圆角矩形 9"/>
          <p:cNvSpPr>
            <a:spLocks noChangeArrowheads="1"/>
          </p:cNvSpPr>
          <p:nvPr/>
        </p:nvSpPr>
        <p:spPr bwMode="auto">
          <a:xfrm>
            <a:off x="539552" y="5084340"/>
            <a:ext cx="8139113" cy="1296988"/>
          </a:xfrm>
          <a:prstGeom prst="roundRect">
            <a:avLst>
              <a:gd name="adj" fmla="val 16667"/>
            </a:avLst>
          </a:prstGeom>
          <a:solidFill>
            <a:srgbClr val="B9CDE5"/>
          </a:solidFill>
          <a:ln w="25400">
            <a:solidFill>
              <a:srgbClr val="385D8A"/>
            </a:solidFill>
            <a:round/>
            <a:headEnd/>
            <a:tailEnd/>
          </a:ln>
        </p:spPr>
        <p:txBody>
          <a:bodyPr anchor="ctr"/>
          <a:lstStyle/>
          <a:p>
            <a:pPr algn="ctr"/>
            <a:endParaRPr lang="zh-CN" altLang="en-US" sz="2400">
              <a:solidFill>
                <a:srgbClr val="FFFFFF"/>
              </a:solidFill>
              <a:latin typeface="Calibri" pitchFamily="34" charset="0"/>
              <a:ea typeface="Arial Unicode MS" pitchFamily="34" charset="-122"/>
            </a:endParaRPr>
          </a:p>
        </p:txBody>
      </p:sp>
      <p:sp>
        <p:nvSpPr>
          <p:cNvPr id="16387" name="圆角矩形 8"/>
          <p:cNvSpPr>
            <a:spLocks noChangeArrowheads="1"/>
          </p:cNvSpPr>
          <p:nvPr/>
        </p:nvSpPr>
        <p:spPr bwMode="auto">
          <a:xfrm>
            <a:off x="609600" y="1484784"/>
            <a:ext cx="8067675" cy="792163"/>
          </a:xfrm>
          <a:prstGeom prst="roundRect">
            <a:avLst>
              <a:gd name="adj" fmla="val 16667"/>
            </a:avLst>
          </a:prstGeom>
          <a:solidFill>
            <a:srgbClr val="B9CDE5"/>
          </a:solidFill>
          <a:ln w="25400">
            <a:solidFill>
              <a:srgbClr val="385D8A"/>
            </a:solidFill>
            <a:round/>
            <a:headEnd/>
            <a:tailEnd/>
          </a:ln>
        </p:spPr>
        <p:txBody>
          <a:bodyPr anchor="ctr"/>
          <a:lstStyle/>
          <a:p>
            <a:r>
              <a:rPr lang="en-US" altLang="zh-CN" sz="2400" dirty="0">
                <a:latin typeface="Times New Roman" pitchFamily="18" charset="0"/>
                <a:ea typeface="宋体" pitchFamily="2" charset="-122"/>
                <a:cs typeface="Times New Roman" pitchFamily="18" charset="0"/>
              </a:rPr>
              <a:t>Java</a:t>
            </a:r>
            <a:r>
              <a:rPr lang="zh-CN" altLang="en-US" sz="2400" dirty="0">
                <a:latin typeface="Times New Roman" pitchFamily="18" charset="0"/>
                <a:ea typeface="宋体" pitchFamily="2" charset="-122"/>
                <a:cs typeface="Times New Roman" pitchFamily="18" charset="0"/>
              </a:rPr>
              <a:t>权限修饰符</a:t>
            </a:r>
            <a:r>
              <a:rPr lang="en-US" altLang="zh-CN" sz="2400" dirty="0">
                <a:latin typeface="Times New Roman" pitchFamily="18" charset="0"/>
                <a:ea typeface="宋体" pitchFamily="2" charset="-122"/>
                <a:cs typeface="Times New Roman" pitchFamily="18" charset="0"/>
              </a:rPr>
              <a:t>public</a:t>
            </a:r>
            <a:r>
              <a:rPr lang="zh-CN" altLang="en-US" sz="2400" dirty="0">
                <a:latin typeface="Times New Roman" pitchFamily="18" charset="0"/>
                <a:ea typeface="宋体" pitchFamily="2" charset="-122"/>
                <a:cs typeface="Times New Roman" pitchFamily="18" charset="0"/>
              </a:rPr>
              <a:t>、</a:t>
            </a:r>
            <a:r>
              <a:rPr lang="en-US" altLang="zh-CN" sz="2400" dirty="0">
                <a:latin typeface="Times New Roman" pitchFamily="18" charset="0"/>
                <a:ea typeface="宋体" pitchFamily="2" charset="-122"/>
                <a:cs typeface="Times New Roman" pitchFamily="18" charset="0"/>
              </a:rPr>
              <a:t>protected</a:t>
            </a:r>
            <a:r>
              <a:rPr lang="zh-CN" altLang="en-US" sz="2400" dirty="0">
                <a:latin typeface="Times New Roman" pitchFamily="18" charset="0"/>
                <a:ea typeface="宋体" pitchFamily="2" charset="-122"/>
                <a:cs typeface="Times New Roman" pitchFamily="18" charset="0"/>
              </a:rPr>
              <a:t>、</a:t>
            </a:r>
            <a:r>
              <a:rPr lang="en-US" altLang="zh-CN" sz="2400" dirty="0">
                <a:latin typeface="Times New Roman" pitchFamily="18" charset="0"/>
                <a:ea typeface="宋体" pitchFamily="2" charset="-122"/>
                <a:cs typeface="Times New Roman" pitchFamily="18" charset="0"/>
              </a:rPr>
              <a:t>private</a:t>
            </a:r>
            <a:r>
              <a:rPr lang="zh-CN" altLang="en-US" sz="2400" dirty="0">
                <a:latin typeface="Times New Roman" pitchFamily="18" charset="0"/>
                <a:ea typeface="宋体" pitchFamily="2" charset="-122"/>
                <a:cs typeface="Times New Roman" pitchFamily="18" charset="0"/>
              </a:rPr>
              <a:t>置于</a:t>
            </a:r>
            <a:r>
              <a:rPr lang="zh-CN" altLang="en-US" sz="2400" b="1" dirty="0">
                <a:solidFill>
                  <a:srgbClr val="C00000"/>
                </a:solidFill>
                <a:latin typeface="Times New Roman" pitchFamily="18" charset="0"/>
                <a:ea typeface="宋体" pitchFamily="2" charset="-122"/>
                <a:cs typeface="Times New Roman" pitchFamily="18" charset="0"/>
              </a:rPr>
              <a:t>类的成员</a:t>
            </a:r>
            <a:r>
              <a:rPr lang="zh-CN" altLang="en-US" sz="2400" dirty="0">
                <a:latin typeface="Times New Roman" pitchFamily="18" charset="0"/>
                <a:ea typeface="宋体" pitchFamily="2" charset="-122"/>
                <a:cs typeface="Times New Roman" pitchFamily="18" charset="0"/>
              </a:rPr>
              <a:t>定义前，用来限定对象对该</a:t>
            </a:r>
            <a:r>
              <a:rPr lang="zh-CN" altLang="en-US" sz="2400" dirty="0" smtClean="0">
                <a:latin typeface="Times New Roman" pitchFamily="18" charset="0"/>
                <a:ea typeface="宋体" pitchFamily="2" charset="-122"/>
                <a:cs typeface="Times New Roman" pitchFamily="18" charset="0"/>
              </a:rPr>
              <a:t>类</a:t>
            </a:r>
            <a:r>
              <a:rPr lang="zh-CN" altLang="en-US" sz="2400" dirty="0">
                <a:latin typeface="Times New Roman" pitchFamily="18" charset="0"/>
                <a:ea typeface="宋体" pitchFamily="2" charset="-122"/>
                <a:cs typeface="Times New Roman" pitchFamily="18" charset="0"/>
              </a:rPr>
              <a:t>对象</a:t>
            </a:r>
            <a:r>
              <a:rPr lang="zh-CN" altLang="en-US" sz="2400" dirty="0" smtClean="0">
                <a:latin typeface="Times New Roman" pitchFamily="18" charset="0"/>
                <a:ea typeface="宋体" pitchFamily="2" charset="-122"/>
                <a:cs typeface="Times New Roman" pitchFamily="18" charset="0"/>
              </a:rPr>
              <a:t>成员</a:t>
            </a:r>
            <a:r>
              <a:rPr lang="zh-CN" altLang="en-US" sz="2400" dirty="0">
                <a:latin typeface="Times New Roman" pitchFamily="18" charset="0"/>
                <a:ea typeface="宋体" pitchFamily="2" charset="-122"/>
                <a:cs typeface="Times New Roman" pitchFamily="18" charset="0"/>
              </a:rPr>
              <a:t>的访问权限</a:t>
            </a:r>
            <a:r>
              <a:rPr lang="zh-CN" altLang="en-US" sz="2400" dirty="0" smtClean="0">
                <a:latin typeface="Times New Roman" pitchFamily="18" charset="0"/>
                <a:ea typeface="宋体" pitchFamily="2" charset="-122"/>
                <a:cs typeface="Times New Roman" pitchFamily="18" charset="0"/>
              </a:rPr>
              <a:t>。</a:t>
            </a:r>
            <a:endParaRPr lang="zh-CN" altLang="en-US" sz="2400" dirty="0">
              <a:latin typeface="Times New Roman" pitchFamily="18" charset="0"/>
              <a:ea typeface="宋体" pitchFamily="2" charset="-122"/>
              <a:cs typeface="Times New Roman" pitchFamily="18" charset="0"/>
            </a:endParaRPr>
          </a:p>
        </p:txBody>
      </p:sp>
      <p:sp>
        <p:nvSpPr>
          <p:cNvPr id="16389" name="TextBox 4"/>
          <p:cNvSpPr txBox="1">
            <a:spLocks noChangeArrowheads="1"/>
          </p:cNvSpPr>
          <p:nvPr/>
        </p:nvSpPr>
        <p:spPr bwMode="auto">
          <a:xfrm>
            <a:off x="2483768" y="767041"/>
            <a:ext cx="525658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3600" b="1" dirty="0" smtClean="0"/>
              <a:t> </a:t>
            </a:r>
            <a:r>
              <a:rPr lang="zh-CN" altLang="en-US" sz="3600" b="1" dirty="0" smtClean="0"/>
              <a:t>四种访问权限</a:t>
            </a:r>
            <a:r>
              <a:rPr lang="zh-CN" altLang="en-US" sz="3600" b="1" dirty="0"/>
              <a:t>修饰符</a:t>
            </a:r>
          </a:p>
        </p:txBody>
      </p:sp>
      <p:graphicFrame>
        <p:nvGraphicFramePr>
          <p:cNvPr id="23558" name="Group 6"/>
          <p:cNvGraphicFramePr>
            <a:graphicFrameLocks noGrp="1"/>
          </p:cNvGraphicFramePr>
          <p:nvPr>
            <p:extLst>
              <p:ext uri="{D42A27DB-BD31-4B8C-83A1-F6EECF244321}">
                <p14:modId xmlns:p14="http://schemas.microsoft.com/office/powerpoint/2010/main" val="907317490"/>
              </p:ext>
            </p:extLst>
          </p:nvPr>
        </p:nvGraphicFramePr>
        <p:xfrm>
          <a:off x="538163" y="2564904"/>
          <a:ext cx="8283575" cy="2225676"/>
        </p:xfrm>
        <a:graphic>
          <a:graphicData uri="http://schemas.openxmlformats.org/drawingml/2006/table">
            <a:tbl>
              <a:tblPr/>
              <a:tblGrid>
                <a:gridCol w="1657350"/>
                <a:gridCol w="1655762"/>
                <a:gridCol w="1657350"/>
                <a:gridCol w="1657350"/>
                <a:gridCol w="1655763"/>
              </a:tblGrid>
              <a:tr h="427038">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zh-CN" altLang="en-US" sz="2200" b="1" i="0" u="none" strike="noStrike" cap="none" normalizeH="0" baseline="0" dirty="0" smtClean="0">
                          <a:ln>
                            <a:noFill/>
                          </a:ln>
                          <a:solidFill>
                            <a:srgbClr val="FFFFFF"/>
                          </a:solidFill>
                          <a:effectLst/>
                          <a:latin typeface="宋体" pitchFamily="2" charset="-122"/>
                          <a:ea typeface="宋体" pitchFamily="2" charset="-122"/>
                          <a:cs typeface="Arial Unicode MS" pitchFamily="34" charset="-122"/>
                          <a:sym typeface="Calibri" pitchFamily="34" charset="0"/>
                        </a:rPr>
                        <a:t>修饰符</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zh-CN" altLang="en-US" sz="2200" b="1" i="0" u="none" strike="noStrike" cap="none" normalizeH="0" baseline="0" dirty="0" smtClean="0">
                          <a:ln>
                            <a:noFill/>
                          </a:ln>
                          <a:solidFill>
                            <a:srgbClr val="FFFFFF"/>
                          </a:solidFill>
                          <a:effectLst/>
                          <a:latin typeface="宋体" pitchFamily="2" charset="-122"/>
                          <a:ea typeface="宋体" pitchFamily="2" charset="-122"/>
                          <a:cs typeface="Arial Unicode MS" pitchFamily="34" charset="-122"/>
                          <a:sym typeface="Calibri" pitchFamily="34" charset="0"/>
                        </a:rPr>
                        <a:t>类内部</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zh-CN" altLang="en-US" sz="2200" b="1" i="0" u="none" strike="noStrike" cap="none" normalizeH="0" baseline="0" dirty="0" smtClean="0">
                          <a:ln>
                            <a:noFill/>
                          </a:ln>
                          <a:solidFill>
                            <a:srgbClr val="FFFFFF"/>
                          </a:solidFill>
                          <a:effectLst/>
                          <a:latin typeface="宋体" pitchFamily="2" charset="-122"/>
                          <a:ea typeface="宋体" pitchFamily="2" charset="-122"/>
                          <a:cs typeface="Arial Unicode MS" pitchFamily="34" charset="-122"/>
                          <a:sym typeface="Calibri" pitchFamily="34" charset="0"/>
                        </a:rPr>
                        <a:t>同一个包</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zh-CN" altLang="en-US" sz="2200" b="1" i="0" u="none" strike="noStrike" cap="none" normalizeH="0" baseline="0" dirty="0" smtClean="0">
                          <a:ln>
                            <a:noFill/>
                          </a:ln>
                          <a:solidFill>
                            <a:srgbClr val="FFFFFF"/>
                          </a:solidFill>
                          <a:effectLst/>
                          <a:latin typeface="宋体" pitchFamily="2" charset="-122"/>
                          <a:ea typeface="宋体" pitchFamily="2" charset="-122"/>
                          <a:cs typeface="Arial Unicode MS" pitchFamily="34" charset="-122"/>
                          <a:sym typeface="Calibri" pitchFamily="34" charset="0"/>
                        </a:rPr>
                        <a:t>子类</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zh-CN" altLang="en-US" sz="2200" b="1" i="0" u="none" strike="noStrike" cap="none" normalizeH="0" baseline="0" dirty="0" smtClean="0">
                          <a:ln>
                            <a:noFill/>
                          </a:ln>
                          <a:solidFill>
                            <a:srgbClr val="FFFFFF"/>
                          </a:solidFill>
                          <a:effectLst/>
                          <a:latin typeface="宋体" pitchFamily="2" charset="-122"/>
                          <a:ea typeface="宋体" pitchFamily="2" charset="-122"/>
                          <a:cs typeface="Arial Unicode MS" pitchFamily="34" charset="-122"/>
                          <a:sym typeface="Calibri" pitchFamily="34" charset="0"/>
                        </a:rPr>
                        <a:t>任何地方</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1"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private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smtClean="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smtClean="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1"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default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smtClean="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1"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protected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27038">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1"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public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16429" name="TextBox 7"/>
          <p:cNvSpPr txBox="1">
            <a:spLocks noChangeArrowheads="1"/>
          </p:cNvSpPr>
          <p:nvPr/>
        </p:nvSpPr>
        <p:spPr bwMode="auto">
          <a:xfrm>
            <a:off x="611560" y="5166320"/>
            <a:ext cx="81391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dirty="0"/>
              <a:t>对于</a:t>
            </a:r>
            <a:r>
              <a:rPr lang="en-US" altLang="zh-CN" sz="2400" dirty="0"/>
              <a:t>class</a:t>
            </a:r>
            <a:r>
              <a:rPr lang="zh-CN" altLang="en-US" sz="2400" dirty="0"/>
              <a:t>的权限修饰只可以用</a:t>
            </a:r>
            <a:r>
              <a:rPr lang="en-US" altLang="zh-CN" sz="2400" dirty="0"/>
              <a:t>public</a:t>
            </a:r>
            <a:r>
              <a:rPr lang="zh-CN" altLang="en-US" sz="2400" dirty="0"/>
              <a:t>和</a:t>
            </a:r>
            <a:r>
              <a:rPr lang="en-US" altLang="zh-CN" sz="2400" dirty="0"/>
              <a:t>default</a:t>
            </a:r>
            <a:r>
              <a:rPr lang="zh-CN" altLang="en-US" sz="2400" dirty="0"/>
              <a:t>。</a:t>
            </a:r>
            <a:endParaRPr lang="en-US" sz="2400" dirty="0"/>
          </a:p>
          <a:p>
            <a:pPr marL="342900" indent="-342900" eaLnBrk="1" hangingPunct="1">
              <a:buFont typeface="Wingdings" pitchFamily="2" charset="2"/>
              <a:buChar char="Ø"/>
            </a:pPr>
            <a:r>
              <a:rPr lang="en-US" altLang="zh-CN" sz="2100" dirty="0" smtClean="0"/>
              <a:t>public</a:t>
            </a:r>
            <a:r>
              <a:rPr lang="zh-CN" altLang="en-US" sz="2100" dirty="0"/>
              <a:t>类可以在任意地方被访问。</a:t>
            </a:r>
            <a:endParaRPr lang="en-US" sz="2100" dirty="0"/>
          </a:p>
          <a:p>
            <a:pPr marL="342900" indent="-342900" eaLnBrk="1" hangingPunct="1">
              <a:buFont typeface="Wingdings" pitchFamily="2" charset="2"/>
              <a:buChar char="Ø"/>
            </a:pPr>
            <a:r>
              <a:rPr lang="en-US" altLang="zh-CN" sz="2100" dirty="0" smtClean="0"/>
              <a:t>default</a:t>
            </a:r>
            <a:r>
              <a:rPr lang="zh-CN" altLang="en-US" sz="2100" dirty="0"/>
              <a:t>类只可以被同一个包内部的类访问。</a:t>
            </a:r>
          </a:p>
        </p:txBody>
      </p:sp>
    </p:spTree>
    <p:extLst>
      <p:ext uri="{BB962C8B-B14F-4D97-AF65-F5344CB8AC3E}">
        <p14:creationId xmlns:p14="http://schemas.microsoft.com/office/powerpoint/2010/main" val="7238765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96752"/>
            <a:ext cx="1728192" cy="525658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矩形 2"/>
          <p:cNvSpPr/>
          <p:nvPr/>
        </p:nvSpPr>
        <p:spPr>
          <a:xfrm>
            <a:off x="2339752" y="1226298"/>
            <a:ext cx="6624736" cy="3960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4" name="矩形 3"/>
          <p:cNvSpPr/>
          <p:nvPr/>
        </p:nvSpPr>
        <p:spPr>
          <a:xfrm>
            <a:off x="2339752" y="5301208"/>
            <a:ext cx="4968552" cy="13681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文本框 4"/>
          <p:cNvSpPr txBox="1"/>
          <p:nvPr/>
        </p:nvSpPr>
        <p:spPr>
          <a:xfrm>
            <a:off x="683568" y="6453336"/>
            <a:ext cx="792088" cy="369332"/>
          </a:xfrm>
          <a:prstGeom prst="rect">
            <a:avLst/>
          </a:prstGeom>
          <a:noFill/>
        </p:spPr>
        <p:txBody>
          <a:bodyPr wrap="square" rtlCol="0">
            <a:spAutoFit/>
          </a:bodyPr>
          <a:lstStyle/>
          <a:p>
            <a:r>
              <a:rPr lang="zh-CN" altLang="en-US" smtClean="0"/>
              <a:t>栈</a:t>
            </a:r>
            <a:endParaRPr lang="zh-CN" altLang="en-US"/>
          </a:p>
        </p:txBody>
      </p:sp>
      <p:sp>
        <p:nvSpPr>
          <p:cNvPr id="6" name="文本框 5"/>
          <p:cNvSpPr txBox="1"/>
          <p:nvPr/>
        </p:nvSpPr>
        <p:spPr>
          <a:xfrm>
            <a:off x="8388424" y="5301208"/>
            <a:ext cx="755576" cy="369332"/>
          </a:xfrm>
          <a:prstGeom prst="rect">
            <a:avLst/>
          </a:prstGeom>
          <a:noFill/>
        </p:spPr>
        <p:txBody>
          <a:bodyPr wrap="square" rtlCol="0">
            <a:spAutoFit/>
          </a:bodyPr>
          <a:lstStyle/>
          <a:p>
            <a:r>
              <a:rPr lang="zh-CN" altLang="en-US" smtClean="0"/>
              <a:t>堆</a:t>
            </a:r>
            <a:endParaRPr lang="zh-CN" altLang="en-US"/>
          </a:p>
        </p:txBody>
      </p:sp>
      <p:sp>
        <p:nvSpPr>
          <p:cNvPr id="7" name="文本框 6"/>
          <p:cNvSpPr txBox="1"/>
          <p:nvPr/>
        </p:nvSpPr>
        <p:spPr>
          <a:xfrm>
            <a:off x="7452320" y="5985284"/>
            <a:ext cx="1152128" cy="369332"/>
          </a:xfrm>
          <a:prstGeom prst="rect">
            <a:avLst/>
          </a:prstGeom>
          <a:noFill/>
        </p:spPr>
        <p:txBody>
          <a:bodyPr wrap="square" rtlCol="0">
            <a:spAutoFit/>
          </a:bodyPr>
          <a:lstStyle/>
          <a:p>
            <a:r>
              <a:rPr lang="zh-CN" altLang="en-US" smtClean="0"/>
              <a:t>方法区</a:t>
            </a:r>
            <a:endParaRPr lang="zh-CN" altLang="en-US"/>
          </a:p>
        </p:txBody>
      </p:sp>
      <p:sp>
        <p:nvSpPr>
          <p:cNvPr id="8" name="矩形 7"/>
          <p:cNvSpPr/>
          <p:nvPr/>
        </p:nvSpPr>
        <p:spPr>
          <a:xfrm>
            <a:off x="2699792" y="5388895"/>
            <a:ext cx="1512168" cy="119277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9" name="文本框 8"/>
          <p:cNvSpPr txBox="1"/>
          <p:nvPr/>
        </p:nvSpPr>
        <p:spPr>
          <a:xfrm>
            <a:off x="2987824" y="5670540"/>
            <a:ext cx="936104" cy="923330"/>
          </a:xfrm>
          <a:prstGeom prst="rect">
            <a:avLst/>
          </a:prstGeom>
          <a:noFill/>
        </p:spPr>
        <p:txBody>
          <a:bodyPr wrap="square" rtlCol="0">
            <a:spAutoFit/>
          </a:bodyPr>
          <a:lstStyle/>
          <a:p>
            <a:r>
              <a:rPr lang="en-US" altLang="zh-CN" smtClean="0"/>
              <a:t>Father()</a:t>
            </a:r>
          </a:p>
          <a:p>
            <a:r>
              <a:rPr lang="en-US" altLang="zh-CN" smtClean="0"/>
              <a:t>getInfo()</a:t>
            </a:r>
          </a:p>
          <a:p>
            <a:r>
              <a:rPr lang="en-US" altLang="zh-CN" smtClean="0"/>
              <a:t>setInfo()</a:t>
            </a:r>
            <a:endParaRPr lang="zh-CN" altLang="en-US"/>
          </a:p>
        </p:txBody>
      </p:sp>
      <p:sp>
        <p:nvSpPr>
          <p:cNvPr id="10" name="矩形 9"/>
          <p:cNvSpPr/>
          <p:nvPr/>
        </p:nvSpPr>
        <p:spPr>
          <a:xfrm>
            <a:off x="5292080" y="5388895"/>
            <a:ext cx="1440160" cy="120497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FF0000"/>
                </a:solidFill>
              </a:rPr>
              <a:t>Son()</a:t>
            </a:r>
          </a:p>
          <a:p>
            <a:pPr algn="ctr"/>
            <a:endParaRPr lang="en-US" altLang="zh-CN" smtClean="0">
              <a:solidFill>
                <a:srgbClr val="FF0000"/>
              </a:solidFill>
            </a:endParaRPr>
          </a:p>
          <a:p>
            <a:pPr algn="ctr"/>
            <a:r>
              <a:rPr lang="en-US" altLang="zh-CN" smtClean="0">
                <a:solidFill>
                  <a:srgbClr val="FF0000"/>
                </a:solidFill>
              </a:rPr>
              <a:t>test()</a:t>
            </a:r>
            <a:endParaRPr lang="zh-CN" altLang="en-US" dirty="0">
              <a:solidFill>
                <a:srgbClr val="FF0000"/>
              </a:solidFill>
            </a:endParaRPr>
          </a:p>
        </p:txBody>
      </p:sp>
      <p:cxnSp>
        <p:nvCxnSpPr>
          <p:cNvPr id="12" name="直接箭头连接符 11"/>
          <p:cNvCxnSpPr>
            <a:stCxn id="10" idx="1"/>
          </p:cNvCxnSpPr>
          <p:nvPr/>
        </p:nvCxnSpPr>
        <p:spPr>
          <a:xfrm flipH="1" flipV="1">
            <a:off x="4211960" y="5985284"/>
            <a:ext cx="1080120" cy="6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95536" y="5080250"/>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67544" y="5985284"/>
            <a:ext cx="2232248" cy="369332"/>
          </a:xfrm>
          <a:prstGeom prst="rect">
            <a:avLst/>
          </a:prstGeom>
          <a:noFill/>
        </p:spPr>
        <p:txBody>
          <a:bodyPr wrap="square" rtlCol="0">
            <a:spAutoFit/>
          </a:bodyPr>
          <a:lstStyle/>
          <a:p>
            <a:r>
              <a:rPr lang="en-US" altLang="zh-CN" smtClean="0"/>
              <a:t>Father f:</a:t>
            </a:r>
            <a:endParaRPr lang="zh-CN" altLang="en-US"/>
          </a:p>
        </p:txBody>
      </p:sp>
      <p:sp>
        <p:nvSpPr>
          <p:cNvPr id="20" name="文本框 19"/>
          <p:cNvSpPr txBox="1"/>
          <p:nvPr/>
        </p:nvSpPr>
        <p:spPr>
          <a:xfrm>
            <a:off x="2555776" y="188640"/>
            <a:ext cx="4464496" cy="864096"/>
          </a:xfrm>
          <a:prstGeom prst="rect">
            <a:avLst/>
          </a:prstGeom>
          <a:noFill/>
        </p:spPr>
        <p:txBody>
          <a:bodyPr wrap="square" rtlCol="0">
            <a:spAutoFit/>
          </a:bodyPr>
          <a:lstStyle/>
          <a:p>
            <a:endParaRPr lang="zh-CN" altLang="en-US"/>
          </a:p>
        </p:txBody>
      </p:sp>
      <p:sp>
        <p:nvSpPr>
          <p:cNvPr id="21" name="Rectangle 1"/>
          <p:cNvSpPr>
            <a:spLocks noChangeArrowheads="1"/>
          </p:cNvSpPr>
          <p:nvPr/>
        </p:nvSpPr>
        <p:spPr bwMode="auto">
          <a:xfrm>
            <a:off x="555199" y="301886"/>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000000"/>
                </a:solidFill>
                <a:effectLst/>
                <a:latin typeface="Consolas" panose="020B0609020204030204" pitchFamily="49" charset="0"/>
              </a:rPr>
              <a:t>Father f = </a:t>
            </a:r>
            <a:r>
              <a:rPr kumimoji="0" lang="zh-CN" altLang="zh-CN" sz="1300" b="1" i="0" u="none" strike="noStrike" cap="none" normalizeH="0" baseline="0" smtClean="0">
                <a:ln>
                  <a:noFill/>
                </a:ln>
                <a:solidFill>
                  <a:srgbClr val="000080"/>
                </a:solidFill>
                <a:effectLst/>
                <a:latin typeface="Consolas" panose="020B0609020204030204" pitchFamily="49" charset="0"/>
              </a:rPr>
              <a:t>new </a:t>
            </a:r>
            <a:r>
              <a:rPr kumimoji="0" lang="zh-CN" altLang="zh-CN" sz="1300" b="0" i="0" u="none" strike="noStrike" cap="none" normalizeH="0" baseline="0" smtClean="0">
                <a:ln>
                  <a:noFill/>
                </a:ln>
                <a:solidFill>
                  <a:srgbClr val="000000"/>
                </a:solidFill>
                <a:effectLst/>
                <a:latin typeface="Consolas" panose="020B0609020204030204" pitchFamily="49" charset="0"/>
              </a:rPr>
              <a:t>Father();</a:t>
            </a:r>
            <a:br>
              <a:rPr kumimoji="0" lang="zh-CN" altLang="zh-CN" sz="1300" b="0" i="0" u="none" strike="noStrike" cap="none" normalizeH="0" baseline="0" smtClean="0">
                <a:ln>
                  <a:noFill/>
                </a:ln>
                <a:solidFill>
                  <a:srgbClr val="000000"/>
                </a:solidFill>
                <a:effectLst/>
                <a:latin typeface="Consolas" panose="020B0609020204030204" pitchFamily="49" charset="0"/>
              </a:rPr>
            </a:br>
            <a:r>
              <a:rPr kumimoji="0" lang="zh-CN" altLang="zh-CN" sz="1300" b="0" i="0" u="none" strike="noStrike" cap="none" normalizeH="0" baseline="0" smtClean="0">
                <a:ln>
                  <a:noFill/>
                </a:ln>
                <a:solidFill>
                  <a:srgbClr val="000000"/>
                </a:solidFill>
                <a:effectLst/>
                <a:latin typeface="Consolas" panose="020B0609020204030204" pitchFamily="49" charset="0"/>
              </a:rPr>
              <a:t>Son s = </a:t>
            </a:r>
            <a:r>
              <a:rPr kumimoji="0" lang="zh-CN" altLang="zh-CN" sz="1300" b="1" i="0" u="none" strike="noStrike" cap="none" normalizeH="0" baseline="0" smtClean="0">
                <a:ln>
                  <a:noFill/>
                </a:ln>
                <a:solidFill>
                  <a:srgbClr val="000080"/>
                </a:solidFill>
                <a:effectLst/>
                <a:latin typeface="Consolas" panose="020B0609020204030204" pitchFamily="49" charset="0"/>
              </a:rPr>
              <a:t>new </a:t>
            </a:r>
            <a:r>
              <a:rPr kumimoji="0" lang="zh-CN" altLang="zh-CN" sz="1300" b="0" i="0" u="none" strike="noStrike" cap="none" normalizeH="0" baseline="0" smtClean="0">
                <a:ln>
                  <a:noFill/>
                </a:ln>
                <a:solidFill>
                  <a:srgbClr val="000000"/>
                </a:solidFill>
                <a:effectLst/>
                <a:latin typeface="Consolas" panose="020B0609020204030204" pitchFamily="49" charset="0"/>
              </a:rPr>
              <a:t>Son();</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2" name="矩形 21"/>
          <p:cNvSpPr/>
          <p:nvPr/>
        </p:nvSpPr>
        <p:spPr>
          <a:xfrm>
            <a:off x="3203848" y="1504400"/>
            <a:ext cx="2088232" cy="1800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23" name="文本框 22"/>
          <p:cNvSpPr txBox="1"/>
          <p:nvPr/>
        </p:nvSpPr>
        <p:spPr>
          <a:xfrm>
            <a:off x="3455876" y="1807303"/>
            <a:ext cx="1800200" cy="369332"/>
          </a:xfrm>
          <a:prstGeom prst="rect">
            <a:avLst/>
          </a:prstGeom>
          <a:noFill/>
        </p:spPr>
        <p:txBody>
          <a:bodyPr wrap="square" rtlCol="0">
            <a:spAutoFit/>
          </a:bodyPr>
          <a:lstStyle/>
          <a:p>
            <a:r>
              <a:rPr lang="en-US" altLang="zh-CN" smtClean="0"/>
              <a:t>info:”atguigu”</a:t>
            </a:r>
            <a:endParaRPr lang="zh-CN" altLang="en-US"/>
          </a:p>
        </p:txBody>
      </p:sp>
      <p:cxnSp>
        <p:nvCxnSpPr>
          <p:cNvPr id="25" name="直接连接符 24"/>
          <p:cNvCxnSpPr/>
          <p:nvPr/>
        </p:nvCxnSpPr>
        <p:spPr>
          <a:xfrm flipH="1" flipV="1">
            <a:off x="2987824" y="1481555"/>
            <a:ext cx="216024" cy="22845"/>
          </a:xfrm>
          <a:prstGeom prst="line">
            <a:avLst/>
          </a:prstGeom>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555776" y="1440586"/>
            <a:ext cx="864096" cy="369332"/>
          </a:xfrm>
          <a:prstGeom prst="rect">
            <a:avLst/>
          </a:prstGeom>
          <a:noFill/>
        </p:spPr>
        <p:txBody>
          <a:bodyPr wrap="square" rtlCol="0">
            <a:spAutoFit/>
          </a:bodyPr>
          <a:lstStyle/>
          <a:p>
            <a:r>
              <a:rPr lang="en-US" altLang="zh-CN" smtClean="0"/>
              <a:t>x0123</a:t>
            </a:r>
            <a:endParaRPr lang="zh-CN" altLang="en-US"/>
          </a:p>
        </p:txBody>
      </p:sp>
      <p:sp>
        <p:nvSpPr>
          <p:cNvPr id="27" name="文本框 26"/>
          <p:cNvSpPr txBox="1"/>
          <p:nvPr/>
        </p:nvSpPr>
        <p:spPr>
          <a:xfrm>
            <a:off x="1367644" y="5995735"/>
            <a:ext cx="864096" cy="369332"/>
          </a:xfrm>
          <a:prstGeom prst="rect">
            <a:avLst/>
          </a:prstGeom>
          <a:noFill/>
        </p:spPr>
        <p:txBody>
          <a:bodyPr wrap="square" rtlCol="0">
            <a:spAutoFit/>
          </a:bodyPr>
          <a:lstStyle/>
          <a:p>
            <a:r>
              <a:rPr lang="en-US" altLang="zh-CN" smtClean="0"/>
              <a:t>x0123</a:t>
            </a:r>
            <a:endParaRPr lang="zh-CN" altLang="en-US"/>
          </a:p>
        </p:txBody>
      </p:sp>
      <p:cxnSp>
        <p:nvCxnSpPr>
          <p:cNvPr id="29" name="直接箭头连接符 28"/>
          <p:cNvCxnSpPr/>
          <p:nvPr/>
        </p:nvCxnSpPr>
        <p:spPr>
          <a:xfrm flipV="1">
            <a:off x="1979712" y="1807303"/>
            <a:ext cx="1224136" cy="418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67544" y="5297126"/>
            <a:ext cx="1512168" cy="369332"/>
          </a:xfrm>
          <a:prstGeom prst="rect">
            <a:avLst/>
          </a:prstGeom>
          <a:noFill/>
        </p:spPr>
        <p:txBody>
          <a:bodyPr wrap="square" rtlCol="0">
            <a:spAutoFit/>
          </a:bodyPr>
          <a:lstStyle/>
          <a:p>
            <a:r>
              <a:rPr lang="en-US" altLang="zh-CN" smtClean="0"/>
              <a:t>Son s:</a:t>
            </a:r>
            <a:endParaRPr lang="zh-CN" altLang="en-US"/>
          </a:p>
        </p:txBody>
      </p:sp>
      <p:sp>
        <p:nvSpPr>
          <p:cNvPr id="31" name="矩形 30"/>
          <p:cNvSpPr/>
          <p:nvPr/>
        </p:nvSpPr>
        <p:spPr>
          <a:xfrm>
            <a:off x="5868144" y="2953835"/>
            <a:ext cx="2592288" cy="213686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2" name="矩形 31"/>
          <p:cNvSpPr/>
          <p:nvPr/>
        </p:nvSpPr>
        <p:spPr>
          <a:xfrm>
            <a:off x="6156176" y="3206518"/>
            <a:ext cx="2016224" cy="7146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FF0000"/>
                </a:solidFill>
              </a:rPr>
              <a:t>info:”atguigu”</a:t>
            </a:r>
            <a:endParaRPr lang="zh-CN" altLang="en-US" dirty="0">
              <a:solidFill>
                <a:srgbClr val="FF0000"/>
              </a:solidFill>
            </a:endParaRPr>
          </a:p>
        </p:txBody>
      </p:sp>
      <p:sp>
        <p:nvSpPr>
          <p:cNvPr id="33" name="文本框 32"/>
          <p:cNvSpPr txBox="1"/>
          <p:nvPr/>
        </p:nvSpPr>
        <p:spPr>
          <a:xfrm>
            <a:off x="7956376" y="3429000"/>
            <a:ext cx="1008112" cy="369332"/>
          </a:xfrm>
          <a:prstGeom prst="rect">
            <a:avLst/>
          </a:prstGeom>
          <a:noFill/>
        </p:spPr>
        <p:txBody>
          <a:bodyPr wrap="square" rtlCol="0">
            <a:spAutoFit/>
          </a:bodyPr>
          <a:lstStyle/>
          <a:p>
            <a:r>
              <a:rPr lang="en-US" altLang="zh-CN" smtClean="0"/>
              <a:t>Father</a:t>
            </a:r>
            <a:endParaRPr lang="zh-CN" altLang="en-US"/>
          </a:p>
        </p:txBody>
      </p:sp>
      <p:sp>
        <p:nvSpPr>
          <p:cNvPr id="35" name="矩形 34"/>
          <p:cNvSpPr/>
          <p:nvPr/>
        </p:nvSpPr>
        <p:spPr>
          <a:xfrm>
            <a:off x="6156176" y="4168535"/>
            <a:ext cx="2016224" cy="70004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FF0000"/>
                </a:solidFill>
              </a:rPr>
              <a:t>Info:”</a:t>
            </a:r>
            <a:r>
              <a:rPr lang="zh-CN" altLang="en-US" smtClean="0">
                <a:solidFill>
                  <a:srgbClr val="FF0000"/>
                </a:solidFill>
              </a:rPr>
              <a:t>尚硅谷</a:t>
            </a:r>
            <a:r>
              <a:rPr lang="en-US" altLang="zh-CN" smtClean="0">
                <a:solidFill>
                  <a:srgbClr val="FF0000"/>
                </a:solidFill>
              </a:rPr>
              <a:t>”</a:t>
            </a:r>
            <a:endParaRPr lang="zh-CN" altLang="en-US" dirty="0">
              <a:solidFill>
                <a:srgbClr val="FF0000"/>
              </a:solidFill>
            </a:endParaRPr>
          </a:p>
        </p:txBody>
      </p:sp>
      <p:sp>
        <p:nvSpPr>
          <p:cNvPr id="36" name="文本框 35"/>
          <p:cNvSpPr txBox="1"/>
          <p:nvPr/>
        </p:nvSpPr>
        <p:spPr>
          <a:xfrm>
            <a:off x="7956376" y="4423756"/>
            <a:ext cx="648072" cy="369332"/>
          </a:xfrm>
          <a:prstGeom prst="rect">
            <a:avLst/>
          </a:prstGeom>
          <a:noFill/>
        </p:spPr>
        <p:txBody>
          <a:bodyPr wrap="square" rtlCol="0">
            <a:spAutoFit/>
          </a:bodyPr>
          <a:lstStyle/>
          <a:p>
            <a:r>
              <a:rPr lang="en-US" altLang="zh-CN" smtClean="0"/>
              <a:t>Son</a:t>
            </a:r>
            <a:endParaRPr lang="zh-CN" altLang="en-US"/>
          </a:p>
        </p:txBody>
      </p:sp>
      <p:cxnSp>
        <p:nvCxnSpPr>
          <p:cNvPr id="38" name="直接连接符 37"/>
          <p:cNvCxnSpPr/>
          <p:nvPr/>
        </p:nvCxnSpPr>
        <p:spPr>
          <a:xfrm flipV="1">
            <a:off x="5868144" y="2555612"/>
            <a:ext cx="288032" cy="405772"/>
          </a:xfrm>
          <a:prstGeom prst="line">
            <a:avLst/>
          </a:prstGeom>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6156176" y="2184807"/>
            <a:ext cx="1296144" cy="369332"/>
          </a:xfrm>
          <a:prstGeom prst="rect">
            <a:avLst/>
          </a:prstGeom>
          <a:noFill/>
        </p:spPr>
        <p:txBody>
          <a:bodyPr wrap="square" rtlCol="0">
            <a:spAutoFit/>
          </a:bodyPr>
          <a:lstStyle/>
          <a:p>
            <a:r>
              <a:rPr lang="en-US" altLang="zh-CN" smtClean="0"/>
              <a:t>0x456</a:t>
            </a:r>
            <a:endParaRPr lang="zh-CN" altLang="en-US"/>
          </a:p>
        </p:txBody>
      </p:sp>
      <p:sp>
        <p:nvSpPr>
          <p:cNvPr id="40" name="文本框 39"/>
          <p:cNvSpPr txBox="1"/>
          <p:nvPr/>
        </p:nvSpPr>
        <p:spPr>
          <a:xfrm>
            <a:off x="1140027" y="5289372"/>
            <a:ext cx="1296144" cy="369332"/>
          </a:xfrm>
          <a:prstGeom prst="rect">
            <a:avLst/>
          </a:prstGeom>
          <a:noFill/>
        </p:spPr>
        <p:txBody>
          <a:bodyPr wrap="square" rtlCol="0">
            <a:spAutoFit/>
          </a:bodyPr>
          <a:lstStyle/>
          <a:p>
            <a:r>
              <a:rPr lang="en-US" altLang="zh-CN" smtClean="0"/>
              <a:t>0x456</a:t>
            </a:r>
            <a:endParaRPr lang="zh-CN" altLang="en-US"/>
          </a:p>
        </p:txBody>
      </p:sp>
      <p:cxnSp>
        <p:nvCxnSpPr>
          <p:cNvPr id="42" name="直接箭头连接符 41"/>
          <p:cNvCxnSpPr>
            <a:stCxn id="40" idx="0"/>
          </p:cNvCxnSpPr>
          <p:nvPr/>
        </p:nvCxnSpPr>
        <p:spPr>
          <a:xfrm flipV="1">
            <a:off x="1788099" y="3154550"/>
            <a:ext cx="4008037" cy="2134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3792117" y="1226298"/>
            <a:ext cx="1463959" cy="369332"/>
          </a:xfrm>
          <a:prstGeom prst="rect">
            <a:avLst/>
          </a:prstGeom>
          <a:noFill/>
        </p:spPr>
        <p:txBody>
          <a:bodyPr wrap="square" rtlCol="0">
            <a:spAutoFit/>
          </a:bodyPr>
          <a:lstStyle/>
          <a:p>
            <a:r>
              <a:rPr lang="en-US" altLang="zh-CN" smtClean="0"/>
              <a:t>new Father()</a:t>
            </a:r>
            <a:endParaRPr lang="zh-CN" altLang="en-US"/>
          </a:p>
        </p:txBody>
      </p:sp>
      <p:sp>
        <p:nvSpPr>
          <p:cNvPr id="44" name="文本框 43"/>
          <p:cNvSpPr txBox="1"/>
          <p:nvPr/>
        </p:nvSpPr>
        <p:spPr>
          <a:xfrm>
            <a:off x="6732240" y="2554139"/>
            <a:ext cx="1872208" cy="369332"/>
          </a:xfrm>
          <a:prstGeom prst="rect">
            <a:avLst/>
          </a:prstGeom>
          <a:noFill/>
        </p:spPr>
        <p:txBody>
          <a:bodyPr wrap="square" rtlCol="0">
            <a:spAutoFit/>
          </a:bodyPr>
          <a:lstStyle/>
          <a:p>
            <a:r>
              <a:rPr lang="en-US" altLang="zh-CN" smtClean="0"/>
              <a:t>new Son()</a:t>
            </a:r>
            <a:endParaRPr lang="zh-CN" altLang="en-US"/>
          </a:p>
        </p:txBody>
      </p:sp>
      <p:cxnSp>
        <p:nvCxnSpPr>
          <p:cNvPr id="46" name="直接连接符 45"/>
          <p:cNvCxnSpPr/>
          <p:nvPr/>
        </p:nvCxnSpPr>
        <p:spPr>
          <a:xfrm>
            <a:off x="7020272" y="3429000"/>
            <a:ext cx="792088" cy="369332"/>
          </a:xfrm>
          <a:prstGeom prst="line">
            <a:avLst/>
          </a:prstGeom>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7020272" y="3154550"/>
            <a:ext cx="1224136" cy="369332"/>
          </a:xfrm>
          <a:prstGeom prst="rect">
            <a:avLst/>
          </a:prstGeom>
          <a:noFill/>
        </p:spPr>
        <p:txBody>
          <a:bodyPr wrap="square" rtlCol="0">
            <a:spAutoFit/>
          </a:bodyPr>
          <a:lstStyle/>
          <a:p>
            <a:r>
              <a:rPr lang="en-US" altLang="zh-CN" smtClean="0"/>
              <a:t>“</a:t>
            </a:r>
            <a:r>
              <a:rPr lang="zh-CN" altLang="en-US" smtClean="0"/>
              <a:t>大硅谷</a:t>
            </a:r>
            <a:r>
              <a:rPr lang="en-US" altLang="zh-CN" smtClean="0"/>
              <a:t>”</a:t>
            </a:r>
            <a:endParaRPr lang="zh-CN" altLang="en-US"/>
          </a:p>
        </p:txBody>
      </p:sp>
    </p:spTree>
    <p:extLst>
      <p:ext uri="{BB962C8B-B14F-4D97-AF65-F5344CB8AC3E}">
        <p14:creationId xmlns:p14="http://schemas.microsoft.com/office/powerpoint/2010/main" val="921659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96752"/>
            <a:ext cx="1728192" cy="525658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矩形 2"/>
          <p:cNvSpPr/>
          <p:nvPr/>
        </p:nvSpPr>
        <p:spPr>
          <a:xfrm>
            <a:off x="2339752" y="1226298"/>
            <a:ext cx="6624736" cy="3960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4" name="矩形 3"/>
          <p:cNvSpPr/>
          <p:nvPr/>
        </p:nvSpPr>
        <p:spPr>
          <a:xfrm>
            <a:off x="2339752" y="5301208"/>
            <a:ext cx="4968552" cy="13681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文本框 4"/>
          <p:cNvSpPr txBox="1"/>
          <p:nvPr/>
        </p:nvSpPr>
        <p:spPr>
          <a:xfrm>
            <a:off x="683568" y="6453336"/>
            <a:ext cx="792088" cy="369332"/>
          </a:xfrm>
          <a:prstGeom prst="rect">
            <a:avLst/>
          </a:prstGeom>
          <a:noFill/>
        </p:spPr>
        <p:txBody>
          <a:bodyPr wrap="square" rtlCol="0">
            <a:spAutoFit/>
          </a:bodyPr>
          <a:lstStyle/>
          <a:p>
            <a:r>
              <a:rPr lang="zh-CN" altLang="en-US" smtClean="0"/>
              <a:t>栈</a:t>
            </a:r>
            <a:endParaRPr lang="zh-CN" altLang="en-US"/>
          </a:p>
        </p:txBody>
      </p:sp>
      <p:sp>
        <p:nvSpPr>
          <p:cNvPr id="6" name="文本框 5"/>
          <p:cNvSpPr txBox="1"/>
          <p:nvPr/>
        </p:nvSpPr>
        <p:spPr>
          <a:xfrm>
            <a:off x="8388424" y="5301208"/>
            <a:ext cx="755576" cy="369332"/>
          </a:xfrm>
          <a:prstGeom prst="rect">
            <a:avLst/>
          </a:prstGeom>
          <a:noFill/>
        </p:spPr>
        <p:txBody>
          <a:bodyPr wrap="square" rtlCol="0">
            <a:spAutoFit/>
          </a:bodyPr>
          <a:lstStyle/>
          <a:p>
            <a:r>
              <a:rPr lang="zh-CN" altLang="en-US" smtClean="0"/>
              <a:t>堆</a:t>
            </a:r>
            <a:endParaRPr lang="zh-CN" altLang="en-US"/>
          </a:p>
        </p:txBody>
      </p:sp>
      <p:sp>
        <p:nvSpPr>
          <p:cNvPr id="7" name="文本框 6"/>
          <p:cNvSpPr txBox="1"/>
          <p:nvPr/>
        </p:nvSpPr>
        <p:spPr>
          <a:xfrm>
            <a:off x="7452320" y="5985284"/>
            <a:ext cx="1152128" cy="369332"/>
          </a:xfrm>
          <a:prstGeom prst="rect">
            <a:avLst/>
          </a:prstGeom>
          <a:noFill/>
        </p:spPr>
        <p:txBody>
          <a:bodyPr wrap="square" rtlCol="0">
            <a:spAutoFit/>
          </a:bodyPr>
          <a:lstStyle/>
          <a:p>
            <a:r>
              <a:rPr lang="zh-CN" altLang="en-US" smtClean="0"/>
              <a:t>方法区</a:t>
            </a:r>
            <a:endParaRPr lang="zh-CN" altLang="en-US"/>
          </a:p>
        </p:txBody>
      </p:sp>
      <p:sp>
        <p:nvSpPr>
          <p:cNvPr id="8" name="矩形 7"/>
          <p:cNvSpPr/>
          <p:nvPr/>
        </p:nvSpPr>
        <p:spPr>
          <a:xfrm>
            <a:off x="2699792" y="5388895"/>
            <a:ext cx="1512168" cy="119277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9" name="文本框 8"/>
          <p:cNvSpPr txBox="1"/>
          <p:nvPr/>
        </p:nvSpPr>
        <p:spPr>
          <a:xfrm>
            <a:off x="2987824" y="5670540"/>
            <a:ext cx="936104" cy="923330"/>
          </a:xfrm>
          <a:prstGeom prst="rect">
            <a:avLst/>
          </a:prstGeom>
          <a:noFill/>
        </p:spPr>
        <p:txBody>
          <a:bodyPr wrap="square" rtlCol="0">
            <a:spAutoFit/>
          </a:bodyPr>
          <a:lstStyle/>
          <a:p>
            <a:r>
              <a:rPr lang="en-US" altLang="zh-CN" smtClean="0"/>
              <a:t>Father()</a:t>
            </a:r>
          </a:p>
          <a:p>
            <a:r>
              <a:rPr lang="en-US" altLang="zh-CN" smtClean="0"/>
              <a:t>getInfo()</a:t>
            </a:r>
          </a:p>
          <a:p>
            <a:r>
              <a:rPr lang="en-US" altLang="zh-CN" smtClean="0"/>
              <a:t>setInfo()</a:t>
            </a:r>
            <a:endParaRPr lang="zh-CN" altLang="en-US"/>
          </a:p>
        </p:txBody>
      </p:sp>
      <p:sp>
        <p:nvSpPr>
          <p:cNvPr id="10" name="矩形 9"/>
          <p:cNvSpPr/>
          <p:nvPr/>
        </p:nvSpPr>
        <p:spPr>
          <a:xfrm>
            <a:off x="5292080" y="5388895"/>
            <a:ext cx="1440160" cy="120497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FF0000"/>
                </a:solidFill>
              </a:rPr>
              <a:t>Son()</a:t>
            </a:r>
          </a:p>
          <a:p>
            <a:pPr algn="ctr"/>
            <a:endParaRPr lang="en-US" altLang="zh-CN" smtClean="0">
              <a:solidFill>
                <a:srgbClr val="FF0000"/>
              </a:solidFill>
            </a:endParaRPr>
          </a:p>
          <a:p>
            <a:pPr algn="ctr"/>
            <a:r>
              <a:rPr lang="en-US" altLang="zh-CN" smtClean="0">
                <a:solidFill>
                  <a:srgbClr val="FF0000"/>
                </a:solidFill>
              </a:rPr>
              <a:t>test()</a:t>
            </a:r>
            <a:endParaRPr lang="zh-CN" altLang="en-US" dirty="0">
              <a:solidFill>
                <a:srgbClr val="FF0000"/>
              </a:solidFill>
            </a:endParaRPr>
          </a:p>
        </p:txBody>
      </p:sp>
      <p:cxnSp>
        <p:nvCxnSpPr>
          <p:cNvPr id="12" name="直接箭头连接符 11"/>
          <p:cNvCxnSpPr>
            <a:stCxn id="10" idx="1"/>
          </p:cNvCxnSpPr>
          <p:nvPr/>
        </p:nvCxnSpPr>
        <p:spPr>
          <a:xfrm flipH="1" flipV="1">
            <a:off x="4211960" y="5985284"/>
            <a:ext cx="1080120" cy="6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95536" y="5080250"/>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67544" y="5985284"/>
            <a:ext cx="2232248" cy="369332"/>
          </a:xfrm>
          <a:prstGeom prst="rect">
            <a:avLst/>
          </a:prstGeom>
          <a:noFill/>
        </p:spPr>
        <p:txBody>
          <a:bodyPr wrap="square" rtlCol="0">
            <a:spAutoFit/>
          </a:bodyPr>
          <a:lstStyle/>
          <a:p>
            <a:r>
              <a:rPr lang="en-US" altLang="zh-CN" smtClean="0"/>
              <a:t>Father f:</a:t>
            </a:r>
            <a:endParaRPr lang="zh-CN" altLang="en-US"/>
          </a:p>
        </p:txBody>
      </p:sp>
      <p:sp>
        <p:nvSpPr>
          <p:cNvPr id="20" name="文本框 19"/>
          <p:cNvSpPr txBox="1"/>
          <p:nvPr/>
        </p:nvSpPr>
        <p:spPr>
          <a:xfrm>
            <a:off x="2555776" y="188640"/>
            <a:ext cx="4464496" cy="864096"/>
          </a:xfrm>
          <a:prstGeom prst="rect">
            <a:avLst/>
          </a:prstGeom>
          <a:noFill/>
        </p:spPr>
        <p:txBody>
          <a:bodyPr wrap="square" rtlCol="0">
            <a:spAutoFit/>
          </a:bodyPr>
          <a:lstStyle/>
          <a:p>
            <a:endParaRPr lang="zh-CN" altLang="en-US"/>
          </a:p>
        </p:txBody>
      </p:sp>
      <p:sp>
        <p:nvSpPr>
          <p:cNvPr id="21" name="Rectangle 1"/>
          <p:cNvSpPr>
            <a:spLocks noChangeArrowheads="1"/>
          </p:cNvSpPr>
          <p:nvPr/>
        </p:nvSpPr>
        <p:spPr bwMode="auto">
          <a:xfrm>
            <a:off x="3095836" y="593522"/>
            <a:ext cx="4448849"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000000"/>
                </a:solidFill>
                <a:effectLst/>
                <a:latin typeface="Consolas" panose="020B0609020204030204" pitchFamily="49" charset="0"/>
              </a:rPr>
              <a:t>Father f = </a:t>
            </a:r>
            <a:r>
              <a:rPr kumimoji="0" lang="zh-CN" altLang="zh-CN" sz="1300" b="1" i="0" u="none" strike="noStrike" cap="none" normalizeH="0" baseline="0" smtClean="0">
                <a:ln>
                  <a:noFill/>
                </a:ln>
                <a:solidFill>
                  <a:srgbClr val="000080"/>
                </a:solidFill>
                <a:effectLst/>
                <a:latin typeface="Consolas" panose="020B0609020204030204" pitchFamily="49" charset="0"/>
              </a:rPr>
              <a:t>new </a:t>
            </a:r>
            <a:r>
              <a:rPr kumimoji="0" lang="zh-CN" altLang="zh-CN" sz="1300" b="0" i="0" u="none" strike="noStrike" cap="none" normalizeH="0" baseline="0" smtClean="0">
                <a:ln>
                  <a:noFill/>
                </a:ln>
                <a:solidFill>
                  <a:srgbClr val="000000"/>
                </a:solidFill>
                <a:effectLst/>
                <a:latin typeface="Consolas" panose="020B0609020204030204" pitchFamily="49" charset="0"/>
              </a:rPr>
              <a:t>Father</a:t>
            </a:r>
            <a:r>
              <a:rPr kumimoji="0" lang="zh-CN" altLang="zh-CN" sz="1300" b="0" i="0" u="none" strike="noStrike" cap="none" normalizeH="0" baseline="0" smtClean="0">
                <a:ln>
                  <a:noFill/>
                </a:ln>
                <a:solidFill>
                  <a:srgbClr val="000000"/>
                </a:solidFill>
                <a:effectLst/>
                <a:latin typeface="Consolas" panose="020B0609020204030204" pitchFamily="49" charset="0"/>
              </a:rPr>
              <a:t>();</a:t>
            </a:r>
            <a:br>
              <a:rPr kumimoji="0" lang="zh-CN" altLang="zh-CN" sz="1300" b="0" i="0" u="none" strike="noStrike" cap="none" normalizeH="0" baseline="0" smtClean="0">
                <a:ln>
                  <a:noFill/>
                </a:ln>
                <a:solidFill>
                  <a:srgbClr val="000000"/>
                </a:solidFill>
                <a:effectLst/>
                <a:latin typeface="Consolas" panose="020B0609020204030204" pitchFamily="49" charset="0"/>
              </a:rPr>
            </a:br>
            <a:r>
              <a:rPr kumimoji="0" lang="zh-CN" altLang="zh-CN" sz="1300" b="0" i="0" u="none" strike="noStrike" cap="none" normalizeH="0" baseline="0" smtClean="0">
                <a:ln>
                  <a:noFill/>
                </a:ln>
                <a:solidFill>
                  <a:srgbClr val="000000"/>
                </a:solidFill>
                <a:effectLst/>
                <a:latin typeface="Consolas" panose="020B0609020204030204" pitchFamily="49" charset="0"/>
              </a:rPr>
              <a:t>Son s = </a:t>
            </a:r>
            <a:r>
              <a:rPr kumimoji="0" lang="zh-CN" altLang="zh-CN" sz="1300" b="1" i="0" u="none" strike="noStrike" cap="none" normalizeH="0" baseline="0" smtClean="0">
                <a:ln>
                  <a:noFill/>
                </a:ln>
                <a:solidFill>
                  <a:srgbClr val="000080"/>
                </a:solidFill>
                <a:effectLst/>
                <a:latin typeface="Consolas" panose="020B0609020204030204" pitchFamily="49" charset="0"/>
              </a:rPr>
              <a:t>new </a:t>
            </a:r>
            <a:r>
              <a:rPr kumimoji="0" lang="zh-CN" altLang="zh-CN" sz="1300" b="0" i="0" u="none" strike="noStrike" cap="none" normalizeH="0" baseline="0" smtClean="0">
                <a:ln>
                  <a:noFill/>
                </a:ln>
                <a:solidFill>
                  <a:srgbClr val="000000"/>
                </a:solidFill>
                <a:effectLst/>
                <a:latin typeface="Consolas" panose="020B0609020204030204" pitchFamily="49" charset="0"/>
              </a:rPr>
              <a:t>Son();</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2" name="矩形 21"/>
          <p:cNvSpPr/>
          <p:nvPr/>
        </p:nvSpPr>
        <p:spPr>
          <a:xfrm>
            <a:off x="3203848" y="1504400"/>
            <a:ext cx="2088232" cy="1800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23" name="文本框 22"/>
          <p:cNvSpPr txBox="1"/>
          <p:nvPr/>
        </p:nvSpPr>
        <p:spPr>
          <a:xfrm>
            <a:off x="3455876" y="1807303"/>
            <a:ext cx="1800200" cy="369332"/>
          </a:xfrm>
          <a:prstGeom prst="rect">
            <a:avLst/>
          </a:prstGeom>
          <a:noFill/>
        </p:spPr>
        <p:txBody>
          <a:bodyPr wrap="square" rtlCol="0">
            <a:spAutoFit/>
          </a:bodyPr>
          <a:lstStyle/>
          <a:p>
            <a:r>
              <a:rPr lang="en-US" altLang="zh-CN" smtClean="0"/>
              <a:t>info:”atguigu”</a:t>
            </a:r>
            <a:endParaRPr lang="zh-CN" altLang="en-US"/>
          </a:p>
        </p:txBody>
      </p:sp>
      <p:cxnSp>
        <p:nvCxnSpPr>
          <p:cNvPr id="25" name="直接连接符 24"/>
          <p:cNvCxnSpPr/>
          <p:nvPr/>
        </p:nvCxnSpPr>
        <p:spPr>
          <a:xfrm flipH="1" flipV="1">
            <a:off x="2987824" y="1481555"/>
            <a:ext cx="216024" cy="22845"/>
          </a:xfrm>
          <a:prstGeom prst="line">
            <a:avLst/>
          </a:prstGeom>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555776" y="1440586"/>
            <a:ext cx="864096" cy="369332"/>
          </a:xfrm>
          <a:prstGeom prst="rect">
            <a:avLst/>
          </a:prstGeom>
          <a:noFill/>
        </p:spPr>
        <p:txBody>
          <a:bodyPr wrap="square" rtlCol="0">
            <a:spAutoFit/>
          </a:bodyPr>
          <a:lstStyle/>
          <a:p>
            <a:r>
              <a:rPr lang="en-US" altLang="zh-CN" smtClean="0"/>
              <a:t>x0123</a:t>
            </a:r>
            <a:endParaRPr lang="zh-CN" altLang="en-US"/>
          </a:p>
        </p:txBody>
      </p:sp>
      <p:sp>
        <p:nvSpPr>
          <p:cNvPr id="27" name="文本框 26"/>
          <p:cNvSpPr txBox="1"/>
          <p:nvPr/>
        </p:nvSpPr>
        <p:spPr>
          <a:xfrm>
            <a:off x="1367644" y="5995735"/>
            <a:ext cx="864096" cy="369332"/>
          </a:xfrm>
          <a:prstGeom prst="rect">
            <a:avLst/>
          </a:prstGeom>
          <a:noFill/>
        </p:spPr>
        <p:txBody>
          <a:bodyPr wrap="square" rtlCol="0">
            <a:spAutoFit/>
          </a:bodyPr>
          <a:lstStyle/>
          <a:p>
            <a:r>
              <a:rPr lang="en-US" altLang="zh-CN" smtClean="0"/>
              <a:t>x0123</a:t>
            </a:r>
            <a:endParaRPr lang="zh-CN" altLang="en-US"/>
          </a:p>
        </p:txBody>
      </p:sp>
      <p:cxnSp>
        <p:nvCxnSpPr>
          <p:cNvPr id="29" name="直接箭头连接符 28"/>
          <p:cNvCxnSpPr/>
          <p:nvPr/>
        </p:nvCxnSpPr>
        <p:spPr>
          <a:xfrm flipV="1">
            <a:off x="1979712" y="1807303"/>
            <a:ext cx="1224136" cy="418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67544" y="5297126"/>
            <a:ext cx="1512168" cy="369332"/>
          </a:xfrm>
          <a:prstGeom prst="rect">
            <a:avLst/>
          </a:prstGeom>
          <a:noFill/>
        </p:spPr>
        <p:txBody>
          <a:bodyPr wrap="square" rtlCol="0">
            <a:spAutoFit/>
          </a:bodyPr>
          <a:lstStyle/>
          <a:p>
            <a:r>
              <a:rPr lang="en-US" altLang="zh-CN" smtClean="0"/>
              <a:t>Son s:</a:t>
            </a:r>
            <a:endParaRPr lang="zh-CN" altLang="en-US"/>
          </a:p>
        </p:txBody>
      </p:sp>
      <p:sp>
        <p:nvSpPr>
          <p:cNvPr id="31" name="矩形 30"/>
          <p:cNvSpPr/>
          <p:nvPr/>
        </p:nvSpPr>
        <p:spPr>
          <a:xfrm>
            <a:off x="5868144" y="2953835"/>
            <a:ext cx="2592288" cy="213686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2" name="矩形 31"/>
          <p:cNvSpPr/>
          <p:nvPr/>
        </p:nvSpPr>
        <p:spPr>
          <a:xfrm>
            <a:off x="6156176" y="3206518"/>
            <a:ext cx="2016224" cy="7146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FF0000"/>
                </a:solidFill>
              </a:rPr>
              <a:t>info:”atguigu”</a:t>
            </a:r>
            <a:endParaRPr lang="zh-CN" altLang="en-US" dirty="0">
              <a:solidFill>
                <a:srgbClr val="FF0000"/>
              </a:solidFill>
            </a:endParaRPr>
          </a:p>
        </p:txBody>
      </p:sp>
      <p:sp>
        <p:nvSpPr>
          <p:cNvPr id="33" name="文本框 32"/>
          <p:cNvSpPr txBox="1"/>
          <p:nvPr/>
        </p:nvSpPr>
        <p:spPr>
          <a:xfrm>
            <a:off x="7956376" y="3429000"/>
            <a:ext cx="1008112" cy="369332"/>
          </a:xfrm>
          <a:prstGeom prst="rect">
            <a:avLst/>
          </a:prstGeom>
          <a:noFill/>
        </p:spPr>
        <p:txBody>
          <a:bodyPr wrap="square" rtlCol="0">
            <a:spAutoFit/>
          </a:bodyPr>
          <a:lstStyle/>
          <a:p>
            <a:r>
              <a:rPr lang="en-US" altLang="zh-CN" smtClean="0"/>
              <a:t>Father</a:t>
            </a:r>
            <a:endParaRPr lang="zh-CN" altLang="en-US"/>
          </a:p>
        </p:txBody>
      </p:sp>
      <p:sp>
        <p:nvSpPr>
          <p:cNvPr id="35" name="矩形 34"/>
          <p:cNvSpPr/>
          <p:nvPr/>
        </p:nvSpPr>
        <p:spPr>
          <a:xfrm>
            <a:off x="6156176" y="4168535"/>
            <a:ext cx="2016224" cy="70004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FF0000"/>
                </a:solidFill>
              </a:rPr>
              <a:t>Info:”</a:t>
            </a:r>
            <a:r>
              <a:rPr lang="zh-CN" altLang="en-US">
                <a:solidFill>
                  <a:srgbClr val="FF0000"/>
                </a:solidFill>
              </a:rPr>
              <a:t>大</a:t>
            </a:r>
            <a:r>
              <a:rPr lang="zh-CN" altLang="en-US" smtClean="0">
                <a:solidFill>
                  <a:srgbClr val="FF0000"/>
                </a:solidFill>
              </a:rPr>
              <a:t>硅谷</a:t>
            </a:r>
            <a:r>
              <a:rPr lang="en-US" altLang="zh-CN" smtClean="0">
                <a:solidFill>
                  <a:srgbClr val="FF0000"/>
                </a:solidFill>
              </a:rPr>
              <a:t>”</a:t>
            </a:r>
            <a:endParaRPr lang="zh-CN" altLang="en-US" dirty="0">
              <a:solidFill>
                <a:srgbClr val="FF0000"/>
              </a:solidFill>
            </a:endParaRPr>
          </a:p>
        </p:txBody>
      </p:sp>
      <p:sp>
        <p:nvSpPr>
          <p:cNvPr id="36" name="文本框 35"/>
          <p:cNvSpPr txBox="1"/>
          <p:nvPr/>
        </p:nvSpPr>
        <p:spPr>
          <a:xfrm>
            <a:off x="7956376" y="4423756"/>
            <a:ext cx="648072" cy="369332"/>
          </a:xfrm>
          <a:prstGeom prst="rect">
            <a:avLst/>
          </a:prstGeom>
          <a:noFill/>
        </p:spPr>
        <p:txBody>
          <a:bodyPr wrap="square" rtlCol="0">
            <a:spAutoFit/>
          </a:bodyPr>
          <a:lstStyle/>
          <a:p>
            <a:r>
              <a:rPr lang="en-US" altLang="zh-CN" smtClean="0"/>
              <a:t>Son</a:t>
            </a:r>
            <a:endParaRPr lang="zh-CN" altLang="en-US"/>
          </a:p>
        </p:txBody>
      </p:sp>
      <p:cxnSp>
        <p:nvCxnSpPr>
          <p:cNvPr id="38" name="直接连接符 37"/>
          <p:cNvCxnSpPr/>
          <p:nvPr/>
        </p:nvCxnSpPr>
        <p:spPr>
          <a:xfrm flipV="1">
            <a:off x="5868144" y="2555612"/>
            <a:ext cx="288032" cy="405772"/>
          </a:xfrm>
          <a:prstGeom prst="line">
            <a:avLst/>
          </a:prstGeom>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6156176" y="2184807"/>
            <a:ext cx="1296144" cy="369332"/>
          </a:xfrm>
          <a:prstGeom prst="rect">
            <a:avLst/>
          </a:prstGeom>
          <a:noFill/>
        </p:spPr>
        <p:txBody>
          <a:bodyPr wrap="square" rtlCol="0">
            <a:spAutoFit/>
          </a:bodyPr>
          <a:lstStyle/>
          <a:p>
            <a:r>
              <a:rPr lang="en-US" altLang="zh-CN" smtClean="0"/>
              <a:t>0x456</a:t>
            </a:r>
            <a:endParaRPr lang="zh-CN" altLang="en-US"/>
          </a:p>
        </p:txBody>
      </p:sp>
      <p:sp>
        <p:nvSpPr>
          <p:cNvPr id="40" name="文本框 39"/>
          <p:cNvSpPr txBox="1"/>
          <p:nvPr/>
        </p:nvSpPr>
        <p:spPr>
          <a:xfrm>
            <a:off x="1140027" y="5289372"/>
            <a:ext cx="1296144" cy="369332"/>
          </a:xfrm>
          <a:prstGeom prst="rect">
            <a:avLst/>
          </a:prstGeom>
          <a:noFill/>
        </p:spPr>
        <p:txBody>
          <a:bodyPr wrap="square" rtlCol="0">
            <a:spAutoFit/>
          </a:bodyPr>
          <a:lstStyle/>
          <a:p>
            <a:r>
              <a:rPr lang="en-US" altLang="zh-CN" smtClean="0"/>
              <a:t>0x456</a:t>
            </a:r>
            <a:endParaRPr lang="zh-CN" altLang="en-US"/>
          </a:p>
        </p:txBody>
      </p:sp>
      <p:cxnSp>
        <p:nvCxnSpPr>
          <p:cNvPr id="42" name="直接箭头连接符 41"/>
          <p:cNvCxnSpPr>
            <a:stCxn id="40" idx="0"/>
          </p:cNvCxnSpPr>
          <p:nvPr/>
        </p:nvCxnSpPr>
        <p:spPr>
          <a:xfrm flipV="1">
            <a:off x="1788099" y="3154550"/>
            <a:ext cx="4008037" cy="2134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3792117" y="1226298"/>
            <a:ext cx="1463959" cy="369332"/>
          </a:xfrm>
          <a:prstGeom prst="rect">
            <a:avLst/>
          </a:prstGeom>
          <a:noFill/>
        </p:spPr>
        <p:txBody>
          <a:bodyPr wrap="square" rtlCol="0">
            <a:spAutoFit/>
          </a:bodyPr>
          <a:lstStyle/>
          <a:p>
            <a:r>
              <a:rPr lang="en-US" altLang="zh-CN" smtClean="0"/>
              <a:t>new Father()</a:t>
            </a:r>
            <a:endParaRPr lang="zh-CN" altLang="en-US"/>
          </a:p>
        </p:txBody>
      </p:sp>
      <p:sp>
        <p:nvSpPr>
          <p:cNvPr id="44" name="文本框 43"/>
          <p:cNvSpPr txBox="1"/>
          <p:nvPr/>
        </p:nvSpPr>
        <p:spPr>
          <a:xfrm>
            <a:off x="6732240" y="2554139"/>
            <a:ext cx="1872208" cy="369332"/>
          </a:xfrm>
          <a:prstGeom prst="rect">
            <a:avLst/>
          </a:prstGeom>
          <a:noFill/>
        </p:spPr>
        <p:txBody>
          <a:bodyPr wrap="square" rtlCol="0">
            <a:spAutoFit/>
          </a:bodyPr>
          <a:lstStyle/>
          <a:p>
            <a:r>
              <a:rPr lang="en-US" altLang="zh-CN" smtClean="0"/>
              <a:t>new Son()</a:t>
            </a:r>
            <a:endParaRPr lang="zh-CN" altLang="en-US"/>
          </a:p>
        </p:txBody>
      </p:sp>
    </p:spTree>
    <p:extLst>
      <p:ext uri="{BB962C8B-B14F-4D97-AF65-F5344CB8AC3E}">
        <p14:creationId xmlns:p14="http://schemas.microsoft.com/office/powerpoint/2010/main" val="9549841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3131840" y="704118"/>
            <a:ext cx="3193232" cy="852674"/>
          </a:xfrm>
        </p:spPr>
        <p:txBody>
          <a:bodyPr/>
          <a:lstStyle/>
          <a:p>
            <a:pPr algn="l" eaLnBrk="1" hangingPunct="1">
              <a:defRPr/>
            </a:pPr>
            <a:r>
              <a:rPr lang="zh-CN" altLang="en-US" b="1" dirty="0" smtClean="0">
                <a:latin typeface="+mn-lt"/>
                <a:ea typeface="宋体" pitchFamily="2" charset="-122"/>
                <a:cs typeface="Times New Roman" pitchFamily="18" charset="0"/>
              </a:rPr>
              <a:t>访问控制分析</a:t>
            </a:r>
          </a:p>
        </p:txBody>
      </p:sp>
      <p:sp>
        <p:nvSpPr>
          <p:cNvPr id="20483" name="Text Box 3"/>
          <p:cNvSpPr txBox="1">
            <a:spLocks noChangeArrowheads="1"/>
          </p:cNvSpPr>
          <p:nvPr/>
        </p:nvSpPr>
        <p:spPr bwMode="auto">
          <a:xfrm>
            <a:off x="1931958" y="2514588"/>
            <a:ext cx="1371600" cy="346075"/>
          </a:xfrm>
          <a:prstGeom prst="rect">
            <a:avLst/>
          </a:prstGeom>
          <a:solidFill>
            <a:schemeClr val="accent1"/>
          </a:solidFill>
          <a:ln w="9525">
            <a:solidFill>
              <a:schemeClr val="accent2"/>
            </a:solidFill>
            <a:miter lim="800000"/>
            <a:headEnd/>
            <a:tailEnd/>
          </a:ln>
        </p:spPr>
        <p:txBody>
          <a:bodyPr>
            <a:spAutoFit/>
          </a:bodyPr>
          <a:lstStyle/>
          <a:p>
            <a:pPr algn="just">
              <a:spcBef>
                <a:spcPct val="50000"/>
              </a:spcBef>
            </a:pPr>
            <a:r>
              <a:rPr lang="en-US" altLang="zh-CN" sz="1600">
                <a:ea typeface="宋体" pitchFamily="2" charset="-122"/>
                <a:cs typeface="Times New Roman" pitchFamily="18" charset="0"/>
              </a:rPr>
              <a:t>f2_default</a:t>
            </a:r>
          </a:p>
        </p:txBody>
      </p:sp>
      <p:sp>
        <p:nvSpPr>
          <p:cNvPr id="20484" name="Text Box 4"/>
          <p:cNvSpPr txBox="1">
            <a:spLocks noChangeArrowheads="1"/>
          </p:cNvSpPr>
          <p:nvPr/>
        </p:nvSpPr>
        <p:spPr bwMode="auto">
          <a:xfrm>
            <a:off x="1931958" y="4073513"/>
            <a:ext cx="1371600" cy="346075"/>
          </a:xfrm>
          <a:prstGeom prst="rect">
            <a:avLst/>
          </a:prstGeom>
          <a:solidFill>
            <a:schemeClr val="hlink"/>
          </a:solidFill>
          <a:ln w="9525">
            <a:solidFill>
              <a:schemeClr val="accent2"/>
            </a:solidFill>
            <a:miter lim="800000"/>
            <a:headEnd/>
            <a:tailEnd/>
          </a:ln>
        </p:spPr>
        <p:txBody>
          <a:bodyPr>
            <a:spAutoFit/>
          </a:bodyPr>
          <a:lstStyle/>
          <a:p>
            <a:pPr algn="just">
              <a:spcBef>
                <a:spcPct val="50000"/>
              </a:spcBef>
            </a:pPr>
            <a:r>
              <a:rPr lang="en-US" altLang="zh-CN" sz="1600">
                <a:ea typeface="宋体" pitchFamily="2" charset="-122"/>
                <a:cs typeface="Times New Roman" pitchFamily="18" charset="0"/>
              </a:rPr>
              <a:t>c2_public</a:t>
            </a:r>
          </a:p>
        </p:txBody>
      </p:sp>
      <p:sp>
        <p:nvSpPr>
          <p:cNvPr id="20485" name="Text Box 5"/>
          <p:cNvSpPr txBox="1">
            <a:spLocks noChangeArrowheads="1"/>
          </p:cNvSpPr>
          <p:nvPr/>
        </p:nvSpPr>
        <p:spPr bwMode="auto">
          <a:xfrm>
            <a:off x="1931958" y="2895588"/>
            <a:ext cx="1371600" cy="338554"/>
          </a:xfrm>
          <a:prstGeom prst="rect">
            <a:avLst/>
          </a:prstGeom>
          <a:solidFill>
            <a:schemeClr val="accent1"/>
          </a:solidFill>
          <a:ln w="9525">
            <a:solidFill>
              <a:schemeClr val="accent2"/>
            </a:solidFill>
            <a:miter lim="800000"/>
            <a:headEnd/>
            <a:tailEnd/>
          </a:ln>
        </p:spPr>
        <p:txBody>
          <a:bodyPr>
            <a:spAutoFit/>
          </a:bodyPr>
          <a:lstStyle/>
          <a:p>
            <a:pPr algn="just">
              <a:spcBef>
                <a:spcPct val="50000"/>
              </a:spcBef>
            </a:pPr>
            <a:r>
              <a:rPr lang="en-US" altLang="zh-CN" sz="1600">
                <a:ea typeface="宋体" pitchFamily="2" charset="-122"/>
                <a:cs typeface="Times New Roman" pitchFamily="18" charset="0"/>
              </a:rPr>
              <a:t>f3_protected</a:t>
            </a:r>
          </a:p>
        </p:txBody>
      </p:sp>
      <p:sp>
        <p:nvSpPr>
          <p:cNvPr id="20486" name="Text Box 6"/>
          <p:cNvSpPr txBox="1">
            <a:spLocks noChangeArrowheads="1"/>
          </p:cNvSpPr>
          <p:nvPr/>
        </p:nvSpPr>
        <p:spPr bwMode="auto">
          <a:xfrm>
            <a:off x="1931958" y="3276588"/>
            <a:ext cx="1371600" cy="346075"/>
          </a:xfrm>
          <a:prstGeom prst="rect">
            <a:avLst/>
          </a:prstGeom>
          <a:solidFill>
            <a:schemeClr val="accent1"/>
          </a:solidFill>
          <a:ln w="9525">
            <a:solidFill>
              <a:schemeClr val="accent2"/>
            </a:solidFill>
            <a:miter lim="800000"/>
            <a:headEnd/>
            <a:tailEnd/>
          </a:ln>
        </p:spPr>
        <p:txBody>
          <a:bodyPr>
            <a:spAutoFit/>
          </a:bodyPr>
          <a:lstStyle/>
          <a:p>
            <a:pPr algn="just">
              <a:spcBef>
                <a:spcPct val="50000"/>
              </a:spcBef>
            </a:pPr>
            <a:r>
              <a:rPr lang="en-US" altLang="zh-CN" sz="1600">
                <a:ea typeface="宋体" pitchFamily="2" charset="-122"/>
                <a:cs typeface="Times New Roman" pitchFamily="18" charset="0"/>
              </a:rPr>
              <a:t>f4_public</a:t>
            </a:r>
          </a:p>
        </p:txBody>
      </p:sp>
      <p:sp>
        <p:nvSpPr>
          <p:cNvPr id="20487" name="Text Box 7"/>
          <p:cNvSpPr txBox="1">
            <a:spLocks noChangeArrowheads="1"/>
          </p:cNvSpPr>
          <p:nvPr/>
        </p:nvSpPr>
        <p:spPr bwMode="auto">
          <a:xfrm>
            <a:off x="1931958" y="3692513"/>
            <a:ext cx="1371600" cy="346075"/>
          </a:xfrm>
          <a:prstGeom prst="rect">
            <a:avLst/>
          </a:prstGeom>
          <a:solidFill>
            <a:schemeClr val="hlink"/>
          </a:solidFill>
          <a:ln w="9525">
            <a:solidFill>
              <a:schemeClr val="accent2"/>
            </a:solidFill>
            <a:miter lim="800000"/>
            <a:headEnd/>
            <a:tailEnd/>
          </a:ln>
        </p:spPr>
        <p:txBody>
          <a:bodyPr>
            <a:spAutoFit/>
          </a:bodyPr>
          <a:lstStyle/>
          <a:p>
            <a:pPr algn="just">
              <a:spcBef>
                <a:spcPct val="50000"/>
              </a:spcBef>
            </a:pPr>
            <a:r>
              <a:rPr lang="en-US" altLang="zh-CN" sz="1600">
                <a:ea typeface="宋体" pitchFamily="2" charset="-122"/>
                <a:cs typeface="Times New Roman" pitchFamily="18" charset="0"/>
              </a:rPr>
              <a:t>c1_private</a:t>
            </a:r>
          </a:p>
        </p:txBody>
      </p:sp>
      <p:sp>
        <p:nvSpPr>
          <p:cNvPr id="20488" name="Text Box 8"/>
          <p:cNvSpPr txBox="1">
            <a:spLocks noChangeArrowheads="1"/>
          </p:cNvSpPr>
          <p:nvPr/>
        </p:nvSpPr>
        <p:spPr bwMode="auto">
          <a:xfrm>
            <a:off x="1855758" y="4664063"/>
            <a:ext cx="1676400" cy="641350"/>
          </a:xfrm>
          <a:prstGeom prst="rect">
            <a:avLst/>
          </a:prstGeom>
          <a:noFill/>
          <a:ln w="9525">
            <a:noFill/>
            <a:miter lim="800000"/>
            <a:headEnd/>
            <a:tailEnd/>
          </a:ln>
        </p:spPr>
        <p:txBody>
          <a:bodyPr>
            <a:spAutoFit/>
          </a:bodyPr>
          <a:lstStyle/>
          <a:p>
            <a:r>
              <a:rPr lang="zh-CN" altLang="en-US" sz="1800" b="1" dirty="0">
                <a:ea typeface="宋体" pitchFamily="2" charset="-122"/>
                <a:cs typeface="Times New Roman" pitchFamily="18" charset="0"/>
              </a:rPr>
              <a:t>子类对象可以访问</a:t>
            </a:r>
            <a:r>
              <a:rPr lang="zh-CN" altLang="en-US" sz="1800" b="1" dirty="0" smtClean="0">
                <a:ea typeface="宋体" pitchFamily="2" charset="-122"/>
                <a:cs typeface="Times New Roman" pitchFamily="18" charset="0"/>
              </a:rPr>
              <a:t>的</a:t>
            </a:r>
            <a:r>
              <a:rPr lang="zh-CN" altLang="en-US" b="1" dirty="0">
                <a:ea typeface="宋体" pitchFamily="2" charset="-122"/>
                <a:cs typeface="Times New Roman" pitchFamily="18" charset="0"/>
              </a:rPr>
              <a:t>数据</a:t>
            </a:r>
            <a:endParaRPr lang="zh-CN" altLang="en-US" sz="1800" b="1" dirty="0">
              <a:ea typeface="宋体" pitchFamily="2" charset="-122"/>
              <a:cs typeface="Times New Roman" pitchFamily="18" charset="0"/>
            </a:endParaRPr>
          </a:p>
        </p:txBody>
      </p:sp>
      <p:sp>
        <p:nvSpPr>
          <p:cNvPr id="20489" name="Text Box 9"/>
          <p:cNvSpPr txBox="1">
            <a:spLocks noChangeArrowheads="1"/>
          </p:cNvSpPr>
          <p:nvPr/>
        </p:nvSpPr>
        <p:spPr bwMode="auto">
          <a:xfrm>
            <a:off x="4859529" y="4648187"/>
            <a:ext cx="1917258" cy="646331"/>
          </a:xfrm>
          <a:prstGeom prst="rect">
            <a:avLst/>
          </a:prstGeom>
          <a:noFill/>
          <a:ln w="9525">
            <a:noFill/>
            <a:miter lim="800000"/>
            <a:headEnd/>
            <a:tailEnd/>
          </a:ln>
        </p:spPr>
        <p:txBody>
          <a:bodyPr wrap="square">
            <a:spAutoFit/>
          </a:bodyPr>
          <a:lstStyle/>
          <a:p>
            <a:r>
              <a:rPr lang="zh-CN" altLang="en-US" sz="1800" b="1" dirty="0">
                <a:ea typeface="宋体" pitchFamily="2" charset="-122"/>
                <a:cs typeface="Times New Roman" pitchFamily="18" charset="0"/>
              </a:rPr>
              <a:t>子类的对象可以调用的方法</a:t>
            </a:r>
          </a:p>
        </p:txBody>
      </p:sp>
      <p:sp>
        <p:nvSpPr>
          <p:cNvPr id="20490" name="Text Box 10"/>
          <p:cNvSpPr txBox="1">
            <a:spLocks noChangeArrowheads="1"/>
          </p:cNvSpPr>
          <p:nvPr/>
        </p:nvSpPr>
        <p:spPr bwMode="auto">
          <a:xfrm>
            <a:off x="4979958" y="2549513"/>
            <a:ext cx="1676400" cy="346075"/>
          </a:xfrm>
          <a:prstGeom prst="rect">
            <a:avLst/>
          </a:prstGeom>
          <a:solidFill>
            <a:schemeClr val="accent1"/>
          </a:solidFill>
          <a:ln w="9525">
            <a:solidFill>
              <a:schemeClr val="accent2"/>
            </a:solidFill>
            <a:miter lim="800000"/>
            <a:headEnd/>
            <a:tailEnd/>
          </a:ln>
        </p:spPr>
        <p:txBody>
          <a:bodyPr>
            <a:spAutoFit/>
          </a:bodyPr>
          <a:lstStyle/>
          <a:p>
            <a:pPr algn="just">
              <a:spcBef>
                <a:spcPct val="50000"/>
              </a:spcBef>
            </a:pPr>
            <a:r>
              <a:rPr lang="en-US" altLang="zh-CN" sz="1600">
                <a:ea typeface="宋体" pitchFamily="2" charset="-122"/>
                <a:cs typeface="Times New Roman" pitchFamily="18" charset="0"/>
              </a:rPr>
              <a:t>fm2()_default</a:t>
            </a:r>
          </a:p>
        </p:txBody>
      </p:sp>
      <p:sp>
        <p:nvSpPr>
          <p:cNvPr id="20491" name="Text Box 11"/>
          <p:cNvSpPr txBox="1">
            <a:spLocks noChangeArrowheads="1"/>
          </p:cNvSpPr>
          <p:nvPr/>
        </p:nvSpPr>
        <p:spPr bwMode="auto">
          <a:xfrm>
            <a:off x="4979958" y="2930513"/>
            <a:ext cx="1676400" cy="338554"/>
          </a:xfrm>
          <a:prstGeom prst="rect">
            <a:avLst/>
          </a:prstGeom>
          <a:solidFill>
            <a:schemeClr val="accent1"/>
          </a:solidFill>
          <a:ln w="9525">
            <a:solidFill>
              <a:schemeClr val="accent2"/>
            </a:solidFill>
            <a:miter lim="800000"/>
            <a:headEnd/>
            <a:tailEnd/>
          </a:ln>
        </p:spPr>
        <p:txBody>
          <a:bodyPr>
            <a:spAutoFit/>
          </a:bodyPr>
          <a:lstStyle/>
          <a:p>
            <a:pPr algn="just">
              <a:spcBef>
                <a:spcPct val="50000"/>
              </a:spcBef>
            </a:pPr>
            <a:r>
              <a:rPr lang="en-US" altLang="zh-CN" sz="1600">
                <a:ea typeface="宋体" pitchFamily="2" charset="-122"/>
                <a:cs typeface="Times New Roman" pitchFamily="18" charset="0"/>
              </a:rPr>
              <a:t>fm3()_ protected</a:t>
            </a:r>
          </a:p>
        </p:txBody>
      </p:sp>
      <p:sp>
        <p:nvSpPr>
          <p:cNvPr id="20492" name="Text Box 12"/>
          <p:cNvSpPr txBox="1">
            <a:spLocks noChangeArrowheads="1"/>
          </p:cNvSpPr>
          <p:nvPr/>
        </p:nvSpPr>
        <p:spPr bwMode="auto">
          <a:xfrm>
            <a:off x="4979958" y="3311513"/>
            <a:ext cx="1676400" cy="346075"/>
          </a:xfrm>
          <a:prstGeom prst="rect">
            <a:avLst/>
          </a:prstGeom>
          <a:solidFill>
            <a:schemeClr val="accent1"/>
          </a:solidFill>
          <a:ln w="9525">
            <a:solidFill>
              <a:schemeClr val="accent2"/>
            </a:solidFill>
            <a:miter lim="800000"/>
            <a:headEnd/>
            <a:tailEnd/>
          </a:ln>
        </p:spPr>
        <p:txBody>
          <a:bodyPr>
            <a:spAutoFit/>
          </a:bodyPr>
          <a:lstStyle/>
          <a:p>
            <a:pPr algn="just">
              <a:spcBef>
                <a:spcPct val="50000"/>
              </a:spcBef>
            </a:pPr>
            <a:r>
              <a:rPr lang="en-US" altLang="zh-CN" sz="1600">
                <a:ea typeface="宋体" pitchFamily="2" charset="-122"/>
                <a:cs typeface="Times New Roman" pitchFamily="18" charset="0"/>
              </a:rPr>
              <a:t>fm4()_ public</a:t>
            </a:r>
          </a:p>
        </p:txBody>
      </p:sp>
      <p:sp>
        <p:nvSpPr>
          <p:cNvPr id="20493" name="Text Box 13"/>
          <p:cNvSpPr txBox="1">
            <a:spLocks noChangeArrowheads="1"/>
          </p:cNvSpPr>
          <p:nvPr/>
        </p:nvSpPr>
        <p:spPr bwMode="auto">
          <a:xfrm>
            <a:off x="4979958" y="4073513"/>
            <a:ext cx="1676400" cy="346075"/>
          </a:xfrm>
          <a:prstGeom prst="rect">
            <a:avLst/>
          </a:prstGeom>
          <a:solidFill>
            <a:schemeClr val="hlink"/>
          </a:solidFill>
          <a:ln w="9525">
            <a:solidFill>
              <a:schemeClr val="accent2"/>
            </a:solidFill>
            <a:miter lim="800000"/>
            <a:headEnd/>
            <a:tailEnd/>
          </a:ln>
        </p:spPr>
        <p:txBody>
          <a:bodyPr>
            <a:spAutoFit/>
          </a:bodyPr>
          <a:lstStyle/>
          <a:p>
            <a:pPr algn="just">
              <a:spcBef>
                <a:spcPct val="50000"/>
              </a:spcBef>
            </a:pPr>
            <a:r>
              <a:rPr lang="en-US" altLang="zh-CN" sz="1600">
                <a:ea typeface="宋体" pitchFamily="2" charset="-122"/>
                <a:cs typeface="Times New Roman" pitchFamily="18" charset="0"/>
              </a:rPr>
              <a:t>cm2()_public</a:t>
            </a:r>
          </a:p>
        </p:txBody>
      </p:sp>
      <p:sp>
        <p:nvSpPr>
          <p:cNvPr id="20494" name="Text Box 14"/>
          <p:cNvSpPr txBox="1">
            <a:spLocks noChangeArrowheads="1"/>
          </p:cNvSpPr>
          <p:nvPr/>
        </p:nvSpPr>
        <p:spPr bwMode="auto">
          <a:xfrm>
            <a:off x="4979958" y="3692513"/>
            <a:ext cx="1676400" cy="346075"/>
          </a:xfrm>
          <a:prstGeom prst="rect">
            <a:avLst/>
          </a:prstGeom>
          <a:solidFill>
            <a:schemeClr val="hlink"/>
          </a:solidFill>
          <a:ln w="9525">
            <a:solidFill>
              <a:schemeClr val="accent2"/>
            </a:solidFill>
            <a:miter lim="800000"/>
            <a:headEnd/>
            <a:tailEnd/>
          </a:ln>
        </p:spPr>
        <p:txBody>
          <a:bodyPr>
            <a:spAutoFit/>
          </a:bodyPr>
          <a:lstStyle/>
          <a:p>
            <a:pPr algn="just">
              <a:spcBef>
                <a:spcPct val="50000"/>
              </a:spcBef>
            </a:pPr>
            <a:r>
              <a:rPr lang="en-US" altLang="zh-CN" sz="1600">
                <a:ea typeface="宋体" pitchFamily="2" charset="-122"/>
                <a:cs typeface="Times New Roman" pitchFamily="18" charset="0"/>
              </a:rPr>
              <a:t>cm1()_private</a:t>
            </a:r>
          </a:p>
        </p:txBody>
      </p:sp>
      <p:sp>
        <p:nvSpPr>
          <p:cNvPr id="20495" name="Text Box 15"/>
          <p:cNvSpPr txBox="1">
            <a:spLocks noChangeArrowheads="1"/>
          </p:cNvSpPr>
          <p:nvPr/>
        </p:nvSpPr>
        <p:spPr bwMode="auto">
          <a:xfrm>
            <a:off x="428596" y="1785926"/>
            <a:ext cx="7905750" cy="519112"/>
          </a:xfrm>
          <a:prstGeom prst="rect">
            <a:avLst/>
          </a:prstGeom>
          <a:noFill/>
          <a:ln w="9525">
            <a:noFill/>
            <a:miter lim="800000"/>
            <a:headEnd/>
            <a:tailEnd/>
          </a:ln>
        </p:spPr>
        <p:txBody>
          <a:bodyPr>
            <a:spAutoFit/>
          </a:bodyPr>
          <a:lstStyle/>
          <a:p>
            <a:pPr>
              <a:spcBef>
                <a:spcPct val="50000"/>
              </a:spcBef>
            </a:pPr>
            <a:r>
              <a:rPr lang="zh-CN" altLang="en-US" sz="2800">
                <a:ea typeface="宋体" pitchFamily="2" charset="-122"/>
                <a:cs typeface="Times New Roman" pitchFamily="18" charset="0"/>
              </a:rPr>
              <a:t>父类</a:t>
            </a:r>
            <a:r>
              <a:rPr lang="en-US" altLang="zh-CN" sz="2800">
                <a:ea typeface="宋体" pitchFamily="2" charset="-122"/>
                <a:cs typeface="Times New Roman" pitchFamily="18" charset="0"/>
              </a:rPr>
              <a:t>Parent</a:t>
            </a:r>
            <a:r>
              <a:rPr lang="zh-CN" altLang="en-US" sz="2800">
                <a:ea typeface="宋体" pitchFamily="2" charset="-122"/>
                <a:cs typeface="Times New Roman" pitchFamily="18" charset="0"/>
              </a:rPr>
              <a:t>和子类</a:t>
            </a:r>
            <a:r>
              <a:rPr lang="en-US" altLang="zh-CN" sz="2800">
                <a:ea typeface="宋体" pitchFamily="2" charset="-122"/>
                <a:cs typeface="Times New Roman" pitchFamily="18" charset="0"/>
              </a:rPr>
              <a:t>Child</a:t>
            </a:r>
            <a:r>
              <a:rPr lang="zh-CN" altLang="en-US" sz="2800">
                <a:ea typeface="宋体" pitchFamily="2" charset="-122"/>
                <a:cs typeface="Times New Roman" pitchFamily="18" charset="0"/>
              </a:rPr>
              <a:t>在同一包中定义时：</a:t>
            </a:r>
          </a:p>
        </p:txBody>
      </p:sp>
    </p:spTree>
    <p:extLst>
      <p:ext uri="{BB962C8B-B14F-4D97-AF65-F5344CB8AC3E}">
        <p14:creationId xmlns:p14="http://schemas.microsoft.com/office/powerpoint/2010/main" val="565923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2699792" y="692696"/>
            <a:ext cx="4268008" cy="790622"/>
          </a:xfrm>
        </p:spPr>
        <p:txBody>
          <a:bodyPr>
            <a:normAutofit/>
          </a:bodyPr>
          <a:lstStyle/>
          <a:p>
            <a:pPr algn="l" eaLnBrk="1" hangingPunct="1">
              <a:defRPr/>
            </a:pPr>
            <a:r>
              <a:rPr lang="en-US" altLang="zh-CN" b="1" dirty="0" smtClean="0">
                <a:latin typeface="+mn-lt"/>
                <a:ea typeface="宋体" pitchFamily="2" charset="-122"/>
                <a:cs typeface="Times New Roman" pitchFamily="18" charset="0"/>
              </a:rPr>
              <a:t> </a:t>
            </a:r>
            <a:r>
              <a:rPr lang="zh-CN" altLang="en-US" b="1" dirty="0" smtClean="0">
                <a:latin typeface="+mn-lt"/>
                <a:ea typeface="宋体" pitchFamily="2" charset="-122"/>
                <a:cs typeface="Times New Roman" pitchFamily="18" charset="0"/>
              </a:rPr>
              <a:t>关键字</a:t>
            </a:r>
            <a:r>
              <a:rPr lang="en-US" altLang="zh-CN" b="1" dirty="0" smtClean="0">
                <a:solidFill>
                  <a:srgbClr val="0070C0"/>
                </a:solidFill>
                <a:latin typeface="+mn-lt"/>
                <a:ea typeface="宋体" pitchFamily="2" charset="-122"/>
                <a:cs typeface="Times New Roman" pitchFamily="18" charset="0"/>
              </a:rPr>
              <a:t>super</a:t>
            </a:r>
          </a:p>
        </p:txBody>
      </p:sp>
      <p:sp>
        <p:nvSpPr>
          <p:cNvPr id="21507" name="Rectangle 3"/>
          <p:cNvSpPr>
            <a:spLocks noGrp="1" noChangeArrowheads="1"/>
          </p:cNvSpPr>
          <p:nvPr>
            <p:ph type="body" idx="1"/>
          </p:nvPr>
        </p:nvSpPr>
        <p:spPr>
          <a:xfrm>
            <a:off x="467544" y="1700808"/>
            <a:ext cx="8392446" cy="4451956"/>
          </a:xfrm>
        </p:spPr>
        <p:txBody>
          <a:bodyPr>
            <a:normAutofit/>
          </a:bodyPr>
          <a:lstStyle/>
          <a:p>
            <a:pPr algn="just" eaLnBrk="1" hangingPunct="1">
              <a:buFont typeface="Wingdings" pitchFamily="2" charset="2"/>
              <a:buChar char="l"/>
            </a:pPr>
            <a:r>
              <a:rPr lang="zh-CN" altLang="en-US" dirty="0" smtClean="0">
                <a:ea typeface="宋体" pitchFamily="2" charset="-122"/>
                <a:cs typeface="Times New Roman" pitchFamily="18" charset="0"/>
              </a:rPr>
              <a:t>在</a:t>
            </a:r>
            <a:r>
              <a:rPr lang="en-US" altLang="zh-CN" dirty="0" smtClean="0">
                <a:ea typeface="宋体" pitchFamily="2" charset="-122"/>
                <a:cs typeface="Times New Roman" pitchFamily="18" charset="0"/>
              </a:rPr>
              <a:t>Java</a:t>
            </a:r>
            <a:r>
              <a:rPr lang="zh-CN" altLang="en-US" dirty="0" smtClean="0">
                <a:ea typeface="宋体" pitchFamily="2" charset="-122"/>
                <a:cs typeface="Times New Roman" pitchFamily="18" charset="0"/>
              </a:rPr>
              <a:t>类中使用</a:t>
            </a:r>
            <a:r>
              <a:rPr lang="en-US" altLang="zh-CN" dirty="0" smtClean="0">
                <a:solidFill>
                  <a:srgbClr val="0070C0"/>
                </a:solidFill>
                <a:ea typeface="宋体" pitchFamily="2" charset="-122"/>
                <a:cs typeface="Times New Roman" pitchFamily="18" charset="0"/>
              </a:rPr>
              <a:t>super</a:t>
            </a:r>
            <a:r>
              <a:rPr lang="zh-CN" altLang="en-US" dirty="0" smtClean="0">
                <a:ea typeface="宋体" pitchFamily="2" charset="-122"/>
                <a:cs typeface="Times New Roman" pitchFamily="18" charset="0"/>
              </a:rPr>
              <a:t>来调用父类中的指定操作：</a:t>
            </a:r>
            <a:endParaRPr lang="en-US" altLang="zh-CN" dirty="0" smtClean="0">
              <a:ea typeface="宋体" pitchFamily="2" charset="-122"/>
              <a:cs typeface="Times New Roman" pitchFamily="18" charset="0"/>
            </a:endParaRPr>
          </a:p>
          <a:p>
            <a:pPr lvl="1" algn="just">
              <a:spcBef>
                <a:spcPct val="50000"/>
              </a:spcBef>
              <a:buFont typeface="Wingdings" pitchFamily="2" charset="2"/>
              <a:buChar char="Ø"/>
            </a:pPr>
            <a:r>
              <a:rPr lang="en-US" altLang="zh-CN" dirty="0">
                <a:solidFill>
                  <a:srgbClr val="0070C0"/>
                </a:solidFill>
                <a:ea typeface="宋体" pitchFamily="2" charset="-122"/>
                <a:cs typeface="Times New Roman" pitchFamily="18" charset="0"/>
              </a:rPr>
              <a:t>super</a:t>
            </a:r>
            <a:r>
              <a:rPr lang="zh-CN" altLang="en-US" dirty="0">
                <a:ea typeface="宋体" pitchFamily="2" charset="-122"/>
                <a:cs typeface="Times New Roman" pitchFamily="18" charset="0"/>
              </a:rPr>
              <a:t>可用于访问父类中定义的属性</a:t>
            </a:r>
          </a:p>
          <a:p>
            <a:pPr lvl="1" algn="just">
              <a:buFont typeface="Wingdings" pitchFamily="2" charset="2"/>
              <a:buChar char="Ø"/>
            </a:pPr>
            <a:r>
              <a:rPr lang="en-US" altLang="zh-CN" dirty="0">
                <a:solidFill>
                  <a:srgbClr val="0070C0"/>
                </a:solidFill>
                <a:ea typeface="宋体" pitchFamily="2" charset="-122"/>
                <a:cs typeface="Times New Roman" pitchFamily="18" charset="0"/>
              </a:rPr>
              <a:t>super</a:t>
            </a:r>
            <a:r>
              <a:rPr lang="zh-CN" altLang="en-US" dirty="0">
                <a:ea typeface="宋体" pitchFamily="2" charset="-122"/>
                <a:cs typeface="Times New Roman" pitchFamily="18" charset="0"/>
              </a:rPr>
              <a:t>可用于调用父类中定义的成员方法</a:t>
            </a:r>
          </a:p>
          <a:p>
            <a:pPr lvl="1" algn="just">
              <a:buFont typeface="Wingdings" pitchFamily="2" charset="2"/>
              <a:buChar char="Ø"/>
            </a:pPr>
            <a:r>
              <a:rPr lang="en-US" altLang="zh-CN" dirty="0">
                <a:solidFill>
                  <a:srgbClr val="0070C0"/>
                </a:solidFill>
                <a:ea typeface="宋体" pitchFamily="2" charset="-122"/>
                <a:cs typeface="Times New Roman" pitchFamily="18" charset="0"/>
              </a:rPr>
              <a:t>super</a:t>
            </a:r>
            <a:r>
              <a:rPr lang="zh-CN" altLang="en-US" dirty="0">
                <a:ea typeface="宋体" pitchFamily="2" charset="-122"/>
                <a:cs typeface="Times New Roman" pitchFamily="18" charset="0"/>
              </a:rPr>
              <a:t>可用于在子类构造方法中调用父类的</a:t>
            </a:r>
            <a:r>
              <a:rPr lang="zh-CN" altLang="en-US" dirty="0" smtClean="0">
                <a:ea typeface="宋体" pitchFamily="2" charset="-122"/>
                <a:cs typeface="Times New Roman" pitchFamily="18" charset="0"/>
              </a:rPr>
              <a:t>构造</a:t>
            </a:r>
            <a:r>
              <a:rPr lang="zh-CN" altLang="en-US" dirty="0">
                <a:ea typeface="宋体" pitchFamily="2" charset="-122"/>
                <a:cs typeface="Times New Roman" pitchFamily="18" charset="0"/>
              </a:rPr>
              <a:t>器</a:t>
            </a:r>
          </a:p>
          <a:p>
            <a:pPr algn="just">
              <a:buFont typeface="Wingdings" pitchFamily="2" charset="2"/>
              <a:buChar char="l"/>
            </a:pPr>
            <a:r>
              <a:rPr lang="zh-CN" altLang="en-US" dirty="0" smtClean="0">
                <a:ea typeface="宋体" pitchFamily="2" charset="-122"/>
                <a:cs typeface="Times New Roman" pitchFamily="18" charset="0"/>
              </a:rPr>
              <a:t>注意：</a:t>
            </a:r>
            <a:endParaRPr lang="en-US" altLang="zh-CN" dirty="0" smtClean="0">
              <a:ea typeface="宋体" pitchFamily="2" charset="-122"/>
              <a:cs typeface="Times New Roman" pitchFamily="18" charset="0"/>
            </a:endParaRPr>
          </a:p>
          <a:p>
            <a:pPr lvl="1" algn="just">
              <a:buFont typeface="Wingdings" pitchFamily="2" charset="2"/>
              <a:buChar char="Ø"/>
            </a:pPr>
            <a:r>
              <a:rPr lang="zh-CN" altLang="en-US" dirty="0" smtClean="0">
                <a:ea typeface="宋体" pitchFamily="2" charset="-122"/>
                <a:cs typeface="Times New Roman" pitchFamily="18" charset="0"/>
              </a:rPr>
              <a:t>尤其</a:t>
            </a:r>
            <a:r>
              <a:rPr lang="zh-CN" altLang="en-US" dirty="0">
                <a:ea typeface="宋体" pitchFamily="2" charset="-122"/>
                <a:cs typeface="Times New Roman" pitchFamily="18" charset="0"/>
              </a:rPr>
              <a:t>当子父类出现同名成员时，可以用</a:t>
            </a:r>
            <a:r>
              <a:rPr lang="en-US" altLang="zh-CN" dirty="0">
                <a:ea typeface="宋体" pitchFamily="2" charset="-122"/>
                <a:cs typeface="Times New Roman" pitchFamily="18" charset="0"/>
              </a:rPr>
              <a:t>super</a:t>
            </a:r>
            <a:r>
              <a:rPr lang="zh-CN" altLang="en-US" dirty="0">
                <a:ea typeface="宋体" pitchFamily="2" charset="-122"/>
                <a:cs typeface="Times New Roman" pitchFamily="18" charset="0"/>
              </a:rPr>
              <a:t>进行</a:t>
            </a:r>
            <a:r>
              <a:rPr lang="zh-CN" altLang="en-US" dirty="0" smtClean="0">
                <a:ea typeface="宋体" pitchFamily="2" charset="-122"/>
                <a:cs typeface="Times New Roman" pitchFamily="18" charset="0"/>
              </a:rPr>
              <a:t>区分</a:t>
            </a:r>
            <a:endParaRPr lang="en-US" altLang="zh-CN" dirty="0" smtClean="0">
              <a:ea typeface="宋体" pitchFamily="2" charset="-122"/>
              <a:cs typeface="Times New Roman" pitchFamily="18" charset="0"/>
            </a:endParaRPr>
          </a:p>
          <a:p>
            <a:pPr lvl="1" algn="just">
              <a:buFont typeface="Wingdings" pitchFamily="2" charset="2"/>
              <a:buChar char="Ø"/>
            </a:pPr>
            <a:r>
              <a:rPr lang="en-US" altLang="zh-CN" dirty="0">
                <a:ea typeface="宋体" pitchFamily="2" charset="-122"/>
                <a:cs typeface="Times New Roman" pitchFamily="18" charset="0"/>
              </a:rPr>
              <a:t>super</a:t>
            </a:r>
            <a:r>
              <a:rPr lang="zh-CN" altLang="en-US" dirty="0">
                <a:ea typeface="宋体" pitchFamily="2" charset="-122"/>
                <a:cs typeface="Times New Roman" pitchFamily="18" charset="0"/>
              </a:rPr>
              <a:t>的追溯不仅限于直接父</a:t>
            </a:r>
            <a:r>
              <a:rPr lang="zh-CN" altLang="en-US" dirty="0" smtClean="0">
                <a:ea typeface="宋体" pitchFamily="2" charset="-122"/>
                <a:cs typeface="Times New Roman" pitchFamily="18" charset="0"/>
              </a:rPr>
              <a:t>类</a:t>
            </a:r>
            <a:endParaRPr lang="en-US" altLang="zh-CN" dirty="0" smtClean="0">
              <a:ea typeface="宋体" pitchFamily="2" charset="-122"/>
              <a:cs typeface="Times New Roman" pitchFamily="18" charset="0"/>
            </a:endParaRPr>
          </a:p>
          <a:p>
            <a:pPr lvl="1" algn="just">
              <a:buFont typeface="Wingdings" pitchFamily="2" charset="2"/>
              <a:buChar char="Ø"/>
            </a:pPr>
            <a:r>
              <a:rPr lang="en-US" altLang="zh-CN" dirty="0" smtClean="0">
                <a:ea typeface="宋体" pitchFamily="2" charset="-122"/>
                <a:cs typeface="Times New Roman" pitchFamily="18" charset="0"/>
              </a:rPr>
              <a:t>super</a:t>
            </a:r>
            <a:r>
              <a:rPr lang="zh-CN" altLang="en-US" dirty="0" smtClean="0">
                <a:ea typeface="宋体" pitchFamily="2" charset="-122"/>
                <a:cs typeface="Times New Roman" pitchFamily="18" charset="0"/>
              </a:rPr>
              <a:t>和</a:t>
            </a:r>
            <a:r>
              <a:rPr lang="en-US" altLang="zh-CN" dirty="0" smtClean="0">
                <a:ea typeface="宋体" pitchFamily="2" charset="-122"/>
                <a:cs typeface="Times New Roman" pitchFamily="18" charset="0"/>
              </a:rPr>
              <a:t>this</a:t>
            </a:r>
            <a:r>
              <a:rPr lang="zh-CN" altLang="en-US" dirty="0" smtClean="0">
                <a:ea typeface="宋体" pitchFamily="2" charset="-122"/>
                <a:cs typeface="Times New Roman" pitchFamily="18" charset="0"/>
              </a:rPr>
              <a:t>的用法相像，</a:t>
            </a:r>
            <a:r>
              <a:rPr lang="en-US" altLang="zh-CN" dirty="0" smtClean="0">
                <a:ea typeface="宋体" pitchFamily="2" charset="-122"/>
                <a:cs typeface="Times New Roman" pitchFamily="18" charset="0"/>
              </a:rPr>
              <a:t>this</a:t>
            </a:r>
            <a:r>
              <a:rPr lang="zh-CN" altLang="en-US" dirty="0" smtClean="0">
                <a:ea typeface="宋体" pitchFamily="2" charset="-122"/>
                <a:cs typeface="Times New Roman" pitchFamily="18" charset="0"/>
              </a:rPr>
              <a:t>代表本类对象的引用，</a:t>
            </a:r>
            <a:r>
              <a:rPr lang="en-US" altLang="zh-CN" dirty="0" smtClean="0">
                <a:ea typeface="宋体" pitchFamily="2" charset="-122"/>
                <a:cs typeface="Times New Roman" pitchFamily="18" charset="0"/>
              </a:rPr>
              <a:t>super</a:t>
            </a:r>
            <a:r>
              <a:rPr lang="zh-CN" altLang="en-US" dirty="0" smtClean="0">
                <a:ea typeface="宋体" pitchFamily="2" charset="-122"/>
                <a:cs typeface="Times New Roman" pitchFamily="18" charset="0"/>
              </a:rPr>
              <a:t>代表父类的内存空间的标识</a:t>
            </a:r>
            <a:endParaRPr lang="en-US" altLang="zh-CN" dirty="0">
              <a:ea typeface="宋体" pitchFamily="2" charset="-122"/>
              <a:cs typeface="Times New Roman" pitchFamily="18" charset="0"/>
            </a:endParaRPr>
          </a:p>
          <a:p>
            <a:pPr algn="just" eaLnBrk="1" hangingPunct="1">
              <a:buFont typeface="Wingdings" pitchFamily="2" charset="2"/>
              <a:buChar char="l"/>
            </a:pPr>
            <a:endParaRPr lang="zh-CN" altLang="en-US" dirty="0" smtClean="0">
              <a:ea typeface="宋体" pitchFamily="2" charset="-122"/>
              <a:cs typeface="Times New Roman" pitchFamily="18" charset="0"/>
            </a:endParaRPr>
          </a:p>
        </p:txBody>
      </p:sp>
    </p:spTree>
    <p:extLst>
      <p:ext uri="{BB962C8B-B14F-4D97-AF65-F5344CB8AC3E}">
        <p14:creationId xmlns:p14="http://schemas.microsoft.com/office/powerpoint/2010/main" val="39898124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—Employee</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142056" y="1166417"/>
            <a:ext cx="8534400" cy="5847755"/>
          </a:xfrm>
          <a:prstGeom prst="rect">
            <a:avLst/>
          </a:prstGeom>
          <a:noFill/>
          <a:ln w="9525">
            <a:noFill/>
            <a:miter lim="800000"/>
            <a:headEnd/>
            <a:tailEnd/>
          </a:ln>
        </p:spPr>
        <p:txBody>
          <a:bodyPr>
            <a:spAutoFit/>
          </a:bodyPr>
          <a:lstStyle/>
          <a:p>
            <a:pPr marL="361950" indent="-361950">
              <a:defRPr/>
            </a:pPr>
            <a:r>
              <a:rPr lang="en-US" altLang="zh-CN" sz="1700" dirty="0" smtClean="0">
                <a:ea typeface="宋体" pitchFamily="2" charset="-122"/>
              </a:rPr>
              <a:t>1  public class Employee {</a:t>
            </a:r>
          </a:p>
          <a:p>
            <a:pPr marL="361950" indent="-361950">
              <a:defRPr/>
            </a:pPr>
            <a:r>
              <a:rPr lang="en-US" altLang="zh-CN" sz="1700" dirty="0" smtClean="0">
                <a:ea typeface="宋体" pitchFamily="2" charset="-122"/>
              </a:rPr>
              <a:t>2      private String name = "</a:t>
            </a:r>
            <a:r>
              <a:rPr lang="zh-CN" altLang="en-US" sz="1700" dirty="0" smtClean="0">
                <a:ea typeface="宋体" pitchFamily="2" charset="-122"/>
              </a:rPr>
              <a:t>张三</a:t>
            </a:r>
            <a:r>
              <a:rPr lang="en-US" altLang="zh-CN" sz="1700" dirty="0" smtClean="0">
                <a:ea typeface="宋体" pitchFamily="2" charset="-122"/>
              </a:rPr>
              <a:t>";</a:t>
            </a:r>
          </a:p>
          <a:p>
            <a:pPr marL="361950" indent="-361950">
              <a:defRPr/>
            </a:pPr>
            <a:r>
              <a:rPr lang="en-US" altLang="zh-CN" sz="1700" dirty="0" smtClean="0">
                <a:ea typeface="宋体" pitchFamily="2" charset="-122"/>
              </a:rPr>
              <a:t>3      private String address;</a:t>
            </a:r>
          </a:p>
          <a:p>
            <a:pPr marL="361950" indent="-361950">
              <a:defRPr/>
            </a:pPr>
            <a:r>
              <a:rPr lang="en-US" altLang="zh-CN" sz="1700" dirty="0" smtClean="0">
                <a:ea typeface="宋体" pitchFamily="2" charset="-122"/>
              </a:rPr>
              <a:t>4      private float salary;</a:t>
            </a:r>
          </a:p>
          <a:p>
            <a:pPr marL="361950" indent="-361950">
              <a:defRPr/>
            </a:pPr>
            <a:r>
              <a:rPr lang="en-US" altLang="zh-CN" sz="1700" dirty="0" smtClean="0">
                <a:ea typeface="宋体" pitchFamily="2" charset="-122"/>
              </a:rPr>
              <a:t>5  </a:t>
            </a:r>
          </a:p>
          <a:p>
            <a:pPr marL="361950" indent="-361950">
              <a:defRPr/>
            </a:pPr>
            <a:r>
              <a:rPr lang="en-US" altLang="zh-CN" sz="1700" dirty="0" smtClean="0">
                <a:solidFill>
                  <a:srgbClr val="0000FF"/>
                </a:solidFill>
                <a:ea typeface="宋体" pitchFamily="2" charset="-122"/>
              </a:rPr>
              <a:t>6      public String </a:t>
            </a:r>
            <a:r>
              <a:rPr lang="en-US" altLang="zh-CN" sz="1700" dirty="0" err="1" smtClean="0">
                <a:solidFill>
                  <a:srgbClr val="0000FF"/>
                </a:solidFill>
                <a:ea typeface="宋体" pitchFamily="2" charset="-122"/>
              </a:rPr>
              <a:t>receivesPay</a:t>
            </a:r>
            <a:r>
              <a:rPr lang="en-US" altLang="zh-CN" sz="1700" dirty="0" smtClean="0">
                <a:solidFill>
                  <a:srgbClr val="0000FF"/>
                </a:solidFill>
                <a:ea typeface="宋体" pitchFamily="2" charset="-122"/>
              </a:rPr>
              <a:t>() {</a:t>
            </a:r>
          </a:p>
          <a:p>
            <a:pPr marL="361950" indent="-361950">
              <a:defRPr/>
            </a:pPr>
            <a:r>
              <a:rPr lang="en-US" altLang="zh-CN" sz="1700" dirty="0" smtClean="0">
                <a:solidFill>
                  <a:srgbClr val="0000FF"/>
                </a:solidFill>
                <a:ea typeface="宋体" pitchFamily="2" charset="-122"/>
              </a:rPr>
              <a:t>7          return "</a:t>
            </a:r>
            <a:r>
              <a:rPr lang="en-US" altLang="zh-CN" sz="1700" dirty="0" err="1" smtClean="0">
                <a:solidFill>
                  <a:srgbClr val="0000FF"/>
                </a:solidFill>
                <a:ea typeface="宋体" pitchFamily="2" charset="-122"/>
              </a:rPr>
              <a:t>receivesPay</a:t>
            </a:r>
            <a:r>
              <a:rPr lang="en-US" altLang="zh-CN" sz="1700" dirty="0" smtClean="0">
                <a:solidFill>
                  <a:srgbClr val="0000FF"/>
                </a:solidFill>
                <a:ea typeface="宋体" pitchFamily="2" charset="-122"/>
              </a:rPr>
              <a:t>:" + name + " salary = " + salary;</a:t>
            </a:r>
          </a:p>
          <a:p>
            <a:pPr marL="361950" indent="-361950">
              <a:defRPr/>
            </a:pPr>
            <a:r>
              <a:rPr lang="en-US" altLang="zh-CN" sz="1700" dirty="0" smtClean="0">
                <a:solidFill>
                  <a:srgbClr val="0000FF"/>
                </a:solidFill>
                <a:ea typeface="宋体" pitchFamily="2" charset="-122"/>
              </a:rPr>
              <a:t>8      }</a:t>
            </a:r>
          </a:p>
          <a:p>
            <a:pPr marL="361950" indent="-361950">
              <a:defRPr/>
            </a:pPr>
            <a:r>
              <a:rPr lang="en-US" altLang="zh-CN" sz="1700" dirty="0" smtClean="0">
                <a:ea typeface="宋体" pitchFamily="2" charset="-122"/>
              </a:rPr>
              <a:t>9  </a:t>
            </a:r>
          </a:p>
          <a:p>
            <a:pPr marL="361950" indent="-361950">
              <a:defRPr/>
            </a:pPr>
            <a:r>
              <a:rPr lang="en-US" altLang="zh-CN" sz="1700" dirty="0" smtClean="0">
                <a:ea typeface="宋体" pitchFamily="2" charset="-122"/>
              </a:rPr>
              <a:t>10     public String </a:t>
            </a:r>
            <a:r>
              <a:rPr lang="en-US" altLang="zh-CN" sz="1700" dirty="0" err="1" smtClean="0">
                <a:ea typeface="宋体" pitchFamily="2" charset="-122"/>
              </a:rPr>
              <a:t>getName</a:t>
            </a:r>
            <a:r>
              <a:rPr lang="en-US" altLang="zh-CN" sz="1700" dirty="0" smtClean="0">
                <a:ea typeface="宋体" pitchFamily="2" charset="-122"/>
              </a:rPr>
              <a:t>() {</a:t>
            </a:r>
          </a:p>
          <a:p>
            <a:pPr marL="361950" indent="-361950">
              <a:defRPr/>
            </a:pPr>
            <a:r>
              <a:rPr lang="en-US" altLang="zh-CN" sz="1700" dirty="0" smtClean="0">
                <a:ea typeface="宋体" pitchFamily="2" charset="-122"/>
              </a:rPr>
              <a:t>11         return name;</a:t>
            </a:r>
          </a:p>
          <a:p>
            <a:pPr marL="361950" indent="-361950">
              <a:defRPr/>
            </a:pPr>
            <a:r>
              <a:rPr lang="en-US" altLang="zh-CN" sz="1700" dirty="0" smtClean="0">
                <a:ea typeface="宋体" pitchFamily="2" charset="-122"/>
              </a:rPr>
              <a:t>12     }</a:t>
            </a:r>
          </a:p>
          <a:p>
            <a:pPr marL="361950" indent="-361950">
              <a:defRPr/>
            </a:pPr>
            <a:r>
              <a:rPr lang="en-US" altLang="zh-CN" sz="1700" dirty="0" smtClean="0">
                <a:ea typeface="宋体" pitchFamily="2" charset="-122"/>
              </a:rPr>
              <a:t>13 </a:t>
            </a:r>
          </a:p>
          <a:p>
            <a:pPr marL="361950" indent="-361950">
              <a:defRPr/>
            </a:pPr>
            <a:r>
              <a:rPr lang="en-US" altLang="zh-CN" sz="1700" dirty="0" smtClean="0">
                <a:ea typeface="宋体" pitchFamily="2" charset="-122"/>
              </a:rPr>
              <a:t>14     public void </a:t>
            </a:r>
            <a:r>
              <a:rPr lang="en-US" altLang="zh-CN" sz="1700" dirty="0" err="1" smtClean="0">
                <a:ea typeface="宋体" pitchFamily="2" charset="-122"/>
              </a:rPr>
              <a:t>setName</a:t>
            </a:r>
            <a:r>
              <a:rPr lang="en-US" altLang="zh-CN" sz="1700" dirty="0" smtClean="0">
                <a:ea typeface="宋体" pitchFamily="2" charset="-122"/>
              </a:rPr>
              <a:t>(String name) {</a:t>
            </a:r>
          </a:p>
          <a:p>
            <a:pPr marL="361950" indent="-361950">
              <a:defRPr/>
            </a:pPr>
            <a:r>
              <a:rPr lang="en-US" altLang="zh-CN" sz="1700" dirty="0" smtClean="0">
                <a:ea typeface="宋体" pitchFamily="2" charset="-122"/>
              </a:rPr>
              <a:t>15         this.name = name;</a:t>
            </a:r>
          </a:p>
          <a:p>
            <a:pPr marL="361950" indent="-361950">
              <a:defRPr/>
            </a:pPr>
            <a:r>
              <a:rPr lang="en-US" altLang="zh-CN" sz="1700" dirty="0" smtClean="0">
                <a:ea typeface="宋体" pitchFamily="2" charset="-122"/>
              </a:rPr>
              <a:t>16     }</a:t>
            </a:r>
          </a:p>
          <a:p>
            <a:pPr marL="361950" indent="-361950">
              <a:defRPr/>
            </a:pPr>
            <a:r>
              <a:rPr lang="en-US" altLang="zh-CN" sz="1700" dirty="0" smtClean="0">
                <a:ea typeface="宋体" pitchFamily="2" charset="-122"/>
              </a:rPr>
              <a:t>17 </a:t>
            </a:r>
          </a:p>
          <a:p>
            <a:pPr marL="361950" indent="-361950">
              <a:defRPr/>
            </a:pPr>
            <a:r>
              <a:rPr lang="en-US" altLang="zh-CN" sz="1700" dirty="0" smtClean="0">
                <a:ea typeface="宋体" pitchFamily="2" charset="-122"/>
              </a:rPr>
              <a:t>18     public String </a:t>
            </a:r>
            <a:r>
              <a:rPr lang="en-US" altLang="zh-CN" sz="1700" dirty="0" err="1" smtClean="0">
                <a:ea typeface="宋体" pitchFamily="2" charset="-122"/>
              </a:rPr>
              <a:t>getAddress</a:t>
            </a:r>
            <a:r>
              <a:rPr lang="en-US" altLang="zh-CN" sz="1700" dirty="0" smtClean="0">
                <a:ea typeface="宋体" pitchFamily="2" charset="-122"/>
              </a:rPr>
              <a:t>() {</a:t>
            </a:r>
          </a:p>
          <a:p>
            <a:pPr marL="361950" indent="-361950">
              <a:buAutoNum type="arabicPlain" startAt="19"/>
              <a:defRPr/>
            </a:pPr>
            <a:r>
              <a:rPr lang="en-US" altLang="zh-CN" sz="1700" dirty="0" smtClean="0">
                <a:ea typeface="宋体" pitchFamily="2" charset="-122"/>
              </a:rPr>
              <a:t>      return address;</a:t>
            </a:r>
          </a:p>
          <a:p>
            <a:pPr marL="361950" indent="-361950">
              <a:buAutoNum type="arabicPlain" startAt="20"/>
              <a:defRPr/>
            </a:pPr>
            <a:r>
              <a:rPr lang="en-US" altLang="zh-CN" sz="1700" dirty="0" smtClean="0">
                <a:ea typeface="宋体" pitchFamily="2" charset="-122"/>
              </a:rPr>
              <a:t>  }</a:t>
            </a:r>
          </a:p>
          <a:p>
            <a:pPr marL="361950" indent="-361950">
              <a:defRPr/>
            </a:pPr>
            <a:r>
              <a:rPr lang="en-US" altLang="zh-CN" sz="1700" dirty="0" smtClean="0">
                <a:ea typeface="宋体" pitchFamily="2" charset="-122"/>
              </a:rPr>
              <a:t>21	}</a:t>
            </a:r>
            <a:endParaRPr lang="zh-CN" altLang="en-US" sz="1700" dirty="0" smtClean="0">
              <a:ea typeface="宋体" pitchFamily="2" charset="-122"/>
            </a:endParaRPr>
          </a:p>
          <a:p>
            <a:pPr marL="361950" indent="-361950">
              <a:buAutoNum type="arabicPlain" startAt="19"/>
              <a:defRPr/>
            </a:pPr>
            <a:endParaRPr lang="zh-CN" altLang="en-US" sz="1700" dirty="0" smtClean="0">
              <a:ea typeface="宋体" pitchFamily="2" charset="-122"/>
            </a:endParaRPr>
          </a:p>
        </p:txBody>
      </p:sp>
    </p:spTree>
    <p:extLst>
      <p:ext uri="{BB962C8B-B14F-4D97-AF65-F5344CB8AC3E}">
        <p14:creationId xmlns:p14="http://schemas.microsoft.com/office/powerpoint/2010/main" val="35147134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—Manager</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142056" y="1166417"/>
            <a:ext cx="8534400" cy="5324535"/>
          </a:xfrm>
          <a:prstGeom prst="rect">
            <a:avLst/>
          </a:prstGeom>
          <a:noFill/>
          <a:ln w="9525">
            <a:noFill/>
            <a:miter lim="800000"/>
            <a:headEnd/>
            <a:tailEnd/>
          </a:ln>
        </p:spPr>
        <p:txBody>
          <a:bodyPr>
            <a:spAutoFit/>
          </a:bodyPr>
          <a:lstStyle/>
          <a:p>
            <a:pPr marL="361950" indent="-361950">
              <a:defRPr/>
            </a:pPr>
            <a:r>
              <a:rPr lang="en-US" altLang="zh-CN" sz="1700" dirty="0" smtClean="0">
                <a:ea typeface="宋体" pitchFamily="2" charset="-122"/>
              </a:rPr>
              <a:t>1  public class Manager extends Employee {</a:t>
            </a:r>
          </a:p>
          <a:p>
            <a:pPr marL="361950" indent="-361950">
              <a:defRPr/>
            </a:pPr>
            <a:r>
              <a:rPr lang="en-US" altLang="zh-CN" sz="1700" dirty="0" smtClean="0">
                <a:ea typeface="宋体" pitchFamily="2" charset="-122"/>
              </a:rPr>
              <a:t>2      //[private String name = "</a:t>
            </a:r>
            <a:r>
              <a:rPr lang="zh-CN" altLang="en-US" sz="1700" dirty="0" smtClean="0">
                <a:ea typeface="宋体" pitchFamily="2" charset="-122"/>
              </a:rPr>
              <a:t>张三</a:t>
            </a:r>
            <a:r>
              <a:rPr lang="en-US" altLang="zh-CN" sz="1700" dirty="0" smtClean="0">
                <a:ea typeface="宋体" pitchFamily="2" charset="-122"/>
              </a:rPr>
              <a:t>";]</a:t>
            </a:r>
          </a:p>
          <a:p>
            <a:pPr marL="361950" indent="-361950">
              <a:defRPr/>
            </a:pPr>
            <a:r>
              <a:rPr lang="en-US" altLang="zh-CN" sz="1700" dirty="0" smtClean="0">
                <a:ea typeface="宋体" pitchFamily="2" charset="-122"/>
              </a:rPr>
              <a:t>3      </a:t>
            </a:r>
            <a:r>
              <a:rPr lang="en-US" altLang="zh-CN" sz="1700" dirty="0" err="1" smtClean="0">
                <a:ea typeface="宋体" pitchFamily="2" charset="-122"/>
              </a:rPr>
              <a:t>int</a:t>
            </a:r>
            <a:r>
              <a:rPr lang="en-US" altLang="zh-CN" sz="1700" dirty="0" smtClean="0">
                <a:ea typeface="宋体" pitchFamily="2" charset="-122"/>
              </a:rPr>
              <a:t> </a:t>
            </a:r>
            <a:r>
              <a:rPr lang="en-US" altLang="zh-CN" sz="1700" dirty="0" err="1" smtClean="0">
                <a:ea typeface="宋体" pitchFamily="2" charset="-122"/>
              </a:rPr>
              <a:t>numsOfReports</a:t>
            </a:r>
            <a:r>
              <a:rPr lang="en-US" altLang="zh-CN" sz="1700" dirty="0" smtClean="0">
                <a:ea typeface="宋体" pitchFamily="2" charset="-122"/>
              </a:rPr>
              <a:t> = 250;</a:t>
            </a:r>
          </a:p>
          <a:p>
            <a:pPr marL="361950" indent="-361950">
              <a:defRPr/>
            </a:pPr>
            <a:r>
              <a:rPr lang="en-US" altLang="zh-CN" sz="1700" dirty="0" smtClean="0">
                <a:ea typeface="宋体" pitchFamily="2" charset="-122"/>
              </a:rPr>
              <a:t>4      </a:t>
            </a:r>
            <a:r>
              <a:rPr lang="en-US" altLang="zh-CN" sz="1700" dirty="0" err="1" smtClean="0">
                <a:ea typeface="宋体" pitchFamily="2" charset="-122"/>
              </a:rPr>
              <a:t>int</a:t>
            </a:r>
            <a:r>
              <a:rPr lang="en-US" altLang="zh-CN" sz="1700" dirty="0" smtClean="0">
                <a:ea typeface="宋体" pitchFamily="2" charset="-122"/>
              </a:rPr>
              <a:t> </a:t>
            </a:r>
            <a:r>
              <a:rPr lang="en-US" altLang="zh-CN" sz="1700" dirty="0" err="1" smtClean="0">
                <a:ea typeface="宋体" pitchFamily="2" charset="-122"/>
              </a:rPr>
              <a:t>officeID</a:t>
            </a:r>
            <a:r>
              <a:rPr lang="en-US" altLang="zh-CN" sz="1700" dirty="0" smtClean="0">
                <a:ea typeface="宋体" pitchFamily="2" charset="-122"/>
              </a:rPr>
              <a:t> = 123;</a:t>
            </a:r>
          </a:p>
          <a:p>
            <a:pPr marL="361950" indent="-361950">
              <a:defRPr/>
            </a:pPr>
            <a:r>
              <a:rPr lang="en-US" altLang="zh-CN" sz="1700" dirty="0" smtClean="0">
                <a:ea typeface="宋体" pitchFamily="2" charset="-122"/>
              </a:rPr>
              <a:t>5      float bonus = 1000.0f;</a:t>
            </a:r>
          </a:p>
          <a:p>
            <a:pPr marL="361950" indent="-361950">
              <a:defRPr/>
            </a:pPr>
            <a:r>
              <a:rPr lang="en-US" altLang="zh-CN" sz="1700" dirty="0" smtClean="0">
                <a:ea typeface="宋体" pitchFamily="2" charset="-122"/>
              </a:rPr>
              <a:t>6  </a:t>
            </a:r>
          </a:p>
          <a:p>
            <a:pPr marL="361950" indent="-361950">
              <a:defRPr/>
            </a:pPr>
            <a:r>
              <a:rPr lang="en-US" altLang="zh-CN" sz="1700" dirty="0" smtClean="0">
                <a:solidFill>
                  <a:srgbClr val="0000FF"/>
                </a:solidFill>
                <a:ea typeface="宋体" pitchFamily="2" charset="-122"/>
              </a:rPr>
              <a:t>7      /*[public String </a:t>
            </a:r>
            <a:r>
              <a:rPr lang="en-US" altLang="zh-CN" sz="1700" dirty="0" err="1" smtClean="0">
                <a:solidFill>
                  <a:srgbClr val="0000FF"/>
                </a:solidFill>
                <a:ea typeface="宋体" pitchFamily="2" charset="-122"/>
              </a:rPr>
              <a:t>receivesPay</a:t>
            </a:r>
            <a:r>
              <a:rPr lang="en-US" altLang="zh-CN" sz="1700" dirty="0" smtClean="0">
                <a:solidFill>
                  <a:srgbClr val="0000FF"/>
                </a:solidFill>
                <a:ea typeface="宋体" pitchFamily="2" charset="-122"/>
              </a:rPr>
              <a:t>() {</a:t>
            </a:r>
          </a:p>
          <a:p>
            <a:pPr marL="361950" indent="-361950">
              <a:defRPr/>
            </a:pPr>
            <a:r>
              <a:rPr lang="en-US" altLang="zh-CN" sz="1700" dirty="0" smtClean="0">
                <a:solidFill>
                  <a:srgbClr val="0000FF"/>
                </a:solidFill>
                <a:ea typeface="宋体" pitchFamily="2" charset="-122"/>
              </a:rPr>
              <a:t>8          return "</a:t>
            </a:r>
            <a:r>
              <a:rPr lang="en-US" altLang="zh-CN" sz="1700" dirty="0" err="1" smtClean="0">
                <a:solidFill>
                  <a:srgbClr val="0000FF"/>
                </a:solidFill>
                <a:ea typeface="宋体" pitchFamily="2" charset="-122"/>
              </a:rPr>
              <a:t>retrievePay</a:t>
            </a:r>
            <a:r>
              <a:rPr lang="en-US" altLang="zh-CN" sz="1700" dirty="0" smtClean="0">
                <a:solidFill>
                  <a:srgbClr val="0000FF"/>
                </a:solidFill>
                <a:ea typeface="宋体" pitchFamily="2" charset="-122"/>
              </a:rPr>
              <a:t>:" + name +</a:t>
            </a:r>
          </a:p>
          <a:p>
            <a:pPr marL="361950" indent="-361950">
              <a:defRPr/>
            </a:pPr>
            <a:r>
              <a:rPr lang="en-US" altLang="zh-CN" sz="1700" dirty="0" smtClean="0">
                <a:solidFill>
                  <a:srgbClr val="0000FF"/>
                </a:solidFill>
                <a:ea typeface="宋体" pitchFamily="2" charset="-122"/>
              </a:rPr>
              <a:t>9                 " salary = " + salary;</a:t>
            </a:r>
          </a:p>
          <a:p>
            <a:pPr marL="361950" indent="-361950">
              <a:defRPr/>
            </a:pPr>
            <a:r>
              <a:rPr lang="en-US" altLang="zh-CN" sz="1700" dirty="0" smtClean="0">
                <a:solidFill>
                  <a:srgbClr val="0000FF"/>
                </a:solidFill>
                <a:ea typeface="宋体" pitchFamily="2" charset="-122"/>
              </a:rPr>
              <a:t>10     }] */</a:t>
            </a:r>
          </a:p>
          <a:p>
            <a:pPr marL="361950" indent="-361950">
              <a:defRPr/>
            </a:pPr>
            <a:r>
              <a:rPr lang="en-US" altLang="zh-CN" sz="1700" dirty="0" smtClean="0">
                <a:ea typeface="宋体" pitchFamily="2" charset="-122"/>
              </a:rPr>
              <a:t>11 </a:t>
            </a:r>
          </a:p>
          <a:p>
            <a:pPr marL="361950" indent="-361950">
              <a:defRPr/>
            </a:pPr>
            <a:r>
              <a:rPr lang="en-US" altLang="zh-CN" sz="1700" dirty="0" smtClean="0">
                <a:ea typeface="宋体" pitchFamily="2" charset="-122"/>
              </a:rPr>
              <a:t>12     public String </a:t>
            </a:r>
            <a:r>
              <a:rPr lang="en-US" altLang="zh-CN" sz="1700" dirty="0" err="1" smtClean="0">
                <a:ea typeface="宋体" pitchFamily="2" charset="-122"/>
              </a:rPr>
              <a:t>receivesPay</a:t>
            </a:r>
            <a:r>
              <a:rPr lang="en-US" altLang="zh-CN" sz="1700" dirty="0" smtClean="0">
                <a:ea typeface="宋体" pitchFamily="2" charset="-122"/>
              </a:rPr>
              <a:t>() {</a:t>
            </a:r>
          </a:p>
          <a:p>
            <a:pPr marL="361950" indent="-361950">
              <a:defRPr/>
            </a:pPr>
            <a:r>
              <a:rPr lang="en-US" altLang="zh-CN" sz="1700" dirty="0" smtClean="0">
                <a:ea typeface="宋体" pitchFamily="2" charset="-122"/>
              </a:rPr>
              <a:t>13         return </a:t>
            </a:r>
            <a:r>
              <a:rPr lang="en-US" altLang="zh-CN" sz="1700" dirty="0" err="1" smtClean="0">
                <a:solidFill>
                  <a:srgbClr val="0000FF"/>
                </a:solidFill>
                <a:ea typeface="宋体" pitchFamily="2" charset="-122"/>
              </a:rPr>
              <a:t>super.receivesPay</a:t>
            </a:r>
            <a:r>
              <a:rPr lang="en-US" altLang="zh-CN" sz="1700" dirty="0" smtClean="0">
                <a:solidFill>
                  <a:srgbClr val="0000FF"/>
                </a:solidFill>
                <a:ea typeface="宋体" pitchFamily="2" charset="-122"/>
              </a:rPr>
              <a:t>() </a:t>
            </a:r>
            <a:r>
              <a:rPr lang="en-US" altLang="zh-CN" sz="1700" dirty="0" smtClean="0">
                <a:ea typeface="宋体" pitchFamily="2" charset="-122"/>
              </a:rPr>
              <a:t>+ " bonus =" + bonus;</a:t>
            </a:r>
          </a:p>
          <a:p>
            <a:pPr marL="361950" indent="-361950">
              <a:defRPr/>
            </a:pPr>
            <a:r>
              <a:rPr lang="en-US" altLang="zh-CN" sz="1700" dirty="0" smtClean="0">
                <a:ea typeface="宋体" pitchFamily="2" charset="-122"/>
              </a:rPr>
              <a:t>14     }</a:t>
            </a:r>
          </a:p>
          <a:p>
            <a:pPr marL="361950" indent="-361950">
              <a:defRPr/>
            </a:pPr>
            <a:r>
              <a:rPr lang="en-US" altLang="zh-CN" sz="1700" dirty="0" smtClean="0">
                <a:ea typeface="宋体" pitchFamily="2" charset="-122"/>
              </a:rPr>
              <a:t>15 </a:t>
            </a:r>
          </a:p>
          <a:p>
            <a:pPr marL="361950" indent="-361950">
              <a:defRPr/>
            </a:pPr>
            <a:r>
              <a:rPr lang="en-US" altLang="zh-CN" sz="1700" dirty="0" smtClean="0">
                <a:ea typeface="宋体" pitchFamily="2" charset="-122"/>
              </a:rPr>
              <a:t>16     public void hires() {</a:t>
            </a:r>
          </a:p>
          <a:p>
            <a:pPr marL="361950" indent="-361950">
              <a:defRPr/>
            </a:pPr>
            <a:r>
              <a:rPr lang="en-US" altLang="zh-CN" sz="1700" dirty="0" smtClean="0">
                <a:ea typeface="宋体" pitchFamily="2" charset="-122"/>
              </a:rPr>
              <a:t>17         </a:t>
            </a:r>
            <a:r>
              <a:rPr lang="en-US" altLang="zh-CN" sz="1700" dirty="0" err="1" smtClean="0">
                <a:ea typeface="宋体" pitchFamily="2" charset="-122"/>
              </a:rPr>
              <a:t>numsOfReports</a:t>
            </a:r>
            <a:r>
              <a:rPr lang="en-US" altLang="zh-CN" sz="1700" dirty="0" smtClean="0">
                <a:ea typeface="宋体" pitchFamily="2" charset="-122"/>
              </a:rPr>
              <a:t> = 300;</a:t>
            </a:r>
          </a:p>
          <a:p>
            <a:pPr marL="361950" indent="-361950">
              <a:defRPr/>
            </a:pPr>
            <a:r>
              <a:rPr lang="en-US" altLang="zh-CN" sz="1700" dirty="0" smtClean="0">
                <a:ea typeface="宋体" pitchFamily="2" charset="-122"/>
              </a:rPr>
              <a:t>18         </a:t>
            </a:r>
            <a:r>
              <a:rPr lang="en-US" altLang="zh-CN" sz="1700" dirty="0" err="1" smtClean="0">
                <a:ea typeface="宋体" pitchFamily="2" charset="-122"/>
              </a:rPr>
              <a:t>setName</a:t>
            </a:r>
            <a:r>
              <a:rPr lang="en-US" altLang="zh-CN" sz="1700" dirty="0" smtClean="0">
                <a:ea typeface="宋体" pitchFamily="2" charset="-122"/>
              </a:rPr>
              <a:t>("</a:t>
            </a:r>
            <a:r>
              <a:rPr lang="zh-CN" altLang="en-US" sz="1700" dirty="0" smtClean="0">
                <a:ea typeface="宋体" pitchFamily="2" charset="-122"/>
              </a:rPr>
              <a:t>李四</a:t>
            </a:r>
            <a:r>
              <a:rPr lang="en-US" altLang="zh-CN" sz="1700" dirty="0" smtClean="0">
                <a:ea typeface="宋体" pitchFamily="2" charset="-122"/>
              </a:rPr>
              <a:t>");</a:t>
            </a:r>
          </a:p>
          <a:p>
            <a:pPr marL="361950" indent="-361950">
              <a:defRPr/>
            </a:pPr>
            <a:r>
              <a:rPr lang="en-US" altLang="zh-CN" sz="1700" dirty="0" smtClean="0">
                <a:ea typeface="宋体" pitchFamily="2" charset="-122"/>
              </a:rPr>
              <a:t>19     }</a:t>
            </a:r>
            <a:endParaRPr lang="zh-CN" altLang="en-US" sz="1700" dirty="0" smtClean="0">
              <a:ea typeface="宋体" pitchFamily="2" charset="-122"/>
            </a:endParaRPr>
          </a:p>
          <a:p>
            <a:pPr marL="361950" indent="-361950">
              <a:buAutoNum type="arabicPlain" startAt="19"/>
              <a:defRPr/>
            </a:pPr>
            <a:endParaRPr lang="zh-CN" altLang="en-US" sz="1700" dirty="0" smtClean="0">
              <a:ea typeface="宋体" pitchFamily="2" charset="-122"/>
            </a:endParaRPr>
          </a:p>
        </p:txBody>
      </p:sp>
    </p:spTree>
    <p:extLst>
      <p:ext uri="{BB962C8B-B14F-4D97-AF65-F5344CB8AC3E}">
        <p14:creationId xmlns:p14="http://schemas.microsoft.com/office/powerpoint/2010/main" val="35147134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500042"/>
            <a:ext cx="8229600" cy="857256"/>
          </a:xfrm>
        </p:spPr>
        <p:txBody>
          <a:bodyPr/>
          <a:lstStyle/>
          <a:p>
            <a:r>
              <a:rPr lang="zh-CN" altLang="en-US" dirty="0" smtClean="0"/>
              <a:t>示  例</a:t>
            </a:r>
            <a:r>
              <a:rPr lang="en-US" altLang="zh-CN" dirty="0" smtClean="0"/>
              <a:t>—Test</a:t>
            </a:r>
            <a:r>
              <a:rPr lang="zh-CN" altLang="en-US" dirty="0" smtClean="0"/>
              <a:t>类</a:t>
            </a:r>
            <a:endParaRPr lang="zh-CN" altLang="en-US" dirty="0"/>
          </a:p>
        </p:txBody>
      </p:sp>
      <p:sp>
        <p:nvSpPr>
          <p:cNvPr id="3" name="内容占位符 2"/>
          <p:cNvSpPr>
            <a:spLocks noGrp="1"/>
          </p:cNvSpPr>
          <p:nvPr>
            <p:ph idx="1"/>
          </p:nvPr>
        </p:nvSpPr>
        <p:spPr>
          <a:xfrm>
            <a:off x="457200" y="1428736"/>
            <a:ext cx="8229600" cy="4929222"/>
          </a:xfrm>
        </p:spPr>
        <p:txBody>
          <a:bodyPr>
            <a:noAutofit/>
          </a:bodyPr>
          <a:lstStyle/>
          <a:p>
            <a:pPr marL="361950" indent="-361950">
              <a:buNone/>
              <a:defRPr/>
            </a:pPr>
            <a:r>
              <a:rPr lang="en-US" altLang="zh-CN" sz="1800" dirty="0" smtClean="0">
                <a:ea typeface="宋体" pitchFamily="2" charset="-122"/>
              </a:rPr>
              <a:t>1  public class Test {</a:t>
            </a:r>
          </a:p>
          <a:p>
            <a:pPr marL="361950" indent="-361950">
              <a:buNone/>
              <a:defRPr/>
            </a:pPr>
            <a:r>
              <a:rPr lang="en-US" altLang="zh-CN" sz="1800" dirty="0" smtClean="0">
                <a:ea typeface="宋体" pitchFamily="2" charset="-122"/>
              </a:rPr>
              <a:t>2      public static void main(String[] </a:t>
            </a:r>
            <a:r>
              <a:rPr lang="en-US" altLang="zh-CN" sz="1800" dirty="0" err="1" smtClean="0">
                <a:ea typeface="宋体" pitchFamily="2" charset="-122"/>
              </a:rPr>
              <a:t>args</a:t>
            </a:r>
            <a:r>
              <a:rPr lang="en-US" altLang="zh-CN" sz="1800" dirty="0" smtClean="0">
                <a:ea typeface="宋体" pitchFamily="2" charset="-122"/>
              </a:rPr>
              <a:t>) {</a:t>
            </a:r>
          </a:p>
          <a:p>
            <a:pPr marL="361950" indent="-361950">
              <a:buNone/>
              <a:defRPr/>
            </a:pPr>
            <a:r>
              <a:rPr lang="en-US" altLang="zh-CN" sz="1800" dirty="0" smtClean="0">
                <a:ea typeface="宋体" pitchFamily="2" charset="-122"/>
              </a:rPr>
              <a:t>3          Manager m = new Manager();</a:t>
            </a:r>
          </a:p>
          <a:p>
            <a:pPr marL="361950" indent="-361950">
              <a:buNone/>
              <a:defRPr/>
            </a:pPr>
            <a:r>
              <a:rPr lang="en-US" altLang="zh-CN" sz="1800" dirty="0" smtClean="0">
                <a:ea typeface="宋体" pitchFamily="2" charset="-122"/>
              </a:rPr>
              <a:t>4  </a:t>
            </a:r>
          </a:p>
          <a:p>
            <a:pPr marL="361950" indent="-361950">
              <a:buNone/>
              <a:defRPr/>
            </a:pPr>
            <a:r>
              <a:rPr lang="en-US" altLang="zh-CN" sz="1800" dirty="0" smtClean="0">
                <a:ea typeface="宋体" pitchFamily="2" charset="-122"/>
              </a:rPr>
              <a:t>5          </a:t>
            </a:r>
            <a:r>
              <a:rPr lang="en-US" altLang="zh-CN" sz="1800" dirty="0" err="1" smtClean="0">
                <a:ea typeface="宋体" pitchFamily="2" charset="-122"/>
              </a:rPr>
              <a:t>System.out.println</a:t>
            </a:r>
            <a:r>
              <a:rPr lang="en-US" altLang="zh-CN" sz="1800" dirty="0" smtClean="0">
                <a:ea typeface="宋体" pitchFamily="2" charset="-122"/>
              </a:rPr>
              <a:t>(</a:t>
            </a:r>
            <a:r>
              <a:rPr lang="en-US" altLang="zh-CN" sz="1800" dirty="0" err="1" smtClean="0">
                <a:ea typeface="宋体" pitchFamily="2" charset="-122"/>
              </a:rPr>
              <a:t>m.numsOfReports</a:t>
            </a:r>
            <a:r>
              <a:rPr lang="en-US" altLang="zh-CN" sz="1800" dirty="0" smtClean="0">
                <a:ea typeface="宋体" pitchFamily="2" charset="-122"/>
              </a:rPr>
              <a:t>);</a:t>
            </a:r>
          </a:p>
          <a:p>
            <a:pPr marL="361950" indent="-361950">
              <a:buNone/>
              <a:defRPr/>
            </a:pPr>
            <a:r>
              <a:rPr lang="en-US" altLang="zh-CN" sz="1800" dirty="0" smtClean="0">
                <a:ea typeface="宋体" pitchFamily="2" charset="-122"/>
              </a:rPr>
              <a:t>6          </a:t>
            </a:r>
            <a:r>
              <a:rPr lang="en-US" altLang="zh-CN" sz="1800" dirty="0" err="1" smtClean="0">
                <a:ea typeface="宋体" pitchFamily="2" charset="-122"/>
              </a:rPr>
              <a:t>System.out.println</a:t>
            </a:r>
            <a:r>
              <a:rPr lang="en-US" altLang="zh-CN" sz="1800" dirty="0" smtClean="0">
                <a:ea typeface="宋体" pitchFamily="2" charset="-122"/>
              </a:rPr>
              <a:t>(</a:t>
            </a:r>
            <a:r>
              <a:rPr lang="en-US" altLang="zh-CN" sz="1800" dirty="0" err="1" smtClean="0">
                <a:ea typeface="宋体" pitchFamily="2" charset="-122"/>
              </a:rPr>
              <a:t>m.getName</a:t>
            </a:r>
            <a:r>
              <a:rPr lang="en-US" altLang="zh-CN" sz="1800" dirty="0" smtClean="0">
                <a:ea typeface="宋体" pitchFamily="2" charset="-122"/>
              </a:rPr>
              <a:t>());</a:t>
            </a:r>
          </a:p>
          <a:p>
            <a:pPr marL="361950" indent="-361950">
              <a:buNone/>
              <a:defRPr/>
            </a:pPr>
            <a:r>
              <a:rPr lang="en-US" altLang="zh-CN" sz="1800" dirty="0" smtClean="0">
                <a:ea typeface="宋体" pitchFamily="2" charset="-122"/>
              </a:rPr>
              <a:t>7  </a:t>
            </a:r>
          </a:p>
          <a:p>
            <a:pPr marL="361950" indent="-361950">
              <a:buNone/>
              <a:defRPr/>
            </a:pPr>
            <a:r>
              <a:rPr lang="en-US" altLang="zh-CN" sz="1800" dirty="0" smtClean="0">
                <a:ea typeface="宋体" pitchFamily="2" charset="-122"/>
              </a:rPr>
              <a:t>8          </a:t>
            </a:r>
            <a:r>
              <a:rPr lang="en-US" altLang="zh-CN" sz="1800" dirty="0" err="1" smtClean="0">
                <a:ea typeface="宋体" pitchFamily="2" charset="-122"/>
              </a:rPr>
              <a:t>System.out.println</a:t>
            </a:r>
            <a:r>
              <a:rPr lang="en-US" altLang="zh-CN" sz="1800" dirty="0" smtClean="0">
                <a:ea typeface="宋体" pitchFamily="2" charset="-122"/>
              </a:rPr>
              <a:t>(</a:t>
            </a:r>
            <a:r>
              <a:rPr lang="en-US" altLang="zh-CN" sz="1800" dirty="0" err="1" smtClean="0">
                <a:solidFill>
                  <a:srgbClr val="0000FF"/>
                </a:solidFill>
                <a:ea typeface="宋体" pitchFamily="2" charset="-122"/>
              </a:rPr>
              <a:t>m.receivesPay</a:t>
            </a:r>
            <a:r>
              <a:rPr lang="en-US" altLang="zh-CN" sz="1800" dirty="0" smtClean="0">
                <a:solidFill>
                  <a:srgbClr val="0000FF"/>
                </a:solidFill>
                <a:ea typeface="宋体" pitchFamily="2" charset="-122"/>
              </a:rPr>
              <a:t>());</a:t>
            </a:r>
          </a:p>
          <a:p>
            <a:pPr marL="361950" indent="-361950">
              <a:buNone/>
              <a:defRPr/>
            </a:pPr>
            <a:r>
              <a:rPr lang="en-US" altLang="zh-CN" sz="1800" dirty="0" smtClean="0">
                <a:ea typeface="宋体" pitchFamily="2" charset="-122"/>
              </a:rPr>
              <a:t>9      }</a:t>
            </a:r>
          </a:p>
          <a:p>
            <a:pPr marL="361950" indent="-361950">
              <a:buNone/>
              <a:defRPr/>
            </a:pPr>
            <a:r>
              <a:rPr lang="en-US" altLang="zh-CN" sz="1800" dirty="0" smtClean="0">
                <a:ea typeface="宋体" pitchFamily="2" charset="-122"/>
              </a:rPr>
              <a:t>10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539552" y="1556792"/>
            <a:ext cx="8286808" cy="4521217"/>
          </a:xfrm>
        </p:spPr>
        <p:txBody>
          <a:bodyPr>
            <a:normAutofit/>
          </a:bodyPr>
          <a:lstStyle/>
          <a:p>
            <a:pPr marL="457200" indent="-457200">
              <a:lnSpc>
                <a:spcPct val="150000"/>
              </a:lnSpc>
              <a:buFont typeface="+mj-lt"/>
              <a:buAutoNum type="arabicPeriod"/>
              <a:defRPr/>
            </a:pPr>
            <a:r>
              <a:rPr lang="zh-CN" altLang="en-US" sz="2400" dirty="0" smtClean="0">
                <a:ea typeface="宋体" pitchFamily="2" charset="-122"/>
              </a:rPr>
              <a:t>在</a:t>
            </a:r>
            <a:r>
              <a:rPr lang="en-US" altLang="zh-CN" sz="2400" dirty="0" smtClean="0">
                <a:ea typeface="宋体" pitchFamily="2" charset="-122"/>
              </a:rPr>
              <a:t>PC</a:t>
            </a:r>
            <a:r>
              <a:rPr lang="zh-CN" altLang="en-US" sz="2400" dirty="0" smtClean="0">
                <a:ea typeface="宋体" pitchFamily="2" charset="-122"/>
              </a:rPr>
              <a:t>类中，改写的覆盖</a:t>
            </a:r>
            <a:r>
              <a:rPr lang="en-US" altLang="zh-CN" sz="2400" dirty="0" err="1" smtClean="0">
                <a:ea typeface="宋体" pitchFamily="2" charset="-122"/>
              </a:rPr>
              <a:t>getDetails</a:t>
            </a:r>
            <a:r>
              <a:rPr lang="zh-CN" altLang="en-US" sz="2400" dirty="0" smtClean="0">
                <a:ea typeface="宋体" pitchFamily="2" charset="-122"/>
              </a:rPr>
              <a:t>方法，使用</a:t>
            </a:r>
            <a:r>
              <a:rPr lang="en-US" altLang="zh-CN" sz="2400" dirty="0" err="1" smtClean="0">
                <a:ea typeface="宋体" pitchFamily="2" charset="-122"/>
              </a:rPr>
              <a:t>super调用</a:t>
            </a:r>
            <a:r>
              <a:rPr lang="zh-CN" altLang="en-US" sz="2400" dirty="0" smtClean="0">
                <a:ea typeface="宋体" pitchFamily="2" charset="-122"/>
              </a:rPr>
              <a:t>。</a:t>
            </a:r>
            <a:endParaRPr lang="en-US" altLang="zh-CN" sz="2400" dirty="0" smtClean="0">
              <a:ea typeface="宋体" pitchFamily="2" charset="-122"/>
            </a:endParaRPr>
          </a:p>
          <a:p>
            <a:pPr marL="457200" indent="-457200">
              <a:lnSpc>
                <a:spcPct val="150000"/>
              </a:lnSpc>
              <a:buFont typeface="+mj-lt"/>
              <a:buAutoNum type="arabicPeriod"/>
              <a:defRPr/>
            </a:pPr>
            <a:r>
              <a:rPr lang="zh-CN" altLang="en-US" sz="2400" dirty="0" smtClean="0">
                <a:ea typeface="宋体" pitchFamily="2" charset="-122"/>
              </a:rPr>
              <a:t>在</a:t>
            </a:r>
            <a:r>
              <a:rPr lang="en-US" altLang="zh-CN" sz="2400" dirty="0" smtClean="0">
                <a:ea typeface="宋体" pitchFamily="2" charset="-122"/>
              </a:rPr>
              <a:t>Test</a:t>
            </a:r>
            <a:r>
              <a:rPr lang="zh-CN" altLang="en-US" sz="2400" dirty="0" smtClean="0">
                <a:ea typeface="宋体" pitchFamily="2" charset="-122"/>
              </a:rPr>
              <a:t>类中调用</a:t>
            </a:r>
            <a:r>
              <a:rPr lang="en-US" altLang="zh-CN" sz="2400" dirty="0" err="1" smtClean="0">
                <a:ea typeface="宋体" pitchFamily="2" charset="-122"/>
              </a:rPr>
              <a:t>getDetails</a:t>
            </a:r>
            <a:r>
              <a:rPr lang="zh-CN" altLang="en-US" sz="2400" dirty="0" smtClean="0">
                <a:ea typeface="宋体" pitchFamily="2" charset="-122"/>
              </a:rPr>
              <a:t>方法，确认输出结果。</a:t>
            </a:r>
          </a:p>
        </p:txBody>
      </p:sp>
      <p:sp>
        <p:nvSpPr>
          <p:cNvPr id="219139" name="Rectangle 3"/>
          <p:cNvSpPr>
            <a:spLocks noGrp="1" noChangeArrowheads="1"/>
          </p:cNvSpPr>
          <p:nvPr>
            <p:ph type="title"/>
          </p:nvPr>
        </p:nvSpPr>
        <p:spPr>
          <a:xfrm>
            <a:off x="2699792" y="620688"/>
            <a:ext cx="4248472" cy="861490"/>
          </a:xfrm>
        </p:spPr>
        <p:txBody>
          <a:bodyPr/>
          <a:lstStyle/>
          <a:p>
            <a:pPr eaLnBrk="1" hangingPunct="1">
              <a:defRPr/>
            </a:pPr>
            <a:r>
              <a:rPr lang="zh-CN" altLang="en-US" b="1" dirty="0" smtClean="0">
                <a:latin typeface="+mn-lt"/>
                <a:ea typeface="宋体" pitchFamily="2" charset="-122"/>
                <a:cs typeface="Times New Roman" pitchFamily="18" charset="0"/>
              </a:rPr>
              <a:t>练  习</a:t>
            </a:r>
            <a:endParaRPr lang="en-US" altLang="zh-CN" b="1" dirty="0" smtClean="0">
              <a:latin typeface="+mn-lt"/>
              <a:ea typeface="宋体" pitchFamily="2" charset="-122"/>
              <a:cs typeface="Times New Roman" pitchFamily="18" charset="0"/>
            </a:endParaRPr>
          </a:p>
        </p:txBody>
      </p:sp>
    </p:spTree>
    <p:extLst>
      <p:ext uri="{BB962C8B-B14F-4D97-AF65-F5344CB8AC3E}">
        <p14:creationId xmlns:p14="http://schemas.microsoft.com/office/powerpoint/2010/main" val="36899868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2195736" y="692696"/>
            <a:ext cx="5217824" cy="864096"/>
          </a:xfrm>
        </p:spPr>
        <p:txBody>
          <a:bodyPr>
            <a:normAutofit/>
          </a:bodyPr>
          <a:lstStyle/>
          <a:p>
            <a:pPr eaLnBrk="1" hangingPunct="1">
              <a:defRPr/>
            </a:pPr>
            <a:r>
              <a:rPr lang="zh-CN" altLang="en-US" b="1" dirty="0" smtClean="0">
                <a:solidFill>
                  <a:schemeClr val="tx1"/>
                </a:solidFill>
                <a:latin typeface="Times New Roman" pitchFamily="18" charset="0"/>
                <a:ea typeface="宋体" pitchFamily="2" charset="-122"/>
                <a:cs typeface="Times New Roman" pitchFamily="18" charset="0"/>
              </a:rPr>
              <a:t>调用父类的构造</a:t>
            </a:r>
            <a:r>
              <a:rPr lang="zh-CN" altLang="en-US" b="1" dirty="0">
                <a:latin typeface="Times New Roman" pitchFamily="18" charset="0"/>
                <a:ea typeface="宋体" pitchFamily="2" charset="-122"/>
                <a:cs typeface="Times New Roman" pitchFamily="18" charset="0"/>
              </a:rPr>
              <a:t>器</a:t>
            </a:r>
            <a:endParaRPr lang="zh-CN" altLang="en-US" sz="3200" b="1" dirty="0" smtClean="0">
              <a:solidFill>
                <a:schemeClr val="tx1"/>
              </a:solidFill>
              <a:latin typeface="Times New Roman" pitchFamily="18" charset="0"/>
              <a:ea typeface="宋体" pitchFamily="2" charset="-122"/>
              <a:cs typeface="Times New Roman" pitchFamily="18" charset="0"/>
            </a:endParaRPr>
          </a:p>
        </p:txBody>
      </p:sp>
      <p:sp>
        <p:nvSpPr>
          <p:cNvPr id="25603" name="Rectangle 3"/>
          <p:cNvSpPr>
            <a:spLocks noGrp="1" noChangeArrowheads="1"/>
          </p:cNvSpPr>
          <p:nvPr>
            <p:ph type="body" idx="1"/>
          </p:nvPr>
        </p:nvSpPr>
        <p:spPr>
          <a:xfrm>
            <a:off x="395536" y="1700808"/>
            <a:ext cx="8496944" cy="4536504"/>
          </a:xfrm>
        </p:spPr>
        <p:txBody>
          <a:bodyPr>
            <a:normAutofit/>
          </a:bodyPr>
          <a:lstStyle/>
          <a:p>
            <a:pPr algn="just">
              <a:lnSpc>
                <a:spcPct val="90000"/>
              </a:lnSpc>
              <a:spcBef>
                <a:spcPct val="50000"/>
              </a:spcBef>
              <a:buFont typeface="Wingdings" pitchFamily="2" charset="2"/>
              <a:buChar char="l"/>
            </a:pPr>
            <a:r>
              <a:rPr lang="zh-CN" altLang="en-US" dirty="0">
                <a:latin typeface="宋体" pitchFamily="2" charset="-122"/>
                <a:ea typeface="宋体" pitchFamily="2" charset="-122"/>
              </a:rPr>
              <a:t>子类中所有的</a:t>
            </a:r>
            <a:r>
              <a:rPr lang="zh-CN" altLang="en-US" dirty="0" smtClean="0">
                <a:latin typeface="宋体" pitchFamily="2" charset="-122"/>
                <a:ea typeface="宋体" pitchFamily="2" charset="-122"/>
              </a:rPr>
              <a:t>构造</a:t>
            </a:r>
            <a:r>
              <a:rPr lang="zh-CN" altLang="en-US" dirty="0">
                <a:latin typeface="宋体" pitchFamily="2" charset="-122"/>
                <a:ea typeface="宋体" pitchFamily="2" charset="-122"/>
              </a:rPr>
              <a:t>器</a:t>
            </a:r>
            <a:r>
              <a:rPr lang="zh-CN" altLang="en-US" b="1" dirty="0" smtClean="0">
                <a:solidFill>
                  <a:srgbClr val="C00000"/>
                </a:solidFill>
                <a:latin typeface="宋体" pitchFamily="2" charset="-122"/>
                <a:ea typeface="宋体" pitchFamily="2" charset="-122"/>
              </a:rPr>
              <a:t>默认</a:t>
            </a:r>
            <a:r>
              <a:rPr lang="zh-CN" altLang="en-US" dirty="0">
                <a:latin typeface="宋体" pitchFamily="2" charset="-122"/>
                <a:ea typeface="宋体" pitchFamily="2" charset="-122"/>
              </a:rPr>
              <a:t>都会访问父类中</a:t>
            </a:r>
            <a:r>
              <a:rPr lang="zh-CN" altLang="en-US" b="1" dirty="0">
                <a:solidFill>
                  <a:srgbClr val="C00000"/>
                </a:solidFill>
                <a:latin typeface="宋体" pitchFamily="2" charset="-122"/>
                <a:ea typeface="宋体" pitchFamily="2" charset="-122"/>
              </a:rPr>
              <a:t>空参数</a:t>
            </a:r>
            <a:r>
              <a:rPr lang="zh-CN" altLang="en-US" dirty="0">
                <a:latin typeface="宋体" pitchFamily="2" charset="-122"/>
                <a:ea typeface="宋体" pitchFamily="2" charset="-122"/>
              </a:rPr>
              <a:t>的</a:t>
            </a:r>
            <a:r>
              <a:rPr lang="zh-CN" altLang="en-US" dirty="0" smtClean="0">
                <a:latin typeface="宋体" pitchFamily="2" charset="-122"/>
                <a:ea typeface="宋体" pitchFamily="2" charset="-122"/>
              </a:rPr>
              <a:t>构造</a:t>
            </a:r>
            <a:r>
              <a:rPr lang="zh-CN" altLang="en-US" dirty="0">
                <a:latin typeface="宋体" pitchFamily="2" charset="-122"/>
                <a:ea typeface="宋体" pitchFamily="2" charset="-122"/>
              </a:rPr>
              <a:t>器</a:t>
            </a:r>
            <a:endParaRPr lang="en-US" altLang="zh-CN" dirty="0" smtClean="0">
              <a:latin typeface="宋体" pitchFamily="2" charset="-122"/>
              <a:ea typeface="宋体" pitchFamily="2" charset="-122"/>
            </a:endParaRPr>
          </a:p>
          <a:p>
            <a:pPr marL="342900" lvl="1" indent="-342900" algn="just">
              <a:lnSpc>
                <a:spcPct val="90000"/>
              </a:lnSpc>
              <a:spcBef>
                <a:spcPct val="50000"/>
              </a:spcBef>
              <a:buFont typeface="Wingdings" pitchFamily="2" charset="2"/>
              <a:buChar char="l"/>
            </a:pPr>
            <a:r>
              <a:rPr lang="zh-CN" altLang="en-US" sz="2800" dirty="0" smtClean="0">
                <a:latin typeface="宋体" pitchFamily="2" charset="-122"/>
                <a:ea typeface="宋体" pitchFamily="2" charset="-122"/>
              </a:rPr>
              <a:t>当</a:t>
            </a:r>
            <a:r>
              <a:rPr lang="zh-CN" altLang="en-US" sz="2800" dirty="0">
                <a:latin typeface="宋体" pitchFamily="2" charset="-122"/>
                <a:ea typeface="宋体" pitchFamily="2" charset="-122"/>
              </a:rPr>
              <a:t>父类中没有空参数的</a:t>
            </a:r>
            <a:r>
              <a:rPr lang="zh-CN" altLang="en-US" sz="2800" dirty="0" smtClean="0">
                <a:latin typeface="宋体" pitchFamily="2" charset="-122"/>
                <a:ea typeface="宋体" pitchFamily="2" charset="-122"/>
              </a:rPr>
              <a:t>构造</a:t>
            </a:r>
            <a:r>
              <a:rPr lang="zh-CN" altLang="en-US" sz="2800" dirty="0">
                <a:latin typeface="宋体" pitchFamily="2" charset="-122"/>
                <a:ea typeface="宋体" pitchFamily="2" charset="-122"/>
              </a:rPr>
              <a:t>器</a:t>
            </a:r>
            <a:r>
              <a:rPr lang="zh-CN" altLang="en-US" sz="2800" dirty="0" smtClean="0">
                <a:latin typeface="宋体" pitchFamily="2" charset="-122"/>
                <a:ea typeface="宋体" pitchFamily="2" charset="-122"/>
              </a:rPr>
              <a:t>时</a:t>
            </a:r>
            <a:r>
              <a:rPr lang="zh-CN" altLang="en-US" sz="2800" dirty="0">
                <a:latin typeface="宋体" pitchFamily="2" charset="-122"/>
                <a:ea typeface="宋体" pitchFamily="2" charset="-122"/>
              </a:rPr>
              <a:t>，子类的</a:t>
            </a:r>
            <a:r>
              <a:rPr lang="zh-CN" altLang="en-US" sz="2800" dirty="0" smtClean="0">
                <a:latin typeface="宋体" pitchFamily="2" charset="-122"/>
                <a:ea typeface="宋体" pitchFamily="2" charset="-122"/>
              </a:rPr>
              <a:t>构造</a:t>
            </a:r>
            <a:r>
              <a:rPr lang="zh-CN" altLang="en-US" sz="2800" dirty="0">
                <a:latin typeface="宋体" pitchFamily="2" charset="-122"/>
                <a:ea typeface="宋体" pitchFamily="2" charset="-122"/>
              </a:rPr>
              <a:t>器</a:t>
            </a:r>
            <a:r>
              <a:rPr lang="zh-CN" altLang="en-US" sz="2800" dirty="0" smtClean="0">
                <a:latin typeface="宋体" pitchFamily="2" charset="-122"/>
                <a:ea typeface="宋体" pitchFamily="2" charset="-122"/>
              </a:rPr>
              <a:t>必须</a:t>
            </a:r>
            <a:r>
              <a:rPr lang="zh-CN" altLang="en-US" sz="2800" dirty="0">
                <a:latin typeface="宋体" pitchFamily="2" charset="-122"/>
                <a:ea typeface="宋体" pitchFamily="2" charset="-122"/>
              </a:rPr>
              <a:t>通过</a:t>
            </a:r>
            <a:r>
              <a:rPr lang="en-US" altLang="zh-CN" sz="2800" b="1" dirty="0" smtClean="0">
                <a:solidFill>
                  <a:srgbClr val="7030A0"/>
                </a:solidFill>
                <a:latin typeface="宋体" pitchFamily="2" charset="-122"/>
                <a:ea typeface="宋体" pitchFamily="2" charset="-122"/>
              </a:rPr>
              <a:t>this(</a:t>
            </a:r>
            <a:r>
              <a:rPr lang="zh-CN" altLang="en-US" sz="2800" b="1" dirty="0" smtClean="0">
                <a:solidFill>
                  <a:srgbClr val="7030A0"/>
                </a:solidFill>
                <a:latin typeface="宋体" pitchFamily="2" charset="-122"/>
                <a:ea typeface="宋体" pitchFamily="2" charset="-122"/>
              </a:rPr>
              <a:t>参数列表</a:t>
            </a:r>
            <a:r>
              <a:rPr lang="en-US" altLang="zh-CN" sz="2800" b="1" dirty="0" smtClean="0">
                <a:solidFill>
                  <a:srgbClr val="7030A0"/>
                </a:solidFill>
                <a:latin typeface="宋体" pitchFamily="2" charset="-122"/>
                <a:ea typeface="宋体" pitchFamily="2" charset="-122"/>
              </a:rPr>
              <a:t>)</a:t>
            </a:r>
            <a:r>
              <a:rPr lang="zh-CN" altLang="en-US" sz="2800" dirty="0" smtClean="0">
                <a:latin typeface="宋体" pitchFamily="2" charset="-122"/>
                <a:ea typeface="宋体" pitchFamily="2" charset="-122"/>
              </a:rPr>
              <a:t>或者</a:t>
            </a:r>
            <a:r>
              <a:rPr lang="en-US" altLang="zh-CN" sz="2800" b="1" dirty="0" smtClean="0">
                <a:solidFill>
                  <a:srgbClr val="7030A0"/>
                </a:solidFill>
                <a:latin typeface="宋体" pitchFamily="2" charset="-122"/>
                <a:ea typeface="宋体" pitchFamily="2" charset="-122"/>
              </a:rPr>
              <a:t>super(</a:t>
            </a:r>
            <a:r>
              <a:rPr lang="zh-CN" altLang="en-US" sz="2800" b="1" dirty="0" smtClean="0">
                <a:solidFill>
                  <a:srgbClr val="7030A0"/>
                </a:solidFill>
                <a:latin typeface="宋体" pitchFamily="2" charset="-122"/>
                <a:ea typeface="宋体" pitchFamily="2" charset="-122"/>
              </a:rPr>
              <a:t>参数列表</a:t>
            </a:r>
            <a:r>
              <a:rPr lang="en-US" altLang="zh-CN" sz="2800" b="1" dirty="0" smtClean="0">
                <a:solidFill>
                  <a:srgbClr val="7030A0"/>
                </a:solidFill>
                <a:latin typeface="宋体" pitchFamily="2" charset="-122"/>
                <a:ea typeface="宋体" pitchFamily="2" charset="-122"/>
              </a:rPr>
              <a:t>)</a:t>
            </a:r>
            <a:r>
              <a:rPr lang="zh-CN" altLang="en-US" sz="2800" dirty="0" smtClean="0">
                <a:latin typeface="宋体" pitchFamily="2" charset="-122"/>
                <a:ea typeface="宋体" pitchFamily="2" charset="-122"/>
              </a:rPr>
              <a:t>语句指定调用本类或者父类中相应的构造</a:t>
            </a:r>
            <a:r>
              <a:rPr lang="zh-CN" altLang="en-US" sz="2800" dirty="0">
                <a:latin typeface="宋体" pitchFamily="2" charset="-122"/>
                <a:ea typeface="宋体" pitchFamily="2" charset="-122"/>
              </a:rPr>
              <a:t>器</a:t>
            </a:r>
            <a:r>
              <a:rPr lang="zh-CN" altLang="en-US" sz="2800" dirty="0" smtClean="0">
                <a:latin typeface="宋体" pitchFamily="2" charset="-122"/>
                <a:ea typeface="宋体" pitchFamily="2" charset="-122"/>
              </a:rPr>
              <a:t>，且</a:t>
            </a:r>
            <a:r>
              <a:rPr lang="zh-CN" altLang="en-US" sz="2800" dirty="0">
                <a:latin typeface="Times New Roman" pitchFamily="18" charset="0"/>
                <a:ea typeface="宋体" pitchFamily="2" charset="-122"/>
                <a:cs typeface="Times New Roman" pitchFamily="18" charset="0"/>
              </a:rPr>
              <a:t>必须放在构造器的第</a:t>
            </a:r>
            <a:r>
              <a:rPr lang="zh-CN" altLang="en-US" sz="2800" dirty="0" smtClean="0">
                <a:latin typeface="Times New Roman" pitchFamily="18" charset="0"/>
                <a:ea typeface="宋体" pitchFamily="2" charset="-122"/>
                <a:cs typeface="Times New Roman" pitchFamily="18" charset="0"/>
              </a:rPr>
              <a:t>一行</a:t>
            </a:r>
            <a:endParaRPr lang="en-US" altLang="zh-CN" dirty="0" smtClean="0">
              <a:latin typeface="宋体" pitchFamily="2" charset="-122"/>
              <a:ea typeface="宋体" pitchFamily="2" charset="-122"/>
            </a:endParaRPr>
          </a:p>
          <a:p>
            <a:pPr algn="just">
              <a:lnSpc>
                <a:spcPct val="90000"/>
              </a:lnSpc>
              <a:spcBef>
                <a:spcPct val="50000"/>
              </a:spcBef>
              <a:buFont typeface="Wingdings" pitchFamily="2" charset="2"/>
              <a:buChar char="l"/>
            </a:pPr>
            <a:r>
              <a:rPr lang="zh-CN" altLang="en-US" sz="2800" dirty="0" smtClean="0">
                <a:latin typeface="Times New Roman" pitchFamily="18" charset="0"/>
                <a:ea typeface="宋体" pitchFamily="2" charset="-122"/>
                <a:cs typeface="Times New Roman" pitchFamily="18" charset="0"/>
              </a:rPr>
              <a:t>如果子类构造</a:t>
            </a:r>
            <a:r>
              <a:rPr lang="zh-CN" altLang="en-US" dirty="0">
                <a:latin typeface="Times New Roman" pitchFamily="18" charset="0"/>
                <a:ea typeface="宋体" pitchFamily="2" charset="-122"/>
                <a:cs typeface="Times New Roman" pitchFamily="18" charset="0"/>
              </a:rPr>
              <a:t>器</a:t>
            </a:r>
            <a:r>
              <a:rPr lang="zh-CN" altLang="en-US" sz="2800" dirty="0" smtClean="0">
                <a:latin typeface="Times New Roman" pitchFamily="18" charset="0"/>
                <a:ea typeface="宋体" pitchFamily="2" charset="-122"/>
                <a:cs typeface="Times New Roman" pitchFamily="18" charset="0"/>
              </a:rPr>
              <a:t>中既未显式调用父类或本类的构造</a:t>
            </a:r>
            <a:r>
              <a:rPr lang="zh-CN" altLang="en-US" dirty="0">
                <a:latin typeface="Times New Roman" pitchFamily="18" charset="0"/>
                <a:ea typeface="宋体" pitchFamily="2" charset="-122"/>
                <a:cs typeface="Times New Roman" pitchFamily="18" charset="0"/>
              </a:rPr>
              <a:t>器</a:t>
            </a:r>
            <a:r>
              <a:rPr lang="zh-CN" altLang="en-US" sz="2800" dirty="0" smtClean="0">
                <a:latin typeface="Times New Roman" pitchFamily="18" charset="0"/>
                <a:ea typeface="宋体" pitchFamily="2" charset="-122"/>
                <a:cs typeface="Times New Roman" pitchFamily="18" charset="0"/>
              </a:rPr>
              <a:t>，且父类中又没有无参的构造</a:t>
            </a:r>
            <a:r>
              <a:rPr lang="zh-CN" altLang="en-US" dirty="0">
                <a:latin typeface="Times New Roman" pitchFamily="18" charset="0"/>
                <a:ea typeface="宋体" pitchFamily="2" charset="-122"/>
                <a:cs typeface="Times New Roman" pitchFamily="18" charset="0"/>
              </a:rPr>
              <a:t>器</a:t>
            </a:r>
            <a:r>
              <a:rPr lang="zh-CN" altLang="en-US" sz="2800" dirty="0" smtClean="0">
                <a:latin typeface="Times New Roman" pitchFamily="18" charset="0"/>
                <a:ea typeface="宋体" pitchFamily="2" charset="-122"/>
                <a:cs typeface="Times New Roman" pitchFamily="18" charset="0"/>
              </a:rPr>
              <a:t>，则</a:t>
            </a:r>
            <a:r>
              <a:rPr lang="zh-CN" altLang="en-US" sz="2800" b="1" dirty="0" smtClean="0">
                <a:solidFill>
                  <a:srgbClr val="FF0000"/>
                </a:solidFill>
                <a:latin typeface="Times New Roman" pitchFamily="18" charset="0"/>
                <a:ea typeface="宋体" pitchFamily="2" charset="-122"/>
                <a:cs typeface="Times New Roman" pitchFamily="18" charset="0"/>
              </a:rPr>
              <a:t>编译出错</a:t>
            </a:r>
          </a:p>
        </p:txBody>
      </p:sp>
    </p:spTree>
    <p:extLst>
      <p:ext uri="{BB962C8B-B14F-4D97-AF65-F5344CB8AC3E}">
        <p14:creationId xmlns:p14="http://schemas.microsoft.com/office/powerpoint/2010/main" val="29719676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2987824" y="908720"/>
            <a:ext cx="2808312" cy="1800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4" name="矩形 3"/>
          <p:cNvSpPr/>
          <p:nvPr/>
        </p:nvSpPr>
        <p:spPr>
          <a:xfrm>
            <a:off x="251520" y="5013176"/>
            <a:ext cx="1872208" cy="11521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文本框 4"/>
          <p:cNvSpPr txBox="1"/>
          <p:nvPr/>
        </p:nvSpPr>
        <p:spPr>
          <a:xfrm>
            <a:off x="467544" y="6237312"/>
            <a:ext cx="2448272" cy="369332"/>
          </a:xfrm>
          <a:prstGeom prst="rect">
            <a:avLst/>
          </a:prstGeom>
          <a:noFill/>
        </p:spPr>
        <p:txBody>
          <a:bodyPr wrap="square" rtlCol="0">
            <a:spAutoFit/>
          </a:bodyPr>
          <a:lstStyle/>
          <a:p>
            <a:r>
              <a:rPr lang="en-US" altLang="zh-CN" dirty="0" smtClean="0"/>
              <a:t>Student</a:t>
            </a:r>
            <a:r>
              <a:rPr lang="zh-CN" altLang="en-US" dirty="0" smtClean="0"/>
              <a:t>类</a:t>
            </a:r>
            <a:endParaRPr lang="zh-CN" altLang="en-US" dirty="0"/>
          </a:p>
        </p:txBody>
      </p:sp>
      <p:sp>
        <p:nvSpPr>
          <p:cNvPr id="6" name="矩形 5"/>
          <p:cNvSpPr/>
          <p:nvPr/>
        </p:nvSpPr>
        <p:spPr>
          <a:xfrm>
            <a:off x="467544" y="5229200"/>
            <a:ext cx="1512168" cy="648072"/>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name</a:t>
            </a:r>
          </a:p>
          <a:p>
            <a:pPr algn="ctr"/>
            <a:r>
              <a:rPr lang="en-US" altLang="zh-CN" dirty="0" smtClean="0">
                <a:solidFill>
                  <a:srgbClr val="FF0000"/>
                </a:solidFill>
              </a:rPr>
              <a:t>age</a:t>
            </a:r>
            <a:endParaRPr lang="zh-CN" altLang="en-US" dirty="0">
              <a:solidFill>
                <a:srgbClr val="FF0000"/>
              </a:solidFill>
            </a:endParaRPr>
          </a:p>
        </p:txBody>
      </p:sp>
      <p:sp>
        <p:nvSpPr>
          <p:cNvPr id="7" name="矩形 6"/>
          <p:cNvSpPr/>
          <p:nvPr/>
        </p:nvSpPr>
        <p:spPr>
          <a:xfrm>
            <a:off x="3419872" y="4054424"/>
            <a:ext cx="1872208" cy="11521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8" name="矩形 7"/>
          <p:cNvSpPr/>
          <p:nvPr/>
        </p:nvSpPr>
        <p:spPr>
          <a:xfrm>
            <a:off x="3599892" y="4306452"/>
            <a:ext cx="1512168" cy="648072"/>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name</a:t>
            </a:r>
          </a:p>
          <a:p>
            <a:pPr algn="ctr"/>
            <a:r>
              <a:rPr lang="en-US" altLang="zh-CN" dirty="0" smtClean="0">
                <a:solidFill>
                  <a:srgbClr val="FF0000"/>
                </a:solidFill>
              </a:rPr>
              <a:t>age</a:t>
            </a:r>
            <a:endParaRPr lang="zh-CN" altLang="en-US" dirty="0">
              <a:solidFill>
                <a:srgbClr val="FF0000"/>
              </a:solidFill>
            </a:endParaRPr>
          </a:p>
        </p:txBody>
      </p:sp>
      <p:sp>
        <p:nvSpPr>
          <p:cNvPr id="9" name="文本框 8"/>
          <p:cNvSpPr txBox="1"/>
          <p:nvPr/>
        </p:nvSpPr>
        <p:spPr>
          <a:xfrm>
            <a:off x="3851920" y="5314564"/>
            <a:ext cx="1620180" cy="369332"/>
          </a:xfrm>
          <a:prstGeom prst="rect">
            <a:avLst/>
          </a:prstGeom>
          <a:noFill/>
        </p:spPr>
        <p:txBody>
          <a:bodyPr wrap="square" rtlCol="0">
            <a:spAutoFit/>
          </a:bodyPr>
          <a:lstStyle/>
          <a:p>
            <a:r>
              <a:rPr lang="en-US" altLang="zh-CN" dirty="0" smtClean="0"/>
              <a:t>Employee</a:t>
            </a:r>
            <a:r>
              <a:rPr lang="zh-CN" altLang="en-US" dirty="0" smtClean="0"/>
              <a:t>类</a:t>
            </a:r>
            <a:endParaRPr lang="zh-CN" altLang="en-US" dirty="0"/>
          </a:p>
        </p:txBody>
      </p:sp>
      <p:sp>
        <p:nvSpPr>
          <p:cNvPr id="10" name="矩形 9"/>
          <p:cNvSpPr/>
          <p:nvPr/>
        </p:nvSpPr>
        <p:spPr>
          <a:xfrm>
            <a:off x="6660232" y="4977172"/>
            <a:ext cx="1872208" cy="11521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1" name="矩形 10"/>
          <p:cNvSpPr/>
          <p:nvPr/>
        </p:nvSpPr>
        <p:spPr>
          <a:xfrm>
            <a:off x="6840252" y="5229200"/>
            <a:ext cx="1512168" cy="648072"/>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name</a:t>
            </a:r>
          </a:p>
          <a:p>
            <a:pPr algn="ctr"/>
            <a:r>
              <a:rPr lang="en-US" altLang="zh-CN" dirty="0" smtClean="0">
                <a:solidFill>
                  <a:srgbClr val="FF0000"/>
                </a:solidFill>
              </a:rPr>
              <a:t>age</a:t>
            </a:r>
            <a:endParaRPr lang="zh-CN" altLang="en-US" dirty="0">
              <a:solidFill>
                <a:srgbClr val="FF0000"/>
              </a:solidFill>
            </a:endParaRPr>
          </a:p>
        </p:txBody>
      </p:sp>
      <p:sp>
        <p:nvSpPr>
          <p:cNvPr id="12" name="文本框 11"/>
          <p:cNvSpPr txBox="1"/>
          <p:nvPr/>
        </p:nvSpPr>
        <p:spPr>
          <a:xfrm>
            <a:off x="7236296" y="6165304"/>
            <a:ext cx="1800200" cy="369332"/>
          </a:xfrm>
          <a:prstGeom prst="rect">
            <a:avLst/>
          </a:prstGeom>
          <a:noFill/>
        </p:spPr>
        <p:txBody>
          <a:bodyPr wrap="square" rtlCol="0">
            <a:spAutoFit/>
          </a:bodyPr>
          <a:lstStyle/>
          <a:p>
            <a:r>
              <a:rPr lang="en-US" altLang="zh-CN" dirty="0" smtClean="0"/>
              <a:t>Worker</a:t>
            </a:r>
            <a:r>
              <a:rPr lang="zh-CN" altLang="en-US" dirty="0" smtClean="0"/>
              <a:t>类</a:t>
            </a:r>
            <a:endParaRPr lang="zh-CN" altLang="en-US" dirty="0"/>
          </a:p>
        </p:txBody>
      </p:sp>
      <p:sp>
        <p:nvSpPr>
          <p:cNvPr id="13" name="矩形 12"/>
          <p:cNvSpPr/>
          <p:nvPr/>
        </p:nvSpPr>
        <p:spPr>
          <a:xfrm>
            <a:off x="3635896" y="1556792"/>
            <a:ext cx="1512168"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name</a:t>
            </a:r>
          </a:p>
          <a:p>
            <a:pPr algn="ctr"/>
            <a:r>
              <a:rPr lang="en-US" altLang="zh-CN" dirty="0" smtClean="0">
                <a:solidFill>
                  <a:srgbClr val="FF0000"/>
                </a:solidFill>
              </a:rPr>
              <a:t>age</a:t>
            </a:r>
            <a:endParaRPr lang="zh-CN" altLang="en-US" dirty="0">
              <a:solidFill>
                <a:srgbClr val="FF0000"/>
              </a:solidFill>
            </a:endParaRPr>
          </a:p>
        </p:txBody>
      </p:sp>
      <p:sp>
        <p:nvSpPr>
          <p:cNvPr id="15" name="文本框 14"/>
          <p:cNvSpPr txBox="1"/>
          <p:nvPr/>
        </p:nvSpPr>
        <p:spPr>
          <a:xfrm>
            <a:off x="5940152" y="1412776"/>
            <a:ext cx="1656184" cy="369332"/>
          </a:xfrm>
          <a:prstGeom prst="rect">
            <a:avLst/>
          </a:prstGeom>
          <a:noFill/>
        </p:spPr>
        <p:txBody>
          <a:bodyPr wrap="square" rtlCol="0">
            <a:spAutoFit/>
          </a:bodyPr>
          <a:lstStyle/>
          <a:p>
            <a:r>
              <a:rPr lang="en-US" altLang="zh-CN" dirty="0" smtClean="0"/>
              <a:t>Person</a:t>
            </a:r>
            <a:r>
              <a:rPr lang="zh-CN" altLang="en-US" dirty="0" smtClean="0"/>
              <a:t>类</a:t>
            </a:r>
            <a:endParaRPr lang="zh-CN" altLang="en-US" dirty="0"/>
          </a:p>
        </p:txBody>
      </p:sp>
      <p:cxnSp>
        <p:nvCxnSpPr>
          <p:cNvPr id="17" name="直接箭头连接符 16"/>
          <p:cNvCxnSpPr>
            <a:stCxn id="4" idx="0"/>
            <a:endCxn id="14" idx="2"/>
          </p:cNvCxnSpPr>
          <p:nvPr/>
        </p:nvCxnSpPr>
        <p:spPr>
          <a:xfrm flipV="1">
            <a:off x="1187624" y="2708920"/>
            <a:ext cx="3204356" cy="2304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7" idx="0"/>
            <a:endCxn id="14" idx="2"/>
          </p:cNvCxnSpPr>
          <p:nvPr/>
        </p:nvCxnSpPr>
        <p:spPr>
          <a:xfrm flipV="1">
            <a:off x="4355976" y="2708920"/>
            <a:ext cx="36004" cy="1345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0" idx="0"/>
            <a:endCxn id="14" idx="2"/>
          </p:cNvCxnSpPr>
          <p:nvPr/>
        </p:nvCxnSpPr>
        <p:spPr>
          <a:xfrm flipH="1" flipV="1">
            <a:off x="4391980" y="2708920"/>
            <a:ext cx="3204356" cy="2268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187624" y="3356992"/>
            <a:ext cx="6768752" cy="5040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通过继承的方式</a:t>
            </a:r>
            <a:endParaRPr lang="zh-CN" altLang="en-US" dirty="0">
              <a:solidFill>
                <a:srgbClr val="FF0000"/>
              </a:solidFill>
            </a:endParaRPr>
          </a:p>
        </p:txBody>
      </p:sp>
      <p:sp>
        <p:nvSpPr>
          <p:cNvPr id="25" name="矩形 24"/>
          <p:cNvSpPr/>
          <p:nvPr/>
        </p:nvSpPr>
        <p:spPr>
          <a:xfrm>
            <a:off x="2627784" y="6165304"/>
            <a:ext cx="1368152" cy="4413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经理</a:t>
            </a:r>
            <a:endParaRPr lang="zh-CN" altLang="en-US" dirty="0">
              <a:solidFill>
                <a:srgbClr val="FF0000"/>
              </a:solidFill>
            </a:endParaRPr>
          </a:p>
        </p:txBody>
      </p:sp>
      <p:sp>
        <p:nvSpPr>
          <p:cNvPr id="26" name="矩形 25"/>
          <p:cNvSpPr/>
          <p:nvPr/>
        </p:nvSpPr>
        <p:spPr>
          <a:xfrm>
            <a:off x="4806980" y="6165304"/>
            <a:ext cx="1368152" cy="4413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主管</a:t>
            </a:r>
            <a:endParaRPr lang="zh-CN" altLang="en-US" dirty="0">
              <a:solidFill>
                <a:srgbClr val="FF0000"/>
              </a:solidFill>
            </a:endParaRPr>
          </a:p>
        </p:txBody>
      </p:sp>
      <p:cxnSp>
        <p:nvCxnSpPr>
          <p:cNvPr id="28" name="直接箭头连接符 27"/>
          <p:cNvCxnSpPr>
            <a:stCxn id="25" idx="0"/>
            <a:endCxn id="7" idx="2"/>
          </p:cNvCxnSpPr>
          <p:nvPr/>
        </p:nvCxnSpPr>
        <p:spPr>
          <a:xfrm flipV="1">
            <a:off x="3311860" y="5206552"/>
            <a:ext cx="1044116" cy="95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6" idx="0"/>
            <a:endCxn id="7" idx="2"/>
          </p:cNvCxnSpPr>
          <p:nvPr/>
        </p:nvCxnSpPr>
        <p:spPr>
          <a:xfrm flipH="1" flipV="1">
            <a:off x="4355976" y="5206552"/>
            <a:ext cx="1135080" cy="95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60672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—Employee</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142056" y="1166417"/>
            <a:ext cx="8534400" cy="5324535"/>
          </a:xfrm>
          <a:prstGeom prst="rect">
            <a:avLst/>
          </a:prstGeom>
          <a:noFill/>
          <a:ln w="9525">
            <a:noFill/>
            <a:miter lim="800000"/>
            <a:headEnd/>
            <a:tailEnd/>
          </a:ln>
        </p:spPr>
        <p:txBody>
          <a:bodyPr>
            <a:spAutoFit/>
          </a:bodyPr>
          <a:lstStyle/>
          <a:p>
            <a:pPr marL="361950" indent="-361950">
              <a:defRPr/>
            </a:pPr>
            <a:r>
              <a:rPr lang="en-US" altLang="zh-CN" sz="1700" dirty="0" smtClean="0">
                <a:ea typeface="宋体" pitchFamily="2" charset="-122"/>
              </a:rPr>
              <a:t>1  public class Employee {</a:t>
            </a:r>
          </a:p>
          <a:p>
            <a:pPr marL="361950" indent="-361950">
              <a:defRPr/>
            </a:pPr>
            <a:r>
              <a:rPr lang="en-US" altLang="zh-CN" sz="1700" dirty="0" smtClean="0">
                <a:ea typeface="宋体" pitchFamily="2" charset="-122"/>
              </a:rPr>
              <a:t>2      private String name;</a:t>
            </a:r>
          </a:p>
          <a:p>
            <a:pPr marL="361950" indent="-361950">
              <a:defRPr/>
            </a:pPr>
            <a:r>
              <a:rPr lang="en-US" altLang="zh-CN" sz="1700" dirty="0" smtClean="0">
                <a:ea typeface="宋体" pitchFamily="2" charset="-122"/>
              </a:rPr>
              <a:t>3      private String address;</a:t>
            </a:r>
          </a:p>
          <a:p>
            <a:pPr marL="361950" indent="-361950">
              <a:defRPr/>
            </a:pPr>
            <a:r>
              <a:rPr lang="en-US" altLang="zh-CN" sz="1700" dirty="0" smtClean="0">
                <a:ea typeface="宋体" pitchFamily="2" charset="-122"/>
              </a:rPr>
              <a:t>4      private float salary;</a:t>
            </a:r>
          </a:p>
          <a:p>
            <a:pPr marL="361950" indent="-361950">
              <a:defRPr/>
            </a:pPr>
            <a:r>
              <a:rPr lang="en-US" altLang="zh-CN" sz="1700" dirty="0" smtClean="0">
                <a:ea typeface="宋体" pitchFamily="2" charset="-122"/>
              </a:rPr>
              <a:t>5  </a:t>
            </a:r>
          </a:p>
          <a:p>
            <a:pPr marL="361950" indent="-361950">
              <a:defRPr/>
            </a:pPr>
            <a:r>
              <a:rPr lang="en-US" altLang="zh-CN" sz="1700" dirty="0" smtClean="0">
                <a:solidFill>
                  <a:srgbClr val="0000FF"/>
                </a:solidFill>
                <a:ea typeface="宋体" pitchFamily="2" charset="-122"/>
              </a:rPr>
              <a:t>6      public Employee() {</a:t>
            </a:r>
          </a:p>
          <a:p>
            <a:pPr marL="361950" indent="-361950">
              <a:defRPr/>
            </a:pPr>
            <a:r>
              <a:rPr lang="en-US" altLang="zh-CN" sz="1700" dirty="0" smtClean="0">
                <a:solidFill>
                  <a:srgbClr val="0000FF"/>
                </a:solidFill>
                <a:ea typeface="宋体" pitchFamily="2" charset="-122"/>
              </a:rPr>
              <a:t>7          this.name = "</a:t>
            </a:r>
            <a:r>
              <a:rPr lang="zh-CN" altLang="en-US" sz="1700" dirty="0" smtClean="0">
                <a:solidFill>
                  <a:srgbClr val="0000FF"/>
                </a:solidFill>
                <a:ea typeface="宋体" pitchFamily="2" charset="-122"/>
              </a:rPr>
              <a:t>李四</a:t>
            </a:r>
            <a:r>
              <a:rPr lang="en-US" altLang="zh-CN" sz="1700" dirty="0" smtClean="0">
                <a:solidFill>
                  <a:srgbClr val="0000FF"/>
                </a:solidFill>
                <a:ea typeface="宋体" pitchFamily="2" charset="-122"/>
              </a:rPr>
              <a:t>";</a:t>
            </a:r>
          </a:p>
          <a:p>
            <a:pPr marL="361950" indent="-361950">
              <a:defRPr/>
            </a:pPr>
            <a:r>
              <a:rPr lang="en-US" altLang="zh-CN" sz="1700" dirty="0" smtClean="0">
                <a:solidFill>
                  <a:srgbClr val="0000FF"/>
                </a:solidFill>
                <a:ea typeface="宋体" pitchFamily="2" charset="-122"/>
              </a:rPr>
              <a:t>8          </a:t>
            </a:r>
            <a:r>
              <a:rPr lang="en-US" altLang="zh-CN" sz="1700" dirty="0" err="1" smtClean="0">
                <a:solidFill>
                  <a:srgbClr val="0000FF"/>
                </a:solidFill>
                <a:ea typeface="宋体" pitchFamily="2" charset="-122"/>
              </a:rPr>
              <a:t>this.address</a:t>
            </a:r>
            <a:r>
              <a:rPr lang="en-US" altLang="zh-CN" sz="1700" dirty="0" smtClean="0">
                <a:solidFill>
                  <a:srgbClr val="0000FF"/>
                </a:solidFill>
                <a:ea typeface="宋体" pitchFamily="2" charset="-122"/>
              </a:rPr>
              <a:t> = "</a:t>
            </a:r>
            <a:r>
              <a:rPr lang="zh-CN" altLang="en-US" sz="1700" dirty="0" smtClean="0">
                <a:solidFill>
                  <a:srgbClr val="0000FF"/>
                </a:solidFill>
                <a:ea typeface="宋体" pitchFamily="2" charset="-122"/>
              </a:rPr>
              <a:t>北京</a:t>
            </a:r>
            <a:r>
              <a:rPr lang="en-US" altLang="zh-CN" sz="1700" dirty="0" smtClean="0">
                <a:solidFill>
                  <a:srgbClr val="0000FF"/>
                </a:solidFill>
                <a:ea typeface="宋体" pitchFamily="2" charset="-122"/>
              </a:rPr>
              <a:t>";</a:t>
            </a:r>
          </a:p>
          <a:p>
            <a:pPr marL="361950" indent="-361950">
              <a:defRPr/>
            </a:pPr>
            <a:r>
              <a:rPr lang="en-US" altLang="zh-CN" sz="1700" dirty="0" smtClean="0">
                <a:solidFill>
                  <a:srgbClr val="0000FF"/>
                </a:solidFill>
                <a:ea typeface="宋体" pitchFamily="2" charset="-122"/>
              </a:rPr>
              <a:t>9          </a:t>
            </a:r>
            <a:r>
              <a:rPr lang="en-US" altLang="zh-CN" sz="1700" dirty="0" err="1" smtClean="0">
                <a:solidFill>
                  <a:srgbClr val="0000FF"/>
                </a:solidFill>
                <a:ea typeface="宋体" pitchFamily="2" charset="-122"/>
              </a:rPr>
              <a:t>this.salary</a:t>
            </a:r>
            <a:r>
              <a:rPr lang="en-US" altLang="zh-CN" sz="1700" dirty="0" smtClean="0">
                <a:solidFill>
                  <a:srgbClr val="0000FF"/>
                </a:solidFill>
                <a:ea typeface="宋体" pitchFamily="2" charset="-122"/>
              </a:rPr>
              <a:t> = 12000.0f;</a:t>
            </a:r>
          </a:p>
          <a:p>
            <a:pPr marL="361950" indent="-361950">
              <a:defRPr/>
            </a:pPr>
            <a:r>
              <a:rPr lang="en-US" altLang="zh-CN" sz="1700" dirty="0" smtClean="0">
                <a:solidFill>
                  <a:srgbClr val="0000FF"/>
                </a:solidFill>
                <a:ea typeface="宋体" pitchFamily="2" charset="-122"/>
              </a:rPr>
              <a:t>10     }</a:t>
            </a:r>
          </a:p>
          <a:p>
            <a:pPr marL="361950" indent="-361950">
              <a:defRPr/>
            </a:pPr>
            <a:r>
              <a:rPr lang="en-US" altLang="zh-CN" sz="1700" dirty="0" smtClean="0">
                <a:ea typeface="宋体" pitchFamily="2" charset="-122"/>
              </a:rPr>
              <a:t>11 </a:t>
            </a:r>
          </a:p>
          <a:p>
            <a:pPr marL="361950" indent="-361950">
              <a:defRPr/>
            </a:pPr>
            <a:r>
              <a:rPr lang="en-US" altLang="zh-CN" sz="1700" dirty="0" smtClean="0">
                <a:ea typeface="宋体" pitchFamily="2" charset="-122"/>
              </a:rPr>
              <a:t>12     public String </a:t>
            </a:r>
            <a:r>
              <a:rPr lang="en-US" altLang="zh-CN" sz="1700" dirty="0" err="1" smtClean="0">
                <a:ea typeface="宋体" pitchFamily="2" charset="-122"/>
              </a:rPr>
              <a:t>receivesPay</a:t>
            </a:r>
            <a:r>
              <a:rPr lang="en-US" altLang="zh-CN" sz="1700" dirty="0" smtClean="0">
                <a:ea typeface="宋体" pitchFamily="2" charset="-122"/>
              </a:rPr>
              <a:t>() {</a:t>
            </a:r>
          </a:p>
          <a:p>
            <a:pPr marL="361950" indent="-361950">
              <a:defRPr/>
            </a:pPr>
            <a:r>
              <a:rPr lang="en-US" altLang="zh-CN" sz="1700" dirty="0" smtClean="0">
                <a:ea typeface="宋体" pitchFamily="2" charset="-122"/>
              </a:rPr>
              <a:t>13         return "</a:t>
            </a:r>
            <a:r>
              <a:rPr lang="en-US" altLang="zh-CN" sz="1700" dirty="0" err="1" smtClean="0">
                <a:ea typeface="宋体" pitchFamily="2" charset="-122"/>
              </a:rPr>
              <a:t>receivesPay</a:t>
            </a:r>
            <a:r>
              <a:rPr lang="en-US" altLang="zh-CN" sz="1700" dirty="0" smtClean="0">
                <a:ea typeface="宋体" pitchFamily="2" charset="-122"/>
              </a:rPr>
              <a:t>:" + name +</a:t>
            </a:r>
          </a:p>
          <a:p>
            <a:pPr marL="361950" indent="-361950">
              <a:defRPr/>
            </a:pPr>
            <a:r>
              <a:rPr lang="en-US" altLang="zh-CN" sz="1700" dirty="0" smtClean="0">
                <a:ea typeface="宋体" pitchFamily="2" charset="-122"/>
              </a:rPr>
              <a:t>14                " salary = " + salary;</a:t>
            </a:r>
          </a:p>
          <a:p>
            <a:pPr marL="361950" indent="-361950">
              <a:defRPr/>
            </a:pPr>
            <a:r>
              <a:rPr lang="en-US" altLang="zh-CN" sz="1700" dirty="0" smtClean="0">
                <a:ea typeface="宋体" pitchFamily="2" charset="-122"/>
              </a:rPr>
              <a:t>15     }</a:t>
            </a:r>
          </a:p>
          <a:p>
            <a:pPr marL="361950" indent="-361950">
              <a:defRPr/>
            </a:pPr>
            <a:r>
              <a:rPr lang="en-US" altLang="zh-CN" sz="1700" dirty="0" smtClean="0">
                <a:ea typeface="宋体" pitchFamily="2" charset="-122"/>
              </a:rPr>
              <a:t>16 </a:t>
            </a:r>
          </a:p>
          <a:p>
            <a:pPr marL="361950" indent="-361950">
              <a:defRPr/>
            </a:pPr>
            <a:r>
              <a:rPr lang="en-US" altLang="zh-CN" sz="1700" dirty="0" smtClean="0">
                <a:ea typeface="宋体" pitchFamily="2" charset="-122"/>
              </a:rPr>
              <a:t>17     public String </a:t>
            </a:r>
            <a:r>
              <a:rPr lang="en-US" altLang="zh-CN" sz="1700" dirty="0" err="1" smtClean="0">
                <a:ea typeface="宋体" pitchFamily="2" charset="-122"/>
              </a:rPr>
              <a:t>getName</a:t>
            </a:r>
            <a:r>
              <a:rPr lang="en-US" altLang="zh-CN" sz="1700" dirty="0" smtClean="0">
                <a:ea typeface="宋体" pitchFamily="2" charset="-122"/>
              </a:rPr>
              <a:t>() {</a:t>
            </a:r>
          </a:p>
          <a:p>
            <a:pPr marL="361950" indent="-361950">
              <a:defRPr/>
            </a:pPr>
            <a:r>
              <a:rPr lang="en-US" altLang="zh-CN" sz="1700" dirty="0" smtClean="0">
                <a:ea typeface="宋体" pitchFamily="2" charset="-122"/>
              </a:rPr>
              <a:t>18         return name;</a:t>
            </a:r>
          </a:p>
          <a:p>
            <a:pPr marL="361950" indent="-361950">
              <a:buAutoNum type="arabicPlain" startAt="19"/>
              <a:defRPr/>
            </a:pPr>
            <a:r>
              <a:rPr lang="en-US" altLang="zh-CN" sz="1700" dirty="0" smtClean="0">
                <a:ea typeface="宋体" pitchFamily="2" charset="-122"/>
              </a:rPr>
              <a:t>  }</a:t>
            </a:r>
          </a:p>
          <a:p>
            <a:pPr marL="361950" indent="-361950">
              <a:buAutoNum type="arabicPlain" startAt="19"/>
              <a:defRPr/>
            </a:pPr>
            <a:r>
              <a:rPr lang="en-US" altLang="zh-CN" sz="1700" dirty="0" smtClean="0">
                <a:ea typeface="宋体" pitchFamily="2" charset="-122"/>
              </a:rPr>
              <a:t>}</a:t>
            </a:r>
            <a:endParaRPr lang="zh-CN" altLang="en-US" sz="1700" dirty="0" smtClean="0">
              <a:ea typeface="宋体" pitchFamily="2" charset="-122"/>
            </a:endParaRPr>
          </a:p>
        </p:txBody>
      </p:sp>
    </p:spTree>
    <p:extLst>
      <p:ext uri="{BB962C8B-B14F-4D97-AF65-F5344CB8AC3E}">
        <p14:creationId xmlns:p14="http://schemas.microsoft.com/office/powerpoint/2010/main" val="35147134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—Manager</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142056" y="1166417"/>
            <a:ext cx="8534400" cy="5586145"/>
          </a:xfrm>
          <a:prstGeom prst="rect">
            <a:avLst/>
          </a:prstGeom>
          <a:noFill/>
          <a:ln w="9525">
            <a:noFill/>
            <a:miter lim="800000"/>
            <a:headEnd/>
            <a:tailEnd/>
          </a:ln>
        </p:spPr>
        <p:txBody>
          <a:bodyPr>
            <a:spAutoFit/>
          </a:bodyPr>
          <a:lstStyle/>
          <a:p>
            <a:pPr marL="361950" indent="-361950">
              <a:defRPr/>
            </a:pPr>
            <a:r>
              <a:rPr lang="en-US" altLang="zh-CN" sz="1700" dirty="0" smtClean="0">
                <a:ea typeface="宋体" pitchFamily="2" charset="-122"/>
              </a:rPr>
              <a:t>1  public class Manager extends Employee {</a:t>
            </a:r>
          </a:p>
          <a:p>
            <a:pPr marL="361950" indent="-361950">
              <a:defRPr/>
            </a:pPr>
            <a:r>
              <a:rPr lang="en-US" altLang="zh-CN" sz="1700" dirty="0" smtClean="0">
                <a:ea typeface="宋体" pitchFamily="2" charset="-122"/>
              </a:rPr>
              <a:t>2      </a:t>
            </a:r>
            <a:r>
              <a:rPr lang="en-US" altLang="zh-CN" sz="1700" dirty="0" err="1" smtClean="0">
                <a:ea typeface="宋体" pitchFamily="2" charset="-122"/>
              </a:rPr>
              <a:t>int</a:t>
            </a:r>
            <a:r>
              <a:rPr lang="en-US" altLang="zh-CN" sz="1700" dirty="0" smtClean="0">
                <a:ea typeface="宋体" pitchFamily="2" charset="-122"/>
              </a:rPr>
              <a:t> </a:t>
            </a:r>
            <a:r>
              <a:rPr lang="en-US" altLang="zh-CN" sz="1700" dirty="0" err="1" smtClean="0">
                <a:ea typeface="宋体" pitchFamily="2" charset="-122"/>
              </a:rPr>
              <a:t>numsOfReports</a:t>
            </a:r>
            <a:r>
              <a:rPr lang="en-US" altLang="zh-CN" sz="1700" dirty="0" smtClean="0">
                <a:ea typeface="宋体" pitchFamily="2" charset="-122"/>
              </a:rPr>
              <a:t> = 250;</a:t>
            </a:r>
          </a:p>
          <a:p>
            <a:pPr marL="361950" indent="-361950">
              <a:defRPr/>
            </a:pPr>
            <a:r>
              <a:rPr lang="en-US" altLang="zh-CN" sz="1700" dirty="0" smtClean="0">
                <a:ea typeface="宋体" pitchFamily="2" charset="-122"/>
              </a:rPr>
              <a:t>3      </a:t>
            </a:r>
            <a:r>
              <a:rPr lang="en-US" altLang="zh-CN" sz="1700" dirty="0" err="1" smtClean="0">
                <a:ea typeface="宋体" pitchFamily="2" charset="-122"/>
              </a:rPr>
              <a:t>int</a:t>
            </a:r>
            <a:r>
              <a:rPr lang="en-US" altLang="zh-CN" sz="1700" dirty="0" smtClean="0">
                <a:ea typeface="宋体" pitchFamily="2" charset="-122"/>
              </a:rPr>
              <a:t> </a:t>
            </a:r>
            <a:r>
              <a:rPr lang="en-US" altLang="zh-CN" sz="1700" dirty="0" err="1" smtClean="0">
                <a:ea typeface="宋体" pitchFamily="2" charset="-122"/>
              </a:rPr>
              <a:t>officeID</a:t>
            </a:r>
            <a:r>
              <a:rPr lang="en-US" altLang="zh-CN" sz="1700" dirty="0" smtClean="0">
                <a:ea typeface="宋体" pitchFamily="2" charset="-122"/>
              </a:rPr>
              <a:t> = 123;</a:t>
            </a:r>
          </a:p>
          <a:p>
            <a:pPr marL="361950" indent="-361950">
              <a:defRPr/>
            </a:pPr>
            <a:r>
              <a:rPr lang="en-US" altLang="zh-CN" sz="1700" dirty="0" smtClean="0">
                <a:ea typeface="宋体" pitchFamily="2" charset="-122"/>
              </a:rPr>
              <a:t>4      float bonus = 1000.0f;</a:t>
            </a:r>
          </a:p>
          <a:p>
            <a:pPr marL="361950" indent="-361950">
              <a:defRPr/>
            </a:pPr>
            <a:r>
              <a:rPr lang="en-US" altLang="zh-CN" sz="1700" dirty="0" smtClean="0">
                <a:ea typeface="宋体" pitchFamily="2" charset="-122"/>
              </a:rPr>
              <a:t>5  </a:t>
            </a:r>
          </a:p>
          <a:p>
            <a:pPr marL="361950" indent="-361950">
              <a:defRPr/>
            </a:pPr>
            <a:r>
              <a:rPr lang="en-US" altLang="zh-CN" sz="1700" dirty="0" smtClean="0">
                <a:ea typeface="宋体" pitchFamily="2" charset="-122"/>
              </a:rPr>
              <a:t>6      public Manager(</a:t>
            </a:r>
            <a:r>
              <a:rPr lang="en-US" altLang="zh-CN" sz="1700" dirty="0" err="1" smtClean="0">
                <a:ea typeface="宋体" pitchFamily="2" charset="-122"/>
              </a:rPr>
              <a:t>int</a:t>
            </a:r>
            <a:r>
              <a:rPr lang="en-US" altLang="zh-CN" sz="1700" dirty="0" smtClean="0">
                <a:ea typeface="宋体" pitchFamily="2" charset="-122"/>
              </a:rPr>
              <a:t> </a:t>
            </a:r>
            <a:r>
              <a:rPr lang="en-US" altLang="zh-CN" sz="1700" dirty="0" err="1" smtClean="0">
                <a:ea typeface="宋体" pitchFamily="2" charset="-122"/>
              </a:rPr>
              <a:t>numsOfReports</a:t>
            </a:r>
            <a:r>
              <a:rPr lang="en-US" altLang="zh-CN" sz="1700" dirty="0" smtClean="0">
                <a:ea typeface="宋体" pitchFamily="2" charset="-122"/>
              </a:rPr>
              <a:t>, </a:t>
            </a:r>
            <a:r>
              <a:rPr lang="en-US" altLang="zh-CN" sz="1700" dirty="0" err="1" smtClean="0">
                <a:ea typeface="宋体" pitchFamily="2" charset="-122"/>
              </a:rPr>
              <a:t>int</a:t>
            </a:r>
            <a:r>
              <a:rPr lang="en-US" altLang="zh-CN" sz="1700" dirty="0" smtClean="0">
                <a:ea typeface="宋体" pitchFamily="2" charset="-122"/>
              </a:rPr>
              <a:t> </a:t>
            </a:r>
            <a:r>
              <a:rPr lang="en-US" altLang="zh-CN" sz="1700" dirty="0" err="1" smtClean="0">
                <a:ea typeface="宋体" pitchFamily="2" charset="-122"/>
              </a:rPr>
              <a:t>officeID</a:t>
            </a:r>
            <a:r>
              <a:rPr lang="en-US" altLang="zh-CN" sz="1700" dirty="0" smtClean="0">
                <a:ea typeface="宋体" pitchFamily="2" charset="-122"/>
              </a:rPr>
              <a:t>,  float bonus) {</a:t>
            </a:r>
          </a:p>
          <a:p>
            <a:pPr marL="361950" indent="-361950">
              <a:defRPr/>
            </a:pPr>
            <a:r>
              <a:rPr lang="en-US" altLang="zh-CN" sz="1700" dirty="0" smtClean="0">
                <a:ea typeface="宋体" pitchFamily="2" charset="-122"/>
              </a:rPr>
              <a:t>7           </a:t>
            </a:r>
            <a:r>
              <a:rPr lang="en-US" altLang="zh-CN" sz="1700" dirty="0" smtClean="0">
                <a:solidFill>
                  <a:srgbClr val="0000FF"/>
                </a:solidFill>
                <a:ea typeface="宋体" pitchFamily="2" charset="-122"/>
              </a:rPr>
              <a:t>//super();</a:t>
            </a:r>
          </a:p>
          <a:p>
            <a:pPr marL="361950" indent="-361950">
              <a:defRPr/>
            </a:pPr>
            <a:r>
              <a:rPr lang="en-US" altLang="zh-CN" sz="1700" dirty="0" smtClean="0">
                <a:ea typeface="宋体" pitchFamily="2" charset="-122"/>
              </a:rPr>
              <a:t>8           </a:t>
            </a:r>
            <a:r>
              <a:rPr lang="en-US" altLang="zh-CN" sz="1700" dirty="0" err="1" smtClean="0">
                <a:ea typeface="宋体" pitchFamily="2" charset="-122"/>
              </a:rPr>
              <a:t>this.numsOfReports</a:t>
            </a:r>
            <a:r>
              <a:rPr lang="en-US" altLang="zh-CN" sz="1700" dirty="0" smtClean="0">
                <a:ea typeface="宋体" pitchFamily="2" charset="-122"/>
              </a:rPr>
              <a:t> = </a:t>
            </a:r>
            <a:r>
              <a:rPr lang="en-US" altLang="zh-CN" sz="1700" dirty="0" err="1" smtClean="0">
                <a:ea typeface="宋体" pitchFamily="2" charset="-122"/>
              </a:rPr>
              <a:t>numsOfReports</a:t>
            </a:r>
            <a:r>
              <a:rPr lang="en-US" altLang="zh-CN" sz="1700" dirty="0" smtClean="0">
                <a:ea typeface="宋体" pitchFamily="2" charset="-122"/>
              </a:rPr>
              <a:t>;</a:t>
            </a:r>
          </a:p>
          <a:p>
            <a:pPr marL="361950" indent="-361950">
              <a:defRPr/>
            </a:pPr>
            <a:r>
              <a:rPr lang="en-US" altLang="zh-CN" sz="1700" dirty="0" smtClean="0">
                <a:ea typeface="宋体" pitchFamily="2" charset="-122"/>
              </a:rPr>
              <a:t>9           </a:t>
            </a:r>
            <a:r>
              <a:rPr lang="en-US" altLang="zh-CN" sz="1700" dirty="0" err="1" smtClean="0">
                <a:ea typeface="宋体" pitchFamily="2" charset="-122"/>
              </a:rPr>
              <a:t>this.officeID</a:t>
            </a:r>
            <a:r>
              <a:rPr lang="en-US" altLang="zh-CN" sz="1700" dirty="0" smtClean="0">
                <a:ea typeface="宋体" pitchFamily="2" charset="-122"/>
              </a:rPr>
              <a:t> = </a:t>
            </a:r>
            <a:r>
              <a:rPr lang="en-US" altLang="zh-CN" sz="1700" dirty="0" err="1" smtClean="0">
                <a:ea typeface="宋体" pitchFamily="2" charset="-122"/>
              </a:rPr>
              <a:t>officeID</a:t>
            </a:r>
            <a:r>
              <a:rPr lang="en-US" altLang="zh-CN" sz="1700" dirty="0" smtClean="0">
                <a:ea typeface="宋体" pitchFamily="2" charset="-122"/>
              </a:rPr>
              <a:t>;</a:t>
            </a:r>
          </a:p>
          <a:p>
            <a:pPr marL="361950" indent="-361950">
              <a:defRPr/>
            </a:pPr>
            <a:r>
              <a:rPr lang="en-US" altLang="zh-CN" sz="1700" dirty="0" smtClean="0">
                <a:ea typeface="宋体" pitchFamily="2" charset="-122"/>
              </a:rPr>
              <a:t>10         </a:t>
            </a:r>
            <a:r>
              <a:rPr lang="en-US" altLang="zh-CN" sz="1700" dirty="0" err="1" smtClean="0">
                <a:ea typeface="宋体" pitchFamily="2" charset="-122"/>
              </a:rPr>
              <a:t>this.bonus</a:t>
            </a:r>
            <a:r>
              <a:rPr lang="en-US" altLang="zh-CN" sz="1700" dirty="0" smtClean="0">
                <a:ea typeface="宋体" pitchFamily="2" charset="-122"/>
              </a:rPr>
              <a:t> = bonus;</a:t>
            </a:r>
          </a:p>
          <a:p>
            <a:pPr marL="361950" indent="-361950">
              <a:defRPr/>
            </a:pPr>
            <a:r>
              <a:rPr lang="en-US" altLang="zh-CN" sz="1700" dirty="0" smtClean="0">
                <a:ea typeface="宋体" pitchFamily="2" charset="-122"/>
              </a:rPr>
              <a:t>11     }</a:t>
            </a:r>
          </a:p>
          <a:p>
            <a:pPr marL="361950" indent="-361950">
              <a:defRPr/>
            </a:pPr>
            <a:r>
              <a:rPr lang="en-US" altLang="zh-CN" sz="1700" dirty="0" smtClean="0">
                <a:ea typeface="宋体" pitchFamily="2" charset="-122"/>
              </a:rPr>
              <a:t>12 </a:t>
            </a:r>
          </a:p>
          <a:p>
            <a:pPr marL="361950" indent="-361950">
              <a:defRPr/>
            </a:pPr>
            <a:r>
              <a:rPr lang="en-US" altLang="zh-CN" sz="1700" dirty="0" smtClean="0">
                <a:ea typeface="宋体" pitchFamily="2" charset="-122"/>
              </a:rPr>
              <a:t>13     public String </a:t>
            </a:r>
            <a:r>
              <a:rPr lang="en-US" altLang="zh-CN" sz="1700" dirty="0" err="1" smtClean="0">
                <a:ea typeface="宋体" pitchFamily="2" charset="-122"/>
              </a:rPr>
              <a:t>receivesPay</a:t>
            </a:r>
            <a:r>
              <a:rPr lang="en-US" altLang="zh-CN" sz="1700" dirty="0" smtClean="0">
                <a:ea typeface="宋体" pitchFamily="2" charset="-122"/>
              </a:rPr>
              <a:t>() {</a:t>
            </a:r>
          </a:p>
          <a:p>
            <a:pPr marL="361950" indent="-361950">
              <a:defRPr/>
            </a:pPr>
            <a:r>
              <a:rPr lang="en-US" altLang="zh-CN" sz="1700" dirty="0" smtClean="0">
                <a:ea typeface="宋体" pitchFamily="2" charset="-122"/>
              </a:rPr>
              <a:t>14         return </a:t>
            </a:r>
            <a:r>
              <a:rPr lang="en-US" altLang="zh-CN" sz="1700" dirty="0" err="1" smtClean="0">
                <a:ea typeface="宋体" pitchFamily="2" charset="-122"/>
              </a:rPr>
              <a:t>super.receivesPay</a:t>
            </a:r>
            <a:r>
              <a:rPr lang="en-US" altLang="zh-CN" sz="1700" dirty="0" smtClean="0">
                <a:ea typeface="宋体" pitchFamily="2" charset="-122"/>
              </a:rPr>
              <a:t>() + " bonus =" + bonus;</a:t>
            </a:r>
          </a:p>
          <a:p>
            <a:pPr marL="361950" indent="-361950">
              <a:defRPr/>
            </a:pPr>
            <a:r>
              <a:rPr lang="en-US" altLang="zh-CN" sz="1700" dirty="0" smtClean="0">
                <a:ea typeface="宋体" pitchFamily="2" charset="-122"/>
              </a:rPr>
              <a:t>15     }</a:t>
            </a:r>
          </a:p>
          <a:p>
            <a:pPr marL="361950" indent="-361950">
              <a:defRPr/>
            </a:pPr>
            <a:r>
              <a:rPr lang="en-US" altLang="zh-CN" sz="1700" dirty="0" smtClean="0">
                <a:ea typeface="宋体" pitchFamily="2" charset="-122"/>
              </a:rPr>
              <a:t>16     public void hires() {</a:t>
            </a:r>
          </a:p>
          <a:p>
            <a:pPr marL="361950" indent="-361950">
              <a:defRPr/>
            </a:pPr>
            <a:r>
              <a:rPr lang="en-US" altLang="zh-CN" sz="1700" dirty="0" smtClean="0">
                <a:ea typeface="宋体" pitchFamily="2" charset="-122"/>
              </a:rPr>
              <a:t>17         </a:t>
            </a:r>
            <a:r>
              <a:rPr lang="en-US" altLang="zh-CN" sz="1700" dirty="0" err="1" smtClean="0">
                <a:ea typeface="宋体" pitchFamily="2" charset="-122"/>
              </a:rPr>
              <a:t>numsOfReports</a:t>
            </a:r>
            <a:r>
              <a:rPr lang="en-US" altLang="zh-CN" sz="1700" dirty="0" smtClean="0">
                <a:ea typeface="宋体" pitchFamily="2" charset="-122"/>
              </a:rPr>
              <a:t> = 300;</a:t>
            </a:r>
          </a:p>
          <a:p>
            <a:pPr marL="361950" indent="-361950">
              <a:defRPr/>
            </a:pPr>
            <a:r>
              <a:rPr lang="en-US" altLang="zh-CN" sz="1700" dirty="0" smtClean="0">
                <a:ea typeface="宋体" pitchFamily="2" charset="-122"/>
              </a:rPr>
              <a:t>18         </a:t>
            </a:r>
            <a:r>
              <a:rPr lang="en-US" altLang="zh-CN" sz="1700" dirty="0" err="1" smtClean="0">
                <a:ea typeface="宋体" pitchFamily="2" charset="-122"/>
              </a:rPr>
              <a:t>setName</a:t>
            </a:r>
            <a:r>
              <a:rPr lang="en-US" altLang="zh-CN" sz="1700" dirty="0" smtClean="0">
                <a:ea typeface="宋体" pitchFamily="2" charset="-122"/>
              </a:rPr>
              <a:t>("</a:t>
            </a:r>
            <a:r>
              <a:rPr lang="zh-CN" altLang="en-US" sz="1700" dirty="0" smtClean="0">
                <a:ea typeface="宋体" pitchFamily="2" charset="-122"/>
              </a:rPr>
              <a:t>李四</a:t>
            </a:r>
            <a:r>
              <a:rPr lang="en-US" altLang="zh-CN" sz="1700" dirty="0" smtClean="0">
                <a:ea typeface="宋体" pitchFamily="2" charset="-122"/>
              </a:rPr>
              <a:t>");</a:t>
            </a:r>
          </a:p>
          <a:p>
            <a:pPr marL="361950" indent="-361950">
              <a:buAutoNum type="arabicPlain" startAt="19"/>
              <a:defRPr/>
            </a:pPr>
            <a:r>
              <a:rPr lang="en-US" altLang="zh-CN" sz="1700" dirty="0" smtClean="0">
                <a:ea typeface="宋体" pitchFamily="2" charset="-122"/>
              </a:rPr>
              <a:t>  }</a:t>
            </a:r>
          </a:p>
          <a:p>
            <a:pPr marL="361950" indent="-361950">
              <a:buAutoNum type="arabicPlain" startAt="19"/>
              <a:defRPr/>
            </a:pPr>
            <a:r>
              <a:rPr lang="en-US" altLang="zh-CN" sz="1700" dirty="0" smtClean="0">
                <a:ea typeface="宋体" pitchFamily="2" charset="-122"/>
              </a:rPr>
              <a:t>}</a:t>
            </a:r>
            <a:endParaRPr lang="zh-CN" altLang="en-US" sz="1700" dirty="0" smtClean="0">
              <a:ea typeface="宋体" pitchFamily="2" charset="-122"/>
            </a:endParaRPr>
          </a:p>
          <a:p>
            <a:pPr marL="361950" indent="-361950">
              <a:buAutoNum type="arabicPlain" startAt="19"/>
              <a:defRPr/>
            </a:pPr>
            <a:endParaRPr lang="zh-CN" altLang="en-US" sz="1700" dirty="0" smtClean="0">
              <a:ea typeface="宋体" pitchFamily="2" charset="-122"/>
            </a:endParaRPr>
          </a:p>
        </p:txBody>
      </p:sp>
    </p:spTree>
    <p:extLst>
      <p:ext uri="{BB962C8B-B14F-4D97-AF65-F5344CB8AC3E}">
        <p14:creationId xmlns:p14="http://schemas.microsoft.com/office/powerpoint/2010/main" val="35147134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500042"/>
            <a:ext cx="8229600" cy="857256"/>
          </a:xfrm>
        </p:spPr>
        <p:txBody>
          <a:bodyPr/>
          <a:lstStyle/>
          <a:p>
            <a:r>
              <a:rPr lang="zh-CN" altLang="en-US" dirty="0" smtClean="0"/>
              <a:t>示  例</a:t>
            </a:r>
            <a:r>
              <a:rPr lang="en-US" altLang="zh-CN" dirty="0" smtClean="0"/>
              <a:t>—Test</a:t>
            </a:r>
            <a:r>
              <a:rPr lang="zh-CN" altLang="en-US" dirty="0" smtClean="0"/>
              <a:t>类</a:t>
            </a:r>
            <a:endParaRPr lang="zh-CN" altLang="en-US" dirty="0"/>
          </a:p>
        </p:txBody>
      </p:sp>
      <p:sp>
        <p:nvSpPr>
          <p:cNvPr id="3" name="内容占位符 2"/>
          <p:cNvSpPr>
            <a:spLocks noGrp="1"/>
          </p:cNvSpPr>
          <p:nvPr>
            <p:ph idx="1"/>
          </p:nvPr>
        </p:nvSpPr>
        <p:spPr>
          <a:xfrm>
            <a:off x="457200" y="1428736"/>
            <a:ext cx="8229600" cy="4929222"/>
          </a:xfrm>
        </p:spPr>
        <p:txBody>
          <a:bodyPr>
            <a:noAutofit/>
          </a:bodyPr>
          <a:lstStyle/>
          <a:p>
            <a:pPr marL="361950" indent="-361950">
              <a:buNone/>
              <a:defRPr/>
            </a:pPr>
            <a:r>
              <a:rPr lang="en-US" altLang="zh-CN" sz="1800" dirty="0" smtClean="0">
                <a:ea typeface="宋体" pitchFamily="2" charset="-122"/>
              </a:rPr>
              <a:t>1 public class Test {</a:t>
            </a:r>
          </a:p>
          <a:p>
            <a:pPr marL="361950" indent="-361950">
              <a:buNone/>
              <a:defRPr/>
            </a:pPr>
            <a:r>
              <a:rPr lang="en-US" altLang="zh-CN" sz="1800" dirty="0" smtClean="0">
                <a:ea typeface="宋体" pitchFamily="2" charset="-122"/>
              </a:rPr>
              <a:t>2     public static void main(String[] </a:t>
            </a:r>
            <a:r>
              <a:rPr lang="en-US" altLang="zh-CN" sz="1800" dirty="0" err="1" smtClean="0">
                <a:ea typeface="宋体" pitchFamily="2" charset="-122"/>
              </a:rPr>
              <a:t>args</a:t>
            </a:r>
            <a:r>
              <a:rPr lang="en-US" altLang="zh-CN" sz="1800" dirty="0" smtClean="0">
                <a:ea typeface="宋体" pitchFamily="2" charset="-122"/>
              </a:rPr>
              <a:t>) {</a:t>
            </a:r>
          </a:p>
          <a:p>
            <a:pPr marL="361950" indent="-361950">
              <a:buNone/>
              <a:defRPr/>
            </a:pPr>
            <a:r>
              <a:rPr lang="en-US" altLang="zh-CN" sz="1800" dirty="0" smtClean="0">
                <a:ea typeface="宋体" pitchFamily="2" charset="-122"/>
              </a:rPr>
              <a:t>3         Manager m = new </a:t>
            </a:r>
            <a:r>
              <a:rPr lang="en-US" altLang="zh-CN" sz="1800" dirty="0" smtClean="0">
                <a:solidFill>
                  <a:srgbClr val="0000FF"/>
                </a:solidFill>
                <a:ea typeface="宋体" pitchFamily="2" charset="-122"/>
              </a:rPr>
              <a:t>Manager(100, 20, 10001.0f);</a:t>
            </a:r>
          </a:p>
          <a:p>
            <a:pPr marL="361950" indent="-361950">
              <a:buNone/>
              <a:defRPr/>
            </a:pPr>
            <a:r>
              <a:rPr lang="en-US" altLang="zh-CN" sz="1800" dirty="0" smtClean="0">
                <a:ea typeface="宋体" pitchFamily="2" charset="-122"/>
              </a:rPr>
              <a:t>4 </a:t>
            </a:r>
          </a:p>
          <a:p>
            <a:pPr marL="361950" indent="-361950">
              <a:buNone/>
              <a:defRPr/>
            </a:pPr>
            <a:r>
              <a:rPr lang="en-US" altLang="zh-CN" sz="1800" dirty="0" smtClean="0">
                <a:ea typeface="宋体" pitchFamily="2" charset="-122"/>
              </a:rPr>
              <a:t>5         </a:t>
            </a:r>
            <a:r>
              <a:rPr lang="en-US" altLang="zh-CN" sz="1800" dirty="0" err="1" smtClean="0">
                <a:ea typeface="宋体" pitchFamily="2" charset="-122"/>
              </a:rPr>
              <a:t>System.out.println</a:t>
            </a:r>
            <a:r>
              <a:rPr lang="en-US" altLang="zh-CN" sz="1800" dirty="0" smtClean="0">
                <a:ea typeface="宋体" pitchFamily="2" charset="-122"/>
              </a:rPr>
              <a:t>(</a:t>
            </a:r>
            <a:r>
              <a:rPr lang="en-US" altLang="zh-CN" sz="1800" dirty="0" err="1" smtClean="0">
                <a:ea typeface="宋体" pitchFamily="2" charset="-122"/>
              </a:rPr>
              <a:t>m.receivesPay</a:t>
            </a:r>
            <a:r>
              <a:rPr lang="en-US" altLang="zh-CN" sz="1800" dirty="0" smtClean="0">
                <a:ea typeface="宋体" pitchFamily="2" charset="-122"/>
              </a:rPr>
              <a:t>());</a:t>
            </a:r>
          </a:p>
          <a:p>
            <a:pPr marL="361950" indent="-361950">
              <a:buNone/>
              <a:defRPr/>
            </a:pPr>
            <a:r>
              <a:rPr lang="en-US" altLang="zh-CN" sz="1800" dirty="0" smtClean="0">
                <a:ea typeface="宋体" pitchFamily="2" charset="-122"/>
              </a:rPr>
              <a:t>6     }</a:t>
            </a:r>
          </a:p>
          <a:p>
            <a:pPr marL="361950" indent="-361950">
              <a:buNone/>
              <a:defRPr/>
            </a:pPr>
            <a:r>
              <a:rPr lang="en-US" altLang="zh-CN" sz="1800" dirty="0" smtClean="0">
                <a:ea typeface="宋体" pitchFamily="2" charset="-122"/>
              </a:rPr>
              <a:t>7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—Employee</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142056" y="1166417"/>
            <a:ext cx="8534400" cy="5324535"/>
          </a:xfrm>
          <a:prstGeom prst="rect">
            <a:avLst/>
          </a:prstGeom>
          <a:noFill/>
          <a:ln w="9525">
            <a:noFill/>
            <a:miter lim="800000"/>
            <a:headEnd/>
            <a:tailEnd/>
          </a:ln>
        </p:spPr>
        <p:txBody>
          <a:bodyPr>
            <a:spAutoFit/>
          </a:bodyPr>
          <a:lstStyle/>
          <a:p>
            <a:pPr marL="361950" indent="-361950">
              <a:defRPr/>
            </a:pPr>
            <a:r>
              <a:rPr lang="en-US" altLang="zh-CN" sz="1700" dirty="0" smtClean="0">
                <a:ea typeface="宋体" pitchFamily="2" charset="-122"/>
              </a:rPr>
              <a:t>1  public class Employee {</a:t>
            </a:r>
          </a:p>
          <a:p>
            <a:pPr marL="361950" indent="-361950">
              <a:defRPr/>
            </a:pPr>
            <a:r>
              <a:rPr lang="en-US" altLang="zh-CN" sz="1700" dirty="0" smtClean="0">
                <a:ea typeface="宋体" pitchFamily="2" charset="-122"/>
              </a:rPr>
              <a:t>2      private String name;</a:t>
            </a:r>
          </a:p>
          <a:p>
            <a:pPr marL="361950" indent="-361950">
              <a:defRPr/>
            </a:pPr>
            <a:r>
              <a:rPr lang="en-US" altLang="zh-CN" sz="1700" dirty="0" smtClean="0">
                <a:ea typeface="宋体" pitchFamily="2" charset="-122"/>
              </a:rPr>
              <a:t>3      private String address;</a:t>
            </a:r>
          </a:p>
          <a:p>
            <a:pPr marL="361950" indent="-361950">
              <a:defRPr/>
            </a:pPr>
            <a:r>
              <a:rPr lang="en-US" altLang="zh-CN" sz="1700" dirty="0" smtClean="0">
                <a:ea typeface="宋体" pitchFamily="2" charset="-122"/>
              </a:rPr>
              <a:t>4      private float salary;</a:t>
            </a:r>
          </a:p>
          <a:p>
            <a:pPr marL="361950" indent="-361950">
              <a:defRPr/>
            </a:pPr>
            <a:r>
              <a:rPr lang="en-US" altLang="zh-CN" sz="1700" dirty="0" smtClean="0">
                <a:ea typeface="宋体" pitchFamily="2" charset="-122"/>
              </a:rPr>
              <a:t>5  </a:t>
            </a:r>
          </a:p>
          <a:p>
            <a:pPr marL="361950" indent="-361950">
              <a:defRPr/>
            </a:pPr>
            <a:r>
              <a:rPr lang="en-US" altLang="zh-CN" sz="1700" dirty="0" smtClean="0">
                <a:solidFill>
                  <a:srgbClr val="0000FF"/>
                </a:solidFill>
                <a:ea typeface="宋体" pitchFamily="2" charset="-122"/>
              </a:rPr>
              <a:t>6      public Employee(String name, String address, float salary) {</a:t>
            </a:r>
          </a:p>
          <a:p>
            <a:pPr marL="361950" indent="-361950">
              <a:defRPr/>
            </a:pPr>
            <a:r>
              <a:rPr lang="en-US" altLang="zh-CN" sz="1700" dirty="0" smtClean="0">
                <a:solidFill>
                  <a:srgbClr val="0000FF"/>
                </a:solidFill>
                <a:ea typeface="宋体" pitchFamily="2" charset="-122"/>
              </a:rPr>
              <a:t>7          this.name = name;</a:t>
            </a:r>
          </a:p>
          <a:p>
            <a:pPr marL="361950" indent="-361950">
              <a:defRPr/>
            </a:pPr>
            <a:r>
              <a:rPr lang="en-US" altLang="zh-CN" sz="1700" dirty="0" smtClean="0">
                <a:solidFill>
                  <a:srgbClr val="0000FF"/>
                </a:solidFill>
                <a:ea typeface="宋体" pitchFamily="2" charset="-122"/>
              </a:rPr>
              <a:t>8          </a:t>
            </a:r>
            <a:r>
              <a:rPr lang="en-US" altLang="zh-CN" sz="1700" dirty="0" err="1" smtClean="0">
                <a:solidFill>
                  <a:srgbClr val="0000FF"/>
                </a:solidFill>
                <a:ea typeface="宋体" pitchFamily="2" charset="-122"/>
              </a:rPr>
              <a:t>this.address</a:t>
            </a:r>
            <a:r>
              <a:rPr lang="en-US" altLang="zh-CN" sz="1700" dirty="0" smtClean="0">
                <a:solidFill>
                  <a:srgbClr val="0000FF"/>
                </a:solidFill>
                <a:ea typeface="宋体" pitchFamily="2" charset="-122"/>
              </a:rPr>
              <a:t> = address;</a:t>
            </a:r>
          </a:p>
          <a:p>
            <a:pPr marL="361950" indent="-361950">
              <a:defRPr/>
            </a:pPr>
            <a:r>
              <a:rPr lang="en-US" altLang="zh-CN" sz="1700" dirty="0" smtClean="0">
                <a:solidFill>
                  <a:srgbClr val="0000FF"/>
                </a:solidFill>
                <a:ea typeface="宋体" pitchFamily="2" charset="-122"/>
              </a:rPr>
              <a:t>9          </a:t>
            </a:r>
            <a:r>
              <a:rPr lang="en-US" altLang="zh-CN" sz="1700" dirty="0" err="1" smtClean="0">
                <a:solidFill>
                  <a:srgbClr val="0000FF"/>
                </a:solidFill>
                <a:ea typeface="宋体" pitchFamily="2" charset="-122"/>
              </a:rPr>
              <a:t>this.salary</a:t>
            </a:r>
            <a:r>
              <a:rPr lang="en-US" altLang="zh-CN" sz="1700" dirty="0" smtClean="0">
                <a:solidFill>
                  <a:srgbClr val="0000FF"/>
                </a:solidFill>
                <a:ea typeface="宋体" pitchFamily="2" charset="-122"/>
              </a:rPr>
              <a:t> = salary;</a:t>
            </a:r>
          </a:p>
          <a:p>
            <a:pPr marL="361950" indent="-361950">
              <a:defRPr/>
            </a:pPr>
            <a:r>
              <a:rPr lang="en-US" altLang="zh-CN" sz="1700" dirty="0" smtClean="0">
                <a:solidFill>
                  <a:srgbClr val="0000FF"/>
                </a:solidFill>
                <a:ea typeface="宋体" pitchFamily="2" charset="-122"/>
              </a:rPr>
              <a:t>10     }</a:t>
            </a:r>
          </a:p>
          <a:p>
            <a:pPr marL="361950" indent="-361950">
              <a:defRPr/>
            </a:pPr>
            <a:r>
              <a:rPr lang="en-US" altLang="zh-CN" sz="1700" dirty="0" smtClean="0">
                <a:ea typeface="宋体" pitchFamily="2" charset="-122"/>
              </a:rPr>
              <a:t>11 </a:t>
            </a:r>
          </a:p>
          <a:p>
            <a:pPr marL="361950" indent="-361950">
              <a:defRPr/>
            </a:pPr>
            <a:r>
              <a:rPr lang="en-US" altLang="zh-CN" sz="1700" dirty="0" smtClean="0">
                <a:ea typeface="宋体" pitchFamily="2" charset="-122"/>
              </a:rPr>
              <a:t>12     public String </a:t>
            </a:r>
            <a:r>
              <a:rPr lang="en-US" altLang="zh-CN" sz="1700" dirty="0" err="1" smtClean="0">
                <a:ea typeface="宋体" pitchFamily="2" charset="-122"/>
              </a:rPr>
              <a:t>receivesPay</a:t>
            </a:r>
            <a:r>
              <a:rPr lang="en-US" altLang="zh-CN" sz="1700" dirty="0" smtClean="0">
                <a:ea typeface="宋体" pitchFamily="2" charset="-122"/>
              </a:rPr>
              <a:t>() {</a:t>
            </a:r>
          </a:p>
          <a:p>
            <a:pPr marL="361950" indent="-361950">
              <a:defRPr/>
            </a:pPr>
            <a:r>
              <a:rPr lang="en-US" altLang="zh-CN" sz="1700" dirty="0" smtClean="0">
                <a:ea typeface="宋体" pitchFamily="2" charset="-122"/>
              </a:rPr>
              <a:t>13         return "</a:t>
            </a:r>
            <a:r>
              <a:rPr lang="en-US" altLang="zh-CN" sz="1700" dirty="0" err="1" smtClean="0">
                <a:ea typeface="宋体" pitchFamily="2" charset="-122"/>
              </a:rPr>
              <a:t>receivesPay</a:t>
            </a:r>
            <a:r>
              <a:rPr lang="en-US" altLang="zh-CN" sz="1700" dirty="0" smtClean="0">
                <a:ea typeface="宋体" pitchFamily="2" charset="-122"/>
              </a:rPr>
              <a:t>:" + name +</a:t>
            </a:r>
          </a:p>
          <a:p>
            <a:pPr marL="361950" indent="-361950">
              <a:defRPr/>
            </a:pPr>
            <a:r>
              <a:rPr lang="en-US" altLang="zh-CN" sz="1700" dirty="0" smtClean="0">
                <a:ea typeface="宋体" pitchFamily="2" charset="-122"/>
              </a:rPr>
              <a:t>14                " salary = " + salary;</a:t>
            </a:r>
          </a:p>
          <a:p>
            <a:pPr marL="361950" indent="-361950">
              <a:defRPr/>
            </a:pPr>
            <a:r>
              <a:rPr lang="en-US" altLang="zh-CN" sz="1700" dirty="0" smtClean="0">
                <a:ea typeface="宋体" pitchFamily="2" charset="-122"/>
              </a:rPr>
              <a:t>15     }</a:t>
            </a:r>
          </a:p>
          <a:p>
            <a:pPr marL="361950" indent="-361950">
              <a:defRPr/>
            </a:pPr>
            <a:r>
              <a:rPr lang="en-US" altLang="zh-CN" sz="1700" dirty="0" smtClean="0">
                <a:ea typeface="宋体" pitchFamily="2" charset="-122"/>
              </a:rPr>
              <a:t>16 </a:t>
            </a:r>
          </a:p>
          <a:p>
            <a:pPr marL="361950" indent="-361950">
              <a:defRPr/>
            </a:pPr>
            <a:r>
              <a:rPr lang="en-US" altLang="zh-CN" sz="1700" dirty="0" smtClean="0">
                <a:ea typeface="宋体" pitchFamily="2" charset="-122"/>
              </a:rPr>
              <a:t>17     public String </a:t>
            </a:r>
            <a:r>
              <a:rPr lang="en-US" altLang="zh-CN" sz="1700" dirty="0" err="1" smtClean="0">
                <a:ea typeface="宋体" pitchFamily="2" charset="-122"/>
              </a:rPr>
              <a:t>getName</a:t>
            </a:r>
            <a:r>
              <a:rPr lang="en-US" altLang="zh-CN" sz="1700" dirty="0" smtClean="0">
                <a:ea typeface="宋体" pitchFamily="2" charset="-122"/>
              </a:rPr>
              <a:t>() {</a:t>
            </a:r>
          </a:p>
          <a:p>
            <a:pPr marL="361950" indent="-361950">
              <a:defRPr/>
            </a:pPr>
            <a:r>
              <a:rPr lang="en-US" altLang="zh-CN" sz="1700" dirty="0" smtClean="0">
                <a:ea typeface="宋体" pitchFamily="2" charset="-122"/>
              </a:rPr>
              <a:t>18         return name;</a:t>
            </a:r>
          </a:p>
          <a:p>
            <a:pPr marL="361950" indent="-361950">
              <a:buAutoNum type="arabicPlain" startAt="19"/>
              <a:defRPr/>
            </a:pPr>
            <a:r>
              <a:rPr lang="en-US" altLang="zh-CN" sz="1700" dirty="0" smtClean="0">
                <a:ea typeface="宋体" pitchFamily="2" charset="-122"/>
              </a:rPr>
              <a:t>  }</a:t>
            </a:r>
          </a:p>
          <a:p>
            <a:pPr marL="361950" indent="-361950">
              <a:buAutoNum type="arabicPlain" startAt="19"/>
              <a:defRPr/>
            </a:pPr>
            <a:r>
              <a:rPr lang="en-US" altLang="zh-CN" sz="1700" dirty="0" smtClean="0">
                <a:ea typeface="宋体" pitchFamily="2" charset="-122"/>
              </a:rPr>
              <a:t>}</a:t>
            </a:r>
            <a:endParaRPr lang="zh-CN" altLang="en-US" sz="1700" dirty="0" smtClean="0">
              <a:ea typeface="宋体" pitchFamily="2" charset="-122"/>
            </a:endParaRPr>
          </a:p>
        </p:txBody>
      </p:sp>
    </p:spTree>
    <p:extLst>
      <p:ext uri="{BB962C8B-B14F-4D97-AF65-F5344CB8AC3E}">
        <p14:creationId xmlns:p14="http://schemas.microsoft.com/office/powerpoint/2010/main" val="35147134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—Manager</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142056" y="1166417"/>
            <a:ext cx="8534400" cy="5847755"/>
          </a:xfrm>
          <a:prstGeom prst="rect">
            <a:avLst/>
          </a:prstGeom>
          <a:noFill/>
          <a:ln w="9525">
            <a:noFill/>
            <a:miter lim="800000"/>
            <a:headEnd/>
            <a:tailEnd/>
          </a:ln>
        </p:spPr>
        <p:txBody>
          <a:bodyPr>
            <a:spAutoFit/>
          </a:bodyPr>
          <a:lstStyle/>
          <a:p>
            <a:pPr marL="361950" indent="-361950">
              <a:defRPr/>
            </a:pPr>
            <a:r>
              <a:rPr lang="en-US" altLang="zh-CN" sz="1700" dirty="0" smtClean="0">
                <a:ea typeface="宋体" pitchFamily="2" charset="-122"/>
              </a:rPr>
              <a:t>1  public class Manager extends Employee {</a:t>
            </a:r>
          </a:p>
          <a:p>
            <a:pPr marL="361950" indent="-361950">
              <a:defRPr/>
            </a:pPr>
            <a:r>
              <a:rPr lang="en-US" altLang="zh-CN" sz="1700" dirty="0" smtClean="0">
                <a:ea typeface="宋体" pitchFamily="2" charset="-122"/>
              </a:rPr>
              <a:t>2      </a:t>
            </a:r>
            <a:r>
              <a:rPr lang="en-US" altLang="zh-CN" sz="1700" dirty="0" err="1" smtClean="0">
                <a:ea typeface="宋体" pitchFamily="2" charset="-122"/>
              </a:rPr>
              <a:t>int</a:t>
            </a:r>
            <a:r>
              <a:rPr lang="en-US" altLang="zh-CN" sz="1700" dirty="0" smtClean="0">
                <a:ea typeface="宋体" pitchFamily="2" charset="-122"/>
              </a:rPr>
              <a:t> </a:t>
            </a:r>
            <a:r>
              <a:rPr lang="en-US" altLang="zh-CN" sz="1700" dirty="0" err="1" smtClean="0">
                <a:ea typeface="宋体" pitchFamily="2" charset="-122"/>
              </a:rPr>
              <a:t>numsOfReports</a:t>
            </a:r>
            <a:r>
              <a:rPr lang="en-US" altLang="zh-CN" sz="1700" dirty="0" smtClean="0">
                <a:ea typeface="宋体" pitchFamily="2" charset="-122"/>
              </a:rPr>
              <a:t> = 250;</a:t>
            </a:r>
          </a:p>
          <a:p>
            <a:pPr marL="361950" indent="-361950">
              <a:defRPr/>
            </a:pPr>
            <a:r>
              <a:rPr lang="en-US" altLang="zh-CN" sz="1700" dirty="0" smtClean="0">
                <a:ea typeface="宋体" pitchFamily="2" charset="-122"/>
              </a:rPr>
              <a:t>3      </a:t>
            </a:r>
            <a:r>
              <a:rPr lang="en-US" altLang="zh-CN" sz="1700" dirty="0" err="1" smtClean="0">
                <a:ea typeface="宋体" pitchFamily="2" charset="-122"/>
              </a:rPr>
              <a:t>int</a:t>
            </a:r>
            <a:r>
              <a:rPr lang="en-US" altLang="zh-CN" sz="1700" dirty="0" smtClean="0">
                <a:ea typeface="宋体" pitchFamily="2" charset="-122"/>
              </a:rPr>
              <a:t> </a:t>
            </a:r>
            <a:r>
              <a:rPr lang="en-US" altLang="zh-CN" sz="1700" dirty="0" err="1" smtClean="0">
                <a:ea typeface="宋体" pitchFamily="2" charset="-122"/>
              </a:rPr>
              <a:t>officeID</a:t>
            </a:r>
            <a:r>
              <a:rPr lang="en-US" altLang="zh-CN" sz="1700" dirty="0" smtClean="0">
                <a:ea typeface="宋体" pitchFamily="2" charset="-122"/>
              </a:rPr>
              <a:t> = 123;</a:t>
            </a:r>
          </a:p>
          <a:p>
            <a:pPr marL="361950" indent="-361950">
              <a:defRPr/>
            </a:pPr>
            <a:r>
              <a:rPr lang="en-US" altLang="zh-CN" sz="1700" dirty="0" smtClean="0">
                <a:ea typeface="宋体" pitchFamily="2" charset="-122"/>
              </a:rPr>
              <a:t>4      float bonus = 1000.0f;</a:t>
            </a:r>
          </a:p>
          <a:p>
            <a:pPr marL="361950" indent="-361950">
              <a:defRPr/>
            </a:pPr>
            <a:r>
              <a:rPr lang="en-US" altLang="zh-CN" sz="1700" dirty="0" smtClean="0">
                <a:ea typeface="宋体" pitchFamily="2" charset="-122"/>
              </a:rPr>
              <a:t>5  </a:t>
            </a:r>
          </a:p>
          <a:p>
            <a:pPr marL="361950" indent="-361950">
              <a:defRPr/>
            </a:pPr>
            <a:r>
              <a:rPr lang="en-US" altLang="zh-CN" sz="1700" dirty="0" smtClean="0">
                <a:ea typeface="宋体" pitchFamily="2" charset="-122"/>
              </a:rPr>
              <a:t>6      public Manager(String name, String address, float salary, </a:t>
            </a:r>
          </a:p>
          <a:p>
            <a:pPr marL="361950" indent="-361950">
              <a:defRPr/>
            </a:pPr>
            <a:r>
              <a:rPr lang="en-US" altLang="zh-CN" sz="1700" dirty="0" smtClean="0">
                <a:ea typeface="宋体" pitchFamily="2" charset="-122"/>
              </a:rPr>
              <a:t>7                                </a:t>
            </a:r>
            <a:r>
              <a:rPr lang="en-US" altLang="zh-CN" sz="1700" dirty="0" err="1" smtClean="0">
                <a:ea typeface="宋体" pitchFamily="2" charset="-122"/>
              </a:rPr>
              <a:t>int</a:t>
            </a:r>
            <a:r>
              <a:rPr lang="en-US" altLang="zh-CN" sz="1700" dirty="0" smtClean="0">
                <a:ea typeface="宋体" pitchFamily="2" charset="-122"/>
              </a:rPr>
              <a:t> </a:t>
            </a:r>
            <a:r>
              <a:rPr lang="en-US" altLang="zh-CN" sz="1700" dirty="0" err="1" smtClean="0">
                <a:ea typeface="宋体" pitchFamily="2" charset="-122"/>
              </a:rPr>
              <a:t>numsOfReports</a:t>
            </a:r>
            <a:r>
              <a:rPr lang="en-US" altLang="zh-CN" sz="1700" dirty="0" smtClean="0">
                <a:ea typeface="宋体" pitchFamily="2" charset="-122"/>
              </a:rPr>
              <a:t>, </a:t>
            </a:r>
            <a:r>
              <a:rPr lang="en-US" altLang="zh-CN" sz="1700" dirty="0" err="1" smtClean="0">
                <a:ea typeface="宋体" pitchFamily="2" charset="-122"/>
              </a:rPr>
              <a:t>int</a:t>
            </a:r>
            <a:r>
              <a:rPr lang="en-US" altLang="zh-CN" sz="1700" dirty="0" smtClean="0">
                <a:ea typeface="宋体" pitchFamily="2" charset="-122"/>
              </a:rPr>
              <a:t> </a:t>
            </a:r>
            <a:r>
              <a:rPr lang="en-US" altLang="zh-CN" sz="1700" dirty="0" err="1" smtClean="0">
                <a:ea typeface="宋体" pitchFamily="2" charset="-122"/>
              </a:rPr>
              <a:t>officeID</a:t>
            </a:r>
            <a:r>
              <a:rPr lang="en-US" altLang="zh-CN" sz="1700" dirty="0" smtClean="0">
                <a:ea typeface="宋体" pitchFamily="2" charset="-122"/>
              </a:rPr>
              <a:t>, float bonus) {</a:t>
            </a:r>
          </a:p>
          <a:p>
            <a:pPr marL="361950" indent="-361950">
              <a:defRPr/>
            </a:pPr>
            <a:r>
              <a:rPr lang="en-US" altLang="zh-CN" sz="1700" dirty="0" smtClean="0">
                <a:solidFill>
                  <a:srgbClr val="0000FF"/>
                </a:solidFill>
                <a:ea typeface="宋体" pitchFamily="2" charset="-122"/>
              </a:rPr>
              <a:t>8          super(name, address, salary);</a:t>
            </a:r>
          </a:p>
          <a:p>
            <a:pPr marL="361950" indent="-361950">
              <a:defRPr/>
            </a:pPr>
            <a:r>
              <a:rPr lang="en-US" altLang="zh-CN" sz="1700" dirty="0" smtClean="0">
                <a:ea typeface="宋体" pitchFamily="2" charset="-122"/>
              </a:rPr>
              <a:t>9          </a:t>
            </a:r>
            <a:r>
              <a:rPr lang="en-US" altLang="zh-CN" sz="1700" dirty="0" err="1" smtClean="0">
                <a:ea typeface="宋体" pitchFamily="2" charset="-122"/>
              </a:rPr>
              <a:t>this.numsOfReports</a:t>
            </a:r>
            <a:r>
              <a:rPr lang="en-US" altLang="zh-CN" sz="1700" dirty="0" smtClean="0">
                <a:ea typeface="宋体" pitchFamily="2" charset="-122"/>
              </a:rPr>
              <a:t> = </a:t>
            </a:r>
            <a:r>
              <a:rPr lang="en-US" altLang="zh-CN" sz="1700" dirty="0" err="1" smtClean="0">
                <a:ea typeface="宋体" pitchFamily="2" charset="-122"/>
              </a:rPr>
              <a:t>numsOfReports</a:t>
            </a:r>
            <a:r>
              <a:rPr lang="en-US" altLang="zh-CN" sz="1700" dirty="0" smtClean="0">
                <a:ea typeface="宋体" pitchFamily="2" charset="-122"/>
              </a:rPr>
              <a:t>;</a:t>
            </a:r>
          </a:p>
          <a:p>
            <a:pPr marL="361950" indent="-361950">
              <a:defRPr/>
            </a:pPr>
            <a:r>
              <a:rPr lang="en-US" altLang="zh-CN" sz="1700" dirty="0" smtClean="0">
                <a:ea typeface="宋体" pitchFamily="2" charset="-122"/>
              </a:rPr>
              <a:t>10         </a:t>
            </a:r>
            <a:r>
              <a:rPr lang="en-US" altLang="zh-CN" sz="1700" dirty="0" err="1" smtClean="0">
                <a:ea typeface="宋体" pitchFamily="2" charset="-122"/>
              </a:rPr>
              <a:t>this.officeID</a:t>
            </a:r>
            <a:r>
              <a:rPr lang="en-US" altLang="zh-CN" sz="1700" dirty="0" smtClean="0">
                <a:ea typeface="宋体" pitchFamily="2" charset="-122"/>
              </a:rPr>
              <a:t> = </a:t>
            </a:r>
            <a:r>
              <a:rPr lang="en-US" altLang="zh-CN" sz="1700" dirty="0" err="1" smtClean="0">
                <a:ea typeface="宋体" pitchFamily="2" charset="-122"/>
              </a:rPr>
              <a:t>officeID</a:t>
            </a:r>
            <a:r>
              <a:rPr lang="en-US" altLang="zh-CN" sz="1700" dirty="0" smtClean="0">
                <a:ea typeface="宋体" pitchFamily="2" charset="-122"/>
              </a:rPr>
              <a:t>;</a:t>
            </a:r>
          </a:p>
          <a:p>
            <a:pPr marL="361950" indent="-361950">
              <a:defRPr/>
            </a:pPr>
            <a:r>
              <a:rPr lang="en-US" altLang="zh-CN" sz="1700" dirty="0" smtClean="0">
                <a:ea typeface="宋体" pitchFamily="2" charset="-122"/>
              </a:rPr>
              <a:t>11         </a:t>
            </a:r>
            <a:r>
              <a:rPr lang="en-US" altLang="zh-CN" sz="1700" dirty="0" err="1" smtClean="0">
                <a:ea typeface="宋体" pitchFamily="2" charset="-122"/>
              </a:rPr>
              <a:t>this.bonus</a:t>
            </a:r>
            <a:r>
              <a:rPr lang="en-US" altLang="zh-CN" sz="1700" dirty="0" smtClean="0">
                <a:ea typeface="宋体" pitchFamily="2" charset="-122"/>
              </a:rPr>
              <a:t> = bonus;</a:t>
            </a:r>
          </a:p>
          <a:p>
            <a:pPr marL="361950" indent="-361950">
              <a:defRPr/>
            </a:pPr>
            <a:r>
              <a:rPr lang="en-US" altLang="zh-CN" sz="1700" dirty="0" smtClean="0">
                <a:ea typeface="宋体" pitchFamily="2" charset="-122"/>
              </a:rPr>
              <a:t>12     }</a:t>
            </a:r>
          </a:p>
          <a:p>
            <a:pPr marL="361950" indent="-361950">
              <a:defRPr/>
            </a:pPr>
            <a:r>
              <a:rPr lang="en-US" altLang="zh-CN" sz="1700" dirty="0" smtClean="0">
                <a:ea typeface="宋体" pitchFamily="2" charset="-122"/>
              </a:rPr>
              <a:t>13 </a:t>
            </a:r>
          </a:p>
          <a:p>
            <a:pPr marL="361950" indent="-361950">
              <a:defRPr/>
            </a:pPr>
            <a:r>
              <a:rPr lang="en-US" altLang="zh-CN" sz="1700" dirty="0" smtClean="0">
                <a:ea typeface="宋体" pitchFamily="2" charset="-122"/>
              </a:rPr>
              <a:t>14     public String </a:t>
            </a:r>
            <a:r>
              <a:rPr lang="en-US" altLang="zh-CN" sz="1700" dirty="0" err="1" smtClean="0">
                <a:ea typeface="宋体" pitchFamily="2" charset="-122"/>
              </a:rPr>
              <a:t>receivesPay</a:t>
            </a:r>
            <a:r>
              <a:rPr lang="en-US" altLang="zh-CN" sz="1700" dirty="0" smtClean="0">
                <a:ea typeface="宋体" pitchFamily="2" charset="-122"/>
              </a:rPr>
              <a:t>() {</a:t>
            </a:r>
          </a:p>
          <a:p>
            <a:pPr marL="361950" indent="-361950">
              <a:defRPr/>
            </a:pPr>
            <a:r>
              <a:rPr lang="en-US" altLang="zh-CN" sz="1700" dirty="0" smtClean="0">
                <a:ea typeface="宋体" pitchFamily="2" charset="-122"/>
              </a:rPr>
              <a:t>15         return </a:t>
            </a:r>
            <a:r>
              <a:rPr lang="en-US" altLang="zh-CN" sz="1700" dirty="0" err="1" smtClean="0">
                <a:ea typeface="宋体" pitchFamily="2" charset="-122"/>
              </a:rPr>
              <a:t>super.receivesPay</a:t>
            </a:r>
            <a:r>
              <a:rPr lang="en-US" altLang="zh-CN" sz="1700" dirty="0" smtClean="0">
                <a:ea typeface="宋体" pitchFamily="2" charset="-122"/>
              </a:rPr>
              <a:t>() + " bonus =" + bonus;</a:t>
            </a:r>
          </a:p>
          <a:p>
            <a:pPr marL="361950" indent="-361950">
              <a:defRPr/>
            </a:pPr>
            <a:r>
              <a:rPr lang="en-US" altLang="zh-CN" sz="1700" dirty="0" smtClean="0">
                <a:ea typeface="宋体" pitchFamily="2" charset="-122"/>
              </a:rPr>
              <a:t>16     }</a:t>
            </a:r>
          </a:p>
          <a:p>
            <a:pPr marL="361950" indent="-361950">
              <a:defRPr/>
            </a:pPr>
            <a:r>
              <a:rPr lang="en-US" altLang="zh-CN" sz="1700" dirty="0" smtClean="0">
                <a:ea typeface="宋体" pitchFamily="2" charset="-122"/>
              </a:rPr>
              <a:t>17 </a:t>
            </a:r>
          </a:p>
          <a:p>
            <a:pPr marL="361950" indent="-361950">
              <a:defRPr/>
            </a:pPr>
            <a:r>
              <a:rPr lang="en-US" altLang="zh-CN" sz="1700" dirty="0" smtClean="0">
                <a:ea typeface="宋体" pitchFamily="2" charset="-122"/>
              </a:rPr>
              <a:t>18     public void hires() {</a:t>
            </a:r>
          </a:p>
          <a:p>
            <a:pPr marL="361950" indent="-361950">
              <a:defRPr/>
            </a:pPr>
            <a:r>
              <a:rPr lang="en-US" altLang="zh-CN" sz="1700" dirty="0" smtClean="0">
                <a:ea typeface="宋体" pitchFamily="2" charset="-122"/>
              </a:rPr>
              <a:t>19         </a:t>
            </a:r>
            <a:r>
              <a:rPr lang="en-US" altLang="zh-CN" sz="1700" dirty="0" err="1" smtClean="0">
                <a:ea typeface="宋体" pitchFamily="2" charset="-122"/>
              </a:rPr>
              <a:t>numsOfReports</a:t>
            </a:r>
            <a:r>
              <a:rPr lang="en-US" altLang="zh-CN" sz="1700" dirty="0" smtClean="0">
                <a:ea typeface="宋体" pitchFamily="2" charset="-122"/>
              </a:rPr>
              <a:t> = 300;</a:t>
            </a:r>
          </a:p>
          <a:p>
            <a:pPr marL="361950" indent="-361950">
              <a:defRPr/>
            </a:pPr>
            <a:r>
              <a:rPr lang="en-US" altLang="zh-CN" sz="1700" dirty="0" smtClean="0">
                <a:ea typeface="宋体" pitchFamily="2" charset="-122"/>
              </a:rPr>
              <a:t>20         </a:t>
            </a:r>
            <a:r>
              <a:rPr lang="en-US" altLang="zh-CN" sz="1700" dirty="0" err="1" smtClean="0">
                <a:ea typeface="宋体" pitchFamily="2" charset="-122"/>
              </a:rPr>
              <a:t>setName</a:t>
            </a:r>
            <a:r>
              <a:rPr lang="en-US" altLang="zh-CN" sz="1700" dirty="0" smtClean="0">
                <a:ea typeface="宋体" pitchFamily="2" charset="-122"/>
              </a:rPr>
              <a:t>("</a:t>
            </a:r>
            <a:r>
              <a:rPr lang="zh-CN" altLang="en-US" sz="1700" dirty="0" smtClean="0">
                <a:ea typeface="宋体" pitchFamily="2" charset="-122"/>
              </a:rPr>
              <a:t>李四</a:t>
            </a:r>
            <a:r>
              <a:rPr lang="en-US" altLang="zh-CN" sz="1700" dirty="0" smtClean="0">
                <a:ea typeface="宋体" pitchFamily="2" charset="-122"/>
              </a:rPr>
              <a:t>");</a:t>
            </a:r>
            <a:endParaRPr lang="zh-CN" altLang="en-US" sz="1700" dirty="0" smtClean="0">
              <a:ea typeface="宋体" pitchFamily="2" charset="-122"/>
            </a:endParaRPr>
          </a:p>
          <a:p>
            <a:pPr marL="361950" indent="-361950">
              <a:buAutoNum type="arabicPlain" startAt="19"/>
              <a:defRPr/>
            </a:pPr>
            <a:r>
              <a:rPr lang="en-US" altLang="zh-CN" sz="1700" dirty="0" smtClean="0">
                <a:ea typeface="宋体" pitchFamily="2" charset="-122"/>
              </a:rPr>
              <a:t>  }</a:t>
            </a:r>
          </a:p>
          <a:p>
            <a:pPr marL="361950" indent="-361950">
              <a:buAutoNum type="arabicPlain" startAt="19"/>
              <a:defRPr/>
            </a:pPr>
            <a:r>
              <a:rPr lang="en-US" altLang="zh-CN" sz="1700" dirty="0" smtClean="0">
                <a:ea typeface="宋体" pitchFamily="2" charset="-122"/>
              </a:rPr>
              <a:t>}</a:t>
            </a:r>
            <a:endParaRPr lang="zh-CN" altLang="en-US" sz="1700" dirty="0" smtClean="0">
              <a:ea typeface="宋体" pitchFamily="2" charset="-122"/>
            </a:endParaRPr>
          </a:p>
        </p:txBody>
      </p:sp>
    </p:spTree>
    <p:extLst>
      <p:ext uri="{BB962C8B-B14F-4D97-AF65-F5344CB8AC3E}">
        <p14:creationId xmlns:p14="http://schemas.microsoft.com/office/powerpoint/2010/main" val="35147134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500042"/>
            <a:ext cx="8229600" cy="857256"/>
          </a:xfrm>
        </p:spPr>
        <p:txBody>
          <a:bodyPr/>
          <a:lstStyle/>
          <a:p>
            <a:r>
              <a:rPr lang="zh-CN" altLang="en-US" dirty="0" smtClean="0"/>
              <a:t>示  例</a:t>
            </a:r>
            <a:r>
              <a:rPr lang="en-US" altLang="zh-CN" dirty="0" smtClean="0"/>
              <a:t>—Test</a:t>
            </a:r>
            <a:r>
              <a:rPr lang="zh-CN" altLang="en-US" dirty="0" smtClean="0"/>
              <a:t>类</a:t>
            </a:r>
            <a:endParaRPr lang="zh-CN" altLang="en-US" dirty="0"/>
          </a:p>
        </p:txBody>
      </p:sp>
      <p:sp>
        <p:nvSpPr>
          <p:cNvPr id="3" name="内容占位符 2"/>
          <p:cNvSpPr>
            <a:spLocks noGrp="1"/>
          </p:cNvSpPr>
          <p:nvPr>
            <p:ph idx="1"/>
          </p:nvPr>
        </p:nvSpPr>
        <p:spPr>
          <a:xfrm>
            <a:off x="457200" y="1428736"/>
            <a:ext cx="8229600" cy="4929222"/>
          </a:xfrm>
        </p:spPr>
        <p:txBody>
          <a:bodyPr>
            <a:noAutofit/>
          </a:bodyPr>
          <a:lstStyle/>
          <a:p>
            <a:pPr marL="361950" indent="-361950">
              <a:buNone/>
              <a:defRPr/>
            </a:pPr>
            <a:r>
              <a:rPr lang="en-US" altLang="zh-CN" sz="1800" dirty="0" smtClean="0">
                <a:ea typeface="宋体" pitchFamily="2" charset="-122"/>
              </a:rPr>
              <a:t>1 public class Test {</a:t>
            </a:r>
          </a:p>
          <a:p>
            <a:pPr marL="361950" indent="-361950">
              <a:buNone/>
              <a:defRPr/>
            </a:pPr>
            <a:r>
              <a:rPr lang="en-US" altLang="zh-CN" sz="1800" dirty="0" smtClean="0">
                <a:ea typeface="宋体" pitchFamily="2" charset="-122"/>
              </a:rPr>
              <a:t>2     public static void main(String[] </a:t>
            </a:r>
            <a:r>
              <a:rPr lang="en-US" altLang="zh-CN" sz="1800" dirty="0" err="1" smtClean="0">
                <a:ea typeface="宋体" pitchFamily="2" charset="-122"/>
              </a:rPr>
              <a:t>args</a:t>
            </a:r>
            <a:r>
              <a:rPr lang="en-US" altLang="zh-CN" sz="1800" dirty="0" smtClean="0">
                <a:ea typeface="宋体" pitchFamily="2" charset="-122"/>
              </a:rPr>
              <a:t>) {</a:t>
            </a:r>
          </a:p>
          <a:p>
            <a:pPr marL="361950" indent="-361950">
              <a:buNone/>
              <a:defRPr/>
            </a:pPr>
            <a:r>
              <a:rPr lang="en-US" altLang="zh-CN" sz="1800" dirty="0" smtClean="0">
                <a:solidFill>
                  <a:srgbClr val="0000FF"/>
                </a:solidFill>
                <a:ea typeface="宋体" pitchFamily="2" charset="-122"/>
              </a:rPr>
              <a:t>3         Manager m = new Manager("</a:t>
            </a:r>
            <a:r>
              <a:rPr lang="zh-CN" altLang="en-US" sz="1800" dirty="0" smtClean="0">
                <a:solidFill>
                  <a:srgbClr val="0000FF"/>
                </a:solidFill>
                <a:ea typeface="宋体" pitchFamily="2" charset="-122"/>
              </a:rPr>
              <a:t>王五</a:t>
            </a:r>
            <a:r>
              <a:rPr lang="en-US" altLang="zh-CN" sz="1800" dirty="0" smtClean="0">
                <a:solidFill>
                  <a:srgbClr val="0000FF"/>
                </a:solidFill>
                <a:ea typeface="宋体" pitchFamily="2" charset="-122"/>
              </a:rPr>
              <a:t>", "</a:t>
            </a:r>
            <a:r>
              <a:rPr lang="zh-CN" altLang="en-US" sz="1800" dirty="0" smtClean="0">
                <a:solidFill>
                  <a:srgbClr val="0000FF"/>
                </a:solidFill>
                <a:ea typeface="宋体" pitchFamily="2" charset="-122"/>
              </a:rPr>
              <a:t>上海</a:t>
            </a:r>
            <a:r>
              <a:rPr lang="en-US" altLang="zh-CN" sz="1800" dirty="0" smtClean="0">
                <a:solidFill>
                  <a:srgbClr val="0000FF"/>
                </a:solidFill>
                <a:ea typeface="宋体" pitchFamily="2" charset="-122"/>
              </a:rPr>
              <a:t>", 2000.0f,</a:t>
            </a:r>
          </a:p>
          <a:p>
            <a:pPr marL="361950" indent="-361950">
              <a:buNone/>
              <a:defRPr/>
            </a:pPr>
            <a:r>
              <a:rPr lang="en-US" altLang="zh-CN" sz="1800" dirty="0" smtClean="0">
                <a:solidFill>
                  <a:srgbClr val="0000FF"/>
                </a:solidFill>
                <a:ea typeface="宋体" pitchFamily="2" charset="-122"/>
              </a:rPr>
              <a:t>4                                                        100, 20, 10001.0f);</a:t>
            </a:r>
          </a:p>
          <a:p>
            <a:pPr marL="361950" indent="-361950">
              <a:buNone/>
              <a:defRPr/>
            </a:pPr>
            <a:r>
              <a:rPr lang="en-US" altLang="zh-CN" sz="1800" dirty="0" smtClean="0">
                <a:ea typeface="宋体" pitchFamily="2" charset="-122"/>
              </a:rPr>
              <a:t>5 </a:t>
            </a:r>
          </a:p>
          <a:p>
            <a:pPr marL="361950" indent="-361950">
              <a:buNone/>
              <a:defRPr/>
            </a:pPr>
            <a:r>
              <a:rPr lang="en-US" altLang="zh-CN" sz="1800" dirty="0" smtClean="0">
                <a:ea typeface="宋体" pitchFamily="2" charset="-122"/>
              </a:rPr>
              <a:t>6         </a:t>
            </a:r>
            <a:r>
              <a:rPr lang="en-US" altLang="zh-CN" sz="1800" dirty="0" err="1" smtClean="0">
                <a:ea typeface="宋体" pitchFamily="2" charset="-122"/>
              </a:rPr>
              <a:t>System.out.println</a:t>
            </a:r>
            <a:r>
              <a:rPr lang="en-US" altLang="zh-CN" sz="1800" dirty="0" smtClean="0">
                <a:ea typeface="宋体" pitchFamily="2" charset="-122"/>
              </a:rPr>
              <a:t>(</a:t>
            </a:r>
            <a:r>
              <a:rPr lang="en-US" altLang="zh-CN" sz="1800" dirty="0" err="1" smtClean="0">
                <a:ea typeface="宋体" pitchFamily="2" charset="-122"/>
              </a:rPr>
              <a:t>m.receivesPay</a:t>
            </a:r>
            <a:r>
              <a:rPr lang="en-US" altLang="zh-CN" sz="1800" dirty="0" smtClean="0">
                <a:ea typeface="宋体" pitchFamily="2" charset="-122"/>
              </a:rPr>
              <a:t>());</a:t>
            </a:r>
          </a:p>
          <a:p>
            <a:pPr marL="361950" indent="-361950">
              <a:buNone/>
              <a:defRPr/>
            </a:pPr>
            <a:r>
              <a:rPr lang="en-US" altLang="zh-CN" sz="1800" dirty="0" smtClean="0">
                <a:ea typeface="宋体" pitchFamily="2" charset="-122"/>
              </a:rPr>
              <a:t>7     }</a:t>
            </a:r>
          </a:p>
          <a:p>
            <a:pPr marL="361950" indent="-361950">
              <a:buNone/>
              <a:defRPr/>
            </a:pPr>
            <a:r>
              <a:rPr lang="en-US" altLang="zh-CN" sz="1800" dirty="0" smtClean="0">
                <a:ea typeface="宋体" pitchFamily="2" charset="-122"/>
              </a:rPr>
              <a:t>8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06868" y="809936"/>
            <a:ext cx="4661475" cy="646331"/>
          </a:xfrm>
          <a:prstGeom prst="rect">
            <a:avLst/>
          </a:prstGeom>
          <a:noFill/>
        </p:spPr>
        <p:txBody>
          <a:bodyPr wrap="square" rtlCol="0">
            <a:spAutoFit/>
          </a:bodyPr>
          <a:lstStyle/>
          <a:p>
            <a:r>
              <a:rPr lang="en-US" altLang="zh-CN" sz="3600" b="1" dirty="0" smtClean="0">
                <a:ea typeface="宋体" pitchFamily="2" charset="-122"/>
                <a:cs typeface="Times New Roman" pitchFamily="18" charset="0"/>
              </a:rPr>
              <a:t>This</a:t>
            </a:r>
            <a:r>
              <a:rPr lang="zh-CN" altLang="en-US" sz="3600" b="1" dirty="0" smtClean="0">
                <a:ea typeface="宋体" pitchFamily="2" charset="-122"/>
                <a:cs typeface="Times New Roman" pitchFamily="18" charset="0"/>
              </a:rPr>
              <a:t>和</a:t>
            </a:r>
            <a:r>
              <a:rPr lang="en-US" altLang="zh-CN" sz="3600" b="1" dirty="0" smtClean="0">
                <a:ea typeface="宋体" pitchFamily="2" charset="-122"/>
                <a:cs typeface="Times New Roman" pitchFamily="18" charset="0"/>
              </a:rPr>
              <a:t>super</a:t>
            </a:r>
            <a:r>
              <a:rPr lang="zh-CN" altLang="en-US" sz="3600" b="1" dirty="0" smtClean="0">
                <a:ea typeface="宋体" pitchFamily="2" charset="-122"/>
                <a:cs typeface="Times New Roman" pitchFamily="18" charset="0"/>
              </a:rPr>
              <a:t>的区别</a:t>
            </a:r>
            <a:endParaRPr lang="zh-CN" altLang="en-US" sz="3600" b="1" dirty="0">
              <a:ea typeface="宋体" pitchFamily="2" charset="-122"/>
              <a:cs typeface="Times New Roman"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730556773"/>
              </p:ext>
            </p:extLst>
          </p:nvPr>
        </p:nvGraphicFramePr>
        <p:xfrm>
          <a:off x="467544" y="1772816"/>
          <a:ext cx="8280920" cy="4347421"/>
        </p:xfrm>
        <a:graphic>
          <a:graphicData uri="http://schemas.openxmlformats.org/drawingml/2006/table">
            <a:tbl>
              <a:tblPr firstRow="1" bandRow="1">
                <a:tableStyleId>{5C22544A-7EE6-4342-B048-85BDC9FD1C3A}</a:tableStyleId>
              </a:tblPr>
              <a:tblGrid>
                <a:gridCol w="864096"/>
                <a:gridCol w="1728192"/>
                <a:gridCol w="3168352"/>
                <a:gridCol w="2520280"/>
              </a:tblGrid>
              <a:tr h="341265">
                <a:tc>
                  <a:txBody>
                    <a:bodyPr/>
                    <a:lstStyle/>
                    <a:p>
                      <a:pPr algn="l"/>
                      <a:r>
                        <a:rPr lang="en-US" altLang="zh-CN" sz="2400" dirty="0" smtClean="0">
                          <a:latin typeface="+mn-lt"/>
                          <a:ea typeface="宋体" pitchFamily="2" charset="-122"/>
                          <a:cs typeface="Times New Roman" pitchFamily="18" charset="0"/>
                        </a:rPr>
                        <a:t>No.</a:t>
                      </a:r>
                      <a:endParaRPr lang="zh-CN" altLang="en-US" sz="2400" dirty="0">
                        <a:latin typeface="+mn-lt"/>
                        <a:ea typeface="宋体" pitchFamily="2" charset="-122"/>
                        <a:cs typeface="Times New Roman" pitchFamily="18" charset="0"/>
                      </a:endParaRPr>
                    </a:p>
                  </a:txBody>
                  <a:tcPr/>
                </a:tc>
                <a:tc>
                  <a:txBody>
                    <a:bodyPr/>
                    <a:lstStyle/>
                    <a:p>
                      <a:pPr algn="l"/>
                      <a:r>
                        <a:rPr lang="zh-CN" altLang="en-US" sz="2400" dirty="0" smtClean="0">
                          <a:latin typeface="+mn-lt"/>
                          <a:ea typeface="宋体" pitchFamily="2" charset="-122"/>
                          <a:cs typeface="Times New Roman" pitchFamily="18" charset="0"/>
                        </a:rPr>
                        <a:t>区别点</a:t>
                      </a:r>
                      <a:endParaRPr lang="zh-CN" altLang="en-US" sz="2400" dirty="0">
                        <a:latin typeface="+mn-lt"/>
                        <a:ea typeface="宋体" pitchFamily="2" charset="-122"/>
                        <a:cs typeface="Times New Roman" pitchFamily="18" charset="0"/>
                      </a:endParaRPr>
                    </a:p>
                  </a:txBody>
                  <a:tcPr/>
                </a:tc>
                <a:tc>
                  <a:txBody>
                    <a:bodyPr/>
                    <a:lstStyle/>
                    <a:p>
                      <a:pPr algn="ctr"/>
                      <a:r>
                        <a:rPr lang="en-US" altLang="zh-CN" sz="2400" dirty="0" smtClean="0">
                          <a:latin typeface="+mn-lt"/>
                          <a:ea typeface="宋体" pitchFamily="2" charset="-122"/>
                          <a:cs typeface="Times New Roman" pitchFamily="18" charset="0"/>
                        </a:rPr>
                        <a:t>this</a:t>
                      </a:r>
                      <a:endParaRPr lang="zh-CN" altLang="en-US" sz="2400" dirty="0">
                        <a:latin typeface="+mn-lt"/>
                        <a:ea typeface="宋体" pitchFamily="2" charset="-122"/>
                        <a:cs typeface="Times New Roman" pitchFamily="18" charset="0"/>
                      </a:endParaRPr>
                    </a:p>
                  </a:txBody>
                  <a:tcPr/>
                </a:tc>
                <a:tc>
                  <a:txBody>
                    <a:bodyPr/>
                    <a:lstStyle/>
                    <a:p>
                      <a:pPr algn="ctr"/>
                      <a:r>
                        <a:rPr lang="en-US" altLang="zh-CN" sz="2400" dirty="0" smtClean="0">
                          <a:latin typeface="+mn-lt"/>
                          <a:ea typeface="宋体" pitchFamily="2" charset="-122"/>
                          <a:cs typeface="Times New Roman" pitchFamily="18" charset="0"/>
                        </a:rPr>
                        <a:t>super</a:t>
                      </a:r>
                      <a:endParaRPr lang="zh-CN" altLang="en-US" sz="2400" dirty="0">
                        <a:latin typeface="+mn-lt"/>
                        <a:ea typeface="宋体" pitchFamily="2" charset="-122"/>
                        <a:cs typeface="Times New Roman" pitchFamily="18" charset="0"/>
                      </a:endParaRPr>
                    </a:p>
                  </a:txBody>
                  <a:tcPr/>
                </a:tc>
              </a:tr>
              <a:tr h="1270992">
                <a:tc>
                  <a:txBody>
                    <a:bodyPr/>
                    <a:lstStyle/>
                    <a:p>
                      <a:pPr algn="l"/>
                      <a:r>
                        <a:rPr lang="en-US" altLang="zh-CN" sz="2400" dirty="0" smtClean="0">
                          <a:latin typeface="+mn-lt"/>
                          <a:ea typeface="宋体" pitchFamily="2" charset="-122"/>
                          <a:cs typeface="Times New Roman" pitchFamily="18" charset="0"/>
                        </a:rPr>
                        <a:t>1</a:t>
                      </a:r>
                      <a:endParaRPr lang="zh-CN" altLang="en-US" sz="2400" dirty="0">
                        <a:latin typeface="+mn-lt"/>
                        <a:ea typeface="宋体" pitchFamily="2" charset="-122"/>
                        <a:cs typeface="Times New Roman" pitchFamily="18" charset="0"/>
                      </a:endParaRPr>
                    </a:p>
                  </a:txBody>
                  <a:tcPr/>
                </a:tc>
                <a:tc>
                  <a:txBody>
                    <a:bodyPr/>
                    <a:lstStyle/>
                    <a:p>
                      <a:pPr algn="ctr"/>
                      <a:r>
                        <a:rPr lang="zh-CN" altLang="en-US" sz="2400" dirty="0" smtClean="0">
                          <a:latin typeface="+mn-lt"/>
                          <a:ea typeface="宋体" pitchFamily="2" charset="-122"/>
                          <a:cs typeface="Times New Roman" pitchFamily="18" charset="0"/>
                        </a:rPr>
                        <a:t>访问属性</a:t>
                      </a:r>
                      <a:endParaRPr lang="zh-CN" altLang="en-US" sz="2400" dirty="0">
                        <a:latin typeface="+mn-lt"/>
                        <a:ea typeface="宋体" pitchFamily="2" charset="-122"/>
                        <a:cs typeface="Times New Roman" pitchFamily="18" charset="0"/>
                      </a:endParaRPr>
                    </a:p>
                  </a:txBody>
                  <a:tcPr/>
                </a:tc>
                <a:tc>
                  <a:txBody>
                    <a:bodyPr/>
                    <a:lstStyle/>
                    <a:p>
                      <a:pPr algn="l"/>
                      <a:r>
                        <a:rPr lang="zh-CN" altLang="en-US" sz="2400" dirty="0" smtClean="0">
                          <a:latin typeface="+mn-lt"/>
                          <a:ea typeface="宋体" pitchFamily="2" charset="-122"/>
                          <a:cs typeface="Times New Roman" pitchFamily="18" charset="0"/>
                        </a:rPr>
                        <a:t>访问本类中的属性，如果本类没有此属性则从父类中继续查找</a:t>
                      </a:r>
                      <a:endParaRPr lang="zh-CN" altLang="en-US" sz="2400" dirty="0">
                        <a:latin typeface="+mn-lt"/>
                        <a:ea typeface="宋体" pitchFamily="2" charset="-122"/>
                        <a:cs typeface="Times New Roman" pitchFamily="18" charset="0"/>
                      </a:endParaRPr>
                    </a:p>
                  </a:txBody>
                  <a:tcPr/>
                </a:tc>
                <a:tc>
                  <a:txBody>
                    <a:bodyPr/>
                    <a:lstStyle/>
                    <a:p>
                      <a:pPr algn="l"/>
                      <a:r>
                        <a:rPr lang="zh-CN" altLang="en-US" sz="2400" dirty="0" smtClean="0">
                          <a:latin typeface="+mn-lt"/>
                          <a:ea typeface="宋体" pitchFamily="2" charset="-122"/>
                          <a:cs typeface="Times New Roman" pitchFamily="18" charset="0"/>
                        </a:rPr>
                        <a:t>访问父类中的属性</a:t>
                      </a:r>
                      <a:endParaRPr lang="zh-CN" altLang="en-US" sz="2400" dirty="0">
                        <a:latin typeface="+mn-lt"/>
                        <a:ea typeface="宋体" pitchFamily="2" charset="-122"/>
                        <a:cs typeface="Times New Roman" pitchFamily="18" charset="0"/>
                      </a:endParaRPr>
                    </a:p>
                  </a:txBody>
                  <a:tcPr/>
                </a:tc>
              </a:tr>
              <a:tr h="841476">
                <a:tc>
                  <a:txBody>
                    <a:bodyPr/>
                    <a:lstStyle/>
                    <a:p>
                      <a:pPr algn="l"/>
                      <a:r>
                        <a:rPr lang="en-US" altLang="zh-CN" sz="2400" dirty="0" smtClean="0">
                          <a:latin typeface="+mn-lt"/>
                          <a:ea typeface="宋体" pitchFamily="2" charset="-122"/>
                          <a:cs typeface="Times New Roman" pitchFamily="18" charset="0"/>
                        </a:rPr>
                        <a:t>2</a:t>
                      </a:r>
                      <a:endParaRPr lang="zh-CN" altLang="en-US" sz="2400" dirty="0">
                        <a:latin typeface="+mn-lt"/>
                        <a:ea typeface="宋体" pitchFamily="2" charset="-122"/>
                        <a:cs typeface="Times New Roman" pitchFamily="18" charset="0"/>
                      </a:endParaRPr>
                    </a:p>
                  </a:txBody>
                  <a:tcPr/>
                </a:tc>
                <a:tc>
                  <a:txBody>
                    <a:bodyPr/>
                    <a:lstStyle/>
                    <a:p>
                      <a:pPr algn="ctr"/>
                      <a:r>
                        <a:rPr lang="zh-CN" altLang="en-US" sz="2400" dirty="0" smtClean="0">
                          <a:latin typeface="+mn-lt"/>
                          <a:ea typeface="宋体" pitchFamily="2" charset="-122"/>
                          <a:cs typeface="Times New Roman" pitchFamily="18" charset="0"/>
                        </a:rPr>
                        <a:t>调用方法</a:t>
                      </a:r>
                      <a:endParaRPr lang="zh-CN" altLang="en-US" sz="2400" dirty="0">
                        <a:latin typeface="+mn-lt"/>
                        <a:ea typeface="宋体" pitchFamily="2"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latin typeface="+mn-lt"/>
                          <a:ea typeface="宋体" pitchFamily="2" charset="-122"/>
                          <a:cs typeface="Times New Roman" pitchFamily="18" charset="0"/>
                        </a:rPr>
                        <a:t>访问本类中的方法</a:t>
                      </a:r>
                    </a:p>
                    <a:p>
                      <a:pPr algn="l"/>
                      <a:endParaRPr lang="zh-CN" altLang="en-US" sz="2400" dirty="0">
                        <a:latin typeface="+mn-lt"/>
                        <a:ea typeface="宋体" pitchFamily="2" charset="-122"/>
                        <a:cs typeface="Times New Roman" pitchFamily="18" charset="0"/>
                      </a:endParaRPr>
                    </a:p>
                  </a:txBody>
                  <a:tcPr/>
                </a:tc>
                <a:tc>
                  <a:txBody>
                    <a:bodyPr/>
                    <a:lstStyle/>
                    <a:p>
                      <a:pPr algn="l"/>
                      <a:r>
                        <a:rPr lang="zh-CN" altLang="en-US" sz="2400" dirty="0" smtClean="0">
                          <a:latin typeface="+mn-lt"/>
                          <a:ea typeface="宋体" pitchFamily="2" charset="-122"/>
                          <a:cs typeface="Times New Roman" pitchFamily="18" charset="0"/>
                        </a:rPr>
                        <a:t>直接访问父类中的方法</a:t>
                      </a:r>
                      <a:endParaRPr lang="zh-CN" altLang="en-US" sz="2400" dirty="0">
                        <a:latin typeface="+mn-lt"/>
                        <a:ea typeface="宋体" pitchFamily="2" charset="-122"/>
                        <a:cs typeface="Times New Roman" pitchFamily="18" charset="0"/>
                      </a:endParaRPr>
                    </a:p>
                  </a:txBody>
                  <a:tcPr/>
                </a:tc>
              </a:tr>
              <a:tr h="1093918">
                <a:tc>
                  <a:txBody>
                    <a:bodyPr/>
                    <a:lstStyle/>
                    <a:p>
                      <a:pPr algn="l"/>
                      <a:r>
                        <a:rPr lang="en-US" altLang="zh-CN" sz="2400" dirty="0" smtClean="0">
                          <a:latin typeface="+mn-lt"/>
                          <a:ea typeface="宋体" pitchFamily="2" charset="-122"/>
                          <a:cs typeface="Times New Roman" pitchFamily="18" charset="0"/>
                        </a:rPr>
                        <a:t>3</a:t>
                      </a:r>
                      <a:endParaRPr lang="zh-CN" altLang="en-US" sz="2400" dirty="0">
                        <a:latin typeface="+mn-lt"/>
                        <a:ea typeface="宋体" pitchFamily="2" charset="-122"/>
                        <a:cs typeface="Times New Roman" pitchFamily="18" charset="0"/>
                      </a:endParaRPr>
                    </a:p>
                  </a:txBody>
                  <a:tcPr/>
                </a:tc>
                <a:tc>
                  <a:txBody>
                    <a:bodyPr/>
                    <a:lstStyle/>
                    <a:p>
                      <a:pPr algn="l">
                        <a:spcBef>
                          <a:spcPts val="1200"/>
                        </a:spcBef>
                      </a:pPr>
                      <a:r>
                        <a:rPr lang="zh-CN" altLang="en-US" sz="2400" dirty="0" smtClean="0">
                          <a:latin typeface="+mn-lt"/>
                          <a:ea typeface="宋体" pitchFamily="2" charset="-122"/>
                          <a:cs typeface="Times New Roman" pitchFamily="18" charset="0"/>
                        </a:rPr>
                        <a:t>调用构造器</a:t>
                      </a:r>
                      <a:endParaRPr lang="zh-CN" altLang="en-US" sz="2400" dirty="0">
                        <a:latin typeface="+mn-lt"/>
                        <a:ea typeface="宋体" pitchFamily="2" charset="-122"/>
                        <a:cs typeface="Times New Roman" pitchFamily="18" charset="0"/>
                      </a:endParaRPr>
                    </a:p>
                  </a:txBody>
                  <a:tcPr/>
                </a:tc>
                <a:tc>
                  <a:txBody>
                    <a:bodyPr/>
                    <a:lstStyle/>
                    <a:p>
                      <a:pPr algn="l"/>
                      <a:r>
                        <a:rPr lang="zh-CN" altLang="en-US" sz="2400" dirty="0" smtClean="0">
                          <a:latin typeface="+mn-lt"/>
                          <a:ea typeface="宋体" pitchFamily="2" charset="-122"/>
                          <a:cs typeface="Times New Roman" pitchFamily="18" charset="0"/>
                        </a:rPr>
                        <a:t>调用本类构造器，必须放在构造器的首行</a:t>
                      </a:r>
                      <a:endParaRPr lang="zh-CN" altLang="en-US" sz="2400" dirty="0">
                        <a:latin typeface="+mn-lt"/>
                        <a:ea typeface="宋体" pitchFamily="2" charset="-122"/>
                        <a:cs typeface="Times New Roman" pitchFamily="18" charset="0"/>
                      </a:endParaRPr>
                    </a:p>
                  </a:txBody>
                  <a:tcPr/>
                </a:tc>
                <a:tc>
                  <a:txBody>
                    <a:bodyPr/>
                    <a:lstStyle/>
                    <a:p>
                      <a:pPr algn="l"/>
                      <a:r>
                        <a:rPr lang="zh-CN" altLang="en-US" sz="2400" dirty="0" smtClean="0">
                          <a:latin typeface="+mn-lt"/>
                          <a:ea typeface="宋体" pitchFamily="2" charset="-122"/>
                          <a:cs typeface="Times New Roman" pitchFamily="18" charset="0"/>
                        </a:rPr>
                        <a:t>调用父类构造器，必须放在子类构造器的首行</a:t>
                      </a:r>
                      <a:endParaRPr lang="zh-CN" altLang="en-US" sz="2400" dirty="0">
                        <a:latin typeface="+mn-lt"/>
                        <a:ea typeface="宋体" pitchFamily="2" charset="-122"/>
                        <a:cs typeface="Times New Roman" pitchFamily="18" charset="0"/>
                      </a:endParaRPr>
                    </a:p>
                  </a:txBody>
                  <a:tcPr/>
                </a:tc>
              </a:tr>
              <a:tr h="589033">
                <a:tc>
                  <a:txBody>
                    <a:bodyPr/>
                    <a:lstStyle/>
                    <a:p>
                      <a:pPr algn="l"/>
                      <a:r>
                        <a:rPr lang="en-US" altLang="zh-CN" sz="2400" dirty="0" smtClean="0">
                          <a:latin typeface="+mn-lt"/>
                          <a:ea typeface="宋体" pitchFamily="2" charset="-122"/>
                          <a:cs typeface="Times New Roman" pitchFamily="18" charset="0"/>
                        </a:rPr>
                        <a:t>4</a:t>
                      </a:r>
                      <a:endParaRPr lang="zh-CN" altLang="en-US" sz="2400" dirty="0">
                        <a:latin typeface="+mn-lt"/>
                        <a:ea typeface="宋体" pitchFamily="2" charset="-122"/>
                        <a:cs typeface="Times New Roman" pitchFamily="18" charset="0"/>
                      </a:endParaRPr>
                    </a:p>
                  </a:txBody>
                  <a:tcPr/>
                </a:tc>
                <a:tc>
                  <a:txBody>
                    <a:bodyPr/>
                    <a:lstStyle/>
                    <a:p>
                      <a:pPr algn="ctr"/>
                      <a:r>
                        <a:rPr lang="zh-CN" altLang="en-US" sz="2400" dirty="0" smtClean="0">
                          <a:latin typeface="+mn-lt"/>
                          <a:ea typeface="宋体" pitchFamily="2" charset="-122"/>
                          <a:cs typeface="Times New Roman" pitchFamily="18" charset="0"/>
                        </a:rPr>
                        <a:t>特殊</a:t>
                      </a:r>
                      <a:endParaRPr lang="zh-CN" altLang="en-US" sz="2400" dirty="0">
                        <a:latin typeface="+mn-lt"/>
                        <a:ea typeface="宋体" pitchFamily="2" charset="-122"/>
                        <a:cs typeface="Times New Roman" pitchFamily="18" charset="0"/>
                      </a:endParaRPr>
                    </a:p>
                  </a:txBody>
                  <a:tcPr/>
                </a:tc>
                <a:tc>
                  <a:txBody>
                    <a:bodyPr/>
                    <a:lstStyle/>
                    <a:p>
                      <a:pPr algn="l"/>
                      <a:r>
                        <a:rPr lang="zh-CN" altLang="en-US" sz="2400" dirty="0" smtClean="0">
                          <a:latin typeface="+mn-lt"/>
                          <a:ea typeface="宋体" pitchFamily="2" charset="-122"/>
                          <a:cs typeface="Times New Roman" pitchFamily="18" charset="0"/>
                        </a:rPr>
                        <a:t>表示当前对象</a:t>
                      </a:r>
                      <a:endParaRPr lang="zh-CN" altLang="en-US" sz="2400" dirty="0">
                        <a:latin typeface="+mn-lt"/>
                        <a:ea typeface="宋体" pitchFamily="2" charset="-122"/>
                        <a:cs typeface="Times New Roman" pitchFamily="18" charset="0"/>
                      </a:endParaRPr>
                    </a:p>
                  </a:txBody>
                  <a:tcPr/>
                </a:tc>
                <a:tc>
                  <a:txBody>
                    <a:bodyPr/>
                    <a:lstStyle/>
                    <a:p>
                      <a:pPr algn="l"/>
                      <a:r>
                        <a:rPr lang="zh-CN" altLang="en-US" sz="2400" dirty="0" smtClean="0">
                          <a:latin typeface="+mn-lt"/>
                          <a:ea typeface="宋体" pitchFamily="2" charset="-122"/>
                          <a:cs typeface="Times New Roman" pitchFamily="18" charset="0"/>
                        </a:rPr>
                        <a:t>无此概念</a:t>
                      </a:r>
                      <a:endParaRPr lang="zh-CN" altLang="en-US" sz="2400" dirty="0">
                        <a:latin typeface="+mn-lt"/>
                        <a:ea typeface="宋体" pitchFamily="2" charset="-122"/>
                        <a:cs typeface="Times New Roman" pitchFamily="18" charset="0"/>
                      </a:endParaRPr>
                    </a:p>
                  </a:txBody>
                  <a:tcPr/>
                </a:tc>
              </a:tr>
            </a:tbl>
          </a:graphicData>
        </a:graphic>
      </p:graphicFrame>
    </p:spTree>
    <p:extLst>
      <p:ext uri="{BB962C8B-B14F-4D97-AF65-F5344CB8AC3E}">
        <p14:creationId xmlns:p14="http://schemas.microsoft.com/office/powerpoint/2010/main" val="13518086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descr="递归图"/>
          <p:cNvPicPr>
            <a:picLocks noChangeAspect="1" noChangeArrowheads="1"/>
          </p:cNvPicPr>
          <p:nvPr/>
        </p:nvPicPr>
        <p:blipFill>
          <a:blip r:embed="rId3" cstate="print"/>
          <a:srcRect/>
          <a:stretch>
            <a:fillRect/>
          </a:stretch>
        </p:blipFill>
        <p:spPr bwMode="auto">
          <a:xfrm>
            <a:off x="228600" y="908050"/>
            <a:ext cx="8686800" cy="4538663"/>
          </a:xfrm>
          <a:prstGeom prst="rect">
            <a:avLst/>
          </a:prstGeom>
          <a:noFill/>
          <a:ln w="9525">
            <a:noFill/>
            <a:miter lim="800000"/>
            <a:headEnd/>
            <a:tailEnd/>
          </a:ln>
        </p:spPr>
      </p:pic>
      <p:sp>
        <p:nvSpPr>
          <p:cNvPr id="28675" name="Text Box 5"/>
          <p:cNvSpPr txBox="1">
            <a:spLocks noChangeArrowheads="1"/>
          </p:cNvSpPr>
          <p:nvPr/>
        </p:nvSpPr>
        <p:spPr bwMode="auto">
          <a:xfrm>
            <a:off x="214282" y="5446713"/>
            <a:ext cx="8712200" cy="1047083"/>
          </a:xfrm>
          <a:prstGeom prst="rect">
            <a:avLst/>
          </a:prstGeom>
          <a:noFill/>
          <a:ln w="9525" algn="ctr">
            <a:noFill/>
            <a:miter lim="800000"/>
            <a:headEnd/>
            <a:tailEnd/>
          </a:ln>
        </p:spPr>
        <p:txBody>
          <a:bodyPr lIns="182562" tIns="46038" rIns="182562" bIns="46038">
            <a:spAutoFit/>
          </a:bodyPr>
          <a:lstStyle/>
          <a:p>
            <a:pPr marL="342900" indent="-342900">
              <a:lnSpc>
                <a:spcPct val="90000"/>
              </a:lnSpc>
              <a:spcBef>
                <a:spcPct val="20000"/>
              </a:spcBef>
              <a:buClr>
                <a:schemeClr val="tx2"/>
              </a:buClr>
              <a:buSzPct val="75000"/>
              <a:buFont typeface="Wingdings" pitchFamily="2" charset="2"/>
              <a:buNone/>
            </a:pPr>
            <a:r>
              <a:rPr kumimoji="0" lang="zh-CN" altLang="en-US" sz="2000" b="1" dirty="0" smtClean="0">
                <a:latin typeface="Times New Roman" pitchFamily="18" charset="0"/>
                <a:ea typeface="宋体" pitchFamily="2" charset="-122"/>
                <a:cs typeface="Times New Roman" pitchFamily="18" charset="0"/>
              </a:rPr>
              <a:t>思考</a:t>
            </a:r>
            <a:r>
              <a:rPr kumimoji="0" lang="zh-CN" altLang="en-US" sz="2000" dirty="0" smtClean="0">
                <a:latin typeface="Times New Roman" pitchFamily="18" charset="0"/>
                <a:ea typeface="宋体" pitchFamily="2" charset="-122"/>
                <a:cs typeface="Times New Roman" pitchFamily="18" charset="0"/>
              </a:rPr>
              <a:t>：</a:t>
            </a:r>
            <a:endParaRPr kumimoji="0" lang="en-US" altLang="zh-CN" sz="2000" dirty="0" smtClean="0">
              <a:latin typeface="Times New Roman" pitchFamily="18" charset="0"/>
              <a:ea typeface="宋体" pitchFamily="2" charset="-122"/>
              <a:cs typeface="Times New Roman" pitchFamily="18" charset="0"/>
            </a:endParaRPr>
          </a:p>
          <a:p>
            <a:pPr marL="342900" indent="-342900">
              <a:lnSpc>
                <a:spcPct val="90000"/>
              </a:lnSpc>
              <a:spcBef>
                <a:spcPct val="20000"/>
              </a:spcBef>
              <a:buClr>
                <a:schemeClr val="tx2"/>
              </a:buClr>
              <a:buSzPct val="75000"/>
              <a:buFont typeface="Wingdings" pitchFamily="2" charset="2"/>
              <a:buNone/>
            </a:pPr>
            <a:r>
              <a:rPr kumimoji="0" lang="zh-CN" altLang="en-US" sz="2000" dirty="0" smtClean="0">
                <a:latin typeface="Times New Roman" pitchFamily="18" charset="0"/>
                <a:ea typeface="宋体" pitchFamily="2" charset="-122"/>
                <a:cs typeface="Times New Roman" pitchFamily="18" charset="0"/>
              </a:rPr>
              <a:t> </a:t>
            </a:r>
            <a:r>
              <a:rPr kumimoji="0" lang="en-US" altLang="zh-CN" sz="2000" dirty="0">
                <a:latin typeface="Times New Roman" pitchFamily="18" charset="0"/>
                <a:ea typeface="宋体" pitchFamily="2" charset="-122"/>
                <a:cs typeface="Times New Roman" pitchFamily="18" charset="0"/>
              </a:rPr>
              <a:t>1).</a:t>
            </a:r>
            <a:r>
              <a:rPr kumimoji="0" lang="zh-CN" altLang="en-US" sz="2000" dirty="0">
                <a:latin typeface="Times New Roman" pitchFamily="18" charset="0"/>
                <a:ea typeface="宋体" pitchFamily="2" charset="-122"/>
                <a:cs typeface="Times New Roman" pitchFamily="18" charset="0"/>
              </a:rPr>
              <a:t>为什么</a:t>
            </a:r>
            <a:r>
              <a:rPr kumimoji="0" lang="en-US" altLang="zh-CN" sz="2000" dirty="0">
                <a:ea typeface="宋体" pitchFamily="2" charset="-122"/>
                <a:cs typeface="Times New Roman" pitchFamily="18" charset="0"/>
              </a:rPr>
              <a:t>super(…)</a:t>
            </a:r>
            <a:r>
              <a:rPr kumimoji="0" lang="zh-CN" altLang="en-US" sz="2000" dirty="0">
                <a:ea typeface="宋体" pitchFamily="2" charset="-122"/>
                <a:cs typeface="Times New Roman" pitchFamily="18" charset="0"/>
              </a:rPr>
              <a:t>和</a:t>
            </a:r>
            <a:r>
              <a:rPr kumimoji="0" lang="en-US" altLang="zh-CN" sz="2000" dirty="0">
                <a:ea typeface="宋体" pitchFamily="2" charset="-122"/>
                <a:cs typeface="Times New Roman" pitchFamily="18" charset="0"/>
              </a:rPr>
              <a:t>this(…)</a:t>
            </a:r>
            <a:r>
              <a:rPr kumimoji="0" lang="zh-CN" altLang="en-US" sz="2000" dirty="0">
                <a:ea typeface="宋体" pitchFamily="2" charset="-122"/>
                <a:cs typeface="Times New Roman" pitchFamily="18" charset="0"/>
              </a:rPr>
              <a:t>调用语句不能同时在一个</a:t>
            </a:r>
            <a:r>
              <a:rPr kumimoji="0" lang="zh-CN" altLang="en-US" sz="2000" dirty="0" smtClean="0">
                <a:ea typeface="宋体" pitchFamily="2" charset="-122"/>
                <a:cs typeface="Times New Roman" pitchFamily="18" charset="0"/>
              </a:rPr>
              <a:t>构造</a:t>
            </a:r>
            <a:r>
              <a:rPr lang="zh-CN" altLang="en-US" sz="2000" dirty="0">
                <a:ea typeface="宋体" pitchFamily="2" charset="-122"/>
                <a:cs typeface="Times New Roman" pitchFamily="18" charset="0"/>
              </a:rPr>
              <a:t>器</a:t>
            </a:r>
            <a:r>
              <a:rPr kumimoji="0" lang="zh-CN" altLang="en-US" sz="2000" dirty="0" smtClean="0">
                <a:ea typeface="宋体" pitchFamily="2" charset="-122"/>
                <a:cs typeface="Times New Roman" pitchFamily="18" charset="0"/>
              </a:rPr>
              <a:t>中</a:t>
            </a:r>
            <a:r>
              <a:rPr kumimoji="0" lang="zh-CN" altLang="en-US" sz="2000" dirty="0">
                <a:ea typeface="宋体" pitchFamily="2" charset="-122"/>
                <a:cs typeface="Times New Roman" pitchFamily="18" charset="0"/>
              </a:rPr>
              <a:t>出现</a:t>
            </a:r>
            <a:r>
              <a:rPr kumimoji="0" lang="zh-CN" altLang="en-US" sz="2000" dirty="0" smtClean="0">
                <a:ea typeface="宋体" pitchFamily="2" charset="-122"/>
                <a:cs typeface="Times New Roman" pitchFamily="18" charset="0"/>
              </a:rPr>
              <a:t>？</a:t>
            </a:r>
            <a:endParaRPr kumimoji="0" lang="en-US" altLang="zh-CN" sz="2000" dirty="0" smtClean="0">
              <a:ea typeface="宋体" pitchFamily="2" charset="-122"/>
              <a:cs typeface="Times New Roman" pitchFamily="18" charset="0"/>
            </a:endParaRPr>
          </a:p>
          <a:p>
            <a:pPr marL="342900" indent="-342900">
              <a:lnSpc>
                <a:spcPct val="90000"/>
              </a:lnSpc>
              <a:spcBef>
                <a:spcPct val="20000"/>
              </a:spcBef>
              <a:buClr>
                <a:schemeClr val="tx2"/>
              </a:buClr>
              <a:buSzPct val="75000"/>
              <a:buFont typeface="Wingdings" pitchFamily="2" charset="2"/>
              <a:buNone/>
            </a:pPr>
            <a:r>
              <a:rPr kumimoji="0" lang="zh-CN" altLang="en-US" sz="2000" dirty="0" smtClean="0">
                <a:ea typeface="宋体" pitchFamily="2" charset="-122"/>
                <a:cs typeface="Times New Roman" pitchFamily="18" charset="0"/>
              </a:rPr>
              <a:t> </a:t>
            </a:r>
            <a:r>
              <a:rPr kumimoji="0" lang="en-US" altLang="zh-CN" sz="2000" dirty="0" smtClean="0">
                <a:ea typeface="宋体" pitchFamily="2" charset="-122"/>
                <a:cs typeface="Times New Roman" pitchFamily="18" charset="0"/>
              </a:rPr>
              <a:t>2</a:t>
            </a:r>
            <a:r>
              <a:rPr kumimoji="0" lang="en-US" altLang="zh-CN" sz="2000" dirty="0">
                <a:ea typeface="宋体" pitchFamily="2" charset="-122"/>
                <a:cs typeface="Times New Roman" pitchFamily="18" charset="0"/>
              </a:rPr>
              <a:t>).</a:t>
            </a:r>
            <a:r>
              <a:rPr kumimoji="0" lang="zh-CN" altLang="en-US" sz="2000" dirty="0">
                <a:ea typeface="宋体" pitchFamily="2" charset="-122"/>
                <a:cs typeface="Times New Roman" pitchFamily="18" charset="0"/>
              </a:rPr>
              <a:t>为什么</a:t>
            </a:r>
            <a:r>
              <a:rPr kumimoji="0" lang="en-US" altLang="zh-CN" sz="2000" dirty="0">
                <a:ea typeface="宋体" pitchFamily="2" charset="-122"/>
                <a:cs typeface="Times New Roman" pitchFamily="18" charset="0"/>
              </a:rPr>
              <a:t>super(…)</a:t>
            </a:r>
            <a:r>
              <a:rPr kumimoji="0" lang="zh-CN" altLang="en-US" sz="2000" dirty="0">
                <a:ea typeface="宋体" pitchFamily="2" charset="-122"/>
                <a:cs typeface="Times New Roman" pitchFamily="18" charset="0"/>
              </a:rPr>
              <a:t>或</a:t>
            </a:r>
            <a:r>
              <a:rPr kumimoji="0" lang="en-US" altLang="zh-CN" sz="2000" dirty="0">
                <a:ea typeface="宋体" pitchFamily="2" charset="-122"/>
                <a:cs typeface="Times New Roman" pitchFamily="18" charset="0"/>
              </a:rPr>
              <a:t>this(…)</a:t>
            </a:r>
            <a:r>
              <a:rPr kumimoji="0" lang="zh-CN" altLang="en-US" sz="2000" dirty="0">
                <a:latin typeface="Times New Roman" pitchFamily="18" charset="0"/>
                <a:ea typeface="宋体" pitchFamily="2" charset="-122"/>
                <a:cs typeface="Times New Roman" pitchFamily="18" charset="0"/>
              </a:rPr>
              <a:t>调用语句只能作为</a:t>
            </a:r>
            <a:r>
              <a:rPr kumimoji="0" lang="zh-CN" altLang="en-US" sz="2000" dirty="0" smtClean="0">
                <a:latin typeface="Times New Roman" pitchFamily="18" charset="0"/>
                <a:ea typeface="宋体" pitchFamily="2" charset="-122"/>
                <a:cs typeface="Times New Roman" pitchFamily="18" charset="0"/>
              </a:rPr>
              <a:t>构造</a:t>
            </a:r>
            <a:r>
              <a:rPr lang="zh-CN" altLang="en-US" sz="2000" dirty="0">
                <a:latin typeface="Times New Roman" pitchFamily="18" charset="0"/>
                <a:ea typeface="宋体" pitchFamily="2" charset="-122"/>
                <a:cs typeface="Times New Roman" pitchFamily="18" charset="0"/>
              </a:rPr>
              <a:t>器</a:t>
            </a:r>
            <a:r>
              <a:rPr kumimoji="0" lang="zh-CN" altLang="en-US" sz="2000" dirty="0" smtClean="0">
                <a:latin typeface="Times New Roman" pitchFamily="18" charset="0"/>
                <a:ea typeface="宋体" pitchFamily="2" charset="-122"/>
                <a:cs typeface="Times New Roman" pitchFamily="18" charset="0"/>
              </a:rPr>
              <a:t>中</a:t>
            </a:r>
            <a:r>
              <a:rPr kumimoji="0" lang="zh-CN" altLang="en-US" sz="2000" dirty="0">
                <a:latin typeface="Times New Roman" pitchFamily="18" charset="0"/>
                <a:ea typeface="宋体" pitchFamily="2" charset="-122"/>
                <a:cs typeface="Times New Roman" pitchFamily="18" charset="0"/>
              </a:rPr>
              <a:t>的第一句出现？</a:t>
            </a:r>
          </a:p>
        </p:txBody>
      </p:sp>
      <p:sp>
        <p:nvSpPr>
          <p:cNvPr id="28676" name="Rectangle 6"/>
          <p:cNvSpPr>
            <a:spLocks noGrp="1" noChangeArrowheads="1"/>
          </p:cNvSpPr>
          <p:nvPr>
            <p:ph type="title"/>
          </p:nvPr>
        </p:nvSpPr>
        <p:spPr>
          <a:xfrm>
            <a:off x="2555776" y="0"/>
            <a:ext cx="5904656" cy="764704"/>
          </a:xfrm>
          <a:noFill/>
        </p:spPr>
        <p:txBody>
          <a:bodyPr lIns="92075" tIns="46038" rIns="92075" bIns="46038"/>
          <a:lstStyle/>
          <a:p>
            <a:pPr eaLnBrk="1" hangingPunct="1"/>
            <a:r>
              <a:rPr lang="en-US" altLang="zh-CN" sz="3600" b="1" dirty="0" smtClean="0">
                <a:solidFill>
                  <a:srgbClr val="FFFF00"/>
                </a:solidFill>
                <a:latin typeface="Times New Roman" pitchFamily="18" charset="0"/>
                <a:ea typeface="宋体" pitchFamily="2" charset="-122"/>
                <a:cs typeface="Times New Roman" pitchFamily="18" charset="0"/>
              </a:rPr>
              <a:t>  </a:t>
            </a:r>
            <a:r>
              <a:rPr lang="zh-CN" altLang="en-US" sz="3600" b="1" dirty="0" smtClean="0">
                <a:solidFill>
                  <a:srgbClr val="FFFF00"/>
                </a:solidFill>
                <a:latin typeface="Times New Roman" pitchFamily="18" charset="0"/>
                <a:ea typeface="宋体" pitchFamily="2" charset="-122"/>
                <a:cs typeface="Times New Roman" pitchFamily="18" charset="0"/>
              </a:rPr>
              <a:t>子类对象的实例化过程</a:t>
            </a:r>
          </a:p>
        </p:txBody>
      </p:sp>
    </p:spTree>
    <p:extLst>
      <p:ext uri="{BB962C8B-B14F-4D97-AF65-F5344CB8AC3E}">
        <p14:creationId xmlns:p14="http://schemas.microsoft.com/office/powerpoint/2010/main" val="14847856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—Employee</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142056" y="1166417"/>
            <a:ext cx="8534400" cy="5324535"/>
          </a:xfrm>
          <a:prstGeom prst="rect">
            <a:avLst/>
          </a:prstGeom>
          <a:noFill/>
          <a:ln w="9525">
            <a:noFill/>
            <a:miter lim="800000"/>
            <a:headEnd/>
            <a:tailEnd/>
          </a:ln>
        </p:spPr>
        <p:txBody>
          <a:bodyPr>
            <a:spAutoFit/>
          </a:bodyPr>
          <a:lstStyle/>
          <a:p>
            <a:pPr marL="361950" indent="-361950">
              <a:defRPr/>
            </a:pPr>
            <a:r>
              <a:rPr lang="en-US" altLang="zh-CN" sz="1700" dirty="0" smtClean="0">
                <a:ea typeface="宋体" pitchFamily="2" charset="-122"/>
              </a:rPr>
              <a:t>1  public class Employee {</a:t>
            </a:r>
          </a:p>
          <a:p>
            <a:pPr marL="361950" indent="-361950">
              <a:defRPr/>
            </a:pPr>
            <a:r>
              <a:rPr lang="en-US" altLang="zh-CN" sz="1700" dirty="0" smtClean="0">
                <a:ea typeface="宋体" pitchFamily="2" charset="-122"/>
              </a:rPr>
              <a:t>2      private String name;</a:t>
            </a:r>
          </a:p>
          <a:p>
            <a:pPr marL="361950" indent="-361950">
              <a:defRPr/>
            </a:pPr>
            <a:r>
              <a:rPr lang="en-US" altLang="zh-CN" sz="1700" dirty="0" smtClean="0">
                <a:ea typeface="宋体" pitchFamily="2" charset="-122"/>
              </a:rPr>
              <a:t>3      private String address;</a:t>
            </a:r>
          </a:p>
          <a:p>
            <a:pPr marL="361950" indent="-361950">
              <a:defRPr/>
            </a:pPr>
            <a:r>
              <a:rPr lang="en-US" altLang="zh-CN" sz="1700" dirty="0" smtClean="0">
                <a:ea typeface="宋体" pitchFamily="2" charset="-122"/>
              </a:rPr>
              <a:t>4      private float salary;</a:t>
            </a:r>
          </a:p>
          <a:p>
            <a:pPr marL="361950" indent="-361950">
              <a:defRPr/>
            </a:pPr>
            <a:r>
              <a:rPr lang="en-US" altLang="zh-CN" sz="1700" dirty="0" smtClean="0">
                <a:ea typeface="宋体" pitchFamily="2" charset="-122"/>
              </a:rPr>
              <a:t>5  </a:t>
            </a:r>
          </a:p>
          <a:p>
            <a:pPr marL="361950" indent="-361950">
              <a:defRPr/>
            </a:pPr>
            <a:r>
              <a:rPr lang="en-US" altLang="zh-CN" sz="1700" dirty="0" smtClean="0">
                <a:solidFill>
                  <a:srgbClr val="0000FF"/>
                </a:solidFill>
                <a:ea typeface="宋体" pitchFamily="2" charset="-122"/>
              </a:rPr>
              <a:t>6      public Employee(String name, String address, float salary) {</a:t>
            </a:r>
          </a:p>
          <a:p>
            <a:pPr marL="361950" indent="-361950">
              <a:defRPr/>
            </a:pPr>
            <a:r>
              <a:rPr lang="en-US" altLang="zh-CN" sz="1700" dirty="0" smtClean="0">
                <a:solidFill>
                  <a:srgbClr val="0000FF"/>
                </a:solidFill>
                <a:ea typeface="宋体" pitchFamily="2" charset="-122"/>
              </a:rPr>
              <a:t>7          this.name = name;</a:t>
            </a:r>
          </a:p>
          <a:p>
            <a:pPr marL="361950" indent="-361950">
              <a:defRPr/>
            </a:pPr>
            <a:r>
              <a:rPr lang="en-US" altLang="zh-CN" sz="1700" dirty="0" smtClean="0">
                <a:solidFill>
                  <a:srgbClr val="0000FF"/>
                </a:solidFill>
                <a:ea typeface="宋体" pitchFamily="2" charset="-122"/>
              </a:rPr>
              <a:t>8          </a:t>
            </a:r>
            <a:r>
              <a:rPr lang="en-US" altLang="zh-CN" sz="1700" dirty="0" err="1" smtClean="0">
                <a:solidFill>
                  <a:srgbClr val="0000FF"/>
                </a:solidFill>
                <a:ea typeface="宋体" pitchFamily="2" charset="-122"/>
              </a:rPr>
              <a:t>this.address</a:t>
            </a:r>
            <a:r>
              <a:rPr lang="en-US" altLang="zh-CN" sz="1700" dirty="0" smtClean="0">
                <a:solidFill>
                  <a:srgbClr val="0000FF"/>
                </a:solidFill>
                <a:ea typeface="宋体" pitchFamily="2" charset="-122"/>
              </a:rPr>
              <a:t> = address;</a:t>
            </a:r>
          </a:p>
          <a:p>
            <a:pPr marL="361950" indent="-361950">
              <a:defRPr/>
            </a:pPr>
            <a:r>
              <a:rPr lang="en-US" altLang="zh-CN" sz="1700" dirty="0" smtClean="0">
                <a:solidFill>
                  <a:srgbClr val="0000FF"/>
                </a:solidFill>
                <a:ea typeface="宋体" pitchFamily="2" charset="-122"/>
              </a:rPr>
              <a:t>9          </a:t>
            </a:r>
            <a:r>
              <a:rPr lang="en-US" altLang="zh-CN" sz="1700" dirty="0" err="1" smtClean="0">
                <a:solidFill>
                  <a:srgbClr val="0000FF"/>
                </a:solidFill>
                <a:ea typeface="宋体" pitchFamily="2" charset="-122"/>
              </a:rPr>
              <a:t>this.salary</a:t>
            </a:r>
            <a:r>
              <a:rPr lang="en-US" altLang="zh-CN" sz="1700" dirty="0" smtClean="0">
                <a:solidFill>
                  <a:srgbClr val="0000FF"/>
                </a:solidFill>
                <a:ea typeface="宋体" pitchFamily="2" charset="-122"/>
              </a:rPr>
              <a:t> = salary;</a:t>
            </a:r>
          </a:p>
          <a:p>
            <a:pPr marL="361950" indent="-361950">
              <a:defRPr/>
            </a:pPr>
            <a:r>
              <a:rPr lang="en-US" altLang="zh-CN" sz="1700" dirty="0" smtClean="0">
                <a:solidFill>
                  <a:srgbClr val="0000FF"/>
                </a:solidFill>
                <a:ea typeface="宋体" pitchFamily="2" charset="-122"/>
              </a:rPr>
              <a:t>10     }</a:t>
            </a:r>
          </a:p>
          <a:p>
            <a:pPr marL="361950" indent="-361950">
              <a:defRPr/>
            </a:pPr>
            <a:r>
              <a:rPr lang="en-US" altLang="zh-CN" sz="1700" dirty="0" smtClean="0">
                <a:ea typeface="宋体" pitchFamily="2" charset="-122"/>
              </a:rPr>
              <a:t>11 </a:t>
            </a:r>
          </a:p>
          <a:p>
            <a:pPr marL="361950" indent="-361950">
              <a:defRPr/>
            </a:pPr>
            <a:r>
              <a:rPr lang="en-US" altLang="zh-CN" sz="1700" dirty="0" smtClean="0">
                <a:solidFill>
                  <a:srgbClr val="0000FF"/>
                </a:solidFill>
                <a:ea typeface="宋体" pitchFamily="2" charset="-122"/>
              </a:rPr>
              <a:t>12     public Employee(String name) {</a:t>
            </a:r>
          </a:p>
          <a:p>
            <a:pPr marL="361950" indent="-361950">
              <a:defRPr/>
            </a:pPr>
            <a:r>
              <a:rPr lang="en-US" altLang="zh-CN" sz="1700" dirty="0" smtClean="0">
                <a:solidFill>
                  <a:srgbClr val="0000FF"/>
                </a:solidFill>
                <a:ea typeface="宋体" pitchFamily="2" charset="-122"/>
              </a:rPr>
              <a:t>13         this(name, "</a:t>
            </a:r>
            <a:r>
              <a:rPr lang="zh-CN" altLang="en-US" sz="1700" dirty="0" smtClean="0">
                <a:solidFill>
                  <a:srgbClr val="0000FF"/>
                </a:solidFill>
                <a:ea typeface="宋体" pitchFamily="2" charset="-122"/>
              </a:rPr>
              <a:t>北京</a:t>
            </a:r>
            <a:r>
              <a:rPr lang="en-US" altLang="zh-CN" sz="1700" dirty="0" smtClean="0">
                <a:solidFill>
                  <a:srgbClr val="0000FF"/>
                </a:solidFill>
                <a:ea typeface="宋体" pitchFamily="2" charset="-122"/>
              </a:rPr>
              <a:t>", 1000.0f);</a:t>
            </a:r>
          </a:p>
          <a:p>
            <a:pPr marL="361950" indent="-361950">
              <a:defRPr/>
            </a:pPr>
            <a:r>
              <a:rPr lang="en-US" altLang="zh-CN" sz="1700" dirty="0" smtClean="0">
                <a:solidFill>
                  <a:srgbClr val="0000FF"/>
                </a:solidFill>
                <a:ea typeface="宋体" pitchFamily="2" charset="-122"/>
              </a:rPr>
              <a:t>14     }</a:t>
            </a:r>
          </a:p>
          <a:p>
            <a:pPr marL="361950" indent="-361950">
              <a:defRPr/>
            </a:pPr>
            <a:r>
              <a:rPr lang="en-US" altLang="zh-CN" sz="1700" dirty="0" smtClean="0">
                <a:ea typeface="宋体" pitchFamily="2" charset="-122"/>
              </a:rPr>
              <a:t>15 </a:t>
            </a:r>
          </a:p>
          <a:p>
            <a:pPr marL="361950" indent="-361950">
              <a:defRPr/>
            </a:pPr>
            <a:r>
              <a:rPr lang="en-US" altLang="zh-CN" sz="1700" dirty="0" smtClean="0">
                <a:ea typeface="宋体" pitchFamily="2" charset="-122"/>
              </a:rPr>
              <a:t>16     public String </a:t>
            </a:r>
            <a:r>
              <a:rPr lang="en-US" altLang="zh-CN" sz="1700" dirty="0" err="1" smtClean="0">
                <a:ea typeface="宋体" pitchFamily="2" charset="-122"/>
              </a:rPr>
              <a:t>receivesPay</a:t>
            </a:r>
            <a:r>
              <a:rPr lang="en-US" altLang="zh-CN" sz="1700" dirty="0" smtClean="0">
                <a:ea typeface="宋体" pitchFamily="2" charset="-122"/>
              </a:rPr>
              <a:t>() {</a:t>
            </a:r>
          </a:p>
          <a:p>
            <a:pPr marL="361950" indent="-361950">
              <a:defRPr/>
            </a:pPr>
            <a:r>
              <a:rPr lang="en-US" altLang="zh-CN" sz="1700" dirty="0" smtClean="0">
                <a:ea typeface="宋体" pitchFamily="2" charset="-122"/>
              </a:rPr>
              <a:t>17         return " </a:t>
            </a:r>
            <a:r>
              <a:rPr lang="en-US" altLang="zh-CN" sz="1700" dirty="0" err="1" smtClean="0">
                <a:ea typeface="宋体" pitchFamily="2" charset="-122"/>
              </a:rPr>
              <a:t>receivesPay</a:t>
            </a:r>
            <a:r>
              <a:rPr lang="en-US" altLang="zh-CN" sz="1700" dirty="0" smtClean="0">
                <a:ea typeface="宋体" pitchFamily="2" charset="-122"/>
              </a:rPr>
              <a:t>:" + name +</a:t>
            </a:r>
          </a:p>
          <a:p>
            <a:pPr marL="361950" indent="-361950">
              <a:defRPr/>
            </a:pPr>
            <a:r>
              <a:rPr lang="en-US" altLang="zh-CN" sz="1700" dirty="0" smtClean="0">
                <a:ea typeface="宋体" pitchFamily="2" charset="-122"/>
              </a:rPr>
              <a:t>18                " salary = " + salary;</a:t>
            </a:r>
          </a:p>
          <a:p>
            <a:pPr marL="361950" indent="-361950">
              <a:buAutoNum type="arabicPlain" startAt="19"/>
              <a:defRPr/>
            </a:pPr>
            <a:r>
              <a:rPr lang="en-US" altLang="zh-CN" sz="1700" dirty="0" smtClean="0">
                <a:ea typeface="宋体" pitchFamily="2" charset="-122"/>
              </a:rPr>
              <a:t> }</a:t>
            </a:r>
          </a:p>
          <a:p>
            <a:pPr marL="361950" indent="-361950">
              <a:buAutoNum type="arabicPlain" startAt="19"/>
              <a:defRPr/>
            </a:pPr>
            <a:r>
              <a:rPr lang="en-US" altLang="zh-CN" sz="1700" dirty="0" smtClean="0">
                <a:ea typeface="宋体" pitchFamily="2" charset="-122"/>
              </a:rPr>
              <a:t>}</a:t>
            </a:r>
          </a:p>
        </p:txBody>
      </p:sp>
    </p:spTree>
    <p:extLst>
      <p:ext uri="{BB962C8B-B14F-4D97-AF65-F5344CB8AC3E}">
        <p14:creationId xmlns:p14="http://schemas.microsoft.com/office/powerpoint/2010/main" val="35147134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—Manager</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142056" y="1166417"/>
            <a:ext cx="8534400" cy="5586145"/>
          </a:xfrm>
          <a:prstGeom prst="rect">
            <a:avLst/>
          </a:prstGeom>
          <a:noFill/>
          <a:ln w="9525">
            <a:noFill/>
            <a:miter lim="800000"/>
            <a:headEnd/>
            <a:tailEnd/>
          </a:ln>
        </p:spPr>
        <p:txBody>
          <a:bodyPr>
            <a:spAutoFit/>
          </a:bodyPr>
          <a:lstStyle/>
          <a:p>
            <a:pPr marL="361950" indent="-361950">
              <a:defRPr/>
            </a:pPr>
            <a:r>
              <a:rPr lang="en-US" altLang="zh-CN" sz="1700" dirty="0" smtClean="0">
                <a:ea typeface="宋体" pitchFamily="2" charset="-122"/>
              </a:rPr>
              <a:t>1  public class Manager extends Employee {</a:t>
            </a:r>
          </a:p>
          <a:p>
            <a:pPr marL="361950" indent="-361950">
              <a:defRPr/>
            </a:pPr>
            <a:r>
              <a:rPr lang="en-US" altLang="zh-CN" sz="1700" dirty="0" smtClean="0">
                <a:ea typeface="宋体" pitchFamily="2" charset="-122"/>
              </a:rPr>
              <a:t>2      </a:t>
            </a:r>
            <a:r>
              <a:rPr lang="en-US" altLang="zh-CN" sz="1700" dirty="0" err="1" smtClean="0">
                <a:ea typeface="宋体" pitchFamily="2" charset="-122"/>
              </a:rPr>
              <a:t>int</a:t>
            </a:r>
            <a:r>
              <a:rPr lang="en-US" altLang="zh-CN" sz="1700" dirty="0" smtClean="0">
                <a:ea typeface="宋体" pitchFamily="2" charset="-122"/>
              </a:rPr>
              <a:t> </a:t>
            </a:r>
            <a:r>
              <a:rPr lang="en-US" altLang="zh-CN" sz="1700" dirty="0" err="1" smtClean="0">
                <a:ea typeface="宋体" pitchFamily="2" charset="-122"/>
              </a:rPr>
              <a:t>numsOfReports</a:t>
            </a:r>
            <a:r>
              <a:rPr lang="en-US" altLang="zh-CN" sz="1700" dirty="0" smtClean="0">
                <a:ea typeface="宋体" pitchFamily="2" charset="-122"/>
              </a:rPr>
              <a:t> = 250;</a:t>
            </a:r>
          </a:p>
          <a:p>
            <a:pPr marL="361950" indent="-361950">
              <a:defRPr/>
            </a:pPr>
            <a:r>
              <a:rPr lang="en-US" altLang="zh-CN" sz="1700" dirty="0" smtClean="0">
                <a:ea typeface="宋体" pitchFamily="2" charset="-122"/>
              </a:rPr>
              <a:t>3      </a:t>
            </a:r>
            <a:r>
              <a:rPr lang="en-US" altLang="zh-CN" sz="1700" dirty="0" err="1" smtClean="0">
                <a:ea typeface="宋体" pitchFamily="2" charset="-122"/>
              </a:rPr>
              <a:t>int</a:t>
            </a:r>
            <a:r>
              <a:rPr lang="en-US" altLang="zh-CN" sz="1700" dirty="0" smtClean="0">
                <a:ea typeface="宋体" pitchFamily="2" charset="-122"/>
              </a:rPr>
              <a:t> </a:t>
            </a:r>
            <a:r>
              <a:rPr lang="en-US" altLang="zh-CN" sz="1700" dirty="0" err="1" smtClean="0">
                <a:ea typeface="宋体" pitchFamily="2" charset="-122"/>
              </a:rPr>
              <a:t>officeID</a:t>
            </a:r>
            <a:r>
              <a:rPr lang="en-US" altLang="zh-CN" sz="1700" dirty="0" smtClean="0">
                <a:ea typeface="宋体" pitchFamily="2" charset="-122"/>
              </a:rPr>
              <a:t> = 123;</a:t>
            </a:r>
          </a:p>
          <a:p>
            <a:pPr marL="361950" indent="-361950">
              <a:defRPr/>
            </a:pPr>
            <a:r>
              <a:rPr lang="en-US" altLang="zh-CN" sz="1700" dirty="0" smtClean="0">
                <a:ea typeface="宋体" pitchFamily="2" charset="-122"/>
              </a:rPr>
              <a:t>4      float bonus = 1000.0f;</a:t>
            </a:r>
          </a:p>
          <a:p>
            <a:pPr marL="361950" indent="-361950">
              <a:defRPr/>
            </a:pPr>
            <a:r>
              <a:rPr lang="en-US" altLang="zh-CN" sz="1700" dirty="0" smtClean="0">
                <a:ea typeface="宋体" pitchFamily="2" charset="-122"/>
              </a:rPr>
              <a:t>5  </a:t>
            </a:r>
          </a:p>
          <a:p>
            <a:pPr marL="361950" indent="-361950">
              <a:defRPr/>
            </a:pPr>
            <a:r>
              <a:rPr lang="en-US" altLang="zh-CN" sz="1700" dirty="0" smtClean="0">
                <a:ea typeface="宋体" pitchFamily="2" charset="-122"/>
              </a:rPr>
              <a:t>6      public Manager(String name, String address, float salary,</a:t>
            </a:r>
          </a:p>
          <a:p>
            <a:pPr marL="361950" indent="-361950">
              <a:defRPr/>
            </a:pPr>
            <a:r>
              <a:rPr lang="en-US" altLang="zh-CN" sz="1700" dirty="0" smtClean="0">
                <a:ea typeface="宋体" pitchFamily="2" charset="-122"/>
              </a:rPr>
              <a:t>7                      </a:t>
            </a:r>
            <a:r>
              <a:rPr lang="en-US" altLang="zh-CN" sz="1700" dirty="0" err="1" smtClean="0">
                <a:ea typeface="宋体" pitchFamily="2" charset="-122"/>
              </a:rPr>
              <a:t>int</a:t>
            </a:r>
            <a:r>
              <a:rPr lang="en-US" altLang="zh-CN" sz="1700" dirty="0" smtClean="0">
                <a:ea typeface="宋体" pitchFamily="2" charset="-122"/>
              </a:rPr>
              <a:t> </a:t>
            </a:r>
            <a:r>
              <a:rPr lang="en-US" altLang="zh-CN" sz="1700" dirty="0" err="1" smtClean="0">
                <a:ea typeface="宋体" pitchFamily="2" charset="-122"/>
              </a:rPr>
              <a:t>numsOfReports</a:t>
            </a:r>
            <a:r>
              <a:rPr lang="en-US" altLang="zh-CN" sz="1700" dirty="0" smtClean="0">
                <a:ea typeface="宋体" pitchFamily="2" charset="-122"/>
              </a:rPr>
              <a:t>, </a:t>
            </a:r>
            <a:r>
              <a:rPr lang="en-US" altLang="zh-CN" sz="1700" dirty="0" err="1" smtClean="0">
                <a:ea typeface="宋体" pitchFamily="2" charset="-122"/>
              </a:rPr>
              <a:t>int</a:t>
            </a:r>
            <a:r>
              <a:rPr lang="en-US" altLang="zh-CN" sz="1700" dirty="0" smtClean="0">
                <a:ea typeface="宋体" pitchFamily="2" charset="-122"/>
              </a:rPr>
              <a:t> </a:t>
            </a:r>
            <a:r>
              <a:rPr lang="en-US" altLang="zh-CN" sz="1700" dirty="0" err="1" smtClean="0">
                <a:ea typeface="宋体" pitchFamily="2" charset="-122"/>
              </a:rPr>
              <a:t>officeID</a:t>
            </a:r>
            <a:r>
              <a:rPr lang="en-US" altLang="zh-CN" sz="1700" dirty="0" smtClean="0">
                <a:ea typeface="宋体" pitchFamily="2" charset="-122"/>
              </a:rPr>
              <a:t>, float bonus) {</a:t>
            </a:r>
          </a:p>
          <a:p>
            <a:pPr marL="361950" indent="-361950">
              <a:defRPr/>
            </a:pPr>
            <a:r>
              <a:rPr lang="en-US" altLang="zh-CN" sz="1700" dirty="0" smtClean="0">
                <a:ea typeface="宋体" pitchFamily="2" charset="-122"/>
              </a:rPr>
              <a:t>8           </a:t>
            </a:r>
            <a:r>
              <a:rPr lang="en-US" altLang="zh-CN" sz="1700" dirty="0" smtClean="0">
                <a:solidFill>
                  <a:srgbClr val="0000FF"/>
                </a:solidFill>
                <a:ea typeface="宋体" pitchFamily="2" charset="-122"/>
              </a:rPr>
              <a:t>super(name, address, salary);</a:t>
            </a:r>
          </a:p>
          <a:p>
            <a:pPr marL="361950" indent="-361950">
              <a:defRPr/>
            </a:pPr>
            <a:r>
              <a:rPr lang="en-US" altLang="zh-CN" sz="1700" dirty="0" smtClean="0">
                <a:ea typeface="宋体" pitchFamily="2" charset="-122"/>
              </a:rPr>
              <a:t>9           </a:t>
            </a:r>
            <a:r>
              <a:rPr lang="en-US" altLang="zh-CN" sz="1700" dirty="0" err="1" smtClean="0">
                <a:ea typeface="宋体" pitchFamily="2" charset="-122"/>
              </a:rPr>
              <a:t>this.numsOfReports</a:t>
            </a:r>
            <a:r>
              <a:rPr lang="en-US" altLang="zh-CN" sz="1700" dirty="0" smtClean="0">
                <a:ea typeface="宋体" pitchFamily="2" charset="-122"/>
              </a:rPr>
              <a:t> = </a:t>
            </a:r>
            <a:r>
              <a:rPr lang="en-US" altLang="zh-CN" sz="1700" dirty="0" err="1" smtClean="0">
                <a:ea typeface="宋体" pitchFamily="2" charset="-122"/>
              </a:rPr>
              <a:t>numsOfReports</a:t>
            </a:r>
            <a:r>
              <a:rPr lang="en-US" altLang="zh-CN" sz="1700" dirty="0" smtClean="0">
                <a:ea typeface="宋体" pitchFamily="2" charset="-122"/>
              </a:rPr>
              <a:t>;</a:t>
            </a:r>
          </a:p>
          <a:p>
            <a:pPr marL="361950" indent="-361950">
              <a:defRPr/>
            </a:pPr>
            <a:r>
              <a:rPr lang="en-US" altLang="zh-CN" sz="1700" dirty="0" smtClean="0">
                <a:ea typeface="宋体" pitchFamily="2" charset="-122"/>
              </a:rPr>
              <a:t>10         </a:t>
            </a:r>
            <a:r>
              <a:rPr lang="en-US" altLang="zh-CN" sz="1700" dirty="0" err="1" smtClean="0">
                <a:ea typeface="宋体" pitchFamily="2" charset="-122"/>
              </a:rPr>
              <a:t>this.officeID</a:t>
            </a:r>
            <a:r>
              <a:rPr lang="en-US" altLang="zh-CN" sz="1700" dirty="0" smtClean="0">
                <a:ea typeface="宋体" pitchFamily="2" charset="-122"/>
              </a:rPr>
              <a:t> = </a:t>
            </a:r>
            <a:r>
              <a:rPr lang="en-US" altLang="zh-CN" sz="1700" dirty="0" err="1" smtClean="0">
                <a:ea typeface="宋体" pitchFamily="2" charset="-122"/>
              </a:rPr>
              <a:t>officeID</a:t>
            </a:r>
            <a:r>
              <a:rPr lang="en-US" altLang="zh-CN" sz="1700" dirty="0" smtClean="0">
                <a:ea typeface="宋体" pitchFamily="2" charset="-122"/>
              </a:rPr>
              <a:t>;</a:t>
            </a:r>
          </a:p>
          <a:p>
            <a:pPr marL="361950" indent="-361950">
              <a:defRPr/>
            </a:pPr>
            <a:r>
              <a:rPr lang="en-US" altLang="zh-CN" sz="1700" dirty="0" smtClean="0">
                <a:ea typeface="宋体" pitchFamily="2" charset="-122"/>
              </a:rPr>
              <a:t>11         </a:t>
            </a:r>
            <a:r>
              <a:rPr lang="en-US" altLang="zh-CN" sz="1700" dirty="0" err="1" smtClean="0">
                <a:ea typeface="宋体" pitchFamily="2" charset="-122"/>
              </a:rPr>
              <a:t>this.bonus</a:t>
            </a:r>
            <a:r>
              <a:rPr lang="en-US" altLang="zh-CN" sz="1700" dirty="0" smtClean="0">
                <a:ea typeface="宋体" pitchFamily="2" charset="-122"/>
              </a:rPr>
              <a:t> = bonus;</a:t>
            </a:r>
          </a:p>
          <a:p>
            <a:pPr marL="361950" indent="-361950">
              <a:defRPr/>
            </a:pPr>
            <a:r>
              <a:rPr lang="en-US" altLang="zh-CN" sz="1700" dirty="0" smtClean="0">
                <a:ea typeface="宋体" pitchFamily="2" charset="-122"/>
              </a:rPr>
              <a:t>12     }</a:t>
            </a:r>
          </a:p>
          <a:p>
            <a:pPr marL="361950" indent="-361950">
              <a:defRPr/>
            </a:pPr>
            <a:r>
              <a:rPr lang="en-US" altLang="zh-CN" sz="1700" dirty="0" smtClean="0">
                <a:ea typeface="宋体" pitchFamily="2" charset="-122"/>
              </a:rPr>
              <a:t>13 </a:t>
            </a:r>
          </a:p>
          <a:p>
            <a:pPr marL="361950" indent="-361950">
              <a:defRPr/>
            </a:pPr>
            <a:r>
              <a:rPr lang="en-US" altLang="zh-CN" sz="1700" dirty="0" smtClean="0">
                <a:ea typeface="宋体" pitchFamily="2" charset="-122"/>
              </a:rPr>
              <a:t>14     public Manager(</a:t>
            </a:r>
            <a:r>
              <a:rPr lang="en-US" altLang="zh-CN" sz="1700" dirty="0" err="1" smtClean="0">
                <a:ea typeface="宋体" pitchFamily="2" charset="-122"/>
              </a:rPr>
              <a:t>int</a:t>
            </a:r>
            <a:r>
              <a:rPr lang="en-US" altLang="zh-CN" sz="1700" dirty="0" smtClean="0">
                <a:ea typeface="宋体" pitchFamily="2" charset="-122"/>
              </a:rPr>
              <a:t> </a:t>
            </a:r>
            <a:r>
              <a:rPr lang="en-US" altLang="zh-CN" sz="1700" dirty="0" err="1" smtClean="0">
                <a:ea typeface="宋体" pitchFamily="2" charset="-122"/>
              </a:rPr>
              <a:t>numsOfReports</a:t>
            </a:r>
            <a:r>
              <a:rPr lang="en-US" altLang="zh-CN" sz="1700" dirty="0" smtClean="0">
                <a:ea typeface="宋体" pitchFamily="2" charset="-122"/>
              </a:rPr>
              <a:t>, </a:t>
            </a:r>
            <a:r>
              <a:rPr lang="en-US" altLang="zh-CN" sz="1700" dirty="0" err="1" smtClean="0">
                <a:ea typeface="宋体" pitchFamily="2" charset="-122"/>
              </a:rPr>
              <a:t>int</a:t>
            </a:r>
            <a:r>
              <a:rPr lang="en-US" altLang="zh-CN" sz="1700" dirty="0" smtClean="0">
                <a:ea typeface="宋体" pitchFamily="2" charset="-122"/>
              </a:rPr>
              <a:t> </a:t>
            </a:r>
            <a:r>
              <a:rPr lang="en-US" altLang="zh-CN" sz="1700" dirty="0" err="1" smtClean="0">
                <a:ea typeface="宋体" pitchFamily="2" charset="-122"/>
              </a:rPr>
              <a:t>officeID</a:t>
            </a:r>
            <a:r>
              <a:rPr lang="en-US" altLang="zh-CN" sz="1700" dirty="0" smtClean="0">
                <a:ea typeface="宋体" pitchFamily="2" charset="-122"/>
              </a:rPr>
              <a:t>, float bonus) {</a:t>
            </a:r>
          </a:p>
          <a:p>
            <a:pPr marL="361950" indent="-361950">
              <a:defRPr/>
            </a:pPr>
            <a:r>
              <a:rPr lang="en-US" altLang="zh-CN" sz="1700" dirty="0" smtClean="0">
                <a:solidFill>
                  <a:srgbClr val="0000FF"/>
                </a:solidFill>
                <a:ea typeface="宋体" pitchFamily="2" charset="-122"/>
              </a:rPr>
              <a:t>15         this("</a:t>
            </a:r>
            <a:r>
              <a:rPr lang="zh-CN" altLang="en-US" sz="1700" dirty="0" smtClean="0">
                <a:solidFill>
                  <a:srgbClr val="0000FF"/>
                </a:solidFill>
                <a:ea typeface="宋体" pitchFamily="2" charset="-122"/>
              </a:rPr>
              <a:t>张三</a:t>
            </a:r>
            <a:r>
              <a:rPr lang="en-US" altLang="zh-CN" sz="1700" dirty="0" smtClean="0">
                <a:solidFill>
                  <a:srgbClr val="0000FF"/>
                </a:solidFill>
                <a:ea typeface="宋体" pitchFamily="2" charset="-122"/>
              </a:rPr>
              <a:t>", "</a:t>
            </a:r>
            <a:r>
              <a:rPr lang="zh-CN" altLang="en-US" sz="1700" dirty="0" smtClean="0">
                <a:solidFill>
                  <a:srgbClr val="0000FF"/>
                </a:solidFill>
                <a:ea typeface="宋体" pitchFamily="2" charset="-122"/>
              </a:rPr>
              <a:t>广州</a:t>
            </a:r>
            <a:r>
              <a:rPr lang="en-US" altLang="zh-CN" sz="1700" dirty="0" smtClean="0">
                <a:solidFill>
                  <a:srgbClr val="0000FF"/>
                </a:solidFill>
                <a:ea typeface="宋体" pitchFamily="2" charset="-122"/>
              </a:rPr>
              <a:t>", 800.0f,  </a:t>
            </a:r>
            <a:r>
              <a:rPr lang="en-US" altLang="zh-CN" sz="1700" dirty="0" err="1" smtClean="0">
                <a:solidFill>
                  <a:srgbClr val="0000FF"/>
                </a:solidFill>
                <a:ea typeface="宋体" pitchFamily="2" charset="-122"/>
              </a:rPr>
              <a:t>numsOfReports</a:t>
            </a:r>
            <a:r>
              <a:rPr lang="en-US" altLang="zh-CN" sz="1700" dirty="0" smtClean="0">
                <a:solidFill>
                  <a:srgbClr val="0000FF"/>
                </a:solidFill>
                <a:ea typeface="宋体" pitchFamily="2" charset="-122"/>
              </a:rPr>
              <a:t>, </a:t>
            </a:r>
            <a:r>
              <a:rPr lang="en-US" altLang="zh-CN" sz="1700" dirty="0" err="1" smtClean="0">
                <a:solidFill>
                  <a:srgbClr val="0000FF"/>
                </a:solidFill>
                <a:ea typeface="宋体" pitchFamily="2" charset="-122"/>
              </a:rPr>
              <a:t>officeID</a:t>
            </a:r>
            <a:r>
              <a:rPr lang="en-US" altLang="zh-CN" sz="1700" dirty="0" smtClean="0">
                <a:solidFill>
                  <a:srgbClr val="0000FF"/>
                </a:solidFill>
                <a:ea typeface="宋体" pitchFamily="2" charset="-122"/>
              </a:rPr>
              <a:t>, bonus);</a:t>
            </a:r>
          </a:p>
          <a:p>
            <a:pPr marL="361950" indent="-361950">
              <a:defRPr/>
            </a:pPr>
            <a:r>
              <a:rPr lang="en-US" altLang="zh-CN" sz="1700" dirty="0" smtClean="0">
                <a:ea typeface="宋体" pitchFamily="2" charset="-122"/>
              </a:rPr>
              <a:t>16     }</a:t>
            </a:r>
          </a:p>
          <a:p>
            <a:pPr marL="361950" indent="-361950">
              <a:defRPr/>
            </a:pPr>
            <a:r>
              <a:rPr lang="en-US" altLang="zh-CN" sz="1700" dirty="0" smtClean="0">
                <a:ea typeface="宋体" pitchFamily="2" charset="-122"/>
              </a:rPr>
              <a:t>17 </a:t>
            </a:r>
          </a:p>
          <a:p>
            <a:pPr marL="361950" indent="-361950">
              <a:defRPr/>
            </a:pPr>
            <a:r>
              <a:rPr lang="en-US" altLang="zh-CN" sz="1700" dirty="0" smtClean="0">
                <a:ea typeface="宋体" pitchFamily="2" charset="-122"/>
              </a:rPr>
              <a:t>18     public String </a:t>
            </a:r>
            <a:r>
              <a:rPr lang="en-US" altLang="zh-CN" sz="1700" dirty="0" err="1" smtClean="0">
                <a:ea typeface="宋体" pitchFamily="2" charset="-122"/>
              </a:rPr>
              <a:t>receivesPay</a:t>
            </a:r>
            <a:r>
              <a:rPr lang="en-US" altLang="zh-CN" sz="1700" dirty="0" smtClean="0">
                <a:ea typeface="宋体" pitchFamily="2" charset="-122"/>
              </a:rPr>
              <a:t>() {</a:t>
            </a:r>
          </a:p>
          <a:p>
            <a:pPr marL="361950" indent="-361950">
              <a:buAutoNum type="arabicPlain" startAt="19"/>
              <a:defRPr/>
            </a:pPr>
            <a:r>
              <a:rPr lang="en-US" altLang="zh-CN" sz="1700" dirty="0" smtClean="0">
                <a:ea typeface="宋体" pitchFamily="2" charset="-122"/>
              </a:rPr>
              <a:t>      return </a:t>
            </a:r>
            <a:r>
              <a:rPr lang="en-US" altLang="zh-CN" sz="1700" dirty="0" err="1" smtClean="0">
                <a:ea typeface="宋体" pitchFamily="2" charset="-122"/>
              </a:rPr>
              <a:t>super.receivesPay</a:t>
            </a:r>
            <a:r>
              <a:rPr lang="en-US" altLang="zh-CN" sz="1700" dirty="0" smtClean="0">
                <a:ea typeface="宋体" pitchFamily="2" charset="-122"/>
              </a:rPr>
              <a:t>() + " bonus =" + bonus;</a:t>
            </a:r>
          </a:p>
          <a:p>
            <a:pPr marL="361950" indent="-361950">
              <a:buAutoNum type="arabicPlain" startAt="19"/>
              <a:defRPr/>
            </a:pPr>
            <a:r>
              <a:rPr lang="en-US" altLang="zh-CN" sz="1700" dirty="0" smtClean="0">
                <a:ea typeface="宋体" pitchFamily="2" charset="-122"/>
              </a:rPr>
              <a:t>  }</a:t>
            </a:r>
          </a:p>
          <a:p>
            <a:pPr marL="361950" indent="-361950">
              <a:buAutoNum type="arabicPlain" startAt="19"/>
              <a:defRPr/>
            </a:pPr>
            <a:r>
              <a:rPr lang="en-US" altLang="zh-CN" sz="1700" dirty="0" smtClean="0">
                <a:ea typeface="宋体" pitchFamily="2" charset="-122"/>
              </a:rPr>
              <a:t>}</a:t>
            </a:r>
            <a:endParaRPr lang="zh-CN" altLang="en-US" sz="1700" dirty="0" smtClean="0">
              <a:ea typeface="宋体" pitchFamily="2" charset="-122"/>
            </a:endParaRPr>
          </a:p>
        </p:txBody>
      </p:sp>
    </p:spTree>
    <p:extLst>
      <p:ext uri="{BB962C8B-B14F-4D97-AF65-F5344CB8AC3E}">
        <p14:creationId xmlns:p14="http://schemas.microsoft.com/office/powerpoint/2010/main" val="3514713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1500166" y="764704"/>
            <a:ext cx="6264696" cy="720080"/>
          </a:xfrm>
        </p:spPr>
        <p:txBody>
          <a:bodyPr>
            <a:normAutofit/>
          </a:bodyPr>
          <a:lstStyle/>
          <a:p>
            <a:pPr>
              <a:spcBef>
                <a:spcPct val="20000"/>
              </a:spcBef>
            </a:pPr>
            <a:r>
              <a:rPr lang="zh-CN" altLang="en-US" b="1" dirty="0" smtClean="0">
                <a:latin typeface="Times New Roman" pitchFamily="18" charset="0"/>
                <a:ea typeface="宋体" pitchFamily="2" charset="-122"/>
                <a:cs typeface="Times New Roman" pitchFamily="18" charset="0"/>
              </a:rPr>
              <a:t>面向对象</a:t>
            </a:r>
            <a:r>
              <a:rPr lang="zh-CN" altLang="en-US" b="1" dirty="0">
                <a:latin typeface="Times New Roman" pitchFamily="18" charset="0"/>
                <a:ea typeface="宋体" pitchFamily="2" charset="-122"/>
                <a:cs typeface="Times New Roman" pitchFamily="18" charset="0"/>
              </a:rPr>
              <a:t>特征之二：继承</a:t>
            </a:r>
            <a:endParaRPr lang="en-US" altLang="zh-CN" b="1" dirty="0">
              <a:latin typeface="Times New Roman" pitchFamily="18" charset="0"/>
              <a:ea typeface="宋体" pitchFamily="2" charset="-122"/>
              <a:cs typeface="Times New Roman" pitchFamily="18" charset="0"/>
            </a:endParaRPr>
          </a:p>
        </p:txBody>
      </p:sp>
      <p:pic>
        <p:nvPicPr>
          <p:cNvPr id="7" name="Picture 2"/>
          <p:cNvPicPr>
            <a:picLocks noChangeAspect="1" noChangeArrowheads="1"/>
          </p:cNvPicPr>
          <p:nvPr/>
        </p:nvPicPr>
        <p:blipFill>
          <a:blip r:embed="rId2" cstate="print"/>
          <a:srcRect/>
          <a:stretch>
            <a:fillRect/>
          </a:stretch>
        </p:blipFill>
        <p:spPr bwMode="auto">
          <a:xfrm>
            <a:off x="1209698" y="1928802"/>
            <a:ext cx="6648450" cy="4067175"/>
          </a:xfrm>
          <a:prstGeom prst="rect">
            <a:avLst/>
          </a:prstGeom>
          <a:noFill/>
          <a:ln w="9525">
            <a:noFill/>
            <a:miter lim="800000"/>
            <a:headEnd/>
            <a:tailEnd/>
          </a:ln>
        </p:spPr>
      </p:pic>
    </p:spTree>
    <p:extLst>
      <p:ext uri="{BB962C8B-B14F-4D97-AF65-F5344CB8AC3E}">
        <p14:creationId xmlns:p14="http://schemas.microsoft.com/office/powerpoint/2010/main" val="15953161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500042"/>
            <a:ext cx="8229600" cy="857256"/>
          </a:xfrm>
        </p:spPr>
        <p:txBody>
          <a:bodyPr/>
          <a:lstStyle/>
          <a:p>
            <a:r>
              <a:rPr lang="zh-CN" altLang="en-US" dirty="0" smtClean="0"/>
              <a:t>示  例</a:t>
            </a:r>
            <a:r>
              <a:rPr lang="en-US" altLang="zh-CN" dirty="0" smtClean="0"/>
              <a:t>—Test</a:t>
            </a:r>
            <a:r>
              <a:rPr lang="zh-CN" altLang="en-US" dirty="0" smtClean="0"/>
              <a:t>类</a:t>
            </a:r>
            <a:endParaRPr lang="zh-CN" altLang="en-US" dirty="0"/>
          </a:p>
        </p:txBody>
      </p:sp>
      <p:sp>
        <p:nvSpPr>
          <p:cNvPr id="3" name="内容占位符 2"/>
          <p:cNvSpPr>
            <a:spLocks noGrp="1"/>
          </p:cNvSpPr>
          <p:nvPr>
            <p:ph idx="1"/>
          </p:nvPr>
        </p:nvSpPr>
        <p:spPr>
          <a:xfrm>
            <a:off x="457200" y="1428736"/>
            <a:ext cx="8229600" cy="4929222"/>
          </a:xfrm>
        </p:spPr>
        <p:txBody>
          <a:bodyPr>
            <a:noAutofit/>
          </a:bodyPr>
          <a:lstStyle/>
          <a:p>
            <a:pPr marL="361950" indent="-361950">
              <a:buNone/>
              <a:defRPr/>
            </a:pPr>
            <a:r>
              <a:rPr lang="en-US" altLang="zh-CN" sz="1800" dirty="0" smtClean="0">
                <a:ea typeface="宋体" pitchFamily="2" charset="-122"/>
              </a:rPr>
              <a:t>1 public class Test {</a:t>
            </a:r>
          </a:p>
          <a:p>
            <a:pPr marL="361950" indent="-361950">
              <a:buNone/>
              <a:defRPr/>
            </a:pPr>
            <a:r>
              <a:rPr lang="en-US" altLang="zh-CN" sz="1800" dirty="0" smtClean="0">
                <a:ea typeface="宋体" pitchFamily="2" charset="-122"/>
              </a:rPr>
              <a:t>2     public static void main(String[] </a:t>
            </a:r>
            <a:r>
              <a:rPr lang="en-US" altLang="zh-CN" sz="1800" dirty="0" err="1" smtClean="0">
                <a:ea typeface="宋体" pitchFamily="2" charset="-122"/>
              </a:rPr>
              <a:t>args</a:t>
            </a:r>
            <a:r>
              <a:rPr lang="en-US" altLang="zh-CN" sz="1800" dirty="0" smtClean="0">
                <a:ea typeface="宋体" pitchFamily="2" charset="-122"/>
              </a:rPr>
              <a:t>) {</a:t>
            </a:r>
          </a:p>
          <a:p>
            <a:pPr marL="361950" indent="-361950">
              <a:buNone/>
              <a:defRPr/>
            </a:pPr>
            <a:r>
              <a:rPr lang="en-US" altLang="zh-CN" sz="1800" dirty="0" smtClean="0">
                <a:ea typeface="宋体" pitchFamily="2" charset="-122"/>
              </a:rPr>
              <a:t>3         Manager m = new </a:t>
            </a:r>
            <a:r>
              <a:rPr lang="en-US" altLang="zh-CN" sz="1800" dirty="0" smtClean="0">
                <a:solidFill>
                  <a:srgbClr val="0000FF"/>
                </a:solidFill>
                <a:ea typeface="宋体" pitchFamily="2" charset="-122"/>
              </a:rPr>
              <a:t>Manager(100, 20, 10001.0f);</a:t>
            </a:r>
          </a:p>
          <a:p>
            <a:pPr marL="361950" indent="-361950">
              <a:buNone/>
              <a:defRPr/>
            </a:pPr>
            <a:r>
              <a:rPr lang="en-US" altLang="zh-CN" sz="1800" dirty="0" smtClean="0">
                <a:ea typeface="宋体" pitchFamily="2" charset="-122"/>
              </a:rPr>
              <a:t>4         </a:t>
            </a:r>
            <a:r>
              <a:rPr lang="en-US" altLang="zh-CN" sz="1800" dirty="0" err="1" smtClean="0">
                <a:ea typeface="宋体" pitchFamily="2" charset="-122"/>
              </a:rPr>
              <a:t>System.out.println</a:t>
            </a:r>
            <a:r>
              <a:rPr lang="en-US" altLang="zh-CN" sz="1800" dirty="0" smtClean="0">
                <a:ea typeface="宋体" pitchFamily="2" charset="-122"/>
              </a:rPr>
              <a:t>(</a:t>
            </a:r>
            <a:r>
              <a:rPr lang="en-US" altLang="zh-CN" sz="1800" dirty="0" err="1" smtClean="0">
                <a:ea typeface="宋体" pitchFamily="2" charset="-122"/>
              </a:rPr>
              <a:t>m.receivesPay</a:t>
            </a:r>
            <a:r>
              <a:rPr lang="en-US" altLang="zh-CN" sz="1800" dirty="0" smtClean="0">
                <a:ea typeface="宋体" pitchFamily="2" charset="-122"/>
              </a:rPr>
              <a:t>());</a:t>
            </a:r>
          </a:p>
          <a:p>
            <a:pPr marL="361950" indent="-361950">
              <a:buNone/>
              <a:defRPr/>
            </a:pPr>
            <a:r>
              <a:rPr lang="en-US" altLang="zh-CN" sz="1800" dirty="0" smtClean="0">
                <a:ea typeface="宋体" pitchFamily="2" charset="-122"/>
              </a:rPr>
              <a:t>5     }</a:t>
            </a:r>
          </a:p>
          <a:p>
            <a:pPr marL="361950" indent="-361950">
              <a:buNone/>
              <a:defRPr/>
            </a:pPr>
            <a:r>
              <a:rPr lang="en-US" altLang="zh-CN" sz="1800" dirty="0" smtClean="0">
                <a:ea typeface="宋体" pitchFamily="2" charset="-122"/>
              </a:rPr>
              <a:t>6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987824" y="692696"/>
            <a:ext cx="3312368" cy="720080"/>
          </a:xfrm>
        </p:spPr>
        <p:txBody>
          <a:bodyPr/>
          <a:lstStyle/>
          <a:p>
            <a:pPr eaLnBrk="1" hangingPunct="1"/>
            <a:r>
              <a:rPr lang="zh-CN" altLang="en-US" b="1" dirty="0" smtClean="0">
                <a:latin typeface="+mn-lt"/>
                <a:ea typeface="宋体" pitchFamily="2" charset="-122"/>
                <a:cs typeface="Times New Roman" pitchFamily="18" charset="0"/>
              </a:rPr>
              <a:t>练  习</a:t>
            </a:r>
            <a:endParaRPr lang="en-US" altLang="zh-CN" b="1" dirty="0" smtClean="0">
              <a:latin typeface="+mn-lt"/>
              <a:ea typeface="宋体" pitchFamily="2" charset="-122"/>
              <a:cs typeface="Times New Roman" pitchFamily="18" charset="0"/>
            </a:endParaRPr>
          </a:p>
        </p:txBody>
      </p:sp>
      <p:sp>
        <p:nvSpPr>
          <p:cNvPr id="29699" name="Rectangle 3"/>
          <p:cNvSpPr>
            <a:spLocks noGrp="1" noChangeArrowheads="1"/>
          </p:cNvSpPr>
          <p:nvPr>
            <p:ph type="body" idx="1"/>
          </p:nvPr>
        </p:nvSpPr>
        <p:spPr>
          <a:xfrm>
            <a:off x="285720" y="1357298"/>
            <a:ext cx="8497192" cy="4114800"/>
          </a:xfrm>
        </p:spPr>
        <p:txBody>
          <a:bodyPr>
            <a:normAutofit/>
          </a:bodyPr>
          <a:lstStyle/>
          <a:p>
            <a:pPr marL="457200" indent="-457200">
              <a:lnSpc>
                <a:spcPct val="150000"/>
              </a:lnSpc>
              <a:buFont typeface="+mj-lt"/>
              <a:buAutoNum type="arabicPeriod"/>
              <a:defRPr/>
            </a:pPr>
            <a:r>
              <a:rPr lang="zh-CN" altLang="en-US" sz="2400" dirty="0" smtClean="0">
                <a:ea typeface="宋体" pitchFamily="2" charset="-122"/>
              </a:rPr>
              <a:t>在</a:t>
            </a:r>
            <a:r>
              <a:rPr lang="en-US" altLang="zh-CN" sz="2400" dirty="0" smtClean="0">
                <a:ea typeface="宋体" pitchFamily="2" charset="-122"/>
              </a:rPr>
              <a:t>Computer</a:t>
            </a:r>
            <a:r>
              <a:rPr lang="zh-CN" altLang="en-US" sz="2400" dirty="0" smtClean="0">
                <a:ea typeface="宋体" pitchFamily="2" charset="-122"/>
              </a:rPr>
              <a:t>类中添加新的重载构造器，</a:t>
            </a:r>
            <a:r>
              <a:rPr lang="zh-CN" altLang="en-US" sz="2400" smtClean="0">
                <a:ea typeface="宋体" pitchFamily="2" charset="-122"/>
              </a:rPr>
              <a:t>并调   用</a:t>
            </a:r>
            <a:r>
              <a:rPr lang="zh-CN" altLang="en-US" sz="2400" dirty="0" smtClean="0">
                <a:ea typeface="宋体" pitchFamily="2" charset="-122"/>
              </a:rPr>
              <a:t>原构造器</a:t>
            </a:r>
          </a:p>
          <a:p>
            <a:pPr marL="457200" indent="-457200">
              <a:lnSpc>
                <a:spcPct val="150000"/>
              </a:lnSpc>
              <a:buFont typeface="+mj-lt"/>
              <a:buAutoNum type="arabicPeriod"/>
              <a:defRPr/>
            </a:pPr>
            <a:r>
              <a:rPr lang="zh-CN" altLang="en-US" sz="2400" dirty="0" smtClean="0">
                <a:ea typeface="宋体" pitchFamily="2" charset="-122"/>
              </a:rPr>
              <a:t>在</a:t>
            </a:r>
            <a:r>
              <a:rPr lang="en-US" altLang="zh-CN" sz="2400" dirty="0" smtClean="0">
                <a:ea typeface="宋体" pitchFamily="2" charset="-122"/>
              </a:rPr>
              <a:t>PC</a:t>
            </a:r>
            <a:r>
              <a:rPr lang="zh-CN" altLang="en-US" sz="2400" dirty="0" smtClean="0">
                <a:ea typeface="宋体" pitchFamily="2" charset="-122"/>
              </a:rPr>
              <a:t>类中添加新的重载构造器，并调用原构造器</a:t>
            </a:r>
          </a:p>
          <a:p>
            <a:pPr marL="457200" indent="-457200">
              <a:lnSpc>
                <a:spcPct val="150000"/>
              </a:lnSpc>
              <a:buFont typeface="+mj-lt"/>
              <a:buAutoNum type="arabicPeriod"/>
              <a:defRPr/>
            </a:pPr>
            <a:r>
              <a:rPr lang="zh-CN" altLang="en-US" sz="2400" dirty="0" smtClean="0">
                <a:ea typeface="宋体" pitchFamily="2" charset="-122"/>
              </a:rPr>
              <a:t>使用</a:t>
            </a:r>
            <a:r>
              <a:rPr lang="en-US" altLang="zh-CN" sz="2400" dirty="0" smtClean="0">
                <a:ea typeface="宋体" pitchFamily="2" charset="-122"/>
              </a:rPr>
              <a:t>PC</a:t>
            </a:r>
            <a:r>
              <a:rPr lang="zh-CN" altLang="en-US" sz="2400" dirty="0" smtClean="0">
                <a:ea typeface="宋体" pitchFamily="2" charset="-122"/>
              </a:rPr>
              <a:t>类中新的重载构造器创建</a:t>
            </a:r>
            <a:r>
              <a:rPr lang="en-US" altLang="zh-CN" sz="2400" dirty="0" smtClean="0">
                <a:ea typeface="宋体" pitchFamily="2" charset="-122"/>
              </a:rPr>
              <a:t>PC</a:t>
            </a:r>
            <a:r>
              <a:rPr lang="zh-CN" altLang="en-US" sz="2400" dirty="0" smtClean="0">
                <a:ea typeface="宋体" pitchFamily="2" charset="-122"/>
              </a:rPr>
              <a:t>实例，调用</a:t>
            </a:r>
            <a:r>
              <a:rPr lang="en-US" altLang="zh-CN" sz="2400" dirty="0" err="1" smtClean="0">
                <a:ea typeface="宋体" pitchFamily="2" charset="-122"/>
              </a:rPr>
              <a:t>getDetails</a:t>
            </a:r>
            <a:r>
              <a:rPr lang="zh-CN" altLang="en-US" sz="2400" dirty="0" smtClean="0">
                <a:ea typeface="宋体" pitchFamily="2" charset="-122"/>
              </a:rPr>
              <a:t>方法获取输出结果，确认属性值</a:t>
            </a:r>
          </a:p>
        </p:txBody>
      </p:sp>
    </p:spTree>
    <p:extLst>
      <p:ext uri="{BB962C8B-B14F-4D97-AF65-F5344CB8AC3E}">
        <p14:creationId xmlns:p14="http://schemas.microsoft.com/office/powerpoint/2010/main" val="15058745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642918"/>
            <a:ext cx="8229600" cy="857256"/>
          </a:xfrm>
        </p:spPr>
        <p:txBody>
          <a:bodyPr>
            <a:normAutofit/>
          </a:bodyPr>
          <a:lstStyle/>
          <a:p>
            <a:r>
              <a:rPr lang="zh-CN" altLang="en-US" b="1" dirty="0" smtClean="0">
                <a:latin typeface="+mn-lt"/>
                <a:ea typeface="宋体" pitchFamily="2" charset="-122"/>
                <a:cs typeface="Times New Roman" pitchFamily="18" charset="0"/>
              </a:rPr>
              <a:t>综合练习</a:t>
            </a:r>
          </a:p>
        </p:txBody>
      </p:sp>
      <p:sp>
        <p:nvSpPr>
          <p:cNvPr id="3" name="内容占位符 2"/>
          <p:cNvSpPr>
            <a:spLocks noGrp="1"/>
          </p:cNvSpPr>
          <p:nvPr>
            <p:ph idx="1"/>
          </p:nvPr>
        </p:nvSpPr>
        <p:spPr/>
        <p:txBody>
          <a:bodyPr/>
          <a:lstStyle/>
          <a:p>
            <a:pPr marL="457200" indent="-457200">
              <a:lnSpc>
                <a:spcPct val="150000"/>
              </a:lnSpc>
              <a:buFont typeface="+mj-lt"/>
              <a:buAutoNum type="arabicPeriod"/>
              <a:defRPr/>
            </a:pPr>
            <a:r>
              <a:rPr lang="zh-CN" altLang="en-US" sz="2400" dirty="0" smtClean="0">
                <a:ea typeface="宋体" pitchFamily="2" charset="-122"/>
              </a:rPr>
              <a:t>编写一个</a:t>
            </a:r>
            <a:r>
              <a:rPr lang="en-US" altLang="zh-CN" sz="2400" dirty="0" smtClean="0">
                <a:ea typeface="宋体" pitchFamily="2" charset="-122"/>
              </a:rPr>
              <a:t>Person</a:t>
            </a:r>
            <a:r>
              <a:rPr lang="zh-CN" altLang="en-US" sz="2400" dirty="0" smtClean="0">
                <a:ea typeface="宋体" pitchFamily="2" charset="-122"/>
              </a:rPr>
              <a:t>类，包括属性（</a:t>
            </a:r>
            <a:r>
              <a:rPr lang="en-US" altLang="zh-CN" sz="2400" dirty="0" smtClean="0">
                <a:ea typeface="宋体" pitchFamily="2" charset="-122"/>
              </a:rPr>
              <a:t>name</a:t>
            </a:r>
            <a:r>
              <a:rPr lang="zh-CN" altLang="en-US" sz="2400" dirty="0" smtClean="0">
                <a:ea typeface="宋体" pitchFamily="2" charset="-122"/>
              </a:rPr>
              <a:t>、</a:t>
            </a:r>
            <a:r>
              <a:rPr lang="en-US" altLang="zh-CN" sz="2400" dirty="0" smtClean="0">
                <a:ea typeface="宋体" pitchFamily="2" charset="-122"/>
              </a:rPr>
              <a:t>age</a:t>
            </a:r>
            <a:r>
              <a:rPr lang="zh-CN" altLang="en-US" sz="2400" dirty="0" smtClean="0">
                <a:ea typeface="宋体" pitchFamily="2" charset="-122"/>
              </a:rPr>
              <a:t>），构造器、方法</a:t>
            </a:r>
            <a:r>
              <a:rPr lang="en-US" altLang="zh-CN" sz="2400" dirty="0" smtClean="0">
                <a:ea typeface="宋体" pitchFamily="2" charset="-122"/>
              </a:rPr>
              <a:t>say(</a:t>
            </a:r>
            <a:r>
              <a:rPr lang="zh-CN" altLang="en-US" sz="2400" dirty="0" smtClean="0">
                <a:ea typeface="宋体" pitchFamily="2" charset="-122"/>
              </a:rPr>
              <a:t>返回自我介绍的字符串）。</a:t>
            </a:r>
          </a:p>
          <a:p>
            <a:pPr marL="457200" indent="-457200">
              <a:lnSpc>
                <a:spcPct val="150000"/>
              </a:lnSpc>
              <a:buFont typeface="+mj-lt"/>
              <a:buAutoNum type="arabicPeriod"/>
              <a:defRPr/>
            </a:pPr>
            <a:r>
              <a:rPr lang="zh-CN" altLang="en-US" sz="2400" dirty="0" smtClean="0">
                <a:ea typeface="宋体" pitchFamily="2" charset="-122"/>
              </a:rPr>
              <a:t>编写一个</a:t>
            </a:r>
            <a:r>
              <a:rPr lang="en-US" altLang="zh-CN" sz="2400" dirty="0" smtClean="0">
                <a:ea typeface="宋体" pitchFamily="2" charset="-122"/>
              </a:rPr>
              <a:t>Student</a:t>
            </a:r>
            <a:r>
              <a:rPr lang="zh-CN" altLang="en-US" sz="2400" dirty="0" smtClean="0">
                <a:ea typeface="宋体" pitchFamily="2" charset="-122"/>
              </a:rPr>
              <a:t>类，继承</a:t>
            </a:r>
            <a:r>
              <a:rPr lang="en-US" altLang="zh-CN" sz="2400" dirty="0" smtClean="0">
                <a:ea typeface="宋体" pitchFamily="2" charset="-122"/>
              </a:rPr>
              <a:t>Person</a:t>
            </a:r>
            <a:r>
              <a:rPr lang="zh-CN" altLang="en-US" sz="2400" dirty="0" smtClean="0">
                <a:ea typeface="宋体" pitchFamily="2" charset="-122"/>
              </a:rPr>
              <a:t>类，增加</a:t>
            </a:r>
            <a:r>
              <a:rPr lang="en-US" altLang="zh-CN" sz="2400" dirty="0" smtClean="0">
                <a:ea typeface="宋体" pitchFamily="2" charset="-122"/>
              </a:rPr>
              <a:t>ID</a:t>
            </a:r>
            <a:r>
              <a:rPr lang="zh-CN" altLang="en-US" sz="2400" dirty="0" smtClean="0">
                <a:ea typeface="宋体" pitchFamily="2" charset="-122"/>
              </a:rPr>
              <a:t>、</a:t>
            </a:r>
            <a:r>
              <a:rPr lang="en-US" altLang="zh-CN" sz="2400" dirty="0" smtClean="0">
                <a:ea typeface="宋体" pitchFamily="2" charset="-122"/>
              </a:rPr>
              <a:t>Score</a:t>
            </a:r>
            <a:r>
              <a:rPr lang="zh-CN" altLang="en-US" sz="2400" dirty="0" smtClean="0">
                <a:ea typeface="宋体" pitchFamily="2" charset="-122"/>
              </a:rPr>
              <a:t>属性，以及构造器，并覆盖</a:t>
            </a:r>
            <a:r>
              <a:rPr lang="en-US" altLang="zh-CN" sz="2400" dirty="0" smtClean="0">
                <a:ea typeface="宋体" pitchFamily="2" charset="-122"/>
              </a:rPr>
              <a:t>say</a:t>
            </a:r>
            <a:r>
              <a:rPr lang="zh-CN" altLang="en-US" sz="2400" dirty="0" smtClean="0">
                <a:ea typeface="宋体" pitchFamily="2" charset="-122"/>
              </a:rPr>
              <a:t>方法。</a:t>
            </a:r>
          </a:p>
          <a:p>
            <a:pPr marL="457200" indent="-457200">
              <a:lnSpc>
                <a:spcPct val="150000"/>
              </a:lnSpc>
              <a:buFont typeface="+mj-lt"/>
              <a:buAutoNum type="arabicPeriod"/>
              <a:defRPr/>
            </a:pPr>
            <a:r>
              <a:rPr lang="zh-CN" altLang="en-US" sz="2400" dirty="0" smtClean="0">
                <a:ea typeface="宋体" pitchFamily="2" charset="-122"/>
              </a:rPr>
              <a:t>编写</a:t>
            </a:r>
            <a:r>
              <a:rPr lang="en-US" altLang="zh-CN" sz="2400" dirty="0" smtClean="0">
                <a:ea typeface="宋体" pitchFamily="2" charset="-122"/>
              </a:rPr>
              <a:t>Test</a:t>
            </a:r>
            <a:r>
              <a:rPr lang="zh-CN" altLang="en-US" sz="2400" dirty="0" smtClean="0">
                <a:ea typeface="宋体" pitchFamily="2" charset="-122"/>
              </a:rPr>
              <a:t>类，创建分别</a:t>
            </a:r>
            <a:r>
              <a:rPr lang="en-US" altLang="zh-CN" sz="2400" dirty="0" smtClean="0">
                <a:ea typeface="宋体" pitchFamily="2" charset="-122"/>
              </a:rPr>
              <a:t>Person</a:t>
            </a:r>
            <a:r>
              <a:rPr lang="zh-CN" altLang="en-US" sz="2400" dirty="0" smtClean="0">
                <a:ea typeface="宋体" pitchFamily="2" charset="-122"/>
              </a:rPr>
              <a:t>和</a:t>
            </a:r>
            <a:r>
              <a:rPr lang="en-US" altLang="zh-CN" sz="2400" dirty="0" smtClean="0">
                <a:ea typeface="宋体" pitchFamily="2" charset="-122"/>
              </a:rPr>
              <a:t>Student</a:t>
            </a:r>
            <a:r>
              <a:rPr lang="zh-CN" altLang="en-US" sz="2400" dirty="0" smtClean="0">
                <a:ea typeface="宋体" pitchFamily="2" charset="-122"/>
              </a:rPr>
              <a:t>对象，调用</a:t>
            </a:r>
            <a:r>
              <a:rPr lang="en-US" altLang="zh-CN" sz="2400" dirty="0" smtClean="0">
                <a:ea typeface="宋体" pitchFamily="2" charset="-122"/>
              </a:rPr>
              <a:t>say</a:t>
            </a:r>
            <a:r>
              <a:rPr lang="zh-CN" altLang="en-US" sz="2400" dirty="0" smtClean="0">
                <a:ea typeface="宋体" pitchFamily="2" charset="-122"/>
              </a:rPr>
              <a:t>方法输出自我介绍。</a:t>
            </a:r>
          </a:p>
          <a:p>
            <a:endParaRPr lang="zh-CN" alt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2" cstate="print"/>
          <a:stretch>
            <a:fillRect/>
          </a:stretch>
        </p:blipFill>
        <p:spPr>
          <a:xfrm>
            <a:off x="357158" y="1857364"/>
            <a:ext cx="8429684" cy="1928826"/>
          </a:xfrm>
        </p:spPr>
      </p:pic>
      <p:sp>
        <p:nvSpPr>
          <p:cNvPr id="7" name="TextBox 6"/>
          <p:cNvSpPr txBox="1"/>
          <p:nvPr/>
        </p:nvSpPr>
        <p:spPr>
          <a:xfrm>
            <a:off x="2786050" y="2445245"/>
            <a:ext cx="5500726" cy="769441"/>
          </a:xfrm>
          <a:prstGeom prst="rect">
            <a:avLst/>
          </a:prstGeom>
          <a:noFill/>
        </p:spPr>
        <p:txBody>
          <a:bodyPr wrap="square" rtlCol="0">
            <a:spAutoFit/>
          </a:bodyPr>
          <a:lstStyle/>
          <a:p>
            <a:r>
              <a:rPr lang="zh-CN" altLang="en-US" sz="4400" dirty="0" smtClean="0">
                <a:solidFill>
                  <a:schemeClr val="bg1"/>
                </a:solidFill>
              </a:rPr>
              <a:t>第二节 多  态</a:t>
            </a:r>
            <a:endParaRPr lang="zh-CN" altLang="en-US" sz="4400" dirty="0">
              <a:solidFill>
                <a:schemeClr val="bg1"/>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1500166" y="571480"/>
            <a:ext cx="6237337" cy="938968"/>
          </a:xfrm>
        </p:spPr>
        <p:txBody>
          <a:bodyPr>
            <a:normAutofit/>
          </a:bodyPr>
          <a:lstStyle/>
          <a:p>
            <a:pPr>
              <a:spcBef>
                <a:spcPct val="20000"/>
              </a:spcBef>
            </a:pPr>
            <a:r>
              <a:rPr lang="en-US" altLang="zh-CN" b="1" dirty="0" smtClean="0">
                <a:latin typeface="+mn-lt"/>
                <a:ea typeface="宋体" pitchFamily="2" charset="-122"/>
                <a:cs typeface="Times New Roman" pitchFamily="18" charset="0"/>
              </a:rPr>
              <a:t>  </a:t>
            </a:r>
            <a:r>
              <a:rPr lang="zh-CN" altLang="en-US" b="1" dirty="0">
                <a:latin typeface="+mn-lt"/>
                <a:ea typeface="宋体" pitchFamily="2" charset="-122"/>
                <a:cs typeface="Times New Roman" pitchFamily="18" charset="0"/>
              </a:rPr>
              <a:t>面向对象特征之三：多态性</a:t>
            </a:r>
          </a:p>
        </p:txBody>
      </p:sp>
      <p:sp>
        <p:nvSpPr>
          <p:cNvPr id="30723" name="Rectangle 3"/>
          <p:cNvSpPr>
            <a:spLocks noGrp="1" noChangeArrowheads="1"/>
          </p:cNvSpPr>
          <p:nvPr>
            <p:ph type="body" idx="1"/>
          </p:nvPr>
        </p:nvSpPr>
        <p:spPr>
          <a:xfrm>
            <a:off x="251520" y="1628800"/>
            <a:ext cx="8640762" cy="4419362"/>
          </a:xfrm>
        </p:spPr>
        <p:txBody>
          <a:bodyPr>
            <a:normAutofit/>
          </a:bodyPr>
          <a:lstStyle/>
          <a:p>
            <a:pPr>
              <a:buFont typeface="Wingdings" pitchFamily="2" charset="2"/>
              <a:buChar char="l"/>
            </a:pPr>
            <a:r>
              <a:rPr lang="zh-CN" altLang="en-US" dirty="0">
                <a:ea typeface="宋体" pitchFamily="2" charset="-122"/>
                <a:cs typeface="Times New Roman" pitchFamily="18" charset="0"/>
              </a:rPr>
              <a:t>多态性，是面向对象中最重要的概念，在</a:t>
            </a:r>
            <a:r>
              <a:rPr lang="en-US" altLang="zh-CN" dirty="0">
                <a:ea typeface="宋体" pitchFamily="2" charset="-122"/>
                <a:cs typeface="Times New Roman" pitchFamily="18" charset="0"/>
              </a:rPr>
              <a:t>java</a:t>
            </a:r>
            <a:r>
              <a:rPr lang="zh-CN" altLang="en-US" dirty="0">
                <a:ea typeface="宋体" pitchFamily="2" charset="-122"/>
                <a:cs typeface="Times New Roman" pitchFamily="18" charset="0"/>
              </a:rPr>
              <a:t>中有两种体现</a:t>
            </a:r>
            <a:r>
              <a:rPr lang="zh-CN" altLang="en-US" dirty="0" smtClean="0">
                <a:ea typeface="宋体" pitchFamily="2" charset="-122"/>
                <a:cs typeface="Times New Roman" pitchFamily="18" charset="0"/>
              </a:rPr>
              <a:t>：</a:t>
            </a:r>
            <a:endParaRPr lang="en-US" altLang="zh-CN" dirty="0">
              <a:ea typeface="宋体" pitchFamily="2" charset="-122"/>
              <a:cs typeface="Times New Roman" pitchFamily="18" charset="0"/>
            </a:endParaRPr>
          </a:p>
          <a:p>
            <a:pPr marL="914400" lvl="1" indent="-514350">
              <a:buFont typeface="+mj-lt"/>
              <a:buAutoNum type="arabicPeriod"/>
            </a:pPr>
            <a:r>
              <a:rPr lang="zh-CN" altLang="en-US" sz="2600" dirty="0" smtClean="0">
                <a:ea typeface="宋体" pitchFamily="2" charset="-122"/>
                <a:cs typeface="Times New Roman" pitchFamily="18" charset="0"/>
              </a:rPr>
              <a:t>方法的重载</a:t>
            </a:r>
            <a:r>
              <a:rPr lang="en-US" altLang="zh-CN" sz="2600" dirty="0" smtClean="0">
                <a:ea typeface="宋体" pitchFamily="2" charset="-122"/>
                <a:cs typeface="Times New Roman" pitchFamily="18" charset="0"/>
              </a:rPr>
              <a:t>(overload)</a:t>
            </a:r>
            <a:r>
              <a:rPr lang="zh-CN" altLang="en-US" sz="2600" dirty="0" smtClean="0">
                <a:ea typeface="宋体" pitchFamily="2" charset="-122"/>
                <a:cs typeface="Times New Roman" pitchFamily="18" charset="0"/>
              </a:rPr>
              <a:t>和重写</a:t>
            </a:r>
            <a:r>
              <a:rPr lang="en-US" altLang="zh-CN" sz="2600" dirty="0" smtClean="0">
                <a:ea typeface="宋体" pitchFamily="2" charset="-122"/>
                <a:cs typeface="Times New Roman" pitchFamily="18" charset="0"/>
              </a:rPr>
              <a:t>(overwrite)</a:t>
            </a:r>
            <a:r>
              <a:rPr lang="zh-CN" altLang="en-US" sz="2600" dirty="0" smtClean="0">
                <a:ea typeface="宋体" pitchFamily="2" charset="-122"/>
                <a:cs typeface="Times New Roman" pitchFamily="18" charset="0"/>
              </a:rPr>
              <a:t>。</a:t>
            </a:r>
            <a:endParaRPr lang="en-US" altLang="zh-CN" sz="2600" dirty="0">
              <a:ea typeface="宋体" pitchFamily="2" charset="-122"/>
              <a:cs typeface="Times New Roman" pitchFamily="18" charset="0"/>
            </a:endParaRPr>
          </a:p>
          <a:p>
            <a:pPr marL="914400" lvl="1" indent="-514350">
              <a:buFont typeface="+mj-lt"/>
              <a:buAutoNum type="arabicPeriod"/>
            </a:pPr>
            <a:r>
              <a:rPr lang="zh-CN" altLang="en-US" sz="2600" b="1" dirty="0" smtClean="0">
                <a:ea typeface="宋体" pitchFamily="2" charset="-122"/>
                <a:cs typeface="Times New Roman" pitchFamily="18" charset="0"/>
              </a:rPr>
              <a:t>对象</a:t>
            </a:r>
            <a:r>
              <a:rPr lang="zh-CN" altLang="en-US" sz="2600" b="1" dirty="0">
                <a:ea typeface="宋体" pitchFamily="2" charset="-122"/>
                <a:cs typeface="Times New Roman" pitchFamily="18" charset="0"/>
              </a:rPr>
              <a:t>的多态性   </a:t>
            </a:r>
            <a:r>
              <a:rPr lang="en-US" altLang="zh-CN" sz="2600" dirty="0">
                <a:ea typeface="宋体" pitchFamily="2" charset="-122"/>
                <a:cs typeface="Times New Roman" pitchFamily="18" charset="0"/>
              </a:rPr>
              <a:t>——</a:t>
            </a:r>
            <a:r>
              <a:rPr lang="zh-CN" altLang="en-US" sz="2600" dirty="0">
                <a:ea typeface="宋体" pitchFamily="2" charset="-122"/>
                <a:cs typeface="Times New Roman" pitchFamily="18" charset="0"/>
              </a:rPr>
              <a:t>可以直接应用在抽象类和接口上。</a:t>
            </a:r>
          </a:p>
          <a:p>
            <a:pPr algn="just" eaLnBrk="1" hangingPunct="1">
              <a:lnSpc>
                <a:spcPct val="90000"/>
              </a:lnSpc>
              <a:spcBef>
                <a:spcPct val="50000"/>
              </a:spcBef>
              <a:buFont typeface="Wingdings" pitchFamily="2" charset="2"/>
              <a:buChar char="l"/>
            </a:pPr>
            <a:endParaRPr lang="en-US" altLang="zh-CN" sz="1200" dirty="0" smtClean="0">
              <a:ea typeface="宋体" pitchFamily="2" charset="-122"/>
              <a:cs typeface="Times New Roman" pitchFamily="18" charset="0"/>
            </a:endParaRPr>
          </a:p>
          <a:p>
            <a:pPr algn="just" eaLnBrk="1" hangingPunct="1">
              <a:spcBef>
                <a:spcPts val="0"/>
              </a:spcBef>
              <a:buFont typeface="Wingdings" pitchFamily="2" charset="2"/>
              <a:buChar char="l"/>
            </a:pPr>
            <a:r>
              <a:rPr lang="en-US" altLang="zh-CN" sz="2600" dirty="0" smtClean="0">
                <a:ea typeface="宋体" pitchFamily="2" charset="-122"/>
                <a:cs typeface="Times New Roman" pitchFamily="18" charset="0"/>
              </a:rPr>
              <a:t>Java</a:t>
            </a:r>
            <a:r>
              <a:rPr lang="zh-CN" altLang="en-US" sz="2600" dirty="0" smtClean="0">
                <a:ea typeface="宋体" pitchFamily="2" charset="-122"/>
                <a:cs typeface="Times New Roman" pitchFamily="18" charset="0"/>
              </a:rPr>
              <a:t>引用变量有两个类型：</a:t>
            </a:r>
            <a:r>
              <a:rPr lang="zh-CN" altLang="en-US" sz="2600" b="1" dirty="0" smtClean="0">
                <a:solidFill>
                  <a:srgbClr val="C00000"/>
                </a:solidFill>
                <a:ea typeface="宋体" pitchFamily="2" charset="-122"/>
                <a:cs typeface="Times New Roman" pitchFamily="18" charset="0"/>
              </a:rPr>
              <a:t>编译时类型</a:t>
            </a:r>
            <a:r>
              <a:rPr lang="zh-CN" altLang="en-US" sz="2600" dirty="0" smtClean="0">
                <a:ea typeface="宋体" pitchFamily="2" charset="-122"/>
                <a:cs typeface="Times New Roman" pitchFamily="18" charset="0"/>
              </a:rPr>
              <a:t>和</a:t>
            </a:r>
            <a:r>
              <a:rPr lang="zh-CN" altLang="en-US" sz="2600" b="1" dirty="0" smtClean="0">
                <a:solidFill>
                  <a:srgbClr val="C00000"/>
                </a:solidFill>
                <a:ea typeface="宋体" pitchFamily="2" charset="-122"/>
                <a:cs typeface="Times New Roman" pitchFamily="18" charset="0"/>
              </a:rPr>
              <a:t>运行时类型</a:t>
            </a:r>
            <a:r>
              <a:rPr lang="zh-CN" altLang="en-US" sz="2600" dirty="0" smtClean="0">
                <a:ea typeface="宋体" pitchFamily="2" charset="-122"/>
                <a:cs typeface="Times New Roman" pitchFamily="18" charset="0"/>
              </a:rPr>
              <a:t>。编译时类型由声明该变量时使用的类型决定，运行时类型由实际赋给该变量的对象决定。</a:t>
            </a:r>
            <a:endParaRPr lang="en-US" altLang="zh-CN" sz="2600" dirty="0" smtClean="0">
              <a:ea typeface="宋体" pitchFamily="2" charset="-122"/>
              <a:cs typeface="Times New Roman" pitchFamily="18" charset="0"/>
            </a:endParaRPr>
          </a:p>
          <a:p>
            <a:pPr lvl="1" algn="just">
              <a:lnSpc>
                <a:spcPct val="90000"/>
              </a:lnSpc>
              <a:spcBef>
                <a:spcPct val="50000"/>
              </a:spcBef>
              <a:buFont typeface="Wingdings" pitchFamily="2" charset="2"/>
              <a:buChar char="Ø"/>
            </a:pPr>
            <a:r>
              <a:rPr lang="zh-CN" altLang="en-US" b="1" dirty="0" smtClean="0">
                <a:solidFill>
                  <a:srgbClr val="0000FF"/>
                </a:solidFill>
                <a:ea typeface="宋体" pitchFamily="2" charset="-122"/>
                <a:cs typeface="Times New Roman" pitchFamily="18" charset="0"/>
              </a:rPr>
              <a:t>若编译时类型和运行时类型不一致，就出现多态（</a:t>
            </a:r>
            <a:r>
              <a:rPr lang="en-US" altLang="zh-CN" b="1" dirty="0" smtClean="0">
                <a:solidFill>
                  <a:srgbClr val="0000FF"/>
                </a:solidFill>
                <a:ea typeface="宋体" pitchFamily="2" charset="-122"/>
                <a:cs typeface="Times New Roman" pitchFamily="18" charset="0"/>
              </a:rPr>
              <a:t>Polymorphism</a:t>
            </a:r>
            <a:r>
              <a:rPr lang="zh-CN" altLang="en-US" b="1" dirty="0" smtClean="0">
                <a:solidFill>
                  <a:srgbClr val="0000FF"/>
                </a:solidFill>
                <a:ea typeface="宋体" pitchFamily="2" charset="-122"/>
                <a:cs typeface="Times New Roman" pitchFamily="18" charset="0"/>
              </a:rPr>
              <a:t>）</a:t>
            </a:r>
          </a:p>
        </p:txBody>
      </p:sp>
    </p:spTree>
    <p:extLst>
      <p:ext uri="{BB962C8B-B14F-4D97-AF65-F5344CB8AC3E}">
        <p14:creationId xmlns:p14="http://schemas.microsoft.com/office/powerpoint/2010/main" val="18866548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—Person</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142056" y="1166417"/>
            <a:ext cx="8534400" cy="5355312"/>
          </a:xfrm>
          <a:prstGeom prst="rect">
            <a:avLst/>
          </a:prstGeom>
          <a:noFill/>
          <a:ln w="9525">
            <a:noFill/>
            <a:miter lim="800000"/>
            <a:headEnd/>
            <a:tailEnd/>
          </a:ln>
        </p:spPr>
        <p:txBody>
          <a:bodyPr>
            <a:spAutoFit/>
          </a:bodyPr>
          <a:lstStyle/>
          <a:p>
            <a:pPr marL="361950" indent="-361950">
              <a:defRPr/>
            </a:pPr>
            <a:r>
              <a:rPr lang="en-US" altLang="zh-CN" dirty="0" smtClean="0">
                <a:ea typeface="宋体" pitchFamily="2" charset="-122"/>
              </a:rPr>
              <a:t>1  public class Person {</a:t>
            </a:r>
          </a:p>
          <a:p>
            <a:pPr marL="361950" indent="-361950">
              <a:defRPr/>
            </a:pPr>
            <a:r>
              <a:rPr lang="en-US" altLang="zh-CN" dirty="0" smtClean="0">
                <a:ea typeface="宋体" pitchFamily="2" charset="-122"/>
              </a:rPr>
              <a:t>2      private String name;</a:t>
            </a:r>
          </a:p>
          <a:p>
            <a:pPr marL="361950" indent="-361950">
              <a:defRPr/>
            </a:pPr>
            <a:r>
              <a:rPr lang="en-US" altLang="zh-CN" dirty="0" smtClean="0">
                <a:ea typeface="宋体" pitchFamily="2" charset="-122"/>
              </a:rPr>
              <a:t>3      private </a:t>
            </a:r>
            <a:r>
              <a:rPr lang="en-US" altLang="zh-CN" dirty="0" err="1" smtClean="0">
                <a:ea typeface="宋体" pitchFamily="2" charset="-122"/>
              </a:rPr>
              <a:t>int</a:t>
            </a:r>
            <a:r>
              <a:rPr lang="en-US" altLang="zh-CN" dirty="0" smtClean="0">
                <a:ea typeface="宋体" pitchFamily="2" charset="-122"/>
              </a:rPr>
              <a:t> age;</a:t>
            </a:r>
          </a:p>
          <a:p>
            <a:pPr marL="361950" indent="-361950">
              <a:defRPr/>
            </a:pPr>
            <a:r>
              <a:rPr lang="en-US" altLang="zh-CN" dirty="0" smtClean="0">
                <a:ea typeface="宋体" pitchFamily="2" charset="-122"/>
              </a:rPr>
              <a:t>4  </a:t>
            </a:r>
          </a:p>
          <a:p>
            <a:pPr marL="361950" indent="-361950">
              <a:defRPr/>
            </a:pPr>
            <a:r>
              <a:rPr lang="en-US" altLang="zh-CN" dirty="0" smtClean="0">
                <a:ea typeface="宋体" pitchFamily="2" charset="-122"/>
              </a:rPr>
              <a:t>5      public Person() {}</a:t>
            </a:r>
          </a:p>
          <a:p>
            <a:pPr marL="361950" indent="-361950">
              <a:defRPr/>
            </a:pPr>
            <a:r>
              <a:rPr lang="en-US" altLang="zh-CN" dirty="0" smtClean="0">
                <a:ea typeface="宋体" pitchFamily="2" charset="-122"/>
              </a:rPr>
              <a:t>6  </a:t>
            </a:r>
          </a:p>
          <a:p>
            <a:pPr marL="361950" indent="-361950">
              <a:defRPr/>
            </a:pPr>
            <a:r>
              <a:rPr lang="en-US" altLang="zh-CN" dirty="0" smtClean="0">
                <a:ea typeface="宋体" pitchFamily="2" charset="-122"/>
              </a:rPr>
              <a:t>7      public Person(String name, </a:t>
            </a:r>
            <a:r>
              <a:rPr lang="en-US" altLang="zh-CN" dirty="0" err="1" smtClean="0">
                <a:ea typeface="宋体" pitchFamily="2" charset="-122"/>
              </a:rPr>
              <a:t>int</a:t>
            </a:r>
            <a:r>
              <a:rPr lang="en-US" altLang="zh-CN" dirty="0" smtClean="0">
                <a:ea typeface="宋体" pitchFamily="2" charset="-122"/>
              </a:rPr>
              <a:t> age) {</a:t>
            </a:r>
          </a:p>
          <a:p>
            <a:pPr marL="361950" indent="-361950">
              <a:defRPr/>
            </a:pPr>
            <a:r>
              <a:rPr lang="en-US" altLang="zh-CN" dirty="0" smtClean="0">
                <a:ea typeface="宋体" pitchFamily="2" charset="-122"/>
              </a:rPr>
              <a:t>8          this.name = name;</a:t>
            </a:r>
          </a:p>
          <a:p>
            <a:pPr marL="361950" indent="-361950">
              <a:defRPr/>
            </a:pPr>
            <a:r>
              <a:rPr lang="en-US" altLang="zh-CN" dirty="0" smtClean="0">
                <a:ea typeface="宋体" pitchFamily="2" charset="-122"/>
              </a:rPr>
              <a:t>9          </a:t>
            </a:r>
            <a:r>
              <a:rPr lang="en-US" altLang="zh-CN" dirty="0" err="1" smtClean="0">
                <a:ea typeface="宋体" pitchFamily="2" charset="-122"/>
              </a:rPr>
              <a:t>this.age</a:t>
            </a:r>
            <a:r>
              <a:rPr lang="en-US" altLang="zh-CN" dirty="0" smtClean="0">
                <a:ea typeface="宋体" pitchFamily="2" charset="-122"/>
              </a:rPr>
              <a:t> = age;</a:t>
            </a:r>
          </a:p>
          <a:p>
            <a:pPr marL="361950" indent="-361950">
              <a:defRPr/>
            </a:pPr>
            <a:r>
              <a:rPr lang="en-US" altLang="zh-CN" dirty="0" smtClean="0">
                <a:ea typeface="宋体" pitchFamily="2" charset="-122"/>
              </a:rPr>
              <a:t>10     }</a:t>
            </a:r>
          </a:p>
          <a:p>
            <a:pPr marL="361950" indent="-361950">
              <a:defRPr/>
            </a:pPr>
            <a:r>
              <a:rPr lang="en-US" altLang="zh-CN" dirty="0" smtClean="0">
                <a:ea typeface="宋体" pitchFamily="2" charset="-122"/>
              </a:rPr>
              <a:t>11 </a:t>
            </a:r>
          </a:p>
          <a:p>
            <a:pPr marL="361950" indent="-361950">
              <a:defRPr/>
            </a:pPr>
            <a:r>
              <a:rPr lang="en-US" altLang="zh-CN" dirty="0" smtClean="0">
                <a:ea typeface="宋体" pitchFamily="2" charset="-122"/>
              </a:rPr>
              <a:t>12     public String </a:t>
            </a:r>
            <a:r>
              <a:rPr lang="en-US" altLang="zh-CN" dirty="0" err="1" smtClean="0">
                <a:ea typeface="宋体" pitchFamily="2" charset="-122"/>
              </a:rPr>
              <a:t>getName</a:t>
            </a:r>
            <a:r>
              <a:rPr lang="en-US" altLang="zh-CN" dirty="0" smtClean="0">
                <a:ea typeface="宋体" pitchFamily="2" charset="-122"/>
              </a:rPr>
              <a:t>() {</a:t>
            </a:r>
          </a:p>
          <a:p>
            <a:pPr marL="361950" indent="-361950">
              <a:defRPr/>
            </a:pPr>
            <a:r>
              <a:rPr lang="en-US" altLang="zh-CN" dirty="0" smtClean="0">
                <a:ea typeface="宋体" pitchFamily="2" charset="-122"/>
              </a:rPr>
              <a:t>13         return name;</a:t>
            </a:r>
          </a:p>
          <a:p>
            <a:pPr marL="361950" indent="-361950">
              <a:defRPr/>
            </a:pPr>
            <a:r>
              <a:rPr lang="en-US" altLang="zh-CN" dirty="0" smtClean="0">
                <a:ea typeface="宋体" pitchFamily="2" charset="-122"/>
              </a:rPr>
              <a:t>14     }</a:t>
            </a:r>
          </a:p>
          <a:p>
            <a:pPr marL="361950" indent="-361950">
              <a:defRPr/>
            </a:pPr>
            <a:r>
              <a:rPr lang="en-US" altLang="zh-CN" dirty="0" smtClean="0">
                <a:ea typeface="宋体" pitchFamily="2" charset="-122"/>
              </a:rPr>
              <a:t>15 </a:t>
            </a:r>
          </a:p>
          <a:p>
            <a:pPr marL="361950" indent="-361950">
              <a:defRPr/>
            </a:pPr>
            <a:r>
              <a:rPr lang="en-US" altLang="zh-CN" dirty="0" smtClean="0">
                <a:ea typeface="宋体" pitchFamily="2" charset="-122"/>
              </a:rPr>
              <a:t>16     public String say() {</a:t>
            </a:r>
          </a:p>
          <a:p>
            <a:pPr marL="361950" indent="-361950">
              <a:defRPr/>
            </a:pPr>
            <a:r>
              <a:rPr lang="en-US" altLang="zh-CN" dirty="0" smtClean="0">
                <a:ea typeface="宋体" pitchFamily="2" charset="-122"/>
              </a:rPr>
              <a:t>17         return "</a:t>
            </a:r>
            <a:r>
              <a:rPr lang="zh-CN" altLang="en-US" dirty="0" smtClean="0">
                <a:ea typeface="宋体" pitchFamily="2" charset="-122"/>
              </a:rPr>
              <a:t>姓名：</a:t>
            </a:r>
            <a:r>
              <a:rPr lang="en-US" altLang="zh-CN" dirty="0" smtClean="0">
                <a:ea typeface="宋体" pitchFamily="2" charset="-122"/>
              </a:rPr>
              <a:t>" + name + "  </a:t>
            </a:r>
            <a:r>
              <a:rPr lang="zh-CN" altLang="en-US" dirty="0" smtClean="0">
                <a:ea typeface="宋体" pitchFamily="2" charset="-122"/>
              </a:rPr>
              <a:t>年龄：</a:t>
            </a:r>
            <a:r>
              <a:rPr lang="en-US" altLang="zh-CN" dirty="0" smtClean="0">
                <a:ea typeface="宋体" pitchFamily="2" charset="-122"/>
              </a:rPr>
              <a:t>" + age;</a:t>
            </a:r>
          </a:p>
          <a:p>
            <a:pPr marL="361950" indent="-361950">
              <a:defRPr/>
            </a:pPr>
            <a:r>
              <a:rPr lang="en-US" altLang="zh-CN" dirty="0" smtClean="0">
                <a:ea typeface="宋体" pitchFamily="2" charset="-122"/>
              </a:rPr>
              <a:t>18     }</a:t>
            </a:r>
          </a:p>
          <a:p>
            <a:pPr marL="361950" indent="-361950">
              <a:defRPr/>
            </a:pPr>
            <a:r>
              <a:rPr lang="en-US" altLang="zh-CN" dirty="0" smtClean="0">
                <a:ea typeface="宋体" pitchFamily="2" charset="-122"/>
              </a:rPr>
              <a:t>19 }</a:t>
            </a:r>
          </a:p>
        </p:txBody>
      </p:sp>
    </p:spTree>
    <p:extLst>
      <p:ext uri="{BB962C8B-B14F-4D97-AF65-F5344CB8AC3E}">
        <p14:creationId xmlns:p14="http://schemas.microsoft.com/office/powerpoint/2010/main" val="35147134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—Student</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142056" y="1166417"/>
            <a:ext cx="8534400" cy="5355312"/>
          </a:xfrm>
          <a:prstGeom prst="rect">
            <a:avLst/>
          </a:prstGeom>
          <a:noFill/>
          <a:ln w="9525">
            <a:noFill/>
            <a:miter lim="800000"/>
            <a:headEnd/>
            <a:tailEnd/>
          </a:ln>
        </p:spPr>
        <p:txBody>
          <a:bodyPr>
            <a:spAutoFit/>
          </a:bodyPr>
          <a:lstStyle/>
          <a:p>
            <a:pPr marL="361950" indent="-361950">
              <a:defRPr/>
            </a:pPr>
            <a:r>
              <a:rPr lang="en-US" altLang="zh-CN" dirty="0" smtClean="0">
                <a:ea typeface="宋体" pitchFamily="2" charset="-122"/>
              </a:rPr>
              <a:t>1  public class Student extends Person {</a:t>
            </a:r>
          </a:p>
          <a:p>
            <a:pPr marL="361950" indent="-361950">
              <a:defRPr/>
            </a:pPr>
            <a:r>
              <a:rPr lang="en-US" altLang="zh-CN" dirty="0" smtClean="0">
                <a:ea typeface="宋体" pitchFamily="2" charset="-122"/>
              </a:rPr>
              <a:t>2      private </a:t>
            </a:r>
            <a:r>
              <a:rPr lang="en-US" altLang="zh-CN" dirty="0" err="1" smtClean="0">
                <a:ea typeface="宋体" pitchFamily="2" charset="-122"/>
              </a:rPr>
              <a:t>int</a:t>
            </a:r>
            <a:r>
              <a:rPr lang="en-US" altLang="zh-CN" dirty="0" smtClean="0">
                <a:ea typeface="宋体" pitchFamily="2" charset="-122"/>
              </a:rPr>
              <a:t> id;</a:t>
            </a:r>
          </a:p>
          <a:p>
            <a:pPr marL="361950" indent="-361950">
              <a:defRPr/>
            </a:pPr>
            <a:r>
              <a:rPr lang="en-US" altLang="zh-CN" dirty="0" smtClean="0">
                <a:ea typeface="宋体" pitchFamily="2" charset="-122"/>
              </a:rPr>
              <a:t>3      private double score;</a:t>
            </a:r>
          </a:p>
          <a:p>
            <a:pPr marL="361950" indent="-361950">
              <a:defRPr/>
            </a:pPr>
            <a:r>
              <a:rPr lang="en-US" altLang="zh-CN" dirty="0" smtClean="0">
                <a:ea typeface="宋体" pitchFamily="2" charset="-122"/>
              </a:rPr>
              <a:t>4  </a:t>
            </a:r>
          </a:p>
          <a:p>
            <a:pPr marL="361950" indent="-361950">
              <a:defRPr/>
            </a:pPr>
            <a:r>
              <a:rPr lang="en-US" altLang="zh-CN" dirty="0" smtClean="0">
                <a:ea typeface="宋体" pitchFamily="2" charset="-122"/>
              </a:rPr>
              <a:t>5      public Student(String name, </a:t>
            </a:r>
            <a:r>
              <a:rPr lang="en-US" altLang="zh-CN" dirty="0" err="1" smtClean="0">
                <a:ea typeface="宋体" pitchFamily="2" charset="-122"/>
              </a:rPr>
              <a:t>int</a:t>
            </a:r>
            <a:r>
              <a:rPr lang="en-US" altLang="zh-CN" dirty="0" smtClean="0">
                <a:ea typeface="宋体" pitchFamily="2" charset="-122"/>
              </a:rPr>
              <a:t> id) {</a:t>
            </a:r>
          </a:p>
          <a:p>
            <a:pPr marL="361950" indent="-361950">
              <a:defRPr/>
            </a:pPr>
            <a:r>
              <a:rPr lang="en-US" altLang="zh-CN" dirty="0" smtClean="0">
                <a:ea typeface="宋体" pitchFamily="2" charset="-122"/>
              </a:rPr>
              <a:t>6          this(name, 20, id, 100.0);</a:t>
            </a:r>
          </a:p>
          <a:p>
            <a:pPr marL="361950" indent="-361950">
              <a:defRPr/>
            </a:pPr>
            <a:r>
              <a:rPr lang="en-US" altLang="zh-CN" dirty="0" smtClean="0">
                <a:ea typeface="宋体" pitchFamily="2" charset="-122"/>
              </a:rPr>
              <a:t>7      }</a:t>
            </a:r>
          </a:p>
          <a:p>
            <a:pPr marL="361950" indent="-361950">
              <a:defRPr/>
            </a:pPr>
            <a:r>
              <a:rPr lang="en-US" altLang="zh-CN" dirty="0" smtClean="0">
                <a:ea typeface="宋体" pitchFamily="2" charset="-122"/>
              </a:rPr>
              <a:t>8      public Student(String name, </a:t>
            </a:r>
            <a:r>
              <a:rPr lang="en-US" altLang="zh-CN" dirty="0" err="1" smtClean="0">
                <a:ea typeface="宋体" pitchFamily="2" charset="-122"/>
              </a:rPr>
              <a:t>int</a:t>
            </a:r>
            <a:r>
              <a:rPr lang="en-US" altLang="zh-CN" dirty="0" smtClean="0">
                <a:ea typeface="宋体" pitchFamily="2" charset="-122"/>
              </a:rPr>
              <a:t> age, </a:t>
            </a:r>
            <a:r>
              <a:rPr lang="en-US" altLang="zh-CN" dirty="0" err="1" smtClean="0">
                <a:ea typeface="宋体" pitchFamily="2" charset="-122"/>
              </a:rPr>
              <a:t>int</a:t>
            </a:r>
            <a:r>
              <a:rPr lang="en-US" altLang="zh-CN" dirty="0" smtClean="0">
                <a:ea typeface="宋体" pitchFamily="2" charset="-122"/>
              </a:rPr>
              <a:t> id, double score) {</a:t>
            </a:r>
          </a:p>
          <a:p>
            <a:pPr marL="361950" indent="-361950">
              <a:defRPr/>
            </a:pPr>
            <a:r>
              <a:rPr lang="en-US" altLang="zh-CN" dirty="0" smtClean="0">
                <a:ea typeface="宋体" pitchFamily="2" charset="-122"/>
              </a:rPr>
              <a:t>9           super(name, age);</a:t>
            </a:r>
          </a:p>
          <a:p>
            <a:pPr marL="361950" indent="-361950">
              <a:defRPr/>
            </a:pPr>
            <a:r>
              <a:rPr lang="en-US" altLang="zh-CN" dirty="0" smtClean="0">
                <a:ea typeface="宋体" pitchFamily="2" charset="-122"/>
              </a:rPr>
              <a:t>10         this.id = id;</a:t>
            </a:r>
          </a:p>
          <a:p>
            <a:pPr marL="361950" indent="-361950">
              <a:defRPr/>
            </a:pPr>
            <a:r>
              <a:rPr lang="en-US" altLang="zh-CN" dirty="0" smtClean="0">
                <a:ea typeface="宋体" pitchFamily="2" charset="-122"/>
              </a:rPr>
              <a:t>11         </a:t>
            </a:r>
            <a:r>
              <a:rPr lang="en-US" altLang="zh-CN" dirty="0" err="1" smtClean="0">
                <a:ea typeface="宋体" pitchFamily="2" charset="-122"/>
              </a:rPr>
              <a:t>this.score</a:t>
            </a:r>
            <a:r>
              <a:rPr lang="en-US" altLang="zh-CN" dirty="0" smtClean="0">
                <a:ea typeface="宋体" pitchFamily="2" charset="-122"/>
              </a:rPr>
              <a:t> = score;</a:t>
            </a:r>
          </a:p>
          <a:p>
            <a:pPr marL="361950" indent="-361950">
              <a:defRPr/>
            </a:pPr>
            <a:r>
              <a:rPr lang="en-US" altLang="zh-CN" dirty="0" smtClean="0">
                <a:ea typeface="宋体" pitchFamily="2" charset="-122"/>
              </a:rPr>
              <a:t>12     }</a:t>
            </a:r>
          </a:p>
          <a:p>
            <a:pPr marL="361950" indent="-361950">
              <a:defRPr/>
            </a:pPr>
            <a:r>
              <a:rPr lang="en-US" altLang="zh-CN" dirty="0" smtClean="0">
                <a:ea typeface="宋体" pitchFamily="2" charset="-122"/>
              </a:rPr>
              <a:t>13     public </a:t>
            </a:r>
            <a:r>
              <a:rPr lang="en-US" altLang="zh-CN" dirty="0" err="1" smtClean="0">
                <a:ea typeface="宋体" pitchFamily="2" charset="-122"/>
              </a:rPr>
              <a:t>int</a:t>
            </a:r>
            <a:r>
              <a:rPr lang="en-US" altLang="zh-CN" dirty="0" smtClean="0">
                <a:ea typeface="宋体" pitchFamily="2" charset="-122"/>
              </a:rPr>
              <a:t> </a:t>
            </a:r>
            <a:r>
              <a:rPr lang="en-US" altLang="zh-CN" dirty="0" err="1" smtClean="0">
                <a:ea typeface="宋体" pitchFamily="2" charset="-122"/>
              </a:rPr>
              <a:t>getId</a:t>
            </a:r>
            <a:r>
              <a:rPr lang="en-US" altLang="zh-CN" dirty="0" smtClean="0">
                <a:ea typeface="宋体" pitchFamily="2" charset="-122"/>
              </a:rPr>
              <a:t>() {</a:t>
            </a:r>
          </a:p>
          <a:p>
            <a:pPr marL="361950" indent="-361950">
              <a:defRPr/>
            </a:pPr>
            <a:r>
              <a:rPr lang="en-US" altLang="zh-CN" dirty="0" smtClean="0">
                <a:ea typeface="宋体" pitchFamily="2" charset="-122"/>
              </a:rPr>
              <a:t>14         return id;</a:t>
            </a:r>
          </a:p>
          <a:p>
            <a:pPr marL="361950" indent="-361950">
              <a:defRPr/>
            </a:pPr>
            <a:r>
              <a:rPr lang="en-US" altLang="zh-CN" dirty="0" smtClean="0">
                <a:ea typeface="宋体" pitchFamily="2" charset="-122"/>
              </a:rPr>
              <a:t>15     }</a:t>
            </a:r>
          </a:p>
          <a:p>
            <a:pPr marL="361950" indent="-361950">
              <a:defRPr/>
            </a:pPr>
            <a:r>
              <a:rPr lang="en-US" altLang="zh-CN" dirty="0" smtClean="0">
                <a:ea typeface="宋体" pitchFamily="2" charset="-122"/>
              </a:rPr>
              <a:t>16     public String say() {</a:t>
            </a:r>
          </a:p>
          <a:p>
            <a:pPr marL="361950" indent="-361950">
              <a:defRPr/>
            </a:pPr>
            <a:r>
              <a:rPr lang="en-US" altLang="zh-CN" dirty="0" smtClean="0">
                <a:ea typeface="宋体" pitchFamily="2" charset="-122"/>
              </a:rPr>
              <a:t>17         return </a:t>
            </a:r>
            <a:r>
              <a:rPr lang="en-US" altLang="zh-CN" dirty="0" err="1" smtClean="0">
                <a:ea typeface="宋体" pitchFamily="2" charset="-122"/>
              </a:rPr>
              <a:t>super.say</a:t>
            </a:r>
            <a:r>
              <a:rPr lang="en-US" altLang="zh-CN" dirty="0" smtClean="0">
                <a:ea typeface="宋体" pitchFamily="2" charset="-122"/>
              </a:rPr>
              <a:t>() + " </a:t>
            </a:r>
            <a:r>
              <a:rPr lang="zh-CN" altLang="en-US" dirty="0" smtClean="0">
                <a:ea typeface="宋体" pitchFamily="2" charset="-122"/>
              </a:rPr>
              <a:t>学号：</a:t>
            </a:r>
            <a:r>
              <a:rPr lang="en-US" altLang="zh-CN" dirty="0" smtClean="0">
                <a:ea typeface="宋体" pitchFamily="2" charset="-122"/>
              </a:rPr>
              <a:t>" + id + " </a:t>
            </a:r>
            <a:r>
              <a:rPr lang="zh-CN" altLang="en-US" dirty="0" smtClean="0">
                <a:ea typeface="宋体" pitchFamily="2" charset="-122"/>
              </a:rPr>
              <a:t>分数：</a:t>
            </a:r>
            <a:r>
              <a:rPr lang="en-US" altLang="zh-CN" dirty="0" smtClean="0">
                <a:ea typeface="宋体" pitchFamily="2" charset="-122"/>
              </a:rPr>
              <a:t>" + score;</a:t>
            </a:r>
          </a:p>
          <a:p>
            <a:pPr marL="361950" indent="-361950">
              <a:defRPr/>
            </a:pPr>
            <a:r>
              <a:rPr lang="en-US" altLang="zh-CN" dirty="0" smtClean="0">
                <a:ea typeface="宋体" pitchFamily="2" charset="-122"/>
              </a:rPr>
              <a:t>18     }</a:t>
            </a:r>
          </a:p>
          <a:p>
            <a:pPr marL="361950" indent="-361950">
              <a:defRPr/>
            </a:pPr>
            <a:r>
              <a:rPr lang="en-US" altLang="zh-CN" dirty="0" smtClean="0">
                <a:ea typeface="宋体" pitchFamily="2" charset="-122"/>
              </a:rPr>
              <a:t>19 }</a:t>
            </a:r>
          </a:p>
        </p:txBody>
      </p:sp>
    </p:spTree>
    <p:extLst>
      <p:ext uri="{BB962C8B-B14F-4D97-AF65-F5344CB8AC3E}">
        <p14:creationId xmlns:p14="http://schemas.microsoft.com/office/powerpoint/2010/main" val="351471341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—Student</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142056" y="1166417"/>
            <a:ext cx="8534400" cy="4093428"/>
          </a:xfrm>
          <a:prstGeom prst="rect">
            <a:avLst/>
          </a:prstGeom>
          <a:noFill/>
          <a:ln w="9525">
            <a:noFill/>
            <a:miter lim="800000"/>
            <a:headEnd/>
            <a:tailEnd/>
          </a:ln>
        </p:spPr>
        <p:txBody>
          <a:bodyPr>
            <a:spAutoFit/>
          </a:bodyPr>
          <a:lstStyle/>
          <a:p>
            <a:pPr marL="361950" indent="-361950">
              <a:defRPr/>
            </a:pPr>
            <a:r>
              <a:rPr lang="en-US" altLang="zh-CN" sz="2000" dirty="0" smtClean="0">
                <a:ea typeface="宋体" pitchFamily="2" charset="-122"/>
              </a:rPr>
              <a:t>1  public class Test {</a:t>
            </a:r>
          </a:p>
          <a:p>
            <a:pPr marL="361950" indent="-361950">
              <a:defRPr/>
            </a:pPr>
            <a:r>
              <a:rPr lang="en-US" altLang="zh-CN" sz="2000" dirty="0" smtClean="0">
                <a:ea typeface="宋体" pitchFamily="2" charset="-122"/>
              </a:rPr>
              <a:t>2      public static void main(String[] </a:t>
            </a:r>
            <a:r>
              <a:rPr lang="en-US" altLang="zh-CN" sz="2000" dirty="0" err="1" smtClean="0">
                <a:ea typeface="宋体" pitchFamily="2" charset="-122"/>
              </a:rPr>
              <a:t>args</a:t>
            </a:r>
            <a:r>
              <a:rPr lang="en-US" altLang="zh-CN" sz="2000" dirty="0" smtClean="0">
                <a:ea typeface="宋体" pitchFamily="2" charset="-122"/>
              </a:rPr>
              <a:t>) {</a:t>
            </a:r>
          </a:p>
          <a:p>
            <a:pPr marL="361950" indent="-361950">
              <a:defRPr/>
            </a:pPr>
            <a:r>
              <a:rPr lang="en-US" altLang="zh-CN" sz="2000" dirty="0" smtClean="0">
                <a:ea typeface="宋体" pitchFamily="2" charset="-122"/>
              </a:rPr>
              <a:t>3          Student </a:t>
            </a:r>
            <a:r>
              <a:rPr lang="en-US" altLang="zh-CN" sz="2000" dirty="0" err="1" smtClean="0">
                <a:ea typeface="宋体" pitchFamily="2" charset="-122"/>
              </a:rPr>
              <a:t>student</a:t>
            </a:r>
            <a:r>
              <a:rPr lang="en-US" altLang="zh-CN" sz="2000" dirty="0" smtClean="0">
                <a:ea typeface="宋体" pitchFamily="2" charset="-122"/>
              </a:rPr>
              <a:t> = new Student("</a:t>
            </a:r>
            <a:r>
              <a:rPr lang="zh-CN" altLang="en-US" sz="2000" dirty="0" smtClean="0">
                <a:ea typeface="宋体" pitchFamily="2" charset="-122"/>
              </a:rPr>
              <a:t>张三</a:t>
            </a:r>
            <a:r>
              <a:rPr lang="en-US" altLang="zh-CN" sz="2000" dirty="0" smtClean="0">
                <a:ea typeface="宋体" pitchFamily="2" charset="-122"/>
              </a:rPr>
              <a:t>", 119);     //</a:t>
            </a:r>
            <a:r>
              <a:rPr lang="zh-CN" altLang="en-US" sz="2000" dirty="0" smtClean="0">
                <a:ea typeface="宋体" pitchFamily="2" charset="-122"/>
              </a:rPr>
              <a:t>本态引用</a:t>
            </a:r>
          </a:p>
          <a:p>
            <a:pPr marL="361950" indent="-361950">
              <a:defRPr/>
            </a:pPr>
            <a:r>
              <a:rPr lang="en-US" altLang="zh-CN" sz="2000" dirty="0" smtClean="0">
                <a:ea typeface="宋体" pitchFamily="2" charset="-122"/>
              </a:rPr>
              <a:t>4          </a:t>
            </a:r>
            <a:r>
              <a:rPr lang="en-US" altLang="zh-CN" sz="2000" dirty="0" err="1" smtClean="0">
                <a:ea typeface="宋体" pitchFamily="2" charset="-122"/>
              </a:rPr>
              <a:t>System.out.println</a:t>
            </a:r>
            <a:r>
              <a:rPr lang="en-US" altLang="zh-CN" sz="2000" dirty="0" smtClean="0">
                <a:ea typeface="宋体" pitchFamily="2" charset="-122"/>
              </a:rPr>
              <a:t>(</a:t>
            </a:r>
            <a:r>
              <a:rPr lang="en-US" altLang="zh-CN" sz="2000" dirty="0" err="1" smtClean="0">
                <a:ea typeface="宋体" pitchFamily="2" charset="-122"/>
              </a:rPr>
              <a:t>student.getId</a:t>
            </a:r>
            <a:r>
              <a:rPr lang="en-US" altLang="zh-CN" sz="2000" dirty="0" smtClean="0">
                <a:ea typeface="宋体" pitchFamily="2" charset="-122"/>
              </a:rPr>
              <a:t>());            //</a:t>
            </a:r>
            <a:r>
              <a:rPr lang="zh-CN" altLang="en-US" sz="2000" dirty="0" smtClean="0">
                <a:ea typeface="宋体" pitchFamily="2" charset="-122"/>
              </a:rPr>
              <a:t>正确</a:t>
            </a:r>
          </a:p>
          <a:p>
            <a:pPr marL="361950" indent="-361950">
              <a:defRPr/>
            </a:pPr>
            <a:r>
              <a:rPr lang="en-US" altLang="zh-CN" sz="2000" dirty="0" smtClean="0">
                <a:ea typeface="宋体" pitchFamily="2" charset="-122"/>
              </a:rPr>
              <a:t>5          </a:t>
            </a:r>
            <a:r>
              <a:rPr lang="en-US" altLang="zh-CN" sz="2000" dirty="0" err="1" smtClean="0">
                <a:ea typeface="宋体" pitchFamily="2" charset="-122"/>
              </a:rPr>
              <a:t>System.out.println</a:t>
            </a:r>
            <a:r>
              <a:rPr lang="en-US" altLang="zh-CN" sz="2000" dirty="0" smtClean="0">
                <a:ea typeface="宋体" pitchFamily="2" charset="-122"/>
              </a:rPr>
              <a:t>(</a:t>
            </a:r>
            <a:r>
              <a:rPr lang="en-US" altLang="zh-CN" sz="2000" dirty="0" err="1" smtClean="0">
                <a:ea typeface="宋体" pitchFamily="2" charset="-122"/>
              </a:rPr>
              <a:t>student.getName</a:t>
            </a:r>
            <a:r>
              <a:rPr lang="en-US" altLang="zh-CN" sz="2000" dirty="0" smtClean="0">
                <a:ea typeface="宋体" pitchFamily="2" charset="-122"/>
              </a:rPr>
              <a:t>());</a:t>
            </a:r>
          </a:p>
          <a:p>
            <a:pPr marL="361950" indent="-361950">
              <a:defRPr/>
            </a:pPr>
            <a:r>
              <a:rPr lang="en-US" altLang="zh-CN" sz="2000" dirty="0" smtClean="0">
                <a:ea typeface="宋体" pitchFamily="2" charset="-122"/>
              </a:rPr>
              <a:t>6          </a:t>
            </a:r>
            <a:r>
              <a:rPr lang="en-US" altLang="zh-CN" sz="2000" dirty="0" err="1" smtClean="0">
                <a:ea typeface="宋体" pitchFamily="2" charset="-122"/>
              </a:rPr>
              <a:t>System.out.println</a:t>
            </a:r>
            <a:r>
              <a:rPr lang="en-US" altLang="zh-CN" sz="2000" dirty="0" smtClean="0">
                <a:ea typeface="宋体" pitchFamily="2" charset="-122"/>
              </a:rPr>
              <a:t>(</a:t>
            </a:r>
            <a:r>
              <a:rPr lang="en-US" altLang="zh-CN" sz="2000" dirty="0" err="1" smtClean="0">
                <a:ea typeface="宋体" pitchFamily="2" charset="-122"/>
              </a:rPr>
              <a:t>student.say</a:t>
            </a:r>
            <a:r>
              <a:rPr lang="en-US" altLang="zh-CN" sz="2000" dirty="0" smtClean="0">
                <a:ea typeface="宋体" pitchFamily="2" charset="-122"/>
              </a:rPr>
              <a:t>());</a:t>
            </a:r>
          </a:p>
          <a:p>
            <a:pPr marL="361950" indent="-361950">
              <a:defRPr/>
            </a:pPr>
            <a:r>
              <a:rPr lang="en-US" altLang="zh-CN" sz="2000" dirty="0" smtClean="0">
                <a:ea typeface="宋体" pitchFamily="2" charset="-122"/>
              </a:rPr>
              <a:t>7  </a:t>
            </a:r>
          </a:p>
          <a:p>
            <a:pPr marL="361950" indent="-361950">
              <a:defRPr/>
            </a:pPr>
            <a:r>
              <a:rPr lang="en-US" altLang="zh-CN" sz="2000" dirty="0" smtClean="0">
                <a:ea typeface="宋体" pitchFamily="2" charset="-122"/>
              </a:rPr>
              <a:t>8          Person </a:t>
            </a:r>
            <a:r>
              <a:rPr lang="en-US" altLang="zh-CN" sz="2000" dirty="0" err="1" smtClean="0">
                <a:ea typeface="宋体" pitchFamily="2" charset="-122"/>
              </a:rPr>
              <a:t>person</a:t>
            </a:r>
            <a:r>
              <a:rPr lang="en-US" altLang="zh-CN" sz="2000" dirty="0" smtClean="0">
                <a:ea typeface="宋体" pitchFamily="2" charset="-122"/>
              </a:rPr>
              <a:t> = new Student("</a:t>
            </a:r>
            <a:r>
              <a:rPr lang="zh-CN" altLang="en-US" sz="2000" dirty="0" smtClean="0">
                <a:ea typeface="宋体" pitchFamily="2" charset="-122"/>
              </a:rPr>
              <a:t>李四</a:t>
            </a:r>
            <a:r>
              <a:rPr lang="en-US" altLang="zh-CN" sz="2000" dirty="0" smtClean="0">
                <a:ea typeface="宋体" pitchFamily="2" charset="-122"/>
              </a:rPr>
              <a:t>", 120);       //</a:t>
            </a:r>
            <a:r>
              <a:rPr lang="zh-CN" altLang="en-US" sz="2000" dirty="0" smtClean="0">
                <a:ea typeface="宋体" pitchFamily="2" charset="-122"/>
              </a:rPr>
              <a:t>多态引用</a:t>
            </a:r>
          </a:p>
          <a:p>
            <a:pPr marL="361950" indent="-361950">
              <a:defRPr/>
            </a:pPr>
            <a:r>
              <a:rPr lang="en-US" altLang="zh-CN" sz="2000" dirty="0" smtClean="0">
                <a:ea typeface="宋体" pitchFamily="2" charset="-122"/>
              </a:rPr>
              <a:t>9          //</a:t>
            </a:r>
            <a:r>
              <a:rPr lang="en-US" altLang="zh-CN" sz="2000" dirty="0" err="1" smtClean="0">
                <a:ea typeface="宋体" pitchFamily="2" charset="-122"/>
              </a:rPr>
              <a:t>System.out.println</a:t>
            </a:r>
            <a:r>
              <a:rPr lang="en-US" altLang="zh-CN" sz="2000" dirty="0" smtClean="0">
                <a:ea typeface="宋体" pitchFamily="2" charset="-122"/>
              </a:rPr>
              <a:t>(</a:t>
            </a:r>
            <a:r>
              <a:rPr lang="en-US" altLang="zh-CN" sz="2000" dirty="0" err="1" smtClean="0">
                <a:ea typeface="宋体" pitchFamily="2" charset="-122"/>
              </a:rPr>
              <a:t>person.getId</a:t>
            </a:r>
            <a:r>
              <a:rPr lang="en-US" altLang="zh-CN" sz="2000" dirty="0" smtClean="0">
                <a:ea typeface="宋体" pitchFamily="2" charset="-122"/>
              </a:rPr>
              <a:t>());           //</a:t>
            </a:r>
            <a:r>
              <a:rPr lang="zh-CN" altLang="en-US" sz="2000" dirty="0" smtClean="0">
                <a:ea typeface="宋体" pitchFamily="2" charset="-122"/>
              </a:rPr>
              <a:t>错误</a:t>
            </a:r>
          </a:p>
          <a:p>
            <a:pPr marL="361950" indent="-361950">
              <a:defRPr/>
            </a:pPr>
            <a:r>
              <a:rPr lang="en-US" altLang="zh-CN" sz="2000" dirty="0" smtClean="0">
                <a:ea typeface="宋体" pitchFamily="2" charset="-122"/>
              </a:rPr>
              <a:t>10         </a:t>
            </a:r>
            <a:r>
              <a:rPr lang="en-US" altLang="zh-CN" sz="2000" dirty="0" err="1" smtClean="0">
                <a:ea typeface="宋体" pitchFamily="2" charset="-122"/>
              </a:rPr>
              <a:t>System.out.println</a:t>
            </a:r>
            <a:r>
              <a:rPr lang="en-US" altLang="zh-CN" sz="2000" dirty="0" smtClean="0">
                <a:ea typeface="宋体" pitchFamily="2" charset="-122"/>
              </a:rPr>
              <a:t>(</a:t>
            </a:r>
            <a:r>
              <a:rPr lang="en-US" altLang="zh-CN" sz="2000" dirty="0" err="1" smtClean="0">
                <a:ea typeface="宋体" pitchFamily="2" charset="-122"/>
              </a:rPr>
              <a:t>person.getName</a:t>
            </a:r>
            <a:r>
              <a:rPr lang="en-US" altLang="zh-CN" sz="2000" dirty="0" smtClean="0">
                <a:ea typeface="宋体" pitchFamily="2" charset="-122"/>
              </a:rPr>
              <a:t>());</a:t>
            </a:r>
          </a:p>
          <a:p>
            <a:pPr marL="361950" indent="-361950">
              <a:defRPr/>
            </a:pPr>
            <a:r>
              <a:rPr lang="en-US" altLang="zh-CN" sz="2000" dirty="0" smtClean="0">
                <a:ea typeface="宋体" pitchFamily="2" charset="-122"/>
              </a:rPr>
              <a:t>11         </a:t>
            </a:r>
            <a:r>
              <a:rPr lang="en-US" altLang="zh-CN" sz="2000" dirty="0" err="1" smtClean="0">
                <a:ea typeface="宋体" pitchFamily="2" charset="-122"/>
              </a:rPr>
              <a:t>System.out.println</a:t>
            </a:r>
            <a:r>
              <a:rPr lang="en-US" altLang="zh-CN" sz="2000" dirty="0" smtClean="0">
                <a:ea typeface="宋体" pitchFamily="2" charset="-122"/>
              </a:rPr>
              <a:t>(</a:t>
            </a:r>
            <a:r>
              <a:rPr lang="en-US" altLang="zh-CN" sz="2000" dirty="0" err="1" smtClean="0">
                <a:ea typeface="宋体" pitchFamily="2" charset="-122"/>
              </a:rPr>
              <a:t>person.say</a:t>
            </a:r>
            <a:r>
              <a:rPr lang="en-US" altLang="zh-CN" sz="2000" dirty="0" smtClean="0">
                <a:ea typeface="宋体" pitchFamily="2" charset="-122"/>
              </a:rPr>
              <a:t>());               //</a:t>
            </a:r>
            <a:r>
              <a:rPr lang="zh-CN" altLang="en-US" sz="2000" dirty="0" smtClean="0">
                <a:ea typeface="宋体" pitchFamily="2" charset="-122"/>
              </a:rPr>
              <a:t>虚方法调用</a:t>
            </a:r>
          </a:p>
          <a:p>
            <a:pPr marL="361950" indent="-361950">
              <a:defRPr/>
            </a:pPr>
            <a:r>
              <a:rPr lang="en-US" altLang="zh-CN" sz="2000" dirty="0" smtClean="0">
                <a:ea typeface="宋体" pitchFamily="2" charset="-122"/>
              </a:rPr>
              <a:t>12     }</a:t>
            </a:r>
          </a:p>
          <a:p>
            <a:pPr marL="361950" indent="-361950">
              <a:defRPr/>
            </a:pPr>
            <a:r>
              <a:rPr lang="en-US" altLang="zh-CN" sz="2000" dirty="0" smtClean="0">
                <a:ea typeface="宋体" pitchFamily="2" charset="-122"/>
              </a:rPr>
              <a:t>13 }</a:t>
            </a:r>
          </a:p>
        </p:txBody>
      </p:sp>
    </p:spTree>
    <p:extLst>
      <p:ext uri="{BB962C8B-B14F-4D97-AF65-F5344CB8AC3E}">
        <p14:creationId xmlns:p14="http://schemas.microsoft.com/office/powerpoint/2010/main" val="351471341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3779912" y="548680"/>
            <a:ext cx="2327921" cy="852104"/>
          </a:xfrm>
        </p:spPr>
        <p:txBody>
          <a:bodyPr/>
          <a:lstStyle/>
          <a:p>
            <a:pPr algn="l" eaLnBrk="1" hangingPunct="1">
              <a:defRPr/>
            </a:pPr>
            <a:r>
              <a:rPr lang="zh-CN" altLang="en-US" b="1" dirty="0" smtClean="0">
                <a:solidFill>
                  <a:schemeClr val="tx1"/>
                </a:solidFill>
                <a:latin typeface="+mn-lt"/>
                <a:ea typeface="宋体" pitchFamily="2" charset="-122"/>
                <a:cs typeface="Times New Roman" pitchFamily="18" charset="0"/>
              </a:rPr>
              <a:t>多态性</a:t>
            </a:r>
            <a:r>
              <a:rPr lang="en-US" altLang="zh-CN" b="1" dirty="0" smtClean="0">
                <a:solidFill>
                  <a:schemeClr val="tx1"/>
                </a:solidFill>
                <a:latin typeface="+mn-lt"/>
                <a:ea typeface="宋体" pitchFamily="2" charset="-122"/>
                <a:cs typeface="Times New Roman" pitchFamily="18" charset="0"/>
              </a:rPr>
              <a:t>(2)</a:t>
            </a:r>
          </a:p>
        </p:txBody>
      </p:sp>
      <p:sp>
        <p:nvSpPr>
          <p:cNvPr id="30723" name="Rectangle 3"/>
          <p:cNvSpPr>
            <a:spLocks noGrp="1" noChangeArrowheads="1"/>
          </p:cNvSpPr>
          <p:nvPr>
            <p:ph type="body" idx="1"/>
          </p:nvPr>
        </p:nvSpPr>
        <p:spPr>
          <a:xfrm>
            <a:off x="217518" y="1385902"/>
            <a:ext cx="8640762" cy="5043494"/>
          </a:xfrm>
        </p:spPr>
        <p:txBody>
          <a:bodyPr>
            <a:normAutofit/>
          </a:bodyPr>
          <a:lstStyle/>
          <a:p>
            <a:pPr algn="just" eaLnBrk="1" hangingPunct="1">
              <a:lnSpc>
                <a:spcPct val="90000"/>
              </a:lnSpc>
              <a:spcBef>
                <a:spcPct val="50000"/>
              </a:spcBef>
              <a:buFont typeface="Wingdings" pitchFamily="2" charset="2"/>
              <a:buChar char="l"/>
            </a:pPr>
            <a:r>
              <a:rPr lang="zh-CN" altLang="en-US" dirty="0" smtClean="0">
                <a:ea typeface="宋体" pitchFamily="2" charset="-122"/>
                <a:cs typeface="Times New Roman" pitchFamily="18" charset="0"/>
              </a:rPr>
              <a:t>对象的多态 </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在</a:t>
            </a:r>
            <a:r>
              <a:rPr lang="en-US" altLang="zh-CN" dirty="0" smtClean="0">
                <a:ea typeface="宋体" pitchFamily="2" charset="-122"/>
                <a:cs typeface="Times New Roman" pitchFamily="18" charset="0"/>
              </a:rPr>
              <a:t>Java</a:t>
            </a:r>
            <a:r>
              <a:rPr lang="zh-CN" altLang="en-US" dirty="0" smtClean="0">
                <a:ea typeface="宋体" pitchFamily="2" charset="-122"/>
                <a:cs typeface="Times New Roman" pitchFamily="18" charset="0"/>
              </a:rPr>
              <a:t>中</a:t>
            </a:r>
            <a:r>
              <a:rPr lang="en-US" altLang="zh-CN" dirty="0" smtClean="0">
                <a:ea typeface="宋体" pitchFamily="2" charset="-122"/>
                <a:cs typeface="Times New Roman" pitchFamily="18" charset="0"/>
              </a:rPr>
              <a:t>,</a:t>
            </a:r>
            <a:r>
              <a:rPr lang="zh-CN" altLang="en-US" dirty="0" smtClean="0">
                <a:solidFill>
                  <a:srgbClr val="BD6FBF"/>
                </a:solidFill>
                <a:ea typeface="宋体" pitchFamily="2" charset="-122"/>
                <a:cs typeface="Times New Roman" pitchFamily="18" charset="0"/>
              </a:rPr>
              <a:t>子类</a:t>
            </a:r>
            <a:r>
              <a:rPr lang="zh-CN" altLang="en-US" dirty="0" smtClean="0">
                <a:ea typeface="宋体" pitchFamily="2" charset="-122"/>
                <a:cs typeface="Times New Roman" pitchFamily="18" charset="0"/>
              </a:rPr>
              <a:t>的对象可以替代</a:t>
            </a:r>
            <a:r>
              <a:rPr lang="zh-CN" altLang="en-US" dirty="0" smtClean="0">
                <a:solidFill>
                  <a:srgbClr val="BD6FBF"/>
                </a:solidFill>
                <a:ea typeface="宋体" pitchFamily="2" charset="-122"/>
                <a:cs typeface="Times New Roman" pitchFamily="18" charset="0"/>
              </a:rPr>
              <a:t>父类</a:t>
            </a:r>
            <a:r>
              <a:rPr lang="zh-CN" altLang="en-US" dirty="0" smtClean="0">
                <a:ea typeface="宋体" pitchFamily="2" charset="-122"/>
                <a:cs typeface="Times New Roman" pitchFamily="18" charset="0"/>
              </a:rPr>
              <a:t>的对象使用</a:t>
            </a:r>
          </a:p>
          <a:p>
            <a:pPr lvl="1" algn="just">
              <a:lnSpc>
                <a:spcPct val="90000"/>
              </a:lnSpc>
              <a:spcBef>
                <a:spcPct val="50000"/>
              </a:spcBef>
              <a:buFont typeface="Wingdings" pitchFamily="2" charset="2"/>
              <a:buChar char="Ø"/>
            </a:pPr>
            <a:r>
              <a:rPr lang="zh-CN" altLang="en-US" dirty="0" smtClean="0">
                <a:ea typeface="宋体" pitchFamily="2" charset="-122"/>
                <a:cs typeface="Times New Roman" pitchFamily="18" charset="0"/>
              </a:rPr>
              <a:t>一个变量只能有一种确定的数据类型</a:t>
            </a:r>
          </a:p>
          <a:p>
            <a:pPr lvl="1" algn="just">
              <a:lnSpc>
                <a:spcPct val="90000"/>
              </a:lnSpc>
              <a:spcBef>
                <a:spcPct val="50000"/>
              </a:spcBef>
              <a:buFont typeface="Wingdings" pitchFamily="2" charset="2"/>
              <a:buChar char="Ø"/>
            </a:pPr>
            <a:r>
              <a:rPr lang="zh-CN" altLang="en-US" dirty="0" smtClean="0">
                <a:ea typeface="宋体" pitchFamily="2" charset="-122"/>
                <a:cs typeface="Times New Roman" pitchFamily="18" charset="0"/>
              </a:rPr>
              <a:t>一个引用类型变量可能指向</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引用</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多种不同类型的对象</a:t>
            </a:r>
          </a:p>
          <a:p>
            <a:pPr algn="just" eaLnBrk="1" hangingPunct="1">
              <a:lnSpc>
                <a:spcPct val="90000"/>
              </a:lnSpc>
              <a:spcBef>
                <a:spcPct val="40000"/>
              </a:spcBef>
              <a:buFontTx/>
              <a:buNone/>
            </a:pPr>
            <a:r>
              <a:rPr lang="zh-CN" altLang="en-US" sz="2400" dirty="0" smtClean="0">
                <a:solidFill>
                  <a:schemeClr val="accent2"/>
                </a:solidFill>
                <a:ea typeface="宋体" pitchFamily="2" charset="-122"/>
                <a:cs typeface="Times New Roman" pitchFamily="18" charset="0"/>
              </a:rPr>
              <a:t>	</a:t>
            </a:r>
            <a:r>
              <a:rPr lang="en-US" altLang="zh-CN" sz="2400" dirty="0" smtClean="0">
                <a:solidFill>
                  <a:schemeClr val="accent2"/>
                </a:solidFill>
                <a:ea typeface="宋体" pitchFamily="2" charset="-122"/>
                <a:cs typeface="Times New Roman" pitchFamily="18" charset="0"/>
              </a:rPr>
              <a:t>Person p = new Student();</a:t>
            </a:r>
          </a:p>
          <a:p>
            <a:pPr algn="just" eaLnBrk="1" hangingPunct="1">
              <a:lnSpc>
                <a:spcPct val="90000"/>
              </a:lnSpc>
              <a:buFontTx/>
              <a:buNone/>
            </a:pPr>
            <a:r>
              <a:rPr lang="en-US" altLang="zh-CN" sz="2400" dirty="0" smtClean="0">
                <a:solidFill>
                  <a:schemeClr val="accent2"/>
                </a:solidFill>
                <a:ea typeface="宋体" pitchFamily="2" charset="-122"/>
                <a:cs typeface="Times New Roman" pitchFamily="18" charset="0"/>
              </a:rPr>
              <a:t>	Object o = new Person();</a:t>
            </a:r>
            <a:r>
              <a:rPr lang="en-US" altLang="zh-CN" sz="2400" dirty="0" smtClean="0">
                <a:solidFill>
                  <a:srgbClr val="0070C0"/>
                </a:solidFill>
                <a:ea typeface="宋体" pitchFamily="2" charset="-122"/>
                <a:cs typeface="Times New Roman" pitchFamily="18" charset="0"/>
              </a:rPr>
              <a:t>//Object</a:t>
            </a:r>
            <a:r>
              <a:rPr lang="zh-CN" altLang="en-US" sz="2400" dirty="0" smtClean="0">
                <a:solidFill>
                  <a:srgbClr val="0070C0"/>
                </a:solidFill>
                <a:ea typeface="宋体" pitchFamily="2" charset="-122"/>
                <a:cs typeface="Times New Roman" pitchFamily="18" charset="0"/>
              </a:rPr>
              <a:t>类型的变量</a:t>
            </a:r>
            <a:r>
              <a:rPr lang="en-US" altLang="zh-CN" sz="2400" dirty="0" smtClean="0">
                <a:solidFill>
                  <a:srgbClr val="0070C0"/>
                </a:solidFill>
                <a:ea typeface="宋体" pitchFamily="2" charset="-122"/>
                <a:cs typeface="Times New Roman" pitchFamily="18" charset="0"/>
              </a:rPr>
              <a:t>o</a:t>
            </a:r>
            <a:r>
              <a:rPr lang="zh-CN" altLang="en-US" sz="2400" dirty="0" smtClean="0">
                <a:solidFill>
                  <a:srgbClr val="0070C0"/>
                </a:solidFill>
                <a:ea typeface="宋体" pitchFamily="2" charset="-122"/>
                <a:cs typeface="Times New Roman" pitchFamily="18" charset="0"/>
              </a:rPr>
              <a:t>，指向</a:t>
            </a:r>
            <a:r>
              <a:rPr lang="en-US" altLang="zh-CN" sz="2400" dirty="0" smtClean="0">
                <a:solidFill>
                  <a:srgbClr val="0070C0"/>
                </a:solidFill>
                <a:ea typeface="宋体" pitchFamily="2" charset="-122"/>
                <a:cs typeface="Times New Roman" pitchFamily="18" charset="0"/>
              </a:rPr>
              <a:t>Person</a:t>
            </a:r>
            <a:r>
              <a:rPr lang="zh-CN" altLang="en-US" sz="2400" dirty="0" smtClean="0">
                <a:solidFill>
                  <a:srgbClr val="0070C0"/>
                </a:solidFill>
                <a:ea typeface="宋体" pitchFamily="2" charset="-122"/>
                <a:cs typeface="Times New Roman" pitchFamily="18" charset="0"/>
              </a:rPr>
              <a:t>类型的对象</a:t>
            </a:r>
          </a:p>
          <a:p>
            <a:pPr algn="just" eaLnBrk="1" hangingPunct="1">
              <a:lnSpc>
                <a:spcPct val="90000"/>
              </a:lnSpc>
              <a:buFontTx/>
              <a:buNone/>
            </a:pPr>
            <a:r>
              <a:rPr lang="zh-CN" altLang="en-US" sz="2400" dirty="0" smtClean="0">
                <a:solidFill>
                  <a:schemeClr val="accent2"/>
                </a:solidFill>
                <a:ea typeface="宋体" pitchFamily="2" charset="-122"/>
                <a:cs typeface="Times New Roman" pitchFamily="18" charset="0"/>
              </a:rPr>
              <a:t>	</a:t>
            </a:r>
            <a:r>
              <a:rPr lang="en-US" altLang="zh-CN" sz="2400" dirty="0" smtClean="0">
                <a:solidFill>
                  <a:schemeClr val="accent2"/>
                </a:solidFill>
                <a:ea typeface="宋体" pitchFamily="2" charset="-122"/>
                <a:cs typeface="Times New Roman" pitchFamily="18" charset="0"/>
              </a:rPr>
              <a:t>o = new Student(); </a:t>
            </a:r>
            <a:r>
              <a:rPr lang="en-US" altLang="zh-CN" sz="2400" dirty="0" smtClean="0">
                <a:solidFill>
                  <a:srgbClr val="0070C0"/>
                </a:solidFill>
                <a:ea typeface="宋体" pitchFamily="2" charset="-122"/>
                <a:cs typeface="Times New Roman" pitchFamily="18" charset="0"/>
              </a:rPr>
              <a:t>//Object</a:t>
            </a:r>
            <a:r>
              <a:rPr lang="zh-CN" altLang="en-US" sz="2400" dirty="0" smtClean="0">
                <a:solidFill>
                  <a:srgbClr val="0070C0"/>
                </a:solidFill>
                <a:ea typeface="宋体" pitchFamily="2" charset="-122"/>
                <a:cs typeface="Times New Roman" pitchFamily="18" charset="0"/>
              </a:rPr>
              <a:t>类型的变量</a:t>
            </a:r>
            <a:r>
              <a:rPr lang="en-US" altLang="zh-CN" sz="2400" dirty="0" smtClean="0">
                <a:solidFill>
                  <a:srgbClr val="0070C0"/>
                </a:solidFill>
                <a:ea typeface="宋体" pitchFamily="2" charset="-122"/>
                <a:cs typeface="Times New Roman" pitchFamily="18" charset="0"/>
              </a:rPr>
              <a:t>o</a:t>
            </a:r>
            <a:r>
              <a:rPr lang="zh-CN" altLang="en-US" sz="2400" dirty="0" smtClean="0">
                <a:solidFill>
                  <a:srgbClr val="0070C0"/>
                </a:solidFill>
                <a:ea typeface="宋体" pitchFamily="2" charset="-122"/>
                <a:cs typeface="Times New Roman" pitchFamily="18" charset="0"/>
              </a:rPr>
              <a:t>，指向</a:t>
            </a:r>
            <a:r>
              <a:rPr lang="en-US" altLang="zh-CN" sz="2400" dirty="0" smtClean="0">
                <a:solidFill>
                  <a:srgbClr val="0070C0"/>
                </a:solidFill>
                <a:ea typeface="宋体" pitchFamily="2" charset="-122"/>
                <a:cs typeface="Times New Roman" pitchFamily="18" charset="0"/>
              </a:rPr>
              <a:t>Student</a:t>
            </a:r>
            <a:r>
              <a:rPr lang="zh-CN" altLang="en-US" sz="2400" dirty="0" smtClean="0">
                <a:solidFill>
                  <a:srgbClr val="0070C0"/>
                </a:solidFill>
                <a:ea typeface="宋体" pitchFamily="2" charset="-122"/>
                <a:cs typeface="Times New Roman" pitchFamily="18" charset="0"/>
              </a:rPr>
              <a:t>类型的对象</a:t>
            </a:r>
            <a:endParaRPr lang="en-US" altLang="zh-CN" sz="2400" dirty="0" smtClean="0">
              <a:solidFill>
                <a:srgbClr val="0070C0"/>
              </a:solidFill>
              <a:ea typeface="宋体" pitchFamily="2" charset="-122"/>
              <a:cs typeface="Times New Roman" pitchFamily="18" charset="0"/>
            </a:endParaRPr>
          </a:p>
          <a:p>
            <a:pPr algn="just">
              <a:lnSpc>
                <a:spcPct val="90000"/>
              </a:lnSpc>
              <a:buNone/>
            </a:pPr>
            <a:endParaRPr lang="en-US" altLang="zh-CN" sz="1400" b="1" dirty="0">
              <a:solidFill>
                <a:srgbClr val="0000FF"/>
              </a:solidFill>
              <a:ea typeface="宋体" pitchFamily="2" charset="-122"/>
              <a:cs typeface="Times New Roman" pitchFamily="18" charset="0"/>
            </a:endParaRPr>
          </a:p>
          <a:p>
            <a:pPr algn="just">
              <a:lnSpc>
                <a:spcPct val="90000"/>
              </a:lnSpc>
              <a:buFont typeface="Wingdings" pitchFamily="2" charset="2"/>
              <a:buChar char="u"/>
            </a:pPr>
            <a:r>
              <a:rPr lang="zh-CN" altLang="en-US" sz="2400" b="1" dirty="0" smtClean="0">
                <a:solidFill>
                  <a:srgbClr val="0000FF"/>
                </a:solidFill>
                <a:ea typeface="宋体" pitchFamily="2" charset="-122"/>
                <a:cs typeface="Times New Roman" pitchFamily="18" charset="0"/>
              </a:rPr>
              <a:t>子</a:t>
            </a:r>
            <a:r>
              <a:rPr lang="zh-CN" altLang="en-US" sz="2400" b="1" dirty="0">
                <a:solidFill>
                  <a:srgbClr val="0000FF"/>
                </a:solidFill>
                <a:ea typeface="宋体" pitchFamily="2" charset="-122"/>
                <a:cs typeface="Times New Roman" pitchFamily="18" charset="0"/>
              </a:rPr>
              <a:t>类可看做是特殊的父</a:t>
            </a:r>
            <a:r>
              <a:rPr lang="zh-CN" altLang="en-US" sz="2400" b="1" dirty="0" smtClean="0">
                <a:solidFill>
                  <a:srgbClr val="0000FF"/>
                </a:solidFill>
                <a:ea typeface="宋体" pitchFamily="2" charset="-122"/>
                <a:cs typeface="Times New Roman" pitchFamily="18" charset="0"/>
              </a:rPr>
              <a:t>类，所以父类类型的引用可以指向子类的对象：向上转型</a:t>
            </a:r>
            <a:r>
              <a:rPr lang="en-US" altLang="zh-CN" sz="2400" b="1" dirty="0" smtClean="0">
                <a:solidFill>
                  <a:srgbClr val="0000FF"/>
                </a:solidFill>
                <a:ea typeface="宋体" pitchFamily="2" charset="-122"/>
                <a:cs typeface="Times New Roman" pitchFamily="18" charset="0"/>
              </a:rPr>
              <a:t>(</a:t>
            </a:r>
            <a:r>
              <a:rPr lang="en-US" altLang="zh-CN" sz="2400" b="1" dirty="0" err="1" smtClean="0">
                <a:solidFill>
                  <a:srgbClr val="0000FF"/>
                </a:solidFill>
                <a:ea typeface="宋体" pitchFamily="2" charset="-122"/>
                <a:cs typeface="Times New Roman" pitchFamily="18" charset="0"/>
              </a:rPr>
              <a:t>upcasting</a:t>
            </a:r>
            <a:r>
              <a:rPr lang="en-US" altLang="zh-CN" sz="2400" b="1" dirty="0" smtClean="0">
                <a:solidFill>
                  <a:srgbClr val="0000FF"/>
                </a:solidFill>
                <a:ea typeface="宋体" pitchFamily="2" charset="-122"/>
                <a:cs typeface="Times New Roman" pitchFamily="18" charset="0"/>
              </a:rPr>
              <a:t>)</a:t>
            </a:r>
            <a:r>
              <a:rPr lang="zh-CN" altLang="en-US" sz="2400" b="1" dirty="0" smtClean="0">
                <a:solidFill>
                  <a:srgbClr val="0000FF"/>
                </a:solidFill>
                <a:ea typeface="宋体" pitchFamily="2" charset="-122"/>
                <a:cs typeface="Times New Roman" pitchFamily="18" charset="0"/>
              </a:rPr>
              <a:t>。</a:t>
            </a:r>
          </a:p>
          <a:p>
            <a:pPr algn="just" eaLnBrk="1" hangingPunct="1">
              <a:lnSpc>
                <a:spcPct val="90000"/>
              </a:lnSpc>
              <a:buFontTx/>
              <a:buNone/>
            </a:pPr>
            <a:endParaRPr lang="zh-CN" altLang="en-US" sz="2400" b="1" dirty="0" smtClean="0">
              <a:solidFill>
                <a:schemeClr val="accent2"/>
              </a:solidFill>
              <a:ea typeface="宋体" pitchFamily="2" charset="-122"/>
              <a:cs typeface="Times New Roman" pitchFamily="18" charset="0"/>
            </a:endParaRPr>
          </a:p>
        </p:txBody>
      </p:sp>
    </p:spTree>
    <p:extLst>
      <p:ext uri="{BB962C8B-B14F-4D97-AF65-F5344CB8AC3E}">
        <p14:creationId xmlns:p14="http://schemas.microsoft.com/office/powerpoint/2010/main" val="34901795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4000496" y="571480"/>
            <a:ext cx="2881312" cy="1143000"/>
          </a:xfrm>
        </p:spPr>
        <p:txBody>
          <a:bodyPr/>
          <a:lstStyle/>
          <a:p>
            <a:pPr algn="l" eaLnBrk="1" hangingPunct="1">
              <a:defRPr/>
            </a:pPr>
            <a:r>
              <a:rPr lang="zh-CN" altLang="en-US" b="1" dirty="0" smtClean="0">
                <a:solidFill>
                  <a:schemeClr val="tx1"/>
                </a:solidFill>
                <a:latin typeface="+mn-lt"/>
                <a:ea typeface="宋体" pitchFamily="2" charset="-122"/>
                <a:cs typeface="Times New Roman" pitchFamily="18" charset="0"/>
              </a:rPr>
              <a:t>多态性</a:t>
            </a:r>
            <a:r>
              <a:rPr lang="en-US" altLang="zh-CN" b="1" dirty="0" smtClean="0">
                <a:solidFill>
                  <a:schemeClr val="tx1"/>
                </a:solidFill>
                <a:latin typeface="+mn-lt"/>
                <a:ea typeface="宋体" pitchFamily="2" charset="-122"/>
                <a:cs typeface="Times New Roman" pitchFamily="18" charset="0"/>
              </a:rPr>
              <a:t>(3)</a:t>
            </a:r>
          </a:p>
        </p:txBody>
      </p:sp>
      <p:sp>
        <p:nvSpPr>
          <p:cNvPr id="31747" name="Rectangle 3"/>
          <p:cNvSpPr>
            <a:spLocks noChangeArrowheads="1"/>
          </p:cNvSpPr>
          <p:nvPr/>
        </p:nvSpPr>
        <p:spPr bwMode="auto">
          <a:xfrm>
            <a:off x="0" y="1620838"/>
            <a:ext cx="9144000" cy="3991862"/>
          </a:xfrm>
          <a:prstGeom prst="rect">
            <a:avLst/>
          </a:prstGeom>
          <a:noFill/>
          <a:ln w="9525">
            <a:noFill/>
            <a:miter lim="800000"/>
            <a:headEnd/>
            <a:tailEnd/>
          </a:ln>
        </p:spPr>
        <p:txBody>
          <a:bodyPr>
            <a:spAutoFit/>
          </a:bodyPr>
          <a:lstStyle/>
          <a:p>
            <a:pPr marL="457200" indent="-457200">
              <a:spcBef>
                <a:spcPct val="50000"/>
              </a:spcBef>
              <a:buFont typeface="Wingdings" pitchFamily="2" charset="2"/>
              <a:buChar char="l"/>
            </a:pPr>
            <a:r>
              <a:rPr lang="zh-CN" altLang="en-US" sz="2800" b="1" dirty="0">
                <a:ea typeface="宋体" pitchFamily="2" charset="-122"/>
                <a:cs typeface="Times New Roman" pitchFamily="18" charset="0"/>
              </a:rPr>
              <a:t>一个引用类型变量如果声明为父类的类型，但实际引用的是子类对象，那么该变量就</a:t>
            </a:r>
            <a:r>
              <a:rPr lang="zh-CN" altLang="en-US" sz="2800" b="1" dirty="0">
                <a:solidFill>
                  <a:srgbClr val="FF0000"/>
                </a:solidFill>
                <a:ea typeface="宋体" pitchFamily="2" charset="-122"/>
                <a:cs typeface="Times New Roman" pitchFamily="18" charset="0"/>
              </a:rPr>
              <a:t>不能</a:t>
            </a:r>
            <a:r>
              <a:rPr lang="zh-CN" altLang="en-US" sz="2800" b="1" dirty="0">
                <a:ea typeface="宋体" pitchFamily="2" charset="-122"/>
                <a:cs typeface="Times New Roman" pitchFamily="18" charset="0"/>
              </a:rPr>
              <a:t>再访问子类中添加的属性和方法</a:t>
            </a:r>
          </a:p>
          <a:p>
            <a:pPr marL="457200" indent="-457200">
              <a:spcBef>
                <a:spcPct val="50000"/>
              </a:spcBef>
            </a:pPr>
            <a:r>
              <a:rPr lang="zh-CN" altLang="en-US" b="1" dirty="0">
                <a:solidFill>
                  <a:schemeClr val="accent2"/>
                </a:solidFill>
                <a:ea typeface="宋体" pitchFamily="2" charset="-122"/>
                <a:cs typeface="Times New Roman" pitchFamily="18" charset="0"/>
              </a:rPr>
              <a:t>	</a:t>
            </a:r>
            <a:r>
              <a:rPr lang="en-US" altLang="zh-CN" sz="2200" b="1" dirty="0">
                <a:solidFill>
                  <a:schemeClr val="accent2"/>
                </a:solidFill>
                <a:ea typeface="宋体" pitchFamily="2" charset="-122"/>
                <a:cs typeface="Times New Roman" pitchFamily="18" charset="0"/>
              </a:rPr>
              <a:t>Student m = new Student();</a:t>
            </a:r>
          </a:p>
          <a:p>
            <a:pPr marL="457200" indent="-457200">
              <a:spcBef>
                <a:spcPct val="30000"/>
              </a:spcBef>
            </a:pPr>
            <a:r>
              <a:rPr lang="en-US" altLang="zh-CN" sz="2200" b="1" dirty="0">
                <a:solidFill>
                  <a:schemeClr val="accent2"/>
                </a:solidFill>
                <a:ea typeface="宋体" pitchFamily="2" charset="-122"/>
                <a:cs typeface="Times New Roman" pitchFamily="18" charset="0"/>
              </a:rPr>
              <a:t>	</a:t>
            </a:r>
            <a:r>
              <a:rPr lang="en-US" altLang="zh-CN" sz="2200" b="1" dirty="0" err="1" smtClean="0">
                <a:solidFill>
                  <a:schemeClr val="accent2"/>
                </a:solidFill>
                <a:ea typeface="宋体" pitchFamily="2" charset="-122"/>
                <a:cs typeface="Times New Roman" pitchFamily="18" charset="0"/>
              </a:rPr>
              <a:t>m.score</a:t>
            </a:r>
            <a:r>
              <a:rPr lang="en-US" altLang="zh-CN" sz="2200" b="1" dirty="0" smtClean="0">
                <a:solidFill>
                  <a:schemeClr val="accent2"/>
                </a:solidFill>
                <a:ea typeface="宋体" pitchFamily="2" charset="-122"/>
                <a:cs typeface="Times New Roman" pitchFamily="18" charset="0"/>
              </a:rPr>
              <a:t> </a:t>
            </a:r>
            <a:r>
              <a:rPr lang="en-US" altLang="zh-CN" sz="2200" b="1" dirty="0">
                <a:solidFill>
                  <a:schemeClr val="accent2"/>
                </a:solidFill>
                <a:ea typeface="宋体" pitchFamily="2" charset="-122"/>
                <a:cs typeface="Times New Roman" pitchFamily="18" charset="0"/>
              </a:rPr>
              <a:t>= </a:t>
            </a:r>
            <a:r>
              <a:rPr lang="en-US" altLang="zh-CN" sz="2200" b="1" dirty="0" smtClean="0">
                <a:solidFill>
                  <a:schemeClr val="accent2"/>
                </a:solidFill>
                <a:ea typeface="宋体" pitchFamily="2" charset="-122"/>
                <a:cs typeface="Times New Roman" pitchFamily="18" charset="0"/>
              </a:rPr>
              <a:t>98;</a:t>
            </a:r>
            <a:r>
              <a:rPr lang="en-US" altLang="zh-CN" sz="2200" b="1" dirty="0">
                <a:solidFill>
                  <a:schemeClr val="accent2"/>
                </a:solidFill>
                <a:ea typeface="宋体" pitchFamily="2" charset="-122"/>
                <a:cs typeface="Times New Roman" pitchFamily="18" charset="0"/>
              </a:rPr>
              <a:t>	</a:t>
            </a:r>
            <a:r>
              <a:rPr lang="en-US" altLang="zh-CN" sz="2200" b="1" dirty="0">
                <a:solidFill>
                  <a:schemeClr val="accent1"/>
                </a:solidFill>
                <a:ea typeface="宋体" pitchFamily="2" charset="-122"/>
                <a:cs typeface="Times New Roman" pitchFamily="18" charset="0"/>
              </a:rPr>
              <a:t>//</a:t>
            </a:r>
            <a:r>
              <a:rPr lang="zh-CN" altLang="en-US" sz="2200" b="1" dirty="0">
                <a:solidFill>
                  <a:schemeClr val="accent1"/>
                </a:solidFill>
                <a:ea typeface="宋体" pitchFamily="2" charset="-122"/>
                <a:cs typeface="Times New Roman" pitchFamily="18" charset="0"/>
              </a:rPr>
              <a:t>合法</a:t>
            </a:r>
            <a:r>
              <a:rPr lang="en-US" altLang="zh-CN" sz="2200" b="1" dirty="0">
                <a:solidFill>
                  <a:schemeClr val="accent1"/>
                </a:solidFill>
                <a:ea typeface="宋体" pitchFamily="2" charset="-122"/>
                <a:cs typeface="Times New Roman" pitchFamily="18" charset="0"/>
              </a:rPr>
              <a:t>,Student</a:t>
            </a:r>
            <a:r>
              <a:rPr lang="zh-CN" altLang="en-US" sz="2200" b="1" dirty="0">
                <a:solidFill>
                  <a:schemeClr val="accent1"/>
                </a:solidFill>
                <a:ea typeface="宋体" pitchFamily="2" charset="-122"/>
                <a:cs typeface="Times New Roman" pitchFamily="18" charset="0"/>
              </a:rPr>
              <a:t>类有</a:t>
            </a:r>
            <a:r>
              <a:rPr lang="en-US" altLang="zh-CN" sz="2200" b="1" dirty="0">
                <a:solidFill>
                  <a:schemeClr val="accent1"/>
                </a:solidFill>
                <a:ea typeface="宋体" pitchFamily="2" charset="-122"/>
                <a:cs typeface="Times New Roman" pitchFamily="18" charset="0"/>
              </a:rPr>
              <a:t>school</a:t>
            </a:r>
            <a:r>
              <a:rPr lang="zh-CN" altLang="en-US" sz="2200" b="1" dirty="0">
                <a:solidFill>
                  <a:schemeClr val="accent1"/>
                </a:solidFill>
                <a:ea typeface="宋体" pitchFamily="2" charset="-122"/>
                <a:cs typeface="Times New Roman" pitchFamily="18" charset="0"/>
              </a:rPr>
              <a:t>成员变量</a:t>
            </a:r>
            <a:endParaRPr lang="zh-CN" altLang="en-US" sz="2200" b="1" dirty="0">
              <a:solidFill>
                <a:schemeClr val="accent2"/>
              </a:solidFill>
              <a:ea typeface="宋体" pitchFamily="2" charset="-122"/>
              <a:cs typeface="Times New Roman" pitchFamily="18" charset="0"/>
            </a:endParaRPr>
          </a:p>
          <a:p>
            <a:pPr marL="457200" indent="-457200">
              <a:spcBef>
                <a:spcPct val="30000"/>
              </a:spcBef>
            </a:pPr>
            <a:r>
              <a:rPr lang="zh-CN" altLang="en-US" sz="2200" b="1" dirty="0">
                <a:solidFill>
                  <a:schemeClr val="accent2"/>
                </a:solidFill>
                <a:ea typeface="宋体" pitchFamily="2" charset="-122"/>
                <a:cs typeface="Times New Roman" pitchFamily="18" charset="0"/>
              </a:rPr>
              <a:t>	</a:t>
            </a:r>
            <a:r>
              <a:rPr lang="en-US" altLang="zh-CN" sz="2200" b="1" dirty="0">
                <a:solidFill>
                  <a:schemeClr val="accent2"/>
                </a:solidFill>
                <a:ea typeface="宋体" pitchFamily="2" charset="-122"/>
                <a:cs typeface="Times New Roman" pitchFamily="18" charset="0"/>
              </a:rPr>
              <a:t>Person e = new Student(); </a:t>
            </a:r>
            <a:endParaRPr lang="en-US" altLang="zh-CN" sz="2200" b="1" dirty="0">
              <a:solidFill>
                <a:schemeClr val="accent1"/>
              </a:solidFill>
              <a:ea typeface="宋体" pitchFamily="2" charset="-122"/>
              <a:cs typeface="Times New Roman" pitchFamily="18" charset="0"/>
            </a:endParaRPr>
          </a:p>
          <a:p>
            <a:pPr marL="457200" indent="-457200">
              <a:spcBef>
                <a:spcPct val="30000"/>
              </a:spcBef>
            </a:pPr>
            <a:r>
              <a:rPr lang="en-US" altLang="zh-CN" sz="2200" b="1" dirty="0">
                <a:solidFill>
                  <a:schemeClr val="accent2"/>
                </a:solidFill>
                <a:ea typeface="宋体" pitchFamily="2" charset="-122"/>
                <a:cs typeface="Times New Roman" pitchFamily="18" charset="0"/>
              </a:rPr>
              <a:t>	</a:t>
            </a:r>
            <a:r>
              <a:rPr lang="en-US" altLang="zh-CN" sz="2200" b="1" dirty="0" err="1" smtClean="0">
                <a:solidFill>
                  <a:schemeClr val="accent2"/>
                </a:solidFill>
                <a:ea typeface="宋体" pitchFamily="2" charset="-122"/>
                <a:cs typeface="Times New Roman" pitchFamily="18" charset="0"/>
              </a:rPr>
              <a:t>e.score</a:t>
            </a:r>
            <a:r>
              <a:rPr lang="en-US" altLang="zh-CN" sz="2200" b="1" dirty="0" smtClean="0">
                <a:solidFill>
                  <a:schemeClr val="accent2"/>
                </a:solidFill>
                <a:ea typeface="宋体" pitchFamily="2" charset="-122"/>
                <a:cs typeface="Times New Roman" pitchFamily="18" charset="0"/>
              </a:rPr>
              <a:t> </a:t>
            </a:r>
            <a:r>
              <a:rPr lang="en-US" altLang="zh-CN" sz="2200" b="1" dirty="0">
                <a:solidFill>
                  <a:schemeClr val="accent2"/>
                </a:solidFill>
                <a:ea typeface="宋体" pitchFamily="2" charset="-122"/>
                <a:cs typeface="Times New Roman" pitchFamily="18" charset="0"/>
              </a:rPr>
              <a:t>= </a:t>
            </a:r>
            <a:r>
              <a:rPr lang="en-US" altLang="zh-CN" sz="2200" b="1" dirty="0" smtClean="0">
                <a:solidFill>
                  <a:schemeClr val="accent2"/>
                </a:solidFill>
                <a:ea typeface="宋体" pitchFamily="2" charset="-122"/>
                <a:cs typeface="Times New Roman" pitchFamily="18" charset="0"/>
              </a:rPr>
              <a:t>98;</a:t>
            </a:r>
            <a:r>
              <a:rPr lang="en-US" altLang="zh-CN" sz="2200" b="1" dirty="0">
                <a:solidFill>
                  <a:schemeClr val="accent2"/>
                </a:solidFill>
                <a:ea typeface="宋体" pitchFamily="2" charset="-122"/>
                <a:cs typeface="Times New Roman" pitchFamily="18" charset="0"/>
              </a:rPr>
              <a:t>	</a:t>
            </a:r>
            <a:r>
              <a:rPr lang="en-US" altLang="zh-CN" sz="2200" b="1" dirty="0">
                <a:solidFill>
                  <a:schemeClr val="accent1"/>
                </a:solidFill>
                <a:ea typeface="宋体" pitchFamily="2" charset="-122"/>
                <a:cs typeface="Times New Roman" pitchFamily="18" charset="0"/>
              </a:rPr>
              <a:t>//</a:t>
            </a:r>
            <a:r>
              <a:rPr lang="zh-CN" altLang="en-US" sz="2200" b="1" dirty="0">
                <a:solidFill>
                  <a:schemeClr val="accent1"/>
                </a:solidFill>
                <a:ea typeface="宋体" pitchFamily="2" charset="-122"/>
                <a:cs typeface="Times New Roman" pitchFamily="18" charset="0"/>
              </a:rPr>
              <a:t>非法</a:t>
            </a:r>
            <a:r>
              <a:rPr lang="en-US" altLang="zh-CN" sz="2200" b="1" dirty="0">
                <a:solidFill>
                  <a:schemeClr val="accent1"/>
                </a:solidFill>
                <a:ea typeface="宋体" pitchFamily="2" charset="-122"/>
                <a:cs typeface="Times New Roman" pitchFamily="18" charset="0"/>
              </a:rPr>
              <a:t>,Person</a:t>
            </a:r>
            <a:r>
              <a:rPr lang="zh-CN" altLang="en-US" sz="2200" b="1" dirty="0">
                <a:solidFill>
                  <a:schemeClr val="accent1"/>
                </a:solidFill>
                <a:ea typeface="宋体" pitchFamily="2" charset="-122"/>
                <a:cs typeface="Times New Roman" pitchFamily="18" charset="0"/>
              </a:rPr>
              <a:t>类没有</a:t>
            </a:r>
            <a:r>
              <a:rPr lang="en-US" altLang="zh-CN" sz="2200" b="1" dirty="0">
                <a:solidFill>
                  <a:schemeClr val="accent1"/>
                </a:solidFill>
                <a:ea typeface="宋体" pitchFamily="2" charset="-122"/>
                <a:cs typeface="Times New Roman" pitchFamily="18" charset="0"/>
              </a:rPr>
              <a:t>school</a:t>
            </a:r>
            <a:r>
              <a:rPr lang="zh-CN" altLang="en-US" sz="2200" b="1" dirty="0">
                <a:solidFill>
                  <a:schemeClr val="accent1"/>
                </a:solidFill>
                <a:ea typeface="宋体" pitchFamily="2" charset="-122"/>
                <a:cs typeface="Times New Roman" pitchFamily="18" charset="0"/>
              </a:rPr>
              <a:t>成员变量</a:t>
            </a:r>
          </a:p>
          <a:p>
            <a:pPr marL="457200" indent="-457200">
              <a:spcBef>
                <a:spcPct val="30000"/>
              </a:spcBef>
            </a:pPr>
            <a:r>
              <a:rPr lang="zh-CN" altLang="en-US" sz="2200" b="1" dirty="0">
                <a:solidFill>
                  <a:srgbClr val="FF0000"/>
                </a:solidFill>
                <a:ea typeface="宋体" pitchFamily="2" charset="-122"/>
                <a:cs typeface="Times New Roman" pitchFamily="18" charset="0"/>
              </a:rPr>
              <a:t>      属性是在编译时确定的，编译时</a:t>
            </a:r>
            <a:r>
              <a:rPr lang="en-US" altLang="zh-CN" sz="2200" b="1" dirty="0">
                <a:solidFill>
                  <a:srgbClr val="FF0000"/>
                </a:solidFill>
                <a:ea typeface="宋体" pitchFamily="2" charset="-122"/>
                <a:cs typeface="Times New Roman" pitchFamily="18" charset="0"/>
              </a:rPr>
              <a:t>e</a:t>
            </a:r>
            <a:r>
              <a:rPr lang="zh-CN" altLang="en-US" sz="2200" b="1" dirty="0">
                <a:solidFill>
                  <a:srgbClr val="FF0000"/>
                </a:solidFill>
                <a:ea typeface="宋体" pitchFamily="2" charset="-122"/>
                <a:cs typeface="Times New Roman" pitchFamily="18" charset="0"/>
              </a:rPr>
              <a:t>为</a:t>
            </a:r>
            <a:r>
              <a:rPr lang="en-US" altLang="zh-CN" sz="2200" b="1" dirty="0">
                <a:solidFill>
                  <a:srgbClr val="FF0000"/>
                </a:solidFill>
                <a:ea typeface="宋体" pitchFamily="2" charset="-122"/>
                <a:cs typeface="Times New Roman" pitchFamily="18" charset="0"/>
              </a:rPr>
              <a:t>Person</a:t>
            </a:r>
            <a:r>
              <a:rPr lang="zh-CN" altLang="en-US" sz="2200" b="1" dirty="0">
                <a:solidFill>
                  <a:srgbClr val="FF0000"/>
                </a:solidFill>
                <a:ea typeface="宋体" pitchFamily="2" charset="-122"/>
                <a:cs typeface="Times New Roman" pitchFamily="18" charset="0"/>
              </a:rPr>
              <a:t>类型，没有</a:t>
            </a:r>
            <a:r>
              <a:rPr lang="en-US" altLang="zh-CN" sz="2200" b="1" dirty="0">
                <a:solidFill>
                  <a:srgbClr val="FF0000"/>
                </a:solidFill>
                <a:ea typeface="宋体" pitchFamily="2" charset="-122"/>
                <a:cs typeface="Times New Roman" pitchFamily="18" charset="0"/>
              </a:rPr>
              <a:t>school</a:t>
            </a:r>
            <a:r>
              <a:rPr lang="zh-CN" altLang="en-US" sz="2200" b="1" dirty="0">
                <a:solidFill>
                  <a:srgbClr val="FF0000"/>
                </a:solidFill>
                <a:ea typeface="宋体" pitchFamily="2" charset="-122"/>
                <a:cs typeface="Times New Roman" pitchFamily="18" charset="0"/>
              </a:rPr>
              <a:t>成员变量，因而编译错误。</a:t>
            </a:r>
          </a:p>
        </p:txBody>
      </p:sp>
    </p:spTree>
    <p:extLst>
      <p:ext uri="{BB962C8B-B14F-4D97-AF65-F5344CB8AC3E}">
        <p14:creationId xmlns:p14="http://schemas.microsoft.com/office/powerpoint/2010/main" val="31503557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642918"/>
            <a:ext cx="8229600" cy="857256"/>
          </a:xfrm>
        </p:spPr>
        <p:txBody>
          <a:bodyPr/>
          <a:lstStyle/>
          <a:p>
            <a:r>
              <a:rPr lang="zh-CN" altLang="en-US" dirty="0" smtClean="0"/>
              <a:t>示  例</a:t>
            </a:r>
            <a:r>
              <a:rPr lang="en-US" altLang="zh-CN" dirty="0" smtClean="0"/>
              <a:t>—Employee</a:t>
            </a:r>
            <a:r>
              <a:rPr lang="zh-CN" altLang="en-US" dirty="0" smtClean="0"/>
              <a:t>类</a:t>
            </a:r>
            <a:endParaRPr lang="zh-CN" altLang="en-US" dirty="0"/>
          </a:p>
        </p:txBody>
      </p:sp>
      <p:sp>
        <p:nvSpPr>
          <p:cNvPr id="3" name="内容占位符 2"/>
          <p:cNvSpPr>
            <a:spLocks noGrp="1"/>
          </p:cNvSpPr>
          <p:nvPr>
            <p:ph idx="1"/>
          </p:nvPr>
        </p:nvSpPr>
        <p:spPr>
          <a:xfrm>
            <a:off x="457200" y="1600200"/>
            <a:ext cx="8229600" cy="4972072"/>
          </a:xfrm>
        </p:spPr>
        <p:txBody>
          <a:bodyPr>
            <a:normAutofit fontScale="62500" lnSpcReduction="20000"/>
          </a:bodyPr>
          <a:lstStyle/>
          <a:p>
            <a:pPr marL="361950" indent="-361950">
              <a:buNone/>
              <a:defRPr/>
            </a:pPr>
            <a:r>
              <a:rPr lang="en-US" altLang="zh-CN" sz="3100" dirty="0" smtClean="0">
                <a:ea typeface="宋体" pitchFamily="2" charset="-122"/>
              </a:rPr>
              <a:t>1  public class Employee {</a:t>
            </a:r>
          </a:p>
          <a:p>
            <a:pPr marL="361950" indent="-361950">
              <a:buNone/>
              <a:defRPr/>
            </a:pPr>
            <a:r>
              <a:rPr lang="en-US" altLang="zh-CN" sz="3100" dirty="0" smtClean="0">
                <a:ea typeface="宋体" pitchFamily="2" charset="-122"/>
              </a:rPr>
              <a:t>2      String name = "</a:t>
            </a:r>
            <a:r>
              <a:rPr lang="zh-CN" altLang="en-US" sz="3100" dirty="0" smtClean="0">
                <a:ea typeface="宋体" pitchFamily="2" charset="-122"/>
              </a:rPr>
              <a:t>张三</a:t>
            </a:r>
            <a:r>
              <a:rPr lang="en-US" altLang="zh-CN" sz="3100" dirty="0" smtClean="0">
                <a:ea typeface="宋体" pitchFamily="2" charset="-122"/>
              </a:rPr>
              <a:t>";</a:t>
            </a:r>
          </a:p>
          <a:p>
            <a:pPr marL="361950" indent="-361950">
              <a:buNone/>
              <a:defRPr/>
            </a:pPr>
            <a:r>
              <a:rPr lang="en-US" altLang="zh-CN" sz="3100" dirty="0" smtClean="0">
                <a:ea typeface="宋体" pitchFamily="2" charset="-122"/>
              </a:rPr>
              <a:t>3      String address;</a:t>
            </a:r>
          </a:p>
          <a:p>
            <a:pPr marL="361950" indent="-361950">
              <a:buNone/>
              <a:defRPr/>
            </a:pPr>
            <a:r>
              <a:rPr lang="en-US" altLang="zh-CN" sz="3100" dirty="0" smtClean="0">
                <a:ea typeface="宋体" pitchFamily="2" charset="-122"/>
              </a:rPr>
              <a:t>4      float salary;</a:t>
            </a:r>
          </a:p>
          <a:p>
            <a:pPr marL="361950" indent="-361950">
              <a:buNone/>
              <a:defRPr/>
            </a:pPr>
            <a:r>
              <a:rPr lang="en-US" altLang="zh-CN" sz="3100" dirty="0" smtClean="0">
                <a:ea typeface="宋体" pitchFamily="2" charset="-122"/>
              </a:rPr>
              <a:t>5  </a:t>
            </a:r>
          </a:p>
          <a:p>
            <a:pPr marL="361950" indent="-361950">
              <a:buNone/>
              <a:defRPr/>
            </a:pPr>
            <a:r>
              <a:rPr lang="en-US" altLang="zh-CN" sz="3100" dirty="0" smtClean="0">
                <a:ea typeface="宋体" pitchFamily="2" charset="-122"/>
              </a:rPr>
              <a:t>6      public void </a:t>
            </a:r>
            <a:r>
              <a:rPr lang="en-US" altLang="zh-CN" sz="3100" dirty="0" err="1" smtClean="0">
                <a:ea typeface="宋体" pitchFamily="2" charset="-122"/>
              </a:rPr>
              <a:t>receivesPay</a:t>
            </a:r>
            <a:r>
              <a:rPr lang="en-US" altLang="zh-CN" sz="3100" dirty="0" smtClean="0">
                <a:ea typeface="宋体" pitchFamily="2" charset="-122"/>
              </a:rPr>
              <a:t>() {</a:t>
            </a:r>
          </a:p>
          <a:p>
            <a:pPr marL="361950" indent="-361950">
              <a:buNone/>
              <a:defRPr/>
            </a:pPr>
            <a:r>
              <a:rPr lang="en-US" altLang="zh-CN" sz="3100" dirty="0" smtClean="0">
                <a:ea typeface="宋体" pitchFamily="2" charset="-122"/>
              </a:rPr>
              <a:t>7          </a:t>
            </a:r>
            <a:r>
              <a:rPr lang="en-US" altLang="zh-CN" sz="3100" dirty="0" err="1" smtClean="0">
                <a:ea typeface="宋体" pitchFamily="2" charset="-122"/>
              </a:rPr>
              <a:t>System.out.println</a:t>
            </a:r>
            <a:r>
              <a:rPr lang="en-US" altLang="zh-CN" sz="3100" dirty="0" smtClean="0">
                <a:ea typeface="宋体" pitchFamily="2" charset="-122"/>
              </a:rPr>
              <a:t>(" </a:t>
            </a:r>
            <a:r>
              <a:rPr lang="en-US" altLang="zh-CN" sz="3100" dirty="0" err="1" smtClean="0">
                <a:ea typeface="宋体" pitchFamily="2" charset="-122"/>
              </a:rPr>
              <a:t>receivesPay</a:t>
            </a:r>
            <a:r>
              <a:rPr lang="en-US" altLang="zh-CN" sz="3100" dirty="0" smtClean="0">
                <a:ea typeface="宋体" pitchFamily="2" charset="-122"/>
              </a:rPr>
              <a:t>");</a:t>
            </a:r>
          </a:p>
          <a:p>
            <a:pPr marL="361950" indent="-361950">
              <a:buNone/>
              <a:defRPr/>
            </a:pPr>
            <a:r>
              <a:rPr lang="en-US" altLang="zh-CN" sz="3100" dirty="0" smtClean="0">
                <a:ea typeface="宋体" pitchFamily="2" charset="-122"/>
              </a:rPr>
              <a:t>8      }</a:t>
            </a:r>
          </a:p>
          <a:p>
            <a:pPr marL="361950" indent="-361950">
              <a:buNone/>
              <a:defRPr/>
            </a:pPr>
            <a:r>
              <a:rPr lang="en-US" altLang="zh-CN" sz="3100" dirty="0" smtClean="0">
                <a:ea typeface="宋体" pitchFamily="2" charset="-122"/>
              </a:rPr>
              <a:t>9  </a:t>
            </a:r>
          </a:p>
          <a:p>
            <a:pPr marL="361950" indent="-361950">
              <a:buNone/>
              <a:defRPr/>
            </a:pPr>
            <a:r>
              <a:rPr lang="en-US" altLang="zh-CN" sz="3100" dirty="0" smtClean="0">
                <a:ea typeface="宋体" pitchFamily="2" charset="-122"/>
              </a:rPr>
              <a:t>10     public String </a:t>
            </a:r>
            <a:r>
              <a:rPr lang="en-US" altLang="zh-CN" sz="3100" dirty="0" err="1" smtClean="0">
                <a:ea typeface="宋体" pitchFamily="2" charset="-122"/>
              </a:rPr>
              <a:t>getName</a:t>
            </a:r>
            <a:r>
              <a:rPr lang="en-US" altLang="zh-CN" sz="3100" dirty="0" smtClean="0">
                <a:ea typeface="宋体" pitchFamily="2" charset="-122"/>
              </a:rPr>
              <a:t>() {</a:t>
            </a:r>
          </a:p>
          <a:p>
            <a:pPr marL="361950" indent="-361950">
              <a:buNone/>
              <a:defRPr/>
            </a:pPr>
            <a:r>
              <a:rPr lang="en-US" altLang="zh-CN" sz="3100" dirty="0" smtClean="0">
                <a:ea typeface="宋体" pitchFamily="2" charset="-122"/>
              </a:rPr>
              <a:t>11         return name;</a:t>
            </a:r>
          </a:p>
          <a:p>
            <a:pPr marL="361950" indent="-361950">
              <a:buNone/>
              <a:defRPr/>
            </a:pPr>
            <a:r>
              <a:rPr lang="en-US" altLang="zh-CN" sz="3100" dirty="0" smtClean="0">
                <a:ea typeface="宋体" pitchFamily="2" charset="-122"/>
              </a:rPr>
              <a:t>12     }</a:t>
            </a:r>
          </a:p>
          <a:p>
            <a:pPr marL="361950" indent="-361950">
              <a:buNone/>
              <a:defRPr/>
            </a:pPr>
            <a:r>
              <a:rPr lang="en-US" altLang="zh-CN" sz="3100" dirty="0" smtClean="0">
                <a:ea typeface="宋体" pitchFamily="2" charset="-122"/>
              </a:rPr>
              <a:t>13 </a:t>
            </a:r>
          </a:p>
          <a:p>
            <a:pPr marL="361950" indent="-361950">
              <a:buNone/>
              <a:defRPr/>
            </a:pPr>
            <a:r>
              <a:rPr lang="en-US" altLang="zh-CN" sz="3100" dirty="0" smtClean="0">
                <a:ea typeface="宋体" pitchFamily="2" charset="-122"/>
              </a:rPr>
              <a:t>14     public String </a:t>
            </a:r>
            <a:r>
              <a:rPr lang="en-US" altLang="zh-CN" sz="3100" dirty="0" err="1" smtClean="0">
                <a:ea typeface="宋体" pitchFamily="2" charset="-122"/>
              </a:rPr>
              <a:t>getAddress</a:t>
            </a:r>
            <a:r>
              <a:rPr lang="en-US" altLang="zh-CN" sz="3100" dirty="0" smtClean="0">
                <a:ea typeface="宋体" pitchFamily="2" charset="-122"/>
              </a:rPr>
              <a:t>() {</a:t>
            </a:r>
          </a:p>
          <a:p>
            <a:pPr marL="361950" indent="-361950">
              <a:buNone/>
              <a:defRPr/>
            </a:pPr>
            <a:r>
              <a:rPr lang="en-US" altLang="zh-CN" sz="3100" dirty="0" smtClean="0">
                <a:ea typeface="宋体" pitchFamily="2" charset="-122"/>
              </a:rPr>
              <a:t>15         return address;</a:t>
            </a:r>
          </a:p>
          <a:p>
            <a:pPr marL="361950" indent="-361950">
              <a:buNone/>
              <a:defRPr/>
            </a:pPr>
            <a:r>
              <a:rPr lang="en-US" altLang="zh-CN" sz="3100" dirty="0" smtClean="0">
                <a:ea typeface="宋体" pitchFamily="2" charset="-122"/>
              </a:rPr>
              <a:t>16     }</a:t>
            </a:r>
          </a:p>
          <a:p>
            <a:pPr marL="361950" indent="-361950">
              <a:buNone/>
              <a:defRPr/>
            </a:pPr>
            <a:r>
              <a:rPr lang="en-US" altLang="zh-CN" sz="3100" dirty="0" smtClean="0">
                <a:ea typeface="宋体" pitchFamily="2" charset="-122"/>
              </a:rPr>
              <a:t>17 }</a:t>
            </a:r>
          </a:p>
          <a:p>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362741" y="692696"/>
            <a:ext cx="8072494" cy="913866"/>
          </a:xfrm>
        </p:spPr>
        <p:txBody>
          <a:bodyPr>
            <a:normAutofit/>
          </a:bodyPr>
          <a:lstStyle/>
          <a:p>
            <a:pPr algn="l" eaLnBrk="1" hangingPunct="1">
              <a:defRPr/>
            </a:pPr>
            <a:r>
              <a:rPr lang="zh-CN" altLang="en-US" b="1" dirty="0" smtClean="0">
                <a:solidFill>
                  <a:schemeClr val="tx1"/>
                </a:solidFill>
                <a:latin typeface="+mn-lt"/>
                <a:ea typeface="宋体" pitchFamily="2" charset="-122"/>
                <a:cs typeface="Times New Roman" pitchFamily="18" charset="0"/>
              </a:rPr>
              <a:t>虚拟方法调用</a:t>
            </a:r>
            <a:r>
              <a:rPr lang="en-US" altLang="zh-CN" sz="3200" b="1" dirty="0" smtClean="0">
                <a:solidFill>
                  <a:srgbClr val="BD6FBF"/>
                </a:solidFill>
                <a:latin typeface="+mn-lt"/>
                <a:ea typeface="宋体" pitchFamily="2" charset="-122"/>
                <a:cs typeface="Times New Roman" pitchFamily="18" charset="0"/>
              </a:rPr>
              <a:t>(Virtual Method Invocation)</a:t>
            </a:r>
          </a:p>
        </p:txBody>
      </p:sp>
      <p:sp>
        <p:nvSpPr>
          <p:cNvPr id="32771" name="Rectangle 3"/>
          <p:cNvSpPr>
            <a:spLocks noChangeArrowheads="1"/>
          </p:cNvSpPr>
          <p:nvPr/>
        </p:nvSpPr>
        <p:spPr bwMode="auto">
          <a:xfrm>
            <a:off x="395536" y="1773238"/>
            <a:ext cx="8352928" cy="4585871"/>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l"/>
            </a:pPr>
            <a:r>
              <a:rPr lang="en-US" altLang="zh-CN" sz="2000" b="1" dirty="0">
                <a:ea typeface="宋体" pitchFamily="2" charset="-122"/>
                <a:cs typeface="Times New Roman" pitchFamily="18" charset="0"/>
              </a:rPr>
              <a:t>  </a:t>
            </a:r>
            <a:r>
              <a:rPr lang="zh-CN" altLang="en-US" sz="2000" b="1" dirty="0">
                <a:ea typeface="宋体" pitchFamily="2" charset="-122"/>
                <a:cs typeface="Times New Roman" pitchFamily="18" charset="0"/>
              </a:rPr>
              <a:t>正常的方法调用</a:t>
            </a:r>
          </a:p>
          <a:p>
            <a:r>
              <a:rPr lang="zh-CN" altLang="en-US" sz="2000" b="1" dirty="0">
                <a:ea typeface="宋体" pitchFamily="2" charset="-122"/>
                <a:cs typeface="Times New Roman" pitchFamily="18" charset="0"/>
              </a:rPr>
              <a:t>   	</a:t>
            </a:r>
            <a:r>
              <a:rPr lang="en-US" altLang="zh-CN" sz="2400" b="1" dirty="0">
                <a:solidFill>
                  <a:schemeClr val="accent2"/>
                </a:solidFill>
                <a:ea typeface="宋体" pitchFamily="2" charset="-122"/>
                <a:cs typeface="Times New Roman" pitchFamily="18" charset="0"/>
              </a:rPr>
              <a:t>Person e = new Person();</a:t>
            </a:r>
          </a:p>
          <a:p>
            <a:r>
              <a:rPr lang="en-US" altLang="zh-CN" sz="2400" b="1" dirty="0">
                <a:solidFill>
                  <a:schemeClr val="accent2"/>
                </a:solidFill>
                <a:ea typeface="宋体" pitchFamily="2" charset="-122"/>
                <a:cs typeface="Times New Roman" pitchFamily="18" charset="0"/>
              </a:rPr>
              <a:t>  	</a:t>
            </a:r>
            <a:r>
              <a:rPr lang="en-US" altLang="zh-CN" sz="2400" b="1" dirty="0" err="1" smtClean="0">
                <a:solidFill>
                  <a:schemeClr val="accent2"/>
                </a:solidFill>
                <a:ea typeface="宋体" pitchFamily="2" charset="-122"/>
                <a:cs typeface="Times New Roman" pitchFamily="18" charset="0"/>
              </a:rPr>
              <a:t>e.say</a:t>
            </a:r>
            <a:r>
              <a:rPr lang="en-US" altLang="zh-CN" sz="2400" b="1" dirty="0" smtClean="0">
                <a:solidFill>
                  <a:schemeClr val="accent2"/>
                </a:solidFill>
                <a:ea typeface="宋体" pitchFamily="2" charset="-122"/>
                <a:cs typeface="Times New Roman" pitchFamily="18" charset="0"/>
              </a:rPr>
              <a:t>();</a:t>
            </a:r>
            <a:endParaRPr lang="en-US" altLang="zh-CN" sz="2400" b="1" dirty="0">
              <a:solidFill>
                <a:schemeClr val="accent2"/>
              </a:solidFill>
              <a:ea typeface="宋体" pitchFamily="2" charset="-122"/>
              <a:cs typeface="Times New Roman" pitchFamily="18" charset="0"/>
            </a:endParaRPr>
          </a:p>
          <a:p>
            <a:r>
              <a:rPr lang="en-US" altLang="zh-CN" sz="2400" b="1" dirty="0">
                <a:solidFill>
                  <a:schemeClr val="accent2"/>
                </a:solidFill>
                <a:ea typeface="宋体" pitchFamily="2" charset="-122"/>
                <a:cs typeface="Times New Roman" pitchFamily="18" charset="0"/>
              </a:rPr>
              <a:t>  	Student e = new Student();</a:t>
            </a:r>
          </a:p>
          <a:p>
            <a:r>
              <a:rPr lang="en-US" altLang="zh-CN" sz="2400" b="1" dirty="0">
                <a:solidFill>
                  <a:schemeClr val="accent2"/>
                </a:solidFill>
                <a:ea typeface="宋体" pitchFamily="2" charset="-122"/>
                <a:cs typeface="Times New Roman" pitchFamily="18" charset="0"/>
              </a:rPr>
              <a:t>   	</a:t>
            </a:r>
            <a:r>
              <a:rPr lang="en-US" altLang="zh-CN" sz="2400" b="1" dirty="0" err="1" smtClean="0">
                <a:solidFill>
                  <a:schemeClr val="accent2"/>
                </a:solidFill>
                <a:ea typeface="宋体" pitchFamily="2" charset="-122"/>
                <a:cs typeface="Times New Roman" pitchFamily="18" charset="0"/>
              </a:rPr>
              <a:t>e.say</a:t>
            </a:r>
            <a:r>
              <a:rPr lang="en-US" altLang="zh-CN" sz="2400" b="1" dirty="0" smtClean="0">
                <a:solidFill>
                  <a:schemeClr val="accent2"/>
                </a:solidFill>
                <a:ea typeface="宋体" pitchFamily="2" charset="-122"/>
                <a:cs typeface="Times New Roman" pitchFamily="18" charset="0"/>
              </a:rPr>
              <a:t>;</a:t>
            </a:r>
            <a:endParaRPr lang="en-US" altLang="zh-CN" sz="2400" b="1" dirty="0">
              <a:ea typeface="宋体" pitchFamily="2" charset="-122"/>
              <a:cs typeface="Times New Roman" pitchFamily="18" charset="0"/>
            </a:endParaRPr>
          </a:p>
          <a:p>
            <a:pPr marL="285750" indent="-285750">
              <a:spcBef>
                <a:spcPct val="50000"/>
              </a:spcBef>
              <a:buFont typeface="Wingdings" pitchFamily="2" charset="2"/>
              <a:buChar char="l"/>
            </a:pPr>
            <a:r>
              <a:rPr lang="en-US" altLang="zh-CN" sz="2000" b="1" dirty="0">
                <a:ea typeface="宋体" pitchFamily="2" charset="-122"/>
                <a:cs typeface="Times New Roman" pitchFamily="18" charset="0"/>
              </a:rPr>
              <a:t>  </a:t>
            </a:r>
            <a:r>
              <a:rPr lang="zh-CN" altLang="en-US" sz="2000" b="1" dirty="0">
                <a:ea typeface="宋体" pitchFamily="2" charset="-122"/>
                <a:cs typeface="Times New Roman" pitchFamily="18" charset="0"/>
              </a:rPr>
              <a:t>虚拟方法调用</a:t>
            </a:r>
            <a:r>
              <a:rPr lang="en-US" altLang="zh-CN" sz="2000" b="1" dirty="0">
                <a:ea typeface="宋体" pitchFamily="2" charset="-122"/>
                <a:cs typeface="Times New Roman" pitchFamily="18" charset="0"/>
              </a:rPr>
              <a:t>(</a:t>
            </a:r>
            <a:r>
              <a:rPr lang="zh-CN" altLang="en-US" sz="2000" b="1" dirty="0">
                <a:ea typeface="宋体" pitchFamily="2" charset="-122"/>
                <a:cs typeface="Times New Roman" pitchFamily="18" charset="0"/>
              </a:rPr>
              <a:t>多态情况下</a:t>
            </a:r>
            <a:r>
              <a:rPr lang="en-US" altLang="zh-CN" sz="2000" b="1" dirty="0">
                <a:ea typeface="宋体" pitchFamily="2" charset="-122"/>
                <a:cs typeface="Times New Roman" pitchFamily="18" charset="0"/>
              </a:rPr>
              <a:t>)</a:t>
            </a:r>
          </a:p>
          <a:p>
            <a:r>
              <a:rPr lang="en-US" altLang="zh-CN" sz="3200" b="1" dirty="0">
                <a:ea typeface="宋体" pitchFamily="2" charset="-122"/>
                <a:cs typeface="Times New Roman" pitchFamily="18" charset="0"/>
              </a:rPr>
              <a:t>  </a:t>
            </a:r>
            <a:r>
              <a:rPr lang="en-US" altLang="zh-CN" sz="2000" b="1" dirty="0">
                <a:ea typeface="宋体" pitchFamily="2" charset="-122"/>
                <a:cs typeface="Times New Roman" pitchFamily="18" charset="0"/>
              </a:rPr>
              <a:t>	</a:t>
            </a:r>
            <a:r>
              <a:rPr lang="en-US" altLang="zh-CN" sz="2400" b="1" dirty="0">
                <a:solidFill>
                  <a:schemeClr val="accent2"/>
                </a:solidFill>
                <a:ea typeface="宋体" pitchFamily="2" charset="-122"/>
                <a:cs typeface="Times New Roman" pitchFamily="18" charset="0"/>
              </a:rPr>
              <a:t>Person e = new Student();</a:t>
            </a:r>
          </a:p>
          <a:p>
            <a:r>
              <a:rPr lang="en-US" altLang="zh-CN" sz="2400" b="1" dirty="0">
                <a:solidFill>
                  <a:schemeClr val="accent2"/>
                </a:solidFill>
                <a:ea typeface="宋体" pitchFamily="2" charset="-122"/>
                <a:cs typeface="Times New Roman" pitchFamily="18" charset="0"/>
              </a:rPr>
              <a:t>    	</a:t>
            </a:r>
            <a:r>
              <a:rPr lang="en-US" altLang="zh-CN" sz="2400" b="1" dirty="0" err="1" smtClean="0">
                <a:solidFill>
                  <a:schemeClr val="accent2"/>
                </a:solidFill>
                <a:ea typeface="宋体" pitchFamily="2" charset="-122"/>
                <a:cs typeface="Times New Roman" pitchFamily="18" charset="0"/>
              </a:rPr>
              <a:t>e.say</a:t>
            </a:r>
            <a:r>
              <a:rPr lang="en-US" altLang="zh-CN" sz="2400" b="1" dirty="0" smtClean="0">
                <a:solidFill>
                  <a:schemeClr val="accent2"/>
                </a:solidFill>
                <a:ea typeface="宋体" pitchFamily="2" charset="-122"/>
                <a:cs typeface="Times New Roman" pitchFamily="18" charset="0"/>
              </a:rPr>
              <a:t>();</a:t>
            </a:r>
            <a:r>
              <a:rPr lang="en-US" altLang="zh-CN" sz="2400" b="1" dirty="0">
                <a:solidFill>
                  <a:schemeClr val="accent2"/>
                </a:solidFill>
                <a:ea typeface="宋体" pitchFamily="2" charset="-122"/>
                <a:cs typeface="Times New Roman" pitchFamily="18" charset="0"/>
              </a:rPr>
              <a:t>	//</a:t>
            </a:r>
            <a:r>
              <a:rPr lang="zh-CN" altLang="en-US" sz="2400" b="1" dirty="0">
                <a:solidFill>
                  <a:schemeClr val="accent2"/>
                </a:solidFill>
                <a:ea typeface="宋体" pitchFamily="2" charset="-122"/>
                <a:cs typeface="Times New Roman" pitchFamily="18" charset="0"/>
              </a:rPr>
              <a:t>调用</a:t>
            </a:r>
            <a:r>
              <a:rPr lang="en-US" altLang="zh-CN" sz="2400" b="1" dirty="0">
                <a:solidFill>
                  <a:schemeClr val="accent2"/>
                </a:solidFill>
                <a:ea typeface="宋体" pitchFamily="2" charset="-122"/>
                <a:cs typeface="Times New Roman" pitchFamily="18" charset="0"/>
              </a:rPr>
              <a:t>Student</a:t>
            </a:r>
            <a:r>
              <a:rPr lang="zh-CN" altLang="en-US" sz="2400" b="1" dirty="0">
                <a:solidFill>
                  <a:schemeClr val="accent2"/>
                </a:solidFill>
                <a:ea typeface="宋体" pitchFamily="2" charset="-122"/>
                <a:cs typeface="Times New Roman" pitchFamily="18" charset="0"/>
              </a:rPr>
              <a:t>类</a:t>
            </a:r>
            <a:r>
              <a:rPr lang="zh-CN" altLang="en-US" sz="2400" b="1" dirty="0" smtClean="0">
                <a:solidFill>
                  <a:schemeClr val="accent2"/>
                </a:solidFill>
                <a:ea typeface="宋体" pitchFamily="2" charset="-122"/>
                <a:cs typeface="Times New Roman" pitchFamily="18" charset="0"/>
              </a:rPr>
              <a:t>的</a:t>
            </a:r>
            <a:r>
              <a:rPr lang="en-US" altLang="zh-CN" sz="2400" b="1" dirty="0" smtClean="0">
                <a:solidFill>
                  <a:schemeClr val="accent2"/>
                </a:solidFill>
                <a:ea typeface="宋体" pitchFamily="2" charset="-122"/>
                <a:cs typeface="Times New Roman" pitchFamily="18" charset="0"/>
              </a:rPr>
              <a:t>say()</a:t>
            </a:r>
            <a:r>
              <a:rPr lang="zh-CN" altLang="en-US" sz="2400" b="1" dirty="0">
                <a:solidFill>
                  <a:schemeClr val="accent2"/>
                </a:solidFill>
                <a:ea typeface="宋体" pitchFamily="2" charset="-122"/>
                <a:cs typeface="Times New Roman" pitchFamily="18" charset="0"/>
              </a:rPr>
              <a:t>方法</a:t>
            </a:r>
            <a:endParaRPr lang="zh-CN" altLang="en-US" sz="1000" b="1" dirty="0">
              <a:solidFill>
                <a:schemeClr val="accent2"/>
              </a:solidFill>
              <a:ea typeface="宋体" pitchFamily="2" charset="-122"/>
              <a:cs typeface="Times New Roman" pitchFamily="18" charset="0"/>
            </a:endParaRPr>
          </a:p>
          <a:p>
            <a:pPr marL="285750" indent="-285750">
              <a:spcBef>
                <a:spcPct val="50000"/>
              </a:spcBef>
              <a:buFont typeface="Wingdings" pitchFamily="2" charset="2"/>
              <a:buChar char="l"/>
            </a:pPr>
            <a:r>
              <a:rPr lang="zh-CN" altLang="en-US" sz="2000" b="1" dirty="0">
                <a:ea typeface="宋体" pitchFamily="2" charset="-122"/>
                <a:cs typeface="Times New Roman" pitchFamily="18" charset="0"/>
              </a:rPr>
              <a:t>  编译时类型和运行时类型</a:t>
            </a:r>
          </a:p>
          <a:p>
            <a:pPr>
              <a:spcBef>
                <a:spcPct val="50000"/>
              </a:spcBef>
              <a:buFont typeface="Wingdings" pitchFamily="2" charset="2"/>
              <a:buNone/>
            </a:pPr>
            <a:r>
              <a:rPr lang="zh-CN" altLang="en-US" sz="2400" b="1" dirty="0">
                <a:ea typeface="宋体" pitchFamily="2" charset="-122"/>
                <a:cs typeface="Times New Roman" pitchFamily="18" charset="0"/>
              </a:rPr>
              <a:t>编译时</a:t>
            </a:r>
            <a:r>
              <a:rPr lang="en-US" altLang="zh-CN" sz="2400" b="1" dirty="0">
                <a:ea typeface="宋体" pitchFamily="2" charset="-122"/>
                <a:cs typeface="Times New Roman" pitchFamily="18" charset="0"/>
              </a:rPr>
              <a:t>e</a:t>
            </a:r>
            <a:r>
              <a:rPr lang="zh-CN" altLang="en-US" sz="2400" b="1" dirty="0">
                <a:ea typeface="宋体" pitchFamily="2" charset="-122"/>
                <a:cs typeface="Times New Roman" pitchFamily="18" charset="0"/>
              </a:rPr>
              <a:t>为</a:t>
            </a:r>
            <a:r>
              <a:rPr lang="en-US" altLang="zh-CN" sz="2400" b="1" dirty="0">
                <a:ea typeface="宋体" pitchFamily="2" charset="-122"/>
                <a:cs typeface="Times New Roman" pitchFamily="18" charset="0"/>
              </a:rPr>
              <a:t>Person</a:t>
            </a:r>
            <a:r>
              <a:rPr lang="zh-CN" altLang="en-US" sz="2400" b="1" dirty="0">
                <a:ea typeface="宋体" pitchFamily="2" charset="-122"/>
                <a:cs typeface="Times New Roman" pitchFamily="18" charset="0"/>
              </a:rPr>
              <a:t>类型，而方法的调用是在运行时确定的，所以调用的是</a:t>
            </a:r>
            <a:r>
              <a:rPr lang="en-US" altLang="zh-CN" sz="2400" b="1" dirty="0">
                <a:ea typeface="宋体" pitchFamily="2" charset="-122"/>
                <a:cs typeface="Times New Roman" pitchFamily="18" charset="0"/>
              </a:rPr>
              <a:t>Student</a:t>
            </a:r>
            <a:r>
              <a:rPr lang="zh-CN" altLang="en-US" sz="2400" b="1" dirty="0">
                <a:ea typeface="宋体" pitchFamily="2" charset="-122"/>
                <a:cs typeface="Times New Roman" pitchFamily="18" charset="0"/>
              </a:rPr>
              <a:t>类</a:t>
            </a:r>
            <a:r>
              <a:rPr lang="zh-CN" altLang="en-US" sz="2400" b="1" dirty="0" smtClean="0">
                <a:ea typeface="宋体" pitchFamily="2" charset="-122"/>
                <a:cs typeface="Times New Roman" pitchFamily="18" charset="0"/>
              </a:rPr>
              <a:t>的</a:t>
            </a:r>
            <a:r>
              <a:rPr lang="en-US" altLang="zh-CN" sz="2400" b="1" dirty="0" smtClean="0">
                <a:ea typeface="宋体" pitchFamily="2" charset="-122"/>
                <a:cs typeface="Times New Roman" pitchFamily="18" charset="0"/>
              </a:rPr>
              <a:t>say()</a:t>
            </a:r>
            <a:r>
              <a:rPr lang="zh-CN" altLang="en-US" sz="2400" b="1" dirty="0">
                <a:ea typeface="宋体" pitchFamily="2" charset="-122"/>
                <a:cs typeface="Times New Roman" pitchFamily="18" charset="0"/>
              </a:rPr>
              <a:t>方法。</a:t>
            </a:r>
            <a:r>
              <a:rPr lang="en-US" altLang="zh-CN" sz="2400" b="1" dirty="0">
                <a:solidFill>
                  <a:srgbClr val="BD6FBF"/>
                </a:solidFill>
                <a:ea typeface="宋体" pitchFamily="2" charset="-122"/>
                <a:cs typeface="Times New Roman" pitchFamily="18" charset="0"/>
              </a:rPr>
              <a:t>——</a:t>
            </a:r>
            <a:r>
              <a:rPr lang="zh-CN" altLang="en-US" sz="2000" b="1" dirty="0">
                <a:solidFill>
                  <a:srgbClr val="FF0000"/>
                </a:solidFill>
                <a:ea typeface="宋体" pitchFamily="2" charset="-122"/>
                <a:cs typeface="Times New Roman" pitchFamily="18" charset="0"/>
              </a:rPr>
              <a:t>动态绑定</a:t>
            </a:r>
          </a:p>
        </p:txBody>
      </p:sp>
    </p:spTree>
    <p:extLst>
      <p:ext uri="{BB962C8B-B14F-4D97-AF65-F5344CB8AC3E}">
        <p14:creationId xmlns:p14="http://schemas.microsoft.com/office/powerpoint/2010/main" val="39583805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extBox 4"/>
          <p:cNvSpPr txBox="1">
            <a:spLocks noChangeArrowheads="1"/>
          </p:cNvSpPr>
          <p:nvPr/>
        </p:nvSpPr>
        <p:spPr bwMode="auto">
          <a:xfrm>
            <a:off x="3851920" y="728853"/>
            <a:ext cx="295232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3600" b="1" dirty="0" smtClean="0"/>
              <a:t>多态小结</a:t>
            </a:r>
            <a:endParaRPr lang="zh-CN" altLang="en-US" sz="3600" b="1" dirty="0"/>
          </a:p>
        </p:txBody>
      </p:sp>
      <p:sp>
        <p:nvSpPr>
          <p:cNvPr id="21509" name="TextBox 5"/>
          <p:cNvSpPr txBox="1">
            <a:spLocks noChangeArrowheads="1"/>
          </p:cNvSpPr>
          <p:nvPr/>
        </p:nvSpPr>
        <p:spPr bwMode="auto">
          <a:xfrm>
            <a:off x="429964" y="1412776"/>
            <a:ext cx="8462516"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342900" indent="-342900" eaLnBrk="1" hangingPunct="1">
              <a:buFont typeface="Wingdings" pitchFamily="2" charset="2"/>
              <a:buChar char="l"/>
            </a:pPr>
            <a:r>
              <a:rPr lang="zh-CN" altLang="en-US" sz="2800" b="1" dirty="0" smtClean="0">
                <a:solidFill>
                  <a:srgbClr val="0000FF"/>
                </a:solidFill>
              </a:rPr>
              <a:t>前提</a:t>
            </a:r>
            <a:r>
              <a:rPr lang="zh-CN" altLang="en-US" sz="2800" b="1" dirty="0">
                <a:solidFill>
                  <a:srgbClr val="0000FF"/>
                </a:solidFill>
              </a:rPr>
              <a:t>：</a:t>
            </a:r>
          </a:p>
          <a:p>
            <a:pPr marL="1085850" lvl="1" indent="-342900" eaLnBrk="1" hangingPunct="1">
              <a:buFont typeface="Wingdings" pitchFamily="2" charset="2"/>
              <a:buChar char="Ø"/>
            </a:pPr>
            <a:r>
              <a:rPr lang="zh-CN" altLang="en-US" sz="2800" dirty="0" smtClean="0"/>
              <a:t>需要</a:t>
            </a:r>
            <a:r>
              <a:rPr lang="zh-CN" altLang="en-US" sz="2800" dirty="0"/>
              <a:t>存在继承或者实现关系</a:t>
            </a:r>
          </a:p>
          <a:p>
            <a:pPr marL="1085850" lvl="1" indent="-342900" eaLnBrk="1" hangingPunct="1">
              <a:buFont typeface="Wingdings" pitchFamily="2" charset="2"/>
              <a:buChar char="Ø"/>
            </a:pPr>
            <a:r>
              <a:rPr lang="zh-CN" altLang="en-US" sz="2800" dirty="0" smtClean="0"/>
              <a:t>要有覆盖操作</a:t>
            </a:r>
            <a:endParaRPr lang="en-US" altLang="zh-CN" sz="2800" dirty="0" smtClean="0"/>
          </a:p>
          <a:p>
            <a:pPr marL="342900" indent="-342900" eaLnBrk="1" hangingPunct="1">
              <a:buFont typeface="Wingdings" pitchFamily="2" charset="2"/>
              <a:buChar char="Ø"/>
            </a:pPr>
            <a:endParaRPr lang="en-US" altLang="zh-CN" sz="2800" dirty="0" smtClean="0"/>
          </a:p>
          <a:p>
            <a:pPr marL="457200" indent="-457200" eaLnBrk="1" hangingPunct="1">
              <a:buFont typeface="Wingdings" pitchFamily="2" charset="2"/>
              <a:buChar char="l"/>
            </a:pPr>
            <a:r>
              <a:rPr lang="zh-CN" altLang="en-US" sz="2800" b="1" dirty="0" smtClean="0">
                <a:solidFill>
                  <a:srgbClr val="0000FF"/>
                </a:solidFill>
              </a:rPr>
              <a:t>成员方法：</a:t>
            </a:r>
            <a:endParaRPr lang="zh-CN" altLang="en-US" sz="2800" dirty="0">
              <a:solidFill>
                <a:srgbClr val="0000FF"/>
              </a:solidFill>
            </a:endParaRPr>
          </a:p>
          <a:p>
            <a:pPr marL="1085850" lvl="1" indent="-342900" eaLnBrk="1" hangingPunct="1">
              <a:buFont typeface="Wingdings" pitchFamily="2" charset="2"/>
              <a:buChar char="Ø"/>
            </a:pPr>
            <a:r>
              <a:rPr lang="zh-CN" altLang="en-US" sz="2800" dirty="0" smtClean="0">
                <a:solidFill>
                  <a:srgbClr val="C00000"/>
                </a:solidFill>
              </a:rPr>
              <a:t>编译</a:t>
            </a:r>
            <a:r>
              <a:rPr lang="zh-CN" altLang="en-US" sz="2800" dirty="0">
                <a:solidFill>
                  <a:srgbClr val="C00000"/>
                </a:solidFill>
              </a:rPr>
              <a:t>时</a:t>
            </a:r>
            <a:r>
              <a:rPr lang="zh-CN" altLang="en-US" sz="2800" dirty="0"/>
              <a:t>：要查看</a:t>
            </a:r>
            <a:r>
              <a:rPr lang="zh-CN" altLang="en-US" sz="2800" dirty="0">
                <a:solidFill>
                  <a:srgbClr val="C00000"/>
                </a:solidFill>
              </a:rPr>
              <a:t>引用变量所属的类</a:t>
            </a:r>
            <a:r>
              <a:rPr lang="zh-CN" altLang="en-US" sz="2800" dirty="0"/>
              <a:t>中是否有所调用</a:t>
            </a:r>
            <a:r>
              <a:rPr lang="zh-CN" altLang="en-US" sz="2800" dirty="0" smtClean="0"/>
              <a:t>的</a:t>
            </a:r>
            <a:r>
              <a:rPr lang="zh-CN" altLang="en-US" sz="2800" dirty="0"/>
              <a:t>方法</a:t>
            </a:r>
            <a:r>
              <a:rPr lang="zh-CN" altLang="en-US" sz="2800" dirty="0" smtClean="0"/>
              <a:t>。</a:t>
            </a:r>
            <a:endParaRPr lang="zh-CN" altLang="en-US" sz="2800" dirty="0"/>
          </a:p>
          <a:p>
            <a:pPr marL="1085850" lvl="1" indent="-342900" eaLnBrk="1" hangingPunct="1">
              <a:buFont typeface="Wingdings" pitchFamily="2" charset="2"/>
              <a:buChar char="Ø"/>
            </a:pPr>
            <a:r>
              <a:rPr lang="zh-CN" altLang="en-US" sz="2800" dirty="0" smtClean="0">
                <a:solidFill>
                  <a:srgbClr val="C00000"/>
                </a:solidFill>
              </a:rPr>
              <a:t>运行</a:t>
            </a:r>
            <a:r>
              <a:rPr lang="zh-CN" altLang="en-US" sz="2800" dirty="0">
                <a:solidFill>
                  <a:srgbClr val="C00000"/>
                </a:solidFill>
              </a:rPr>
              <a:t>时</a:t>
            </a:r>
            <a:r>
              <a:rPr lang="zh-CN" altLang="en-US" sz="2800" dirty="0" smtClean="0"/>
              <a:t>：调用实际</a:t>
            </a:r>
            <a:r>
              <a:rPr lang="zh-CN" altLang="en-US" sz="2800" dirty="0" smtClean="0">
                <a:solidFill>
                  <a:srgbClr val="C00000"/>
                </a:solidFill>
              </a:rPr>
              <a:t>对象</a:t>
            </a:r>
            <a:r>
              <a:rPr lang="zh-CN" altLang="en-US" sz="2800" dirty="0">
                <a:solidFill>
                  <a:srgbClr val="C00000"/>
                </a:solidFill>
              </a:rPr>
              <a:t>所属的类</a:t>
            </a:r>
            <a:r>
              <a:rPr lang="zh-CN" altLang="en-US" sz="2800" dirty="0" smtClean="0"/>
              <a:t>中的重写方法。</a:t>
            </a:r>
            <a:endParaRPr lang="zh-CN" altLang="en-US" sz="2800" dirty="0"/>
          </a:p>
          <a:p>
            <a:pPr marL="457200" indent="-457200" eaLnBrk="1" hangingPunct="1">
              <a:buFont typeface="Wingdings" pitchFamily="2" charset="2"/>
              <a:buChar char="l"/>
            </a:pPr>
            <a:r>
              <a:rPr lang="zh-CN" altLang="en-US" sz="2800" b="1" dirty="0" smtClean="0">
                <a:solidFill>
                  <a:srgbClr val="0000FF"/>
                </a:solidFill>
              </a:rPr>
              <a:t>成员</a:t>
            </a:r>
            <a:r>
              <a:rPr lang="zh-CN" altLang="en-US" sz="2800" b="1" dirty="0">
                <a:solidFill>
                  <a:srgbClr val="0000FF"/>
                </a:solidFill>
              </a:rPr>
              <a:t>变量：</a:t>
            </a:r>
            <a:endParaRPr lang="zh-CN" altLang="en-US" sz="2800" dirty="0">
              <a:solidFill>
                <a:srgbClr val="0000FF"/>
              </a:solidFill>
            </a:endParaRPr>
          </a:p>
          <a:p>
            <a:pPr marL="1085850" lvl="1" indent="-342900" eaLnBrk="1" hangingPunct="1">
              <a:buFont typeface="Wingdings" pitchFamily="2" charset="2"/>
              <a:buChar char="Ø"/>
            </a:pPr>
            <a:r>
              <a:rPr lang="zh-CN" altLang="en-US" sz="2800" dirty="0" smtClean="0"/>
              <a:t>不具备多态性，只</a:t>
            </a:r>
            <a:r>
              <a:rPr lang="zh-CN" altLang="en-US" sz="2800" dirty="0"/>
              <a:t>看引用变量所属的类</a:t>
            </a:r>
            <a:r>
              <a:rPr lang="zh-CN" altLang="en-US" sz="2800" dirty="0" smtClean="0"/>
              <a:t>。</a:t>
            </a:r>
            <a:endParaRPr lang="zh-CN" altLang="en-US" sz="2800" dirty="0"/>
          </a:p>
        </p:txBody>
      </p:sp>
    </p:spTree>
    <p:extLst>
      <p:ext uri="{BB962C8B-B14F-4D97-AF65-F5344CB8AC3E}">
        <p14:creationId xmlns:p14="http://schemas.microsoft.com/office/powerpoint/2010/main" val="24899069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196752"/>
            <a:ext cx="1584176" cy="51125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矩形 2"/>
          <p:cNvSpPr/>
          <p:nvPr/>
        </p:nvSpPr>
        <p:spPr>
          <a:xfrm>
            <a:off x="2374956" y="1288935"/>
            <a:ext cx="6336704" cy="38164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4" name="矩形 3"/>
          <p:cNvSpPr/>
          <p:nvPr/>
        </p:nvSpPr>
        <p:spPr>
          <a:xfrm>
            <a:off x="2411760" y="5229200"/>
            <a:ext cx="4248472" cy="14401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文本框 4"/>
          <p:cNvSpPr txBox="1"/>
          <p:nvPr/>
        </p:nvSpPr>
        <p:spPr>
          <a:xfrm>
            <a:off x="2843808" y="260648"/>
            <a:ext cx="7128792" cy="646331"/>
          </a:xfrm>
          <a:prstGeom prst="rect">
            <a:avLst/>
          </a:prstGeom>
          <a:noFill/>
        </p:spPr>
        <p:txBody>
          <a:bodyPr wrap="square" rtlCol="0">
            <a:spAutoFit/>
          </a:bodyPr>
          <a:lstStyle/>
          <a:p>
            <a:r>
              <a:rPr lang="en-US" altLang="zh-CN" sz="3600" b="1" dirty="0" err="1" smtClean="0"/>
              <a:t>Fahter</a:t>
            </a:r>
            <a:r>
              <a:rPr lang="en-US" altLang="zh-CN" sz="3600" b="1" dirty="0" smtClean="0"/>
              <a:t> f </a:t>
            </a:r>
            <a:r>
              <a:rPr lang="en-US" altLang="zh-CN" sz="3600" b="1" dirty="0"/>
              <a:t>= new Son();</a:t>
            </a:r>
            <a:endParaRPr lang="zh-CN" altLang="en-US" sz="3600" b="1" dirty="0"/>
          </a:p>
        </p:txBody>
      </p:sp>
      <p:cxnSp>
        <p:nvCxnSpPr>
          <p:cNvPr id="7" name="直接连接符 6"/>
          <p:cNvCxnSpPr/>
          <p:nvPr/>
        </p:nvCxnSpPr>
        <p:spPr>
          <a:xfrm>
            <a:off x="539552" y="5517232"/>
            <a:ext cx="1584176"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627784" y="5373216"/>
            <a:ext cx="1224136" cy="11521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rgbClr val="FF0000"/>
                </a:solidFill>
              </a:rPr>
              <a:t>Fahter</a:t>
            </a:r>
            <a:r>
              <a:rPr lang="en-US" altLang="zh-CN" dirty="0" smtClean="0">
                <a:solidFill>
                  <a:srgbClr val="FF0000"/>
                </a:solidFill>
              </a:rPr>
              <a:t>()</a:t>
            </a:r>
          </a:p>
          <a:p>
            <a:pPr algn="ctr"/>
            <a:endParaRPr lang="en-US" altLang="zh-CN" dirty="0">
              <a:solidFill>
                <a:srgbClr val="FF0000"/>
              </a:solidFill>
            </a:endParaRPr>
          </a:p>
          <a:p>
            <a:pPr algn="ctr"/>
            <a:r>
              <a:rPr lang="en-US" altLang="zh-CN" dirty="0" smtClean="0">
                <a:solidFill>
                  <a:srgbClr val="FF0000"/>
                </a:solidFill>
              </a:rPr>
              <a:t>show()</a:t>
            </a:r>
            <a:endParaRPr lang="en-US" altLang="zh-CN" dirty="0">
              <a:solidFill>
                <a:srgbClr val="FF0000"/>
              </a:solidFill>
            </a:endParaRPr>
          </a:p>
        </p:txBody>
      </p:sp>
      <p:sp>
        <p:nvSpPr>
          <p:cNvPr id="13" name="矩形 12"/>
          <p:cNvSpPr/>
          <p:nvPr/>
        </p:nvSpPr>
        <p:spPr>
          <a:xfrm>
            <a:off x="4932040" y="5373216"/>
            <a:ext cx="1080120" cy="11521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Son()</a:t>
            </a:r>
          </a:p>
          <a:p>
            <a:pPr algn="ctr"/>
            <a:endParaRPr lang="en-US" altLang="zh-CN" dirty="0">
              <a:solidFill>
                <a:srgbClr val="FF0000"/>
              </a:solidFill>
            </a:endParaRPr>
          </a:p>
          <a:p>
            <a:pPr algn="ctr"/>
            <a:r>
              <a:rPr lang="en-US" altLang="zh-CN" dirty="0" smtClean="0">
                <a:solidFill>
                  <a:srgbClr val="FF0000"/>
                </a:solidFill>
              </a:rPr>
              <a:t>show()</a:t>
            </a:r>
            <a:endParaRPr lang="zh-CN" altLang="en-US" dirty="0">
              <a:solidFill>
                <a:srgbClr val="FF0000"/>
              </a:solidFill>
            </a:endParaRPr>
          </a:p>
        </p:txBody>
      </p:sp>
      <p:sp>
        <p:nvSpPr>
          <p:cNvPr id="14" name="文本框 13"/>
          <p:cNvSpPr txBox="1"/>
          <p:nvPr/>
        </p:nvSpPr>
        <p:spPr>
          <a:xfrm>
            <a:off x="539552" y="5661248"/>
            <a:ext cx="1872208" cy="369332"/>
          </a:xfrm>
          <a:prstGeom prst="rect">
            <a:avLst/>
          </a:prstGeom>
          <a:noFill/>
        </p:spPr>
        <p:txBody>
          <a:bodyPr wrap="square" rtlCol="0">
            <a:spAutoFit/>
          </a:bodyPr>
          <a:lstStyle/>
          <a:p>
            <a:r>
              <a:rPr lang="en-US" altLang="zh-CN" dirty="0" smtClean="0"/>
              <a:t>f:</a:t>
            </a:r>
            <a:endParaRPr lang="zh-CN" altLang="en-US" dirty="0"/>
          </a:p>
        </p:txBody>
      </p:sp>
      <p:sp>
        <p:nvSpPr>
          <p:cNvPr id="15" name="矩形 14"/>
          <p:cNvSpPr/>
          <p:nvPr/>
        </p:nvSpPr>
        <p:spPr>
          <a:xfrm>
            <a:off x="4427984" y="1736812"/>
            <a:ext cx="2808312" cy="27363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6" name="矩形 15"/>
          <p:cNvSpPr/>
          <p:nvPr/>
        </p:nvSpPr>
        <p:spPr>
          <a:xfrm>
            <a:off x="4788024" y="2276872"/>
            <a:ext cx="2088232" cy="7200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num:10</a:t>
            </a:r>
            <a:endParaRPr lang="zh-CN" altLang="en-US" dirty="0">
              <a:solidFill>
                <a:srgbClr val="FF0000"/>
              </a:solidFill>
            </a:endParaRPr>
          </a:p>
        </p:txBody>
      </p:sp>
      <p:sp>
        <p:nvSpPr>
          <p:cNvPr id="17" name="文本框 16"/>
          <p:cNvSpPr txBox="1"/>
          <p:nvPr/>
        </p:nvSpPr>
        <p:spPr>
          <a:xfrm>
            <a:off x="6948264" y="2420888"/>
            <a:ext cx="2088232" cy="369332"/>
          </a:xfrm>
          <a:prstGeom prst="rect">
            <a:avLst/>
          </a:prstGeom>
          <a:noFill/>
        </p:spPr>
        <p:txBody>
          <a:bodyPr wrap="square" rtlCol="0">
            <a:spAutoFit/>
          </a:bodyPr>
          <a:lstStyle/>
          <a:p>
            <a:r>
              <a:rPr lang="en-US" altLang="zh-CN" dirty="0" err="1" smtClean="0"/>
              <a:t>Fahter</a:t>
            </a:r>
            <a:r>
              <a:rPr lang="en-US" altLang="zh-CN" dirty="0" smtClean="0"/>
              <a:t>()</a:t>
            </a:r>
            <a:endParaRPr lang="zh-CN" altLang="en-US" dirty="0"/>
          </a:p>
        </p:txBody>
      </p:sp>
      <p:sp>
        <p:nvSpPr>
          <p:cNvPr id="18" name="矩形 17"/>
          <p:cNvSpPr/>
          <p:nvPr/>
        </p:nvSpPr>
        <p:spPr>
          <a:xfrm>
            <a:off x="4788024" y="3284984"/>
            <a:ext cx="2088232"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num:5</a:t>
            </a:r>
            <a:endParaRPr lang="zh-CN" altLang="en-US" dirty="0">
              <a:solidFill>
                <a:srgbClr val="FF0000"/>
              </a:solidFill>
            </a:endParaRPr>
          </a:p>
        </p:txBody>
      </p:sp>
      <p:sp>
        <p:nvSpPr>
          <p:cNvPr id="19" name="文本框 18"/>
          <p:cNvSpPr txBox="1"/>
          <p:nvPr/>
        </p:nvSpPr>
        <p:spPr>
          <a:xfrm>
            <a:off x="7115732" y="3383704"/>
            <a:ext cx="1296144" cy="369332"/>
          </a:xfrm>
          <a:prstGeom prst="rect">
            <a:avLst/>
          </a:prstGeom>
          <a:noFill/>
        </p:spPr>
        <p:txBody>
          <a:bodyPr wrap="square" rtlCol="0">
            <a:spAutoFit/>
          </a:bodyPr>
          <a:lstStyle/>
          <a:p>
            <a:r>
              <a:rPr lang="en-US" altLang="zh-CN" dirty="0" smtClean="0"/>
              <a:t>Son()</a:t>
            </a:r>
            <a:endParaRPr lang="zh-CN" altLang="en-US" dirty="0"/>
          </a:p>
        </p:txBody>
      </p:sp>
      <p:cxnSp>
        <p:nvCxnSpPr>
          <p:cNvPr id="21" name="直接连接符 20"/>
          <p:cNvCxnSpPr/>
          <p:nvPr/>
        </p:nvCxnSpPr>
        <p:spPr>
          <a:xfrm flipH="1">
            <a:off x="4139952" y="1736812"/>
            <a:ext cx="288032"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239852" y="1628800"/>
            <a:ext cx="900100" cy="369332"/>
          </a:xfrm>
          <a:prstGeom prst="rect">
            <a:avLst/>
          </a:prstGeom>
          <a:noFill/>
        </p:spPr>
        <p:txBody>
          <a:bodyPr wrap="square" rtlCol="0">
            <a:spAutoFit/>
          </a:bodyPr>
          <a:lstStyle/>
          <a:p>
            <a:r>
              <a:rPr lang="en-US" altLang="zh-CN" dirty="0" smtClean="0"/>
              <a:t>0x123</a:t>
            </a:r>
            <a:endParaRPr lang="zh-CN" altLang="en-US" dirty="0"/>
          </a:p>
        </p:txBody>
      </p:sp>
      <p:sp>
        <p:nvSpPr>
          <p:cNvPr id="23" name="文本框 22"/>
          <p:cNvSpPr txBox="1"/>
          <p:nvPr/>
        </p:nvSpPr>
        <p:spPr>
          <a:xfrm>
            <a:off x="737574" y="5651957"/>
            <a:ext cx="900100" cy="369332"/>
          </a:xfrm>
          <a:prstGeom prst="rect">
            <a:avLst/>
          </a:prstGeom>
          <a:noFill/>
        </p:spPr>
        <p:txBody>
          <a:bodyPr wrap="square" rtlCol="0">
            <a:spAutoFit/>
          </a:bodyPr>
          <a:lstStyle/>
          <a:p>
            <a:r>
              <a:rPr lang="en-US" altLang="zh-CN" dirty="0" smtClean="0"/>
              <a:t>0x123</a:t>
            </a:r>
            <a:endParaRPr lang="zh-CN" altLang="en-US" dirty="0"/>
          </a:p>
        </p:txBody>
      </p:sp>
      <p:cxnSp>
        <p:nvCxnSpPr>
          <p:cNvPr id="25" name="直接箭头连接符 24"/>
          <p:cNvCxnSpPr>
            <a:stCxn id="23" idx="0"/>
          </p:cNvCxnSpPr>
          <p:nvPr/>
        </p:nvCxnSpPr>
        <p:spPr>
          <a:xfrm flipV="1">
            <a:off x="1187624" y="1736812"/>
            <a:ext cx="3240360" cy="3915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10125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980728"/>
            <a:ext cx="1584176" cy="532859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矩形 2"/>
          <p:cNvSpPr/>
          <p:nvPr/>
        </p:nvSpPr>
        <p:spPr>
          <a:xfrm>
            <a:off x="2195736" y="980728"/>
            <a:ext cx="6624736" cy="43924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4" name="矩形 3"/>
          <p:cNvSpPr/>
          <p:nvPr/>
        </p:nvSpPr>
        <p:spPr>
          <a:xfrm>
            <a:off x="2195736" y="5620755"/>
            <a:ext cx="4392488" cy="12241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文本框 4"/>
          <p:cNvSpPr txBox="1"/>
          <p:nvPr/>
        </p:nvSpPr>
        <p:spPr>
          <a:xfrm>
            <a:off x="2771800" y="188640"/>
            <a:ext cx="6048672" cy="646331"/>
          </a:xfrm>
          <a:prstGeom prst="rect">
            <a:avLst/>
          </a:prstGeom>
          <a:noFill/>
        </p:spPr>
        <p:txBody>
          <a:bodyPr wrap="square" rtlCol="0">
            <a:spAutoFit/>
          </a:bodyPr>
          <a:lstStyle/>
          <a:p>
            <a:r>
              <a:rPr lang="en-US" altLang="zh-CN" sz="3600" b="1" dirty="0" smtClean="0"/>
              <a:t>Father f </a:t>
            </a:r>
            <a:r>
              <a:rPr lang="en-US" altLang="zh-CN" sz="3600" b="1" dirty="0"/>
              <a:t>= new Son();</a:t>
            </a:r>
            <a:endParaRPr lang="zh-CN" altLang="en-US" sz="3600" b="1" dirty="0"/>
          </a:p>
        </p:txBody>
      </p:sp>
      <p:sp>
        <p:nvSpPr>
          <p:cNvPr id="6" name="矩形 5"/>
          <p:cNvSpPr/>
          <p:nvPr/>
        </p:nvSpPr>
        <p:spPr>
          <a:xfrm>
            <a:off x="2339752" y="5661248"/>
            <a:ext cx="1800200" cy="10081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Father()</a:t>
            </a:r>
          </a:p>
          <a:p>
            <a:pPr algn="ctr"/>
            <a:endParaRPr lang="en-US" altLang="zh-CN" dirty="0">
              <a:solidFill>
                <a:srgbClr val="FF0000"/>
              </a:solidFill>
            </a:endParaRPr>
          </a:p>
          <a:p>
            <a:pPr algn="ctr"/>
            <a:r>
              <a:rPr lang="en-US" altLang="zh-CN" dirty="0" smtClean="0">
                <a:solidFill>
                  <a:srgbClr val="FF0000"/>
                </a:solidFill>
              </a:rPr>
              <a:t>show();</a:t>
            </a:r>
            <a:endParaRPr lang="en-US" altLang="zh-CN" dirty="0">
              <a:solidFill>
                <a:srgbClr val="FF0000"/>
              </a:solidFill>
            </a:endParaRPr>
          </a:p>
        </p:txBody>
      </p:sp>
      <p:sp>
        <p:nvSpPr>
          <p:cNvPr id="7" name="矩形 6"/>
          <p:cNvSpPr/>
          <p:nvPr/>
        </p:nvSpPr>
        <p:spPr>
          <a:xfrm>
            <a:off x="4608004" y="5661248"/>
            <a:ext cx="1800200" cy="10081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Son()</a:t>
            </a:r>
          </a:p>
          <a:p>
            <a:pPr algn="ctr"/>
            <a:endParaRPr lang="en-US" altLang="zh-CN" dirty="0">
              <a:solidFill>
                <a:srgbClr val="FF0000"/>
              </a:solidFill>
            </a:endParaRPr>
          </a:p>
          <a:p>
            <a:pPr algn="ctr"/>
            <a:r>
              <a:rPr lang="en-US" altLang="zh-CN" dirty="0" smtClean="0">
                <a:solidFill>
                  <a:srgbClr val="FF0000"/>
                </a:solidFill>
              </a:rPr>
              <a:t>show();</a:t>
            </a:r>
          </a:p>
        </p:txBody>
      </p:sp>
      <p:cxnSp>
        <p:nvCxnSpPr>
          <p:cNvPr id="9" name="直接箭头连接符 8"/>
          <p:cNvCxnSpPr>
            <a:stCxn id="7" idx="1"/>
            <a:endCxn id="6" idx="3"/>
          </p:cNvCxnSpPr>
          <p:nvPr/>
        </p:nvCxnSpPr>
        <p:spPr>
          <a:xfrm flipH="1">
            <a:off x="4139952" y="6165304"/>
            <a:ext cx="4680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95536" y="5485717"/>
            <a:ext cx="1584176"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95536" y="5620755"/>
            <a:ext cx="1800200" cy="369332"/>
          </a:xfrm>
          <a:prstGeom prst="rect">
            <a:avLst/>
          </a:prstGeom>
          <a:noFill/>
        </p:spPr>
        <p:txBody>
          <a:bodyPr wrap="square" rtlCol="0">
            <a:spAutoFit/>
          </a:bodyPr>
          <a:lstStyle/>
          <a:p>
            <a:r>
              <a:rPr lang="en-US" altLang="zh-CN" dirty="0" smtClean="0"/>
              <a:t>f:</a:t>
            </a:r>
            <a:endParaRPr lang="zh-CN" altLang="en-US" dirty="0"/>
          </a:p>
        </p:txBody>
      </p:sp>
      <p:sp>
        <p:nvSpPr>
          <p:cNvPr id="13" name="矩形 12"/>
          <p:cNvSpPr/>
          <p:nvPr/>
        </p:nvSpPr>
        <p:spPr>
          <a:xfrm>
            <a:off x="4139952" y="2276872"/>
            <a:ext cx="2952328" cy="25922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4" name="矩形 13"/>
          <p:cNvSpPr/>
          <p:nvPr/>
        </p:nvSpPr>
        <p:spPr>
          <a:xfrm>
            <a:off x="4283968" y="2492896"/>
            <a:ext cx="2664296" cy="8640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rgbClr val="FF0000"/>
                </a:solidFill>
              </a:rPr>
              <a:t>num</a:t>
            </a:r>
            <a:r>
              <a:rPr lang="en-US" altLang="zh-CN" dirty="0" smtClean="0">
                <a:solidFill>
                  <a:srgbClr val="FF0000"/>
                </a:solidFill>
              </a:rPr>
              <a:t>=10</a:t>
            </a:r>
            <a:endParaRPr lang="zh-CN" altLang="en-US" dirty="0">
              <a:solidFill>
                <a:srgbClr val="FF0000"/>
              </a:solidFill>
            </a:endParaRPr>
          </a:p>
        </p:txBody>
      </p:sp>
      <p:sp>
        <p:nvSpPr>
          <p:cNvPr id="15" name="文本框 14"/>
          <p:cNvSpPr txBox="1"/>
          <p:nvPr/>
        </p:nvSpPr>
        <p:spPr>
          <a:xfrm>
            <a:off x="7092280" y="2740278"/>
            <a:ext cx="1512168" cy="369332"/>
          </a:xfrm>
          <a:prstGeom prst="rect">
            <a:avLst/>
          </a:prstGeom>
          <a:noFill/>
        </p:spPr>
        <p:txBody>
          <a:bodyPr wrap="square" rtlCol="0">
            <a:spAutoFit/>
          </a:bodyPr>
          <a:lstStyle/>
          <a:p>
            <a:r>
              <a:rPr lang="en-US" altLang="zh-CN" dirty="0" err="1" smtClean="0"/>
              <a:t>Fahter</a:t>
            </a:r>
            <a:r>
              <a:rPr lang="en-US" altLang="zh-CN" dirty="0" smtClean="0"/>
              <a:t>()</a:t>
            </a:r>
            <a:endParaRPr lang="zh-CN" altLang="en-US" dirty="0"/>
          </a:p>
        </p:txBody>
      </p:sp>
      <p:sp>
        <p:nvSpPr>
          <p:cNvPr id="16" name="矩形 15"/>
          <p:cNvSpPr/>
          <p:nvPr/>
        </p:nvSpPr>
        <p:spPr>
          <a:xfrm>
            <a:off x="4280487" y="3701441"/>
            <a:ext cx="2664296" cy="8640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rgbClr val="FF0000"/>
                </a:solidFill>
              </a:rPr>
              <a:t>num</a:t>
            </a:r>
            <a:r>
              <a:rPr lang="en-US" altLang="zh-CN" dirty="0" smtClean="0">
                <a:solidFill>
                  <a:srgbClr val="FF0000"/>
                </a:solidFill>
              </a:rPr>
              <a:t>=11</a:t>
            </a:r>
            <a:endParaRPr lang="zh-CN" altLang="en-US" dirty="0">
              <a:solidFill>
                <a:srgbClr val="FF0000"/>
              </a:solidFill>
            </a:endParaRPr>
          </a:p>
        </p:txBody>
      </p:sp>
      <p:sp>
        <p:nvSpPr>
          <p:cNvPr id="17" name="文本框 16"/>
          <p:cNvSpPr txBox="1"/>
          <p:nvPr/>
        </p:nvSpPr>
        <p:spPr>
          <a:xfrm>
            <a:off x="7092280" y="3933056"/>
            <a:ext cx="1224136" cy="369332"/>
          </a:xfrm>
          <a:prstGeom prst="rect">
            <a:avLst/>
          </a:prstGeom>
          <a:noFill/>
        </p:spPr>
        <p:txBody>
          <a:bodyPr wrap="square" rtlCol="0">
            <a:spAutoFit/>
          </a:bodyPr>
          <a:lstStyle/>
          <a:p>
            <a:r>
              <a:rPr lang="en-US" altLang="zh-CN" dirty="0" smtClean="0"/>
              <a:t>Son()</a:t>
            </a:r>
            <a:endParaRPr lang="zh-CN" altLang="en-US" dirty="0"/>
          </a:p>
        </p:txBody>
      </p:sp>
      <p:cxnSp>
        <p:nvCxnSpPr>
          <p:cNvPr id="19" name="直接连接符 18"/>
          <p:cNvCxnSpPr/>
          <p:nvPr/>
        </p:nvCxnSpPr>
        <p:spPr>
          <a:xfrm flipH="1" flipV="1">
            <a:off x="3923928" y="2132856"/>
            <a:ext cx="216024"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563888" y="1788574"/>
            <a:ext cx="1152128" cy="369332"/>
          </a:xfrm>
          <a:prstGeom prst="rect">
            <a:avLst/>
          </a:prstGeom>
          <a:noFill/>
        </p:spPr>
        <p:txBody>
          <a:bodyPr wrap="square" rtlCol="0">
            <a:spAutoFit/>
          </a:bodyPr>
          <a:lstStyle/>
          <a:p>
            <a:r>
              <a:rPr lang="en-US" altLang="zh-CN" dirty="0" smtClean="0"/>
              <a:t>0x123</a:t>
            </a:r>
            <a:endParaRPr lang="zh-CN" altLang="en-US" dirty="0"/>
          </a:p>
        </p:txBody>
      </p:sp>
      <p:sp>
        <p:nvSpPr>
          <p:cNvPr id="21" name="文本框 20"/>
          <p:cNvSpPr txBox="1"/>
          <p:nvPr/>
        </p:nvSpPr>
        <p:spPr>
          <a:xfrm>
            <a:off x="701570" y="5624020"/>
            <a:ext cx="1152128" cy="369332"/>
          </a:xfrm>
          <a:prstGeom prst="rect">
            <a:avLst/>
          </a:prstGeom>
          <a:noFill/>
        </p:spPr>
        <p:txBody>
          <a:bodyPr wrap="square" rtlCol="0">
            <a:spAutoFit/>
          </a:bodyPr>
          <a:lstStyle/>
          <a:p>
            <a:r>
              <a:rPr lang="en-US" altLang="zh-CN" dirty="0" smtClean="0"/>
              <a:t>0x123</a:t>
            </a:r>
            <a:endParaRPr lang="zh-CN" altLang="en-US" dirty="0"/>
          </a:p>
        </p:txBody>
      </p:sp>
      <p:cxnSp>
        <p:nvCxnSpPr>
          <p:cNvPr id="23" name="直接箭头连接符 22"/>
          <p:cNvCxnSpPr/>
          <p:nvPr/>
        </p:nvCxnSpPr>
        <p:spPr>
          <a:xfrm flipV="1">
            <a:off x="1187624" y="2276872"/>
            <a:ext cx="2952328" cy="3340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63100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764704"/>
            <a:ext cx="7344816" cy="584775"/>
          </a:xfrm>
          <a:prstGeom prst="rect">
            <a:avLst/>
          </a:prstGeom>
          <a:noFill/>
        </p:spPr>
        <p:txBody>
          <a:bodyPr wrap="square" rtlCol="0">
            <a:spAutoFit/>
          </a:bodyPr>
          <a:lstStyle/>
          <a:p>
            <a:r>
              <a:rPr lang="zh-CN" altLang="en-US" sz="3200" b="1" dirty="0" smtClean="0">
                <a:latin typeface="宋体" pitchFamily="2" charset="-122"/>
                <a:ea typeface="宋体" pitchFamily="2" charset="-122"/>
              </a:rPr>
              <a:t>练习：继承成员变量和继承方法的区别</a:t>
            </a:r>
            <a:endParaRPr lang="zh-CN" altLang="en-US" sz="3200" b="1" dirty="0">
              <a:latin typeface="宋体" pitchFamily="2" charset="-122"/>
              <a:ea typeface="宋体" pitchFamily="2" charset="-122"/>
            </a:endParaRPr>
          </a:p>
        </p:txBody>
      </p:sp>
      <p:sp>
        <p:nvSpPr>
          <p:cNvPr id="3" name="TextBox 2"/>
          <p:cNvSpPr txBox="1"/>
          <p:nvPr/>
        </p:nvSpPr>
        <p:spPr>
          <a:xfrm>
            <a:off x="251520" y="1556792"/>
            <a:ext cx="4392488" cy="4524315"/>
          </a:xfrm>
          <a:prstGeom prst="rect">
            <a:avLst/>
          </a:prstGeom>
          <a:noFill/>
        </p:spPr>
        <p:txBody>
          <a:bodyPr wrap="square" rtlCol="0">
            <a:spAutoFit/>
          </a:bodyPr>
          <a:lstStyle/>
          <a:p>
            <a:r>
              <a:rPr lang="en-US" altLang="zh-CN" sz="2400" dirty="0"/>
              <a:t>class Base{</a:t>
            </a:r>
          </a:p>
          <a:p>
            <a:r>
              <a:rPr lang="en-US" altLang="zh-CN" sz="2400" dirty="0" err="1"/>
              <a:t>int</a:t>
            </a:r>
            <a:r>
              <a:rPr lang="en-US" altLang="zh-CN" sz="2400" dirty="0"/>
              <a:t> count = 10;</a:t>
            </a:r>
          </a:p>
          <a:p>
            <a:r>
              <a:rPr lang="en-US" altLang="zh-CN" sz="2400" dirty="0"/>
              <a:t>public void display(){</a:t>
            </a:r>
          </a:p>
          <a:p>
            <a:r>
              <a:rPr lang="en-US" altLang="zh-CN" sz="2400" dirty="0" err="1"/>
              <a:t>System.out.println</a:t>
            </a:r>
            <a:r>
              <a:rPr lang="en-US" altLang="zh-CN" sz="2400" dirty="0"/>
              <a:t>(</a:t>
            </a:r>
            <a:r>
              <a:rPr lang="en-US" altLang="zh-CN" sz="2400" dirty="0" err="1"/>
              <a:t>this.count</a:t>
            </a:r>
            <a:r>
              <a:rPr lang="en-US" altLang="zh-CN" sz="2400" dirty="0"/>
              <a:t>);</a:t>
            </a:r>
          </a:p>
          <a:p>
            <a:r>
              <a:rPr lang="en-US" altLang="zh-CN" sz="2400" dirty="0"/>
              <a:t>}</a:t>
            </a:r>
          </a:p>
          <a:p>
            <a:r>
              <a:rPr lang="en-US" altLang="zh-CN" sz="2400" dirty="0"/>
              <a:t>}</a:t>
            </a:r>
          </a:p>
          <a:p>
            <a:r>
              <a:rPr lang="en-US" altLang="zh-CN" sz="2400" dirty="0"/>
              <a:t>class Sub extends Base{</a:t>
            </a:r>
          </a:p>
          <a:p>
            <a:r>
              <a:rPr lang="en-US" altLang="zh-CN" sz="2400" dirty="0" err="1"/>
              <a:t>int</a:t>
            </a:r>
            <a:r>
              <a:rPr lang="en-US" altLang="zh-CN" sz="2400" dirty="0"/>
              <a:t> count = 20;</a:t>
            </a:r>
          </a:p>
          <a:p>
            <a:r>
              <a:rPr lang="en-US" altLang="zh-CN" sz="2400" dirty="0"/>
              <a:t>public void display(){</a:t>
            </a:r>
          </a:p>
          <a:p>
            <a:r>
              <a:rPr lang="en-US" altLang="zh-CN" sz="2400" dirty="0" err="1"/>
              <a:t>System.out.println</a:t>
            </a:r>
            <a:r>
              <a:rPr lang="en-US" altLang="zh-CN" sz="2400" dirty="0"/>
              <a:t>(</a:t>
            </a:r>
            <a:r>
              <a:rPr lang="en-US" altLang="zh-CN" sz="2400" dirty="0" err="1"/>
              <a:t>this.count</a:t>
            </a:r>
            <a:r>
              <a:rPr lang="en-US" altLang="zh-CN" sz="2400" dirty="0"/>
              <a:t>);</a:t>
            </a:r>
          </a:p>
          <a:p>
            <a:r>
              <a:rPr lang="en-US" altLang="zh-CN" sz="2400" dirty="0"/>
              <a:t>}</a:t>
            </a:r>
          </a:p>
          <a:p>
            <a:r>
              <a:rPr lang="en-US" altLang="zh-CN" sz="2400" dirty="0"/>
              <a:t>}</a:t>
            </a:r>
            <a:endParaRPr lang="zh-CN" altLang="en-US" sz="2400" dirty="0"/>
          </a:p>
        </p:txBody>
      </p:sp>
      <p:sp>
        <p:nvSpPr>
          <p:cNvPr id="4" name="TextBox 3"/>
          <p:cNvSpPr txBox="1"/>
          <p:nvPr/>
        </p:nvSpPr>
        <p:spPr>
          <a:xfrm>
            <a:off x="4355976" y="1568119"/>
            <a:ext cx="4896544" cy="4154984"/>
          </a:xfrm>
          <a:prstGeom prst="rect">
            <a:avLst/>
          </a:prstGeom>
          <a:noFill/>
        </p:spPr>
        <p:txBody>
          <a:bodyPr wrap="square" rtlCol="0">
            <a:spAutoFit/>
          </a:bodyPr>
          <a:lstStyle/>
          <a:p>
            <a:r>
              <a:rPr lang="en-US" altLang="zh-CN" sz="2400" dirty="0"/>
              <a:t>public class </a:t>
            </a:r>
            <a:r>
              <a:rPr lang="en-US" altLang="zh-CN" sz="2400" dirty="0" err="1"/>
              <a:t>TestFieldMethod</a:t>
            </a:r>
            <a:r>
              <a:rPr lang="en-US" altLang="zh-CN" sz="2400" dirty="0"/>
              <a:t> {</a:t>
            </a:r>
          </a:p>
          <a:p>
            <a:r>
              <a:rPr lang="en-US" altLang="zh-CN" sz="2400" dirty="0"/>
              <a:t>public static void main(String[] </a:t>
            </a:r>
            <a:r>
              <a:rPr lang="en-US" altLang="zh-CN" sz="2400" dirty="0" err="1"/>
              <a:t>args</a:t>
            </a:r>
            <a:r>
              <a:rPr lang="en-US" altLang="zh-CN" sz="2400" dirty="0"/>
              <a:t>) {</a:t>
            </a:r>
          </a:p>
          <a:p>
            <a:r>
              <a:rPr lang="en-US" altLang="zh-CN" sz="2400" dirty="0"/>
              <a:t>Sub s = new Sub();</a:t>
            </a:r>
          </a:p>
          <a:p>
            <a:r>
              <a:rPr lang="en-US" altLang="zh-CN" sz="2400" dirty="0" err="1"/>
              <a:t>System.out.println</a:t>
            </a:r>
            <a:r>
              <a:rPr lang="en-US" altLang="zh-CN" sz="2400" dirty="0"/>
              <a:t>(</a:t>
            </a:r>
            <a:r>
              <a:rPr lang="en-US" altLang="zh-CN" sz="2400" dirty="0" err="1"/>
              <a:t>s.count</a:t>
            </a:r>
            <a:r>
              <a:rPr lang="en-US" altLang="zh-CN" sz="2400" dirty="0" smtClean="0"/>
              <a:t>);//</a:t>
            </a:r>
            <a:endParaRPr lang="en-US" altLang="zh-CN" sz="2400" dirty="0"/>
          </a:p>
          <a:p>
            <a:r>
              <a:rPr lang="en-US" altLang="zh-CN" sz="2400" dirty="0" err="1"/>
              <a:t>s.display</a:t>
            </a:r>
            <a:r>
              <a:rPr lang="en-US" altLang="zh-CN" sz="2400" dirty="0" smtClean="0"/>
              <a:t>();//</a:t>
            </a:r>
            <a:endParaRPr lang="en-US" altLang="zh-CN" sz="2400" dirty="0"/>
          </a:p>
          <a:p>
            <a:r>
              <a:rPr lang="en-US" altLang="zh-CN" sz="2400" dirty="0"/>
              <a:t>Base b = s;</a:t>
            </a:r>
          </a:p>
          <a:p>
            <a:r>
              <a:rPr lang="en-US" altLang="zh-CN" sz="2400" dirty="0" err="1"/>
              <a:t>System.out.println</a:t>
            </a:r>
            <a:r>
              <a:rPr lang="en-US" altLang="zh-CN" sz="2400" dirty="0"/>
              <a:t>(b == s</a:t>
            </a:r>
            <a:r>
              <a:rPr lang="en-US" altLang="zh-CN" sz="2400" dirty="0" smtClean="0"/>
              <a:t>);//true</a:t>
            </a:r>
            <a:endParaRPr lang="en-US" altLang="zh-CN" sz="2400" dirty="0"/>
          </a:p>
          <a:p>
            <a:r>
              <a:rPr lang="en-US" altLang="zh-CN" sz="2400" dirty="0" err="1"/>
              <a:t>System.out.println</a:t>
            </a:r>
            <a:r>
              <a:rPr lang="en-US" altLang="zh-CN" sz="2400" dirty="0"/>
              <a:t>(</a:t>
            </a:r>
            <a:r>
              <a:rPr lang="en-US" altLang="zh-CN" sz="2400" dirty="0" err="1"/>
              <a:t>b.count</a:t>
            </a:r>
            <a:r>
              <a:rPr lang="en-US" altLang="zh-CN" sz="2400" dirty="0" smtClean="0"/>
              <a:t>);//</a:t>
            </a:r>
            <a:endParaRPr lang="en-US" altLang="zh-CN" sz="2400" dirty="0"/>
          </a:p>
          <a:p>
            <a:r>
              <a:rPr lang="en-US" altLang="zh-CN" sz="2400" dirty="0" err="1"/>
              <a:t>b.display</a:t>
            </a:r>
            <a:r>
              <a:rPr lang="en-US" altLang="zh-CN" sz="2400" dirty="0" smtClean="0"/>
              <a:t>();//</a:t>
            </a:r>
            <a:endParaRPr lang="en-US" altLang="zh-CN" sz="2400" dirty="0"/>
          </a:p>
          <a:p>
            <a:r>
              <a:rPr lang="en-US" altLang="zh-CN" sz="2400" dirty="0"/>
              <a:t>}</a:t>
            </a:r>
          </a:p>
          <a:p>
            <a:r>
              <a:rPr lang="en-US" altLang="zh-CN" sz="2400" dirty="0"/>
              <a:t>}</a:t>
            </a:r>
            <a:endParaRPr lang="zh-CN" altLang="en-US" sz="2400" dirty="0"/>
          </a:p>
        </p:txBody>
      </p:sp>
    </p:spTree>
    <p:extLst>
      <p:ext uri="{BB962C8B-B14F-4D97-AF65-F5344CB8AC3E}">
        <p14:creationId xmlns:p14="http://schemas.microsoft.com/office/powerpoint/2010/main" val="345812564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1124744"/>
            <a:ext cx="1728192" cy="525658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矩形 4"/>
          <p:cNvSpPr/>
          <p:nvPr/>
        </p:nvSpPr>
        <p:spPr>
          <a:xfrm>
            <a:off x="2339752" y="1124744"/>
            <a:ext cx="6120680" cy="3600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6" name="矩形 5"/>
          <p:cNvSpPr/>
          <p:nvPr/>
        </p:nvSpPr>
        <p:spPr>
          <a:xfrm>
            <a:off x="2339752" y="4941168"/>
            <a:ext cx="4608512" cy="165618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7" name="矩形 6"/>
          <p:cNvSpPr/>
          <p:nvPr/>
        </p:nvSpPr>
        <p:spPr>
          <a:xfrm>
            <a:off x="2555776" y="5157192"/>
            <a:ext cx="1512168" cy="12241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FF0000"/>
                </a:solidFill>
              </a:rPr>
              <a:t>Base()</a:t>
            </a:r>
          </a:p>
          <a:p>
            <a:pPr algn="ctr"/>
            <a:endParaRPr lang="en-US" altLang="zh-CN">
              <a:solidFill>
                <a:srgbClr val="FF0000"/>
              </a:solidFill>
            </a:endParaRPr>
          </a:p>
          <a:p>
            <a:pPr algn="ctr"/>
            <a:r>
              <a:rPr lang="en-US" altLang="zh-CN" smtClean="0">
                <a:solidFill>
                  <a:srgbClr val="FF0000"/>
                </a:solidFill>
              </a:rPr>
              <a:t>display()</a:t>
            </a:r>
            <a:endParaRPr lang="zh-CN" altLang="en-US" dirty="0">
              <a:solidFill>
                <a:srgbClr val="FF0000"/>
              </a:solidFill>
            </a:endParaRPr>
          </a:p>
        </p:txBody>
      </p:sp>
      <p:sp>
        <p:nvSpPr>
          <p:cNvPr id="8" name="矩形 7"/>
          <p:cNvSpPr/>
          <p:nvPr/>
        </p:nvSpPr>
        <p:spPr>
          <a:xfrm>
            <a:off x="4860032" y="5229200"/>
            <a:ext cx="1440160" cy="11521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FF0000"/>
                </a:solidFill>
              </a:rPr>
              <a:t>Sub()</a:t>
            </a:r>
          </a:p>
          <a:p>
            <a:pPr algn="ctr"/>
            <a:endParaRPr lang="en-US" altLang="zh-CN">
              <a:solidFill>
                <a:srgbClr val="FF0000"/>
              </a:solidFill>
            </a:endParaRPr>
          </a:p>
          <a:p>
            <a:pPr algn="ctr"/>
            <a:r>
              <a:rPr lang="en-US" altLang="zh-CN" smtClean="0">
                <a:solidFill>
                  <a:srgbClr val="FF0000"/>
                </a:solidFill>
              </a:rPr>
              <a:t>display()</a:t>
            </a:r>
            <a:endParaRPr lang="zh-CN" altLang="en-US" dirty="0">
              <a:solidFill>
                <a:srgbClr val="FF0000"/>
              </a:solidFill>
            </a:endParaRPr>
          </a:p>
        </p:txBody>
      </p:sp>
      <p:cxnSp>
        <p:nvCxnSpPr>
          <p:cNvPr id="10" name="直接连接符 9"/>
          <p:cNvCxnSpPr/>
          <p:nvPr/>
        </p:nvCxnSpPr>
        <p:spPr>
          <a:xfrm>
            <a:off x="251520" y="573325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03548" y="5884820"/>
            <a:ext cx="1224136" cy="369332"/>
          </a:xfrm>
          <a:prstGeom prst="rect">
            <a:avLst/>
          </a:prstGeom>
          <a:noFill/>
        </p:spPr>
        <p:txBody>
          <a:bodyPr wrap="square" rtlCol="0">
            <a:spAutoFit/>
          </a:bodyPr>
          <a:lstStyle/>
          <a:p>
            <a:r>
              <a:rPr lang="en-US" altLang="zh-CN" smtClean="0"/>
              <a:t>Sub s:</a:t>
            </a:r>
            <a:endParaRPr lang="zh-CN" altLang="en-US"/>
          </a:p>
        </p:txBody>
      </p:sp>
      <p:sp>
        <p:nvSpPr>
          <p:cNvPr id="12" name="矩形 11"/>
          <p:cNvSpPr/>
          <p:nvPr/>
        </p:nvSpPr>
        <p:spPr>
          <a:xfrm>
            <a:off x="4211960" y="1772816"/>
            <a:ext cx="2736304" cy="23762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3" name="矩形 12"/>
          <p:cNvSpPr/>
          <p:nvPr/>
        </p:nvSpPr>
        <p:spPr>
          <a:xfrm>
            <a:off x="4644008" y="1988840"/>
            <a:ext cx="1872208" cy="8640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FF0000"/>
                </a:solidFill>
              </a:rPr>
              <a:t>count=10</a:t>
            </a:r>
            <a:endParaRPr lang="zh-CN" altLang="en-US" dirty="0">
              <a:solidFill>
                <a:srgbClr val="FF0000"/>
              </a:solidFill>
            </a:endParaRPr>
          </a:p>
        </p:txBody>
      </p:sp>
      <p:sp>
        <p:nvSpPr>
          <p:cNvPr id="14" name="矩形 13"/>
          <p:cNvSpPr/>
          <p:nvPr/>
        </p:nvSpPr>
        <p:spPr>
          <a:xfrm>
            <a:off x="4610711" y="3109605"/>
            <a:ext cx="1872208" cy="8640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FF0000"/>
                </a:solidFill>
              </a:rPr>
              <a:t>count=20</a:t>
            </a:r>
            <a:endParaRPr lang="zh-CN" altLang="en-US" dirty="0">
              <a:solidFill>
                <a:srgbClr val="FF0000"/>
              </a:solidFill>
            </a:endParaRPr>
          </a:p>
        </p:txBody>
      </p:sp>
      <p:sp>
        <p:nvSpPr>
          <p:cNvPr id="15" name="文本框 14"/>
          <p:cNvSpPr txBox="1"/>
          <p:nvPr/>
        </p:nvSpPr>
        <p:spPr>
          <a:xfrm>
            <a:off x="6516216" y="2276872"/>
            <a:ext cx="1008112" cy="369332"/>
          </a:xfrm>
          <a:prstGeom prst="rect">
            <a:avLst/>
          </a:prstGeom>
          <a:noFill/>
        </p:spPr>
        <p:txBody>
          <a:bodyPr wrap="square" rtlCol="0">
            <a:spAutoFit/>
          </a:bodyPr>
          <a:lstStyle/>
          <a:p>
            <a:r>
              <a:rPr lang="en-US" altLang="zh-CN" smtClean="0"/>
              <a:t>Base</a:t>
            </a:r>
            <a:endParaRPr lang="zh-CN" altLang="en-US"/>
          </a:p>
        </p:txBody>
      </p:sp>
      <p:sp>
        <p:nvSpPr>
          <p:cNvPr id="16" name="文本框 15"/>
          <p:cNvSpPr txBox="1"/>
          <p:nvPr/>
        </p:nvSpPr>
        <p:spPr>
          <a:xfrm>
            <a:off x="6482919" y="3324827"/>
            <a:ext cx="864096" cy="369332"/>
          </a:xfrm>
          <a:prstGeom prst="rect">
            <a:avLst/>
          </a:prstGeom>
          <a:noFill/>
        </p:spPr>
        <p:txBody>
          <a:bodyPr wrap="square" rtlCol="0">
            <a:spAutoFit/>
          </a:bodyPr>
          <a:lstStyle/>
          <a:p>
            <a:r>
              <a:rPr lang="en-US" altLang="zh-CN" smtClean="0"/>
              <a:t>Sub</a:t>
            </a:r>
            <a:endParaRPr lang="zh-CN" altLang="en-US"/>
          </a:p>
        </p:txBody>
      </p:sp>
      <p:cxnSp>
        <p:nvCxnSpPr>
          <p:cNvPr id="18" name="直接连接符 17"/>
          <p:cNvCxnSpPr/>
          <p:nvPr/>
        </p:nvCxnSpPr>
        <p:spPr>
          <a:xfrm flipH="1">
            <a:off x="3851920" y="1772816"/>
            <a:ext cx="36004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987824" y="1484784"/>
            <a:ext cx="792088" cy="369332"/>
          </a:xfrm>
          <a:prstGeom prst="rect">
            <a:avLst/>
          </a:prstGeom>
          <a:noFill/>
        </p:spPr>
        <p:txBody>
          <a:bodyPr wrap="square" rtlCol="0">
            <a:spAutoFit/>
          </a:bodyPr>
          <a:lstStyle/>
          <a:p>
            <a:r>
              <a:rPr lang="en-US" altLang="zh-CN" smtClean="0"/>
              <a:t>0x123</a:t>
            </a:r>
            <a:endParaRPr lang="zh-CN" altLang="en-US"/>
          </a:p>
        </p:txBody>
      </p:sp>
      <p:sp>
        <p:nvSpPr>
          <p:cNvPr id="20" name="文本框 19"/>
          <p:cNvSpPr txBox="1"/>
          <p:nvPr/>
        </p:nvSpPr>
        <p:spPr>
          <a:xfrm>
            <a:off x="1187624" y="5897015"/>
            <a:ext cx="792088" cy="369332"/>
          </a:xfrm>
          <a:prstGeom prst="rect">
            <a:avLst/>
          </a:prstGeom>
          <a:noFill/>
        </p:spPr>
        <p:txBody>
          <a:bodyPr wrap="square" rtlCol="0">
            <a:spAutoFit/>
          </a:bodyPr>
          <a:lstStyle/>
          <a:p>
            <a:r>
              <a:rPr lang="en-US" altLang="zh-CN" smtClean="0"/>
              <a:t>0x123</a:t>
            </a:r>
            <a:endParaRPr lang="zh-CN" altLang="en-US"/>
          </a:p>
        </p:txBody>
      </p:sp>
      <p:cxnSp>
        <p:nvCxnSpPr>
          <p:cNvPr id="22" name="直接箭头连接符 21"/>
          <p:cNvCxnSpPr/>
          <p:nvPr/>
        </p:nvCxnSpPr>
        <p:spPr>
          <a:xfrm flipV="1">
            <a:off x="1691680" y="1854116"/>
            <a:ext cx="2376264" cy="3994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8447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1124744"/>
            <a:ext cx="1656184" cy="51845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矩形 4"/>
          <p:cNvSpPr/>
          <p:nvPr/>
        </p:nvSpPr>
        <p:spPr>
          <a:xfrm>
            <a:off x="2267744" y="1124744"/>
            <a:ext cx="6696744" cy="3960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6" name="矩形 5"/>
          <p:cNvSpPr/>
          <p:nvPr/>
        </p:nvSpPr>
        <p:spPr>
          <a:xfrm>
            <a:off x="2267744" y="5229200"/>
            <a:ext cx="4968552" cy="15121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7" name="文本框 6"/>
          <p:cNvSpPr txBox="1"/>
          <p:nvPr/>
        </p:nvSpPr>
        <p:spPr>
          <a:xfrm>
            <a:off x="2771800" y="116632"/>
            <a:ext cx="5328592" cy="707886"/>
          </a:xfrm>
          <a:prstGeom prst="rect">
            <a:avLst/>
          </a:prstGeom>
          <a:noFill/>
        </p:spPr>
        <p:txBody>
          <a:bodyPr wrap="square" rtlCol="0">
            <a:spAutoFit/>
          </a:bodyPr>
          <a:lstStyle/>
          <a:p>
            <a:r>
              <a:rPr lang="en-US" altLang="zh-CN" sz="4000" b="1" dirty="0"/>
              <a:t>Father f1 = new Son();</a:t>
            </a:r>
            <a:endParaRPr lang="zh-CN" altLang="en-US" sz="4000" b="1" dirty="0"/>
          </a:p>
        </p:txBody>
      </p:sp>
      <p:sp>
        <p:nvSpPr>
          <p:cNvPr id="8" name="矩形 7"/>
          <p:cNvSpPr/>
          <p:nvPr/>
        </p:nvSpPr>
        <p:spPr>
          <a:xfrm>
            <a:off x="2555776" y="5301208"/>
            <a:ext cx="1656184" cy="129614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Father()</a:t>
            </a:r>
          </a:p>
          <a:p>
            <a:pPr algn="ctr"/>
            <a:endParaRPr lang="en-US" altLang="zh-CN" dirty="0">
              <a:solidFill>
                <a:srgbClr val="FF0000"/>
              </a:solidFill>
            </a:endParaRPr>
          </a:p>
          <a:p>
            <a:pPr algn="ctr"/>
            <a:r>
              <a:rPr lang="en-US" altLang="zh-CN" dirty="0">
                <a:solidFill>
                  <a:srgbClr val="FF0000"/>
                </a:solidFill>
              </a:rPr>
              <a:t>s</a:t>
            </a:r>
            <a:r>
              <a:rPr lang="en-US" altLang="zh-CN" dirty="0" smtClean="0">
                <a:solidFill>
                  <a:srgbClr val="FF0000"/>
                </a:solidFill>
              </a:rPr>
              <a:t>how()</a:t>
            </a:r>
            <a:endParaRPr lang="zh-CN" altLang="en-US" dirty="0">
              <a:solidFill>
                <a:srgbClr val="FF0000"/>
              </a:solidFill>
            </a:endParaRPr>
          </a:p>
        </p:txBody>
      </p:sp>
      <p:sp>
        <p:nvSpPr>
          <p:cNvPr id="9" name="矩形 8"/>
          <p:cNvSpPr/>
          <p:nvPr/>
        </p:nvSpPr>
        <p:spPr>
          <a:xfrm>
            <a:off x="5436096" y="5301208"/>
            <a:ext cx="1440160" cy="129614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Son()</a:t>
            </a:r>
          </a:p>
          <a:p>
            <a:pPr algn="ctr"/>
            <a:endParaRPr lang="en-US" altLang="zh-CN" dirty="0">
              <a:solidFill>
                <a:srgbClr val="FF0000"/>
              </a:solidFill>
            </a:endParaRPr>
          </a:p>
          <a:p>
            <a:pPr algn="ctr"/>
            <a:r>
              <a:rPr lang="en-US" altLang="zh-CN" dirty="0">
                <a:solidFill>
                  <a:srgbClr val="FF0000"/>
                </a:solidFill>
              </a:rPr>
              <a:t>s</a:t>
            </a:r>
            <a:r>
              <a:rPr lang="en-US" altLang="zh-CN" dirty="0" smtClean="0">
                <a:solidFill>
                  <a:srgbClr val="FF0000"/>
                </a:solidFill>
              </a:rPr>
              <a:t>how()</a:t>
            </a:r>
            <a:endParaRPr lang="zh-CN" altLang="en-US" dirty="0">
              <a:solidFill>
                <a:srgbClr val="FF0000"/>
              </a:solidFill>
            </a:endParaRPr>
          </a:p>
        </p:txBody>
      </p:sp>
      <p:cxnSp>
        <p:nvCxnSpPr>
          <p:cNvPr id="11" name="直接箭头连接符 10"/>
          <p:cNvCxnSpPr>
            <a:endCxn id="8" idx="3"/>
          </p:cNvCxnSpPr>
          <p:nvPr/>
        </p:nvCxnSpPr>
        <p:spPr>
          <a:xfrm flipH="1">
            <a:off x="4211960" y="5949280"/>
            <a:ext cx="11521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5536" y="5085184"/>
            <a:ext cx="1656184"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95536" y="5517232"/>
            <a:ext cx="2016224" cy="369332"/>
          </a:xfrm>
          <a:prstGeom prst="rect">
            <a:avLst/>
          </a:prstGeom>
          <a:noFill/>
        </p:spPr>
        <p:txBody>
          <a:bodyPr wrap="square" rtlCol="0">
            <a:spAutoFit/>
          </a:bodyPr>
          <a:lstStyle/>
          <a:p>
            <a:r>
              <a:rPr lang="en-US" altLang="zh-CN" dirty="0" smtClean="0"/>
              <a:t>f1:</a:t>
            </a:r>
            <a:endParaRPr lang="zh-CN" altLang="en-US" dirty="0"/>
          </a:p>
        </p:txBody>
      </p:sp>
      <p:sp>
        <p:nvSpPr>
          <p:cNvPr id="15" name="矩形 14"/>
          <p:cNvSpPr/>
          <p:nvPr/>
        </p:nvSpPr>
        <p:spPr>
          <a:xfrm>
            <a:off x="4139952" y="1772816"/>
            <a:ext cx="2880320" cy="28083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6" name="矩形 15"/>
          <p:cNvSpPr/>
          <p:nvPr/>
        </p:nvSpPr>
        <p:spPr>
          <a:xfrm>
            <a:off x="4427984" y="1988840"/>
            <a:ext cx="2160240"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num:10</a:t>
            </a:r>
            <a:endParaRPr lang="zh-CN" altLang="en-US" dirty="0">
              <a:solidFill>
                <a:srgbClr val="FF0000"/>
              </a:solidFill>
            </a:endParaRPr>
          </a:p>
        </p:txBody>
      </p:sp>
      <p:sp>
        <p:nvSpPr>
          <p:cNvPr id="17" name="文本框 16"/>
          <p:cNvSpPr txBox="1"/>
          <p:nvPr/>
        </p:nvSpPr>
        <p:spPr>
          <a:xfrm>
            <a:off x="6732240" y="2204864"/>
            <a:ext cx="1656184" cy="369332"/>
          </a:xfrm>
          <a:prstGeom prst="rect">
            <a:avLst/>
          </a:prstGeom>
          <a:noFill/>
        </p:spPr>
        <p:txBody>
          <a:bodyPr wrap="square" rtlCol="0">
            <a:spAutoFit/>
          </a:bodyPr>
          <a:lstStyle/>
          <a:p>
            <a:r>
              <a:rPr lang="en-US" altLang="zh-CN" smtClean="0"/>
              <a:t>Fahter</a:t>
            </a:r>
            <a:endParaRPr lang="zh-CN" altLang="en-US" dirty="0"/>
          </a:p>
        </p:txBody>
      </p:sp>
      <p:sp>
        <p:nvSpPr>
          <p:cNvPr id="18" name="矩形 17"/>
          <p:cNvSpPr/>
          <p:nvPr/>
        </p:nvSpPr>
        <p:spPr>
          <a:xfrm>
            <a:off x="4427984" y="3288349"/>
            <a:ext cx="2160240"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num:20</a:t>
            </a:r>
            <a:endParaRPr lang="zh-CN" altLang="en-US" dirty="0">
              <a:solidFill>
                <a:srgbClr val="FF0000"/>
              </a:solidFill>
            </a:endParaRPr>
          </a:p>
        </p:txBody>
      </p:sp>
      <p:sp>
        <p:nvSpPr>
          <p:cNvPr id="19" name="文本框 18"/>
          <p:cNvSpPr txBox="1"/>
          <p:nvPr/>
        </p:nvSpPr>
        <p:spPr>
          <a:xfrm>
            <a:off x="6732240" y="3573016"/>
            <a:ext cx="2232248" cy="369332"/>
          </a:xfrm>
          <a:prstGeom prst="rect">
            <a:avLst/>
          </a:prstGeom>
          <a:noFill/>
        </p:spPr>
        <p:txBody>
          <a:bodyPr wrap="square" rtlCol="0">
            <a:spAutoFit/>
          </a:bodyPr>
          <a:lstStyle/>
          <a:p>
            <a:r>
              <a:rPr lang="en-US" altLang="zh-CN" dirty="0" smtClean="0"/>
              <a:t>Son</a:t>
            </a:r>
            <a:endParaRPr lang="zh-CN" altLang="en-US" dirty="0"/>
          </a:p>
        </p:txBody>
      </p:sp>
      <p:cxnSp>
        <p:nvCxnSpPr>
          <p:cNvPr id="21" name="直接连接符 20"/>
          <p:cNvCxnSpPr/>
          <p:nvPr/>
        </p:nvCxnSpPr>
        <p:spPr>
          <a:xfrm flipH="1" flipV="1">
            <a:off x="3707904" y="1484784"/>
            <a:ext cx="504056"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951820" y="1184558"/>
            <a:ext cx="972108" cy="369332"/>
          </a:xfrm>
          <a:prstGeom prst="rect">
            <a:avLst/>
          </a:prstGeom>
          <a:noFill/>
        </p:spPr>
        <p:txBody>
          <a:bodyPr wrap="square" rtlCol="0">
            <a:spAutoFit/>
          </a:bodyPr>
          <a:lstStyle/>
          <a:p>
            <a:r>
              <a:rPr lang="en-US" altLang="zh-CN" dirty="0" smtClean="0"/>
              <a:t>0x123</a:t>
            </a:r>
            <a:endParaRPr lang="zh-CN" altLang="en-US" dirty="0"/>
          </a:p>
        </p:txBody>
      </p:sp>
      <p:sp>
        <p:nvSpPr>
          <p:cNvPr id="23" name="文本框 22"/>
          <p:cNvSpPr txBox="1"/>
          <p:nvPr/>
        </p:nvSpPr>
        <p:spPr>
          <a:xfrm>
            <a:off x="755576" y="5555455"/>
            <a:ext cx="972108" cy="369332"/>
          </a:xfrm>
          <a:prstGeom prst="rect">
            <a:avLst/>
          </a:prstGeom>
          <a:noFill/>
        </p:spPr>
        <p:txBody>
          <a:bodyPr wrap="square" rtlCol="0">
            <a:spAutoFit/>
          </a:bodyPr>
          <a:lstStyle/>
          <a:p>
            <a:r>
              <a:rPr lang="en-US" altLang="zh-CN" dirty="0" smtClean="0"/>
              <a:t>0x123</a:t>
            </a:r>
            <a:endParaRPr lang="zh-CN" altLang="en-US" dirty="0"/>
          </a:p>
        </p:txBody>
      </p:sp>
      <p:cxnSp>
        <p:nvCxnSpPr>
          <p:cNvPr id="25" name="直接箭头连接符 24"/>
          <p:cNvCxnSpPr/>
          <p:nvPr/>
        </p:nvCxnSpPr>
        <p:spPr>
          <a:xfrm flipV="1">
            <a:off x="1241630" y="1844824"/>
            <a:ext cx="2898322" cy="3672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86562" y="5466831"/>
            <a:ext cx="2340260" cy="369332"/>
          </a:xfrm>
          <a:prstGeom prst="rect">
            <a:avLst/>
          </a:prstGeom>
          <a:noFill/>
        </p:spPr>
        <p:txBody>
          <a:bodyPr wrap="square" rtlCol="0">
            <a:spAutoFit/>
          </a:bodyPr>
          <a:lstStyle/>
          <a:p>
            <a:r>
              <a:rPr lang="en-US" altLang="zh-CN" b="1" dirty="0"/>
              <a:t>Father</a:t>
            </a:r>
            <a:endParaRPr lang="zh-CN" altLang="en-US" dirty="0"/>
          </a:p>
        </p:txBody>
      </p:sp>
    </p:spTree>
    <p:extLst>
      <p:ext uri="{BB962C8B-B14F-4D97-AF65-F5344CB8AC3E}">
        <p14:creationId xmlns:p14="http://schemas.microsoft.com/office/powerpoint/2010/main" val="181992469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1484784"/>
            <a:ext cx="8136904" cy="3185487"/>
          </a:xfrm>
          <a:prstGeom prst="rect">
            <a:avLst/>
          </a:prstGeom>
          <a:noFill/>
        </p:spPr>
        <p:txBody>
          <a:bodyPr wrap="square" rtlCol="0">
            <a:spAutoFit/>
          </a:bodyPr>
          <a:lstStyle/>
          <a:p>
            <a:pPr marL="285750" indent="-285750">
              <a:buFont typeface="Wingdings" pitchFamily="2" charset="2"/>
              <a:buChar char="l"/>
            </a:pPr>
            <a:r>
              <a:rPr lang="zh-CN" altLang="en-US" sz="3200" b="1" dirty="0" smtClean="0">
                <a:latin typeface="宋体" pitchFamily="2" charset="-122"/>
                <a:ea typeface="宋体" pitchFamily="2" charset="-122"/>
              </a:rPr>
              <a:t>子类继承父类</a:t>
            </a:r>
            <a:endParaRPr lang="en-US" altLang="zh-CN" sz="3200" b="1" dirty="0" smtClean="0">
              <a:latin typeface="宋体" pitchFamily="2" charset="-122"/>
              <a:ea typeface="宋体" pitchFamily="2" charset="-122"/>
            </a:endParaRPr>
          </a:p>
          <a:p>
            <a:pPr marL="285750" indent="-285750">
              <a:spcBef>
                <a:spcPts val="1800"/>
              </a:spcBef>
              <a:buFont typeface="Wingdings" pitchFamily="2" charset="2"/>
              <a:buChar char="Ø"/>
            </a:pPr>
            <a:r>
              <a:rPr lang="zh-CN" altLang="en-US" sz="2400" dirty="0" smtClean="0">
                <a:latin typeface="宋体" pitchFamily="2" charset="-122"/>
                <a:ea typeface="宋体" pitchFamily="2" charset="-122"/>
              </a:rPr>
              <a:t>若子类重写了父类方法，就意味着子类里定义的方法彻底覆盖了父类里的同名方法，系统将不可能把父类里的方法转移到子类中</a:t>
            </a:r>
            <a:endParaRPr lang="en-US" altLang="zh-CN" sz="2400" dirty="0" smtClean="0">
              <a:latin typeface="宋体" pitchFamily="2" charset="-122"/>
              <a:ea typeface="宋体" pitchFamily="2" charset="-122"/>
            </a:endParaRPr>
          </a:p>
          <a:p>
            <a:pPr marL="285750" indent="-285750">
              <a:spcBef>
                <a:spcPts val="1200"/>
              </a:spcBef>
              <a:buFont typeface="Wingdings" pitchFamily="2" charset="2"/>
              <a:buChar char="Ø"/>
            </a:pPr>
            <a:r>
              <a:rPr lang="zh-CN" altLang="en-US" sz="2400" dirty="0" smtClean="0">
                <a:latin typeface="宋体" pitchFamily="2" charset="-122"/>
                <a:ea typeface="宋体" pitchFamily="2" charset="-122"/>
              </a:rPr>
              <a:t>对于实例变量则不存在这样的现象，即使子类里定义了与父类完全相同的实例变量，这个实例变量依然不可能覆盖父类中定义的实例变量</a:t>
            </a:r>
            <a:endParaRPr lang="zh-CN" altLang="en-US" sz="2400" dirty="0">
              <a:latin typeface="宋体" pitchFamily="2" charset="-122"/>
              <a:ea typeface="宋体" pitchFamily="2" charset="-122"/>
            </a:endParaRPr>
          </a:p>
        </p:txBody>
      </p:sp>
    </p:spTree>
    <p:extLst>
      <p:ext uri="{BB962C8B-B14F-4D97-AF65-F5344CB8AC3E}">
        <p14:creationId xmlns:p14="http://schemas.microsoft.com/office/powerpoint/2010/main" val="148229914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2214546" y="571480"/>
            <a:ext cx="5144616" cy="981061"/>
          </a:xfrm>
        </p:spPr>
        <p:txBody>
          <a:bodyPr>
            <a:normAutofit fontScale="90000"/>
          </a:bodyPr>
          <a:lstStyle/>
          <a:p>
            <a:pPr algn="l" eaLnBrk="1" hangingPunct="1">
              <a:defRPr/>
            </a:pPr>
            <a:r>
              <a:rPr lang="zh-CN" altLang="en-US" b="1" dirty="0" smtClean="0">
                <a:solidFill>
                  <a:schemeClr val="tx1"/>
                </a:solidFill>
                <a:latin typeface="+mn-lt"/>
                <a:ea typeface="宋体" pitchFamily="2" charset="-122"/>
                <a:cs typeface="Times New Roman" pitchFamily="18" charset="0"/>
              </a:rPr>
              <a:t>对象引用类型转换 </a:t>
            </a:r>
            <a:r>
              <a:rPr lang="en-US" altLang="zh-CN" b="1" dirty="0" smtClean="0">
                <a:solidFill>
                  <a:srgbClr val="BD6FBF"/>
                </a:solidFill>
                <a:latin typeface="+mn-lt"/>
                <a:ea typeface="宋体" pitchFamily="2" charset="-122"/>
                <a:cs typeface="Times New Roman" pitchFamily="18" charset="0"/>
              </a:rPr>
              <a:t>(Casting )</a:t>
            </a:r>
          </a:p>
        </p:txBody>
      </p:sp>
      <p:sp>
        <p:nvSpPr>
          <p:cNvPr id="36867" name="Rectangle 3"/>
          <p:cNvSpPr>
            <a:spLocks noGrp="1" noChangeArrowheads="1"/>
          </p:cNvSpPr>
          <p:nvPr>
            <p:ph type="body" idx="1"/>
          </p:nvPr>
        </p:nvSpPr>
        <p:spPr>
          <a:xfrm>
            <a:off x="179512" y="1556792"/>
            <a:ext cx="8964488" cy="4876800"/>
          </a:xfrm>
        </p:spPr>
        <p:txBody>
          <a:bodyPr>
            <a:normAutofit/>
          </a:bodyPr>
          <a:lstStyle/>
          <a:p>
            <a:pPr algn="just" eaLnBrk="1" hangingPunct="1">
              <a:spcBef>
                <a:spcPct val="40000"/>
              </a:spcBef>
              <a:buFont typeface="Wingdings" pitchFamily="2" charset="2"/>
              <a:buChar char="l"/>
            </a:pPr>
            <a:r>
              <a:rPr lang="zh-CN" altLang="en-US" sz="2400" b="1" dirty="0" smtClean="0">
                <a:ea typeface="宋体" pitchFamily="2" charset="-122"/>
                <a:cs typeface="Times New Roman" pitchFamily="18" charset="0"/>
              </a:rPr>
              <a:t>基本数据类型的</a:t>
            </a:r>
            <a:r>
              <a:rPr lang="en-US" altLang="zh-CN" sz="2400" b="1" dirty="0" smtClean="0">
                <a:ea typeface="宋体" pitchFamily="2" charset="-122"/>
                <a:cs typeface="Times New Roman" pitchFamily="18" charset="0"/>
              </a:rPr>
              <a:t>Casting</a:t>
            </a:r>
            <a:r>
              <a:rPr lang="zh-CN" altLang="en-US" sz="2400" b="1" dirty="0" smtClean="0">
                <a:ea typeface="宋体" pitchFamily="2" charset="-122"/>
                <a:cs typeface="Times New Roman" pitchFamily="18" charset="0"/>
              </a:rPr>
              <a:t>：</a:t>
            </a:r>
          </a:p>
          <a:p>
            <a:pPr lvl="1" algn="just">
              <a:spcBef>
                <a:spcPct val="40000"/>
              </a:spcBef>
              <a:buFont typeface="Wingdings" pitchFamily="2" charset="2"/>
              <a:buChar char="Ø"/>
            </a:pPr>
            <a:r>
              <a:rPr lang="zh-CN" altLang="en-US" sz="2000" b="1" dirty="0" smtClean="0">
                <a:ea typeface="宋体" pitchFamily="2" charset="-122"/>
                <a:cs typeface="Times New Roman" pitchFamily="18" charset="0"/>
              </a:rPr>
              <a:t>自动类型转换</a:t>
            </a:r>
            <a:r>
              <a:rPr lang="zh-CN" altLang="en-US" sz="2000" dirty="0" smtClean="0">
                <a:ea typeface="宋体" pitchFamily="2" charset="-122"/>
                <a:cs typeface="Times New Roman" pitchFamily="18" charset="0"/>
              </a:rPr>
              <a:t>：小的数据类型可以自动转换成大的数据类型</a:t>
            </a:r>
          </a:p>
          <a:p>
            <a:pPr algn="just" eaLnBrk="1" hangingPunct="1">
              <a:spcBef>
                <a:spcPct val="40000"/>
              </a:spcBef>
              <a:buFont typeface="Wingdings" pitchFamily="2" charset="2"/>
              <a:buNone/>
            </a:pP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如</a:t>
            </a:r>
            <a:r>
              <a:rPr lang="en-US" altLang="zh-CN" sz="2000" dirty="0" smtClean="0">
                <a:ea typeface="宋体" pitchFamily="2" charset="-122"/>
                <a:cs typeface="Times New Roman" pitchFamily="18" charset="0"/>
              </a:rPr>
              <a:t>long g=20;           double d=12.0f</a:t>
            </a:r>
          </a:p>
          <a:p>
            <a:pPr lvl="1" algn="just">
              <a:spcBef>
                <a:spcPct val="40000"/>
              </a:spcBef>
              <a:buFont typeface="Wingdings" pitchFamily="2" charset="2"/>
              <a:buChar char="Ø"/>
            </a:pPr>
            <a:r>
              <a:rPr lang="zh-CN" altLang="en-US" sz="2000" b="1" dirty="0" smtClean="0">
                <a:ea typeface="宋体" pitchFamily="2" charset="-122"/>
                <a:cs typeface="Times New Roman" pitchFamily="18" charset="0"/>
              </a:rPr>
              <a:t>强制类型转换：</a:t>
            </a:r>
            <a:r>
              <a:rPr lang="zh-CN" altLang="en-US" sz="2000" dirty="0" smtClean="0">
                <a:ea typeface="宋体" pitchFamily="2" charset="-122"/>
                <a:cs typeface="Times New Roman" pitchFamily="18" charset="0"/>
              </a:rPr>
              <a:t>可以把大的数据类型强制转换</a:t>
            </a:r>
            <a:r>
              <a:rPr lang="en-US" altLang="zh-CN" sz="2000" dirty="0" smtClean="0">
                <a:ea typeface="宋体" pitchFamily="2" charset="-122"/>
                <a:cs typeface="Times New Roman" pitchFamily="18" charset="0"/>
              </a:rPr>
              <a:t>(casting)</a:t>
            </a:r>
            <a:r>
              <a:rPr lang="zh-CN" altLang="en-US" sz="2000" dirty="0" smtClean="0">
                <a:ea typeface="宋体" pitchFamily="2" charset="-122"/>
                <a:cs typeface="Times New Roman" pitchFamily="18" charset="0"/>
              </a:rPr>
              <a:t>成小的数据类型</a:t>
            </a:r>
          </a:p>
          <a:p>
            <a:pPr algn="just" eaLnBrk="1" hangingPunct="1">
              <a:spcBef>
                <a:spcPct val="40000"/>
              </a:spcBef>
              <a:buFont typeface="Wingdings" pitchFamily="2" charset="2"/>
              <a:buNone/>
            </a:pPr>
            <a:r>
              <a:rPr lang="zh-CN" altLang="en-US" sz="2000" dirty="0" smtClean="0">
                <a:ea typeface="宋体" pitchFamily="2" charset="-122"/>
                <a:cs typeface="Times New Roman" pitchFamily="18" charset="0"/>
              </a:rPr>
              <a:t>            如 </a:t>
            </a:r>
            <a:r>
              <a:rPr lang="en-US" altLang="zh-CN" sz="2000" dirty="0" smtClean="0">
                <a:ea typeface="宋体" pitchFamily="2" charset="-122"/>
                <a:cs typeface="Times New Roman" pitchFamily="18" charset="0"/>
              </a:rPr>
              <a:t>float f=(float)12.0;   </a:t>
            </a:r>
            <a:r>
              <a:rPr lang="en-US" altLang="zh-CN" sz="2000" dirty="0" err="1" smtClean="0">
                <a:ea typeface="宋体" pitchFamily="2" charset="-122"/>
                <a:cs typeface="Times New Roman" pitchFamily="18" charset="0"/>
              </a:rPr>
              <a:t>int</a:t>
            </a:r>
            <a:r>
              <a:rPr lang="en-US" altLang="zh-CN" sz="2000" dirty="0" smtClean="0">
                <a:ea typeface="宋体" pitchFamily="2" charset="-122"/>
                <a:cs typeface="Times New Roman" pitchFamily="18" charset="0"/>
              </a:rPr>
              <a:t> a=(</a:t>
            </a:r>
            <a:r>
              <a:rPr lang="en-US" altLang="zh-CN" sz="2000" dirty="0" err="1" smtClean="0">
                <a:ea typeface="宋体" pitchFamily="2" charset="-122"/>
                <a:cs typeface="Times New Roman" pitchFamily="18" charset="0"/>
              </a:rPr>
              <a:t>int</a:t>
            </a:r>
            <a:r>
              <a:rPr lang="en-US" altLang="zh-CN" sz="2000" dirty="0" smtClean="0">
                <a:ea typeface="宋体" pitchFamily="2" charset="-122"/>
                <a:cs typeface="Times New Roman" pitchFamily="18" charset="0"/>
              </a:rPr>
              <a:t>)1200L</a:t>
            </a:r>
            <a:endParaRPr lang="en-US" altLang="zh-CN" sz="2000" b="1" dirty="0" smtClean="0">
              <a:ea typeface="宋体" pitchFamily="2" charset="-122"/>
              <a:cs typeface="Times New Roman" pitchFamily="18" charset="0"/>
            </a:endParaRPr>
          </a:p>
          <a:p>
            <a:pPr algn="just" eaLnBrk="1" hangingPunct="1">
              <a:spcBef>
                <a:spcPct val="40000"/>
              </a:spcBef>
              <a:buFont typeface="Wingdings" pitchFamily="2" charset="2"/>
              <a:buChar char="l"/>
            </a:pPr>
            <a:r>
              <a:rPr lang="zh-CN" altLang="en-US" sz="2400" b="1" dirty="0" smtClean="0">
                <a:ea typeface="宋体" pitchFamily="2" charset="-122"/>
                <a:cs typeface="Times New Roman" pitchFamily="18" charset="0"/>
              </a:rPr>
              <a:t>对</a:t>
            </a:r>
            <a:r>
              <a:rPr lang="en-US" altLang="zh-CN" sz="2400" b="1" dirty="0" smtClean="0">
                <a:ea typeface="宋体" pitchFamily="2" charset="-122"/>
                <a:cs typeface="Times New Roman" pitchFamily="18" charset="0"/>
              </a:rPr>
              <a:t>Java</a:t>
            </a:r>
            <a:r>
              <a:rPr lang="zh-CN" altLang="en-US" sz="2400" b="1" dirty="0" smtClean="0">
                <a:ea typeface="宋体" pitchFamily="2" charset="-122"/>
                <a:cs typeface="Times New Roman" pitchFamily="18" charset="0"/>
              </a:rPr>
              <a:t>对象的强制类型转换称为造型</a:t>
            </a:r>
          </a:p>
          <a:p>
            <a:pPr lvl="1" algn="just" eaLnBrk="1" hangingPunct="1">
              <a:spcBef>
                <a:spcPct val="40000"/>
              </a:spcBef>
              <a:buFont typeface="Wingdings" pitchFamily="2" charset="2"/>
              <a:buChar char="Ø"/>
            </a:pPr>
            <a:r>
              <a:rPr lang="zh-CN" altLang="en-US" sz="2000" b="1" dirty="0" smtClean="0">
                <a:solidFill>
                  <a:schemeClr val="accent2"/>
                </a:solidFill>
                <a:ea typeface="宋体" pitchFamily="2" charset="-122"/>
                <a:cs typeface="Times New Roman" pitchFamily="18" charset="0"/>
              </a:rPr>
              <a:t>从子类到父类的类型转换可以自动进行</a:t>
            </a:r>
          </a:p>
          <a:p>
            <a:pPr lvl="1" algn="just" eaLnBrk="1" hangingPunct="1">
              <a:spcBef>
                <a:spcPct val="40000"/>
              </a:spcBef>
              <a:buFont typeface="Wingdings" pitchFamily="2" charset="2"/>
              <a:buChar char="Ø"/>
            </a:pPr>
            <a:r>
              <a:rPr lang="zh-CN" altLang="en-US" sz="2000" b="1" dirty="0" smtClean="0">
                <a:solidFill>
                  <a:schemeClr val="accent2"/>
                </a:solidFill>
                <a:ea typeface="宋体" pitchFamily="2" charset="-122"/>
                <a:cs typeface="Times New Roman" pitchFamily="18" charset="0"/>
              </a:rPr>
              <a:t>从父类到子类的类型转换必须通过造型</a:t>
            </a:r>
            <a:r>
              <a:rPr lang="en-US" altLang="zh-CN" sz="2000" b="1" dirty="0" smtClean="0">
                <a:solidFill>
                  <a:schemeClr val="accent2"/>
                </a:solidFill>
                <a:ea typeface="宋体" pitchFamily="2" charset="-122"/>
                <a:cs typeface="Times New Roman" pitchFamily="18" charset="0"/>
              </a:rPr>
              <a:t>(</a:t>
            </a:r>
            <a:r>
              <a:rPr lang="zh-CN" altLang="en-US" sz="2000" b="1" dirty="0" smtClean="0">
                <a:solidFill>
                  <a:schemeClr val="accent2"/>
                </a:solidFill>
                <a:ea typeface="宋体" pitchFamily="2" charset="-122"/>
                <a:cs typeface="Times New Roman" pitchFamily="18" charset="0"/>
              </a:rPr>
              <a:t>强制类型转换</a:t>
            </a:r>
            <a:r>
              <a:rPr lang="en-US" altLang="zh-CN" sz="2000" b="1" dirty="0" smtClean="0">
                <a:solidFill>
                  <a:schemeClr val="accent2"/>
                </a:solidFill>
                <a:ea typeface="宋体" pitchFamily="2" charset="-122"/>
                <a:cs typeface="Times New Roman" pitchFamily="18" charset="0"/>
              </a:rPr>
              <a:t>)</a:t>
            </a:r>
            <a:r>
              <a:rPr lang="zh-CN" altLang="en-US" sz="2000" b="1" dirty="0" smtClean="0">
                <a:solidFill>
                  <a:schemeClr val="accent2"/>
                </a:solidFill>
                <a:ea typeface="宋体" pitchFamily="2" charset="-122"/>
                <a:cs typeface="Times New Roman" pitchFamily="18" charset="0"/>
              </a:rPr>
              <a:t>实现</a:t>
            </a:r>
          </a:p>
          <a:p>
            <a:pPr lvl="1" algn="just" eaLnBrk="1" hangingPunct="1">
              <a:spcBef>
                <a:spcPct val="40000"/>
              </a:spcBef>
              <a:buFont typeface="Wingdings" pitchFamily="2" charset="2"/>
              <a:buChar char="Ø"/>
            </a:pPr>
            <a:r>
              <a:rPr lang="zh-CN" altLang="en-US" sz="2000" b="1" dirty="0" smtClean="0">
                <a:solidFill>
                  <a:srgbClr val="FF0000"/>
                </a:solidFill>
                <a:ea typeface="宋体" pitchFamily="2" charset="-122"/>
                <a:cs typeface="Times New Roman" pitchFamily="18" charset="0"/>
              </a:rPr>
              <a:t>无继承关系的引用类型间的转换是非法的</a:t>
            </a:r>
            <a:endParaRPr lang="zh-CN" altLang="en-US" sz="2000" b="1" dirty="0" smtClean="0">
              <a:ea typeface="宋体" pitchFamily="2" charset="-122"/>
              <a:cs typeface="Times New Roman" pitchFamily="18" charset="0"/>
            </a:endParaRPr>
          </a:p>
        </p:txBody>
      </p:sp>
    </p:spTree>
    <p:extLst>
      <p:ext uri="{BB962C8B-B14F-4D97-AF65-F5344CB8AC3E}">
        <p14:creationId xmlns:p14="http://schemas.microsoft.com/office/powerpoint/2010/main" val="108303783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3214678" y="500042"/>
            <a:ext cx="4373575" cy="912734"/>
          </a:xfrm>
        </p:spPr>
        <p:txBody>
          <a:bodyPr/>
          <a:lstStyle/>
          <a:p>
            <a:pPr algn="l" eaLnBrk="1" hangingPunct="1">
              <a:defRPr/>
            </a:pPr>
            <a:r>
              <a:rPr lang="zh-CN" altLang="en-US" b="1" dirty="0" smtClean="0">
                <a:solidFill>
                  <a:schemeClr val="tx1"/>
                </a:solidFill>
                <a:latin typeface="+mn-lt"/>
                <a:ea typeface="宋体" pitchFamily="2" charset="-122"/>
                <a:cs typeface="Times New Roman" pitchFamily="18" charset="0"/>
              </a:rPr>
              <a:t>对象类型转换举例</a:t>
            </a:r>
          </a:p>
        </p:txBody>
      </p:sp>
      <p:sp>
        <p:nvSpPr>
          <p:cNvPr id="37891" name="Rectangle 3"/>
          <p:cNvSpPr>
            <a:spLocks noGrp="1" noChangeArrowheads="1"/>
          </p:cNvSpPr>
          <p:nvPr>
            <p:ph type="body" idx="1"/>
          </p:nvPr>
        </p:nvSpPr>
        <p:spPr>
          <a:xfrm>
            <a:off x="144016" y="1268760"/>
            <a:ext cx="8820472" cy="5184576"/>
          </a:xfrm>
        </p:spPr>
        <p:txBody>
          <a:bodyPr>
            <a:noAutofit/>
          </a:bodyPr>
          <a:lstStyle/>
          <a:p>
            <a:pPr>
              <a:spcBef>
                <a:spcPct val="0"/>
              </a:spcBef>
              <a:buNone/>
            </a:pPr>
            <a:r>
              <a:rPr lang="en-US" altLang="zh-CN" sz="2400" dirty="0">
                <a:solidFill>
                  <a:srgbClr val="C00000"/>
                </a:solidFill>
                <a:ea typeface="宋体" pitchFamily="2" charset="-122"/>
                <a:cs typeface="Times New Roman" pitchFamily="18" charset="0"/>
              </a:rPr>
              <a:t>public class </a:t>
            </a:r>
            <a:r>
              <a:rPr lang="en-US" altLang="zh-CN" sz="2400" dirty="0" err="1" smtClean="0">
                <a:solidFill>
                  <a:srgbClr val="C00000"/>
                </a:solidFill>
                <a:ea typeface="宋体" pitchFamily="2" charset="-122"/>
                <a:cs typeface="Times New Roman" pitchFamily="18" charset="0"/>
              </a:rPr>
              <a:t>ConversionTest</a:t>
            </a:r>
            <a:r>
              <a:rPr lang="en-US" altLang="zh-CN" sz="2400" dirty="0" smtClean="0">
                <a:solidFill>
                  <a:srgbClr val="C00000"/>
                </a:solidFill>
                <a:ea typeface="宋体" pitchFamily="2" charset="-122"/>
                <a:cs typeface="Times New Roman" pitchFamily="18" charset="0"/>
              </a:rPr>
              <a:t>{</a:t>
            </a:r>
            <a:endParaRPr lang="en-US" altLang="zh-CN" sz="2400" dirty="0">
              <a:solidFill>
                <a:srgbClr val="C00000"/>
              </a:solidFill>
              <a:ea typeface="宋体" pitchFamily="2" charset="-122"/>
              <a:cs typeface="Times New Roman" pitchFamily="18" charset="0"/>
            </a:endParaRPr>
          </a:p>
          <a:p>
            <a:pPr>
              <a:spcBef>
                <a:spcPct val="0"/>
              </a:spcBef>
              <a:buNone/>
            </a:pPr>
            <a:r>
              <a:rPr lang="en-US" altLang="zh-CN" sz="2400" dirty="0">
                <a:solidFill>
                  <a:srgbClr val="C00000"/>
                </a:solidFill>
                <a:ea typeface="宋体" pitchFamily="2" charset="-122"/>
                <a:cs typeface="Times New Roman" pitchFamily="18" charset="0"/>
              </a:rPr>
              <a:t>	public static void main(String[] </a:t>
            </a:r>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a:t>
            </a:r>
            <a:endParaRPr lang="en-US" altLang="zh-CN" sz="2400" dirty="0">
              <a:solidFill>
                <a:srgbClr val="C00000"/>
              </a:solidFill>
              <a:ea typeface="宋体" pitchFamily="2" charset="-122"/>
              <a:cs typeface="Times New Roman" pitchFamily="18" charset="0"/>
            </a:endParaRPr>
          </a:p>
          <a:p>
            <a:pPr>
              <a:spcBef>
                <a:spcPct val="0"/>
              </a:spcBef>
              <a:buNone/>
            </a:pPr>
            <a:r>
              <a:rPr lang="en-US" altLang="zh-CN" sz="2400" dirty="0">
                <a:solidFill>
                  <a:srgbClr val="C00000"/>
                </a:solidFill>
                <a:ea typeface="宋体" pitchFamily="2" charset="-122"/>
                <a:cs typeface="Times New Roman" pitchFamily="18" charset="0"/>
              </a:rPr>
              <a:t>		double d = 13.4;</a:t>
            </a:r>
          </a:p>
          <a:p>
            <a:pPr>
              <a:spcBef>
                <a:spcPct val="0"/>
              </a:spcBef>
              <a:buNone/>
            </a:pPr>
            <a:r>
              <a:rPr lang="en-US" altLang="zh-CN" sz="2400" dirty="0">
                <a:solidFill>
                  <a:srgbClr val="C00000"/>
                </a:solidFill>
                <a:ea typeface="宋体" pitchFamily="2" charset="-122"/>
                <a:cs typeface="Times New Roman" pitchFamily="18" charset="0"/>
              </a:rPr>
              <a:t>		long l = (long)d;</a:t>
            </a:r>
          </a:p>
          <a:p>
            <a:pPr>
              <a:spcBef>
                <a:spcPct val="0"/>
              </a:spcBef>
              <a:buNone/>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(l);</a:t>
            </a:r>
          </a:p>
          <a:p>
            <a:pPr>
              <a:spcBef>
                <a:spcPct val="0"/>
              </a:spcBef>
              <a:buNone/>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in = 5;</a:t>
            </a:r>
          </a:p>
          <a:p>
            <a:pPr>
              <a:spcBef>
                <a:spcPct val="0"/>
              </a:spcBef>
              <a:buNone/>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a:t>
            </a:r>
            <a:r>
              <a:rPr lang="en-US" altLang="zh-CN" sz="2400" dirty="0" err="1">
                <a:solidFill>
                  <a:srgbClr val="C00000"/>
                </a:solidFill>
                <a:ea typeface="宋体" pitchFamily="2" charset="-122"/>
                <a:cs typeface="Times New Roman" pitchFamily="18" charset="0"/>
              </a:rPr>
              <a:t>boolean</a:t>
            </a:r>
            <a:r>
              <a:rPr lang="en-US" altLang="zh-CN" sz="2400" dirty="0">
                <a:solidFill>
                  <a:srgbClr val="C00000"/>
                </a:solidFill>
                <a:ea typeface="宋体" pitchFamily="2" charset="-122"/>
                <a:cs typeface="Times New Roman" pitchFamily="18" charset="0"/>
              </a:rPr>
              <a:t> b = (</a:t>
            </a:r>
            <a:r>
              <a:rPr lang="en-US" altLang="zh-CN" sz="2400" dirty="0" err="1">
                <a:solidFill>
                  <a:srgbClr val="C00000"/>
                </a:solidFill>
                <a:ea typeface="宋体" pitchFamily="2" charset="-122"/>
                <a:cs typeface="Times New Roman" pitchFamily="18" charset="0"/>
              </a:rPr>
              <a:t>boolean</a:t>
            </a:r>
            <a:r>
              <a:rPr lang="en-US" altLang="zh-CN" sz="2400" dirty="0">
                <a:solidFill>
                  <a:srgbClr val="C00000"/>
                </a:solidFill>
                <a:ea typeface="宋体" pitchFamily="2" charset="-122"/>
                <a:cs typeface="Times New Roman" pitchFamily="18" charset="0"/>
              </a:rPr>
              <a:t>)in;</a:t>
            </a:r>
          </a:p>
          <a:p>
            <a:pPr>
              <a:spcBef>
                <a:spcPct val="0"/>
              </a:spcBef>
              <a:buNone/>
            </a:pPr>
            <a:r>
              <a:rPr lang="en-US" altLang="zh-CN" sz="2400" dirty="0">
                <a:solidFill>
                  <a:srgbClr val="C00000"/>
                </a:solidFill>
                <a:ea typeface="宋体" pitchFamily="2" charset="-122"/>
                <a:cs typeface="Times New Roman" pitchFamily="18" charset="0"/>
              </a:rPr>
              <a:t>		Object </a:t>
            </a:r>
            <a:r>
              <a:rPr lang="en-US" altLang="zh-CN" sz="2400" dirty="0" err="1">
                <a:solidFill>
                  <a:srgbClr val="C00000"/>
                </a:solidFill>
                <a:ea typeface="宋体" pitchFamily="2" charset="-122"/>
                <a:cs typeface="Times New Roman" pitchFamily="18" charset="0"/>
              </a:rPr>
              <a:t>obj</a:t>
            </a:r>
            <a:r>
              <a:rPr lang="en-US" altLang="zh-CN" sz="2400" dirty="0">
                <a:solidFill>
                  <a:srgbClr val="C00000"/>
                </a:solidFill>
                <a:ea typeface="宋体" pitchFamily="2" charset="-122"/>
                <a:cs typeface="Times New Roman" pitchFamily="18" charset="0"/>
              </a:rPr>
              <a:t> = "Hello";</a:t>
            </a:r>
          </a:p>
          <a:p>
            <a:pPr>
              <a:spcBef>
                <a:spcPct val="0"/>
              </a:spcBef>
              <a:buNone/>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String </a:t>
            </a:r>
            <a:r>
              <a:rPr lang="en-US" altLang="zh-CN" sz="2400" dirty="0" err="1">
                <a:solidFill>
                  <a:srgbClr val="C00000"/>
                </a:solidFill>
                <a:ea typeface="宋体" pitchFamily="2" charset="-122"/>
                <a:cs typeface="Times New Roman" pitchFamily="18" charset="0"/>
              </a:rPr>
              <a:t>objStr</a:t>
            </a:r>
            <a:r>
              <a:rPr lang="en-US" altLang="zh-CN" sz="2400" dirty="0">
                <a:solidFill>
                  <a:srgbClr val="C00000"/>
                </a:solidFill>
                <a:ea typeface="宋体" pitchFamily="2" charset="-122"/>
                <a:cs typeface="Times New Roman" pitchFamily="18" charset="0"/>
              </a:rPr>
              <a:t> = (String)</a:t>
            </a:r>
            <a:r>
              <a:rPr lang="en-US" altLang="zh-CN" sz="2400" dirty="0" err="1">
                <a:solidFill>
                  <a:srgbClr val="C00000"/>
                </a:solidFill>
                <a:ea typeface="宋体" pitchFamily="2" charset="-122"/>
                <a:cs typeface="Times New Roman" pitchFamily="18" charset="0"/>
              </a:rPr>
              <a:t>obj</a:t>
            </a:r>
            <a:r>
              <a:rPr lang="en-US" altLang="zh-CN" sz="2400" dirty="0">
                <a:solidFill>
                  <a:srgbClr val="C00000"/>
                </a:solidFill>
                <a:ea typeface="宋体" pitchFamily="2" charset="-122"/>
                <a:cs typeface="Times New Roman" pitchFamily="18" charset="0"/>
              </a:rPr>
              <a:t>;</a:t>
            </a:r>
          </a:p>
          <a:p>
            <a:pPr>
              <a:spcBef>
                <a:spcPct val="0"/>
              </a:spcBef>
              <a:buNone/>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a:t>
            </a:r>
            <a:r>
              <a:rPr lang="en-US" altLang="zh-CN" sz="2400" dirty="0" err="1">
                <a:solidFill>
                  <a:srgbClr val="C00000"/>
                </a:solidFill>
                <a:ea typeface="宋体" pitchFamily="2" charset="-122"/>
                <a:cs typeface="Times New Roman" pitchFamily="18" charset="0"/>
              </a:rPr>
              <a:t>objStr</a:t>
            </a:r>
            <a:r>
              <a:rPr lang="en-US" altLang="zh-CN" sz="2400" dirty="0">
                <a:solidFill>
                  <a:srgbClr val="C00000"/>
                </a:solidFill>
                <a:ea typeface="宋体" pitchFamily="2" charset="-122"/>
                <a:cs typeface="Times New Roman" pitchFamily="18" charset="0"/>
              </a:rPr>
              <a:t>);</a:t>
            </a:r>
          </a:p>
          <a:p>
            <a:pPr>
              <a:spcBef>
                <a:spcPct val="0"/>
              </a:spcBef>
              <a:buNone/>
            </a:pP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Object </a:t>
            </a:r>
            <a:r>
              <a:rPr lang="en-US" altLang="zh-CN" sz="2400" dirty="0" err="1">
                <a:solidFill>
                  <a:srgbClr val="C00000"/>
                </a:solidFill>
                <a:ea typeface="宋体" pitchFamily="2" charset="-122"/>
                <a:cs typeface="Times New Roman" pitchFamily="18" charset="0"/>
              </a:rPr>
              <a:t>objPri</a:t>
            </a:r>
            <a:r>
              <a:rPr lang="en-US" altLang="zh-CN" sz="2400" dirty="0">
                <a:solidFill>
                  <a:srgbClr val="C00000"/>
                </a:solidFill>
                <a:ea typeface="宋体" pitchFamily="2" charset="-122"/>
                <a:cs typeface="Times New Roman" pitchFamily="18" charset="0"/>
              </a:rPr>
              <a:t> = new Integer(5</a:t>
            </a:r>
            <a:r>
              <a:rPr lang="en-US" altLang="zh-CN" sz="2400" dirty="0" smtClean="0">
                <a:solidFill>
                  <a:srgbClr val="C00000"/>
                </a:solidFill>
                <a:ea typeface="宋体" pitchFamily="2" charset="-122"/>
                <a:cs typeface="Times New Roman" pitchFamily="18" charset="0"/>
              </a:rPr>
              <a:t>);</a:t>
            </a:r>
            <a:endParaRPr lang="zh-CN" altLang="en-US" sz="2400" dirty="0">
              <a:solidFill>
                <a:srgbClr val="C00000"/>
              </a:solidFill>
              <a:ea typeface="宋体" pitchFamily="2" charset="-122"/>
              <a:cs typeface="Times New Roman" pitchFamily="18" charset="0"/>
            </a:endParaRPr>
          </a:p>
          <a:p>
            <a:pPr>
              <a:spcBef>
                <a:spcPct val="0"/>
              </a:spcBef>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a:t>
            </a:r>
            <a:r>
              <a:rPr lang="zh-CN" altLang="en-US" sz="2400" dirty="0">
                <a:solidFill>
                  <a:srgbClr val="C00000"/>
                </a:solidFill>
                <a:ea typeface="宋体" pitchFamily="2" charset="-122"/>
                <a:cs typeface="Times New Roman" pitchFamily="18" charset="0"/>
              </a:rPr>
              <a:t>所以下面代码运行时引发</a:t>
            </a:r>
            <a:r>
              <a:rPr lang="en-US" altLang="zh-CN" sz="2400" dirty="0" err="1">
                <a:solidFill>
                  <a:srgbClr val="C00000"/>
                </a:solidFill>
                <a:ea typeface="宋体" pitchFamily="2" charset="-122"/>
                <a:cs typeface="Times New Roman" pitchFamily="18" charset="0"/>
              </a:rPr>
              <a:t>ClassCastException</a:t>
            </a:r>
            <a:r>
              <a:rPr lang="zh-CN" altLang="en-US" sz="2400" dirty="0">
                <a:solidFill>
                  <a:srgbClr val="C00000"/>
                </a:solidFill>
                <a:ea typeface="宋体" pitchFamily="2" charset="-122"/>
                <a:cs typeface="Times New Roman" pitchFamily="18" charset="0"/>
              </a:rPr>
              <a:t>异常</a:t>
            </a:r>
          </a:p>
          <a:p>
            <a:pPr>
              <a:spcBef>
                <a:spcPct val="0"/>
              </a:spcBef>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String </a:t>
            </a:r>
            <a:r>
              <a:rPr lang="en-US" altLang="zh-CN" sz="2400" dirty="0" err="1">
                <a:solidFill>
                  <a:srgbClr val="C00000"/>
                </a:solidFill>
                <a:ea typeface="宋体" pitchFamily="2" charset="-122"/>
                <a:cs typeface="Times New Roman" pitchFamily="18" charset="0"/>
              </a:rPr>
              <a:t>str</a:t>
            </a:r>
            <a:r>
              <a:rPr lang="en-US" altLang="zh-CN" sz="2400" dirty="0">
                <a:solidFill>
                  <a:srgbClr val="C00000"/>
                </a:solidFill>
                <a:ea typeface="宋体" pitchFamily="2" charset="-122"/>
                <a:cs typeface="Times New Roman" pitchFamily="18" charset="0"/>
              </a:rPr>
              <a:t> = (String)</a:t>
            </a:r>
            <a:r>
              <a:rPr lang="en-US" altLang="zh-CN" sz="2400" dirty="0" err="1">
                <a:solidFill>
                  <a:srgbClr val="C00000"/>
                </a:solidFill>
                <a:ea typeface="宋体" pitchFamily="2" charset="-122"/>
                <a:cs typeface="Times New Roman" pitchFamily="18" charset="0"/>
              </a:rPr>
              <a:t>objPri</a:t>
            </a:r>
            <a:r>
              <a:rPr lang="en-US" altLang="zh-CN" sz="2400" dirty="0">
                <a:solidFill>
                  <a:srgbClr val="C00000"/>
                </a:solidFill>
                <a:ea typeface="宋体" pitchFamily="2" charset="-122"/>
                <a:cs typeface="Times New Roman" pitchFamily="18" charset="0"/>
              </a:rPr>
              <a:t>;</a:t>
            </a:r>
          </a:p>
          <a:p>
            <a:pPr>
              <a:spcBef>
                <a:spcPct val="0"/>
              </a:spcBef>
              <a:buNone/>
            </a:pPr>
            <a:r>
              <a:rPr lang="en-US" altLang="zh-CN" sz="2400" dirty="0">
                <a:solidFill>
                  <a:srgbClr val="C00000"/>
                </a:solidFill>
                <a:ea typeface="宋体" pitchFamily="2" charset="-122"/>
                <a:cs typeface="Times New Roman" pitchFamily="18" charset="0"/>
              </a:rPr>
              <a:t>	}</a:t>
            </a:r>
          </a:p>
          <a:p>
            <a:pPr>
              <a:spcBef>
                <a:spcPct val="0"/>
              </a:spcBef>
              <a:buNone/>
            </a:pPr>
            <a:r>
              <a:rPr lang="en-US" altLang="zh-CN" sz="2400" dirty="0">
                <a:solidFill>
                  <a:srgbClr val="C00000"/>
                </a:solidFill>
                <a:ea typeface="宋体" pitchFamily="2" charset="-122"/>
                <a:cs typeface="Times New Roman" pitchFamily="18" charset="0"/>
              </a:rPr>
              <a:t>}</a:t>
            </a:r>
            <a:endParaRPr lang="en-US" altLang="zh-CN" sz="2400" dirty="0" smtClean="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30356354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3643306" y="738171"/>
            <a:ext cx="1728192" cy="792634"/>
          </a:xfrm>
        </p:spPr>
        <p:txBody>
          <a:bodyPr>
            <a:normAutofit/>
          </a:bodyPr>
          <a:lstStyle/>
          <a:p>
            <a:pPr algn="l" eaLnBrk="1" hangingPunct="1">
              <a:defRPr/>
            </a:pPr>
            <a:r>
              <a:rPr lang="zh-CN" altLang="en-US" b="1" dirty="0" smtClean="0">
                <a:latin typeface="+mn-lt"/>
                <a:ea typeface="宋体" pitchFamily="2" charset="-122"/>
                <a:cs typeface="Times New Roman" pitchFamily="18" charset="0"/>
              </a:rPr>
              <a:t>继  承</a:t>
            </a:r>
            <a:r>
              <a:rPr lang="en-US" altLang="zh-CN" b="1" dirty="0" smtClean="0">
                <a:latin typeface="+mn-lt"/>
                <a:ea typeface="宋体" pitchFamily="2" charset="-122"/>
                <a:cs typeface="Times New Roman" pitchFamily="18" charset="0"/>
              </a:rPr>
              <a:t>(2)</a:t>
            </a:r>
            <a:r>
              <a:rPr lang="zh-CN" altLang="en-US" b="1" dirty="0" smtClean="0">
                <a:latin typeface="+mn-lt"/>
                <a:ea typeface="宋体" pitchFamily="2" charset="-122"/>
                <a:cs typeface="Times New Roman" pitchFamily="18" charset="0"/>
              </a:rPr>
              <a:t> </a:t>
            </a:r>
            <a:endParaRPr lang="en-US" altLang="zh-CN" b="1" dirty="0" smtClean="0">
              <a:latin typeface="+mn-lt"/>
              <a:ea typeface="宋体" pitchFamily="2" charset="-122"/>
              <a:cs typeface="Times New Roman" pitchFamily="18" charset="0"/>
            </a:endParaRPr>
          </a:p>
        </p:txBody>
      </p:sp>
      <p:pic>
        <p:nvPicPr>
          <p:cNvPr id="8" name="Picture 2"/>
          <p:cNvPicPr>
            <a:picLocks noChangeAspect="1" noChangeArrowheads="1"/>
          </p:cNvPicPr>
          <p:nvPr/>
        </p:nvPicPr>
        <p:blipFill>
          <a:blip r:embed="rId2" cstate="print"/>
          <a:srcRect/>
          <a:stretch>
            <a:fillRect/>
          </a:stretch>
        </p:blipFill>
        <p:spPr bwMode="auto">
          <a:xfrm>
            <a:off x="3286116" y="1500174"/>
            <a:ext cx="2543892" cy="5135557"/>
          </a:xfrm>
          <a:prstGeom prst="rect">
            <a:avLst/>
          </a:prstGeom>
          <a:noFill/>
          <a:ln w="9525">
            <a:noFill/>
            <a:miter lim="800000"/>
            <a:headEnd/>
            <a:tailEnd/>
          </a:ln>
        </p:spPr>
      </p:pic>
    </p:spTree>
    <p:extLst>
      <p:ext uri="{BB962C8B-B14F-4D97-AF65-F5344CB8AC3E}">
        <p14:creationId xmlns:p14="http://schemas.microsoft.com/office/powerpoint/2010/main" val="108211934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0143" y="1844824"/>
            <a:ext cx="2376264" cy="8640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ea typeface="宋体" pitchFamily="2" charset="-122"/>
              </a:rPr>
              <a:t>较高级的基本数据类型</a:t>
            </a:r>
            <a:endParaRPr lang="zh-CN" altLang="en-US" dirty="0">
              <a:solidFill>
                <a:schemeClr val="tx1"/>
              </a:solidFill>
              <a:ea typeface="宋体" pitchFamily="2" charset="-122"/>
            </a:endParaRPr>
          </a:p>
        </p:txBody>
      </p:sp>
      <p:sp>
        <p:nvSpPr>
          <p:cNvPr id="5" name="矩形 4"/>
          <p:cNvSpPr/>
          <p:nvPr/>
        </p:nvSpPr>
        <p:spPr>
          <a:xfrm>
            <a:off x="630143" y="4797152"/>
            <a:ext cx="2376264" cy="8640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ea typeface="宋体" pitchFamily="2" charset="-122"/>
              </a:rPr>
              <a:t>较低级的基本数据类型</a:t>
            </a:r>
            <a:endParaRPr lang="zh-CN" altLang="en-US" dirty="0">
              <a:solidFill>
                <a:schemeClr val="tx1"/>
              </a:solidFill>
              <a:ea typeface="宋体" pitchFamily="2" charset="-122"/>
            </a:endParaRPr>
          </a:p>
        </p:txBody>
      </p:sp>
      <p:cxnSp>
        <p:nvCxnSpPr>
          <p:cNvPr id="7" name="直接箭头连接符 6"/>
          <p:cNvCxnSpPr/>
          <p:nvPr/>
        </p:nvCxnSpPr>
        <p:spPr>
          <a:xfrm flipV="1">
            <a:off x="2555776" y="2852936"/>
            <a:ext cx="0" cy="18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051720" y="3501008"/>
            <a:ext cx="1584176" cy="369332"/>
          </a:xfrm>
          <a:prstGeom prst="rect">
            <a:avLst/>
          </a:prstGeom>
          <a:noFill/>
        </p:spPr>
        <p:txBody>
          <a:bodyPr wrap="square" rtlCol="0">
            <a:spAutoFit/>
          </a:bodyPr>
          <a:lstStyle/>
          <a:p>
            <a:r>
              <a:rPr lang="zh-CN" altLang="en-US" dirty="0" smtClean="0">
                <a:ea typeface="宋体" pitchFamily="2" charset="-122"/>
              </a:rPr>
              <a:t>自动类型转化</a:t>
            </a:r>
            <a:endParaRPr lang="zh-CN" altLang="en-US" dirty="0">
              <a:ea typeface="宋体" pitchFamily="2" charset="-122"/>
            </a:endParaRPr>
          </a:p>
        </p:txBody>
      </p:sp>
      <p:cxnSp>
        <p:nvCxnSpPr>
          <p:cNvPr id="12" name="直接箭头连接符 11"/>
          <p:cNvCxnSpPr/>
          <p:nvPr/>
        </p:nvCxnSpPr>
        <p:spPr>
          <a:xfrm>
            <a:off x="1115616" y="2852936"/>
            <a:ext cx="0" cy="18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98849" y="3370012"/>
            <a:ext cx="1818275" cy="369332"/>
          </a:xfrm>
          <a:prstGeom prst="rect">
            <a:avLst/>
          </a:prstGeom>
          <a:noFill/>
        </p:spPr>
        <p:txBody>
          <a:bodyPr wrap="square" rtlCol="0">
            <a:spAutoFit/>
          </a:bodyPr>
          <a:lstStyle/>
          <a:p>
            <a:r>
              <a:rPr lang="zh-CN" altLang="en-US" dirty="0" smtClean="0">
                <a:ea typeface="宋体" pitchFamily="2" charset="-122"/>
              </a:rPr>
              <a:t>强制类型转化</a:t>
            </a:r>
            <a:endParaRPr lang="zh-CN" altLang="en-US" dirty="0">
              <a:ea typeface="宋体" pitchFamily="2" charset="-122"/>
            </a:endParaRPr>
          </a:p>
        </p:txBody>
      </p:sp>
      <p:cxnSp>
        <p:nvCxnSpPr>
          <p:cNvPr id="15" name="直接连接符 14"/>
          <p:cNvCxnSpPr/>
          <p:nvPr/>
        </p:nvCxnSpPr>
        <p:spPr>
          <a:xfrm>
            <a:off x="4139952" y="620688"/>
            <a:ext cx="0" cy="6237312"/>
          </a:xfrm>
          <a:prstGeom prst="line">
            <a:avLst/>
          </a:prstGeom>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5220072" y="1700808"/>
            <a:ext cx="3096344" cy="10081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ea typeface="宋体" pitchFamily="2" charset="-122"/>
              </a:rPr>
              <a:t>父类（如：</a:t>
            </a:r>
            <a:r>
              <a:rPr lang="en-US" altLang="zh-CN" dirty="0" smtClean="0">
                <a:solidFill>
                  <a:schemeClr val="tx1"/>
                </a:solidFill>
                <a:ea typeface="宋体" pitchFamily="2" charset="-122"/>
              </a:rPr>
              <a:t>Person</a:t>
            </a:r>
            <a:r>
              <a:rPr lang="zh-CN" altLang="en-US" dirty="0" smtClean="0">
                <a:solidFill>
                  <a:schemeClr val="tx1"/>
                </a:solidFill>
                <a:ea typeface="宋体" pitchFamily="2" charset="-122"/>
              </a:rPr>
              <a:t>）</a:t>
            </a:r>
            <a:endParaRPr lang="zh-CN" altLang="en-US" dirty="0">
              <a:solidFill>
                <a:schemeClr val="tx1"/>
              </a:solidFill>
              <a:ea typeface="宋体" pitchFamily="2" charset="-122"/>
            </a:endParaRPr>
          </a:p>
        </p:txBody>
      </p:sp>
      <p:sp>
        <p:nvSpPr>
          <p:cNvPr id="17" name="矩形 16"/>
          <p:cNvSpPr/>
          <p:nvPr/>
        </p:nvSpPr>
        <p:spPr>
          <a:xfrm>
            <a:off x="5220072" y="4941168"/>
            <a:ext cx="3168352" cy="9361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ea typeface="宋体" pitchFamily="2" charset="-122"/>
              </a:rPr>
              <a:t>子类（如：</a:t>
            </a:r>
            <a:r>
              <a:rPr lang="en-US" altLang="zh-CN" dirty="0" smtClean="0">
                <a:solidFill>
                  <a:schemeClr val="tx1"/>
                </a:solidFill>
                <a:ea typeface="宋体" pitchFamily="2" charset="-122"/>
              </a:rPr>
              <a:t>Student</a:t>
            </a:r>
            <a:r>
              <a:rPr lang="zh-CN" altLang="en-US" dirty="0" smtClean="0">
                <a:solidFill>
                  <a:schemeClr val="tx1"/>
                </a:solidFill>
                <a:ea typeface="宋体" pitchFamily="2" charset="-122"/>
              </a:rPr>
              <a:t>）</a:t>
            </a:r>
            <a:endParaRPr lang="zh-CN" altLang="en-US" dirty="0">
              <a:solidFill>
                <a:schemeClr val="tx1"/>
              </a:solidFill>
              <a:ea typeface="宋体" pitchFamily="2" charset="-122"/>
            </a:endParaRPr>
          </a:p>
        </p:txBody>
      </p:sp>
      <p:cxnSp>
        <p:nvCxnSpPr>
          <p:cNvPr id="20" name="直接箭头连接符 19"/>
          <p:cNvCxnSpPr/>
          <p:nvPr/>
        </p:nvCxnSpPr>
        <p:spPr>
          <a:xfrm flipV="1">
            <a:off x="7596336" y="2852936"/>
            <a:ext cx="0" cy="1944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092280" y="3541658"/>
            <a:ext cx="1584176" cy="369332"/>
          </a:xfrm>
          <a:prstGeom prst="rect">
            <a:avLst/>
          </a:prstGeom>
          <a:noFill/>
        </p:spPr>
        <p:txBody>
          <a:bodyPr wrap="square" rtlCol="0">
            <a:spAutoFit/>
          </a:bodyPr>
          <a:lstStyle/>
          <a:p>
            <a:r>
              <a:rPr lang="zh-CN" altLang="en-US" dirty="0" smtClean="0">
                <a:ea typeface="宋体" pitchFamily="2" charset="-122"/>
              </a:rPr>
              <a:t>向上转型</a:t>
            </a:r>
            <a:endParaRPr lang="zh-CN" altLang="en-US" dirty="0">
              <a:ea typeface="宋体" pitchFamily="2" charset="-122"/>
            </a:endParaRPr>
          </a:p>
        </p:txBody>
      </p:sp>
      <p:cxnSp>
        <p:nvCxnSpPr>
          <p:cNvPr id="23" name="直接箭头连接符 22"/>
          <p:cNvCxnSpPr/>
          <p:nvPr/>
        </p:nvCxnSpPr>
        <p:spPr>
          <a:xfrm>
            <a:off x="5940152" y="2852936"/>
            <a:ext cx="0" cy="1944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364088" y="3513694"/>
            <a:ext cx="1584176" cy="369332"/>
          </a:xfrm>
          <a:prstGeom prst="rect">
            <a:avLst/>
          </a:prstGeom>
          <a:noFill/>
        </p:spPr>
        <p:txBody>
          <a:bodyPr wrap="square" rtlCol="0">
            <a:spAutoFit/>
          </a:bodyPr>
          <a:lstStyle/>
          <a:p>
            <a:r>
              <a:rPr lang="zh-CN" altLang="en-US" dirty="0" smtClean="0">
                <a:ea typeface="宋体" pitchFamily="2" charset="-122"/>
              </a:rPr>
              <a:t>向下转型</a:t>
            </a:r>
            <a:endParaRPr lang="zh-CN" altLang="en-US" dirty="0">
              <a:ea typeface="宋体" pitchFamily="2" charset="-122"/>
            </a:endParaRPr>
          </a:p>
        </p:txBody>
      </p:sp>
      <p:sp>
        <p:nvSpPr>
          <p:cNvPr id="26" name="TextBox 25"/>
          <p:cNvSpPr txBox="1"/>
          <p:nvPr/>
        </p:nvSpPr>
        <p:spPr>
          <a:xfrm>
            <a:off x="5172396" y="3982718"/>
            <a:ext cx="1656184" cy="646331"/>
          </a:xfrm>
          <a:prstGeom prst="rect">
            <a:avLst/>
          </a:prstGeom>
          <a:noFill/>
        </p:spPr>
        <p:txBody>
          <a:bodyPr wrap="square" rtlCol="0">
            <a:spAutoFit/>
          </a:bodyPr>
          <a:lstStyle/>
          <a:p>
            <a:r>
              <a:rPr lang="zh-CN" altLang="en-US" dirty="0" smtClean="0">
                <a:ea typeface="宋体" pitchFamily="2" charset="-122"/>
              </a:rPr>
              <a:t>使用</a:t>
            </a:r>
            <a:r>
              <a:rPr lang="en-US" altLang="zh-CN" dirty="0" err="1" smtClean="0">
                <a:ea typeface="宋体" pitchFamily="2" charset="-122"/>
              </a:rPr>
              <a:t>instanceof</a:t>
            </a:r>
            <a:r>
              <a:rPr lang="zh-CN" altLang="en-US" dirty="0" smtClean="0">
                <a:ea typeface="宋体" pitchFamily="2" charset="-122"/>
              </a:rPr>
              <a:t>进行判断</a:t>
            </a:r>
            <a:endParaRPr lang="zh-CN" altLang="en-US" dirty="0">
              <a:ea typeface="宋体" pitchFamily="2" charset="-122"/>
            </a:endParaRPr>
          </a:p>
        </p:txBody>
      </p:sp>
    </p:spTree>
    <p:extLst>
      <p:ext uri="{BB962C8B-B14F-4D97-AF65-F5344CB8AC3E}">
        <p14:creationId xmlns:p14="http://schemas.microsoft.com/office/powerpoint/2010/main" val="316458557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1124744"/>
            <a:ext cx="1800200" cy="51125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矩形 4"/>
          <p:cNvSpPr/>
          <p:nvPr/>
        </p:nvSpPr>
        <p:spPr>
          <a:xfrm>
            <a:off x="2339752" y="1052736"/>
            <a:ext cx="6552728" cy="41764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6" name="矩形 5"/>
          <p:cNvSpPr/>
          <p:nvPr/>
        </p:nvSpPr>
        <p:spPr>
          <a:xfrm>
            <a:off x="2411760" y="5373216"/>
            <a:ext cx="4824536" cy="148478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1" name="矩形 10"/>
          <p:cNvSpPr/>
          <p:nvPr/>
        </p:nvSpPr>
        <p:spPr>
          <a:xfrm>
            <a:off x="2699792" y="5517232"/>
            <a:ext cx="1944216" cy="12241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rgbClr val="FF0000"/>
                </a:solidFill>
              </a:rPr>
              <a:t>Fahter</a:t>
            </a:r>
            <a:r>
              <a:rPr lang="en-US" altLang="zh-CN" dirty="0" smtClean="0">
                <a:solidFill>
                  <a:srgbClr val="FF0000"/>
                </a:solidFill>
              </a:rPr>
              <a:t>()</a:t>
            </a:r>
          </a:p>
          <a:p>
            <a:pPr algn="ctr"/>
            <a:endParaRPr lang="en-US" altLang="zh-CN" dirty="0">
              <a:solidFill>
                <a:srgbClr val="FF0000"/>
              </a:solidFill>
            </a:endParaRPr>
          </a:p>
          <a:p>
            <a:pPr algn="ctr"/>
            <a:r>
              <a:rPr lang="en-US" altLang="zh-CN" dirty="0" smtClean="0">
                <a:solidFill>
                  <a:srgbClr val="FF0000"/>
                </a:solidFill>
              </a:rPr>
              <a:t>show()</a:t>
            </a:r>
            <a:endParaRPr lang="zh-CN" altLang="en-US" dirty="0">
              <a:solidFill>
                <a:srgbClr val="FF0000"/>
              </a:solidFill>
            </a:endParaRPr>
          </a:p>
        </p:txBody>
      </p:sp>
      <p:sp>
        <p:nvSpPr>
          <p:cNvPr id="12" name="矩形 11"/>
          <p:cNvSpPr/>
          <p:nvPr/>
        </p:nvSpPr>
        <p:spPr>
          <a:xfrm>
            <a:off x="5436096" y="5517232"/>
            <a:ext cx="1584176" cy="12241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Son()</a:t>
            </a:r>
          </a:p>
          <a:p>
            <a:pPr algn="ctr"/>
            <a:endParaRPr lang="en-US" altLang="zh-CN" dirty="0">
              <a:solidFill>
                <a:srgbClr val="FF0000"/>
              </a:solidFill>
            </a:endParaRPr>
          </a:p>
          <a:p>
            <a:pPr algn="ctr"/>
            <a:r>
              <a:rPr lang="en-US" altLang="zh-CN" dirty="0" smtClean="0">
                <a:solidFill>
                  <a:srgbClr val="FF0000"/>
                </a:solidFill>
              </a:rPr>
              <a:t>show()</a:t>
            </a:r>
            <a:endParaRPr lang="zh-CN" altLang="en-US" dirty="0">
              <a:solidFill>
                <a:srgbClr val="FF0000"/>
              </a:solidFill>
            </a:endParaRPr>
          </a:p>
        </p:txBody>
      </p:sp>
      <p:cxnSp>
        <p:nvCxnSpPr>
          <p:cNvPr id="14" name="直接箭头连接符 13"/>
          <p:cNvCxnSpPr>
            <a:stCxn id="12" idx="1"/>
            <a:endCxn id="11" idx="3"/>
          </p:cNvCxnSpPr>
          <p:nvPr/>
        </p:nvCxnSpPr>
        <p:spPr>
          <a:xfrm flipH="1">
            <a:off x="4644008" y="6129300"/>
            <a:ext cx="792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51520" y="5229200"/>
            <a:ext cx="18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23528" y="5517232"/>
            <a:ext cx="1728192" cy="369332"/>
          </a:xfrm>
          <a:prstGeom prst="rect">
            <a:avLst/>
          </a:prstGeom>
          <a:noFill/>
        </p:spPr>
        <p:txBody>
          <a:bodyPr wrap="square" rtlCol="0">
            <a:spAutoFit/>
          </a:bodyPr>
          <a:lstStyle/>
          <a:p>
            <a:r>
              <a:rPr lang="en-US" altLang="zh-CN" dirty="0" err="1" smtClean="0"/>
              <a:t>fa</a:t>
            </a:r>
            <a:r>
              <a:rPr lang="en-US" altLang="zh-CN" dirty="0" smtClean="0"/>
              <a:t>:</a:t>
            </a:r>
            <a:endParaRPr lang="zh-CN" altLang="en-US" dirty="0"/>
          </a:p>
        </p:txBody>
      </p:sp>
      <p:sp>
        <p:nvSpPr>
          <p:cNvPr id="18" name="矩形 17"/>
          <p:cNvSpPr/>
          <p:nvPr/>
        </p:nvSpPr>
        <p:spPr>
          <a:xfrm>
            <a:off x="4932040" y="1844824"/>
            <a:ext cx="2664296" cy="23042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cxnSp>
        <p:nvCxnSpPr>
          <p:cNvPr id="20" name="直接连接符 19"/>
          <p:cNvCxnSpPr/>
          <p:nvPr/>
        </p:nvCxnSpPr>
        <p:spPr>
          <a:xfrm flipH="1" flipV="1">
            <a:off x="4644008" y="1772816"/>
            <a:ext cx="288032"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3779912" y="1556792"/>
            <a:ext cx="936104" cy="369332"/>
          </a:xfrm>
          <a:prstGeom prst="rect">
            <a:avLst/>
          </a:prstGeom>
          <a:noFill/>
        </p:spPr>
        <p:txBody>
          <a:bodyPr wrap="square" rtlCol="0">
            <a:spAutoFit/>
          </a:bodyPr>
          <a:lstStyle/>
          <a:p>
            <a:r>
              <a:rPr lang="en-US" altLang="zh-CN" dirty="0" smtClean="0"/>
              <a:t>0x123</a:t>
            </a:r>
            <a:endParaRPr lang="zh-CN" altLang="en-US" dirty="0"/>
          </a:p>
        </p:txBody>
      </p:sp>
      <p:sp>
        <p:nvSpPr>
          <p:cNvPr id="22" name="文本框 21"/>
          <p:cNvSpPr txBox="1"/>
          <p:nvPr/>
        </p:nvSpPr>
        <p:spPr>
          <a:xfrm>
            <a:off x="797876" y="5517232"/>
            <a:ext cx="936104" cy="369332"/>
          </a:xfrm>
          <a:prstGeom prst="rect">
            <a:avLst/>
          </a:prstGeom>
          <a:noFill/>
        </p:spPr>
        <p:txBody>
          <a:bodyPr wrap="square" rtlCol="0">
            <a:spAutoFit/>
          </a:bodyPr>
          <a:lstStyle/>
          <a:p>
            <a:r>
              <a:rPr lang="en-US" altLang="zh-CN" dirty="0" smtClean="0"/>
              <a:t>0x123</a:t>
            </a:r>
            <a:endParaRPr lang="zh-CN" altLang="en-US" dirty="0"/>
          </a:p>
        </p:txBody>
      </p:sp>
      <p:cxnSp>
        <p:nvCxnSpPr>
          <p:cNvPr id="24" name="直接箭头连接符 23"/>
          <p:cNvCxnSpPr/>
          <p:nvPr/>
        </p:nvCxnSpPr>
        <p:spPr>
          <a:xfrm flipV="1">
            <a:off x="1265928" y="2060848"/>
            <a:ext cx="3558100" cy="3312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5220072" y="2060848"/>
            <a:ext cx="2016224" cy="7200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num:10</a:t>
            </a:r>
            <a:endParaRPr lang="zh-CN" altLang="en-US" dirty="0">
              <a:solidFill>
                <a:srgbClr val="FF0000"/>
              </a:solidFill>
            </a:endParaRPr>
          </a:p>
        </p:txBody>
      </p:sp>
      <p:sp>
        <p:nvSpPr>
          <p:cNvPr id="26" name="矩形 25"/>
          <p:cNvSpPr/>
          <p:nvPr/>
        </p:nvSpPr>
        <p:spPr>
          <a:xfrm>
            <a:off x="5256076" y="3140968"/>
            <a:ext cx="2016224" cy="7200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num:20</a:t>
            </a:r>
            <a:endParaRPr lang="zh-CN" altLang="en-US" dirty="0">
              <a:solidFill>
                <a:srgbClr val="FF0000"/>
              </a:solidFill>
            </a:endParaRPr>
          </a:p>
        </p:txBody>
      </p:sp>
      <p:sp>
        <p:nvSpPr>
          <p:cNvPr id="27" name="文本框 26"/>
          <p:cNvSpPr txBox="1"/>
          <p:nvPr/>
        </p:nvSpPr>
        <p:spPr>
          <a:xfrm>
            <a:off x="7452320" y="2204864"/>
            <a:ext cx="1691680" cy="369332"/>
          </a:xfrm>
          <a:prstGeom prst="rect">
            <a:avLst/>
          </a:prstGeom>
          <a:noFill/>
        </p:spPr>
        <p:txBody>
          <a:bodyPr wrap="square" rtlCol="0">
            <a:spAutoFit/>
          </a:bodyPr>
          <a:lstStyle/>
          <a:p>
            <a:r>
              <a:rPr lang="en-US" altLang="zh-CN" dirty="0" err="1" smtClean="0"/>
              <a:t>Fahter</a:t>
            </a:r>
            <a:r>
              <a:rPr lang="en-US" altLang="zh-CN" dirty="0" smtClean="0"/>
              <a:t>()</a:t>
            </a:r>
            <a:endParaRPr lang="zh-CN" altLang="en-US" dirty="0"/>
          </a:p>
        </p:txBody>
      </p:sp>
      <p:sp>
        <p:nvSpPr>
          <p:cNvPr id="28" name="文本框 27"/>
          <p:cNvSpPr txBox="1"/>
          <p:nvPr/>
        </p:nvSpPr>
        <p:spPr>
          <a:xfrm>
            <a:off x="7524328" y="3366284"/>
            <a:ext cx="1476164" cy="369332"/>
          </a:xfrm>
          <a:prstGeom prst="rect">
            <a:avLst/>
          </a:prstGeom>
          <a:noFill/>
        </p:spPr>
        <p:txBody>
          <a:bodyPr wrap="square" rtlCol="0">
            <a:spAutoFit/>
          </a:bodyPr>
          <a:lstStyle/>
          <a:p>
            <a:r>
              <a:rPr lang="en-US" altLang="zh-CN" dirty="0" smtClean="0"/>
              <a:t>Son()</a:t>
            </a:r>
            <a:endParaRPr lang="zh-CN" altLang="en-US" dirty="0"/>
          </a:p>
        </p:txBody>
      </p:sp>
    </p:spTree>
    <p:extLst>
      <p:ext uri="{BB962C8B-B14F-4D97-AF65-F5344CB8AC3E}">
        <p14:creationId xmlns:p14="http://schemas.microsoft.com/office/powerpoint/2010/main" val="375249084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642918"/>
            <a:ext cx="8229600" cy="857256"/>
          </a:xfrm>
        </p:spPr>
        <p:txBody>
          <a:bodyPr/>
          <a:lstStyle/>
          <a:p>
            <a:r>
              <a:rPr lang="zh-CN" altLang="en-US" dirty="0" smtClean="0"/>
              <a:t>多态数组</a:t>
            </a:r>
            <a:endParaRPr lang="zh-CN" altLang="en-US" dirty="0"/>
          </a:p>
        </p:txBody>
      </p:sp>
      <p:sp>
        <p:nvSpPr>
          <p:cNvPr id="3" name="内容占位符 2"/>
          <p:cNvSpPr>
            <a:spLocks noGrp="1"/>
          </p:cNvSpPr>
          <p:nvPr>
            <p:ph idx="1"/>
          </p:nvPr>
        </p:nvSpPr>
        <p:spPr/>
        <p:txBody>
          <a:bodyPr/>
          <a:lstStyle/>
          <a:p>
            <a:pPr marL="285750" indent="-285750">
              <a:lnSpc>
                <a:spcPct val="150000"/>
              </a:lnSpc>
              <a:spcBef>
                <a:spcPts val="1200"/>
              </a:spcBef>
              <a:buFont typeface="Wingdings" pitchFamily="2" charset="2"/>
              <a:buChar char="Ø"/>
              <a:defRPr/>
            </a:pPr>
            <a:r>
              <a:rPr lang="zh-CN" altLang="en-US" sz="2400" dirty="0" smtClean="0">
                <a:latin typeface="宋体" pitchFamily="2" charset="-122"/>
                <a:ea typeface="宋体" pitchFamily="2" charset="-122"/>
              </a:rPr>
              <a:t>多态在</a:t>
            </a:r>
            <a:r>
              <a:rPr lang="en-US" altLang="zh-CN" sz="2400" dirty="0" smtClean="0">
                <a:latin typeface="宋体" pitchFamily="2" charset="-122"/>
                <a:ea typeface="宋体" pitchFamily="2" charset="-122"/>
              </a:rPr>
              <a:t>Java</a:t>
            </a:r>
            <a:r>
              <a:rPr lang="zh-CN" altLang="en-US" sz="2400" dirty="0" smtClean="0">
                <a:latin typeface="宋体" pitchFamily="2" charset="-122"/>
                <a:ea typeface="宋体" pitchFamily="2" charset="-122"/>
              </a:rPr>
              <a:t>应用程序中被广泛使用。多态数组是多态的用途之一。</a:t>
            </a:r>
            <a:endParaRPr lang="en-US" altLang="zh-CN" sz="2400" dirty="0" smtClean="0">
              <a:latin typeface="宋体" pitchFamily="2" charset="-122"/>
              <a:ea typeface="宋体" pitchFamily="2" charset="-122"/>
            </a:endParaRPr>
          </a:p>
          <a:p>
            <a:pPr marL="285750" indent="-285750">
              <a:lnSpc>
                <a:spcPct val="150000"/>
              </a:lnSpc>
              <a:spcBef>
                <a:spcPts val="1200"/>
              </a:spcBef>
              <a:buFont typeface="Wingdings" pitchFamily="2" charset="2"/>
              <a:buChar char="Ø"/>
              <a:defRPr/>
            </a:pPr>
            <a:r>
              <a:rPr lang="zh-CN" altLang="en-US" sz="2400" dirty="0" smtClean="0">
                <a:latin typeface="宋体" pitchFamily="2" charset="-122"/>
                <a:ea typeface="宋体" pitchFamily="2" charset="-122"/>
              </a:rPr>
              <a:t>多态数组 </a:t>
            </a:r>
            <a:r>
              <a:rPr lang="en-US" altLang="zh-CN" sz="2400" dirty="0" smtClean="0">
                <a:latin typeface="宋体" pitchFamily="2" charset="-122"/>
                <a:ea typeface="宋体" pitchFamily="2" charset="-122"/>
              </a:rPr>
              <a:t>— </a:t>
            </a:r>
            <a:r>
              <a:rPr lang="en-US" altLang="zh-CN" sz="2400" dirty="0" err="1" smtClean="0">
                <a:latin typeface="宋体" pitchFamily="2" charset="-122"/>
                <a:ea typeface="宋体" pitchFamily="2" charset="-122"/>
              </a:rPr>
              <a:t>在引用类型的数组中，使用多态形式存放对象</a:t>
            </a:r>
            <a:endParaRPr lang="en-US" altLang="zh-CN" sz="2400" dirty="0" smtClean="0">
              <a:latin typeface="宋体" pitchFamily="2" charset="-122"/>
              <a:ea typeface="宋体" pitchFamily="2" charset="-122"/>
            </a:endParaRPr>
          </a:p>
          <a:p>
            <a:endParaRPr lang="zh-CN" altLang="en-US" dirty="0"/>
          </a:p>
        </p:txBody>
      </p:sp>
    </p:spTree>
    <p:extLst>
      <p:ext uri="{BB962C8B-B14F-4D97-AF65-F5344CB8AC3E}">
        <p14:creationId xmlns:p14="http://schemas.microsoft.com/office/powerpoint/2010/main" val="103496259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980728"/>
            <a:ext cx="1512168" cy="525658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矩形 4"/>
          <p:cNvSpPr/>
          <p:nvPr/>
        </p:nvSpPr>
        <p:spPr>
          <a:xfrm>
            <a:off x="2267744" y="980728"/>
            <a:ext cx="6624736" cy="40324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6" name="矩形 5"/>
          <p:cNvSpPr/>
          <p:nvPr/>
        </p:nvSpPr>
        <p:spPr>
          <a:xfrm>
            <a:off x="2267744" y="5157192"/>
            <a:ext cx="6192688" cy="15841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7" name="矩形 6"/>
          <p:cNvSpPr/>
          <p:nvPr/>
        </p:nvSpPr>
        <p:spPr>
          <a:xfrm>
            <a:off x="2771800" y="5157192"/>
            <a:ext cx="2232248" cy="15841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FF0000"/>
                </a:solidFill>
              </a:rPr>
              <a:t>SuperClass()</a:t>
            </a:r>
          </a:p>
          <a:p>
            <a:pPr algn="ctr"/>
            <a:endParaRPr lang="en-US" altLang="zh-CN">
              <a:solidFill>
                <a:srgbClr val="FF0000"/>
              </a:solidFill>
            </a:endParaRPr>
          </a:p>
          <a:p>
            <a:pPr algn="ctr"/>
            <a:r>
              <a:rPr lang="en-US" altLang="zh-CN" smtClean="0">
                <a:solidFill>
                  <a:srgbClr val="FF0000"/>
                </a:solidFill>
              </a:rPr>
              <a:t>show()</a:t>
            </a:r>
            <a:endParaRPr lang="zh-CN" altLang="en-US" dirty="0">
              <a:solidFill>
                <a:srgbClr val="FF0000"/>
              </a:solidFill>
            </a:endParaRPr>
          </a:p>
        </p:txBody>
      </p:sp>
      <p:sp>
        <p:nvSpPr>
          <p:cNvPr id="8" name="矩形 7"/>
          <p:cNvSpPr/>
          <p:nvPr/>
        </p:nvSpPr>
        <p:spPr>
          <a:xfrm>
            <a:off x="5868144" y="5157192"/>
            <a:ext cx="2232248" cy="15841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FF0000"/>
                </a:solidFill>
              </a:rPr>
              <a:t>SubClass()</a:t>
            </a:r>
          </a:p>
          <a:p>
            <a:pPr algn="ctr"/>
            <a:endParaRPr lang="en-US" altLang="zh-CN">
              <a:solidFill>
                <a:srgbClr val="FF0000"/>
              </a:solidFill>
            </a:endParaRPr>
          </a:p>
          <a:p>
            <a:pPr algn="ctr"/>
            <a:r>
              <a:rPr lang="en-US" altLang="zh-CN" smtClean="0">
                <a:solidFill>
                  <a:srgbClr val="FF0000"/>
                </a:solidFill>
              </a:rPr>
              <a:t>show()</a:t>
            </a:r>
          </a:p>
          <a:p>
            <a:pPr algn="ctr"/>
            <a:r>
              <a:rPr lang="en-US" altLang="zh-CN" smtClean="0">
                <a:solidFill>
                  <a:srgbClr val="FF0000"/>
                </a:solidFill>
              </a:rPr>
              <a:t>test()</a:t>
            </a:r>
            <a:endParaRPr lang="zh-CN" altLang="en-US" dirty="0">
              <a:solidFill>
                <a:srgbClr val="FF0000"/>
              </a:solidFill>
            </a:endParaRPr>
          </a:p>
        </p:txBody>
      </p:sp>
      <p:cxnSp>
        <p:nvCxnSpPr>
          <p:cNvPr id="10" name="直接连接符 9"/>
          <p:cNvCxnSpPr/>
          <p:nvPr/>
        </p:nvCxnSpPr>
        <p:spPr>
          <a:xfrm>
            <a:off x="539552" y="5445224"/>
            <a:ext cx="151216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59532" y="5582580"/>
            <a:ext cx="1656184" cy="369332"/>
          </a:xfrm>
          <a:prstGeom prst="rect">
            <a:avLst/>
          </a:prstGeom>
          <a:noFill/>
        </p:spPr>
        <p:txBody>
          <a:bodyPr wrap="square" rtlCol="0">
            <a:spAutoFit/>
          </a:bodyPr>
          <a:lstStyle/>
          <a:p>
            <a:r>
              <a:rPr lang="en-US" altLang="zh-CN" smtClean="0"/>
              <a:t>SuperClass sc:</a:t>
            </a:r>
            <a:endParaRPr lang="zh-CN" altLang="en-US"/>
          </a:p>
        </p:txBody>
      </p:sp>
      <p:sp>
        <p:nvSpPr>
          <p:cNvPr id="12" name="矩形 11"/>
          <p:cNvSpPr/>
          <p:nvPr/>
        </p:nvSpPr>
        <p:spPr>
          <a:xfrm>
            <a:off x="3818731" y="1664804"/>
            <a:ext cx="2916324" cy="26642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3" name="矩形 12"/>
          <p:cNvSpPr/>
          <p:nvPr/>
        </p:nvSpPr>
        <p:spPr>
          <a:xfrm>
            <a:off x="4139952" y="1988840"/>
            <a:ext cx="2376264" cy="9361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FF0000"/>
                </a:solidFill>
              </a:rPr>
              <a:t>num = 10</a:t>
            </a:r>
            <a:endParaRPr lang="zh-CN" altLang="en-US" dirty="0">
              <a:solidFill>
                <a:srgbClr val="FF0000"/>
              </a:solidFill>
            </a:endParaRPr>
          </a:p>
        </p:txBody>
      </p:sp>
      <p:sp>
        <p:nvSpPr>
          <p:cNvPr id="14" name="矩形 13"/>
          <p:cNvSpPr/>
          <p:nvPr/>
        </p:nvSpPr>
        <p:spPr>
          <a:xfrm>
            <a:off x="4175956" y="3165483"/>
            <a:ext cx="2376264" cy="9361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FF0000"/>
                </a:solidFill>
              </a:rPr>
              <a:t>num = 20</a:t>
            </a:r>
            <a:endParaRPr lang="zh-CN" altLang="en-US" dirty="0">
              <a:solidFill>
                <a:srgbClr val="FF0000"/>
              </a:solidFill>
            </a:endParaRPr>
          </a:p>
        </p:txBody>
      </p:sp>
      <p:sp>
        <p:nvSpPr>
          <p:cNvPr id="15" name="文本框 14"/>
          <p:cNvSpPr txBox="1"/>
          <p:nvPr/>
        </p:nvSpPr>
        <p:spPr>
          <a:xfrm>
            <a:off x="6428676" y="2112075"/>
            <a:ext cx="1834796" cy="369332"/>
          </a:xfrm>
          <a:prstGeom prst="rect">
            <a:avLst/>
          </a:prstGeom>
          <a:noFill/>
        </p:spPr>
        <p:txBody>
          <a:bodyPr wrap="square" rtlCol="0">
            <a:spAutoFit/>
          </a:bodyPr>
          <a:lstStyle/>
          <a:p>
            <a:r>
              <a:rPr lang="en-US" altLang="zh-CN" smtClean="0"/>
              <a:t>SuperClass</a:t>
            </a:r>
            <a:endParaRPr lang="zh-CN" altLang="en-US"/>
          </a:p>
        </p:txBody>
      </p:sp>
      <p:sp>
        <p:nvSpPr>
          <p:cNvPr id="16" name="文本框 15"/>
          <p:cNvSpPr txBox="1"/>
          <p:nvPr/>
        </p:nvSpPr>
        <p:spPr>
          <a:xfrm>
            <a:off x="6552220" y="3442356"/>
            <a:ext cx="2196244" cy="369332"/>
          </a:xfrm>
          <a:prstGeom prst="rect">
            <a:avLst/>
          </a:prstGeom>
          <a:noFill/>
        </p:spPr>
        <p:txBody>
          <a:bodyPr wrap="square" rtlCol="0">
            <a:spAutoFit/>
          </a:bodyPr>
          <a:lstStyle/>
          <a:p>
            <a:r>
              <a:rPr lang="en-US" altLang="zh-CN" smtClean="0"/>
              <a:t>SubClass</a:t>
            </a:r>
            <a:endParaRPr lang="zh-CN" altLang="en-US"/>
          </a:p>
        </p:txBody>
      </p:sp>
      <p:cxnSp>
        <p:nvCxnSpPr>
          <p:cNvPr id="18" name="直接连接符 17"/>
          <p:cNvCxnSpPr/>
          <p:nvPr/>
        </p:nvCxnSpPr>
        <p:spPr>
          <a:xfrm flipH="1" flipV="1">
            <a:off x="3602707" y="1437291"/>
            <a:ext cx="216024" cy="227513"/>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915816" y="1196752"/>
            <a:ext cx="1260140" cy="369332"/>
          </a:xfrm>
          <a:prstGeom prst="rect">
            <a:avLst/>
          </a:prstGeom>
          <a:noFill/>
        </p:spPr>
        <p:txBody>
          <a:bodyPr wrap="square" rtlCol="0">
            <a:spAutoFit/>
          </a:bodyPr>
          <a:lstStyle/>
          <a:p>
            <a:r>
              <a:rPr lang="en-US" altLang="zh-CN" smtClean="0"/>
              <a:t>0x123</a:t>
            </a:r>
            <a:endParaRPr lang="zh-CN" altLang="en-US"/>
          </a:p>
        </p:txBody>
      </p:sp>
      <p:sp>
        <p:nvSpPr>
          <p:cNvPr id="20" name="文本框 19"/>
          <p:cNvSpPr txBox="1"/>
          <p:nvPr/>
        </p:nvSpPr>
        <p:spPr>
          <a:xfrm>
            <a:off x="1351837" y="5351441"/>
            <a:ext cx="1260140" cy="369332"/>
          </a:xfrm>
          <a:prstGeom prst="rect">
            <a:avLst/>
          </a:prstGeom>
          <a:noFill/>
        </p:spPr>
        <p:txBody>
          <a:bodyPr wrap="square" rtlCol="0">
            <a:spAutoFit/>
          </a:bodyPr>
          <a:lstStyle/>
          <a:p>
            <a:r>
              <a:rPr lang="en-US" altLang="zh-CN" smtClean="0"/>
              <a:t>0x123</a:t>
            </a:r>
            <a:endParaRPr lang="zh-CN" altLang="en-US"/>
          </a:p>
        </p:txBody>
      </p:sp>
      <p:cxnSp>
        <p:nvCxnSpPr>
          <p:cNvPr id="22" name="直接箭头连接符 21"/>
          <p:cNvCxnSpPr/>
          <p:nvPr/>
        </p:nvCxnSpPr>
        <p:spPr>
          <a:xfrm flipV="1">
            <a:off x="1763688" y="1772816"/>
            <a:ext cx="2055043" cy="3672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39552" y="4329100"/>
            <a:ext cx="1512168"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39552" y="4581128"/>
            <a:ext cx="1512168" cy="369332"/>
          </a:xfrm>
          <a:prstGeom prst="rect">
            <a:avLst/>
          </a:prstGeom>
          <a:noFill/>
        </p:spPr>
        <p:txBody>
          <a:bodyPr wrap="square" rtlCol="0">
            <a:spAutoFit/>
          </a:bodyPr>
          <a:lstStyle/>
          <a:p>
            <a:r>
              <a:rPr lang="en-US" altLang="zh-CN" smtClean="0"/>
              <a:t>s:</a:t>
            </a:r>
            <a:endParaRPr lang="zh-CN" altLang="en-US"/>
          </a:p>
        </p:txBody>
      </p:sp>
      <p:sp>
        <p:nvSpPr>
          <p:cNvPr id="26" name="文本框 25"/>
          <p:cNvSpPr txBox="1"/>
          <p:nvPr/>
        </p:nvSpPr>
        <p:spPr>
          <a:xfrm>
            <a:off x="754169" y="4591889"/>
            <a:ext cx="1260140" cy="369332"/>
          </a:xfrm>
          <a:prstGeom prst="rect">
            <a:avLst/>
          </a:prstGeom>
          <a:noFill/>
        </p:spPr>
        <p:txBody>
          <a:bodyPr wrap="square" rtlCol="0">
            <a:spAutoFit/>
          </a:bodyPr>
          <a:lstStyle/>
          <a:p>
            <a:r>
              <a:rPr lang="en-US" altLang="zh-CN" smtClean="0"/>
              <a:t>0x123</a:t>
            </a:r>
            <a:endParaRPr lang="zh-CN" altLang="en-US"/>
          </a:p>
        </p:txBody>
      </p:sp>
      <p:cxnSp>
        <p:nvCxnSpPr>
          <p:cNvPr id="28" name="直接箭头连接符 27"/>
          <p:cNvCxnSpPr>
            <a:stCxn id="26" idx="0"/>
          </p:cNvCxnSpPr>
          <p:nvPr/>
        </p:nvCxnSpPr>
        <p:spPr>
          <a:xfrm flipV="1">
            <a:off x="1384239" y="1772815"/>
            <a:ext cx="2397081" cy="2819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926409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052736"/>
            <a:ext cx="1656184" cy="49685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5" name="矩形 4"/>
          <p:cNvSpPr/>
          <p:nvPr/>
        </p:nvSpPr>
        <p:spPr>
          <a:xfrm>
            <a:off x="2555776" y="1052736"/>
            <a:ext cx="6192688" cy="3960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6" name="矩形 5"/>
          <p:cNvSpPr/>
          <p:nvPr/>
        </p:nvSpPr>
        <p:spPr>
          <a:xfrm>
            <a:off x="2555776" y="5157192"/>
            <a:ext cx="4608512" cy="15121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7" name="文本框 6"/>
          <p:cNvSpPr txBox="1"/>
          <p:nvPr/>
        </p:nvSpPr>
        <p:spPr>
          <a:xfrm>
            <a:off x="3203848" y="116632"/>
            <a:ext cx="5616624" cy="584775"/>
          </a:xfrm>
          <a:prstGeom prst="rect">
            <a:avLst/>
          </a:prstGeom>
          <a:noFill/>
        </p:spPr>
        <p:txBody>
          <a:bodyPr wrap="square" rtlCol="0">
            <a:spAutoFit/>
          </a:bodyPr>
          <a:lstStyle/>
          <a:p>
            <a:r>
              <a:rPr lang="en-US" altLang="zh-CN" sz="3200" b="1" dirty="0"/>
              <a:t>Father f = new Son();</a:t>
            </a:r>
            <a:endParaRPr lang="zh-CN" altLang="en-US" sz="3200" b="1" dirty="0"/>
          </a:p>
        </p:txBody>
      </p:sp>
      <p:sp>
        <p:nvSpPr>
          <p:cNvPr id="8" name="矩形 7"/>
          <p:cNvSpPr/>
          <p:nvPr/>
        </p:nvSpPr>
        <p:spPr>
          <a:xfrm>
            <a:off x="2699792" y="5229200"/>
            <a:ext cx="1656184" cy="129614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Father()</a:t>
            </a:r>
          </a:p>
          <a:p>
            <a:pPr algn="ctr"/>
            <a:endParaRPr lang="en-US" altLang="zh-CN" dirty="0">
              <a:solidFill>
                <a:srgbClr val="FF0000"/>
              </a:solidFill>
            </a:endParaRPr>
          </a:p>
          <a:p>
            <a:pPr algn="ctr"/>
            <a:r>
              <a:rPr lang="en-US" altLang="zh-CN" dirty="0">
                <a:solidFill>
                  <a:srgbClr val="FF0000"/>
                </a:solidFill>
              </a:rPr>
              <a:t>s</a:t>
            </a:r>
            <a:r>
              <a:rPr lang="en-US" altLang="zh-CN" dirty="0" smtClean="0">
                <a:solidFill>
                  <a:srgbClr val="FF0000"/>
                </a:solidFill>
              </a:rPr>
              <a:t>how()</a:t>
            </a:r>
            <a:endParaRPr lang="zh-CN" altLang="en-US" dirty="0">
              <a:solidFill>
                <a:srgbClr val="FF0000"/>
              </a:solidFill>
            </a:endParaRPr>
          </a:p>
        </p:txBody>
      </p:sp>
      <p:sp>
        <p:nvSpPr>
          <p:cNvPr id="9" name="矩形 8"/>
          <p:cNvSpPr/>
          <p:nvPr/>
        </p:nvSpPr>
        <p:spPr>
          <a:xfrm>
            <a:off x="5076056" y="5229200"/>
            <a:ext cx="1656184" cy="129614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Son()</a:t>
            </a:r>
          </a:p>
          <a:p>
            <a:pPr algn="ctr"/>
            <a:endParaRPr lang="en-US" altLang="zh-CN" dirty="0">
              <a:solidFill>
                <a:srgbClr val="FF0000"/>
              </a:solidFill>
            </a:endParaRPr>
          </a:p>
          <a:p>
            <a:pPr algn="ctr"/>
            <a:r>
              <a:rPr lang="en-US" altLang="zh-CN" dirty="0">
                <a:solidFill>
                  <a:srgbClr val="FF0000"/>
                </a:solidFill>
              </a:rPr>
              <a:t>s</a:t>
            </a:r>
            <a:r>
              <a:rPr lang="en-US" altLang="zh-CN" dirty="0" smtClean="0">
                <a:solidFill>
                  <a:srgbClr val="FF0000"/>
                </a:solidFill>
              </a:rPr>
              <a:t>how()</a:t>
            </a:r>
            <a:endParaRPr lang="zh-CN" altLang="en-US" dirty="0">
              <a:solidFill>
                <a:srgbClr val="FF0000"/>
              </a:solidFill>
            </a:endParaRPr>
          </a:p>
        </p:txBody>
      </p:sp>
      <p:cxnSp>
        <p:nvCxnSpPr>
          <p:cNvPr id="11" name="直接箭头连接符 10"/>
          <p:cNvCxnSpPr>
            <a:endCxn id="8" idx="3"/>
          </p:cNvCxnSpPr>
          <p:nvPr/>
        </p:nvCxnSpPr>
        <p:spPr>
          <a:xfrm flipH="1">
            <a:off x="4355976" y="5877272"/>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67544" y="5085184"/>
            <a:ext cx="1656184" cy="31648"/>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83568" y="5373216"/>
            <a:ext cx="1728192" cy="369332"/>
          </a:xfrm>
          <a:prstGeom prst="rect">
            <a:avLst/>
          </a:prstGeom>
          <a:noFill/>
        </p:spPr>
        <p:txBody>
          <a:bodyPr wrap="square" rtlCol="0">
            <a:spAutoFit/>
          </a:bodyPr>
          <a:lstStyle/>
          <a:p>
            <a:r>
              <a:rPr lang="en-US" altLang="zh-CN" dirty="0" smtClean="0"/>
              <a:t>f:</a:t>
            </a:r>
            <a:endParaRPr lang="zh-CN" altLang="en-US" dirty="0"/>
          </a:p>
        </p:txBody>
      </p:sp>
      <p:sp>
        <p:nvSpPr>
          <p:cNvPr id="15" name="矩形 14"/>
          <p:cNvSpPr/>
          <p:nvPr/>
        </p:nvSpPr>
        <p:spPr>
          <a:xfrm>
            <a:off x="4427984" y="1772816"/>
            <a:ext cx="2736304" cy="26642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6" name="矩形 15"/>
          <p:cNvSpPr/>
          <p:nvPr/>
        </p:nvSpPr>
        <p:spPr>
          <a:xfrm>
            <a:off x="4716016" y="2132856"/>
            <a:ext cx="2232248"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num:10</a:t>
            </a:r>
            <a:endParaRPr lang="zh-CN" altLang="en-US" dirty="0">
              <a:solidFill>
                <a:srgbClr val="FF0000"/>
              </a:solidFill>
            </a:endParaRPr>
          </a:p>
        </p:txBody>
      </p:sp>
      <p:sp>
        <p:nvSpPr>
          <p:cNvPr id="17" name="文本框 16"/>
          <p:cNvSpPr txBox="1"/>
          <p:nvPr/>
        </p:nvSpPr>
        <p:spPr>
          <a:xfrm>
            <a:off x="7164288" y="2276872"/>
            <a:ext cx="1584176" cy="369332"/>
          </a:xfrm>
          <a:prstGeom prst="rect">
            <a:avLst/>
          </a:prstGeom>
          <a:noFill/>
        </p:spPr>
        <p:txBody>
          <a:bodyPr wrap="square" rtlCol="0">
            <a:spAutoFit/>
          </a:bodyPr>
          <a:lstStyle/>
          <a:p>
            <a:r>
              <a:rPr lang="en-US" altLang="zh-CN" dirty="0" smtClean="0"/>
              <a:t>Father()</a:t>
            </a:r>
            <a:endParaRPr lang="zh-CN" altLang="en-US" dirty="0"/>
          </a:p>
        </p:txBody>
      </p:sp>
      <p:sp>
        <p:nvSpPr>
          <p:cNvPr id="18" name="矩形 17"/>
          <p:cNvSpPr/>
          <p:nvPr/>
        </p:nvSpPr>
        <p:spPr>
          <a:xfrm>
            <a:off x="4716016" y="3173047"/>
            <a:ext cx="2232248"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Num:5</a:t>
            </a:r>
            <a:endParaRPr lang="zh-CN" altLang="en-US" dirty="0">
              <a:solidFill>
                <a:srgbClr val="FF0000"/>
              </a:solidFill>
            </a:endParaRPr>
          </a:p>
        </p:txBody>
      </p:sp>
      <p:sp>
        <p:nvSpPr>
          <p:cNvPr id="19" name="文本框 18"/>
          <p:cNvSpPr txBox="1"/>
          <p:nvPr/>
        </p:nvSpPr>
        <p:spPr>
          <a:xfrm>
            <a:off x="7164288" y="3356992"/>
            <a:ext cx="1368152" cy="369332"/>
          </a:xfrm>
          <a:prstGeom prst="rect">
            <a:avLst/>
          </a:prstGeom>
          <a:noFill/>
        </p:spPr>
        <p:txBody>
          <a:bodyPr wrap="square" rtlCol="0">
            <a:spAutoFit/>
          </a:bodyPr>
          <a:lstStyle/>
          <a:p>
            <a:r>
              <a:rPr lang="en-US" altLang="zh-CN" dirty="0" smtClean="0"/>
              <a:t>Son()</a:t>
            </a:r>
            <a:endParaRPr lang="zh-CN" altLang="en-US" dirty="0"/>
          </a:p>
        </p:txBody>
      </p:sp>
      <p:cxnSp>
        <p:nvCxnSpPr>
          <p:cNvPr id="21" name="直接连接符 20"/>
          <p:cNvCxnSpPr/>
          <p:nvPr/>
        </p:nvCxnSpPr>
        <p:spPr>
          <a:xfrm flipH="1" flipV="1">
            <a:off x="4139952" y="1556792"/>
            <a:ext cx="216024" cy="216024"/>
          </a:xfrm>
          <a:prstGeom prst="line">
            <a:avLst/>
          </a:prstGeom>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383868" y="1205463"/>
            <a:ext cx="756084" cy="369332"/>
          </a:xfrm>
          <a:prstGeom prst="rect">
            <a:avLst/>
          </a:prstGeom>
          <a:noFill/>
        </p:spPr>
        <p:txBody>
          <a:bodyPr wrap="square" rtlCol="0">
            <a:spAutoFit/>
          </a:bodyPr>
          <a:lstStyle/>
          <a:p>
            <a:r>
              <a:rPr lang="en-US" altLang="zh-CN" dirty="0" smtClean="0"/>
              <a:t>0x123</a:t>
            </a:r>
            <a:endParaRPr lang="zh-CN" altLang="en-US" dirty="0"/>
          </a:p>
        </p:txBody>
      </p:sp>
      <p:sp>
        <p:nvSpPr>
          <p:cNvPr id="23" name="文本框 22"/>
          <p:cNvSpPr txBox="1"/>
          <p:nvPr/>
        </p:nvSpPr>
        <p:spPr>
          <a:xfrm>
            <a:off x="917594" y="5384394"/>
            <a:ext cx="756084" cy="369332"/>
          </a:xfrm>
          <a:prstGeom prst="rect">
            <a:avLst/>
          </a:prstGeom>
          <a:noFill/>
        </p:spPr>
        <p:txBody>
          <a:bodyPr wrap="square" rtlCol="0">
            <a:spAutoFit/>
          </a:bodyPr>
          <a:lstStyle/>
          <a:p>
            <a:r>
              <a:rPr lang="en-US" altLang="zh-CN" dirty="0" smtClean="0"/>
              <a:t>0x123</a:t>
            </a:r>
            <a:endParaRPr lang="zh-CN" altLang="en-US" dirty="0"/>
          </a:p>
        </p:txBody>
      </p:sp>
      <p:cxnSp>
        <p:nvCxnSpPr>
          <p:cNvPr id="25" name="直接箭头连接符 24"/>
          <p:cNvCxnSpPr>
            <a:stCxn id="23" idx="0"/>
          </p:cNvCxnSpPr>
          <p:nvPr/>
        </p:nvCxnSpPr>
        <p:spPr>
          <a:xfrm flipV="1">
            <a:off x="1295636" y="1772816"/>
            <a:ext cx="3042338" cy="3611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467544" y="4324454"/>
            <a:ext cx="1656184"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539552" y="4437112"/>
            <a:ext cx="1872208" cy="369332"/>
          </a:xfrm>
          <a:prstGeom prst="rect">
            <a:avLst/>
          </a:prstGeom>
          <a:noFill/>
        </p:spPr>
        <p:txBody>
          <a:bodyPr wrap="square" rtlCol="0">
            <a:spAutoFit/>
          </a:bodyPr>
          <a:lstStyle/>
          <a:p>
            <a:r>
              <a:rPr lang="en-US" altLang="zh-CN" dirty="0" smtClean="0"/>
              <a:t>s:</a:t>
            </a:r>
            <a:endParaRPr lang="zh-CN" altLang="en-US" dirty="0"/>
          </a:p>
        </p:txBody>
      </p:sp>
      <p:sp>
        <p:nvSpPr>
          <p:cNvPr id="29" name="文本框 28"/>
          <p:cNvSpPr txBox="1"/>
          <p:nvPr/>
        </p:nvSpPr>
        <p:spPr>
          <a:xfrm>
            <a:off x="809582" y="4448290"/>
            <a:ext cx="756084" cy="369332"/>
          </a:xfrm>
          <a:prstGeom prst="rect">
            <a:avLst/>
          </a:prstGeom>
          <a:noFill/>
        </p:spPr>
        <p:txBody>
          <a:bodyPr wrap="square" rtlCol="0">
            <a:spAutoFit/>
          </a:bodyPr>
          <a:lstStyle/>
          <a:p>
            <a:r>
              <a:rPr lang="en-US" altLang="zh-CN" dirty="0" smtClean="0"/>
              <a:t>0x123</a:t>
            </a:r>
            <a:endParaRPr lang="zh-CN" altLang="en-US" dirty="0"/>
          </a:p>
        </p:txBody>
      </p:sp>
      <p:cxnSp>
        <p:nvCxnSpPr>
          <p:cNvPr id="31" name="直接箭头连接符 30"/>
          <p:cNvCxnSpPr>
            <a:stCxn id="29" idx="0"/>
          </p:cNvCxnSpPr>
          <p:nvPr/>
        </p:nvCxnSpPr>
        <p:spPr>
          <a:xfrm flipV="1">
            <a:off x="1187624" y="1844824"/>
            <a:ext cx="3051339" cy="2603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45713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980728"/>
            <a:ext cx="1512168" cy="51845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83768" y="980728"/>
            <a:ext cx="6264696" cy="41044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467544" y="5085184"/>
            <a:ext cx="1512168"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83568" y="5373216"/>
            <a:ext cx="1008112" cy="369332"/>
          </a:xfrm>
          <a:prstGeom prst="rect">
            <a:avLst/>
          </a:prstGeom>
          <a:noFill/>
        </p:spPr>
        <p:txBody>
          <a:bodyPr wrap="square" rtlCol="0">
            <a:spAutoFit/>
          </a:bodyPr>
          <a:lstStyle/>
          <a:p>
            <a:r>
              <a:rPr lang="en-US" altLang="zh-CN" dirty="0" smtClean="0"/>
              <a:t>p</a:t>
            </a:r>
            <a:endParaRPr lang="zh-CN" altLang="en-US" dirty="0"/>
          </a:p>
        </p:txBody>
      </p:sp>
      <p:sp>
        <p:nvSpPr>
          <p:cNvPr id="9" name="矩形 8"/>
          <p:cNvSpPr/>
          <p:nvPr/>
        </p:nvSpPr>
        <p:spPr>
          <a:xfrm>
            <a:off x="3707904" y="2564904"/>
            <a:ext cx="2448272" cy="22322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139952" y="2780928"/>
            <a:ext cx="1584176" cy="5040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num:10</a:t>
            </a:r>
            <a:endParaRPr lang="zh-CN" altLang="en-US" dirty="0">
              <a:solidFill>
                <a:srgbClr val="FF0000"/>
              </a:solidFill>
            </a:endParaRPr>
          </a:p>
        </p:txBody>
      </p:sp>
      <p:sp>
        <p:nvSpPr>
          <p:cNvPr id="11" name="文本框 10"/>
          <p:cNvSpPr txBox="1"/>
          <p:nvPr/>
        </p:nvSpPr>
        <p:spPr>
          <a:xfrm>
            <a:off x="5940152" y="2852936"/>
            <a:ext cx="2160240" cy="369332"/>
          </a:xfrm>
          <a:prstGeom prst="rect">
            <a:avLst/>
          </a:prstGeom>
          <a:noFill/>
        </p:spPr>
        <p:txBody>
          <a:bodyPr wrap="square" rtlCol="0">
            <a:spAutoFit/>
          </a:bodyPr>
          <a:lstStyle/>
          <a:p>
            <a:r>
              <a:rPr lang="en-US" altLang="zh-CN" dirty="0" smtClean="0"/>
              <a:t>Person()</a:t>
            </a:r>
            <a:endParaRPr lang="zh-CN" altLang="en-US" dirty="0"/>
          </a:p>
        </p:txBody>
      </p:sp>
      <p:sp>
        <p:nvSpPr>
          <p:cNvPr id="12" name="矩形 11"/>
          <p:cNvSpPr/>
          <p:nvPr/>
        </p:nvSpPr>
        <p:spPr>
          <a:xfrm>
            <a:off x="4139952" y="3717032"/>
            <a:ext cx="1584176" cy="4320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num:20</a:t>
            </a:r>
            <a:endParaRPr lang="zh-CN" altLang="en-US" dirty="0">
              <a:solidFill>
                <a:srgbClr val="FF0000"/>
              </a:solidFill>
            </a:endParaRPr>
          </a:p>
        </p:txBody>
      </p:sp>
      <p:sp>
        <p:nvSpPr>
          <p:cNvPr id="13" name="文本框 12"/>
          <p:cNvSpPr txBox="1"/>
          <p:nvPr/>
        </p:nvSpPr>
        <p:spPr>
          <a:xfrm>
            <a:off x="5940152" y="3717032"/>
            <a:ext cx="1224136" cy="369332"/>
          </a:xfrm>
          <a:prstGeom prst="rect">
            <a:avLst/>
          </a:prstGeom>
          <a:noFill/>
        </p:spPr>
        <p:txBody>
          <a:bodyPr wrap="square" rtlCol="0">
            <a:spAutoFit/>
          </a:bodyPr>
          <a:lstStyle/>
          <a:p>
            <a:r>
              <a:rPr lang="en-US" altLang="zh-CN" dirty="0" smtClean="0"/>
              <a:t>Man()</a:t>
            </a:r>
            <a:endParaRPr lang="zh-CN" altLang="en-US" dirty="0"/>
          </a:p>
        </p:txBody>
      </p:sp>
      <p:cxnSp>
        <p:nvCxnSpPr>
          <p:cNvPr id="15" name="直接连接符 14"/>
          <p:cNvCxnSpPr/>
          <p:nvPr/>
        </p:nvCxnSpPr>
        <p:spPr>
          <a:xfrm flipH="1" flipV="1">
            <a:off x="3563888" y="2348880"/>
            <a:ext cx="144016"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899592" y="2564904"/>
            <a:ext cx="2808312" cy="3096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2483768" y="5373216"/>
            <a:ext cx="3960440" cy="11521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6516216" y="5661248"/>
            <a:ext cx="2627784" cy="369332"/>
          </a:xfrm>
          <a:prstGeom prst="rect">
            <a:avLst/>
          </a:prstGeom>
          <a:noFill/>
        </p:spPr>
        <p:txBody>
          <a:bodyPr wrap="square" rtlCol="0">
            <a:spAutoFit/>
          </a:bodyPr>
          <a:lstStyle/>
          <a:p>
            <a:r>
              <a:rPr lang="zh-CN" altLang="en-US" dirty="0" smtClean="0"/>
              <a:t>方法区</a:t>
            </a:r>
            <a:endParaRPr lang="zh-CN" altLang="en-US" dirty="0"/>
          </a:p>
        </p:txBody>
      </p:sp>
      <p:sp>
        <p:nvSpPr>
          <p:cNvPr id="20" name="矩形 19"/>
          <p:cNvSpPr/>
          <p:nvPr/>
        </p:nvSpPr>
        <p:spPr>
          <a:xfrm>
            <a:off x="2699792" y="5517232"/>
            <a:ext cx="1296144" cy="8640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699792" y="5949280"/>
            <a:ext cx="1440160" cy="369332"/>
          </a:xfrm>
          <a:prstGeom prst="rect">
            <a:avLst/>
          </a:prstGeom>
          <a:noFill/>
        </p:spPr>
        <p:txBody>
          <a:bodyPr wrap="square" rtlCol="0">
            <a:spAutoFit/>
          </a:bodyPr>
          <a:lstStyle/>
          <a:p>
            <a:r>
              <a:rPr lang="en-US" altLang="zh-CN" dirty="0" smtClean="0"/>
              <a:t>eat</a:t>
            </a:r>
            <a:r>
              <a:rPr lang="zh-CN" altLang="en-US" dirty="0" smtClean="0"/>
              <a:t>（）</a:t>
            </a:r>
            <a:endParaRPr lang="zh-CN" altLang="en-US" dirty="0"/>
          </a:p>
        </p:txBody>
      </p:sp>
      <p:sp>
        <p:nvSpPr>
          <p:cNvPr id="22" name="矩形 21"/>
          <p:cNvSpPr/>
          <p:nvPr/>
        </p:nvSpPr>
        <p:spPr>
          <a:xfrm>
            <a:off x="4499992" y="5517232"/>
            <a:ext cx="1440160" cy="8013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eat()</a:t>
            </a:r>
            <a:endParaRPr lang="zh-CN" altLang="en-US" dirty="0">
              <a:solidFill>
                <a:srgbClr val="FF0000"/>
              </a:solidFill>
            </a:endParaRPr>
          </a:p>
        </p:txBody>
      </p:sp>
    </p:spTree>
    <p:extLst>
      <p:ext uri="{BB962C8B-B14F-4D97-AF65-F5344CB8AC3E}">
        <p14:creationId xmlns:p14="http://schemas.microsoft.com/office/powerpoint/2010/main" val="282546931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714356"/>
            <a:ext cx="8229600" cy="857256"/>
          </a:xfrm>
        </p:spPr>
        <p:txBody>
          <a:bodyPr/>
          <a:lstStyle/>
          <a:p>
            <a:r>
              <a:rPr lang="zh-CN" altLang="en-US" dirty="0" smtClean="0"/>
              <a:t>多态数组示例</a:t>
            </a:r>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2571736" y="1928802"/>
            <a:ext cx="3528392" cy="3493196"/>
          </a:xfrm>
          <a:prstGeom prst="rect">
            <a:avLst/>
          </a:prstGeom>
          <a:noFill/>
          <a:ln w="9525">
            <a:noFill/>
            <a:miter lim="800000"/>
            <a:headEnd/>
            <a:tailEnd/>
          </a:ln>
        </p:spPr>
      </p:pic>
      <p:sp>
        <p:nvSpPr>
          <p:cNvPr id="5" name="TextBox 4"/>
          <p:cNvSpPr txBox="1"/>
          <p:nvPr/>
        </p:nvSpPr>
        <p:spPr>
          <a:xfrm>
            <a:off x="714348" y="1357298"/>
            <a:ext cx="5072098" cy="677108"/>
          </a:xfrm>
          <a:prstGeom prst="rect">
            <a:avLst/>
          </a:prstGeom>
          <a:noFill/>
        </p:spPr>
        <p:txBody>
          <a:bodyPr wrap="square" rtlCol="0">
            <a:spAutoFit/>
          </a:bodyPr>
          <a:lstStyle/>
          <a:p>
            <a:r>
              <a:rPr lang="zh-CN" altLang="en-US" sz="2000" dirty="0" smtClean="0">
                <a:ea typeface="宋体" pitchFamily="2" charset="-122"/>
              </a:rPr>
              <a:t>现有一个继承结构如下：</a:t>
            </a:r>
            <a:endParaRPr lang="en-US" altLang="zh-CN" sz="2000" dirty="0" smtClean="0">
              <a:ea typeface="宋体" pitchFamily="2" charset="-122"/>
            </a:endParaRPr>
          </a:p>
          <a:p>
            <a:endParaRPr lang="zh-CN" altLang="en-US" dirty="0"/>
          </a:p>
        </p:txBody>
      </p:sp>
      <p:sp>
        <p:nvSpPr>
          <p:cNvPr id="6" name="TextBox 5"/>
          <p:cNvSpPr txBox="1"/>
          <p:nvPr/>
        </p:nvSpPr>
        <p:spPr>
          <a:xfrm>
            <a:off x="642910" y="5572140"/>
            <a:ext cx="7500990" cy="646331"/>
          </a:xfrm>
          <a:prstGeom prst="rect">
            <a:avLst/>
          </a:prstGeom>
          <a:noFill/>
        </p:spPr>
        <p:txBody>
          <a:bodyPr wrap="square" rtlCol="0">
            <a:spAutoFit/>
          </a:bodyPr>
          <a:lstStyle/>
          <a:p>
            <a:pPr>
              <a:buFont typeface="Wingdings" pitchFamily="2" charset="2"/>
              <a:buChar char="l"/>
            </a:pPr>
            <a:r>
              <a:rPr lang="zh-CN" altLang="en-US" dirty="0" smtClean="0">
                <a:ea typeface="宋体" pitchFamily="2" charset="-122"/>
              </a:rPr>
              <a:t>要求创建五个年龄不等的</a:t>
            </a:r>
            <a:r>
              <a:rPr lang="en-US" altLang="zh-CN" dirty="0" smtClean="0">
                <a:ea typeface="宋体" pitchFamily="2" charset="-122"/>
              </a:rPr>
              <a:t>Person</a:t>
            </a:r>
            <a:r>
              <a:rPr lang="zh-CN" altLang="en-US" dirty="0" smtClean="0">
                <a:ea typeface="宋体" pitchFamily="2" charset="-122"/>
              </a:rPr>
              <a:t>、</a:t>
            </a:r>
            <a:r>
              <a:rPr lang="en-US" altLang="zh-CN" dirty="0" smtClean="0">
                <a:ea typeface="宋体" pitchFamily="2" charset="-122"/>
              </a:rPr>
              <a:t>Student</a:t>
            </a:r>
            <a:r>
              <a:rPr lang="zh-CN" altLang="en-US" dirty="0" smtClean="0">
                <a:ea typeface="宋体" pitchFamily="2" charset="-122"/>
              </a:rPr>
              <a:t>和</a:t>
            </a:r>
            <a:r>
              <a:rPr lang="en-US" altLang="zh-CN" dirty="0" smtClean="0">
                <a:ea typeface="宋体" pitchFamily="2" charset="-122"/>
              </a:rPr>
              <a:t>Teacher</a:t>
            </a:r>
            <a:r>
              <a:rPr lang="zh-CN" altLang="en-US" dirty="0" smtClean="0">
                <a:ea typeface="宋体" pitchFamily="2" charset="-122"/>
              </a:rPr>
              <a:t>对象，并将他们按年龄排序输出，应如何实现？</a:t>
            </a:r>
          </a:p>
        </p:txBody>
      </p:sp>
    </p:spTree>
    <p:extLst>
      <p:ext uri="{BB962C8B-B14F-4D97-AF65-F5344CB8AC3E}">
        <p14:creationId xmlns:p14="http://schemas.microsoft.com/office/powerpoint/2010/main" val="332621458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646360"/>
            <a:ext cx="4090995" cy="853814"/>
          </a:xfrm>
        </p:spPr>
        <p:txBody>
          <a:bodyPr/>
          <a:lstStyle/>
          <a:p>
            <a:pPr algn="l">
              <a:defRPr/>
            </a:pPr>
            <a:r>
              <a:rPr lang="zh-CN" altLang="en-US" dirty="0" smtClean="0"/>
              <a:t>多态数组示例</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357158" y="1428736"/>
            <a:ext cx="8072494" cy="3016210"/>
          </a:xfrm>
          <a:prstGeom prst="rect">
            <a:avLst/>
          </a:prstGeom>
          <a:noFill/>
          <a:ln w="9525">
            <a:noFill/>
            <a:miter lim="800000"/>
            <a:headEnd/>
            <a:tailEnd/>
          </a:ln>
        </p:spPr>
        <p:txBody>
          <a:bodyPr wrap="square">
            <a:spAutoFit/>
          </a:bodyPr>
          <a:lstStyle/>
          <a:p>
            <a:pPr marL="285750" indent="-285750">
              <a:lnSpc>
                <a:spcPct val="150000"/>
              </a:lnSpc>
              <a:spcBef>
                <a:spcPts val="1200"/>
              </a:spcBef>
              <a:buFont typeface="Wingdings" pitchFamily="2" charset="2"/>
              <a:buChar char="Ø"/>
              <a:defRPr/>
            </a:pPr>
            <a:r>
              <a:rPr lang="zh-CN" altLang="en-US" sz="2400" dirty="0" smtClean="0">
                <a:latin typeface="宋体" pitchFamily="2" charset="-122"/>
                <a:ea typeface="宋体" pitchFamily="2" charset="-122"/>
              </a:rPr>
              <a:t>对于这种处于同一个继承层次中的对象，使用多态数组来存放是最为简便的方法之一。</a:t>
            </a:r>
          </a:p>
          <a:p>
            <a:pPr marL="1276350" lvl="2" indent="-361950">
              <a:defRPr/>
            </a:pPr>
            <a:r>
              <a:rPr lang="en-US" altLang="zh-CN" dirty="0" smtClean="0">
                <a:ea typeface="宋体" pitchFamily="2" charset="-122"/>
              </a:rPr>
              <a:t>   </a:t>
            </a:r>
          </a:p>
          <a:p>
            <a:pPr marL="1276350" lvl="2" indent="-361950">
              <a:defRPr/>
            </a:pPr>
            <a:r>
              <a:rPr lang="en-US" altLang="zh-CN" sz="2000" dirty="0" smtClean="0">
                <a:ea typeface="宋体" pitchFamily="2" charset="-122"/>
              </a:rPr>
              <a:t>Person[] person = {new Person("</a:t>
            </a:r>
            <a:r>
              <a:rPr lang="zh-CN" altLang="en-US" sz="2000" dirty="0" smtClean="0">
                <a:ea typeface="宋体" pitchFamily="2" charset="-122"/>
              </a:rPr>
              <a:t>张三</a:t>
            </a:r>
            <a:r>
              <a:rPr lang="en-US" altLang="zh-CN" sz="2000" dirty="0" smtClean="0">
                <a:ea typeface="宋体" pitchFamily="2" charset="-122"/>
              </a:rPr>
              <a:t>", 32),</a:t>
            </a:r>
          </a:p>
          <a:p>
            <a:pPr marL="1276350" lvl="2" indent="-361950">
              <a:defRPr/>
            </a:pPr>
            <a:r>
              <a:rPr lang="en-US" altLang="zh-CN" sz="2000" dirty="0" smtClean="0">
                <a:ea typeface="宋体" pitchFamily="2" charset="-122"/>
              </a:rPr>
              <a:t>                                  new Student("</a:t>
            </a:r>
            <a:r>
              <a:rPr lang="zh-CN" altLang="en-US" sz="2000" dirty="0" smtClean="0">
                <a:ea typeface="宋体" pitchFamily="2" charset="-122"/>
              </a:rPr>
              <a:t>李四</a:t>
            </a:r>
            <a:r>
              <a:rPr lang="en-US" altLang="zh-CN" sz="2000" dirty="0" smtClean="0">
                <a:ea typeface="宋体" pitchFamily="2" charset="-122"/>
              </a:rPr>
              <a:t>", 21, 120, 90.0),</a:t>
            </a:r>
          </a:p>
          <a:p>
            <a:pPr marL="1276350" lvl="2" indent="-361950">
              <a:defRPr/>
            </a:pPr>
            <a:r>
              <a:rPr lang="en-US" altLang="zh-CN" sz="2000" dirty="0" smtClean="0">
                <a:ea typeface="宋体" pitchFamily="2" charset="-122"/>
              </a:rPr>
              <a:t>                                  new Student("</a:t>
            </a:r>
            <a:r>
              <a:rPr lang="zh-CN" altLang="en-US" sz="2000" dirty="0" smtClean="0">
                <a:ea typeface="宋体" pitchFamily="2" charset="-122"/>
              </a:rPr>
              <a:t>王五</a:t>
            </a:r>
            <a:r>
              <a:rPr lang="en-US" altLang="zh-CN" sz="2000" dirty="0" smtClean="0">
                <a:ea typeface="宋体" pitchFamily="2" charset="-122"/>
              </a:rPr>
              <a:t>", 22, 119, 91.5),</a:t>
            </a:r>
          </a:p>
          <a:p>
            <a:pPr marL="1276350" lvl="2" indent="-361950">
              <a:defRPr/>
            </a:pPr>
            <a:r>
              <a:rPr lang="en-US" altLang="zh-CN" sz="2000" dirty="0" smtClean="0">
                <a:ea typeface="宋体" pitchFamily="2" charset="-122"/>
              </a:rPr>
              <a:t>                                  new Teacher("</a:t>
            </a:r>
            <a:r>
              <a:rPr lang="zh-CN" altLang="en-US" sz="2000" dirty="0" smtClean="0">
                <a:ea typeface="宋体" pitchFamily="2" charset="-122"/>
              </a:rPr>
              <a:t>刘老师</a:t>
            </a:r>
            <a:r>
              <a:rPr lang="en-US" altLang="zh-CN" sz="2000" dirty="0" smtClean="0">
                <a:ea typeface="宋体" pitchFamily="2" charset="-122"/>
              </a:rPr>
              <a:t>", 35, 10, "Java EE"),</a:t>
            </a:r>
          </a:p>
          <a:p>
            <a:pPr marL="1276350" lvl="2" indent="-361950">
              <a:defRPr/>
            </a:pPr>
            <a:r>
              <a:rPr lang="en-US" altLang="zh-CN" sz="2000" dirty="0" smtClean="0">
                <a:ea typeface="宋体" pitchFamily="2" charset="-122"/>
              </a:rPr>
              <a:t>                                  new Teacher("</a:t>
            </a:r>
            <a:r>
              <a:rPr lang="zh-CN" altLang="en-US" sz="2000" dirty="0" smtClean="0">
                <a:ea typeface="宋体" pitchFamily="2" charset="-122"/>
              </a:rPr>
              <a:t>张老师</a:t>
            </a:r>
            <a:r>
              <a:rPr lang="en-US" altLang="zh-CN" sz="2000" dirty="0" smtClean="0">
                <a:ea typeface="宋体" pitchFamily="2" charset="-122"/>
              </a:rPr>
              <a:t>", 11)};</a:t>
            </a:r>
          </a:p>
        </p:txBody>
      </p:sp>
    </p:spTree>
    <p:extLst>
      <p:ext uri="{BB962C8B-B14F-4D97-AF65-F5344CB8AC3E}">
        <p14:creationId xmlns:p14="http://schemas.microsoft.com/office/powerpoint/2010/main" val="274253635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—Person</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142056" y="1166417"/>
            <a:ext cx="8534400" cy="5632311"/>
          </a:xfrm>
          <a:prstGeom prst="rect">
            <a:avLst/>
          </a:prstGeom>
          <a:noFill/>
          <a:ln w="9525">
            <a:noFill/>
            <a:miter lim="800000"/>
            <a:headEnd/>
            <a:tailEnd/>
          </a:ln>
        </p:spPr>
        <p:txBody>
          <a:bodyPr>
            <a:spAutoFit/>
          </a:bodyPr>
          <a:lstStyle/>
          <a:p>
            <a:pPr marL="361950" indent="-361950">
              <a:defRPr/>
            </a:pPr>
            <a:r>
              <a:rPr lang="en-US" altLang="zh-CN" dirty="0" smtClean="0">
                <a:ea typeface="宋体" pitchFamily="2" charset="-122"/>
              </a:rPr>
              <a:t>1  public class Person {</a:t>
            </a:r>
          </a:p>
          <a:p>
            <a:pPr marL="361950" indent="-361950">
              <a:defRPr/>
            </a:pPr>
            <a:r>
              <a:rPr lang="en-US" altLang="zh-CN" dirty="0" smtClean="0">
                <a:ea typeface="宋体" pitchFamily="2" charset="-122"/>
              </a:rPr>
              <a:t>2      private String name;</a:t>
            </a:r>
          </a:p>
          <a:p>
            <a:pPr marL="361950" indent="-361950">
              <a:defRPr/>
            </a:pPr>
            <a:r>
              <a:rPr lang="en-US" altLang="zh-CN" dirty="0" smtClean="0">
                <a:ea typeface="宋体" pitchFamily="2" charset="-122"/>
              </a:rPr>
              <a:t>3      private </a:t>
            </a:r>
            <a:r>
              <a:rPr lang="en-US" altLang="zh-CN" dirty="0" err="1" smtClean="0">
                <a:ea typeface="宋体" pitchFamily="2" charset="-122"/>
              </a:rPr>
              <a:t>int</a:t>
            </a:r>
            <a:r>
              <a:rPr lang="en-US" altLang="zh-CN" dirty="0" smtClean="0">
                <a:ea typeface="宋体" pitchFamily="2" charset="-122"/>
              </a:rPr>
              <a:t> age;</a:t>
            </a:r>
          </a:p>
          <a:p>
            <a:pPr marL="361950" indent="-361950">
              <a:defRPr/>
            </a:pPr>
            <a:r>
              <a:rPr lang="en-US" altLang="zh-CN" dirty="0" smtClean="0">
                <a:ea typeface="宋体" pitchFamily="2" charset="-122"/>
              </a:rPr>
              <a:t>4  </a:t>
            </a:r>
          </a:p>
          <a:p>
            <a:pPr marL="361950" indent="-361950">
              <a:defRPr/>
            </a:pPr>
            <a:r>
              <a:rPr lang="en-US" altLang="zh-CN" dirty="0" smtClean="0">
                <a:ea typeface="宋体" pitchFamily="2" charset="-122"/>
              </a:rPr>
              <a:t>5      public Person() {}</a:t>
            </a:r>
          </a:p>
          <a:p>
            <a:pPr marL="361950" indent="-361950">
              <a:defRPr/>
            </a:pPr>
            <a:r>
              <a:rPr lang="en-US" altLang="zh-CN" dirty="0" smtClean="0">
                <a:ea typeface="宋体" pitchFamily="2" charset="-122"/>
              </a:rPr>
              <a:t>6  </a:t>
            </a:r>
          </a:p>
          <a:p>
            <a:pPr marL="361950" indent="-361950">
              <a:defRPr/>
            </a:pPr>
            <a:r>
              <a:rPr lang="en-US" altLang="zh-CN" dirty="0" smtClean="0">
                <a:ea typeface="宋体" pitchFamily="2" charset="-122"/>
              </a:rPr>
              <a:t>7      public Person(String name, </a:t>
            </a:r>
            <a:r>
              <a:rPr lang="en-US" altLang="zh-CN" dirty="0" err="1" smtClean="0">
                <a:ea typeface="宋体" pitchFamily="2" charset="-122"/>
              </a:rPr>
              <a:t>int</a:t>
            </a:r>
            <a:r>
              <a:rPr lang="en-US" altLang="zh-CN" dirty="0" smtClean="0">
                <a:ea typeface="宋体" pitchFamily="2" charset="-122"/>
              </a:rPr>
              <a:t> age) {</a:t>
            </a:r>
          </a:p>
          <a:p>
            <a:pPr marL="361950" indent="-361950">
              <a:defRPr/>
            </a:pPr>
            <a:r>
              <a:rPr lang="en-US" altLang="zh-CN" dirty="0" smtClean="0">
                <a:ea typeface="宋体" pitchFamily="2" charset="-122"/>
              </a:rPr>
              <a:t>8          this.name = name;</a:t>
            </a:r>
          </a:p>
          <a:p>
            <a:pPr marL="361950" indent="-361950">
              <a:defRPr/>
            </a:pPr>
            <a:r>
              <a:rPr lang="en-US" altLang="zh-CN" dirty="0" smtClean="0">
                <a:ea typeface="宋体" pitchFamily="2" charset="-122"/>
              </a:rPr>
              <a:t>9          </a:t>
            </a:r>
            <a:r>
              <a:rPr lang="en-US" altLang="zh-CN" dirty="0" err="1" smtClean="0">
                <a:ea typeface="宋体" pitchFamily="2" charset="-122"/>
              </a:rPr>
              <a:t>this.age</a:t>
            </a:r>
            <a:r>
              <a:rPr lang="en-US" altLang="zh-CN" dirty="0" smtClean="0">
                <a:ea typeface="宋体" pitchFamily="2" charset="-122"/>
              </a:rPr>
              <a:t> = age;</a:t>
            </a:r>
          </a:p>
          <a:p>
            <a:pPr marL="361950" indent="-361950">
              <a:defRPr/>
            </a:pPr>
            <a:r>
              <a:rPr lang="en-US" altLang="zh-CN" dirty="0" smtClean="0">
                <a:ea typeface="宋体" pitchFamily="2" charset="-122"/>
              </a:rPr>
              <a:t>10     }</a:t>
            </a:r>
          </a:p>
          <a:p>
            <a:pPr marL="361950" indent="-361950">
              <a:defRPr/>
            </a:pPr>
            <a:r>
              <a:rPr lang="en-US" altLang="zh-CN" dirty="0" smtClean="0">
                <a:ea typeface="宋体" pitchFamily="2" charset="-122"/>
              </a:rPr>
              <a:t>11 </a:t>
            </a:r>
          </a:p>
          <a:p>
            <a:pPr marL="361950" indent="-361950">
              <a:defRPr/>
            </a:pPr>
            <a:r>
              <a:rPr lang="en-US" altLang="zh-CN" dirty="0" smtClean="0">
                <a:ea typeface="宋体" pitchFamily="2" charset="-122"/>
              </a:rPr>
              <a:t>12     public String </a:t>
            </a:r>
            <a:r>
              <a:rPr lang="en-US" altLang="zh-CN" dirty="0" err="1" smtClean="0">
                <a:ea typeface="宋体" pitchFamily="2" charset="-122"/>
              </a:rPr>
              <a:t>getName</a:t>
            </a:r>
            <a:r>
              <a:rPr lang="en-US" altLang="zh-CN" dirty="0" smtClean="0">
                <a:ea typeface="宋体" pitchFamily="2" charset="-122"/>
              </a:rPr>
              <a:t>() {</a:t>
            </a:r>
          </a:p>
          <a:p>
            <a:pPr marL="361950" indent="-361950">
              <a:defRPr/>
            </a:pPr>
            <a:r>
              <a:rPr lang="en-US" altLang="zh-CN" dirty="0" smtClean="0">
                <a:ea typeface="宋体" pitchFamily="2" charset="-122"/>
              </a:rPr>
              <a:t>13         return name;</a:t>
            </a:r>
          </a:p>
          <a:p>
            <a:pPr marL="361950" indent="-361950">
              <a:defRPr/>
            </a:pPr>
            <a:r>
              <a:rPr lang="en-US" altLang="zh-CN" dirty="0" smtClean="0">
                <a:ea typeface="宋体" pitchFamily="2" charset="-122"/>
              </a:rPr>
              <a:t>14     }</a:t>
            </a:r>
          </a:p>
          <a:p>
            <a:pPr marL="361950" indent="-361950">
              <a:defRPr/>
            </a:pPr>
            <a:r>
              <a:rPr lang="en-US" altLang="zh-CN" dirty="0" smtClean="0">
                <a:ea typeface="宋体" pitchFamily="2" charset="-122"/>
              </a:rPr>
              <a:t>15 </a:t>
            </a:r>
          </a:p>
          <a:p>
            <a:pPr marL="361950" indent="-361950">
              <a:buAutoNum type="arabicPlain" startAt="16"/>
              <a:defRPr/>
            </a:pPr>
            <a:r>
              <a:rPr lang="en-US" altLang="zh-CN" dirty="0" smtClean="0">
                <a:ea typeface="宋体" pitchFamily="2" charset="-122"/>
              </a:rPr>
              <a:t>  ……</a:t>
            </a:r>
          </a:p>
          <a:p>
            <a:pPr marL="361950" indent="-361950">
              <a:defRPr/>
            </a:pPr>
            <a:r>
              <a:rPr lang="en-US" altLang="zh-CN" dirty="0" smtClean="0">
                <a:ea typeface="宋体" pitchFamily="2" charset="-122"/>
              </a:rPr>
              <a:t>17     public String say() {</a:t>
            </a:r>
          </a:p>
          <a:p>
            <a:pPr marL="361950" indent="-361950">
              <a:defRPr/>
            </a:pPr>
            <a:r>
              <a:rPr lang="en-US" altLang="zh-CN" dirty="0" smtClean="0">
                <a:ea typeface="宋体" pitchFamily="2" charset="-122"/>
              </a:rPr>
              <a:t>18         return "</a:t>
            </a:r>
            <a:r>
              <a:rPr lang="zh-CN" altLang="en-US" dirty="0" smtClean="0">
                <a:ea typeface="宋体" pitchFamily="2" charset="-122"/>
              </a:rPr>
              <a:t>姓名：</a:t>
            </a:r>
            <a:r>
              <a:rPr lang="en-US" altLang="zh-CN" dirty="0" smtClean="0">
                <a:ea typeface="宋体" pitchFamily="2" charset="-122"/>
              </a:rPr>
              <a:t>" + name + "  </a:t>
            </a:r>
            <a:r>
              <a:rPr lang="zh-CN" altLang="en-US" dirty="0" smtClean="0">
                <a:ea typeface="宋体" pitchFamily="2" charset="-122"/>
              </a:rPr>
              <a:t>年龄：</a:t>
            </a:r>
            <a:r>
              <a:rPr lang="en-US" altLang="zh-CN" dirty="0" smtClean="0">
                <a:ea typeface="宋体" pitchFamily="2" charset="-122"/>
              </a:rPr>
              <a:t>" + age;</a:t>
            </a:r>
          </a:p>
          <a:p>
            <a:pPr marL="361950" indent="-361950">
              <a:defRPr/>
            </a:pPr>
            <a:r>
              <a:rPr lang="en-US" altLang="zh-CN" dirty="0" smtClean="0">
                <a:ea typeface="宋体" pitchFamily="2" charset="-122"/>
              </a:rPr>
              <a:t>19     }</a:t>
            </a:r>
          </a:p>
          <a:p>
            <a:pPr marL="361950" indent="-361950">
              <a:defRPr/>
            </a:pPr>
            <a:r>
              <a:rPr lang="en-US" altLang="zh-CN" dirty="0" smtClean="0">
                <a:ea typeface="宋体" pitchFamily="2" charset="-122"/>
              </a:rPr>
              <a:t>20 }</a:t>
            </a:r>
          </a:p>
        </p:txBody>
      </p:sp>
    </p:spTree>
    <p:extLst>
      <p:ext uri="{BB962C8B-B14F-4D97-AF65-F5344CB8AC3E}">
        <p14:creationId xmlns:p14="http://schemas.microsoft.com/office/powerpoint/2010/main" val="408837746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—Student</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142056" y="1166417"/>
            <a:ext cx="8534400" cy="5355312"/>
          </a:xfrm>
          <a:prstGeom prst="rect">
            <a:avLst/>
          </a:prstGeom>
          <a:noFill/>
          <a:ln w="9525">
            <a:noFill/>
            <a:miter lim="800000"/>
            <a:headEnd/>
            <a:tailEnd/>
          </a:ln>
        </p:spPr>
        <p:txBody>
          <a:bodyPr>
            <a:spAutoFit/>
          </a:bodyPr>
          <a:lstStyle/>
          <a:p>
            <a:pPr marL="361950" indent="-361950">
              <a:defRPr/>
            </a:pPr>
            <a:r>
              <a:rPr lang="en-US" altLang="zh-CN" dirty="0" smtClean="0">
                <a:ea typeface="宋体" pitchFamily="2" charset="-122"/>
              </a:rPr>
              <a:t>1  public class Student extends Person {</a:t>
            </a:r>
          </a:p>
          <a:p>
            <a:pPr marL="361950" indent="-361950">
              <a:defRPr/>
            </a:pPr>
            <a:r>
              <a:rPr lang="en-US" altLang="zh-CN" dirty="0" smtClean="0">
                <a:ea typeface="宋体" pitchFamily="2" charset="-122"/>
              </a:rPr>
              <a:t>2      private </a:t>
            </a:r>
            <a:r>
              <a:rPr lang="en-US" altLang="zh-CN" dirty="0" err="1" smtClean="0">
                <a:ea typeface="宋体" pitchFamily="2" charset="-122"/>
              </a:rPr>
              <a:t>int</a:t>
            </a:r>
            <a:r>
              <a:rPr lang="en-US" altLang="zh-CN" dirty="0" smtClean="0">
                <a:ea typeface="宋体" pitchFamily="2" charset="-122"/>
              </a:rPr>
              <a:t> id;</a:t>
            </a:r>
          </a:p>
          <a:p>
            <a:pPr marL="361950" indent="-361950">
              <a:defRPr/>
            </a:pPr>
            <a:r>
              <a:rPr lang="en-US" altLang="zh-CN" dirty="0" smtClean="0">
                <a:ea typeface="宋体" pitchFamily="2" charset="-122"/>
              </a:rPr>
              <a:t>3      private double score;</a:t>
            </a:r>
          </a:p>
          <a:p>
            <a:pPr marL="361950" indent="-361950">
              <a:defRPr/>
            </a:pPr>
            <a:r>
              <a:rPr lang="en-US" altLang="zh-CN" dirty="0" smtClean="0">
                <a:ea typeface="宋体" pitchFamily="2" charset="-122"/>
              </a:rPr>
              <a:t>4  </a:t>
            </a:r>
          </a:p>
          <a:p>
            <a:pPr marL="361950" indent="-361950">
              <a:defRPr/>
            </a:pPr>
            <a:r>
              <a:rPr lang="en-US" altLang="zh-CN" dirty="0" smtClean="0">
                <a:ea typeface="宋体" pitchFamily="2" charset="-122"/>
              </a:rPr>
              <a:t>5      public Student(String name, </a:t>
            </a:r>
            <a:r>
              <a:rPr lang="en-US" altLang="zh-CN" dirty="0" err="1" smtClean="0">
                <a:ea typeface="宋体" pitchFamily="2" charset="-122"/>
              </a:rPr>
              <a:t>int</a:t>
            </a:r>
            <a:r>
              <a:rPr lang="en-US" altLang="zh-CN" dirty="0" smtClean="0">
                <a:ea typeface="宋体" pitchFamily="2" charset="-122"/>
              </a:rPr>
              <a:t> id) {</a:t>
            </a:r>
          </a:p>
          <a:p>
            <a:pPr marL="361950" indent="-361950">
              <a:defRPr/>
            </a:pPr>
            <a:r>
              <a:rPr lang="en-US" altLang="zh-CN" dirty="0" smtClean="0">
                <a:ea typeface="宋体" pitchFamily="2" charset="-122"/>
              </a:rPr>
              <a:t>6          this(name, 20, id, 100.0);</a:t>
            </a:r>
          </a:p>
          <a:p>
            <a:pPr marL="361950" indent="-361950">
              <a:defRPr/>
            </a:pPr>
            <a:r>
              <a:rPr lang="en-US" altLang="zh-CN" dirty="0" smtClean="0">
                <a:ea typeface="宋体" pitchFamily="2" charset="-122"/>
              </a:rPr>
              <a:t>7      }</a:t>
            </a:r>
          </a:p>
          <a:p>
            <a:pPr marL="361950" indent="-361950">
              <a:defRPr/>
            </a:pPr>
            <a:r>
              <a:rPr lang="en-US" altLang="zh-CN" dirty="0" smtClean="0">
                <a:ea typeface="宋体" pitchFamily="2" charset="-122"/>
              </a:rPr>
              <a:t>8      public Student(String name, </a:t>
            </a:r>
            <a:r>
              <a:rPr lang="en-US" altLang="zh-CN" dirty="0" err="1" smtClean="0">
                <a:ea typeface="宋体" pitchFamily="2" charset="-122"/>
              </a:rPr>
              <a:t>int</a:t>
            </a:r>
            <a:r>
              <a:rPr lang="en-US" altLang="zh-CN" dirty="0" smtClean="0">
                <a:ea typeface="宋体" pitchFamily="2" charset="-122"/>
              </a:rPr>
              <a:t> age, </a:t>
            </a:r>
            <a:r>
              <a:rPr lang="en-US" altLang="zh-CN" dirty="0" err="1" smtClean="0">
                <a:ea typeface="宋体" pitchFamily="2" charset="-122"/>
              </a:rPr>
              <a:t>int</a:t>
            </a:r>
            <a:r>
              <a:rPr lang="en-US" altLang="zh-CN" dirty="0" smtClean="0">
                <a:ea typeface="宋体" pitchFamily="2" charset="-122"/>
              </a:rPr>
              <a:t> id, double score) {</a:t>
            </a:r>
          </a:p>
          <a:p>
            <a:pPr marL="361950" indent="-361950">
              <a:defRPr/>
            </a:pPr>
            <a:r>
              <a:rPr lang="en-US" altLang="zh-CN" dirty="0" smtClean="0">
                <a:ea typeface="宋体" pitchFamily="2" charset="-122"/>
              </a:rPr>
              <a:t>9           super(name, age);</a:t>
            </a:r>
          </a:p>
          <a:p>
            <a:pPr marL="361950" indent="-361950">
              <a:defRPr/>
            </a:pPr>
            <a:r>
              <a:rPr lang="en-US" altLang="zh-CN" dirty="0" smtClean="0">
                <a:ea typeface="宋体" pitchFamily="2" charset="-122"/>
              </a:rPr>
              <a:t>10         this.id = id;</a:t>
            </a:r>
          </a:p>
          <a:p>
            <a:pPr marL="361950" indent="-361950">
              <a:defRPr/>
            </a:pPr>
            <a:r>
              <a:rPr lang="en-US" altLang="zh-CN" dirty="0" smtClean="0">
                <a:ea typeface="宋体" pitchFamily="2" charset="-122"/>
              </a:rPr>
              <a:t>11         </a:t>
            </a:r>
            <a:r>
              <a:rPr lang="en-US" altLang="zh-CN" dirty="0" err="1" smtClean="0">
                <a:ea typeface="宋体" pitchFamily="2" charset="-122"/>
              </a:rPr>
              <a:t>this.score</a:t>
            </a:r>
            <a:r>
              <a:rPr lang="en-US" altLang="zh-CN" dirty="0" smtClean="0">
                <a:ea typeface="宋体" pitchFamily="2" charset="-122"/>
              </a:rPr>
              <a:t> = score;</a:t>
            </a:r>
          </a:p>
          <a:p>
            <a:pPr marL="361950" indent="-361950">
              <a:defRPr/>
            </a:pPr>
            <a:r>
              <a:rPr lang="en-US" altLang="zh-CN" dirty="0" smtClean="0">
                <a:ea typeface="宋体" pitchFamily="2" charset="-122"/>
              </a:rPr>
              <a:t>12     }</a:t>
            </a:r>
          </a:p>
          <a:p>
            <a:pPr marL="361950" indent="-361950">
              <a:defRPr/>
            </a:pPr>
            <a:r>
              <a:rPr lang="en-US" altLang="zh-CN" dirty="0" smtClean="0">
                <a:ea typeface="宋体" pitchFamily="2" charset="-122"/>
              </a:rPr>
              <a:t>13     public </a:t>
            </a:r>
            <a:r>
              <a:rPr lang="en-US" altLang="zh-CN" dirty="0" err="1" smtClean="0">
                <a:ea typeface="宋体" pitchFamily="2" charset="-122"/>
              </a:rPr>
              <a:t>int</a:t>
            </a:r>
            <a:r>
              <a:rPr lang="en-US" altLang="zh-CN" dirty="0" smtClean="0">
                <a:ea typeface="宋体" pitchFamily="2" charset="-122"/>
              </a:rPr>
              <a:t> </a:t>
            </a:r>
            <a:r>
              <a:rPr lang="en-US" altLang="zh-CN" dirty="0" err="1" smtClean="0">
                <a:ea typeface="宋体" pitchFamily="2" charset="-122"/>
              </a:rPr>
              <a:t>getId</a:t>
            </a:r>
            <a:r>
              <a:rPr lang="en-US" altLang="zh-CN" dirty="0" smtClean="0">
                <a:ea typeface="宋体" pitchFamily="2" charset="-122"/>
              </a:rPr>
              <a:t>() {</a:t>
            </a:r>
          </a:p>
          <a:p>
            <a:pPr marL="361950" indent="-361950">
              <a:defRPr/>
            </a:pPr>
            <a:r>
              <a:rPr lang="en-US" altLang="zh-CN" dirty="0" smtClean="0">
                <a:ea typeface="宋体" pitchFamily="2" charset="-122"/>
              </a:rPr>
              <a:t>14         return id;</a:t>
            </a:r>
          </a:p>
          <a:p>
            <a:pPr marL="361950" indent="-361950">
              <a:defRPr/>
            </a:pPr>
            <a:r>
              <a:rPr lang="en-US" altLang="zh-CN" dirty="0" smtClean="0">
                <a:ea typeface="宋体" pitchFamily="2" charset="-122"/>
              </a:rPr>
              <a:t>15     }</a:t>
            </a:r>
          </a:p>
          <a:p>
            <a:pPr marL="361950" indent="-361950">
              <a:defRPr/>
            </a:pPr>
            <a:r>
              <a:rPr lang="en-US" altLang="zh-CN" dirty="0" smtClean="0">
                <a:ea typeface="宋体" pitchFamily="2" charset="-122"/>
              </a:rPr>
              <a:t>16     public String say() {</a:t>
            </a:r>
          </a:p>
          <a:p>
            <a:pPr marL="361950" indent="-361950">
              <a:defRPr/>
            </a:pPr>
            <a:r>
              <a:rPr lang="en-US" altLang="zh-CN" dirty="0" smtClean="0">
                <a:ea typeface="宋体" pitchFamily="2" charset="-122"/>
              </a:rPr>
              <a:t>17         return </a:t>
            </a:r>
            <a:r>
              <a:rPr lang="en-US" altLang="zh-CN" dirty="0" err="1" smtClean="0">
                <a:ea typeface="宋体" pitchFamily="2" charset="-122"/>
              </a:rPr>
              <a:t>super.say</a:t>
            </a:r>
            <a:r>
              <a:rPr lang="en-US" altLang="zh-CN" dirty="0" smtClean="0">
                <a:ea typeface="宋体" pitchFamily="2" charset="-122"/>
              </a:rPr>
              <a:t>() + " </a:t>
            </a:r>
            <a:r>
              <a:rPr lang="zh-CN" altLang="en-US" dirty="0" smtClean="0">
                <a:ea typeface="宋体" pitchFamily="2" charset="-122"/>
              </a:rPr>
              <a:t>学号：</a:t>
            </a:r>
            <a:r>
              <a:rPr lang="en-US" altLang="zh-CN" dirty="0" smtClean="0">
                <a:ea typeface="宋体" pitchFamily="2" charset="-122"/>
              </a:rPr>
              <a:t>" + id + " </a:t>
            </a:r>
            <a:r>
              <a:rPr lang="zh-CN" altLang="en-US" dirty="0" smtClean="0">
                <a:ea typeface="宋体" pitchFamily="2" charset="-122"/>
              </a:rPr>
              <a:t>分数：</a:t>
            </a:r>
            <a:r>
              <a:rPr lang="en-US" altLang="zh-CN" dirty="0" smtClean="0">
                <a:ea typeface="宋体" pitchFamily="2" charset="-122"/>
              </a:rPr>
              <a:t>" + score;</a:t>
            </a:r>
          </a:p>
          <a:p>
            <a:pPr marL="361950" indent="-361950">
              <a:defRPr/>
            </a:pPr>
            <a:r>
              <a:rPr lang="en-US" altLang="zh-CN" dirty="0" smtClean="0">
                <a:ea typeface="宋体" pitchFamily="2" charset="-122"/>
              </a:rPr>
              <a:t>18     }</a:t>
            </a:r>
          </a:p>
          <a:p>
            <a:pPr marL="361950" indent="-361950">
              <a:defRPr/>
            </a:pPr>
            <a:r>
              <a:rPr lang="en-US" altLang="zh-CN" dirty="0" smtClean="0">
                <a:ea typeface="宋体" pitchFamily="2" charset="-122"/>
              </a:rPr>
              <a:t>19 }</a:t>
            </a:r>
          </a:p>
        </p:txBody>
      </p:sp>
    </p:spTree>
    <p:extLst>
      <p:ext uri="{BB962C8B-B14F-4D97-AF65-F5344CB8AC3E}">
        <p14:creationId xmlns:p14="http://schemas.microsoft.com/office/powerpoint/2010/main" val="30817870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642918"/>
            <a:ext cx="8229600" cy="857256"/>
          </a:xfrm>
        </p:spPr>
        <p:txBody>
          <a:bodyPr/>
          <a:lstStyle/>
          <a:p>
            <a:r>
              <a:rPr lang="zh-CN" altLang="en-US" dirty="0" smtClean="0"/>
              <a:t>示  例</a:t>
            </a:r>
            <a:r>
              <a:rPr lang="en-US" altLang="zh-CN" dirty="0" smtClean="0"/>
              <a:t>—Manager</a:t>
            </a:r>
            <a:r>
              <a:rPr lang="zh-CN" altLang="en-US" dirty="0" smtClean="0"/>
              <a:t>类</a:t>
            </a:r>
            <a:endParaRPr lang="zh-CN" altLang="en-US" dirty="0"/>
          </a:p>
        </p:txBody>
      </p:sp>
      <p:sp>
        <p:nvSpPr>
          <p:cNvPr id="3" name="内容占位符 2"/>
          <p:cNvSpPr>
            <a:spLocks noGrp="1"/>
          </p:cNvSpPr>
          <p:nvPr>
            <p:ph idx="1"/>
          </p:nvPr>
        </p:nvSpPr>
        <p:spPr/>
        <p:txBody>
          <a:bodyPr>
            <a:normAutofit fontScale="77500" lnSpcReduction="20000"/>
          </a:bodyPr>
          <a:lstStyle/>
          <a:p>
            <a:pPr marL="361950" indent="-361950">
              <a:buNone/>
              <a:defRPr/>
            </a:pPr>
            <a:r>
              <a:rPr lang="en-US" altLang="zh-CN" dirty="0" smtClean="0">
                <a:ea typeface="宋体" pitchFamily="2" charset="-122"/>
              </a:rPr>
              <a:t>1  public class Manager </a:t>
            </a:r>
            <a:r>
              <a:rPr lang="en-US" altLang="zh-CN" dirty="0" smtClean="0">
                <a:solidFill>
                  <a:srgbClr val="FF0000"/>
                </a:solidFill>
                <a:ea typeface="宋体" pitchFamily="2" charset="-122"/>
              </a:rPr>
              <a:t>extends</a:t>
            </a:r>
            <a:r>
              <a:rPr lang="en-US" altLang="zh-CN" dirty="0" smtClean="0">
                <a:ea typeface="宋体" pitchFamily="2" charset="-122"/>
              </a:rPr>
              <a:t> Employee {</a:t>
            </a:r>
          </a:p>
          <a:p>
            <a:pPr marL="361950" indent="-361950">
              <a:buNone/>
              <a:defRPr/>
            </a:pPr>
            <a:r>
              <a:rPr lang="en-US" altLang="zh-CN" dirty="0" smtClean="0">
                <a:ea typeface="宋体" pitchFamily="2" charset="-122"/>
              </a:rPr>
              <a:t>2      </a:t>
            </a:r>
            <a:r>
              <a:rPr lang="en-US" altLang="zh-CN" dirty="0" err="1" smtClean="0">
                <a:ea typeface="宋体" pitchFamily="2" charset="-122"/>
              </a:rPr>
              <a:t>int</a:t>
            </a:r>
            <a:r>
              <a:rPr lang="en-US" altLang="zh-CN" dirty="0" smtClean="0">
                <a:ea typeface="宋体" pitchFamily="2" charset="-122"/>
              </a:rPr>
              <a:t> </a:t>
            </a:r>
            <a:r>
              <a:rPr lang="en-US" altLang="zh-CN" dirty="0" err="1" smtClean="0">
                <a:ea typeface="宋体" pitchFamily="2" charset="-122"/>
              </a:rPr>
              <a:t>numsOfReports</a:t>
            </a:r>
            <a:r>
              <a:rPr lang="en-US" altLang="zh-CN" dirty="0" smtClean="0">
                <a:ea typeface="宋体" pitchFamily="2" charset="-122"/>
              </a:rPr>
              <a:t> = 250;</a:t>
            </a:r>
          </a:p>
          <a:p>
            <a:pPr marL="361950" indent="-361950">
              <a:buNone/>
              <a:defRPr/>
            </a:pPr>
            <a:r>
              <a:rPr lang="en-US" altLang="zh-CN" dirty="0" smtClean="0">
                <a:ea typeface="宋体" pitchFamily="2" charset="-122"/>
              </a:rPr>
              <a:t>3      </a:t>
            </a:r>
            <a:r>
              <a:rPr lang="en-US" altLang="zh-CN" dirty="0" err="1" smtClean="0">
                <a:ea typeface="宋体" pitchFamily="2" charset="-122"/>
              </a:rPr>
              <a:t>int</a:t>
            </a:r>
            <a:r>
              <a:rPr lang="en-US" altLang="zh-CN" dirty="0" smtClean="0">
                <a:ea typeface="宋体" pitchFamily="2" charset="-122"/>
              </a:rPr>
              <a:t> </a:t>
            </a:r>
            <a:r>
              <a:rPr lang="en-US" altLang="zh-CN" dirty="0" err="1" smtClean="0">
                <a:ea typeface="宋体" pitchFamily="2" charset="-122"/>
              </a:rPr>
              <a:t>officeID</a:t>
            </a:r>
            <a:r>
              <a:rPr lang="en-US" altLang="zh-CN" dirty="0" smtClean="0">
                <a:ea typeface="宋体" pitchFamily="2" charset="-122"/>
              </a:rPr>
              <a:t> = 123;</a:t>
            </a:r>
          </a:p>
          <a:p>
            <a:pPr marL="361950" indent="-361950">
              <a:buNone/>
              <a:defRPr/>
            </a:pPr>
            <a:r>
              <a:rPr lang="en-US" altLang="zh-CN" dirty="0" smtClean="0">
                <a:ea typeface="宋体" pitchFamily="2" charset="-122"/>
              </a:rPr>
              <a:t>4      float bonus = 1000.0f;</a:t>
            </a:r>
          </a:p>
          <a:p>
            <a:pPr marL="361950" indent="-361950">
              <a:buNone/>
              <a:defRPr/>
            </a:pPr>
            <a:r>
              <a:rPr lang="en-US" altLang="zh-CN" dirty="0" smtClean="0">
                <a:ea typeface="宋体" pitchFamily="2" charset="-122"/>
              </a:rPr>
              <a:t>5  </a:t>
            </a:r>
          </a:p>
          <a:p>
            <a:pPr marL="361950" indent="-361950">
              <a:buNone/>
              <a:defRPr/>
            </a:pPr>
            <a:r>
              <a:rPr lang="en-US" altLang="zh-CN" dirty="0" smtClean="0">
                <a:ea typeface="宋体" pitchFamily="2" charset="-122"/>
              </a:rPr>
              <a:t>6      public void hires() {</a:t>
            </a:r>
          </a:p>
          <a:p>
            <a:pPr marL="361950" indent="-361950">
              <a:buNone/>
              <a:defRPr/>
            </a:pPr>
            <a:r>
              <a:rPr lang="en-US" altLang="zh-CN" dirty="0" smtClean="0">
                <a:ea typeface="宋体" pitchFamily="2" charset="-122"/>
              </a:rPr>
              <a:t>7          //.........</a:t>
            </a:r>
          </a:p>
          <a:p>
            <a:pPr marL="361950" indent="-361950">
              <a:buNone/>
              <a:defRPr/>
            </a:pPr>
            <a:r>
              <a:rPr lang="en-US" altLang="zh-CN" dirty="0" smtClean="0">
                <a:ea typeface="宋体" pitchFamily="2" charset="-122"/>
              </a:rPr>
              <a:t>8      }</a:t>
            </a:r>
          </a:p>
          <a:p>
            <a:pPr marL="361950" indent="-361950">
              <a:buNone/>
              <a:defRPr/>
            </a:pPr>
            <a:r>
              <a:rPr lang="en-US" altLang="zh-CN" dirty="0" smtClean="0">
                <a:ea typeface="宋体" pitchFamily="2" charset="-122"/>
              </a:rPr>
              <a:t>9  </a:t>
            </a:r>
          </a:p>
          <a:p>
            <a:pPr marL="361950" indent="-361950">
              <a:buNone/>
              <a:defRPr/>
            </a:pPr>
            <a:r>
              <a:rPr lang="en-US" altLang="zh-CN" dirty="0" smtClean="0">
                <a:ea typeface="宋体" pitchFamily="2" charset="-122"/>
              </a:rPr>
              <a:t>10     public void plans() {</a:t>
            </a:r>
          </a:p>
          <a:p>
            <a:pPr marL="361950" indent="-361950">
              <a:buNone/>
              <a:defRPr/>
            </a:pPr>
            <a:r>
              <a:rPr lang="en-US" altLang="zh-CN" dirty="0" smtClean="0">
                <a:ea typeface="宋体" pitchFamily="2" charset="-122"/>
              </a:rPr>
              <a:t>11         //.........</a:t>
            </a:r>
          </a:p>
          <a:p>
            <a:pPr marL="361950" indent="-361950">
              <a:buNone/>
              <a:defRPr/>
            </a:pPr>
            <a:r>
              <a:rPr lang="en-US" altLang="zh-CN" dirty="0" smtClean="0">
                <a:ea typeface="宋体" pitchFamily="2" charset="-122"/>
              </a:rPr>
              <a:t>12     }</a:t>
            </a:r>
          </a:p>
          <a:p>
            <a:pPr marL="361950" indent="-361950">
              <a:buNone/>
              <a:defRPr/>
            </a:pPr>
            <a:r>
              <a:rPr lang="en-US" altLang="zh-CN" dirty="0" smtClean="0">
                <a:ea typeface="宋体" pitchFamily="2" charset="-122"/>
              </a:rPr>
              <a:t>13 }</a:t>
            </a:r>
          </a:p>
          <a:p>
            <a:endParaRPr lang="zh-CN" alt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—Teacher</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142056" y="1166417"/>
            <a:ext cx="8534400" cy="5355312"/>
          </a:xfrm>
          <a:prstGeom prst="rect">
            <a:avLst/>
          </a:prstGeom>
          <a:noFill/>
          <a:ln w="9525">
            <a:noFill/>
            <a:miter lim="800000"/>
            <a:headEnd/>
            <a:tailEnd/>
          </a:ln>
        </p:spPr>
        <p:txBody>
          <a:bodyPr>
            <a:spAutoFit/>
          </a:bodyPr>
          <a:lstStyle/>
          <a:p>
            <a:pPr marL="361950" indent="-361950">
              <a:defRPr/>
            </a:pPr>
            <a:r>
              <a:rPr lang="en-US" altLang="zh-CN" dirty="0" smtClean="0">
                <a:ea typeface="宋体" pitchFamily="2" charset="-122"/>
              </a:rPr>
              <a:t>1  public class Teacher extends Person {</a:t>
            </a:r>
          </a:p>
          <a:p>
            <a:pPr marL="361950" indent="-361950">
              <a:defRPr/>
            </a:pPr>
            <a:r>
              <a:rPr lang="en-US" altLang="zh-CN" dirty="0" smtClean="0">
                <a:ea typeface="宋体" pitchFamily="2" charset="-122"/>
              </a:rPr>
              <a:t>2      private String major;</a:t>
            </a:r>
          </a:p>
          <a:p>
            <a:pPr marL="361950" indent="-361950">
              <a:defRPr/>
            </a:pPr>
            <a:r>
              <a:rPr lang="en-US" altLang="zh-CN" dirty="0" smtClean="0">
                <a:ea typeface="宋体" pitchFamily="2" charset="-122"/>
              </a:rPr>
              <a:t>3      private </a:t>
            </a:r>
            <a:r>
              <a:rPr lang="en-US" altLang="zh-CN" dirty="0" err="1" smtClean="0">
                <a:ea typeface="宋体" pitchFamily="2" charset="-122"/>
              </a:rPr>
              <a:t>int</a:t>
            </a:r>
            <a:r>
              <a:rPr lang="en-US" altLang="zh-CN" dirty="0" smtClean="0">
                <a:ea typeface="宋体" pitchFamily="2" charset="-122"/>
              </a:rPr>
              <a:t> id;</a:t>
            </a:r>
          </a:p>
          <a:p>
            <a:pPr marL="361950" indent="-361950">
              <a:defRPr/>
            </a:pPr>
            <a:r>
              <a:rPr lang="en-US" altLang="zh-CN" dirty="0" smtClean="0">
                <a:ea typeface="宋体" pitchFamily="2" charset="-122"/>
              </a:rPr>
              <a:t>4  </a:t>
            </a:r>
          </a:p>
          <a:p>
            <a:pPr marL="361950" indent="-361950">
              <a:defRPr/>
            </a:pPr>
            <a:r>
              <a:rPr lang="en-US" altLang="zh-CN" dirty="0" smtClean="0">
                <a:ea typeface="宋体" pitchFamily="2" charset="-122"/>
              </a:rPr>
              <a:t>5      public Teacher(String name, </a:t>
            </a:r>
            <a:r>
              <a:rPr lang="en-US" altLang="zh-CN" dirty="0" err="1" smtClean="0">
                <a:ea typeface="宋体" pitchFamily="2" charset="-122"/>
              </a:rPr>
              <a:t>int</a:t>
            </a:r>
            <a:r>
              <a:rPr lang="en-US" altLang="zh-CN" dirty="0" smtClean="0">
                <a:ea typeface="宋体" pitchFamily="2" charset="-122"/>
              </a:rPr>
              <a:t> id) {</a:t>
            </a:r>
          </a:p>
          <a:p>
            <a:pPr marL="361950" indent="-361950">
              <a:defRPr/>
            </a:pPr>
            <a:r>
              <a:rPr lang="en-US" altLang="zh-CN" dirty="0" smtClean="0">
                <a:ea typeface="宋体" pitchFamily="2" charset="-122"/>
              </a:rPr>
              <a:t>6          this(name, 30, id, "Java");</a:t>
            </a:r>
          </a:p>
          <a:p>
            <a:pPr marL="361950" indent="-361950">
              <a:defRPr/>
            </a:pPr>
            <a:r>
              <a:rPr lang="en-US" altLang="zh-CN" dirty="0" smtClean="0">
                <a:ea typeface="宋体" pitchFamily="2" charset="-122"/>
              </a:rPr>
              <a:t>7      }</a:t>
            </a:r>
          </a:p>
          <a:p>
            <a:pPr marL="361950" indent="-361950">
              <a:defRPr/>
            </a:pPr>
            <a:r>
              <a:rPr lang="en-US" altLang="zh-CN" dirty="0" smtClean="0">
                <a:ea typeface="宋体" pitchFamily="2" charset="-122"/>
              </a:rPr>
              <a:t>8      public Teacher(String name, </a:t>
            </a:r>
            <a:r>
              <a:rPr lang="en-US" altLang="zh-CN" dirty="0" err="1" smtClean="0">
                <a:ea typeface="宋体" pitchFamily="2" charset="-122"/>
              </a:rPr>
              <a:t>int</a:t>
            </a:r>
            <a:r>
              <a:rPr lang="en-US" altLang="zh-CN" dirty="0" smtClean="0">
                <a:ea typeface="宋体" pitchFamily="2" charset="-122"/>
              </a:rPr>
              <a:t> age, </a:t>
            </a:r>
            <a:r>
              <a:rPr lang="en-US" altLang="zh-CN" dirty="0" err="1" smtClean="0">
                <a:ea typeface="宋体" pitchFamily="2" charset="-122"/>
              </a:rPr>
              <a:t>int</a:t>
            </a:r>
            <a:r>
              <a:rPr lang="en-US" altLang="zh-CN" dirty="0" smtClean="0">
                <a:ea typeface="宋体" pitchFamily="2" charset="-122"/>
              </a:rPr>
              <a:t> id, String major) {</a:t>
            </a:r>
          </a:p>
          <a:p>
            <a:pPr marL="361950" indent="-361950">
              <a:defRPr/>
            </a:pPr>
            <a:r>
              <a:rPr lang="en-US" altLang="zh-CN" dirty="0" smtClean="0">
                <a:ea typeface="宋体" pitchFamily="2" charset="-122"/>
              </a:rPr>
              <a:t>9          super(name, age);</a:t>
            </a:r>
          </a:p>
          <a:p>
            <a:pPr marL="361950" indent="-361950">
              <a:defRPr/>
            </a:pPr>
            <a:r>
              <a:rPr lang="en-US" altLang="zh-CN" dirty="0" smtClean="0">
                <a:ea typeface="宋体" pitchFamily="2" charset="-122"/>
              </a:rPr>
              <a:t>10         this.id = id;</a:t>
            </a:r>
          </a:p>
          <a:p>
            <a:pPr marL="361950" indent="-361950">
              <a:defRPr/>
            </a:pPr>
            <a:r>
              <a:rPr lang="en-US" altLang="zh-CN" dirty="0" smtClean="0">
                <a:ea typeface="宋体" pitchFamily="2" charset="-122"/>
              </a:rPr>
              <a:t>11         </a:t>
            </a:r>
            <a:r>
              <a:rPr lang="en-US" altLang="zh-CN" dirty="0" err="1" smtClean="0">
                <a:ea typeface="宋体" pitchFamily="2" charset="-122"/>
              </a:rPr>
              <a:t>this.major</a:t>
            </a:r>
            <a:r>
              <a:rPr lang="en-US" altLang="zh-CN" dirty="0" smtClean="0">
                <a:ea typeface="宋体" pitchFamily="2" charset="-122"/>
              </a:rPr>
              <a:t> = major;</a:t>
            </a:r>
          </a:p>
          <a:p>
            <a:pPr marL="361950" indent="-361950">
              <a:defRPr/>
            </a:pPr>
            <a:r>
              <a:rPr lang="en-US" altLang="zh-CN" dirty="0" smtClean="0">
                <a:ea typeface="宋体" pitchFamily="2" charset="-122"/>
              </a:rPr>
              <a:t>12     }</a:t>
            </a:r>
          </a:p>
          <a:p>
            <a:pPr marL="361950" indent="-361950">
              <a:defRPr/>
            </a:pPr>
            <a:r>
              <a:rPr lang="en-US" altLang="zh-CN" dirty="0" smtClean="0">
                <a:ea typeface="宋体" pitchFamily="2" charset="-122"/>
              </a:rPr>
              <a:t>13     public </a:t>
            </a:r>
            <a:r>
              <a:rPr lang="en-US" altLang="zh-CN" dirty="0" err="1" smtClean="0">
                <a:ea typeface="宋体" pitchFamily="2" charset="-122"/>
              </a:rPr>
              <a:t>int</a:t>
            </a:r>
            <a:r>
              <a:rPr lang="en-US" altLang="zh-CN" dirty="0" smtClean="0">
                <a:ea typeface="宋体" pitchFamily="2" charset="-122"/>
              </a:rPr>
              <a:t> </a:t>
            </a:r>
            <a:r>
              <a:rPr lang="en-US" altLang="zh-CN" dirty="0" err="1" smtClean="0">
                <a:ea typeface="宋体" pitchFamily="2" charset="-122"/>
              </a:rPr>
              <a:t>getId</a:t>
            </a:r>
            <a:r>
              <a:rPr lang="en-US" altLang="zh-CN" dirty="0" smtClean="0">
                <a:ea typeface="宋体" pitchFamily="2" charset="-122"/>
              </a:rPr>
              <a:t>() {</a:t>
            </a:r>
          </a:p>
          <a:p>
            <a:pPr marL="361950" indent="-361950">
              <a:defRPr/>
            </a:pPr>
            <a:r>
              <a:rPr lang="en-US" altLang="zh-CN" dirty="0" smtClean="0">
                <a:ea typeface="宋体" pitchFamily="2" charset="-122"/>
              </a:rPr>
              <a:t>14         return id;</a:t>
            </a:r>
          </a:p>
          <a:p>
            <a:pPr marL="361950" indent="-361950">
              <a:defRPr/>
            </a:pPr>
            <a:r>
              <a:rPr lang="en-US" altLang="zh-CN" dirty="0" smtClean="0">
                <a:ea typeface="宋体" pitchFamily="2" charset="-122"/>
              </a:rPr>
              <a:t>15     }</a:t>
            </a:r>
          </a:p>
          <a:p>
            <a:pPr marL="361950" indent="-361950">
              <a:defRPr/>
            </a:pPr>
            <a:r>
              <a:rPr lang="en-US" altLang="zh-CN" dirty="0" smtClean="0">
                <a:ea typeface="宋体" pitchFamily="2" charset="-122"/>
              </a:rPr>
              <a:t>16     public String say() {</a:t>
            </a:r>
          </a:p>
          <a:p>
            <a:pPr marL="361950" indent="-361950">
              <a:defRPr/>
            </a:pPr>
            <a:r>
              <a:rPr lang="en-US" altLang="zh-CN" dirty="0" smtClean="0">
                <a:ea typeface="宋体" pitchFamily="2" charset="-122"/>
              </a:rPr>
              <a:t>17         return </a:t>
            </a:r>
            <a:r>
              <a:rPr lang="en-US" altLang="zh-CN" dirty="0" err="1" smtClean="0">
                <a:ea typeface="宋体" pitchFamily="2" charset="-122"/>
              </a:rPr>
              <a:t>super.say</a:t>
            </a:r>
            <a:r>
              <a:rPr lang="en-US" altLang="zh-CN" dirty="0" smtClean="0">
                <a:ea typeface="宋体" pitchFamily="2" charset="-122"/>
              </a:rPr>
              <a:t>() + " </a:t>
            </a:r>
            <a:r>
              <a:rPr lang="zh-CN" altLang="en-US" dirty="0" smtClean="0">
                <a:ea typeface="宋体" pitchFamily="2" charset="-122"/>
              </a:rPr>
              <a:t>工号：</a:t>
            </a:r>
            <a:r>
              <a:rPr lang="en-US" altLang="zh-CN" dirty="0" smtClean="0">
                <a:ea typeface="宋体" pitchFamily="2" charset="-122"/>
              </a:rPr>
              <a:t>" + id + " </a:t>
            </a:r>
            <a:r>
              <a:rPr lang="zh-CN" altLang="en-US" dirty="0" smtClean="0">
                <a:ea typeface="宋体" pitchFamily="2" charset="-122"/>
              </a:rPr>
              <a:t>专业：</a:t>
            </a:r>
            <a:r>
              <a:rPr lang="en-US" altLang="zh-CN" dirty="0" smtClean="0">
                <a:ea typeface="宋体" pitchFamily="2" charset="-122"/>
              </a:rPr>
              <a:t>" + major;</a:t>
            </a:r>
          </a:p>
          <a:p>
            <a:pPr marL="361950" indent="-361950">
              <a:defRPr/>
            </a:pPr>
            <a:r>
              <a:rPr lang="en-US" altLang="zh-CN" dirty="0" smtClean="0">
                <a:ea typeface="宋体" pitchFamily="2" charset="-122"/>
              </a:rPr>
              <a:t>18     }</a:t>
            </a:r>
          </a:p>
          <a:p>
            <a:pPr marL="361950" indent="-361950">
              <a:defRPr/>
            </a:pPr>
            <a:r>
              <a:rPr lang="en-US" altLang="zh-CN" dirty="0" smtClean="0">
                <a:ea typeface="宋体" pitchFamily="2" charset="-122"/>
              </a:rPr>
              <a:t>19 }</a:t>
            </a:r>
          </a:p>
        </p:txBody>
      </p:sp>
    </p:spTree>
    <p:extLst>
      <p:ext uri="{BB962C8B-B14F-4D97-AF65-F5344CB8AC3E}">
        <p14:creationId xmlns:p14="http://schemas.microsoft.com/office/powerpoint/2010/main" val="84684603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—Test</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428596" y="1142984"/>
            <a:ext cx="8534400" cy="5632311"/>
          </a:xfrm>
          <a:prstGeom prst="rect">
            <a:avLst/>
          </a:prstGeom>
          <a:noFill/>
          <a:ln w="9525">
            <a:noFill/>
            <a:miter lim="800000"/>
            <a:headEnd/>
            <a:tailEnd/>
          </a:ln>
        </p:spPr>
        <p:txBody>
          <a:bodyPr>
            <a:spAutoFit/>
          </a:bodyPr>
          <a:lstStyle/>
          <a:p>
            <a:pPr marL="361950" indent="-361950">
              <a:defRPr/>
            </a:pPr>
            <a:r>
              <a:rPr lang="en-US" altLang="zh-CN" dirty="0" smtClean="0">
                <a:ea typeface="宋体" pitchFamily="2" charset="-122"/>
              </a:rPr>
              <a:t>1  public class Test {</a:t>
            </a:r>
          </a:p>
          <a:p>
            <a:pPr marL="361950" indent="-361950">
              <a:defRPr/>
            </a:pPr>
            <a:r>
              <a:rPr lang="en-US" altLang="zh-CN" dirty="0" smtClean="0">
                <a:ea typeface="宋体" pitchFamily="2" charset="-122"/>
              </a:rPr>
              <a:t>2      public static void main(String[] </a:t>
            </a:r>
            <a:r>
              <a:rPr lang="en-US" altLang="zh-CN" dirty="0" err="1" smtClean="0">
                <a:ea typeface="宋体" pitchFamily="2" charset="-122"/>
              </a:rPr>
              <a:t>args</a:t>
            </a:r>
            <a:r>
              <a:rPr lang="en-US" altLang="zh-CN" dirty="0" smtClean="0">
                <a:ea typeface="宋体" pitchFamily="2" charset="-122"/>
              </a:rPr>
              <a:t>) {</a:t>
            </a:r>
          </a:p>
          <a:p>
            <a:pPr marL="361950" indent="-361950">
              <a:defRPr/>
            </a:pPr>
            <a:r>
              <a:rPr lang="en-US" altLang="zh-CN" dirty="0" smtClean="0">
                <a:ea typeface="宋体" pitchFamily="2" charset="-122"/>
              </a:rPr>
              <a:t>3          Person[] person = {new Person("</a:t>
            </a:r>
            <a:r>
              <a:rPr lang="zh-CN" altLang="en-US" dirty="0" smtClean="0">
                <a:ea typeface="宋体" pitchFamily="2" charset="-122"/>
              </a:rPr>
              <a:t>张三</a:t>
            </a:r>
            <a:r>
              <a:rPr lang="en-US" altLang="zh-CN" dirty="0" smtClean="0">
                <a:ea typeface="宋体" pitchFamily="2" charset="-122"/>
              </a:rPr>
              <a:t>", 32),</a:t>
            </a:r>
          </a:p>
          <a:p>
            <a:pPr marL="361950" indent="-361950">
              <a:defRPr/>
            </a:pPr>
            <a:r>
              <a:rPr lang="en-US" altLang="zh-CN" dirty="0" smtClean="0">
                <a:ea typeface="宋体" pitchFamily="2" charset="-122"/>
              </a:rPr>
              <a:t>4                                 new Student("</a:t>
            </a:r>
            <a:r>
              <a:rPr lang="zh-CN" altLang="en-US" dirty="0" smtClean="0">
                <a:ea typeface="宋体" pitchFamily="2" charset="-122"/>
              </a:rPr>
              <a:t>李四</a:t>
            </a:r>
            <a:r>
              <a:rPr lang="en-US" altLang="zh-CN" dirty="0" smtClean="0">
                <a:ea typeface="宋体" pitchFamily="2" charset="-122"/>
              </a:rPr>
              <a:t>", 21, 120, 90.0),</a:t>
            </a:r>
          </a:p>
          <a:p>
            <a:pPr marL="361950" indent="-361950">
              <a:defRPr/>
            </a:pPr>
            <a:r>
              <a:rPr lang="en-US" altLang="zh-CN" dirty="0" smtClean="0">
                <a:ea typeface="宋体" pitchFamily="2" charset="-122"/>
              </a:rPr>
              <a:t>5                                 new Student("</a:t>
            </a:r>
            <a:r>
              <a:rPr lang="zh-CN" altLang="en-US" dirty="0" smtClean="0">
                <a:ea typeface="宋体" pitchFamily="2" charset="-122"/>
              </a:rPr>
              <a:t>王五</a:t>
            </a:r>
            <a:r>
              <a:rPr lang="en-US" altLang="zh-CN" dirty="0" smtClean="0">
                <a:ea typeface="宋体" pitchFamily="2" charset="-122"/>
              </a:rPr>
              <a:t>", 22, 119, 91.5),</a:t>
            </a:r>
          </a:p>
          <a:p>
            <a:pPr marL="361950" indent="-361950">
              <a:defRPr/>
            </a:pPr>
            <a:r>
              <a:rPr lang="en-US" altLang="zh-CN" dirty="0" smtClean="0">
                <a:ea typeface="宋体" pitchFamily="2" charset="-122"/>
              </a:rPr>
              <a:t>6                                 new Teacher("</a:t>
            </a:r>
            <a:r>
              <a:rPr lang="zh-CN" altLang="en-US" dirty="0" smtClean="0">
                <a:ea typeface="宋体" pitchFamily="2" charset="-122"/>
              </a:rPr>
              <a:t>刘老师</a:t>
            </a:r>
            <a:r>
              <a:rPr lang="en-US" altLang="zh-CN" dirty="0" smtClean="0">
                <a:ea typeface="宋体" pitchFamily="2" charset="-122"/>
              </a:rPr>
              <a:t>", 35, 10, "Java EE"),</a:t>
            </a:r>
          </a:p>
          <a:p>
            <a:pPr marL="361950" indent="-361950">
              <a:buAutoNum type="arabicPlain" startAt="7"/>
              <a:defRPr/>
            </a:pPr>
            <a:r>
              <a:rPr lang="en-US" altLang="zh-CN" dirty="0" smtClean="0">
                <a:ea typeface="宋体" pitchFamily="2" charset="-122"/>
              </a:rPr>
              <a:t>                            new Teacher("</a:t>
            </a:r>
            <a:r>
              <a:rPr lang="zh-CN" altLang="en-US" dirty="0" smtClean="0">
                <a:ea typeface="宋体" pitchFamily="2" charset="-122"/>
              </a:rPr>
              <a:t>张老师</a:t>
            </a:r>
            <a:r>
              <a:rPr lang="en-US" altLang="zh-CN" dirty="0" smtClean="0">
                <a:ea typeface="宋体" pitchFamily="2" charset="-122"/>
              </a:rPr>
              <a:t>", 11)};</a:t>
            </a:r>
          </a:p>
          <a:p>
            <a:pPr marL="361950" indent="-361950">
              <a:buAutoNum type="arabicPlain" startAt="7"/>
              <a:defRPr/>
            </a:pPr>
            <a:r>
              <a:rPr lang="en-US" altLang="zh-CN" dirty="0" smtClean="0">
                <a:ea typeface="宋体" pitchFamily="2" charset="-122"/>
              </a:rPr>
              <a:t> </a:t>
            </a:r>
          </a:p>
          <a:p>
            <a:pPr marL="361950" indent="-361950">
              <a:defRPr/>
            </a:pPr>
            <a:r>
              <a:rPr lang="en-US" altLang="zh-CN" dirty="0" smtClean="0">
                <a:ea typeface="宋体" pitchFamily="2" charset="-122"/>
              </a:rPr>
              <a:t>9         for (</a:t>
            </a:r>
            <a:r>
              <a:rPr lang="en-US" altLang="zh-CN" dirty="0" err="1" smtClean="0">
                <a:ea typeface="宋体" pitchFamily="2" charset="-122"/>
              </a:rPr>
              <a:t>int</a:t>
            </a:r>
            <a:r>
              <a:rPr lang="en-US" altLang="zh-CN" dirty="0" smtClean="0">
                <a:ea typeface="宋体" pitchFamily="2" charset="-122"/>
              </a:rPr>
              <a:t> </a:t>
            </a:r>
            <a:r>
              <a:rPr lang="en-US" altLang="zh-CN" dirty="0" err="1" smtClean="0">
                <a:ea typeface="宋体" pitchFamily="2" charset="-122"/>
              </a:rPr>
              <a:t>i</a:t>
            </a:r>
            <a:r>
              <a:rPr lang="en-US" altLang="zh-CN" dirty="0" smtClean="0">
                <a:ea typeface="宋体" pitchFamily="2" charset="-122"/>
              </a:rPr>
              <a:t> = 0; </a:t>
            </a:r>
            <a:r>
              <a:rPr lang="en-US" altLang="zh-CN" dirty="0" err="1" smtClean="0">
                <a:ea typeface="宋体" pitchFamily="2" charset="-122"/>
              </a:rPr>
              <a:t>i</a:t>
            </a:r>
            <a:r>
              <a:rPr lang="en-US" altLang="zh-CN" dirty="0" smtClean="0">
                <a:ea typeface="宋体" pitchFamily="2" charset="-122"/>
              </a:rPr>
              <a:t>&lt; </a:t>
            </a:r>
            <a:r>
              <a:rPr lang="en-US" altLang="zh-CN" dirty="0" err="1" smtClean="0">
                <a:ea typeface="宋体" pitchFamily="2" charset="-122"/>
              </a:rPr>
              <a:t>person.length</a:t>
            </a:r>
            <a:r>
              <a:rPr lang="en-US" altLang="zh-CN" dirty="0" smtClean="0">
                <a:ea typeface="宋体" pitchFamily="2" charset="-122"/>
              </a:rPr>
              <a:t> - 1; </a:t>
            </a:r>
            <a:r>
              <a:rPr lang="en-US" altLang="zh-CN" dirty="0" err="1" smtClean="0">
                <a:ea typeface="宋体" pitchFamily="2" charset="-122"/>
              </a:rPr>
              <a:t>i</a:t>
            </a:r>
            <a:r>
              <a:rPr lang="en-US" altLang="zh-CN" dirty="0" smtClean="0">
                <a:ea typeface="宋体" pitchFamily="2" charset="-122"/>
              </a:rPr>
              <a:t>++) {</a:t>
            </a:r>
          </a:p>
          <a:p>
            <a:pPr marL="361950" indent="-361950">
              <a:defRPr/>
            </a:pPr>
            <a:r>
              <a:rPr lang="en-US" altLang="zh-CN" dirty="0" smtClean="0">
                <a:ea typeface="宋体" pitchFamily="2" charset="-122"/>
              </a:rPr>
              <a:t>10            for (</a:t>
            </a:r>
            <a:r>
              <a:rPr lang="en-US" altLang="zh-CN" dirty="0" err="1" smtClean="0">
                <a:ea typeface="宋体" pitchFamily="2" charset="-122"/>
              </a:rPr>
              <a:t>int</a:t>
            </a:r>
            <a:r>
              <a:rPr lang="en-US" altLang="zh-CN" dirty="0" smtClean="0">
                <a:ea typeface="宋体" pitchFamily="2" charset="-122"/>
              </a:rPr>
              <a:t> j = </a:t>
            </a:r>
            <a:r>
              <a:rPr lang="en-US" altLang="zh-CN" dirty="0" err="1" smtClean="0">
                <a:ea typeface="宋体" pitchFamily="2" charset="-122"/>
              </a:rPr>
              <a:t>i</a:t>
            </a:r>
            <a:r>
              <a:rPr lang="en-US" altLang="zh-CN" dirty="0" smtClean="0">
                <a:ea typeface="宋体" pitchFamily="2" charset="-122"/>
              </a:rPr>
              <a:t> + 1; j &lt; </a:t>
            </a:r>
            <a:r>
              <a:rPr lang="en-US" altLang="zh-CN" dirty="0" err="1" smtClean="0">
                <a:ea typeface="宋体" pitchFamily="2" charset="-122"/>
              </a:rPr>
              <a:t>person.length</a:t>
            </a:r>
            <a:r>
              <a:rPr lang="en-US" altLang="zh-CN" dirty="0" smtClean="0">
                <a:ea typeface="宋体" pitchFamily="2" charset="-122"/>
              </a:rPr>
              <a:t>; j++) {</a:t>
            </a:r>
          </a:p>
          <a:p>
            <a:pPr marL="361950" indent="-361950">
              <a:defRPr/>
            </a:pPr>
            <a:r>
              <a:rPr lang="en-US" altLang="zh-CN" dirty="0" smtClean="0">
                <a:ea typeface="宋体" pitchFamily="2" charset="-122"/>
              </a:rPr>
              <a:t>11               if (person[</a:t>
            </a:r>
            <a:r>
              <a:rPr lang="en-US" altLang="zh-CN" dirty="0" err="1" smtClean="0">
                <a:ea typeface="宋体" pitchFamily="2" charset="-122"/>
              </a:rPr>
              <a:t>i</a:t>
            </a:r>
            <a:r>
              <a:rPr lang="en-US" altLang="zh-CN" dirty="0" smtClean="0">
                <a:ea typeface="宋体" pitchFamily="2" charset="-122"/>
              </a:rPr>
              <a:t>].</a:t>
            </a:r>
            <a:r>
              <a:rPr lang="en-US" altLang="zh-CN" dirty="0" err="1" smtClean="0">
                <a:ea typeface="宋体" pitchFamily="2" charset="-122"/>
              </a:rPr>
              <a:t>getAge</a:t>
            </a:r>
            <a:r>
              <a:rPr lang="en-US" altLang="zh-CN" dirty="0" smtClean="0">
                <a:ea typeface="宋体" pitchFamily="2" charset="-122"/>
              </a:rPr>
              <a:t>() &lt; person[j].</a:t>
            </a:r>
            <a:r>
              <a:rPr lang="en-US" altLang="zh-CN" dirty="0" err="1" smtClean="0">
                <a:ea typeface="宋体" pitchFamily="2" charset="-122"/>
              </a:rPr>
              <a:t>getAge</a:t>
            </a:r>
            <a:r>
              <a:rPr lang="en-US" altLang="zh-CN" dirty="0" smtClean="0">
                <a:ea typeface="宋体" pitchFamily="2" charset="-122"/>
              </a:rPr>
              <a:t>()) {</a:t>
            </a:r>
          </a:p>
          <a:p>
            <a:pPr marL="361950" indent="-361950">
              <a:defRPr/>
            </a:pPr>
            <a:r>
              <a:rPr lang="en-US" altLang="zh-CN" dirty="0" smtClean="0">
                <a:ea typeface="宋体" pitchFamily="2" charset="-122"/>
              </a:rPr>
              <a:t>12                    Person p = person[</a:t>
            </a:r>
            <a:r>
              <a:rPr lang="en-US" altLang="zh-CN" dirty="0" err="1" smtClean="0">
                <a:ea typeface="宋体" pitchFamily="2" charset="-122"/>
              </a:rPr>
              <a:t>i</a:t>
            </a:r>
            <a:r>
              <a:rPr lang="en-US" altLang="zh-CN" dirty="0" smtClean="0">
                <a:ea typeface="宋体" pitchFamily="2" charset="-122"/>
              </a:rPr>
              <a:t>];</a:t>
            </a:r>
          </a:p>
          <a:p>
            <a:pPr marL="361950" indent="-361950">
              <a:defRPr/>
            </a:pPr>
            <a:r>
              <a:rPr lang="en-US" altLang="zh-CN" dirty="0" smtClean="0">
                <a:ea typeface="宋体" pitchFamily="2" charset="-122"/>
              </a:rPr>
              <a:t>13                    person[</a:t>
            </a:r>
            <a:r>
              <a:rPr lang="en-US" altLang="zh-CN" dirty="0" err="1" smtClean="0">
                <a:ea typeface="宋体" pitchFamily="2" charset="-122"/>
              </a:rPr>
              <a:t>i</a:t>
            </a:r>
            <a:r>
              <a:rPr lang="en-US" altLang="zh-CN" dirty="0" smtClean="0">
                <a:ea typeface="宋体" pitchFamily="2" charset="-122"/>
              </a:rPr>
              <a:t>] = person[j];</a:t>
            </a:r>
          </a:p>
          <a:p>
            <a:pPr marL="361950" indent="-361950">
              <a:defRPr/>
            </a:pPr>
            <a:r>
              <a:rPr lang="en-US" altLang="zh-CN" dirty="0" smtClean="0">
                <a:ea typeface="宋体" pitchFamily="2" charset="-122"/>
              </a:rPr>
              <a:t>14                    person[j] = p;</a:t>
            </a:r>
          </a:p>
          <a:p>
            <a:pPr marL="361950" indent="-361950">
              <a:defRPr/>
            </a:pPr>
            <a:r>
              <a:rPr lang="en-US" altLang="zh-CN" dirty="0" smtClean="0">
                <a:ea typeface="宋体" pitchFamily="2" charset="-122"/>
              </a:rPr>
              <a:t>15                }</a:t>
            </a:r>
          </a:p>
          <a:p>
            <a:pPr marL="361950" indent="-361950">
              <a:defRPr/>
            </a:pPr>
            <a:r>
              <a:rPr lang="en-US" altLang="zh-CN" dirty="0" smtClean="0">
                <a:ea typeface="宋体" pitchFamily="2" charset="-122"/>
              </a:rPr>
              <a:t>16            }</a:t>
            </a:r>
          </a:p>
          <a:p>
            <a:pPr marL="361950" indent="-361950">
              <a:defRPr/>
            </a:pPr>
            <a:r>
              <a:rPr lang="en-US" altLang="zh-CN" dirty="0" smtClean="0">
                <a:ea typeface="宋体" pitchFamily="2" charset="-122"/>
              </a:rPr>
              <a:t>17        }</a:t>
            </a:r>
          </a:p>
          <a:p>
            <a:pPr marL="361950" indent="-361950">
              <a:defRPr/>
            </a:pPr>
            <a:r>
              <a:rPr lang="en-US" altLang="zh-CN" dirty="0" smtClean="0">
                <a:ea typeface="宋体" pitchFamily="2" charset="-122"/>
              </a:rPr>
              <a:t>18</a:t>
            </a:r>
          </a:p>
          <a:p>
            <a:pPr marL="361950" indent="-361950">
              <a:defRPr/>
            </a:pPr>
            <a:r>
              <a:rPr lang="en-US" altLang="zh-CN" dirty="0" smtClean="0">
                <a:ea typeface="宋体" pitchFamily="2" charset="-122"/>
              </a:rPr>
              <a:t>19    }</a:t>
            </a:r>
          </a:p>
          <a:p>
            <a:pPr marL="361950" indent="-361950">
              <a:defRPr/>
            </a:pPr>
            <a:r>
              <a:rPr lang="en-US" altLang="zh-CN" dirty="0" smtClean="0">
                <a:ea typeface="宋体" pitchFamily="2" charset="-122"/>
              </a:rPr>
              <a:t>20   }</a:t>
            </a:r>
          </a:p>
        </p:txBody>
      </p:sp>
    </p:spTree>
    <p:extLst>
      <p:ext uri="{BB962C8B-B14F-4D97-AF65-F5344CB8AC3E}">
        <p14:creationId xmlns:p14="http://schemas.microsoft.com/office/powerpoint/2010/main" val="302870339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987824" y="692696"/>
            <a:ext cx="3312368" cy="720080"/>
          </a:xfrm>
        </p:spPr>
        <p:txBody>
          <a:bodyPr/>
          <a:lstStyle/>
          <a:p>
            <a:pPr eaLnBrk="1" hangingPunct="1"/>
            <a:r>
              <a:rPr lang="zh-CN" altLang="en-US" b="1" dirty="0" smtClean="0">
                <a:latin typeface="+mn-lt"/>
                <a:ea typeface="宋体" pitchFamily="2" charset="-122"/>
                <a:cs typeface="Times New Roman" pitchFamily="18" charset="0"/>
              </a:rPr>
              <a:t>练  习</a:t>
            </a:r>
            <a:endParaRPr lang="en-US" altLang="zh-CN" b="1" dirty="0" smtClean="0">
              <a:latin typeface="+mn-lt"/>
              <a:ea typeface="宋体" pitchFamily="2" charset="-122"/>
              <a:cs typeface="Times New Roman" pitchFamily="18" charset="0"/>
            </a:endParaRPr>
          </a:p>
        </p:txBody>
      </p:sp>
      <p:sp>
        <p:nvSpPr>
          <p:cNvPr id="29699" name="Rectangle 3"/>
          <p:cNvSpPr>
            <a:spLocks noGrp="1" noChangeArrowheads="1"/>
          </p:cNvSpPr>
          <p:nvPr>
            <p:ph type="body" idx="1"/>
          </p:nvPr>
        </p:nvSpPr>
        <p:spPr>
          <a:xfrm>
            <a:off x="285720" y="1357298"/>
            <a:ext cx="8497192" cy="4114800"/>
          </a:xfrm>
        </p:spPr>
        <p:txBody>
          <a:bodyPr>
            <a:normAutofit/>
          </a:bodyPr>
          <a:lstStyle/>
          <a:p>
            <a:pPr marL="457200" indent="-457200">
              <a:lnSpc>
                <a:spcPct val="150000"/>
              </a:lnSpc>
              <a:buFont typeface="+mj-lt"/>
              <a:buAutoNum type="arabicPeriod"/>
              <a:defRPr/>
            </a:pPr>
            <a:r>
              <a:rPr lang="zh-CN" altLang="en-US" sz="2400" dirty="0" smtClean="0">
                <a:ea typeface="宋体" pitchFamily="2" charset="-122"/>
              </a:rPr>
              <a:t>使用多态引用分别创建</a:t>
            </a:r>
            <a:r>
              <a:rPr lang="en-US" altLang="zh-CN" sz="2400" dirty="0" smtClean="0">
                <a:ea typeface="宋体" pitchFamily="2" charset="-122"/>
              </a:rPr>
              <a:t>Computer</a:t>
            </a:r>
            <a:r>
              <a:rPr lang="zh-CN" altLang="en-US" sz="2400" dirty="0" smtClean="0">
                <a:ea typeface="宋体" pitchFamily="2" charset="-122"/>
              </a:rPr>
              <a:t>、</a:t>
            </a:r>
            <a:r>
              <a:rPr lang="en-US" altLang="zh-CN" sz="2400" dirty="0" smtClean="0">
                <a:ea typeface="宋体" pitchFamily="2" charset="-122"/>
              </a:rPr>
              <a:t>PC</a:t>
            </a:r>
            <a:r>
              <a:rPr lang="zh-CN" altLang="en-US" sz="2400" dirty="0" smtClean="0">
                <a:ea typeface="宋体" pitchFamily="2" charset="-122"/>
              </a:rPr>
              <a:t>和</a:t>
            </a:r>
            <a:r>
              <a:rPr lang="en-US" altLang="zh-CN" sz="2400" dirty="0" err="1" smtClean="0">
                <a:ea typeface="宋体" pitchFamily="2" charset="-122"/>
              </a:rPr>
              <a:t>NotePad</a:t>
            </a:r>
            <a:r>
              <a:rPr lang="zh-CN" altLang="en-US" sz="2400" dirty="0" smtClean="0">
                <a:ea typeface="宋体" pitchFamily="2" charset="-122"/>
              </a:rPr>
              <a:t>实例，并将实例放在一个</a:t>
            </a:r>
            <a:r>
              <a:rPr lang="en-US" altLang="zh-CN" sz="2400" dirty="0" smtClean="0">
                <a:ea typeface="宋体" pitchFamily="2" charset="-122"/>
              </a:rPr>
              <a:t>Computer</a:t>
            </a:r>
            <a:r>
              <a:rPr lang="zh-CN" altLang="en-US" sz="2400" dirty="0" smtClean="0">
                <a:ea typeface="宋体" pitchFamily="2" charset="-122"/>
              </a:rPr>
              <a:t>类型的数组中。</a:t>
            </a:r>
          </a:p>
          <a:p>
            <a:pPr marL="457200" indent="-457200">
              <a:lnSpc>
                <a:spcPct val="150000"/>
              </a:lnSpc>
              <a:buFont typeface="+mj-lt"/>
              <a:buAutoNum type="arabicPeriod"/>
              <a:defRPr/>
            </a:pPr>
            <a:r>
              <a:rPr lang="zh-CN" altLang="en-US" sz="2400" dirty="0" smtClean="0">
                <a:ea typeface="宋体" pitchFamily="2" charset="-122"/>
              </a:rPr>
              <a:t>遍历数组元素，分别调用</a:t>
            </a:r>
            <a:r>
              <a:rPr lang="en-US" altLang="zh-CN" sz="2400" dirty="0" err="1" smtClean="0">
                <a:ea typeface="宋体" pitchFamily="2" charset="-122"/>
              </a:rPr>
              <a:t>getDetails</a:t>
            </a:r>
            <a:r>
              <a:rPr lang="zh-CN" altLang="en-US" sz="2400" dirty="0" smtClean="0">
                <a:ea typeface="宋体" pitchFamily="2" charset="-122"/>
              </a:rPr>
              <a:t>方法获取输出结果。</a:t>
            </a:r>
          </a:p>
          <a:p>
            <a:pPr marL="457200" indent="-457200">
              <a:lnSpc>
                <a:spcPct val="150000"/>
              </a:lnSpc>
              <a:buFont typeface="+mj-lt"/>
              <a:buAutoNum type="arabicPeriod"/>
              <a:defRPr/>
            </a:pPr>
            <a:r>
              <a:rPr lang="zh-CN" altLang="en-US" sz="2400" dirty="0" smtClean="0">
                <a:ea typeface="宋体" pitchFamily="2" charset="-122"/>
              </a:rPr>
              <a:t>在</a:t>
            </a:r>
            <a:r>
              <a:rPr lang="en-US" altLang="zh-CN" sz="2400" dirty="0" smtClean="0">
                <a:ea typeface="宋体" pitchFamily="2" charset="-122"/>
              </a:rPr>
              <a:t>Computer</a:t>
            </a:r>
            <a:r>
              <a:rPr lang="zh-CN" altLang="en-US" sz="2400" dirty="0" smtClean="0">
                <a:ea typeface="宋体" pitchFamily="2" charset="-122"/>
              </a:rPr>
              <a:t>类中增加</a:t>
            </a:r>
            <a:r>
              <a:rPr lang="en-US" altLang="zh-CN" sz="2400" dirty="0" smtClean="0">
                <a:ea typeface="宋体" pitchFamily="2" charset="-122"/>
              </a:rPr>
              <a:t>price</a:t>
            </a:r>
            <a:r>
              <a:rPr lang="zh-CN" altLang="en-US" sz="2400" dirty="0" smtClean="0">
                <a:ea typeface="宋体" pitchFamily="2" charset="-122"/>
              </a:rPr>
              <a:t>属性表示价格。</a:t>
            </a:r>
          </a:p>
          <a:p>
            <a:pPr marL="457200" indent="-457200">
              <a:lnSpc>
                <a:spcPct val="150000"/>
              </a:lnSpc>
              <a:buFont typeface="+mj-lt"/>
              <a:buAutoNum type="arabicPeriod"/>
              <a:defRPr/>
            </a:pPr>
            <a:r>
              <a:rPr lang="zh-CN" altLang="en-US" sz="2400" dirty="0" smtClean="0">
                <a:ea typeface="宋体" pitchFamily="2" charset="-122"/>
              </a:rPr>
              <a:t>将数组元素按价格进行排序，并遍历打印输出。</a:t>
            </a:r>
          </a:p>
        </p:txBody>
      </p:sp>
    </p:spTree>
    <p:extLst>
      <p:ext uri="{BB962C8B-B14F-4D97-AF65-F5344CB8AC3E}">
        <p14:creationId xmlns:p14="http://schemas.microsoft.com/office/powerpoint/2010/main" val="325514489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642918"/>
            <a:ext cx="8229600" cy="857256"/>
          </a:xfrm>
        </p:spPr>
        <p:txBody>
          <a:bodyPr/>
          <a:lstStyle/>
          <a:p>
            <a:r>
              <a:rPr lang="zh-CN" altLang="en-US" smtClean="0"/>
              <a:t>多态应用</a:t>
            </a:r>
            <a:r>
              <a:rPr lang="en-US" altLang="zh-CN" smtClean="0"/>
              <a:t>(2)——</a:t>
            </a:r>
            <a:r>
              <a:rPr lang="zh-CN" altLang="en-US" dirty="0" smtClean="0"/>
              <a:t>多态参数</a:t>
            </a:r>
            <a:endParaRPr lang="zh-CN" altLang="en-US" dirty="0"/>
          </a:p>
        </p:txBody>
      </p:sp>
      <p:sp>
        <p:nvSpPr>
          <p:cNvPr id="3" name="内容占位符 2"/>
          <p:cNvSpPr>
            <a:spLocks noGrp="1"/>
          </p:cNvSpPr>
          <p:nvPr>
            <p:ph idx="1"/>
          </p:nvPr>
        </p:nvSpPr>
        <p:spPr/>
        <p:txBody>
          <a:bodyPr/>
          <a:lstStyle/>
          <a:p>
            <a:pPr marL="361950" indent="-361950">
              <a:defRPr/>
            </a:pPr>
            <a:r>
              <a:rPr lang="zh-CN" altLang="en-US" dirty="0" smtClean="0">
                <a:ea typeface="宋体" pitchFamily="2" charset="-122"/>
              </a:rPr>
              <a:t>多态参数 </a:t>
            </a:r>
            <a:r>
              <a:rPr lang="en-US" altLang="zh-CN" dirty="0" smtClean="0">
                <a:ea typeface="宋体" pitchFamily="2" charset="-122"/>
              </a:rPr>
              <a:t>— </a:t>
            </a:r>
            <a:r>
              <a:rPr lang="en-US" altLang="zh-CN" dirty="0" err="1" smtClean="0">
                <a:ea typeface="宋体" pitchFamily="2" charset="-122"/>
              </a:rPr>
              <a:t>方法参数列表中的引用类型参数</a:t>
            </a:r>
            <a:endParaRPr lang="en-US" altLang="zh-CN" dirty="0" smtClean="0">
              <a:ea typeface="宋体" pitchFamily="2" charset="-122"/>
            </a:endParaRPr>
          </a:p>
          <a:p>
            <a:pPr marL="361950" indent="-361950">
              <a:defRPr/>
            </a:pPr>
            <a:r>
              <a:rPr lang="zh-CN" altLang="en-US" dirty="0" smtClean="0">
                <a:ea typeface="宋体" pitchFamily="2" charset="-122"/>
              </a:rPr>
              <a:t>例如：</a:t>
            </a:r>
            <a:endParaRPr lang="en-US" altLang="zh-CN" dirty="0" smtClean="0">
              <a:ea typeface="宋体" pitchFamily="2" charset="-122"/>
            </a:endParaRPr>
          </a:p>
          <a:p>
            <a:pPr marL="704850" lvl="1" indent="-361950">
              <a:buNone/>
              <a:defRPr/>
            </a:pPr>
            <a:r>
              <a:rPr lang="en-US" altLang="zh-CN" dirty="0" smtClean="0">
                <a:ea typeface="宋体" pitchFamily="2" charset="-122"/>
              </a:rPr>
              <a:t>public static void method(</a:t>
            </a:r>
            <a:r>
              <a:rPr lang="en-US" altLang="zh-CN" b="1" dirty="0" smtClean="0">
                <a:solidFill>
                  <a:srgbClr val="FF0000"/>
                </a:solidFill>
                <a:ea typeface="宋体" pitchFamily="2" charset="-122"/>
              </a:rPr>
              <a:t>Person p</a:t>
            </a:r>
            <a:r>
              <a:rPr lang="en-US" altLang="zh-CN" dirty="0" smtClean="0">
                <a:ea typeface="宋体" pitchFamily="2" charset="-122"/>
              </a:rPr>
              <a:t>) {</a:t>
            </a:r>
          </a:p>
          <a:p>
            <a:pPr marL="704850" lvl="1" indent="-361950">
              <a:buNone/>
              <a:defRPr/>
            </a:pPr>
            <a:r>
              <a:rPr lang="en-US" altLang="zh-CN" dirty="0" smtClean="0">
                <a:ea typeface="宋体" pitchFamily="2" charset="-122"/>
              </a:rPr>
              <a:t>		</a:t>
            </a:r>
            <a:r>
              <a:rPr lang="en-US" altLang="zh-CN" dirty="0" err="1" smtClean="0">
                <a:ea typeface="宋体" pitchFamily="2" charset="-122"/>
              </a:rPr>
              <a:t>System.out.println</a:t>
            </a:r>
            <a:r>
              <a:rPr lang="en-US" altLang="zh-CN" dirty="0" smtClean="0">
                <a:ea typeface="宋体" pitchFamily="2" charset="-122"/>
              </a:rPr>
              <a:t>(</a:t>
            </a:r>
            <a:r>
              <a:rPr lang="en-US" altLang="zh-CN" dirty="0" err="1" smtClean="0">
                <a:ea typeface="宋体" pitchFamily="2" charset="-122"/>
              </a:rPr>
              <a:t>p.say</a:t>
            </a:r>
            <a:r>
              <a:rPr lang="en-US" altLang="zh-CN" dirty="0" smtClean="0">
                <a:ea typeface="宋体" pitchFamily="2" charset="-122"/>
              </a:rPr>
              <a:t>());</a:t>
            </a:r>
          </a:p>
          <a:p>
            <a:pPr marL="704850" lvl="1" indent="-361950">
              <a:buNone/>
              <a:defRPr/>
            </a:pPr>
            <a:r>
              <a:rPr lang="en-US" altLang="zh-CN" dirty="0" smtClean="0">
                <a:ea typeface="宋体" pitchFamily="2" charset="-122"/>
              </a:rPr>
              <a:t>}</a:t>
            </a:r>
          </a:p>
          <a:p>
            <a:pPr marL="704850" lvl="1" indent="-361950">
              <a:buNone/>
              <a:defRPr/>
            </a:pPr>
            <a:r>
              <a:rPr lang="zh-CN" altLang="en-US" dirty="0" smtClean="0">
                <a:ea typeface="宋体" pitchFamily="2" charset="-122"/>
              </a:rPr>
              <a:t>调用此方法：</a:t>
            </a:r>
            <a:endParaRPr lang="en-US" altLang="zh-CN" dirty="0" smtClean="0">
              <a:ea typeface="宋体" pitchFamily="2" charset="-122"/>
            </a:endParaRPr>
          </a:p>
          <a:p>
            <a:pPr lvl="1">
              <a:buNone/>
            </a:pPr>
            <a:r>
              <a:rPr lang="en-US" altLang="zh-CN" dirty="0" smtClean="0"/>
              <a:t>Student s = new Student();</a:t>
            </a:r>
            <a:endParaRPr lang="zh-CN" altLang="zh-CN" dirty="0" smtClean="0"/>
          </a:p>
          <a:p>
            <a:pPr lvl="1">
              <a:buNone/>
            </a:pPr>
            <a:r>
              <a:rPr lang="en-US" altLang="zh-CN" dirty="0" err="1" smtClean="0"/>
              <a:t>xxx.method</a:t>
            </a:r>
            <a:r>
              <a:rPr lang="en-US" altLang="zh-CN" dirty="0" smtClean="0"/>
              <a:t>(s);</a:t>
            </a:r>
            <a:endParaRPr lang="zh-CN" altLang="zh-CN" dirty="0" smtClean="0"/>
          </a:p>
          <a:p>
            <a:endParaRPr lang="zh-CN" alt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—Test</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428596" y="1142984"/>
            <a:ext cx="8534400" cy="4524315"/>
          </a:xfrm>
          <a:prstGeom prst="rect">
            <a:avLst/>
          </a:prstGeom>
          <a:noFill/>
          <a:ln w="9525">
            <a:noFill/>
            <a:miter lim="800000"/>
            <a:headEnd/>
            <a:tailEnd/>
          </a:ln>
        </p:spPr>
        <p:txBody>
          <a:bodyPr>
            <a:spAutoFit/>
          </a:bodyPr>
          <a:lstStyle/>
          <a:p>
            <a:pPr marL="361950" indent="-361950">
              <a:defRPr/>
            </a:pPr>
            <a:r>
              <a:rPr lang="en-US" altLang="zh-CN" dirty="0" smtClean="0">
                <a:ea typeface="宋体" pitchFamily="2" charset="-122"/>
              </a:rPr>
              <a:t>1  public class Test {</a:t>
            </a:r>
          </a:p>
          <a:p>
            <a:pPr marL="361950" indent="-361950">
              <a:defRPr/>
            </a:pPr>
            <a:r>
              <a:rPr lang="en-US" altLang="zh-CN" dirty="0" smtClean="0">
                <a:ea typeface="宋体" pitchFamily="2" charset="-122"/>
              </a:rPr>
              <a:t>2      public static void main(String[] </a:t>
            </a:r>
            <a:r>
              <a:rPr lang="en-US" altLang="zh-CN" dirty="0" err="1" smtClean="0">
                <a:ea typeface="宋体" pitchFamily="2" charset="-122"/>
              </a:rPr>
              <a:t>args</a:t>
            </a:r>
            <a:r>
              <a:rPr lang="en-US" altLang="zh-CN" dirty="0" smtClean="0">
                <a:ea typeface="宋体" pitchFamily="2" charset="-122"/>
              </a:rPr>
              <a:t>) {</a:t>
            </a:r>
          </a:p>
          <a:p>
            <a:pPr marL="361950" indent="-361950">
              <a:defRPr/>
            </a:pPr>
            <a:r>
              <a:rPr lang="en-US" altLang="zh-CN" dirty="0" smtClean="0">
                <a:ea typeface="宋体" pitchFamily="2" charset="-122"/>
              </a:rPr>
              <a:t>3          Person </a:t>
            </a:r>
            <a:r>
              <a:rPr lang="en-US" altLang="zh-CN" dirty="0" err="1" smtClean="0">
                <a:ea typeface="宋体" pitchFamily="2" charset="-122"/>
              </a:rPr>
              <a:t>person</a:t>
            </a:r>
            <a:r>
              <a:rPr lang="en-US" altLang="zh-CN" dirty="0" smtClean="0">
                <a:ea typeface="宋体" pitchFamily="2" charset="-122"/>
              </a:rPr>
              <a:t> = new Person("</a:t>
            </a:r>
            <a:r>
              <a:rPr lang="zh-CN" altLang="en-US" dirty="0" smtClean="0">
                <a:ea typeface="宋体" pitchFamily="2" charset="-122"/>
              </a:rPr>
              <a:t>张三</a:t>
            </a:r>
            <a:r>
              <a:rPr lang="en-US" altLang="zh-CN" dirty="0" smtClean="0">
                <a:ea typeface="宋体" pitchFamily="2" charset="-122"/>
              </a:rPr>
              <a:t>", 40);</a:t>
            </a:r>
          </a:p>
          <a:p>
            <a:pPr marL="361950" indent="-361950">
              <a:defRPr/>
            </a:pPr>
            <a:r>
              <a:rPr lang="en-US" altLang="zh-CN" dirty="0" smtClean="0">
                <a:ea typeface="宋体" pitchFamily="2" charset="-122"/>
              </a:rPr>
              <a:t>4          method(person);</a:t>
            </a:r>
          </a:p>
          <a:p>
            <a:pPr marL="361950" indent="-361950">
              <a:defRPr/>
            </a:pPr>
            <a:r>
              <a:rPr lang="en-US" altLang="zh-CN" dirty="0" smtClean="0">
                <a:ea typeface="宋体" pitchFamily="2" charset="-122"/>
              </a:rPr>
              <a:t>5  </a:t>
            </a:r>
          </a:p>
          <a:p>
            <a:pPr marL="361950" indent="-361950">
              <a:defRPr/>
            </a:pPr>
            <a:r>
              <a:rPr lang="en-US" altLang="zh-CN" dirty="0" smtClean="0">
                <a:ea typeface="宋体" pitchFamily="2" charset="-122"/>
              </a:rPr>
              <a:t>6          Student </a:t>
            </a:r>
            <a:r>
              <a:rPr lang="en-US" altLang="zh-CN" dirty="0" err="1" smtClean="0">
                <a:ea typeface="宋体" pitchFamily="2" charset="-122"/>
              </a:rPr>
              <a:t>student</a:t>
            </a:r>
            <a:r>
              <a:rPr lang="en-US" altLang="zh-CN" dirty="0" smtClean="0">
                <a:ea typeface="宋体" pitchFamily="2" charset="-122"/>
              </a:rPr>
              <a:t> = new Student("</a:t>
            </a:r>
            <a:r>
              <a:rPr lang="zh-CN" altLang="en-US" dirty="0" smtClean="0">
                <a:ea typeface="宋体" pitchFamily="2" charset="-122"/>
              </a:rPr>
              <a:t>李四</a:t>
            </a:r>
            <a:r>
              <a:rPr lang="en-US" altLang="zh-CN" dirty="0" smtClean="0">
                <a:ea typeface="宋体" pitchFamily="2" charset="-122"/>
              </a:rPr>
              <a:t>", 21, 120, 90.0);</a:t>
            </a:r>
          </a:p>
          <a:p>
            <a:pPr marL="361950" indent="-361950">
              <a:defRPr/>
            </a:pPr>
            <a:r>
              <a:rPr lang="en-US" altLang="zh-CN" dirty="0" smtClean="0">
                <a:ea typeface="宋体" pitchFamily="2" charset="-122"/>
              </a:rPr>
              <a:t>7          method(student);</a:t>
            </a:r>
          </a:p>
          <a:p>
            <a:pPr marL="361950" indent="-361950">
              <a:defRPr/>
            </a:pPr>
            <a:r>
              <a:rPr lang="en-US" altLang="zh-CN" dirty="0" smtClean="0">
                <a:ea typeface="宋体" pitchFamily="2" charset="-122"/>
              </a:rPr>
              <a:t>8  </a:t>
            </a:r>
          </a:p>
          <a:p>
            <a:pPr marL="361950" indent="-361950">
              <a:defRPr/>
            </a:pPr>
            <a:r>
              <a:rPr lang="en-US" altLang="zh-CN" dirty="0" smtClean="0">
                <a:ea typeface="宋体" pitchFamily="2" charset="-122"/>
              </a:rPr>
              <a:t>9          Teacher </a:t>
            </a:r>
            <a:r>
              <a:rPr lang="en-US" altLang="zh-CN" dirty="0" err="1" smtClean="0">
                <a:ea typeface="宋体" pitchFamily="2" charset="-122"/>
              </a:rPr>
              <a:t>teacher</a:t>
            </a:r>
            <a:r>
              <a:rPr lang="en-US" altLang="zh-CN" dirty="0" smtClean="0">
                <a:ea typeface="宋体" pitchFamily="2" charset="-122"/>
              </a:rPr>
              <a:t> = new Teacher(“</a:t>
            </a:r>
            <a:r>
              <a:rPr lang="zh-CN" altLang="en-US" dirty="0" smtClean="0">
                <a:ea typeface="宋体" pitchFamily="2" charset="-122"/>
              </a:rPr>
              <a:t>王五</a:t>
            </a:r>
            <a:r>
              <a:rPr lang="en-US" altLang="zh-CN" dirty="0" smtClean="0">
                <a:ea typeface="宋体" pitchFamily="2" charset="-122"/>
              </a:rPr>
              <a:t>", 40, 10, "Java EE");</a:t>
            </a:r>
          </a:p>
          <a:p>
            <a:pPr marL="361950" indent="-361950">
              <a:defRPr/>
            </a:pPr>
            <a:r>
              <a:rPr lang="en-US" altLang="zh-CN" dirty="0" smtClean="0">
                <a:ea typeface="宋体" pitchFamily="2" charset="-122"/>
              </a:rPr>
              <a:t>10         method(teacher);</a:t>
            </a:r>
          </a:p>
          <a:p>
            <a:pPr marL="361950" indent="-361950">
              <a:defRPr/>
            </a:pPr>
            <a:r>
              <a:rPr lang="en-US" altLang="zh-CN" dirty="0" smtClean="0">
                <a:ea typeface="宋体" pitchFamily="2" charset="-122"/>
              </a:rPr>
              <a:t>11     }</a:t>
            </a:r>
          </a:p>
          <a:p>
            <a:pPr marL="361950" indent="-361950">
              <a:defRPr/>
            </a:pPr>
            <a:r>
              <a:rPr lang="en-US" altLang="zh-CN" dirty="0" smtClean="0">
                <a:ea typeface="宋体" pitchFamily="2" charset="-122"/>
              </a:rPr>
              <a:t>12 </a:t>
            </a:r>
          </a:p>
          <a:p>
            <a:pPr marL="361950" indent="-361950">
              <a:defRPr/>
            </a:pPr>
            <a:r>
              <a:rPr lang="en-US" altLang="zh-CN" dirty="0" smtClean="0">
                <a:ea typeface="宋体" pitchFamily="2" charset="-122"/>
              </a:rPr>
              <a:t>13     public static void method(Person p) {</a:t>
            </a:r>
          </a:p>
          <a:p>
            <a:pPr marL="361950" indent="-361950">
              <a:defRPr/>
            </a:pPr>
            <a:r>
              <a:rPr lang="en-US" altLang="zh-CN" dirty="0" smtClean="0">
                <a:ea typeface="宋体" pitchFamily="2" charset="-122"/>
              </a:rPr>
              <a:t>14         </a:t>
            </a:r>
            <a:r>
              <a:rPr lang="en-US" altLang="zh-CN" dirty="0" err="1" smtClean="0">
                <a:ea typeface="宋体" pitchFamily="2" charset="-122"/>
              </a:rPr>
              <a:t>System.out.println</a:t>
            </a:r>
            <a:r>
              <a:rPr lang="en-US" altLang="zh-CN" dirty="0" smtClean="0">
                <a:ea typeface="宋体" pitchFamily="2" charset="-122"/>
              </a:rPr>
              <a:t>(</a:t>
            </a:r>
            <a:r>
              <a:rPr lang="en-US" altLang="zh-CN" dirty="0" err="1" smtClean="0">
                <a:ea typeface="宋体" pitchFamily="2" charset="-122"/>
              </a:rPr>
              <a:t>p.say</a:t>
            </a:r>
            <a:r>
              <a:rPr lang="en-US" altLang="zh-CN" dirty="0" smtClean="0">
                <a:ea typeface="宋体" pitchFamily="2" charset="-122"/>
              </a:rPr>
              <a:t>());</a:t>
            </a:r>
          </a:p>
          <a:p>
            <a:pPr marL="361950" indent="-361950">
              <a:defRPr/>
            </a:pPr>
            <a:r>
              <a:rPr lang="en-US" altLang="zh-CN" dirty="0" smtClean="0">
                <a:ea typeface="宋体" pitchFamily="2" charset="-122"/>
              </a:rPr>
              <a:t>15     }</a:t>
            </a:r>
          </a:p>
          <a:p>
            <a:pPr marL="361950" indent="-361950">
              <a:defRPr/>
            </a:pPr>
            <a:r>
              <a:rPr lang="en-US" altLang="zh-CN" dirty="0" smtClean="0">
                <a:ea typeface="宋体" pitchFamily="2" charset="-122"/>
              </a:rPr>
              <a:t>16 }</a:t>
            </a:r>
          </a:p>
        </p:txBody>
      </p:sp>
    </p:spTree>
    <p:extLst>
      <p:ext uri="{BB962C8B-B14F-4D97-AF65-F5344CB8AC3E}">
        <p14:creationId xmlns:p14="http://schemas.microsoft.com/office/powerpoint/2010/main" val="351471341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987824" y="692696"/>
            <a:ext cx="3312368" cy="720080"/>
          </a:xfrm>
        </p:spPr>
        <p:txBody>
          <a:bodyPr/>
          <a:lstStyle/>
          <a:p>
            <a:pPr eaLnBrk="1" hangingPunct="1"/>
            <a:r>
              <a:rPr lang="zh-CN" altLang="en-US" b="1" dirty="0" smtClean="0">
                <a:latin typeface="+mn-lt"/>
                <a:ea typeface="宋体" pitchFamily="2" charset="-122"/>
                <a:cs typeface="Times New Roman" pitchFamily="18" charset="0"/>
              </a:rPr>
              <a:t>练  习</a:t>
            </a:r>
            <a:endParaRPr lang="en-US" altLang="zh-CN" b="1" dirty="0" smtClean="0">
              <a:latin typeface="+mn-lt"/>
              <a:ea typeface="宋体" pitchFamily="2" charset="-122"/>
              <a:cs typeface="Times New Roman" pitchFamily="18" charset="0"/>
            </a:endParaRPr>
          </a:p>
        </p:txBody>
      </p:sp>
      <p:sp>
        <p:nvSpPr>
          <p:cNvPr id="29699" name="Rectangle 3"/>
          <p:cNvSpPr>
            <a:spLocks noGrp="1" noChangeArrowheads="1"/>
          </p:cNvSpPr>
          <p:nvPr>
            <p:ph type="body" idx="1"/>
          </p:nvPr>
        </p:nvSpPr>
        <p:spPr>
          <a:xfrm>
            <a:off x="285720" y="1357298"/>
            <a:ext cx="8497192" cy="4114800"/>
          </a:xfrm>
        </p:spPr>
        <p:txBody>
          <a:bodyPr>
            <a:normAutofit/>
          </a:bodyPr>
          <a:lstStyle/>
          <a:p>
            <a:pPr marL="457200" indent="-457200">
              <a:lnSpc>
                <a:spcPct val="150000"/>
              </a:lnSpc>
              <a:buFont typeface="+mj-lt"/>
              <a:buAutoNum type="arabicPeriod"/>
              <a:defRPr/>
            </a:pPr>
            <a:r>
              <a:rPr lang="zh-CN" altLang="en-US" sz="2400" dirty="0" smtClean="0">
                <a:ea typeface="宋体" pitchFamily="2" charset="-122"/>
              </a:rPr>
              <a:t>在</a:t>
            </a:r>
            <a:r>
              <a:rPr lang="en-US" altLang="zh-CN" sz="2400" dirty="0" smtClean="0">
                <a:ea typeface="宋体" pitchFamily="2" charset="-122"/>
              </a:rPr>
              <a:t>Test</a:t>
            </a:r>
            <a:r>
              <a:rPr lang="zh-CN" altLang="en-US" sz="2400" dirty="0" smtClean="0">
                <a:ea typeface="宋体" pitchFamily="2" charset="-122"/>
              </a:rPr>
              <a:t>类中提供一个静态方法</a:t>
            </a:r>
            <a:r>
              <a:rPr lang="en-US" altLang="zh-CN" sz="2400" dirty="0" err="1" smtClean="0">
                <a:ea typeface="宋体" pitchFamily="2" charset="-122"/>
              </a:rPr>
              <a:t>listPrice</a:t>
            </a:r>
            <a:r>
              <a:rPr lang="en-US" altLang="zh-CN" sz="2400" dirty="0" smtClean="0">
                <a:ea typeface="宋体" pitchFamily="2" charset="-122"/>
              </a:rPr>
              <a:t>,</a:t>
            </a:r>
            <a:r>
              <a:rPr lang="zh-CN" altLang="en-US" sz="2400" dirty="0" smtClean="0">
                <a:ea typeface="宋体" pitchFamily="2" charset="-122"/>
              </a:rPr>
              <a:t>以</a:t>
            </a:r>
            <a:r>
              <a:rPr lang="en-US" altLang="zh-CN" sz="2400" dirty="0" smtClean="0">
                <a:ea typeface="宋体" pitchFamily="2" charset="-122"/>
              </a:rPr>
              <a:t>Computer</a:t>
            </a:r>
            <a:r>
              <a:rPr lang="zh-CN" altLang="en-US" sz="2400" dirty="0" smtClean="0">
                <a:ea typeface="宋体" pitchFamily="2" charset="-122"/>
              </a:rPr>
              <a:t>引用变量为参数，打印输出电脑价格。</a:t>
            </a:r>
          </a:p>
          <a:p>
            <a:pPr marL="457200" indent="-457200">
              <a:lnSpc>
                <a:spcPct val="150000"/>
              </a:lnSpc>
              <a:buFont typeface="+mj-lt"/>
              <a:buAutoNum type="arabicPeriod"/>
              <a:defRPr/>
            </a:pPr>
            <a:r>
              <a:rPr lang="zh-CN" altLang="en-US" sz="2400" dirty="0" smtClean="0">
                <a:ea typeface="宋体" pitchFamily="2" charset="-122"/>
              </a:rPr>
              <a:t>在</a:t>
            </a:r>
            <a:r>
              <a:rPr lang="en-US" altLang="zh-CN" sz="2400" dirty="0" smtClean="0">
                <a:ea typeface="宋体" pitchFamily="2" charset="-122"/>
              </a:rPr>
              <a:t>main</a:t>
            </a:r>
            <a:r>
              <a:rPr lang="zh-CN" altLang="en-US" sz="2400" dirty="0" smtClean="0">
                <a:ea typeface="宋体" pitchFamily="2" charset="-122"/>
              </a:rPr>
              <a:t>方法中，分别以</a:t>
            </a:r>
            <a:r>
              <a:rPr lang="en-US" altLang="zh-CN" sz="2400" dirty="0" smtClean="0">
                <a:ea typeface="宋体" pitchFamily="2" charset="-122"/>
              </a:rPr>
              <a:t>Computer</a:t>
            </a:r>
            <a:r>
              <a:rPr lang="zh-CN" altLang="en-US" sz="2400" dirty="0" smtClean="0">
                <a:ea typeface="宋体" pitchFamily="2" charset="-122"/>
              </a:rPr>
              <a:t>、</a:t>
            </a:r>
            <a:r>
              <a:rPr lang="en-US" altLang="zh-CN" sz="2400" dirty="0" smtClean="0">
                <a:ea typeface="宋体" pitchFamily="2" charset="-122"/>
              </a:rPr>
              <a:t>PC</a:t>
            </a:r>
            <a:r>
              <a:rPr lang="zh-CN" altLang="en-US" sz="2400" dirty="0" smtClean="0">
                <a:ea typeface="宋体" pitchFamily="2" charset="-122"/>
              </a:rPr>
              <a:t>、</a:t>
            </a:r>
            <a:r>
              <a:rPr lang="en-US" altLang="zh-CN" sz="2400" dirty="0" err="1" smtClean="0">
                <a:ea typeface="宋体" pitchFamily="2" charset="-122"/>
              </a:rPr>
              <a:t>NotePad</a:t>
            </a:r>
            <a:r>
              <a:rPr lang="zh-CN" altLang="en-US" sz="2400" dirty="0" smtClean="0">
                <a:ea typeface="宋体" pitchFamily="2" charset="-122"/>
              </a:rPr>
              <a:t>对象为参数，调用</a:t>
            </a:r>
            <a:r>
              <a:rPr lang="en-US" altLang="zh-CN" sz="2400" dirty="0" err="1" smtClean="0">
                <a:ea typeface="宋体" pitchFamily="2" charset="-122"/>
              </a:rPr>
              <a:t>listPrice</a:t>
            </a:r>
            <a:r>
              <a:rPr lang="zh-CN" altLang="en-US" sz="2400" dirty="0" smtClean="0">
                <a:ea typeface="宋体" pitchFamily="2" charset="-122"/>
              </a:rPr>
              <a:t>方法。</a:t>
            </a:r>
          </a:p>
        </p:txBody>
      </p:sp>
    </p:spTree>
    <p:extLst>
      <p:ext uri="{BB962C8B-B14F-4D97-AF65-F5344CB8AC3E}">
        <p14:creationId xmlns:p14="http://schemas.microsoft.com/office/powerpoint/2010/main" val="150587458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3059832" y="620687"/>
            <a:ext cx="3960440" cy="792187"/>
          </a:xfrm>
        </p:spPr>
        <p:txBody>
          <a:bodyPr/>
          <a:lstStyle/>
          <a:p>
            <a:pPr algn="l" eaLnBrk="1" hangingPunct="1">
              <a:defRPr/>
            </a:pPr>
            <a:r>
              <a:rPr lang="en-US" altLang="zh-CN" b="1" dirty="0" err="1" smtClean="0">
                <a:solidFill>
                  <a:srgbClr val="BD6FBF"/>
                </a:solidFill>
                <a:latin typeface="+mn-lt"/>
                <a:ea typeface="宋体" pitchFamily="2" charset="-122"/>
                <a:cs typeface="Times New Roman" pitchFamily="18" charset="0"/>
              </a:rPr>
              <a:t>instanceof</a:t>
            </a:r>
            <a:r>
              <a:rPr lang="en-US" altLang="zh-CN" b="1" dirty="0" smtClean="0">
                <a:solidFill>
                  <a:srgbClr val="BD6FBF"/>
                </a:solidFill>
                <a:latin typeface="+mn-lt"/>
                <a:ea typeface="宋体" pitchFamily="2" charset="-122"/>
                <a:cs typeface="Times New Roman" pitchFamily="18" charset="0"/>
              </a:rPr>
              <a:t> </a:t>
            </a:r>
            <a:r>
              <a:rPr lang="zh-CN" altLang="en-US" b="1" dirty="0" smtClean="0">
                <a:solidFill>
                  <a:schemeClr val="tx1"/>
                </a:solidFill>
                <a:latin typeface="+mn-lt"/>
                <a:ea typeface="宋体" pitchFamily="2" charset="-122"/>
                <a:cs typeface="Times New Roman" pitchFamily="18" charset="0"/>
              </a:rPr>
              <a:t>操作符</a:t>
            </a:r>
          </a:p>
        </p:txBody>
      </p:sp>
      <p:sp>
        <p:nvSpPr>
          <p:cNvPr id="34819" name="Rectangle 3"/>
          <p:cNvSpPr>
            <a:spLocks noChangeArrowheads="1"/>
          </p:cNvSpPr>
          <p:nvPr/>
        </p:nvSpPr>
        <p:spPr bwMode="auto">
          <a:xfrm>
            <a:off x="243709" y="1381759"/>
            <a:ext cx="8784531" cy="5287601"/>
          </a:xfrm>
          <a:prstGeom prst="rect">
            <a:avLst/>
          </a:prstGeom>
          <a:noFill/>
          <a:ln w="9525">
            <a:noFill/>
            <a:miter lim="800000"/>
            <a:headEnd/>
            <a:tailEnd/>
          </a:ln>
        </p:spPr>
        <p:txBody>
          <a:bodyPr wrap="square">
            <a:spAutoFit/>
          </a:bodyPr>
          <a:lstStyle/>
          <a:p>
            <a:pPr>
              <a:spcBef>
                <a:spcPct val="20000"/>
              </a:spcBef>
            </a:pPr>
            <a:r>
              <a:rPr lang="en-US" altLang="zh-CN" sz="2400" b="1" dirty="0">
                <a:ea typeface="宋体" pitchFamily="2" charset="-122"/>
                <a:cs typeface="Times New Roman" pitchFamily="18" charset="0"/>
              </a:rPr>
              <a:t>x </a:t>
            </a:r>
            <a:r>
              <a:rPr lang="en-US" altLang="zh-CN" sz="2400" b="1" dirty="0" err="1">
                <a:ea typeface="宋体" pitchFamily="2" charset="-122"/>
                <a:cs typeface="Times New Roman" pitchFamily="18" charset="0"/>
              </a:rPr>
              <a:t>instanceof</a:t>
            </a:r>
            <a:r>
              <a:rPr lang="en-US" altLang="zh-CN" sz="2400" b="1" dirty="0">
                <a:ea typeface="宋体" pitchFamily="2" charset="-122"/>
                <a:cs typeface="Times New Roman" pitchFamily="18" charset="0"/>
              </a:rPr>
              <a:t> A</a:t>
            </a:r>
            <a:r>
              <a:rPr lang="zh-CN" altLang="en-US" sz="2400" b="1" dirty="0">
                <a:ea typeface="宋体" pitchFamily="2" charset="-122"/>
                <a:cs typeface="Times New Roman" pitchFamily="18" charset="0"/>
              </a:rPr>
              <a:t>：检验</a:t>
            </a:r>
            <a:r>
              <a:rPr lang="en-US" altLang="zh-CN" sz="2400" b="1" dirty="0">
                <a:ea typeface="宋体" pitchFamily="2" charset="-122"/>
                <a:cs typeface="Times New Roman" pitchFamily="18" charset="0"/>
              </a:rPr>
              <a:t>x</a:t>
            </a:r>
            <a:r>
              <a:rPr lang="zh-CN" altLang="en-US" sz="2400" b="1" dirty="0">
                <a:ea typeface="宋体" pitchFamily="2" charset="-122"/>
                <a:cs typeface="Times New Roman" pitchFamily="18" charset="0"/>
              </a:rPr>
              <a:t>是否为类</a:t>
            </a:r>
            <a:r>
              <a:rPr lang="en-US" altLang="zh-CN" sz="2400" b="1" dirty="0">
                <a:ea typeface="宋体" pitchFamily="2" charset="-122"/>
                <a:cs typeface="Times New Roman" pitchFamily="18" charset="0"/>
              </a:rPr>
              <a:t>A</a:t>
            </a:r>
            <a:r>
              <a:rPr lang="zh-CN" altLang="en-US" sz="2400" b="1" dirty="0">
                <a:ea typeface="宋体" pitchFamily="2" charset="-122"/>
                <a:cs typeface="Times New Roman" pitchFamily="18" charset="0"/>
              </a:rPr>
              <a:t>的对象，返回值为</a:t>
            </a:r>
            <a:r>
              <a:rPr lang="en-US" altLang="zh-CN" sz="2400" b="1" dirty="0" err="1">
                <a:ea typeface="宋体" pitchFamily="2" charset="-122"/>
                <a:cs typeface="Times New Roman" pitchFamily="18" charset="0"/>
              </a:rPr>
              <a:t>boolean</a:t>
            </a:r>
            <a:r>
              <a:rPr lang="zh-CN" altLang="en-US" sz="2400" b="1" dirty="0">
                <a:ea typeface="宋体" pitchFamily="2" charset="-122"/>
                <a:cs typeface="Times New Roman" pitchFamily="18" charset="0"/>
              </a:rPr>
              <a:t>型。</a:t>
            </a:r>
          </a:p>
          <a:p>
            <a:pPr marL="342900" indent="-342900">
              <a:spcBef>
                <a:spcPct val="20000"/>
              </a:spcBef>
              <a:buFont typeface="Wingdings" pitchFamily="2" charset="2"/>
              <a:buChar char="Ø"/>
            </a:pPr>
            <a:r>
              <a:rPr lang="zh-CN" altLang="en-US" sz="2400" dirty="0">
                <a:ea typeface="宋体" pitchFamily="2" charset="-122"/>
                <a:cs typeface="Times New Roman" pitchFamily="18" charset="0"/>
              </a:rPr>
              <a:t>要求</a:t>
            </a:r>
            <a:r>
              <a:rPr lang="en-US" altLang="zh-CN" sz="2400" dirty="0">
                <a:ea typeface="宋体" pitchFamily="2" charset="-122"/>
                <a:cs typeface="Times New Roman" pitchFamily="18" charset="0"/>
              </a:rPr>
              <a:t>x</a:t>
            </a:r>
            <a:r>
              <a:rPr lang="zh-CN" altLang="en-US" sz="2400" dirty="0">
                <a:ea typeface="宋体" pitchFamily="2" charset="-122"/>
                <a:cs typeface="Times New Roman" pitchFamily="18" charset="0"/>
              </a:rPr>
              <a:t>所属的类与类</a:t>
            </a:r>
            <a:r>
              <a:rPr lang="en-US" altLang="zh-CN" sz="2400" dirty="0">
                <a:ea typeface="宋体" pitchFamily="2" charset="-122"/>
                <a:cs typeface="Times New Roman" pitchFamily="18" charset="0"/>
              </a:rPr>
              <a:t>A</a:t>
            </a:r>
            <a:r>
              <a:rPr lang="zh-CN" altLang="en-US" sz="2400" dirty="0">
                <a:ea typeface="宋体" pitchFamily="2" charset="-122"/>
                <a:cs typeface="Times New Roman" pitchFamily="18" charset="0"/>
              </a:rPr>
              <a:t>必须是子类和父类的关系，否则编译错误。</a:t>
            </a:r>
          </a:p>
          <a:p>
            <a:pPr marL="342900" indent="-342900">
              <a:spcBef>
                <a:spcPct val="20000"/>
              </a:spcBef>
              <a:buFont typeface="Wingdings" pitchFamily="2" charset="2"/>
              <a:buChar char="Ø"/>
            </a:pPr>
            <a:r>
              <a:rPr lang="zh-CN" altLang="en-US" sz="2400" dirty="0">
                <a:ea typeface="宋体" pitchFamily="2" charset="-122"/>
                <a:cs typeface="Times New Roman" pitchFamily="18" charset="0"/>
              </a:rPr>
              <a:t>如果</a:t>
            </a:r>
            <a:r>
              <a:rPr lang="en-US" altLang="zh-CN" sz="2400" dirty="0">
                <a:ea typeface="宋体" pitchFamily="2" charset="-122"/>
                <a:cs typeface="Times New Roman" pitchFamily="18" charset="0"/>
              </a:rPr>
              <a:t>x</a:t>
            </a:r>
            <a:r>
              <a:rPr lang="zh-CN" altLang="en-US" sz="2400" dirty="0">
                <a:ea typeface="宋体" pitchFamily="2" charset="-122"/>
                <a:cs typeface="Times New Roman" pitchFamily="18" charset="0"/>
              </a:rPr>
              <a:t>属于类</a:t>
            </a:r>
            <a:r>
              <a:rPr lang="en-US" altLang="zh-CN" sz="2400" dirty="0">
                <a:ea typeface="宋体" pitchFamily="2" charset="-122"/>
                <a:cs typeface="Times New Roman" pitchFamily="18" charset="0"/>
              </a:rPr>
              <a:t>A</a:t>
            </a:r>
            <a:r>
              <a:rPr lang="zh-CN" altLang="en-US" sz="2400" dirty="0">
                <a:ea typeface="宋体" pitchFamily="2" charset="-122"/>
                <a:cs typeface="Times New Roman" pitchFamily="18" charset="0"/>
              </a:rPr>
              <a:t>的子类</a:t>
            </a:r>
            <a:r>
              <a:rPr lang="en-US" altLang="zh-CN" sz="2400" dirty="0">
                <a:ea typeface="宋体" pitchFamily="2" charset="-122"/>
                <a:cs typeface="Times New Roman" pitchFamily="18" charset="0"/>
              </a:rPr>
              <a:t>B</a:t>
            </a:r>
            <a:r>
              <a:rPr lang="zh-CN" altLang="en-US" sz="2400" dirty="0">
                <a:ea typeface="宋体" pitchFamily="2" charset="-122"/>
                <a:cs typeface="Times New Roman" pitchFamily="18" charset="0"/>
              </a:rPr>
              <a:t>，</a:t>
            </a:r>
            <a:r>
              <a:rPr lang="en-US" altLang="zh-CN" sz="2400" dirty="0">
                <a:ea typeface="宋体" pitchFamily="2" charset="-122"/>
                <a:cs typeface="Times New Roman" pitchFamily="18" charset="0"/>
              </a:rPr>
              <a:t>x </a:t>
            </a:r>
            <a:r>
              <a:rPr lang="en-US" altLang="zh-CN" sz="2400" dirty="0" err="1" smtClean="0">
                <a:ea typeface="宋体" pitchFamily="2" charset="-122"/>
                <a:cs typeface="Times New Roman" pitchFamily="18" charset="0"/>
              </a:rPr>
              <a:t>instanceof</a:t>
            </a:r>
            <a:r>
              <a:rPr lang="en-US" altLang="zh-CN" sz="2400" dirty="0" smtClean="0">
                <a:ea typeface="宋体" pitchFamily="2" charset="-122"/>
                <a:cs typeface="Times New Roman" pitchFamily="18" charset="0"/>
              </a:rPr>
              <a:t>  </a:t>
            </a:r>
            <a:r>
              <a:rPr lang="en-US" altLang="zh-CN" sz="2400" dirty="0">
                <a:ea typeface="宋体" pitchFamily="2" charset="-122"/>
                <a:cs typeface="Times New Roman" pitchFamily="18" charset="0"/>
              </a:rPr>
              <a:t>A</a:t>
            </a:r>
            <a:r>
              <a:rPr lang="zh-CN" altLang="en-US" sz="2400" dirty="0">
                <a:ea typeface="宋体" pitchFamily="2" charset="-122"/>
                <a:cs typeface="Times New Roman" pitchFamily="18" charset="0"/>
              </a:rPr>
              <a:t>值也为</a:t>
            </a:r>
            <a:r>
              <a:rPr lang="en-US" altLang="zh-CN" sz="2400" dirty="0">
                <a:ea typeface="宋体" pitchFamily="2" charset="-122"/>
                <a:cs typeface="Times New Roman" pitchFamily="18" charset="0"/>
              </a:rPr>
              <a:t>true</a:t>
            </a:r>
            <a:r>
              <a:rPr lang="zh-CN" altLang="en-US" sz="2400" dirty="0">
                <a:ea typeface="宋体" pitchFamily="2" charset="-122"/>
                <a:cs typeface="Times New Roman" pitchFamily="18" charset="0"/>
              </a:rPr>
              <a:t>。</a:t>
            </a:r>
          </a:p>
          <a:p>
            <a:pPr>
              <a:spcBef>
                <a:spcPct val="20000"/>
              </a:spcBef>
            </a:pPr>
            <a:r>
              <a:rPr lang="en-US" altLang="zh-CN" sz="2000" b="1" dirty="0">
                <a:solidFill>
                  <a:srgbClr val="C00000"/>
                </a:solidFill>
                <a:ea typeface="宋体" pitchFamily="2" charset="-122"/>
                <a:cs typeface="Times New Roman" pitchFamily="18" charset="0"/>
              </a:rPr>
              <a:t>public class Person extends Object {…}</a:t>
            </a:r>
          </a:p>
          <a:p>
            <a:pPr>
              <a:spcBef>
                <a:spcPct val="20000"/>
              </a:spcBef>
            </a:pPr>
            <a:r>
              <a:rPr lang="en-US" altLang="zh-CN" sz="2000" b="1" dirty="0">
                <a:solidFill>
                  <a:srgbClr val="C00000"/>
                </a:solidFill>
                <a:ea typeface="宋体" pitchFamily="2" charset="-122"/>
                <a:cs typeface="Times New Roman" pitchFamily="18" charset="0"/>
              </a:rPr>
              <a:t>public class Student extends Person {…}</a:t>
            </a:r>
          </a:p>
          <a:p>
            <a:pPr>
              <a:spcBef>
                <a:spcPct val="20000"/>
              </a:spcBef>
            </a:pPr>
            <a:r>
              <a:rPr lang="en-US" altLang="zh-CN" sz="2000" b="1" dirty="0">
                <a:solidFill>
                  <a:srgbClr val="C00000"/>
                </a:solidFill>
                <a:ea typeface="宋体" pitchFamily="2" charset="-122"/>
                <a:cs typeface="Times New Roman" pitchFamily="18" charset="0"/>
              </a:rPr>
              <a:t>public class Graduate extends Person {…}</a:t>
            </a:r>
          </a:p>
          <a:p>
            <a:pPr>
              <a:spcBef>
                <a:spcPct val="20000"/>
              </a:spcBef>
            </a:pPr>
            <a:r>
              <a:rPr lang="en-US" altLang="zh-CN" sz="2000" b="1" dirty="0">
                <a:solidFill>
                  <a:srgbClr val="C00000"/>
                </a:solidFill>
                <a:ea typeface="宋体" pitchFamily="2" charset="-122"/>
                <a:cs typeface="Times New Roman" pitchFamily="18" charset="0"/>
              </a:rPr>
              <a:t>-------------------------------------------------------------------</a:t>
            </a:r>
          </a:p>
          <a:p>
            <a:r>
              <a:rPr lang="en-US" altLang="zh-CN" sz="2000" b="1" dirty="0">
                <a:solidFill>
                  <a:srgbClr val="C00000"/>
                </a:solidFill>
                <a:ea typeface="宋体" pitchFamily="2" charset="-122"/>
                <a:cs typeface="Times New Roman" pitchFamily="18" charset="0"/>
              </a:rPr>
              <a:t>public void method1(Person e) {</a:t>
            </a:r>
          </a:p>
          <a:p>
            <a:r>
              <a:rPr lang="en-US" altLang="zh-CN" sz="2000" b="1" dirty="0">
                <a:solidFill>
                  <a:srgbClr val="C00000"/>
                </a:solidFill>
                <a:ea typeface="宋体" pitchFamily="2" charset="-122"/>
                <a:cs typeface="Times New Roman" pitchFamily="18" charset="0"/>
              </a:rPr>
              <a:t>	if (e </a:t>
            </a:r>
            <a:r>
              <a:rPr lang="en-US" altLang="zh-CN" sz="2000" b="1" dirty="0" err="1">
                <a:solidFill>
                  <a:srgbClr val="C00000"/>
                </a:solidFill>
                <a:ea typeface="宋体" pitchFamily="2" charset="-122"/>
                <a:cs typeface="Times New Roman" pitchFamily="18" charset="0"/>
              </a:rPr>
              <a:t>instanceof</a:t>
            </a:r>
            <a:r>
              <a:rPr lang="en-US" altLang="zh-CN" sz="2000" b="1" dirty="0">
                <a:solidFill>
                  <a:srgbClr val="C00000"/>
                </a:solidFill>
                <a:ea typeface="宋体" pitchFamily="2" charset="-122"/>
                <a:cs typeface="Times New Roman" pitchFamily="18" charset="0"/>
              </a:rPr>
              <a:t> Person) </a:t>
            </a:r>
          </a:p>
          <a:p>
            <a:r>
              <a:rPr lang="en-US" altLang="zh-CN" sz="2000" b="1" dirty="0">
                <a:solidFill>
                  <a:schemeClr val="accent2"/>
                </a:solidFill>
                <a:ea typeface="宋体" pitchFamily="2" charset="-122"/>
                <a:cs typeface="Times New Roman" pitchFamily="18" charset="0"/>
              </a:rPr>
              <a:t>		</a:t>
            </a:r>
            <a:r>
              <a:rPr lang="en-US" altLang="zh-CN" sz="2000" b="1" dirty="0">
                <a:solidFill>
                  <a:schemeClr val="accent1"/>
                </a:solidFill>
                <a:ea typeface="宋体" pitchFamily="2" charset="-122"/>
                <a:cs typeface="Times New Roman" pitchFamily="18" charset="0"/>
              </a:rPr>
              <a:t>// </a:t>
            </a:r>
            <a:r>
              <a:rPr lang="zh-CN" altLang="en-US" sz="2000" b="1" dirty="0">
                <a:solidFill>
                  <a:schemeClr val="accent1"/>
                </a:solidFill>
                <a:ea typeface="宋体" pitchFamily="2" charset="-122"/>
                <a:cs typeface="Times New Roman" pitchFamily="18" charset="0"/>
              </a:rPr>
              <a:t>处理</a:t>
            </a:r>
            <a:r>
              <a:rPr lang="en-US" altLang="zh-CN" sz="2000" b="1" dirty="0">
                <a:solidFill>
                  <a:schemeClr val="accent1"/>
                </a:solidFill>
                <a:ea typeface="宋体" pitchFamily="2" charset="-122"/>
                <a:cs typeface="Times New Roman" pitchFamily="18" charset="0"/>
              </a:rPr>
              <a:t>Person</a:t>
            </a:r>
            <a:r>
              <a:rPr lang="zh-CN" altLang="en-US" sz="2000" b="1" dirty="0">
                <a:solidFill>
                  <a:schemeClr val="accent1"/>
                </a:solidFill>
                <a:ea typeface="宋体" pitchFamily="2" charset="-122"/>
                <a:cs typeface="Times New Roman" pitchFamily="18" charset="0"/>
              </a:rPr>
              <a:t>类及其子类对象</a:t>
            </a:r>
          </a:p>
          <a:p>
            <a:r>
              <a:rPr lang="zh-CN" altLang="en-US" sz="2000" b="1" dirty="0">
                <a:solidFill>
                  <a:schemeClr val="accent2"/>
                </a:solidFill>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if (e </a:t>
            </a:r>
            <a:r>
              <a:rPr lang="en-US" altLang="zh-CN" sz="2000" b="1" dirty="0" err="1">
                <a:solidFill>
                  <a:srgbClr val="C00000"/>
                </a:solidFill>
                <a:ea typeface="宋体" pitchFamily="2" charset="-122"/>
                <a:cs typeface="Times New Roman" pitchFamily="18" charset="0"/>
              </a:rPr>
              <a:t>instanceof</a:t>
            </a:r>
            <a:r>
              <a:rPr lang="en-US" altLang="zh-CN" sz="2000" b="1" dirty="0">
                <a:solidFill>
                  <a:srgbClr val="C00000"/>
                </a:solidFill>
                <a:ea typeface="宋体" pitchFamily="2" charset="-122"/>
                <a:cs typeface="Times New Roman" pitchFamily="18" charset="0"/>
              </a:rPr>
              <a:t> Student) </a:t>
            </a:r>
          </a:p>
          <a:p>
            <a:r>
              <a:rPr lang="en-US" altLang="zh-CN" sz="2000" b="1" dirty="0">
                <a:solidFill>
                  <a:schemeClr val="accent2"/>
                </a:solidFill>
                <a:ea typeface="宋体" pitchFamily="2" charset="-122"/>
                <a:cs typeface="Times New Roman" pitchFamily="18" charset="0"/>
              </a:rPr>
              <a:t>		</a:t>
            </a:r>
            <a:r>
              <a:rPr lang="en-US" altLang="zh-CN" sz="2000" b="1" dirty="0">
                <a:solidFill>
                  <a:schemeClr val="accent1"/>
                </a:solidFill>
                <a:ea typeface="宋体" pitchFamily="2" charset="-122"/>
                <a:cs typeface="Times New Roman" pitchFamily="18" charset="0"/>
              </a:rPr>
              <a:t>//</a:t>
            </a:r>
            <a:r>
              <a:rPr lang="zh-CN" altLang="en-US" sz="2000" b="1" dirty="0">
                <a:solidFill>
                  <a:schemeClr val="accent1"/>
                </a:solidFill>
                <a:ea typeface="宋体" pitchFamily="2" charset="-122"/>
                <a:cs typeface="Times New Roman" pitchFamily="18" charset="0"/>
              </a:rPr>
              <a:t>处理</a:t>
            </a:r>
            <a:r>
              <a:rPr lang="en-US" altLang="zh-CN" sz="2000" b="1" dirty="0">
                <a:solidFill>
                  <a:schemeClr val="accent1"/>
                </a:solidFill>
                <a:ea typeface="宋体" pitchFamily="2" charset="-122"/>
                <a:cs typeface="Times New Roman" pitchFamily="18" charset="0"/>
              </a:rPr>
              <a:t>Student</a:t>
            </a:r>
            <a:r>
              <a:rPr lang="zh-CN" altLang="en-US" sz="2000" b="1" dirty="0">
                <a:solidFill>
                  <a:schemeClr val="accent1"/>
                </a:solidFill>
                <a:ea typeface="宋体" pitchFamily="2" charset="-122"/>
                <a:cs typeface="Times New Roman" pitchFamily="18" charset="0"/>
              </a:rPr>
              <a:t>类及其子类对象</a:t>
            </a:r>
          </a:p>
          <a:p>
            <a:r>
              <a:rPr lang="zh-CN" altLang="en-US" sz="2000" b="1" dirty="0">
                <a:solidFill>
                  <a:schemeClr val="accent2"/>
                </a:solidFill>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if (e </a:t>
            </a:r>
            <a:r>
              <a:rPr lang="en-US" altLang="zh-CN" sz="2000" b="1" dirty="0" err="1">
                <a:solidFill>
                  <a:srgbClr val="C00000"/>
                </a:solidFill>
                <a:ea typeface="宋体" pitchFamily="2" charset="-122"/>
                <a:cs typeface="Times New Roman" pitchFamily="18" charset="0"/>
              </a:rPr>
              <a:t>instanceof</a:t>
            </a:r>
            <a:r>
              <a:rPr lang="en-US" altLang="zh-CN" sz="2000" b="1" dirty="0">
                <a:solidFill>
                  <a:srgbClr val="C00000"/>
                </a:solidFill>
                <a:ea typeface="宋体" pitchFamily="2" charset="-122"/>
                <a:cs typeface="Times New Roman" pitchFamily="18" charset="0"/>
              </a:rPr>
              <a:t> Graduate)</a:t>
            </a:r>
          </a:p>
          <a:p>
            <a:r>
              <a:rPr lang="en-US" altLang="zh-CN" sz="2000" b="1" dirty="0">
                <a:solidFill>
                  <a:schemeClr val="accent2"/>
                </a:solidFill>
                <a:ea typeface="宋体" pitchFamily="2" charset="-122"/>
                <a:cs typeface="Times New Roman" pitchFamily="18" charset="0"/>
              </a:rPr>
              <a:t>		</a:t>
            </a:r>
            <a:r>
              <a:rPr lang="en-US" altLang="zh-CN" sz="2000" b="1" dirty="0">
                <a:solidFill>
                  <a:schemeClr val="accent1"/>
                </a:solidFill>
                <a:ea typeface="宋体" pitchFamily="2" charset="-122"/>
                <a:cs typeface="Times New Roman" pitchFamily="18" charset="0"/>
              </a:rPr>
              <a:t>//</a:t>
            </a:r>
            <a:r>
              <a:rPr lang="zh-CN" altLang="en-US" sz="2000" b="1" dirty="0">
                <a:solidFill>
                  <a:schemeClr val="accent1"/>
                </a:solidFill>
                <a:ea typeface="宋体" pitchFamily="2" charset="-122"/>
                <a:cs typeface="Times New Roman" pitchFamily="18" charset="0"/>
              </a:rPr>
              <a:t>处理</a:t>
            </a:r>
            <a:r>
              <a:rPr lang="en-US" altLang="zh-CN" sz="2000" b="1" dirty="0">
                <a:solidFill>
                  <a:schemeClr val="accent1"/>
                </a:solidFill>
                <a:ea typeface="宋体" pitchFamily="2" charset="-122"/>
                <a:cs typeface="Times New Roman" pitchFamily="18" charset="0"/>
              </a:rPr>
              <a:t>Graduate</a:t>
            </a:r>
            <a:r>
              <a:rPr lang="zh-CN" altLang="en-US" sz="2000" b="1" dirty="0">
                <a:solidFill>
                  <a:schemeClr val="accent1"/>
                </a:solidFill>
                <a:ea typeface="宋体" pitchFamily="2" charset="-122"/>
                <a:cs typeface="Times New Roman" pitchFamily="18" charset="0"/>
              </a:rPr>
              <a:t>类及其子类对象</a:t>
            </a:r>
          </a:p>
          <a:p>
            <a:r>
              <a:rPr lang="en-US" altLang="zh-CN" sz="2000" b="1" dirty="0">
                <a:solidFill>
                  <a:srgbClr val="C00000"/>
                </a:solidFill>
                <a:ea typeface="宋体" pitchFamily="2" charset="-122"/>
                <a:cs typeface="Times New Roman" pitchFamily="18" charset="0"/>
              </a:rPr>
              <a:t>}</a:t>
            </a:r>
          </a:p>
        </p:txBody>
      </p:sp>
    </p:spTree>
    <p:extLst>
      <p:ext uri="{BB962C8B-B14F-4D97-AF65-F5344CB8AC3E}">
        <p14:creationId xmlns:p14="http://schemas.microsoft.com/office/powerpoint/2010/main" val="18895586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—Test</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428596" y="1324823"/>
            <a:ext cx="8534400" cy="4247317"/>
          </a:xfrm>
          <a:prstGeom prst="rect">
            <a:avLst/>
          </a:prstGeom>
          <a:noFill/>
          <a:ln w="9525">
            <a:noFill/>
            <a:miter lim="800000"/>
            <a:headEnd/>
            <a:tailEnd/>
          </a:ln>
        </p:spPr>
        <p:txBody>
          <a:bodyPr>
            <a:spAutoFit/>
          </a:bodyPr>
          <a:lstStyle/>
          <a:p>
            <a:pPr marL="361950" indent="-361950">
              <a:defRPr/>
            </a:pPr>
            <a:r>
              <a:rPr lang="en-US" altLang="zh-CN" dirty="0" smtClean="0">
                <a:ea typeface="宋体" pitchFamily="2" charset="-122"/>
              </a:rPr>
              <a:t>1     public static void method(Person p) {</a:t>
            </a:r>
          </a:p>
          <a:p>
            <a:pPr marL="361950" indent="-361950">
              <a:defRPr/>
            </a:pPr>
            <a:r>
              <a:rPr lang="en-US" altLang="zh-CN" dirty="0" smtClean="0">
                <a:ea typeface="宋体" pitchFamily="2" charset="-122"/>
              </a:rPr>
              <a:t>2         if (p </a:t>
            </a:r>
            <a:r>
              <a:rPr lang="en-US" altLang="zh-CN" dirty="0" err="1" smtClean="0">
                <a:ea typeface="宋体" pitchFamily="2" charset="-122"/>
              </a:rPr>
              <a:t>instanceof</a:t>
            </a:r>
            <a:r>
              <a:rPr lang="en-US" altLang="zh-CN" dirty="0" smtClean="0">
                <a:ea typeface="宋体" pitchFamily="2" charset="-122"/>
              </a:rPr>
              <a:t> Teacher) {</a:t>
            </a:r>
          </a:p>
          <a:p>
            <a:pPr marL="361950" indent="-361950">
              <a:defRPr/>
            </a:pPr>
            <a:r>
              <a:rPr lang="en-US" altLang="zh-CN" dirty="0" smtClean="0">
                <a:ea typeface="宋体" pitchFamily="2" charset="-122"/>
              </a:rPr>
              <a:t>3             </a:t>
            </a:r>
            <a:r>
              <a:rPr lang="en-US" altLang="zh-CN" dirty="0" err="1" smtClean="0">
                <a:ea typeface="宋体" pitchFamily="2" charset="-122"/>
              </a:rPr>
              <a:t>System.out.println</a:t>
            </a:r>
            <a:r>
              <a:rPr lang="en-US" altLang="zh-CN" dirty="0" smtClean="0">
                <a:ea typeface="宋体" pitchFamily="2" charset="-122"/>
              </a:rPr>
              <a:t>("</a:t>
            </a:r>
            <a:r>
              <a:rPr lang="zh-CN" altLang="en-US" dirty="0" smtClean="0">
                <a:ea typeface="宋体" pitchFamily="2" charset="-122"/>
              </a:rPr>
              <a:t>教师</a:t>
            </a:r>
            <a:r>
              <a:rPr lang="en-US" altLang="zh-CN" dirty="0" smtClean="0">
                <a:ea typeface="宋体" pitchFamily="2" charset="-122"/>
              </a:rPr>
              <a:t>");</a:t>
            </a:r>
          </a:p>
          <a:p>
            <a:pPr marL="361950" indent="-361950">
              <a:defRPr/>
            </a:pPr>
            <a:r>
              <a:rPr lang="en-US" altLang="zh-CN" dirty="0" smtClean="0">
                <a:ea typeface="宋体" pitchFamily="2" charset="-122"/>
              </a:rPr>
              <a:t>4             Teacher t = (Teacher)p;</a:t>
            </a:r>
          </a:p>
          <a:p>
            <a:pPr marL="361950" indent="-361950">
              <a:defRPr/>
            </a:pPr>
            <a:r>
              <a:rPr lang="en-US" altLang="zh-CN" dirty="0" smtClean="0">
                <a:ea typeface="宋体" pitchFamily="2" charset="-122"/>
              </a:rPr>
              <a:t>5             </a:t>
            </a:r>
            <a:r>
              <a:rPr lang="en-US" altLang="zh-CN" dirty="0" err="1" smtClean="0">
                <a:ea typeface="宋体" pitchFamily="2" charset="-122"/>
              </a:rPr>
              <a:t>System.out.println</a:t>
            </a:r>
            <a:r>
              <a:rPr lang="en-US" altLang="zh-CN" dirty="0" smtClean="0">
                <a:ea typeface="宋体" pitchFamily="2" charset="-122"/>
              </a:rPr>
              <a:t>("</a:t>
            </a:r>
            <a:r>
              <a:rPr lang="zh-CN" altLang="en-US" dirty="0" smtClean="0">
                <a:ea typeface="宋体" pitchFamily="2" charset="-122"/>
              </a:rPr>
              <a:t>本态方法调用：</a:t>
            </a:r>
            <a:r>
              <a:rPr lang="en-US" altLang="zh-CN" dirty="0" smtClean="0">
                <a:ea typeface="宋体" pitchFamily="2" charset="-122"/>
              </a:rPr>
              <a:t>" + </a:t>
            </a:r>
            <a:r>
              <a:rPr lang="en-US" altLang="zh-CN" dirty="0" err="1" smtClean="0">
                <a:ea typeface="宋体" pitchFamily="2" charset="-122"/>
              </a:rPr>
              <a:t>t.getMajor</a:t>
            </a:r>
            <a:r>
              <a:rPr lang="en-US" altLang="zh-CN" dirty="0" smtClean="0">
                <a:ea typeface="宋体" pitchFamily="2" charset="-122"/>
              </a:rPr>
              <a:t>());</a:t>
            </a:r>
          </a:p>
          <a:p>
            <a:pPr marL="361950" indent="-361950">
              <a:defRPr/>
            </a:pPr>
            <a:r>
              <a:rPr lang="en-US" altLang="zh-CN" dirty="0" smtClean="0">
                <a:ea typeface="宋体" pitchFamily="2" charset="-122"/>
              </a:rPr>
              <a:t>6          } else if (p </a:t>
            </a:r>
            <a:r>
              <a:rPr lang="en-US" altLang="zh-CN" dirty="0" err="1" smtClean="0">
                <a:ea typeface="宋体" pitchFamily="2" charset="-122"/>
              </a:rPr>
              <a:t>instanceof</a:t>
            </a:r>
            <a:r>
              <a:rPr lang="en-US" altLang="zh-CN" dirty="0" smtClean="0">
                <a:ea typeface="宋体" pitchFamily="2" charset="-122"/>
              </a:rPr>
              <a:t> Student) {</a:t>
            </a:r>
          </a:p>
          <a:p>
            <a:pPr marL="361950" indent="-361950">
              <a:defRPr/>
            </a:pPr>
            <a:r>
              <a:rPr lang="en-US" altLang="zh-CN" dirty="0" smtClean="0">
                <a:ea typeface="宋体" pitchFamily="2" charset="-122"/>
              </a:rPr>
              <a:t>7             </a:t>
            </a:r>
            <a:r>
              <a:rPr lang="en-US" altLang="zh-CN" dirty="0" err="1" smtClean="0">
                <a:ea typeface="宋体" pitchFamily="2" charset="-122"/>
              </a:rPr>
              <a:t>System.out.println</a:t>
            </a:r>
            <a:r>
              <a:rPr lang="en-US" altLang="zh-CN" dirty="0" smtClean="0">
                <a:ea typeface="宋体" pitchFamily="2" charset="-122"/>
              </a:rPr>
              <a:t>("</a:t>
            </a:r>
            <a:r>
              <a:rPr lang="zh-CN" altLang="en-US" dirty="0" smtClean="0">
                <a:ea typeface="宋体" pitchFamily="2" charset="-122"/>
              </a:rPr>
              <a:t>学生</a:t>
            </a:r>
            <a:r>
              <a:rPr lang="en-US" altLang="zh-CN" dirty="0" smtClean="0">
                <a:ea typeface="宋体" pitchFamily="2" charset="-122"/>
              </a:rPr>
              <a:t>");</a:t>
            </a:r>
          </a:p>
          <a:p>
            <a:pPr marL="361950" indent="-361950">
              <a:defRPr/>
            </a:pPr>
            <a:r>
              <a:rPr lang="en-US" altLang="zh-CN" dirty="0" smtClean="0">
                <a:ea typeface="宋体" pitchFamily="2" charset="-122"/>
              </a:rPr>
              <a:t>8             Student s = (Student)p;</a:t>
            </a:r>
          </a:p>
          <a:p>
            <a:pPr marL="361950" indent="-361950">
              <a:defRPr/>
            </a:pPr>
            <a:r>
              <a:rPr lang="en-US" altLang="zh-CN" dirty="0" smtClean="0">
                <a:ea typeface="宋体" pitchFamily="2" charset="-122"/>
              </a:rPr>
              <a:t>9             </a:t>
            </a:r>
            <a:r>
              <a:rPr lang="en-US" altLang="zh-CN" dirty="0" err="1" smtClean="0">
                <a:ea typeface="宋体" pitchFamily="2" charset="-122"/>
              </a:rPr>
              <a:t>System.out.println</a:t>
            </a:r>
            <a:r>
              <a:rPr lang="en-US" altLang="zh-CN" dirty="0" smtClean="0">
                <a:ea typeface="宋体" pitchFamily="2" charset="-122"/>
              </a:rPr>
              <a:t>("</a:t>
            </a:r>
            <a:r>
              <a:rPr lang="zh-CN" altLang="en-US" dirty="0" smtClean="0">
                <a:ea typeface="宋体" pitchFamily="2" charset="-122"/>
              </a:rPr>
              <a:t>本态方法调用：</a:t>
            </a:r>
            <a:r>
              <a:rPr lang="en-US" altLang="zh-CN" dirty="0" smtClean="0">
                <a:ea typeface="宋体" pitchFamily="2" charset="-122"/>
              </a:rPr>
              <a:t>" + </a:t>
            </a:r>
            <a:r>
              <a:rPr lang="en-US" altLang="zh-CN" dirty="0" err="1" smtClean="0">
                <a:ea typeface="宋体" pitchFamily="2" charset="-122"/>
              </a:rPr>
              <a:t>s.getId</a:t>
            </a:r>
            <a:r>
              <a:rPr lang="en-US" altLang="zh-CN" dirty="0" smtClean="0">
                <a:ea typeface="宋体" pitchFamily="2" charset="-122"/>
              </a:rPr>
              <a:t>());</a:t>
            </a:r>
          </a:p>
          <a:p>
            <a:pPr marL="361950" indent="-361950">
              <a:defRPr/>
            </a:pPr>
            <a:r>
              <a:rPr lang="en-US" altLang="zh-CN" dirty="0" smtClean="0">
                <a:ea typeface="宋体" pitchFamily="2" charset="-122"/>
              </a:rPr>
              <a:t>10         } else {</a:t>
            </a:r>
          </a:p>
          <a:p>
            <a:pPr marL="361950" indent="-361950">
              <a:defRPr/>
            </a:pPr>
            <a:r>
              <a:rPr lang="en-US" altLang="zh-CN" dirty="0" smtClean="0">
                <a:ea typeface="宋体" pitchFamily="2" charset="-122"/>
              </a:rPr>
              <a:t>11             </a:t>
            </a:r>
            <a:r>
              <a:rPr lang="en-US" altLang="zh-CN" dirty="0" err="1" smtClean="0">
                <a:ea typeface="宋体" pitchFamily="2" charset="-122"/>
              </a:rPr>
              <a:t>System.out.println</a:t>
            </a:r>
            <a:r>
              <a:rPr lang="en-US" altLang="zh-CN" dirty="0" smtClean="0">
                <a:ea typeface="宋体" pitchFamily="2" charset="-122"/>
              </a:rPr>
              <a:t>("</a:t>
            </a:r>
            <a:r>
              <a:rPr lang="zh-CN" altLang="en-US" dirty="0" smtClean="0">
                <a:ea typeface="宋体" pitchFamily="2" charset="-122"/>
              </a:rPr>
              <a:t>人</a:t>
            </a:r>
            <a:r>
              <a:rPr lang="en-US" altLang="zh-CN" dirty="0" smtClean="0">
                <a:ea typeface="宋体" pitchFamily="2" charset="-122"/>
              </a:rPr>
              <a:t>");</a:t>
            </a:r>
          </a:p>
          <a:p>
            <a:pPr marL="361950" indent="-361950">
              <a:defRPr/>
            </a:pPr>
            <a:r>
              <a:rPr lang="en-US" altLang="zh-CN" dirty="0" smtClean="0">
                <a:ea typeface="宋体" pitchFamily="2" charset="-122"/>
              </a:rPr>
              <a:t>12         }</a:t>
            </a:r>
          </a:p>
          <a:p>
            <a:pPr marL="361950" indent="-361950">
              <a:defRPr/>
            </a:pPr>
            <a:r>
              <a:rPr lang="en-US" altLang="zh-CN" dirty="0" smtClean="0">
                <a:ea typeface="宋体" pitchFamily="2" charset="-122"/>
              </a:rPr>
              <a:t>13         </a:t>
            </a:r>
            <a:r>
              <a:rPr lang="en-US" altLang="zh-CN" dirty="0" err="1" smtClean="0">
                <a:ea typeface="宋体" pitchFamily="2" charset="-122"/>
              </a:rPr>
              <a:t>System.out.println</a:t>
            </a:r>
            <a:r>
              <a:rPr lang="en-US" altLang="zh-CN" dirty="0" smtClean="0">
                <a:ea typeface="宋体" pitchFamily="2" charset="-122"/>
              </a:rPr>
              <a:t>(</a:t>
            </a:r>
            <a:r>
              <a:rPr lang="en-US" altLang="zh-CN" dirty="0" err="1" smtClean="0">
                <a:ea typeface="宋体" pitchFamily="2" charset="-122"/>
              </a:rPr>
              <a:t>p.say</a:t>
            </a:r>
            <a:r>
              <a:rPr lang="en-US" altLang="zh-CN" dirty="0" smtClean="0">
                <a:ea typeface="宋体" pitchFamily="2" charset="-122"/>
              </a:rPr>
              <a:t>());</a:t>
            </a:r>
          </a:p>
          <a:p>
            <a:pPr marL="361950" indent="-361950">
              <a:defRPr/>
            </a:pPr>
            <a:r>
              <a:rPr lang="en-US" altLang="zh-CN" dirty="0" smtClean="0">
                <a:ea typeface="宋体" pitchFamily="2" charset="-122"/>
              </a:rPr>
              <a:t>14     }</a:t>
            </a:r>
          </a:p>
          <a:p>
            <a:pPr marL="361950" indent="-361950">
              <a:buAutoNum type="arabicPlain" startAt="19"/>
              <a:defRPr/>
            </a:pPr>
            <a:endParaRPr lang="zh-CN" altLang="en-US" dirty="0" smtClean="0">
              <a:ea typeface="宋体" pitchFamily="2" charset="-122"/>
            </a:endParaRPr>
          </a:p>
        </p:txBody>
      </p:sp>
    </p:spTree>
    <p:extLst>
      <p:ext uri="{BB962C8B-B14F-4D97-AF65-F5344CB8AC3E}">
        <p14:creationId xmlns:p14="http://schemas.microsoft.com/office/powerpoint/2010/main" val="351471341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987824" y="692696"/>
            <a:ext cx="3312368" cy="720080"/>
          </a:xfrm>
        </p:spPr>
        <p:txBody>
          <a:bodyPr/>
          <a:lstStyle/>
          <a:p>
            <a:pPr eaLnBrk="1" hangingPunct="1"/>
            <a:r>
              <a:rPr lang="zh-CN" altLang="en-US" b="1" dirty="0" smtClean="0">
                <a:latin typeface="+mn-lt"/>
                <a:ea typeface="宋体" pitchFamily="2" charset="-122"/>
                <a:cs typeface="Times New Roman" pitchFamily="18" charset="0"/>
              </a:rPr>
              <a:t>练  习</a:t>
            </a:r>
            <a:endParaRPr lang="en-US" altLang="zh-CN" b="1" dirty="0" smtClean="0">
              <a:latin typeface="+mn-lt"/>
              <a:ea typeface="宋体" pitchFamily="2" charset="-122"/>
              <a:cs typeface="Times New Roman" pitchFamily="18" charset="0"/>
            </a:endParaRPr>
          </a:p>
        </p:txBody>
      </p:sp>
      <p:sp>
        <p:nvSpPr>
          <p:cNvPr id="29699" name="Rectangle 3"/>
          <p:cNvSpPr>
            <a:spLocks noGrp="1" noChangeArrowheads="1"/>
          </p:cNvSpPr>
          <p:nvPr>
            <p:ph type="body" idx="1"/>
          </p:nvPr>
        </p:nvSpPr>
        <p:spPr>
          <a:xfrm>
            <a:off x="285720" y="1357298"/>
            <a:ext cx="8497192" cy="4114800"/>
          </a:xfrm>
        </p:spPr>
        <p:txBody>
          <a:bodyPr>
            <a:normAutofit/>
          </a:bodyPr>
          <a:lstStyle/>
          <a:p>
            <a:pPr marL="457200" indent="-457200">
              <a:lnSpc>
                <a:spcPct val="150000"/>
              </a:lnSpc>
              <a:buFont typeface="+mj-lt"/>
              <a:buAutoNum type="arabicPeriod"/>
              <a:defRPr/>
            </a:pPr>
            <a:r>
              <a:rPr lang="zh-CN" altLang="en-US" sz="2400" dirty="0" smtClean="0">
                <a:ea typeface="宋体" pitchFamily="2" charset="-122"/>
              </a:rPr>
              <a:t>在方法</a:t>
            </a:r>
            <a:r>
              <a:rPr lang="en-US" altLang="zh-CN" sz="2400" dirty="0" err="1" smtClean="0">
                <a:ea typeface="宋体" pitchFamily="2" charset="-122"/>
              </a:rPr>
              <a:t>listPrice</a:t>
            </a:r>
            <a:r>
              <a:rPr lang="zh-CN" altLang="en-US" sz="2400" dirty="0" smtClean="0">
                <a:ea typeface="宋体" pitchFamily="2" charset="-122"/>
              </a:rPr>
              <a:t>中，判断</a:t>
            </a:r>
            <a:r>
              <a:rPr lang="en-US" altLang="zh-CN" sz="2400" dirty="0" smtClean="0">
                <a:ea typeface="宋体" pitchFamily="2" charset="-122"/>
              </a:rPr>
              <a:t>Computer</a:t>
            </a:r>
            <a:r>
              <a:rPr lang="zh-CN" altLang="en-US" sz="2400" dirty="0" smtClean="0">
                <a:ea typeface="宋体" pitchFamily="2" charset="-122"/>
              </a:rPr>
              <a:t>参数的真实对象，并调用不同对象上的特有方法</a:t>
            </a:r>
          </a:p>
        </p:txBody>
      </p:sp>
    </p:spTree>
    <p:extLst>
      <p:ext uri="{BB962C8B-B14F-4D97-AF65-F5344CB8AC3E}">
        <p14:creationId xmlns:p14="http://schemas.microsoft.com/office/powerpoint/2010/main" val="150587458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2" cstate="print"/>
          <a:stretch>
            <a:fillRect/>
          </a:stretch>
        </p:blipFill>
        <p:spPr>
          <a:xfrm>
            <a:off x="357158" y="1857364"/>
            <a:ext cx="8429684" cy="1928826"/>
          </a:xfrm>
        </p:spPr>
      </p:pic>
      <p:sp>
        <p:nvSpPr>
          <p:cNvPr id="7" name="TextBox 6"/>
          <p:cNvSpPr txBox="1"/>
          <p:nvPr/>
        </p:nvSpPr>
        <p:spPr>
          <a:xfrm>
            <a:off x="1142976" y="2445245"/>
            <a:ext cx="7786742" cy="769441"/>
          </a:xfrm>
          <a:prstGeom prst="rect">
            <a:avLst/>
          </a:prstGeom>
          <a:noFill/>
        </p:spPr>
        <p:txBody>
          <a:bodyPr wrap="square" rtlCol="0">
            <a:spAutoFit/>
          </a:bodyPr>
          <a:lstStyle/>
          <a:p>
            <a:r>
              <a:rPr lang="zh-CN" altLang="en-US" sz="4400" dirty="0" smtClean="0">
                <a:solidFill>
                  <a:schemeClr val="bg1"/>
                </a:solidFill>
              </a:rPr>
              <a:t>第三节 对象关联与</a:t>
            </a:r>
            <a:r>
              <a:rPr lang="en-US" altLang="zh-CN" sz="4400" dirty="0" smtClean="0">
                <a:solidFill>
                  <a:schemeClr val="bg1"/>
                </a:solidFill>
              </a:rPr>
              <a:t>Object</a:t>
            </a:r>
            <a:r>
              <a:rPr lang="zh-CN" altLang="en-US" sz="4400" dirty="0" smtClean="0">
                <a:solidFill>
                  <a:schemeClr val="bg1"/>
                </a:solidFill>
              </a:rPr>
              <a:t>类</a:t>
            </a:r>
            <a:endParaRPr lang="zh-CN" altLang="en-US" sz="4400"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TextBox 5"/>
          <p:cNvSpPr txBox="1">
            <a:spLocks noChangeArrowheads="1"/>
          </p:cNvSpPr>
          <p:nvPr/>
        </p:nvSpPr>
        <p:spPr bwMode="auto">
          <a:xfrm>
            <a:off x="323528" y="1628800"/>
            <a:ext cx="8496944"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342900" indent="-342900" eaLnBrk="1" hangingPunct="1">
              <a:buFont typeface="Wingdings" pitchFamily="2" charset="2"/>
              <a:buChar char="l"/>
            </a:pPr>
            <a:r>
              <a:rPr lang="zh-CN" altLang="en-US" sz="2800" b="1" dirty="0" smtClean="0">
                <a:latin typeface="+mn-lt"/>
              </a:rPr>
              <a:t>为什么要有继承？</a:t>
            </a:r>
            <a:endParaRPr lang="en-US" altLang="zh-CN" sz="2800" b="1" dirty="0" smtClean="0">
              <a:latin typeface="+mn-lt"/>
            </a:endParaRPr>
          </a:p>
          <a:p>
            <a:pPr marL="1200150" lvl="1" indent="-457200" eaLnBrk="1" hangingPunct="1">
              <a:buFont typeface="Wingdings" pitchFamily="2" charset="2"/>
              <a:buChar char="Ø"/>
            </a:pPr>
            <a:r>
              <a:rPr lang="zh-CN" altLang="en-US" sz="2400" dirty="0" smtClean="0">
                <a:solidFill>
                  <a:srgbClr val="0000FF"/>
                </a:solidFill>
                <a:latin typeface="+mn-lt"/>
              </a:rPr>
              <a:t>多</a:t>
            </a:r>
            <a:r>
              <a:rPr lang="zh-CN" altLang="en-US" sz="2400" dirty="0">
                <a:solidFill>
                  <a:srgbClr val="0000FF"/>
                </a:solidFill>
                <a:latin typeface="+mn-lt"/>
              </a:rPr>
              <a:t>个类中</a:t>
            </a:r>
            <a:r>
              <a:rPr lang="zh-CN" altLang="en-US" sz="2400" dirty="0">
                <a:latin typeface="+mn-lt"/>
              </a:rPr>
              <a:t>存在相同属性和行为时，将这些内容抽取到</a:t>
            </a:r>
            <a:r>
              <a:rPr lang="zh-CN" altLang="en-US" sz="2400" dirty="0">
                <a:solidFill>
                  <a:srgbClr val="0000FF"/>
                </a:solidFill>
                <a:latin typeface="+mn-lt"/>
              </a:rPr>
              <a:t>单独一个</a:t>
            </a:r>
            <a:r>
              <a:rPr lang="zh-CN" altLang="en-US" sz="2400" dirty="0">
                <a:latin typeface="+mn-lt"/>
              </a:rPr>
              <a:t>类中，那么多个类无需再定义这些属性和行为，只要</a:t>
            </a:r>
            <a:r>
              <a:rPr lang="zh-CN" altLang="en-US" sz="2400" dirty="0" smtClean="0">
                <a:latin typeface="+mn-lt"/>
              </a:rPr>
              <a:t>继承那个</a:t>
            </a:r>
            <a:r>
              <a:rPr lang="zh-CN" altLang="en-US" sz="2400" dirty="0">
                <a:latin typeface="+mn-lt"/>
              </a:rPr>
              <a:t>类即可</a:t>
            </a:r>
            <a:r>
              <a:rPr lang="zh-CN" altLang="en-US" sz="2400" dirty="0" smtClean="0">
                <a:latin typeface="+mn-lt"/>
              </a:rPr>
              <a:t>。</a:t>
            </a:r>
            <a:r>
              <a:rPr lang="zh-CN" altLang="en-US" sz="2400" dirty="0" smtClean="0">
                <a:ea typeface="宋体" pitchFamily="2" charset="-122"/>
                <a:cs typeface="Times New Roman" pitchFamily="18" charset="0"/>
              </a:rPr>
              <a:t>提高了代码的复用性。</a:t>
            </a:r>
            <a:endParaRPr lang="en-US" altLang="zh-CN" sz="2400" dirty="0" smtClean="0">
              <a:latin typeface="+mn-lt"/>
            </a:endParaRPr>
          </a:p>
          <a:p>
            <a:pPr marL="1200150" lvl="1" indent="-457200" eaLnBrk="1" hangingPunct="1">
              <a:buFont typeface="Wingdings" pitchFamily="2" charset="2"/>
              <a:buChar char="Ø"/>
            </a:pPr>
            <a:r>
              <a:rPr lang="zh-CN" altLang="en-US" sz="2400" dirty="0" smtClean="0">
                <a:ea typeface="宋体" pitchFamily="2" charset="-122"/>
                <a:cs typeface="Times New Roman" pitchFamily="18" charset="0"/>
              </a:rPr>
              <a:t>继承的出现让类与类之间产生了关系，可以创建更为特殊的类型。</a:t>
            </a:r>
            <a:endParaRPr lang="en-US" altLang="zh-CN" sz="2400" dirty="0" smtClean="0">
              <a:ea typeface="宋体" pitchFamily="2" charset="-122"/>
              <a:cs typeface="Times New Roman" pitchFamily="18" charset="0"/>
            </a:endParaRPr>
          </a:p>
          <a:p>
            <a:pPr marL="1200150" lvl="1" indent="-457200" eaLnBrk="1" hangingPunct="1">
              <a:buFont typeface="Wingdings" pitchFamily="2" charset="2"/>
              <a:buChar char="Ø"/>
            </a:pPr>
            <a:r>
              <a:rPr lang="zh-CN" altLang="en-US" sz="2400" dirty="0" smtClean="0">
                <a:ea typeface="宋体" pitchFamily="2" charset="-122"/>
                <a:cs typeface="Times New Roman" pitchFamily="18" charset="0"/>
              </a:rPr>
              <a:t>利于可维护性。</a:t>
            </a:r>
            <a:endParaRPr lang="en-US" altLang="zh-CN" sz="2800" dirty="0" smtClean="0">
              <a:latin typeface="+mn-lt"/>
            </a:endParaRPr>
          </a:p>
          <a:p>
            <a:pPr marL="457200" indent="-457200" eaLnBrk="1" hangingPunct="1">
              <a:buFont typeface="Wingdings" pitchFamily="2" charset="2"/>
              <a:buChar char="l"/>
            </a:pPr>
            <a:r>
              <a:rPr lang="zh-CN" altLang="en-US" sz="2600" dirty="0" smtClean="0">
                <a:latin typeface="+mn-lt"/>
              </a:rPr>
              <a:t>此处的多</a:t>
            </a:r>
            <a:r>
              <a:rPr lang="zh-CN" altLang="en-US" sz="2600" dirty="0">
                <a:latin typeface="+mn-lt"/>
              </a:rPr>
              <a:t>个</a:t>
            </a:r>
            <a:r>
              <a:rPr lang="zh-CN" altLang="en-US" sz="2600" dirty="0" smtClean="0">
                <a:latin typeface="+mn-lt"/>
              </a:rPr>
              <a:t>类称为</a:t>
            </a:r>
            <a:r>
              <a:rPr lang="zh-CN" altLang="en-US" sz="2600" b="1" dirty="0">
                <a:solidFill>
                  <a:srgbClr val="0000FF"/>
                </a:solidFill>
                <a:latin typeface="+mn-lt"/>
              </a:rPr>
              <a:t>子类</a:t>
            </a:r>
            <a:r>
              <a:rPr lang="zh-CN" altLang="en-US" sz="2600" dirty="0">
                <a:latin typeface="+mn-lt"/>
              </a:rPr>
              <a:t>，</a:t>
            </a:r>
            <a:r>
              <a:rPr lang="zh-CN" altLang="en-US" sz="2600" dirty="0" smtClean="0">
                <a:latin typeface="+mn-lt"/>
              </a:rPr>
              <a:t>单独的这个</a:t>
            </a:r>
            <a:r>
              <a:rPr lang="zh-CN" altLang="en-US" sz="2600" dirty="0">
                <a:latin typeface="+mn-lt"/>
              </a:rPr>
              <a:t>类称为</a:t>
            </a:r>
            <a:r>
              <a:rPr lang="zh-CN" altLang="en-US" sz="2600" dirty="0">
                <a:solidFill>
                  <a:srgbClr val="0000FF"/>
                </a:solidFill>
                <a:latin typeface="+mn-lt"/>
              </a:rPr>
              <a:t>父</a:t>
            </a:r>
            <a:r>
              <a:rPr lang="zh-CN" altLang="en-US" sz="2600" dirty="0" smtClean="0">
                <a:solidFill>
                  <a:srgbClr val="0000FF"/>
                </a:solidFill>
                <a:latin typeface="+mn-lt"/>
              </a:rPr>
              <a:t>类（基类或超类）</a:t>
            </a:r>
            <a:r>
              <a:rPr lang="zh-CN" altLang="en-US" sz="2600" dirty="0" smtClean="0">
                <a:latin typeface="+mn-lt"/>
              </a:rPr>
              <a:t>。可以理解为</a:t>
            </a:r>
            <a:r>
              <a:rPr lang="en-US" altLang="zh-CN" sz="2600" dirty="0" smtClean="0">
                <a:latin typeface="+mn-lt"/>
              </a:rPr>
              <a:t>:</a:t>
            </a:r>
            <a:r>
              <a:rPr lang="zh-CN" altLang="en-US" sz="2600" dirty="0" smtClean="0">
                <a:latin typeface="+mn-lt"/>
              </a:rPr>
              <a:t>“子类 </a:t>
            </a:r>
            <a:r>
              <a:rPr lang="en-US" altLang="zh-CN" sz="2600" dirty="0" smtClean="0">
                <a:latin typeface="+mn-lt"/>
              </a:rPr>
              <a:t>is a </a:t>
            </a:r>
            <a:r>
              <a:rPr lang="zh-CN" altLang="en-US" sz="2600" dirty="0" smtClean="0">
                <a:latin typeface="+mn-lt"/>
              </a:rPr>
              <a:t>父类”</a:t>
            </a:r>
            <a:endParaRPr lang="en-US" altLang="zh-CN" sz="2600" dirty="0" smtClean="0">
              <a:latin typeface="+mn-lt"/>
              <a:ea typeface="宋体" pitchFamily="2" charset="-122"/>
              <a:cs typeface="Times New Roman" pitchFamily="18" charset="0"/>
            </a:endParaRPr>
          </a:p>
          <a:p>
            <a:pPr marL="457200" indent="-457200" eaLnBrk="1" hangingPunct="1">
              <a:buFont typeface="Wingdings" pitchFamily="2" charset="2"/>
              <a:buChar char="l"/>
            </a:pPr>
            <a:r>
              <a:rPr lang="zh-CN" altLang="en-US" sz="2600" dirty="0" smtClean="0">
                <a:latin typeface="+mn-lt"/>
                <a:ea typeface="宋体" pitchFamily="2" charset="-122"/>
                <a:cs typeface="Times New Roman" pitchFamily="18" charset="0"/>
              </a:rPr>
              <a:t>类</a:t>
            </a:r>
            <a:r>
              <a:rPr lang="zh-CN" altLang="en-US" sz="2600" dirty="0">
                <a:latin typeface="+mn-lt"/>
                <a:ea typeface="宋体" pitchFamily="2" charset="-122"/>
                <a:cs typeface="Times New Roman" pitchFamily="18" charset="0"/>
              </a:rPr>
              <a:t>继承语法规则</a:t>
            </a:r>
            <a:r>
              <a:rPr lang="en-US" altLang="zh-CN" sz="2600" dirty="0">
                <a:latin typeface="+mn-lt"/>
                <a:ea typeface="宋体" pitchFamily="2" charset="-122"/>
                <a:cs typeface="Times New Roman" pitchFamily="18" charset="0"/>
              </a:rPr>
              <a:t>:</a:t>
            </a:r>
          </a:p>
          <a:p>
            <a:pPr eaLnBrk="1" hangingPunct="1"/>
            <a:r>
              <a:rPr lang="en-US" altLang="zh-CN" sz="2400" dirty="0" smtClean="0">
                <a:latin typeface="+mn-lt"/>
              </a:rPr>
              <a:t>      class Subclass </a:t>
            </a:r>
            <a:r>
              <a:rPr lang="en-US" altLang="zh-CN" sz="2400" dirty="0">
                <a:solidFill>
                  <a:srgbClr val="FF0000"/>
                </a:solidFill>
                <a:latin typeface="+mn-lt"/>
              </a:rPr>
              <a:t>extends</a:t>
            </a:r>
            <a:r>
              <a:rPr lang="en-US" altLang="zh-CN" sz="2400" dirty="0">
                <a:latin typeface="+mn-lt"/>
              </a:rPr>
              <a:t> </a:t>
            </a:r>
            <a:r>
              <a:rPr lang="en-US" altLang="zh-CN" sz="2400" dirty="0" smtClean="0">
                <a:latin typeface="+mn-lt"/>
              </a:rPr>
              <a:t>Superclass{</a:t>
            </a:r>
            <a:r>
              <a:rPr lang="zh-CN" altLang="en-US" sz="2400" dirty="0" smtClean="0">
                <a:latin typeface="+mn-lt"/>
              </a:rPr>
              <a:t> </a:t>
            </a:r>
            <a:r>
              <a:rPr lang="en-US" altLang="zh-CN" sz="2400" dirty="0" smtClean="0">
                <a:latin typeface="+mn-lt"/>
              </a:rPr>
              <a:t>}</a:t>
            </a:r>
          </a:p>
        </p:txBody>
      </p:sp>
      <p:sp>
        <p:nvSpPr>
          <p:cNvPr id="7" name="Rectangle 2"/>
          <p:cNvSpPr txBox="1">
            <a:spLocks noChangeArrowheads="1"/>
          </p:cNvSpPr>
          <p:nvPr/>
        </p:nvSpPr>
        <p:spPr>
          <a:xfrm>
            <a:off x="4067944" y="831043"/>
            <a:ext cx="2232248" cy="571500"/>
          </a:xfrm>
          <a:prstGeom prst="rect">
            <a:avLst/>
          </a:prstGeom>
        </p:spPr>
        <p:txBody>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algn="l">
              <a:defRPr/>
            </a:pPr>
            <a:r>
              <a:rPr lang="zh-CN" altLang="en-US" b="1" dirty="0" smtClean="0">
                <a:latin typeface="+mn-lt"/>
                <a:ea typeface="宋体" pitchFamily="2" charset="-122"/>
                <a:cs typeface="Times New Roman" pitchFamily="18" charset="0"/>
              </a:rPr>
              <a:t>继  承</a:t>
            </a:r>
            <a:r>
              <a:rPr lang="en-US" altLang="zh-CN" b="1" dirty="0" smtClean="0">
                <a:latin typeface="+mn-lt"/>
                <a:ea typeface="宋体" pitchFamily="2" charset="-122"/>
                <a:cs typeface="Times New Roman" pitchFamily="18" charset="0"/>
              </a:rPr>
              <a:t>(3)</a:t>
            </a:r>
            <a:r>
              <a:rPr lang="zh-CN" altLang="en-US" b="1" dirty="0" smtClean="0">
                <a:latin typeface="+mn-lt"/>
                <a:ea typeface="宋体" pitchFamily="2" charset="-122"/>
                <a:cs typeface="Times New Roman" pitchFamily="18" charset="0"/>
              </a:rPr>
              <a:t> </a:t>
            </a:r>
            <a:endParaRPr lang="en-US" altLang="zh-CN" b="1" dirty="0" smtClean="0">
              <a:latin typeface="+mn-lt"/>
              <a:ea typeface="宋体" pitchFamily="2" charset="-122"/>
              <a:cs typeface="Times New Roman" pitchFamily="18" charset="0"/>
            </a:endParaRPr>
          </a:p>
        </p:txBody>
      </p:sp>
    </p:spTree>
    <p:extLst>
      <p:ext uri="{BB962C8B-B14F-4D97-AF65-F5344CB8AC3E}">
        <p14:creationId xmlns:p14="http://schemas.microsoft.com/office/powerpoint/2010/main" val="167795800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714356"/>
            <a:ext cx="8229600" cy="857256"/>
          </a:xfrm>
        </p:spPr>
        <p:txBody>
          <a:bodyPr/>
          <a:lstStyle/>
          <a:p>
            <a:r>
              <a:rPr lang="zh-CN" altLang="en-US" b="1" dirty="0" smtClean="0">
                <a:latin typeface="宋体" pitchFamily="2" charset="-122"/>
                <a:ea typeface="宋体" pitchFamily="2" charset="-122"/>
              </a:rPr>
              <a:t>对象的关联</a:t>
            </a:r>
            <a:endParaRPr lang="zh-CN" altLang="en-US" b="1" dirty="0">
              <a:latin typeface="宋体" pitchFamily="2" charset="-122"/>
              <a:ea typeface="宋体" pitchFamily="2" charset="-122"/>
            </a:endParaRPr>
          </a:p>
        </p:txBody>
      </p:sp>
      <p:sp>
        <p:nvSpPr>
          <p:cNvPr id="3" name="内容占位符 2"/>
          <p:cNvSpPr>
            <a:spLocks noGrp="1"/>
          </p:cNvSpPr>
          <p:nvPr>
            <p:ph idx="1"/>
          </p:nvPr>
        </p:nvSpPr>
        <p:spPr/>
        <p:txBody>
          <a:bodyPr/>
          <a:lstStyle/>
          <a:p>
            <a:r>
              <a:rPr lang="zh-CN" altLang="en-US" dirty="0" smtClean="0">
                <a:ea typeface="宋体" pitchFamily="2" charset="-122"/>
                <a:cs typeface="Times New Roman" pitchFamily="18" charset="0"/>
              </a:rPr>
              <a:t>对象的关联 </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简单地说，是指一个对象中使用了另一个对象。</a:t>
            </a:r>
          </a:p>
          <a:p>
            <a:r>
              <a:rPr lang="zh-CN" altLang="en-US" dirty="0" smtClean="0">
                <a:ea typeface="宋体" pitchFamily="2" charset="-122"/>
                <a:cs typeface="Times New Roman" pitchFamily="18" charset="0"/>
              </a:rPr>
              <a:t>例如，教师对象中使用了电脑对象。</a:t>
            </a:r>
          </a:p>
          <a:p>
            <a:endParaRPr lang="zh-CN" altLang="en-US" dirty="0"/>
          </a:p>
        </p:txBody>
      </p:sp>
      <p:sp>
        <p:nvSpPr>
          <p:cNvPr id="4" name="TextBox 6"/>
          <p:cNvSpPr txBox="1">
            <a:spLocks noChangeArrowheads="1"/>
          </p:cNvSpPr>
          <p:nvPr/>
        </p:nvSpPr>
        <p:spPr bwMode="auto">
          <a:xfrm>
            <a:off x="1831979" y="3857628"/>
            <a:ext cx="1511300" cy="935038"/>
          </a:xfrm>
          <a:prstGeom prst="rect">
            <a:avLst/>
          </a:prstGeom>
          <a:noFill/>
          <a:ln w="19050">
            <a:solidFill>
              <a:schemeClr val="tx1"/>
            </a:solidFill>
            <a:miter lim="800000"/>
            <a:headEnd/>
            <a:tailEnd/>
          </a:ln>
        </p:spPr>
        <p:txBody>
          <a:bodyPr>
            <a:spAutoFit/>
          </a:bodyPr>
          <a:lstStyle/>
          <a:p>
            <a:pPr algn="ctr" latinLnBrk="1"/>
            <a:endParaRPr lang="en-US" altLang="zh-CN" b="1" dirty="0"/>
          </a:p>
          <a:p>
            <a:pPr algn="ctr" latinLnBrk="1"/>
            <a:r>
              <a:rPr lang="en-US" altLang="zh-CN" b="1" dirty="0" smtClean="0"/>
              <a:t>Teacher</a:t>
            </a:r>
            <a:endParaRPr lang="en-US" altLang="zh-CN" b="1" dirty="0"/>
          </a:p>
          <a:p>
            <a:pPr algn="ctr" latinLnBrk="1"/>
            <a:endParaRPr lang="zh-CN" altLang="en-US" b="1" dirty="0"/>
          </a:p>
        </p:txBody>
      </p:sp>
      <p:sp>
        <p:nvSpPr>
          <p:cNvPr id="5" name="TextBox 7"/>
          <p:cNvSpPr txBox="1">
            <a:spLocks noChangeArrowheads="1"/>
          </p:cNvSpPr>
          <p:nvPr/>
        </p:nvSpPr>
        <p:spPr bwMode="auto">
          <a:xfrm>
            <a:off x="5143504" y="3857628"/>
            <a:ext cx="1512887" cy="935038"/>
          </a:xfrm>
          <a:prstGeom prst="rect">
            <a:avLst/>
          </a:prstGeom>
          <a:noFill/>
          <a:ln w="19050">
            <a:solidFill>
              <a:schemeClr val="tx1"/>
            </a:solidFill>
            <a:miter lim="800000"/>
            <a:headEnd/>
            <a:tailEnd/>
          </a:ln>
        </p:spPr>
        <p:txBody>
          <a:bodyPr>
            <a:spAutoFit/>
          </a:bodyPr>
          <a:lstStyle/>
          <a:p>
            <a:pPr algn="ctr" latinLnBrk="1"/>
            <a:endParaRPr lang="en-US" altLang="zh-CN" b="1" dirty="0"/>
          </a:p>
          <a:p>
            <a:pPr algn="ctr" latinLnBrk="1"/>
            <a:r>
              <a:rPr lang="en-US" altLang="zh-CN" b="1" dirty="0"/>
              <a:t>Computer</a:t>
            </a:r>
          </a:p>
          <a:p>
            <a:pPr algn="ctr" latinLnBrk="1"/>
            <a:endParaRPr lang="zh-CN" altLang="en-US" b="1" dirty="0"/>
          </a:p>
        </p:txBody>
      </p:sp>
      <p:cxnSp>
        <p:nvCxnSpPr>
          <p:cNvPr id="6" name="直接连接符 5"/>
          <p:cNvCxnSpPr>
            <a:stCxn id="4" idx="3"/>
            <a:endCxn id="5" idx="1"/>
          </p:cNvCxnSpPr>
          <p:nvPr/>
        </p:nvCxnSpPr>
        <p:spPr bwMode="auto">
          <a:xfrm>
            <a:off x="3343279" y="4325941"/>
            <a:ext cx="1800225" cy="0"/>
          </a:xfrm>
          <a:prstGeom prst="line">
            <a:avLst/>
          </a:prstGeom>
          <a:ln w="19050">
            <a:headEnd type="none" w="med" len="med"/>
            <a:tailEnd type="none" w="med" len="med"/>
          </a:ln>
        </p:spPr>
        <p:style>
          <a:lnRef idx="1">
            <a:schemeClr val="accent4"/>
          </a:lnRef>
          <a:fillRef idx="0">
            <a:schemeClr val="accent4"/>
          </a:fillRef>
          <a:effectRef idx="0">
            <a:schemeClr val="accent4"/>
          </a:effectRef>
          <a:fontRef idx="minor">
            <a:schemeClr val="tx1"/>
          </a:fontRef>
        </p:style>
      </p:cxn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—Teacher</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142056" y="1166417"/>
            <a:ext cx="8534400" cy="5355312"/>
          </a:xfrm>
          <a:prstGeom prst="rect">
            <a:avLst/>
          </a:prstGeom>
          <a:noFill/>
          <a:ln w="9525">
            <a:noFill/>
            <a:miter lim="800000"/>
            <a:headEnd/>
            <a:tailEnd/>
          </a:ln>
        </p:spPr>
        <p:txBody>
          <a:bodyPr>
            <a:spAutoFit/>
          </a:bodyPr>
          <a:lstStyle/>
          <a:p>
            <a:pPr marL="361950" indent="-361950">
              <a:defRPr/>
            </a:pPr>
            <a:r>
              <a:rPr lang="en-US" altLang="zh-CN" dirty="0" smtClean="0">
                <a:ea typeface="宋体" pitchFamily="2" charset="-122"/>
              </a:rPr>
              <a:t>1  public class Teacher {</a:t>
            </a:r>
          </a:p>
          <a:p>
            <a:pPr marL="361950" indent="-361950">
              <a:defRPr/>
            </a:pPr>
            <a:r>
              <a:rPr lang="en-US" altLang="zh-CN" dirty="0" smtClean="0">
                <a:ea typeface="宋体" pitchFamily="2" charset="-122"/>
              </a:rPr>
              <a:t>2      private String name;</a:t>
            </a:r>
          </a:p>
          <a:p>
            <a:pPr marL="361950" indent="-361950">
              <a:defRPr/>
            </a:pPr>
            <a:r>
              <a:rPr lang="en-US" altLang="zh-CN" dirty="0" smtClean="0">
                <a:ea typeface="宋体" pitchFamily="2" charset="-122"/>
              </a:rPr>
              <a:t>3      private </a:t>
            </a:r>
            <a:r>
              <a:rPr lang="en-US" altLang="zh-CN" dirty="0" err="1" smtClean="0">
                <a:ea typeface="宋体" pitchFamily="2" charset="-122"/>
              </a:rPr>
              <a:t>int</a:t>
            </a:r>
            <a:r>
              <a:rPr lang="en-US" altLang="zh-CN" dirty="0" smtClean="0">
                <a:ea typeface="宋体" pitchFamily="2" charset="-122"/>
              </a:rPr>
              <a:t> id;</a:t>
            </a:r>
          </a:p>
          <a:p>
            <a:pPr marL="361950" indent="-361950">
              <a:defRPr/>
            </a:pPr>
            <a:r>
              <a:rPr lang="en-US" altLang="zh-CN" dirty="0" smtClean="0">
                <a:ea typeface="宋体" pitchFamily="2" charset="-122"/>
              </a:rPr>
              <a:t>4      private String major;</a:t>
            </a:r>
          </a:p>
          <a:p>
            <a:pPr marL="361950" indent="-361950">
              <a:defRPr/>
            </a:pPr>
            <a:r>
              <a:rPr lang="en-US" altLang="zh-CN" dirty="0" smtClean="0">
                <a:ea typeface="宋体" pitchFamily="2" charset="-122"/>
              </a:rPr>
              <a:t>5      private Computer </a:t>
            </a:r>
            <a:r>
              <a:rPr lang="en-US" altLang="zh-CN" dirty="0" err="1" smtClean="0">
                <a:ea typeface="宋体" pitchFamily="2" charset="-122"/>
              </a:rPr>
              <a:t>computer</a:t>
            </a:r>
            <a:r>
              <a:rPr lang="en-US" altLang="zh-CN" dirty="0" smtClean="0">
                <a:ea typeface="宋体" pitchFamily="2" charset="-122"/>
              </a:rPr>
              <a:t>;</a:t>
            </a:r>
          </a:p>
          <a:p>
            <a:pPr marL="361950" indent="-361950">
              <a:defRPr/>
            </a:pPr>
            <a:r>
              <a:rPr lang="en-US" altLang="zh-CN" dirty="0" smtClean="0">
                <a:ea typeface="宋体" pitchFamily="2" charset="-122"/>
              </a:rPr>
              <a:t>6      private Computer </a:t>
            </a:r>
            <a:r>
              <a:rPr lang="en-US" altLang="zh-CN" dirty="0" err="1" smtClean="0">
                <a:ea typeface="宋体" pitchFamily="2" charset="-122"/>
              </a:rPr>
              <a:t>notePad</a:t>
            </a:r>
            <a:r>
              <a:rPr lang="en-US" altLang="zh-CN" dirty="0" smtClean="0">
                <a:ea typeface="宋体" pitchFamily="2" charset="-122"/>
              </a:rPr>
              <a:t> = new Computer(3.0, 2, 400);</a:t>
            </a:r>
          </a:p>
          <a:p>
            <a:pPr marL="361950" indent="-361950">
              <a:defRPr/>
            </a:pPr>
            <a:r>
              <a:rPr lang="en-US" altLang="zh-CN" dirty="0" smtClean="0">
                <a:ea typeface="宋体" pitchFamily="2" charset="-122"/>
              </a:rPr>
              <a:t>7  </a:t>
            </a:r>
          </a:p>
          <a:p>
            <a:pPr marL="361950" indent="-361950">
              <a:defRPr/>
            </a:pPr>
            <a:r>
              <a:rPr lang="en-US" altLang="zh-CN" dirty="0" smtClean="0">
                <a:ea typeface="宋体" pitchFamily="2" charset="-122"/>
              </a:rPr>
              <a:t>8      public Teacher(String name, </a:t>
            </a:r>
            <a:r>
              <a:rPr lang="en-US" altLang="zh-CN" dirty="0" err="1" smtClean="0">
                <a:ea typeface="宋体" pitchFamily="2" charset="-122"/>
              </a:rPr>
              <a:t>int</a:t>
            </a:r>
            <a:r>
              <a:rPr lang="en-US" altLang="zh-CN" dirty="0" smtClean="0">
                <a:ea typeface="宋体" pitchFamily="2" charset="-122"/>
              </a:rPr>
              <a:t> id, String major) {</a:t>
            </a:r>
          </a:p>
          <a:p>
            <a:pPr marL="361950" indent="-361950">
              <a:defRPr/>
            </a:pPr>
            <a:r>
              <a:rPr lang="en-US" altLang="zh-CN" dirty="0" smtClean="0">
                <a:ea typeface="宋体" pitchFamily="2" charset="-122"/>
              </a:rPr>
              <a:t>9          this.name = name;</a:t>
            </a:r>
          </a:p>
          <a:p>
            <a:pPr marL="361950" indent="-361950">
              <a:defRPr/>
            </a:pPr>
            <a:r>
              <a:rPr lang="en-US" altLang="zh-CN" dirty="0" smtClean="0">
                <a:ea typeface="宋体" pitchFamily="2" charset="-122"/>
              </a:rPr>
              <a:t>10         this.id = id;</a:t>
            </a:r>
          </a:p>
          <a:p>
            <a:pPr marL="361950" indent="-361950">
              <a:defRPr/>
            </a:pPr>
            <a:r>
              <a:rPr lang="en-US" altLang="zh-CN" dirty="0" smtClean="0">
                <a:ea typeface="宋体" pitchFamily="2" charset="-122"/>
              </a:rPr>
              <a:t>11         </a:t>
            </a:r>
            <a:r>
              <a:rPr lang="en-US" altLang="zh-CN" dirty="0" err="1" smtClean="0">
                <a:ea typeface="宋体" pitchFamily="2" charset="-122"/>
              </a:rPr>
              <a:t>this.major</a:t>
            </a:r>
            <a:r>
              <a:rPr lang="en-US" altLang="zh-CN" dirty="0" smtClean="0">
                <a:ea typeface="宋体" pitchFamily="2" charset="-122"/>
              </a:rPr>
              <a:t> = major;</a:t>
            </a:r>
          </a:p>
          <a:p>
            <a:pPr marL="361950" indent="-361950">
              <a:defRPr/>
            </a:pPr>
            <a:r>
              <a:rPr lang="en-US" altLang="zh-CN" dirty="0" smtClean="0">
                <a:ea typeface="宋体" pitchFamily="2" charset="-122"/>
              </a:rPr>
              <a:t>12     }</a:t>
            </a:r>
          </a:p>
          <a:p>
            <a:pPr marL="361950" indent="-361950">
              <a:defRPr/>
            </a:pPr>
            <a:r>
              <a:rPr lang="en-US" altLang="zh-CN" dirty="0" smtClean="0">
                <a:ea typeface="宋体" pitchFamily="2" charset="-122"/>
              </a:rPr>
              <a:t>13 </a:t>
            </a:r>
          </a:p>
          <a:p>
            <a:pPr marL="361950" indent="-361950">
              <a:defRPr/>
            </a:pPr>
            <a:r>
              <a:rPr lang="en-US" altLang="zh-CN" dirty="0" smtClean="0">
                <a:ea typeface="宋体" pitchFamily="2" charset="-122"/>
              </a:rPr>
              <a:t>14     public Teacher(String name, </a:t>
            </a:r>
            <a:r>
              <a:rPr lang="en-US" altLang="zh-CN" dirty="0" err="1" smtClean="0">
                <a:ea typeface="宋体" pitchFamily="2" charset="-122"/>
              </a:rPr>
              <a:t>int</a:t>
            </a:r>
            <a:r>
              <a:rPr lang="en-US" altLang="zh-CN" dirty="0" smtClean="0">
                <a:ea typeface="宋体" pitchFamily="2" charset="-122"/>
              </a:rPr>
              <a:t> id, String major,</a:t>
            </a:r>
          </a:p>
          <a:p>
            <a:pPr marL="361950" indent="-361950">
              <a:defRPr/>
            </a:pPr>
            <a:r>
              <a:rPr lang="en-US" altLang="zh-CN" dirty="0" smtClean="0">
                <a:ea typeface="宋体" pitchFamily="2" charset="-122"/>
              </a:rPr>
              <a:t>15                    Computer </a:t>
            </a:r>
            <a:r>
              <a:rPr lang="en-US" altLang="zh-CN" dirty="0" err="1" smtClean="0">
                <a:ea typeface="宋体" pitchFamily="2" charset="-122"/>
              </a:rPr>
              <a:t>computer</a:t>
            </a:r>
            <a:r>
              <a:rPr lang="en-US" altLang="zh-CN" dirty="0" smtClean="0">
                <a:ea typeface="宋体" pitchFamily="2" charset="-122"/>
              </a:rPr>
              <a:t>) {</a:t>
            </a:r>
          </a:p>
          <a:p>
            <a:pPr marL="361950" indent="-361950">
              <a:defRPr/>
            </a:pPr>
            <a:r>
              <a:rPr lang="en-US" altLang="zh-CN" dirty="0" smtClean="0">
                <a:ea typeface="宋体" pitchFamily="2" charset="-122"/>
              </a:rPr>
              <a:t>16         this(name, id, major);</a:t>
            </a:r>
          </a:p>
          <a:p>
            <a:pPr marL="361950" indent="-361950">
              <a:defRPr/>
            </a:pPr>
            <a:r>
              <a:rPr lang="en-US" altLang="zh-CN" dirty="0" smtClean="0">
                <a:ea typeface="宋体" pitchFamily="2" charset="-122"/>
              </a:rPr>
              <a:t>17         </a:t>
            </a:r>
            <a:r>
              <a:rPr lang="en-US" altLang="zh-CN" dirty="0" err="1" smtClean="0">
                <a:ea typeface="宋体" pitchFamily="2" charset="-122"/>
              </a:rPr>
              <a:t>this.computer</a:t>
            </a:r>
            <a:r>
              <a:rPr lang="en-US" altLang="zh-CN" dirty="0" smtClean="0">
                <a:ea typeface="宋体" pitchFamily="2" charset="-122"/>
              </a:rPr>
              <a:t> = computer;</a:t>
            </a:r>
          </a:p>
          <a:p>
            <a:pPr marL="361950" indent="-361950">
              <a:defRPr/>
            </a:pPr>
            <a:r>
              <a:rPr lang="en-US" altLang="zh-CN" dirty="0" smtClean="0">
                <a:ea typeface="宋体" pitchFamily="2" charset="-122"/>
              </a:rPr>
              <a:t>18     }</a:t>
            </a:r>
          </a:p>
          <a:p>
            <a:pPr marL="361950" indent="-361950">
              <a:defRPr/>
            </a:pPr>
            <a:r>
              <a:rPr lang="en-US" altLang="zh-CN" dirty="0" smtClean="0">
                <a:ea typeface="宋体" pitchFamily="2" charset="-122"/>
              </a:rPr>
              <a:t>19 </a:t>
            </a:r>
            <a:endParaRPr lang="zh-CN" altLang="en-US" dirty="0" smtClean="0">
              <a:ea typeface="宋体" pitchFamily="2" charset="-122"/>
            </a:endParaRPr>
          </a:p>
        </p:txBody>
      </p:sp>
    </p:spTree>
    <p:extLst>
      <p:ext uri="{BB962C8B-B14F-4D97-AF65-F5344CB8AC3E}">
        <p14:creationId xmlns:p14="http://schemas.microsoft.com/office/powerpoint/2010/main" val="351471341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—Person</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142056" y="1166417"/>
            <a:ext cx="8534400" cy="3693319"/>
          </a:xfrm>
          <a:prstGeom prst="rect">
            <a:avLst/>
          </a:prstGeom>
          <a:noFill/>
          <a:ln w="9525">
            <a:noFill/>
            <a:miter lim="800000"/>
            <a:headEnd/>
            <a:tailEnd/>
          </a:ln>
        </p:spPr>
        <p:txBody>
          <a:bodyPr>
            <a:spAutoFit/>
          </a:bodyPr>
          <a:lstStyle/>
          <a:p>
            <a:pPr marL="361950" indent="-361950">
              <a:defRPr/>
            </a:pPr>
            <a:r>
              <a:rPr lang="en-US" altLang="zh-CN" dirty="0" smtClean="0">
                <a:ea typeface="宋体" pitchFamily="2" charset="-122"/>
              </a:rPr>
              <a:t>20     public </a:t>
            </a:r>
            <a:r>
              <a:rPr lang="en-US" altLang="zh-CN" dirty="0" err="1" smtClean="0">
                <a:ea typeface="宋体" pitchFamily="2" charset="-122"/>
              </a:rPr>
              <a:t>int</a:t>
            </a:r>
            <a:r>
              <a:rPr lang="en-US" altLang="zh-CN" dirty="0" smtClean="0">
                <a:ea typeface="宋体" pitchFamily="2" charset="-122"/>
              </a:rPr>
              <a:t> </a:t>
            </a:r>
            <a:r>
              <a:rPr lang="en-US" altLang="zh-CN" dirty="0" err="1" smtClean="0">
                <a:ea typeface="宋体" pitchFamily="2" charset="-122"/>
              </a:rPr>
              <a:t>getId</a:t>
            </a:r>
            <a:r>
              <a:rPr lang="en-US" altLang="zh-CN" dirty="0" smtClean="0">
                <a:ea typeface="宋体" pitchFamily="2" charset="-122"/>
              </a:rPr>
              <a:t>() {</a:t>
            </a:r>
          </a:p>
          <a:p>
            <a:pPr marL="361950" indent="-361950">
              <a:defRPr/>
            </a:pPr>
            <a:r>
              <a:rPr lang="en-US" altLang="zh-CN" dirty="0" smtClean="0">
                <a:ea typeface="宋体" pitchFamily="2" charset="-122"/>
              </a:rPr>
              <a:t>21         return id;</a:t>
            </a:r>
          </a:p>
          <a:p>
            <a:pPr marL="361950" indent="-361950">
              <a:defRPr/>
            </a:pPr>
            <a:r>
              <a:rPr lang="en-US" altLang="zh-CN" dirty="0" smtClean="0">
                <a:ea typeface="宋体" pitchFamily="2" charset="-122"/>
              </a:rPr>
              <a:t>22     }</a:t>
            </a:r>
          </a:p>
          <a:p>
            <a:pPr marL="361950" indent="-361950">
              <a:defRPr/>
            </a:pPr>
            <a:r>
              <a:rPr lang="en-US" altLang="zh-CN" dirty="0" smtClean="0">
                <a:ea typeface="宋体" pitchFamily="2" charset="-122"/>
              </a:rPr>
              <a:t>23 </a:t>
            </a:r>
          </a:p>
          <a:p>
            <a:pPr marL="361950" indent="-361950">
              <a:defRPr/>
            </a:pPr>
            <a:r>
              <a:rPr lang="en-US" altLang="zh-CN" dirty="0" smtClean="0">
                <a:ea typeface="宋体" pitchFamily="2" charset="-122"/>
              </a:rPr>
              <a:t>24     public String </a:t>
            </a:r>
            <a:r>
              <a:rPr lang="en-US" altLang="zh-CN" dirty="0" err="1" smtClean="0">
                <a:ea typeface="宋体" pitchFamily="2" charset="-122"/>
              </a:rPr>
              <a:t>getMajor</a:t>
            </a:r>
            <a:r>
              <a:rPr lang="en-US" altLang="zh-CN" dirty="0" smtClean="0">
                <a:ea typeface="宋体" pitchFamily="2" charset="-122"/>
              </a:rPr>
              <a:t>() {</a:t>
            </a:r>
          </a:p>
          <a:p>
            <a:pPr marL="361950" indent="-361950">
              <a:defRPr/>
            </a:pPr>
            <a:r>
              <a:rPr lang="en-US" altLang="zh-CN" dirty="0" smtClean="0">
                <a:ea typeface="宋体" pitchFamily="2" charset="-122"/>
              </a:rPr>
              <a:t>25         return major;</a:t>
            </a:r>
          </a:p>
          <a:p>
            <a:pPr marL="361950" indent="-361950">
              <a:defRPr/>
            </a:pPr>
            <a:r>
              <a:rPr lang="en-US" altLang="zh-CN" dirty="0" smtClean="0">
                <a:ea typeface="宋体" pitchFamily="2" charset="-122"/>
              </a:rPr>
              <a:t>26     }</a:t>
            </a:r>
          </a:p>
          <a:p>
            <a:pPr marL="361950" indent="-361950">
              <a:defRPr/>
            </a:pPr>
            <a:r>
              <a:rPr lang="en-US" altLang="zh-CN" dirty="0" smtClean="0">
                <a:ea typeface="宋体" pitchFamily="2" charset="-122"/>
              </a:rPr>
              <a:t>27 </a:t>
            </a:r>
          </a:p>
          <a:p>
            <a:pPr marL="361950" indent="-361950">
              <a:defRPr/>
            </a:pPr>
            <a:r>
              <a:rPr lang="en-US" altLang="zh-CN" dirty="0" smtClean="0">
                <a:ea typeface="宋体" pitchFamily="2" charset="-122"/>
              </a:rPr>
              <a:t>28     public String say() {</a:t>
            </a:r>
          </a:p>
          <a:p>
            <a:pPr marL="361950" indent="-361950">
              <a:defRPr/>
            </a:pPr>
            <a:r>
              <a:rPr lang="en-US" altLang="zh-CN" dirty="0" smtClean="0">
                <a:ea typeface="宋体" pitchFamily="2" charset="-122"/>
              </a:rPr>
              <a:t>29         return "</a:t>
            </a:r>
            <a:r>
              <a:rPr lang="zh-CN" altLang="en-US" dirty="0" smtClean="0">
                <a:ea typeface="宋体" pitchFamily="2" charset="-122"/>
              </a:rPr>
              <a:t>姓名：</a:t>
            </a:r>
            <a:r>
              <a:rPr lang="en-US" altLang="zh-CN" dirty="0" smtClean="0">
                <a:ea typeface="宋体" pitchFamily="2" charset="-122"/>
              </a:rPr>
              <a:t>" + name + " </a:t>
            </a:r>
            <a:r>
              <a:rPr lang="zh-CN" altLang="en-US" dirty="0" smtClean="0">
                <a:ea typeface="宋体" pitchFamily="2" charset="-122"/>
              </a:rPr>
              <a:t>工号：</a:t>
            </a:r>
            <a:r>
              <a:rPr lang="en-US" altLang="zh-CN" dirty="0" smtClean="0">
                <a:ea typeface="宋体" pitchFamily="2" charset="-122"/>
              </a:rPr>
              <a:t>" + id +</a:t>
            </a:r>
          </a:p>
          <a:p>
            <a:pPr marL="361950" indent="-361950">
              <a:defRPr/>
            </a:pPr>
            <a:r>
              <a:rPr lang="en-US" altLang="zh-CN" dirty="0" smtClean="0">
                <a:ea typeface="宋体" pitchFamily="2" charset="-122"/>
              </a:rPr>
              <a:t>30                " </a:t>
            </a:r>
            <a:r>
              <a:rPr lang="zh-CN" altLang="en-US" dirty="0" smtClean="0">
                <a:ea typeface="宋体" pitchFamily="2" charset="-122"/>
              </a:rPr>
              <a:t>专业：</a:t>
            </a:r>
            <a:r>
              <a:rPr lang="en-US" altLang="zh-CN" dirty="0" smtClean="0">
                <a:ea typeface="宋体" pitchFamily="2" charset="-122"/>
              </a:rPr>
              <a:t>" + major + "\n</a:t>
            </a:r>
            <a:r>
              <a:rPr lang="zh-CN" altLang="en-US" dirty="0" smtClean="0">
                <a:ea typeface="宋体" pitchFamily="2" charset="-122"/>
              </a:rPr>
              <a:t>我用的电脑是：</a:t>
            </a:r>
            <a:r>
              <a:rPr lang="en-US" altLang="zh-CN" dirty="0" smtClean="0">
                <a:ea typeface="宋体" pitchFamily="2" charset="-122"/>
              </a:rPr>
              <a:t>" + </a:t>
            </a:r>
            <a:r>
              <a:rPr lang="en-US" altLang="zh-CN" dirty="0" err="1" smtClean="0">
                <a:ea typeface="宋体" pitchFamily="2" charset="-122"/>
              </a:rPr>
              <a:t>computer.say</a:t>
            </a:r>
            <a:r>
              <a:rPr lang="en-US" altLang="zh-CN" dirty="0" smtClean="0">
                <a:ea typeface="宋体" pitchFamily="2" charset="-122"/>
              </a:rPr>
              <a:t>();</a:t>
            </a:r>
          </a:p>
          <a:p>
            <a:pPr marL="361950" indent="-361950">
              <a:defRPr/>
            </a:pPr>
            <a:r>
              <a:rPr lang="en-US" altLang="zh-CN" dirty="0" smtClean="0">
                <a:ea typeface="宋体" pitchFamily="2" charset="-122"/>
              </a:rPr>
              <a:t>31     }</a:t>
            </a:r>
          </a:p>
          <a:p>
            <a:pPr marL="361950" indent="-361950">
              <a:defRPr/>
            </a:pPr>
            <a:r>
              <a:rPr lang="en-US" altLang="zh-CN" dirty="0" smtClean="0">
                <a:ea typeface="宋体" pitchFamily="2" charset="-122"/>
              </a:rPr>
              <a:t>32 }</a:t>
            </a:r>
            <a:endParaRPr lang="zh-CN" altLang="en-US" dirty="0" smtClean="0">
              <a:ea typeface="宋体" pitchFamily="2" charset="-122"/>
            </a:endParaRPr>
          </a:p>
        </p:txBody>
      </p:sp>
    </p:spTree>
    <p:extLst>
      <p:ext uri="{BB962C8B-B14F-4D97-AF65-F5344CB8AC3E}">
        <p14:creationId xmlns:p14="http://schemas.microsoft.com/office/powerpoint/2010/main" val="351471341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—Computer</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142056" y="1166417"/>
            <a:ext cx="8534400" cy="5078313"/>
          </a:xfrm>
          <a:prstGeom prst="rect">
            <a:avLst/>
          </a:prstGeom>
          <a:noFill/>
          <a:ln w="9525">
            <a:noFill/>
            <a:miter lim="800000"/>
            <a:headEnd/>
            <a:tailEnd/>
          </a:ln>
        </p:spPr>
        <p:txBody>
          <a:bodyPr>
            <a:spAutoFit/>
          </a:bodyPr>
          <a:lstStyle/>
          <a:p>
            <a:pPr marL="361950" indent="-361950">
              <a:defRPr/>
            </a:pPr>
            <a:r>
              <a:rPr lang="en-US" altLang="zh-CN" dirty="0" smtClean="0">
                <a:ea typeface="宋体" pitchFamily="2" charset="-122"/>
              </a:rPr>
              <a:t>1  public class Computer {</a:t>
            </a:r>
          </a:p>
          <a:p>
            <a:pPr marL="361950" indent="-361950">
              <a:defRPr/>
            </a:pPr>
            <a:r>
              <a:rPr lang="en-US" altLang="zh-CN" dirty="0" smtClean="0">
                <a:ea typeface="宋体" pitchFamily="2" charset="-122"/>
              </a:rPr>
              <a:t>2      private double </a:t>
            </a:r>
            <a:r>
              <a:rPr lang="en-US" altLang="zh-CN" dirty="0" err="1" smtClean="0">
                <a:ea typeface="宋体" pitchFamily="2" charset="-122"/>
              </a:rPr>
              <a:t>cpu</a:t>
            </a:r>
            <a:r>
              <a:rPr lang="en-US" altLang="zh-CN" dirty="0" smtClean="0">
                <a:ea typeface="宋体" pitchFamily="2" charset="-122"/>
              </a:rPr>
              <a:t>;</a:t>
            </a:r>
          </a:p>
          <a:p>
            <a:pPr marL="361950" indent="-361950">
              <a:defRPr/>
            </a:pPr>
            <a:r>
              <a:rPr lang="en-US" altLang="zh-CN" dirty="0" smtClean="0">
                <a:ea typeface="宋体" pitchFamily="2" charset="-122"/>
              </a:rPr>
              <a:t>3      private </a:t>
            </a:r>
            <a:r>
              <a:rPr lang="en-US" altLang="zh-CN" dirty="0" err="1" smtClean="0">
                <a:ea typeface="宋体" pitchFamily="2" charset="-122"/>
              </a:rPr>
              <a:t>int</a:t>
            </a:r>
            <a:r>
              <a:rPr lang="en-US" altLang="zh-CN" dirty="0" smtClean="0">
                <a:ea typeface="宋体" pitchFamily="2" charset="-122"/>
              </a:rPr>
              <a:t> memory;</a:t>
            </a:r>
          </a:p>
          <a:p>
            <a:pPr marL="361950" indent="-361950">
              <a:defRPr/>
            </a:pPr>
            <a:r>
              <a:rPr lang="en-US" altLang="zh-CN" dirty="0" smtClean="0">
                <a:ea typeface="宋体" pitchFamily="2" charset="-122"/>
              </a:rPr>
              <a:t>4      private </a:t>
            </a:r>
            <a:r>
              <a:rPr lang="en-US" altLang="zh-CN" dirty="0" err="1" smtClean="0">
                <a:ea typeface="宋体" pitchFamily="2" charset="-122"/>
              </a:rPr>
              <a:t>int</a:t>
            </a:r>
            <a:r>
              <a:rPr lang="en-US" altLang="zh-CN" dirty="0" smtClean="0">
                <a:ea typeface="宋体" pitchFamily="2" charset="-122"/>
              </a:rPr>
              <a:t> </a:t>
            </a:r>
            <a:r>
              <a:rPr lang="en-US" altLang="zh-CN" dirty="0" err="1" smtClean="0">
                <a:ea typeface="宋体" pitchFamily="2" charset="-122"/>
              </a:rPr>
              <a:t>hardDisk</a:t>
            </a:r>
            <a:r>
              <a:rPr lang="en-US" altLang="zh-CN" dirty="0" smtClean="0">
                <a:ea typeface="宋体" pitchFamily="2" charset="-122"/>
              </a:rPr>
              <a:t>;</a:t>
            </a:r>
          </a:p>
          <a:p>
            <a:pPr marL="361950" indent="-361950">
              <a:defRPr/>
            </a:pPr>
            <a:r>
              <a:rPr lang="en-US" altLang="zh-CN" dirty="0" smtClean="0">
                <a:ea typeface="宋体" pitchFamily="2" charset="-122"/>
              </a:rPr>
              <a:t>5  </a:t>
            </a:r>
          </a:p>
          <a:p>
            <a:pPr marL="361950" indent="-361950">
              <a:defRPr/>
            </a:pPr>
            <a:r>
              <a:rPr lang="en-US" altLang="zh-CN" dirty="0" smtClean="0">
                <a:ea typeface="宋体" pitchFamily="2" charset="-122"/>
              </a:rPr>
              <a:t>6      public Computer(double </a:t>
            </a:r>
            <a:r>
              <a:rPr lang="en-US" altLang="zh-CN" dirty="0" err="1" smtClean="0">
                <a:ea typeface="宋体" pitchFamily="2" charset="-122"/>
              </a:rPr>
              <a:t>cpu</a:t>
            </a:r>
            <a:r>
              <a:rPr lang="en-US" altLang="zh-CN" dirty="0" smtClean="0">
                <a:ea typeface="宋体" pitchFamily="2" charset="-122"/>
              </a:rPr>
              <a:t>, </a:t>
            </a:r>
            <a:r>
              <a:rPr lang="en-US" altLang="zh-CN" dirty="0" err="1" smtClean="0">
                <a:ea typeface="宋体" pitchFamily="2" charset="-122"/>
              </a:rPr>
              <a:t>int</a:t>
            </a:r>
            <a:r>
              <a:rPr lang="en-US" altLang="zh-CN" dirty="0" smtClean="0">
                <a:ea typeface="宋体" pitchFamily="2" charset="-122"/>
              </a:rPr>
              <a:t> memory, </a:t>
            </a:r>
            <a:r>
              <a:rPr lang="en-US" altLang="zh-CN" dirty="0" err="1" smtClean="0">
                <a:ea typeface="宋体" pitchFamily="2" charset="-122"/>
              </a:rPr>
              <a:t>int</a:t>
            </a:r>
            <a:r>
              <a:rPr lang="en-US" altLang="zh-CN" dirty="0" smtClean="0">
                <a:ea typeface="宋体" pitchFamily="2" charset="-122"/>
              </a:rPr>
              <a:t> </a:t>
            </a:r>
            <a:r>
              <a:rPr lang="en-US" altLang="zh-CN" dirty="0" err="1" smtClean="0">
                <a:ea typeface="宋体" pitchFamily="2" charset="-122"/>
              </a:rPr>
              <a:t>hardDisk</a:t>
            </a:r>
            <a:r>
              <a:rPr lang="en-US" altLang="zh-CN" dirty="0" smtClean="0">
                <a:ea typeface="宋体" pitchFamily="2" charset="-122"/>
              </a:rPr>
              <a:t>) {</a:t>
            </a:r>
          </a:p>
          <a:p>
            <a:pPr marL="361950" indent="-361950">
              <a:defRPr/>
            </a:pPr>
            <a:r>
              <a:rPr lang="en-US" altLang="zh-CN" dirty="0" smtClean="0">
                <a:ea typeface="宋体" pitchFamily="2" charset="-122"/>
              </a:rPr>
              <a:t>7          this.cpu = </a:t>
            </a:r>
            <a:r>
              <a:rPr lang="en-US" altLang="zh-CN" dirty="0" err="1" smtClean="0">
                <a:ea typeface="宋体" pitchFamily="2" charset="-122"/>
              </a:rPr>
              <a:t>cpu</a:t>
            </a:r>
            <a:r>
              <a:rPr lang="en-US" altLang="zh-CN" dirty="0" smtClean="0">
                <a:ea typeface="宋体" pitchFamily="2" charset="-122"/>
              </a:rPr>
              <a:t>;</a:t>
            </a:r>
          </a:p>
          <a:p>
            <a:pPr marL="361950" indent="-361950">
              <a:defRPr/>
            </a:pPr>
            <a:r>
              <a:rPr lang="en-US" altLang="zh-CN" dirty="0" smtClean="0">
                <a:ea typeface="宋体" pitchFamily="2" charset="-122"/>
              </a:rPr>
              <a:t>8          </a:t>
            </a:r>
            <a:r>
              <a:rPr lang="en-US" altLang="zh-CN" dirty="0" err="1" smtClean="0">
                <a:ea typeface="宋体" pitchFamily="2" charset="-122"/>
              </a:rPr>
              <a:t>this.memory</a:t>
            </a:r>
            <a:r>
              <a:rPr lang="en-US" altLang="zh-CN" dirty="0" smtClean="0">
                <a:ea typeface="宋体" pitchFamily="2" charset="-122"/>
              </a:rPr>
              <a:t> = memory;</a:t>
            </a:r>
          </a:p>
          <a:p>
            <a:pPr marL="361950" indent="-361950">
              <a:defRPr/>
            </a:pPr>
            <a:r>
              <a:rPr lang="en-US" altLang="zh-CN" dirty="0" smtClean="0">
                <a:ea typeface="宋体" pitchFamily="2" charset="-122"/>
              </a:rPr>
              <a:t>9          </a:t>
            </a:r>
            <a:r>
              <a:rPr lang="en-US" altLang="zh-CN" dirty="0" err="1" smtClean="0">
                <a:ea typeface="宋体" pitchFamily="2" charset="-122"/>
              </a:rPr>
              <a:t>this.hardDisk</a:t>
            </a:r>
            <a:r>
              <a:rPr lang="en-US" altLang="zh-CN" dirty="0" smtClean="0">
                <a:ea typeface="宋体" pitchFamily="2" charset="-122"/>
              </a:rPr>
              <a:t> = </a:t>
            </a:r>
            <a:r>
              <a:rPr lang="en-US" altLang="zh-CN" dirty="0" err="1" smtClean="0">
                <a:ea typeface="宋体" pitchFamily="2" charset="-122"/>
              </a:rPr>
              <a:t>hardDisk</a:t>
            </a:r>
            <a:r>
              <a:rPr lang="en-US" altLang="zh-CN" dirty="0" smtClean="0">
                <a:ea typeface="宋体" pitchFamily="2" charset="-122"/>
              </a:rPr>
              <a:t>;</a:t>
            </a:r>
          </a:p>
          <a:p>
            <a:pPr marL="361950" indent="-361950">
              <a:defRPr/>
            </a:pPr>
            <a:r>
              <a:rPr lang="en-US" altLang="zh-CN" dirty="0" smtClean="0">
                <a:ea typeface="宋体" pitchFamily="2" charset="-122"/>
              </a:rPr>
              <a:t>10     }</a:t>
            </a:r>
          </a:p>
          <a:p>
            <a:pPr marL="361950" indent="-361950">
              <a:defRPr/>
            </a:pPr>
            <a:r>
              <a:rPr lang="en-US" altLang="zh-CN" dirty="0" smtClean="0">
                <a:ea typeface="宋体" pitchFamily="2" charset="-122"/>
              </a:rPr>
              <a:t>11     public double </a:t>
            </a:r>
            <a:r>
              <a:rPr lang="en-US" altLang="zh-CN" dirty="0" err="1" smtClean="0">
                <a:ea typeface="宋体" pitchFamily="2" charset="-122"/>
              </a:rPr>
              <a:t>getCpu</a:t>
            </a:r>
            <a:r>
              <a:rPr lang="en-US" altLang="zh-CN" dirty="0" smtClean="0">
                <a:ea typeface="宋体" pitchFamily="2" charset="-122"/>
              </a:rPr>
              <a:t>() {</a:t>
            </a:r>
          </a:p>
          <a:p>
            <a:pPr marL="361950" indent="-361950">
              <a:defRPr/>
            </a:pPr>
            <a:r>
              <a:rPr lang="en-US" altLang="zh-CN" dirty="0" smtClean="0">
                <a:ea typeface="宋体" pitchFamily="2" charset="-122"/>
              </a:rPr>
              <a:t>12         return </a:t>
            </a:r>
            <a:r>
              <a:rPr lang="en-US" altLang="zh-CN" dirty="0" err="1" smtClean="0">
                <a:ea typeface="宋体" pitchFamily="2" charset="-122"/>
              </a:rPr>
              <a:t>cpu</a:t>
            </a:r>
            <a:r>
              <a:rPr lang="en-US" altLang="zh-CN" dirty="0" smtClean="0">
                <a:ea typeface="宋体" pitchFamily="2" charset="-122"/>
              </a:rPr>
              <a:t>;</a:t>
            </a:r>
          </a:p>
          <a:p>
            <a:pPr marL="361950" indent="-361950">
              <a:defRPr/>
            </a:pPr>
            <a:r>
              <a:rPr lang="en-US" altLang="zh-CN" dirty="0" smtClean="0">
                <a:ea typeface="宋体" pitchFamily="2" charset="-122"/>
              </a:rPr>
              <a:t>13     }</a:t>
            </a:r>
          </a:p>
          <a:p>
            <a:pPr marL="361950" indent="-361950">
              <a:defRPr/>
            </a:pPr>
            <a:r>
              <a:rPr lang="en-US" altLang="zh-CN" dirty="0" smtClean="0">
                <a:ea typeface="宋体" pitchFamily="2" charset="-122"/>
              </a:rPr>
              <a:t>14     public String say() {</a:t>
            </a:r>
          </a:p>
          <a:p>
            <a:pPr marL="361950" indent="-361950">
              <a:defRPr/>
            </a:pPr>
            <a:r>
              <a:rPr lang="en-US" altLang="zh-CN" dirty="0" smtClean="0">
                <a:ea typeface="宋体" pitchFamily="2" charset="-122"/>
              </a:rPr>
              <a:t>15         return " CPU:" + </a:t>
            </a:r>
            <a:r>
              <a:rPr lang="en-US" altLang="zh-CN" dirty="0" err="1" smtClean="0">
                <a:ea typeface="宋体" pitchFamily="2" charset="-122"/>
              </a:rPr>
              <a:t>cpu</a:t>
            </a:r>
            <a:r>
              <a:rPr lang="en-US" altLang="zh-CN" dirty="0" smtClean="0">
                <a:ea typeface="宋体" pitchFamily="2" charset="-122"/>
              </a:rPr>
              <a:t> + "MHz </a:t>
            </a:r>
            <a:r>
              <a:rPr lang="zh-CN" altLang="en-US" dirty="0" smtClean="0">
                <a:ea typeface="宋体" pitchFamily="2" charset="-122"/>
              </a:rPr>
              <a:t>内存：</a:t>
            </a:r>
            <a:r>
              <a:rPr lang="en-US" altLang="zh-CN" dirty="0" smtClean="0">
                <a:ea typeface="宋体" pitchFamily="2" charset="-122"/>
              </a:rPr>
              <a:t>" +</a:t>
            </a:r>
          </a:p>
          <a:p>
            <a:pPr marL="361950" indent="-361950">
              <a:defRPr/>
            </a:pPr>
            <a:r>
              <a:rPr lang="en-US" altLang="zh-CN" dirty="0" smtClean="0">
                <a:ea typeface="宋体" pitchFamily="2" charset="-122"/>
              </a:rPr>
              <a:t>16                     memory + "</a:t>
            </a:r>
            <a:r>
              <a:rPr lang="en-US" altLang="zh-CN" dirty="0" err="1" smtClean="0">
                <a:ea typeface="宋体" pitchFamily="2" charset="-122"/>
              </a:rPr>
              <a:t>GBytes</a:t>
            </a:r>
            <a:r>
              <a:rPr lang="en-US" altLang="zh-CN" dirty="0" smtClean="0">
                <a:ea typeface="宋体" pitchFamily="2" charset="-122"/>
              </a:rPr>
              <a:t> " + " </a:t>
            </a:r>
            <a:r>
              <a:rPr lang="zh-CN" altLang="en-US" dirty="0" smtClean="0">
                <a:ea typeface="宋体" pitchFamily="2" charset="-122"/>
              </a:rPr>
              <a:t>硬盘</a:t>
            </a:r>
            <a:r>
              <a:rPr lang="en-US" altLang="zh-CN" dirty="0" smtClean="0">
                <a:ea typeface="宋体" pitchFamily="2" charset="-122"/>
              </a:rPr>
              <a:t>:" + </a:t>
            </a:r>
            <a:r>
              <a:rPr lang="en-US" altLang="zh-CN" dirty="0" err="1" smtClean="0">
                <a:ea typeface="宋体" pitchFamily="2" charset="-122"/>
              </a:rPr>
              <a:t>hardDisk</a:t>
            </a:r>
            <a:r>
              <a:rPr lang="en-US" altLang="zh-CN" dirty="0" smtClean="0">
                <a:ea typeface="宋体" pitchFamily="2" charset="-122"/>
              </a:rPr>
              <a:t> + "G";</a:t>
            </a:r>
          </a:p>
          <a:p>
            <a:pPr marL="361950" indent="-361950">
              <a:defRPr/>
            </a:pPr>
            <a:r>
              <a:rPr lang="en-US" altLang="zh-CN" dirty="0" smtClean="0">
                <a:ea typeface="宋体" pitchFamily="2" charset="-122"/>
              </a:rPr>
              <a:t>17     }</a:t>
            </a:r>
          </a:p>
          <a:p>
            <a:pPr marL="361950" indent="-361950">
              <a:defRPr/>
            </a:pPr>
            <a:r>
              <a:rPr lang="en-US" altLang="zh-CN" dirty="0" smtClean="0">
                <a:ea typeface="宋体" pitchFamily="2" charset="-122"/>
              </a:rPr>
              <a:t>18 }</a:t>
            </a:r>
          </a:p>
        </p:txBody>
      </p:sp>
    </p:spTree>
    <p:extLst>
      <p:ext uri="{BB962C8B-B14F-4D97-AF65-F5344CB8AC3E}">
        <p14:creationId xmlns:p14="http://schemas.microsoft.com/office/powerpoint/2010/main" val="351471341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857488" y="500042"/>
            <a:ext cx="4090995" cy="853814"/>
          </a:xfrm>
        </p:spPr>
        <p:txBody>
          <a:bodyPr/>
          <a:lstStyle/>
          <a:p>
            <a:pPr algn="l">
              <a:defRPr/>
            </a:pPr>
            <a:r>
              <a:rPr lang="zh-CN" altLang="en-US" dirty="0" smtClean="0"/>
              <a:t>示  例</a:t>
            </a:r>
            <a:r>
              <a:rPr lang="en-US" altLang="zh-CN" dirty="0" smtClean="0"/>
              <a:t>—Test</a:t>
            </a:r>
            <a:r>
              <a:rPr lang="zh-CN" altLang="en-US" dirty="0" smtClean="0"/>
              <a:t>类</a:t>
            </a:r>
            <a:endParaRPr lang="en-US" altLang="zh-CN" sz="2000" b="1" dirty="0" smtClean="0">
              <a:latin typeface="+mn-lt"/>
              <a:ea typeface="宋体" pitchFamily="2" charset="-122"/>
              <a:cs typeface="Times New Roman" pitchFamily="18" charset="0"/>
            </a:endParaRPr>
          </a:p>
        </p:txBody>
      </p:sp>
      <p:sp>
        <p:nvSpPr>
          <p:cNvPr id="14339" name="Rectangle 3"/>
          <p:cNvSpPr>
            <a:spLocks noChangeArrowheads="1"/>
          </p:cNvSpPr>
          <p:nvPr/>
        </p:nvSpPr>
        <p:spPr bwMode="auto">
          <a:xfrm>
            <a:off x="285720" y="1500174"/>
            <a:ext cx="8534400" cy="2957861"/>
          </a:xfrm>
          <a:prstGeom prst="rect">
            <a:avLst/>
          </a:prstGeom>
          <a:noFill/>
          <a:ln w="9525">
            <a:noFill/>
            <a:miter lim="800000"/>
            <a:headEnd/>
            <a:tailEnd/>
          </a:ln>
        </p:spPr>
        <p:txBody>
          <a:bodyPr>
            <a:spAutoFit/>
          </a:bodyPr>
          <a:lstStyle/>
          <a:p>
            <a:pPr marL="361950" indent="-361950">
              <a:lnSpc>
                <a:spcPct val="150000"/>
              </a:lnSpc>
              <a:defRPr/>
            </a:pPr>
            <a:r>
              <a:rPr lang="en-US" altLang="zh-CN" dirty="0" smtClean="0">
                <a:ea typeface="宋体" pitchFamily="2" charset="-122"/>
              </a:rPr>
              <a:t>1 public class Test {</a:t>
            </a:r>
          </a:p>
          <a:p>
            <a:pPr marL="361950" indent="-361950">
              <a:lnSpc>
                <a:spcPct val="150000"/>
              </a:lnSpc>
              <a:defRPr/>
            </a:pPr>
            <a:r>
              <a:rPr lang="en-US" altLang="zh-CN" dirty="0" smtClean="0">
                <a:ea typeface="宋体" pitchFamily="2" charset="-122"/>
              </a:rPr>
              <a:t>2     public static void main(String[] </a:t>
            </a:r>
            <a:r>
              <a:rPr lang="en-US" altLang="zh-CN" dirty="0" err="1" smtClean="0">
                <a:ea typeface="宋体" pitchFamily="2" charset="-122"/>
              </a:rPr>
              <a:t>args</a:t>
            </a:r>
            <a:r>
              <a:rPr lang="en-US" altLang="zh-CN" dirty="0" smtClean="0">
                <a:ea typeface="宋体" pitchFamily="2" charset="-122"/>
              </a:rPr>
              <a:t>) {</a:t>
            </a:r>
          </a:p>
          <a:p>
            <a:pPr marL="361950" indent="-361950">
              <a:lnSpc>
                <a:spcPct val="150000"/>
              </a:lnSpc>
              <a:defRPr/>
            </a:pPr>
            <a:r>
              <a:rPr lang="en-US" altLang="zh-CN" dirty="0" smtClean="0">
                <a:ea typeface="宋体" pitchFamily="2" charset="-122"/>
              </a:rPr>
              <a:t>3         Computer </a:t>
            </a:r>
            <a:r>
              <a:rPr lang="en-US" altLang="zh-CN" dirty="0" err="1" smtClean="0">
                <a:ea typeface="宋体" pitchFamily="2" charset="-122"/>
              </a:rPr>
              <a:t>computer</a:t>
            </a:r>
            <a:r>
              <a:rPr lang="en-US" altLang="zh-CN" dirty="0" smtClean="0">
                <a:ea typeface="宋体" pitchFamily="2" charset="-122"/>
              </a:rPr>
              <a:t> = new Computer(3.3, 4, 500);</a:t>
            </a:r>
          </a:p>
          <a:p>
            <a:pPr marL="361950" indent="-361950">
              <a:lnSpc>
                <a:spcPct val="150000"/>
              </a:lnSpc>
              <a:defRPr/>
            </a:pPr>
            <a:r>
              <a:rPr lang="en-US" altLang="zh-CN" dirty="0" smtClean="0">
                <a:ea typeface="宋体" pitchFamily="2" charset="-122"/>
              </a:rPr>
              <a:t>4         Teacher </a:t>
            </a:r>
            <a:r>
              <a:rPr lang="en-US" altLang="zh-CN" dirty="0" err="1" smtClean="0">
                <a:ea typeface="宋体" pitchFamily="2" charset="-122"/>
              </a:rPr>
              <a:t>teacher</a:t>
            </a:r>
            <a:r>
              <a:rPr lang="en-US" altLang="zh-CN" dirty="0" smtClean="0">
                <a:ea typeface="宋体" pitchFamily="2" charset="-122"/>
              </a:rPr>
              <a:t> = new Teacher(“</a:t>
            </a:r>
            <a:r>
              <a:rPr lang="zh-CN" altLang="en-US" dirty="0" smtClean="0">
                <a:ea typeface="宋体" pitchFamily="2" charset="-122"/>
              </a:rPr>
              <a:t>张老师</a:t>
            </a:r>
            <a:r>
              <a:rPr lang="en-US" altLang="zh-CN" dirty="0" smtClean="0">
                <a:ea typeface="宋体" pitchFamily="2" charset="-122"/>
              </a:rPr>
              <a:t>", 10, "Java", computer);</a:t>
            </a:r>
          </a:p>
          <a:p>
            <a:pPr marL="361950" indent="-361950">
              <a:lnSpc>
                <a:spcPct val="150000"/>
              </a:lnSpc>
              <a:defRPr/>
            </a:pPr>
            <a:r>
              <a:rPr lang="en-US" altLang="zh-CN" dirty="0" smtClean="0">
                <a:ea typeface="宋体" pitchFamily="2" charset="-122"/>
              </a:rPr>
              <a:t>5         </a:t>
            </a:r>
            <a:r>
              <a:rPr lang="en-US" altLang="zh-CN" dirty="0" err="1" smtClean="0">
                <a:ea typeface="宋体" pitchFamily="2" charset="-122"/>
              </a:rPr>
              <a:t>System.out.println</a:t>
            </a:r>
            <a:r>
              <a:rPr lang="en-US" altLang="zh-CN" dirty="0" smtClean="0">
                <a:ea typeface="宋体" pitchFamily="2" charset="-122"/>
              </a:rPr>
              <a:t>(</a:t>
            </a:r>
            <a:r>
              <a:rPr lang="en-US" altLang="zh-CN" dirty="0" err="1" smtClean="0">
                <a:ea typeface="宋体" pitchFamily="2" charset="-122"/>
              </a:rPr>
              <a:t>teacher.say</a:t>
            </a:r>
            <a:r>
              <a:rPr lang="en-US" altLang="zh-CN" dirty="0" smtClean="0">
                <a:ea typeface="宋体" pitchFamily="2" charset="-122"/>
              </a:rPr>
              <a:t>());</a:t>
            </a:r>
          </a:p>
          <a:p>
            <a:pPr marL="361950" indent="-361950">
              <a:lnSpc>
                <a:spcPct val="150000"/>
              </a:lnSpc>
              <a:defRPr/>
            </a:pPr>
            <a:r>
              <a:rPr lang="en-US" altLang="zh-CN" dirty="0" smtClean="0">
                <a:ea typeface="宋体" pitchFamily="2" charset="-122"/>
              </a:rPr>
              <a:t>6     }</a:t>
            </a:r>
          </a:p>
          <a:p>
            <a:pPr marL="361950" indent="-361950">
              <a:lnSpc>
                <a:spcPct val="150000"/>
              </a:lnSpc>
              <a:defRPr/>
            </a:pPr>
            <a:r>
              <a:rPr lang="en-US" altLang="zh-CN" dirty="0" smtClean="0">
                <a:ea typeface="宋体" pitchFamily="2" charset="-122"/>
              </a:rPr>
              <a:t>7 }</a:t>
            </a:r>
          </a:p>
        </p:txBody>
      </p:sp>
    </p:spTree>
    <p:extLst>
      <p:ext uri="{BB962C8B-B14F-4D97-AF65-F5344CB8AC3E}">
        <p14:creationId xmlns:p14="http://schemas.microsoft.com/office/powerpoint/2010/main" val="351471341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987824" y="692696"/>
            <a:ext cx="3312368" cy="720080"/>
          </a:xfrm>
        </p:spPr>
        <p:txBody>
          <a:bodyPr/>
          <a:lstStyle/>
          <a:p>
            <a:pPr eaLnBrk="1" hangingPunct="1"/>
            <a:r>
              <a:rPr lang="zh-CN" altLang="en-US" b="1" dirty="0" smtClean="0">
                <a:latin typeface="+mn-lt"/>
                <a:ea typeface="宋体" pitchFamily="2" charset="-122"/>
                <a:cs typeface="Times New Roman" pitchFamily="18" charset="0"/>
              </a:rPr>
              <a:t>练  习</a:t>
            </a:r>
            <a:endParaRPr lang="en-US" altLang="zh-CN" b="1" dirty="0" smtClean="0">
              <a:latin typeface="+mn-lt"/>
              <a:ea typeface="宋体" pitchFamily="2" charset="-122"/>
              <a:cs typeface="Times New Roman" pitchFamily="18" charset="0"/>
            </a:endParaRPr>
          </a:p>
        </p:txBody>
      </p:sp>
      <p:sp>
        <p:nvSpPr>
          <p:cNvPr id="29699" name="Rectangle 3"/>
          <p:cNvSpPr>
            <a:spLocks noGrp="1" noChangeArrowheads="1"/>
          </p:cNvSpPr>
          <p:nvPr>
            <p:ph type="body" idx="1"/>
          </p:nvPr>
        </p:nvSpPr>
        <p:spPr>
          <a:xfrm>
            <a:off x="285720" y="1357298"/>
            <a:ext cx="8497192" cy="4114800"/>
          </a:xfrm>
        </p:spPr>
        <p:txBody>
          <a:bodyPr>
            <a:normAutofit/>
          </a:bodyPr>
          <a:lstStyle/>
          <a:p>
            <a:pPr marL="457200" indent="-457200">
              <a:lnSpc>
                <a:spcPct val="150000"/>
              </a:lnSpc>
              <a:buFont typeface="+mj-lt"/>
              <a:buAutoNum type="arabicPeriod"/>
              <a:defRPr/>
            </a:pPr>
            <a:r>
              <a:rPr lang="zh-CN" altLang="en-US" sz="2400" dirty="0" smtClean="0">
                <a:ea typeface="宋体" pitchFamily="2" charset="-122"/>
              </a:rPr>
              <a:t>编写</a:t>
            </a:r>
            <a:r>
              <a:rPr lang="en-US" altLang="zh-CN" sz="2400" dirty="0" smtClean="0">
                <a:ea typeface="宋体" pitchFamily="2" charset="-122"/>
              </a:rPr>
              <a:t>Student</a:t>
            </a:r>
            <a:r>
              <a:rPr lang="zh-CN" altLang="en-US" sz="2400" dirty="0" smtClean="0">
                <a:ea typeface="宋体" pitchFamily="2" charset="-122"/>
              </a:rPr>
              <a:t>类，其中包含</a:t>
            </a:r>
            <a:r>
              <a:rPr lang="en-US" altLang="zh-CN" sz="2400" dirty="0" smtClean="0">
                <a:ea typeface="宋体" pitchFamily="2" charset="-122"/>
              </a:rPr>
              <a:t>Computer</a:t>
            </a:r>
            <a:r>
              <a:rPr lang="zh-CN" altLang="en-US" sz="2400" dirty="0" smtClean="0">
                <a:ea typeface="宋体" pitchFamily="2" charset="-122"/>
              </a:rPr>
              <a:t>类型的属性，提供构造器及相关方法，以及</a:t>
            </a:r>
            <a:r>
              <a:rPr lang="en-US" altLang="zh-CN" sz="2400" dirty="0" smtClean="0">
                <a:ea typeface="宋体" pitchFamily="2" charset="-122"/>
              </a:rPr>
              <a:t>say</a:t>
            </a:r>
            <a:r>
              <a:rPr lang="zh-CN" altLang="en-US" sz="2400" dirty="0" smtClean="0">
                <a:ea typeface="宋体" pitchFamily="2" charset="-122"/>
              </a:rPr>
              <a:t>方法用于自我描述。</a:t>
            </a:r>
          </a:p>
          <a:p>
            <a:pPr marL="457200" indent="-457200">
              <a:lnSpc>
                <a:spcPct val="150000"/>
              </a:lnSpc>
              <a:buFont typeface="+mj-lt"/>
              <a:buAutoNum type="arabicPeriod"/>
              <a:defRPr/>
            </a:pPr>
            <a:r>
              <a:rPr lang="zh-CN" altLang="en-US" sz="2400" dirty="0" smtClean="0">
                <a:ea typeface="宋体" pitchFamily="2" charset="-122"/>
              </a:rPr>
              <a:t>编写</a:t>
            </a:r>
            <a:r>
              <a:rPr lang="en-US" altLang="zh-CN" sz="2400" dirty="0" smtClean="0">
                <a:ea typeface="宋体" pitchFamily="2" charset="-122"/>
              </a:rPr>
              <a:t>Test</a:t>
            </a:r>
            <a:r>
              <a:rPr lang="zh-CN" altLang="en-US" sz="2400" dirty="0" smtClean="0">
                <a:ea typeface="宋体" pitchFamily="2" charset="-122"/>
              </a:rPr>
              <a:t>类，在</a:t>
            </a:r>
            <a:r>
              <a:rPr lang="en-US" altLang="zh-CN" sz="2400" dirty="0" smtClean="0">
                <a:ea typeface="宋体" pitchFamily="2" charset="-122"/>
              </a:rPr>
              <a:t>main</a:t>
            </a:r>
            <a:r>
              <a:rPr lang="zh-CN" altLang="en-US" sz="2400" dirty="0" smtClean="0">
                <a:ea typeface="宋体" pitchFamily="2" charset="-122"/>
              </a:rPr>
              <a:t>方法中创建</a:t>
            </a:r>
            <a:r>
              <a:rPr lang="en-US" altLang="zh-CN" sz="2400" dirty="0" smtClean="0">
                <a:ea typeface="宋体" pitchFamily="2" charset="-122"/>
              </a:rPr>
              <a:t>Student</a:t>
            </a:r>
            <a:r>
              <a:rPr lang="zh-CN" altLang="en-US" sz="2400" dirty="0" smtClean="0">
                <a:ea typeface="宋体" pitchFamily="2" charset="-122"/>
              </a:rPr>
              <a:t>对象，调用</a:t>
            </a:r>
            <a:r>
              <a:rPr lang="en-US" altLang="zh-CN" sz="2400" dirty="0" smtClean="0">
                <a:ea typeface="宋体" pitchFamily="2" charset="-122"/>
              </a:rPr>
              <a:t>say</a:t>
            </a:r>
            <a:r>
              <a:rPr lang="zh-CN" altLang="en-US" sz="2400" dirty="0" smtClean="0">
                <a:ea typeface="宋体" pitchFamily="2" charset="-122"/>
              </a:rPr>
              <a:t>方法打印输出结果。</a:t>
            </a:r>
          </a:p>
        </p:txBody>
      </p:sp>
    </p:spTree>
    <p:extLst>
      <p:ext uri="{BB962C8B-B14F-4D97-AF65-F5344CB8AC3E}">
        <p14:creationId xmlns:p14="http://schemas.microsoft.com/office/powerpoint/2010/main" val="150587458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763688" y="724346"/>
            <a:ext cx="6156208" cy="785818"/>
          </a:xfrm>
        </p:spPr>
        <p:txBody>
          <a:bodyPr>
            <a:normAutofit/>
          </a:bodyPr>
          <a:lstStyle/>
          <a:p>
            <a:pPr eaLnBrk="1" hangingPunct="1"/>
            <a:r>
              <a:rPr lang="en-US" altLang="zh-CN" b="1" dirty="0" smtClean="0">
                <a:latin typeface="+mn-lt"/>
                <a:ea typeface="宋体" pitchFamily="2" charset="-122"/>
                <a:cs typeface="Times New Roman" pitchFamily="18" charset="0"/>
              </a:rPr>
              <a:t>  Object </a:t>
            </a:r>
            <a:r>
              <a:rPr lang="zh-CN" altLang="en-US" b="1" dirty="0" smtClean="0">
                <a:solidFill>
                  <a:schemeClr val="tx1"/>
                </a:solidFill>
                <a:latin typeface="+mn-lt"/>
                <a:ea typeface="宋体" pitchFamily="2" charset="-122"/>
                <a:cs typeface="Times New Roman" pitchFamily="18" charset="0"/>
              </a:rPr>
              <a:t>类</a:t>
            </a:r>
          </a:p>
        </p:txBody>
      </p:sp>
      <p:sp>
        <p:nvSpPr>
          <p:cNvPr id="38915" name="Rectangle 3"/>
          <p:cNvSpPr>
            <a:spLocks noChangeArrowheads="1"/>
          </p:cNvSpPr>
          <p:nvPr/>
        </p:nvSpPr>
        <p:spPr bwMode="auto">
          <a:xfrm>
            <a:off x="142844" y="1510164"/>
            <a:ext cx="8839200" cy="5084469"/>
          </a:xfrm>
          <a:prstGeom prst="rect">
            <a:avLst/>
          </a:prstGeom>
          <a:noFill/>
          <a:ln w="9525">
            <a:noFill/>
            <a:miter lim="800000"/>
            <a:headEnd/>
            <a:tailEnd/>
          </a:ln>
        </p:spPr>
        <p:txBody>
          <a:bodyPr>
            <a:spAutoFit/>
          </a:bodyPr>
          <a:lstStyle/>
          <a:p>
            <a:pPr marL="457200" indent="-457200" algn="just">
              <a:spcBef>
                <a:spcPct val="50000"/>
              </a:spcBef>
              <a:buFont typeface="Wingdings" pitchFamily="2" charset="2"/>
              <a:buChar char="l"/>
            </a:pPr>
            <a:r>
              <a:rPr lang="en-US" altLang="zh-CN" sz="2800" dirty="0">
                <a:ea typeface="宋体" pitchFamily="2" charset="-122"/>
                <a:cs typeface="Times New Roman" pitchFamily="18" charset="0"/>
              </a:rPr>
              <a:t>Object</a:t>
            </a:r>
            <a:r>
              <a:rPr lang="zh-CN" altLang="en-US" sz="2800" dirty="0">
                <a:ea typeface="宋体" pitchFamily="2" charset="-122"/>
                <a:cs typeface="Times New Roman" pitchFamily="18" charset="0"/>
              </a:rPr>
              <a:t>类是所有</a:t>
            </a:r>
            <a:r>
              <a:rPr lang="en-US" altLang="zh-CN" sz="2800" dirty="0">
                <a:ea typeface="宋体" pitchFamily="2" charset="-122"/>
                <a:cs typeface="Times New Roman" pitchFamily="18" charset="0"/>
              </a:rPr>
              <a:t>Java</a:t>
            </a:r>
            <a:r>
              <a:rPr lang="zh-CN" altLang="en-US" sz="2800" dirty="0">
                <a:ea typeface="宋体" pitchFamily="2" charset="-122"/>
                <a:cs typeface="Times New Roman" pitchFamily="18" charset="0"/>
              </a:rPr>
              <a:t>类的根父类</a:t>
            </a:r>
          </a:p>
          <a:p>
            <a:pPr marL="457200" indent="-457200" algn="just">
              <a:buFont typeface="Wingdings" pitchFamily="2" charset="2"/>
              <a:buChar char="l"/>
            </a:pPr>
            <a:r>
              <a:rPr lang="zh-CN" altLang="en-US" sz="2800" dirty="0">
                <a:ea typeface="宋体" pitchFamily="2" charset="-122"/>
                <a:cs typeface="Times New Roman" pitchFamily="18" charset="0"/>
              </a:rPr>
              <a:t>如果在类的声明中未使用</a:t>
            </a:r>
            <a:r>
              <a:rPr lang="en-US" altLang="zh-CN" sz="2800" dirty="0">
                <a:ea typeface="宋体" pitchFamily="2" charset="-122"/>
                <a:cs typeface="Times New Roman" pitchFamily="18" charset="0"/>
              </a:rPr>
              <a:t>extends</a:t>
            </a:r>
            <a:r>
              <a:rPr lang="zh-CN" altLang="en-US" sz="2800" dirty="0">
                <a:ea typeface="宋体" pitchFamily="2" charset="-122"/>
                <a:cs typeface="Times New Roman" pitchFamily="18" charset="0"/>
              </a:rPr>
              <a:t>关键字指明其父类，则默认父类为</a:t>
            </a:r>
            <a:r>
              <a:rPr lang="en-US" altLang="zh-CN" sz="2800" dirty="0">
                <a:ea typeface="宋体" pitchFamily="2" charset="-122"/>
                <a:cs typeface="Times New Roman" pitchFamily="18" charset="0"/>
              </a:rPr>
              <a:t>Object</a:t>
            </a:r>
            <a:r>
              <a:rPr lang="zh-CN" altLang="en-US" sz="2800" dirty="0">
                <a:ea typeface="宋体" pitchFamily="2" charset="-122"/>
                <a:cs typeface="Times New Roman" pitchFamily="18" charset="0"/>
              </a:rPr>
              <a:t>类 </a:t>
            </a:r>
          </a:p>
          <a:p>
            <a:pPr marL="914400" lvl="1" indent="-457200" algn="just">
              <a:lnSpc>
                <a:spcPct val="80000"/>
              </a:lnSpc>
              <a:spcBef>
                <a:spcPct val="40000"/>
              </a:spcBef>
            </a:pPr>
            <a:r>
              <a:rPr lang="zh-CN" altLang="en-US" dirty="0">
                <a:solidFill>
                  <a:schemeClr val="accent2"/>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public class Person {</a:t>
            </a:r>
          </a:p>
          <a:p>
            <a:pPr marL="914400" lvl="1" indent="-457200" algn="just">
              <a:lnSpc>
                <a:spcPct val="80000"/>
              </a:lnSpc>
            </a:pPr>
            <a:r>
              <a:rPr lang="en-US" altLang="zh-CN" sz="2400" dirty="0">
                <a:solidFill>
                  <a:srgbClr val="C00000"/>
                </a:solidFill>
                <a:ea typeface="宋体" pitchFamily="2" charset="-122"/>
                <a:cs typeface="Times New Roman" pitchFamily="18" charset="0"/>
              </a:rPr>
              <a:t>	...</a:t>
            </a:r>
          </a:p>
          <a:p>
            <a:pPr marL="914400" lvl="1" indent="-457200" algn="just">
              <a:lnSpc>
                <a:spcPct val="80000"/>
              </a:lnSpc>
            </a:pPr>
            <a:r>
              <a:rPr lang="en-US" altLang="zh-CN" sz="2400" dirty="0">
                <a:solidFill>
                  <a:srgbClr val="C00000"/>
                </a:solidFill>
                <a:ea typeface="宋体" pitchFamily="2" charset="-122"/>
                <a:cs typeface="Times New Roman" pitchFamily="18" charset="0"/>
              </a:rPr>
              <a:t>	}</a:t>
            </a:r>
          </a:p>
          <a:p>
            <a:pPr marL="457200" indent="-457200" algn="just">
              <a:spcBef>
                <a:spcPct val="20000"/>
              </a:spcBef>
            </a:pPr>
            <a:r>
              <a:rPr lang="en-US" altLang="zh-CN" dirty="0">
                <a:ea typeface="宋体" pitchFamily="2" charset="-122"/>
                <a:cs typeface="Times New Roman" pitchFamily="18" charset="0"/>
              </a:rPr>
              <a:t>	</a:t>
            </a:r>
            <a:r>
              <a:rPr lang="zh-CN" altLang="en-US" sz="2000" dirty="0">
                <a:ea typeface="宋体" pitchFamily="2" charset="-122"/>
                <a:cs typeface="Times New Roman" pitchFamily="18" charset="0"/>
              </a:rPr>
              <a:t>等价于：</a:t>
            </a:r>
          </a:p>
          <a:p>
            <a:pPr marL="1371600" lvl="2" indent="-457200" algn="just">
              <a:lnSpc>
                <a:spcPct val="80000"/>
              </a:lnSpc>
              <a:spcBef>
                <a:spcPct val="40000"/>
              </a:spcBef>
            </a:pPr>
            <a:r>
              <a:rPr lang="en-US" altLang="zh-CN" sz="2400" dirty="0">
                <a:solidFill>
                  <a:srgbClr val="C00000"/>
                </a:solidFill>
                <a:ea typeface="宋体" pitchFamily="2" charset="-122"/>
                <a:cs typeface="Times New Roman" pitchFamily="18" charset="0"/>
              </a:rPr>
              <a:t>public class Person extends Object {</a:t>
            </a:r>
          </a:p>
          <a:p>
            <a:pPr marL="1371600" lvl="2" indent="-457200" algn="just">
              <a:lnSpc>
                <a:spcPct val="80000"/>
              </a:lnSpc>
            </a:pPr>
            <a:r>
              <a:rPr lang="en-US" altLang="zh-CN" sz="2400" dirty="0">
                <a:solidFill>
                  <a:srgbClr val="C00000"/>
                </a:solidFill>
                <a:ea typeface="宋体" pitchFamily="2" charset="-122"/>
                <a:cs typeface="Times New Roman" pitchFamily="18" charset="0"/>
              </a:rPr>
              <a:t>...</a:t>
            </a:r>
          </a:p>
          <a:p>
            <a:pPr marL="1371600" lvl="2" indent="-457200" algn="just">
              <a:lnSpc>
                <a:spcPct val="80000"/>
              </a:lnSpc>
            </a:pPr>
            <a:r>
              <a:rPr lang="en-US" altLang="zh-CN" sz="2400" dirty="0">
                <a:solidFill>
                  <a:srgbClr val="C00000"/>
                </a:solidFill>
                <a:ea typeface="宋体" pitchFamily="2" charset="-122"/>
                <a:cs typeface="Times New Roman" pitchFamily="18" charset="0"/>
              </a:rPr>
              <a:t>}</a:t>
            </a:r>
          </a:p>
          <a:p>
            <a:pPr marL="457200" indent="-457200" algn="just">
              <a:spcBef>
                <a:spcPct val="50000"/>
              </a:spcBef>
              <a:buFont typeface="Wingdings" pitchFamily="2" charset="2"/>
              <a:buChar char="l"/>
            </a:pPr>
            <a:r>
              <a:rPr lang="zh-CN" altLang="en-US" sz="2800" dirty="0">
                <a:ea typeface="宋体" pitchFamily="2" charset="-122"/>
                <a:cs typeface="Times New Roman" pitchFamily="18" charset="0"/>
              </a:rPr>
              <a:t>例：</a:t>
            </a:r>
            <a:r>
              <a:rPr lang="en-US" altLang="zh-CN" sz="2000" dirty="0">
                <a:solidFill>
                  <a:srgbClr val="C00000"/>
                </a:solidFill>
                <a:ea typeface="宋体" pitchFamily="2" charset="-122"/>
                <a:cs typeface="Times New Roman" pitchFamily="18" charset="0"/>
              </a:rPr>
              <a:t>method(Object </a:t>
            </a:r>
            <a:r>
              <a:rPr lang="en-US" altLang="zh-CN" sz="2000" dirty="0" err="1">
                <a:solidFill>
                  <a:srgbClr val="C00000"/>
                </a:solidFill>
                <a:ea typeface="宋体" pitchFamily="2" charset="-122"/>
                <a:cs typeface="Times New Roman" pitchFamily="18" charset="0"/>
              </a:rPr>
              <a:t>obj</a:t>
            </a:r>
            <a:r>
              <a:rPr lang="en-US" altLang="zh-CN" sz="2000" dirty="0">
                <a:solidFill>
                  <a:srgbClr val="C00000"/>
                </a:solidFill>
                <a:ea typeface="宋体" pitchFamily="2" charset="-122"/>
                <a:cs typeface="Times New Roman" pitchFamily="18" charset="0"/>
              </a:rPr>
              <a:t>){…}//</a:t>
            </a:r>
            <a:r>
              <a:rPr lang="zh-CN" altLang="en-US" sz="2000" dirty="0">
                <a:solidFill>
                  <a:srgbClr val="C00000"/>
                </a:solidFill>
                <a:ea typeface="宋体" pitchFamily="2" charset="-122"/>
                <a:cs typeface="Times New Roman" pitchFamily="18" charset="0"/>
              </a:rPr>
              <a:t>可以接收任何类作为其参数</a:t>
            </a:r>
          </a:p>
          <a:p>
            <a:pPr marL="1371600" lvl="2" indent="-457200" algn="just"/>
            <a:r>
              <a:rPr lang="en-US" altLang="zh-CN" sz="2000" dirty="0" smtClean="0">
                <a:solidFill>
                  <a:srgbClr val="C00000"/>
                </a:solidFill>
                <a:ea typeface="宋体" pitchFamily="2" charset="-122"/>
                <a:cs typeface="Times New Roman" pitchFamily="18" charset="0"/>
              </a:rPr>
              <a:t>    Person </a:t>
            </a:r>
            <a:r>
              <a:rPr lang="en-US" altLang="zh-CN" sz="2000" dirty="0">
                <a:solidFill>
                  <a:srgbClr val="C00000"/>
                </a:solidFill>
                <a:ea typeface="宋体" pitchFamily="2" charset="-122"/>
                <a:cs typeface="Times New Roman" pitchFamily="18" charset="0"/>
              </a:rPr>
              <a:t>o=new </a:t>
            </a:r>
            <a:r>
              <a:rPr lang="en-US" altLang="zh-CN" sz="2000" dirty="0" smtClean="0">
                <a:solidFill>
                  <a:srgbClr val="C00000"/>
                </a:solidFill>
                <a:ea typeface="宋体" pitchFamily="2" charset="-122"/>
                <a:cs typeface="Times New Roman" pitchFamily="18" charset="0"/>
              </a:rPr>
              <a:t>Person();  </a:t>
            </a:r>
            <a:endParaRPr lang="en-US" altLang="zh-CN" sz="2000" dirty="0">
              <a:solidFill>
                <a:srgbClr val="C00000"/>
              </a:solidFill>
              <a:ea typeface="宋体" pitchFamily="2" charset="-122"/>
              <a:cs typeface="Times New Roman" pitchFamily="18" charset="0"/>
            </a:endParaRPr>
          </a:p>
          <a:p>
            <a:pPr marL="1371600" lvl="2" indent="-457200" algn="just"/>
            <a:r>
              <a:rPr lang="en-US" altLang="zh-CN" sz="2000" dirty="0" smtClean="0">
                <a:solidFill>
                  <a:srgbClr val="C00000"/>
                </a:solidFill>
                <a:ea typeface="宋体" pitchFamily="2" charset="-122"/>
                <a:cs typeface="Times New Roman" pitchFamily="18" charset="0"/>
              </a:rPr>
              <a:t>    method(o);</a:t>
            </a:r>
            <a:endParaRPr lang="en-US" altLang="zh-CN" sz="2000"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384476226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55776" y="738497"/>
            <a:ext cx="5184576" cy="646331"/>
          </a:xfrm>
          <a:prstGeom prst="rect">
            <a:avLst/>
          </a:prstGeom>
          <a:noFill/>
        </p:spPr>
        <p:txBody>
          <a:bodyPr wrap="square" rtlCol="0">
            <a:spAutoFit/>
          </a:bodyPr>
          <a:lstStyle/>
          <a:p>
            <a:r>
              <a:rPr lang="en-US" altLang="zh-CN" sz="3600" b="1" dirty="0" smtClean="0">
                <a:ea typeface="宋体" pitchFamily="2" charset="-122"/>
                <a:cs typeface="Times New Roman" pitchFamily="18" charset="0"/>
              </a:rPr>
              <a:t>Object</a:t>
            </a:r>
            <a:r>
              <a:rPr lang="zh-CN" altLang="en-US" sz="3600" b="1" dirty="0" smtClean="0">
                <a:ea typeface="宋体" pitchFamily="2" charset="-122"/>
                <a:cs typeface="Times New Roman" pitchFamily="18" charset="0"/>
              </a:rPr>
              <a:t>类中的主要方法</a:t>
            </a:r>
            <a:endParaRPr lang="zh-CN" altLang="en-US" sz="3600" b="1" dirty="0">
              <a:ea typeface="宋体" pitchFamily="2" charset="-122"/>
              <a:cs typeface="Times New Roman"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91311589"/>
              </p:ext>
            </p:extLst>
          </p:nvPr>
        </p:nvGraphicFramePr>
        <p:xfrm>
          <a:off x="539552" y="1772816"/>
          <a:ext cx="8280920" cy="4286280"/>
        </p:xfrm>
        <a:graphic>
          <a:graphicData uri="http://schemas.openxmlformats.org/drawingml/2006/table">
            <a:tbl>
              <a:tblPr firstRow="1" bandRow="1">
                <a:tableStyleId>{5C22544A-7EE6-4342-B048-85BDC9FD1C3A}</a:tableStyleId>
              </a:tblPr>
              <a:tblGrid>
                <a:gridCol w="848937"/>
                <a:gridCol w="4253149"/>
                <a:gridCol w="946586"/>
                <a:gridCol w="2232248"/>
              </a:tblGrid>
              <a:tr h="857256">
                <a:tc>
                  <a:txBody>
                    <a:bodyPr/>
                    <a:lstStyle/>
                    <a:p>
                      <a:r>
                        <a:rPr lang="en-US" altLang="zh-CN" sz="2800" dirty="0" smtClean="0">
                          <a:latin typeface="+mn-lt"/>
                          <a:ea typeface="宋体" pitchFamily="2" charset="-122"/>
                          <a:cs typeface="Times New Roman" pitchFamily="18" charset="0"/>
                        </a:rPr>
                        <a:t>NO.</a:t>
                      </a:r>
                      <a:endParaRPr lang="zh-CN" altLang="en-US" sz="2800" dirty="0">
                        <a:latin typeface="+mn-lt"/>
                        <a:ea typeface="宋体" pitchFamily="2" charset="-122"/>
                        <a:cs typeface="Times New Roman" pitchFamily="18" charset="0"/>
                      </a:endParaRPr>
                    </a:p>
                  </a:txBody>
                  <a:tcPr/>
                </a:tc>
                <a:tc>
                  <a:txBody>
                    <a:bodyPr/>
                    <a:lstStyle/>
                    <a:p>
                      <a:r>
                        <a:rPr lang="zh-CN" altLang="en-US" sz="2800" dirty="0" smtClean="0">
                          <a:latin typeface="+mn-lt"/>
                          <a:ea typeface="宋体" pitchFamily="2" charset="-122"/>
                          <a:cs typeface="Times New Roman" pitchFamily="18" charset="0"/>
                        </a:rPr>
                        <a:t>方法名称</a:t>
                      </a:r>
                      <a:endParaRPr lang="zh-CN" altLang="en-US" sz="2800" dirty="0">
                        <a:latin typeface="+mn-lt"/>
                        <a:ea typeface="宋体" pitchFamily="2" charset="-122"/>
                        <a:cs typeface="Times New Roman" pitchFamily="18" charset="0"/>
                      </a:endParaRPr>
                    </a:p>
                  </a:txBody>
                  <a:tcPr/>
                </a:tc>
                <a:tc>
                  <a:txBody>
                    <a:bodyPr/>
                    <a:lstStyle/>
                    <a:p>
                      <a:r>
                        <a:rPr lang="zh-CN" altLang="en-US" sz="2800" dirty="0" smtClean="0">
                          <a:latin typeface="+mn-lt"/>
                          <a:ea typeface="宋体" pitchFamily="2" charset="-122"/>
                          <a:cs typeface="Times New Roman" pitchFamily="18" charset="0"/>
                        </a:rPr>
                        <a:t>类型</a:t>
                      </a:r>
                      <a:endParaRPr lang="zh-CN" altLang="en-US" sz="2800" dirty="0">
                        <a:latin typeface="+mn-lt"/>
                        <a:ea typeface="宋体" pitchFamily="2" charset="-122"/>
                        <a:cs typeface="Times New Roman" pitchFamily="18" charset="0"/>
                      </a:endParaRPr>
                    </a:p>
                  </a:txBody>
                  <a:tcPr/>
                </a:tc>
                <a:tc>
                  <a:txBody>
                    <a:bodyPr/>
                    <a:lstStyle/>
                    <a:p>
                      <a:r>
                        <a:rPr lang="zh-CN" altLang="en-US" sz="2800" dirty="0" smtClean="0">
                          <a:latin typeface="+mn-lt"/>
                          <a:ea typeface="宋体" pitchFamily="2" charset="-122"/>
                          <a:cs typeface="Times New Roman" pitchFamily="18" charset="0"/>
                        </a:rPr>
                        <a:t>描述</a:t>
                      </a:r>
                      <a:endParaRPr lang="zh-CN" altLang="en-US" sz="2800" dirty="0">
                        <a:latin typeface="+mn-lt"/>
                        <a:ea typeface="宋体" pitchFamily="2" charset="-122"/>
                        <a:cs typeface="Times New Roman" pitchFamily="18" charset="0"/>
                      </a:endParaRPr>
                    </a:p>
                  </a:txBody>
                  <a:tcPr/>
                </a:tc>
              </a:tr>
              <a:tr h="857256">
                <a:tc>
                  <a:txBody>
                    <a:bodyPr/>
                    <a:lstStyle/>
                    <a:p>
                      <a:r>
                        <a:rPr lang="en-US" altLang="zh-CN" sz="2200" dirty="0" smtClean="0">
                          <a:latin typeface="+mn-lt"/>
                          <a:ea typeface="宋体" pitchFamily="2" charset="-122"/>
                          <a:cs typeface="Times New Roman" pitchFamily="18" charset="0"/>
                        </a:rPr>
                        <a:t>1</a:t>
                      </a:r>
                      <a:endParaRPr lang="zh-CN" altLang="en-US" sz="2200" dirty="0">
                        <a:latin typeface="+mn-lt"/>
                        <a:ea typeface="宋体" pitchFamily="2" charset="-122"/>
                        <a:cs typeface="Times New Roman" pitchFamily="18" charset="0"/>
                      </a:endParaRPr>
                    </a:p>
                  </a:txBody>
                  <a:tcPr/>
                </a:tc>
                <a:tc>
                  <a:txBody>
                    <a:bodyPr/>
                    <a:lstStyle/>
                    <a:p>
                      <a:r>
                        <a:rPr lang="en-US" altLang="zh-CN" sz="2400" dirty="0" smtClean="0">
                          <a:latin typeface="+mn-lt"/>
                          <a:ea typeface="宋体" pitchFamily="2" charset="-122"/>
                          <a:cs typeface="Times New Roman" pitchFamily="18" charset="0"/>
                        </a:rPr>
                        <a:t>public</a:t>
                      </a:r>
                      <a:r>
                        <a:rPr lang="en-US" altLang="zh-CN" sz="2400" baseline="0" dirty="0" smtClean="0">
                          <a:latin typeface="+mn-lt"/>
                          <a:ea typeface="宋体" pitchFamily="2" charset="-122"/>
                          <a:cs typeface="Times New Roman" pitchFamily="18" charset="0"/>
                        </a:rPr>
                        <a:t> Object()</a:t>
                      </a:r>
                      <a:endParaRPr lang="zh-CN" altLang="en-US" sz="2400" dirty="0">
                        <a:latin typeface="+mn-lt"/>
                        <a:ea typeface="宋体" pitchFamily="2" charset="-122"/>
                        <a:cs typeface="Times New Roman" pitchFamily="18" charset="0"/>
                      </a:endParaRPr>
                    </a:p>
                  </a:txBody>
                  <a:tcPr/>
                </a:tc>
                <a:tc>
                  <a:txBody>
                    <a:bodyPr/>
                    <a:lstStyle/>
                    <a:p>
                      <a:r>
                        <a:rPr lang="zh-CN" altLang="en-US" sz="2200" dirty="0" smtClean="0">
                          <a:latin typeface="+mn-lt"/>
                          <a:ea typeface="宋体" pitchFamily="2" charset="-122"/>
                          <a:cs typeface="Times New Roman" pitchFamily="18" charset="0"/>
                        </a:rPr>
                        <a:t>构造</a:t>
                      </a:r>
                      <a:endParaRPr lang="zh-CN" altLang="en-US" sz="2200" dirty="0">
                        <a:latin typeface="+mn-lt"/>
                        <a:ea typeface="宋体" pitchFamily="2" charset="-122"/>
                        <a:cs typeface="Times New Roman" pitchFamily="18" charset="0"/>
                      </a:endParaRPr>
                    </a:p>
                  </a:txBody>
                  <a:tcPr/>
                </a:tc>
                <a:tc>
                  <a:txBody>
                    <a:bodyPr/>
                    <a:lstStyle/>
                    <a:p>
                      <a:r>
                        <a:rPr lang="zh-CN" altLang="en-US" sz="2200" dirty="0" smtClean="0">
                          <a:latin typeface="+mn-lt"/>
                          <a:ea typeface="宋体" pitchFamily="2" charset="-122"/>
                          <a:cs typeface="Times New Roman" pitchFamily="18" charset="0"/>
                        </a:rPr>
                        <a:t>构造方法</a:t>
                      </a:r>
                      <a:endParaRPr lang="zh-CN" altLang="en-US" sz="2200" dirty="0">
                        <a:latin typeface="+mn-lt"/>
                        <a:ea typeface="宋体" pitchFamily="2" charset="-122"/>
                        <a:cs typeface="Times New Roman" pitchFamily="18" charset="0"/>
                      </a:endParaRPr>
                    </a:p>
                  </a:txBody>
                  <a:tcPr/>
                </a:tc>
              </a:tr>
              <a:tr h="857256">
                <a:tc>
                  <a:txBody>
                    <a:bodyPr/>
                    <a:lstStyle/>
                    <a:p>
                      <a:r>
                        <a:rPr lang="en-US" altLang="zh-CN" sz="2200" dirty="0" smtClean="0">
                          <a:latin typeface="+mn-lt"/>
                          <a:ea typeface="宋体" pitchFamily="2" charset="-122"/>
                          <a:cs typeface="Times New Roman" pitchFamily="18" charset="0"/>
                        </a:rPr>
                        <a:t>2</a:t>
                      </a:r>
                      <a:endParaRPr lang="zh-CN" altLang="en-US" sz="2200" dirty="0">
                        <a:latin typeface="+mn-lt"/>
                        <a:ea typeface="宋体" pitchFamily="2" charset="-122"/>
                        <a:cs typeface="Times New Roman" pitchFamily="18" charset="0"/>
                      </a:endParaRPr>
                    </a:p>
                  </a:txBody>
                  <a:tcPr/>
                </a:tc>
                <a:tc>
                  <a:txBody>
                    <a:bodyPr/>
                    <a:lstStyle/>
                    <a:p>
                      <a:r>
                        <a:rPr lang="en-US" altLang="zh-CN" sz="2400" dirty="0" smtClean="0">
                          <a:latin typeface="+mn-lt"/>
                          <a:ea typeface="宋体" pitchFamily="2" charset="-122"/>
                          <a:cs typeface="Times New Roman" pitchFamily="18" charset="0"/>
                        </a:rPr>
                        <a:t>public </a:t>
                      </a:r>
                      <a:r>
                        <a:rPr lang="en-US" altLang="zh-CN" sz="2400" dirty="0" err="1" smtClean="0">
                          <a:latin typeface="+mn-lt"/>
                          <a:ea typeface="宋体" pitchFamily="2" charset="-122"/>
                          <a:cs typeface="Times New Roman" pitchFamily="18" charset="0"/>
                        </a:rPr>
                        <a:t>boolean</a:t>
                      </a:r>
                      <a:r>
                        <a:rPr lang="en-US" altLang="zh-CN" sz="2400" dirty="0" smtClean="0">
                          <a:latin typeface="+mn-lt"/>
                          <a:ea typeface="宋体" pitchFamily="2" charset="-122"/>
                          <a:cs typeface="Times New Roman" pitchFamily="18" charset="0"/>
                        </a:rPr>
                        <a:t> equals(Object </a:t>
                      </a:r>
                      <a:r>
                        <a:rPr lang="en-US" altLang="zh-CN" sz="2400" dirty="0" err="1" smtClean="0">
                          <a:latin typeface="+mn-lt"/>
                          <a:ea typeface="宋体" pitchFamily="2" charset="-122"/>
                          <a:cs typeface="Times New Roman" pitchFamily="18" charset="0"/>
                        </a:rPr>
                        <a:t>obj</a:t>
                      </a:r>
                      <a:r>
                        <a:rPr lang="en-US" altLang="zh-CN" sz="2400" dirty="0" smtClean="0">
                          <a:latin typeface="+mn-lt"/>
                          <a:ea typeface="宋体" pitchFamily="2" charset="-122"/>
                          <a:cs typeface="Times New Roman" pitchFamily="18" charset="0"/>
                        </a:rPr>
                        <a:t>)</a:t>
                      </a:r>
                      <a:endParaRPr lang="zh-CN" altLang="en-US" sz="2400" dirty="0">
                        <a:latin typeface="+mn-lt"/>
                        <a:ea typeface="宋体" pitchFamily="2" charset="-122"/>
                        <a:cs typeface="Times New Roman" pitchFamily="18" charset="0"/>
                      </a:endParaRPr>
                    </a:p>
                  </a:txBody>
                  <a:tcPr/>
                </a:tc>
                <a:tc>
                  <a:txBody>
                    <a:bodyPr/>
                    <a:lstStyle/>
                    <a:p>
                      <a:r>
                        <a:rPr lang="zh-CN" altLang="en-US" sz="2200" dirty="0" smtClean="0">
                          <a:latin typeface="+mn-lt"/>
                          <a:ea typeface="宋体" pitchFamily="2" charset="-122"/>
                          <a:cs typeface="Times New Roman" pitchFamily="18" charset="0"/>
                        </a:rPr>
                        <a:t>普通</a:t>
                      </a:r>
                      <a:endParaRPr lang="zh-CN" altLang="en-US" sz="2200" dirty="0">
                        <a:latin typeface="+mn-lt"/>
                        <a:ea typeface="宋体" pitchFamily="2" charset="-122"/>
                        <a:cs typeface="Times New Roman" pitchFamily="18" charset="0"/>
                      </a:endParaRPr>
                    </a:p>
                  </a:txBody>
                  <a:tcPr/>
                </a:tc>
                <a:tc>
                  <a:txBody>
                    <a:bodyPr/>
                    <a:lstStyle/>
                    <a:p>
                      <a:r>
                        <a:rPr lang="zh-CN" altLang="en-US" sz="2200" dirty="0" smtClean="0">
                          <a:latin typeface="+mn-lt"/>
                          <a:ea typeface="宋体" pitchFamily="2" charset="-122"/>
                          <a:cs typeface="Times New Roman" pitchFamily="18" charset="0"/>
                        </a:rPr>
                        <a:t>对象比较</a:t>
                      </a:r>
                      <a:endParaRPr lang="zh-CN" altLang="en-US" sz="2200" dirty="0">
                        <a:latin typeface="+mn-lt"/>
                        <a:ea typeface="宋体" pitchFamily="2" charset="-122"/>
                        <a:cs typeface="Times New Roman" pitchFamily="18" charset="0"/>
                      </a:endParaRPr>
                    </a:p>
                  </a:txBody>
                  <a:tcPr/>
                </a:tc>
              </a:tr>
              <a:tr h="857256">
                <a:tc>
                  <a:txBody>
                    <a:bodyPr/>
                    <a:lstStyle/>
                    <a:p>
                      <a:r>
                        <a:rPr lang="en-US" altLang="zh-CN" sz="2200" dirty="0" smtClean="0">
                          <a:latin typeface="+mn-lt"/>
                          <a:ea typeface="宋体" pitchFamily="2" charset="-122"/>
                          <a:cs typeface="Times New Roman" pitchFamily="18" charset="0"/>
                        </a:rPr>
                        <a:t>3</a:t>
                      </a:r>
                      <a:endParaRPr lang="zh-CN" altLang="en-US" sz="2200" dirty="0">
                        <a:latin typeface="+mn-lt"/>
                        <a:ea typeface="宋体" pitchFamily="2" charset="-122"/>
                        <a:cs typeface="Times New Roman" pitchFamily="18" charset="0"/>
                      </a:endParaRPr>
                    </a:p>
                  </a:txBody>
                  <a:tcPr/>
                </a:tc>
                <a:tc>
                  <a:txBody>
                    <a:bodyPr/>
                    <a:lstStyle/>
                    <a:p>
                      <a:r>
                        <a:rPr lang="en-US" altLang="zh-CN" sz="2400" dirty="0" smtClean="0">
                          <a:latin typeface="+mn-lt"/>
                          <a:ea typeface="宋体" pitchFamily="2" charset="-122"/>
                          <a:cs typeface="Times New Roman" pitchFamily="18" charset="0"/>
                        </a:rPr>
                        <a:t>public </a:t>
                      </a:r>
                      <a:r>
                        <a:rPr lang="en-US" altLang="zh-CN" sz="2400" dirty="0" err="1" smtClean="0">
                          <a:latin typeface="+mn-lt"/>
                          <a:ea typeface="宋体" pitchFamily="2" charset="-122"/>
                          <a:cs typeface="Times New Roman" pitchFamily="18" charset="0"/>
                        </a:rPr>
                        <a:t>int</a:t>
                      </a:r>
                      <a:r>
                        <a:rPr lang="en-US" altLang="zh-CN" sz="2400" dirty="0" smtClean="0">
                          <a:latin typeface="+mn-lt"/>
                          <a:ea typeface="宋体" pitchFamily="2" charset="-122"/>
                          <a:cs typeface="Times New Roman" pitchFamily="18" charset="0"/>
                        </a:rPr>
                        <a:t> </a:t>
                      </a:r>
                      <a:r>
                        <a:rPr lang="en-US" altLang="zh-CN" sz="2400" dirty="0" err="1" smtClean="0">
                          <a:latin typeface="+mn-lt"/>
                          <a:ea typeface="宋体" pitchFamily="2" charset="-122"/>
                          <a:cs typeface="Times New Roman" pitchFamily="18" charset="0"/>
                        </a:rPr>
                        <a:t>hashCode</a:t>
                      </a:r>
                      <a:r>
                        <a:rPr lang="en-US" altLang="zh-CN" sz="2400" dirty="0" smtClean="0">
                          <a:latin typeface="+mn-lt"/>
                          <a:ea typeface="宋体" pitchFamily="2" charset="-122"/>
                          <a:cs typeface="Times New Roman" pitchFamily="18" charset="0"/>
                        </a:rPr>
                        <a:t>()</a:t>
                      </a:r>
                      <a:endParaRPr lang="zh-CN" altLang="en-US" sz="2400" dirty="0">
                        <a:latin typeface="+mn-lt"/>
                        <a:ea typeface="宋体" pitchFamily="2" charset="-122"/>
                        <a:cs typeface="Times New Roman" pitchFamily="18" charset="0"/>
                      </a:endParaRPr>
                    </a:p>
                  </a:txBody>
                  <a:tcPr/>
                </a:tc>
                <a:tc>
                  <a:txBody>
                    <a:bodyPr/>
                    <a:lstStyle/>
                    <a:p>
                      <a:r>
                        <a:rPr lang="zh-CN" altLang="en-US" sz="2200" dirty="0" smtClean="0">
                          <a:latin typeface="+mn-lt"/>
                          <a:ea typeface="宋体" pitchFamily="2" charset="-122"/>
                          <a:cs typeface="Times New Roman" pitchFamily="18" charset="0"/>
                        </a:rPr>
                        <a:t>普通</a:t>
                      </a:r>
                      <a:endParaRPr lang="zh-CN" altLang="en-US" sz="2200" dirty="0">
                        <a:latin typeface="+mn-lt"/>
                        <a:ea typeface="宋体" pitchFamily="2" charset="-122"/>
                        <a:cs typeface="Times New Roman" pitchFamily="18" charset="0"/>
                      </a:endParaRPr>
                    </a:p>
                  </a:txBody>
                  <a:tcPr/>
                </a:tc>
                <a:tc>
                  <a:txBody>
                    <a:bodyPr/>
                    <a:lstStyle/>
                    <a:p>
                      <a:r>
                        <a:rPr lang="zh-CN" altLang="en-US" sz="2200" dirty="0" smtClean="0">
                          <a:latin typeface="+mn-lt"/>
                          <a:ea typeface="宋体" pitchFamily="2" charset="-122"/>
                          <a:cs typeface="Times New Roman" pitchFamily="18" charset="0"/>
                        </a:rPr>
                        <a:t>取得</a:t>
                      </a:r>
                      <a:r>
                        <a:rPr lang="en-US" altLang="zh-CN" sz="2200" dirty="0" smtClean="0">
                          <a:latin typeface="+mn-lt"/>
                          <a:ea typeface="宋体" pitchFamily="2" charset="-122"/>
                          <a:cs typeface="Times New Roman" pitchFamily="18" charset="0"/>
                        </a:rPr>
                        <a:t>Hash</a:t>
                      </a:r>
                      <a:r>
                        <a:rPr lang="zh-CN" altLang="en-US" sz="2200" dirty="0" smtClean="0">
                          <a:latin typeface="+mn-lt"/>
                          <a:ea typeface="宋体" pitchFamily="2" charset="-122"/>
                          <a:cs typeface="Times New Roman" pitchFamily="18" charset="0"/>
                        </a:rPr>
                        <a:t>码</a:t>
                      </a:r>
                      <a:endParaRPr lang="zh-CN" altLang="en-US" sz="2200" dirty="0">
                        <a:latin typeface="+mn-lt"/>
                        <a:ea typeface="宋体" pitchFamily="2" charset="-122"/>
                        <a:cs typeface="Times New Roman" pitchFamily="18" charset="0"/>
                      </a:endParaRPr>
                    </a:p>
                  </a:txBody>
                  <a:tcPr/>
                </a:tc>
              </a:tr>
              <a:tr h="857256">
                <a:tc>
                  <a:txBody>
                    <a:bodyPr/>
                    <a:lstStyle/>
                    <a:p>
                      <a:r>
                        <a:rPr lang="en-US" altLang="zh-CN" sz="2200" dirty="0" smtClean="0">
                          <a:latin typeface="+mn-lt"/>
                          <a:ea typeface="宋体" pitchFamily="2" charset="-122"/>
                          <a:cs typeface="Times New Roman" pitchFamily="18" charset="0"/>
                        </a:rPr>
                        <a:t>4</a:t>
                      </a:r>
                      <a:endParaRPr lang="zh-CN" altLang="en-US" sz="2200" dirty="0">
                        <a:latin typeface="+mn-lt"/>
                        <a:ea typeface="宋体" pitchFamily="2" charset="-122"/>
                        <a:cs typeface="Times New Roman" pitchFamily="18" charset="0"/>
                      </a:endParaRPr>
                    </a:p>
                  </a:txBody>
                  <a:tcPr/>
                </a:tc>
                <a:tc>
                  <a:txBody>
                    <a:bodyPr/>
                    <a:lstStyle/>
                    <a:p>
                      <a:r>
                        <a:rPr lang="en-US" altLang="zh-CN" sz="2400" dirty="0" smtClean="0">
                          <a:latin typeface="+mn-lt"/>
                          <a:ea typeface="宋体" pitchFamily="2" charset="-122"/>
                          <a:cs typeface="Times New Roman" pitchFamily="18" charset="0"/>
                        </a:rPr>
                        <a:t>public String </a:t>
                      </a:r>
                      <a:r>
                        <a:rPr lang="en-US" altLang="zh-CN" sz="2400" dirty="0" err="1" smtClean="0">
                          <a:latin typeface="+mn-lt"/>
                          <a:ea typeface="宋体" pitchFamily="2" charset="-122"/>
                          <a:cs typeface="Times New Roman" pitchFamily="18" charset="0"/>
                        </a:rPr>
                        <a:t>toString</a:t>
                      </a:r>
                      <a:r>
                        <a:rPr lang="en-US" altLang="zh-CN" sz="2400" dirty="0" smtClean="0">
                          <a:latin typeface="+mn-lt"/>
                          <a:ea typeface="宋体" pitchFamily="2" charset="-122"/>
                          <a:cs typeface="Times New Roman" pitchFamily="18" charset="0"/>
                        </a:rPr>
                        <a:t>()</a:t>
                      </a:r>
                      <a:endParaRPr lang="zh-CN" altLang="en-US" sz="2400" dirty="0">
                        <a:latin typeface="+mn-lt"/>
                        <a:ea typeface="宋体" pitchFamily="2" charset="-122"/>
                        <a:cs typeface="Times New Roman" pitchFamily="18" charset="0"/>
                      </a:endParaRPr>
                    </a:p>
                  </a:txBody>
                  <a:tcPr/>
                </a:tc>
                <a:tc>
                  <a:txBody>
                    <a:bodyPr/>
                    <a:lstStyle/>
                    <a:p>
                      <a:r>
                        <a:rPr lang="zh-CN" altLang="en-US" sz="2200" dirty="0" smtClean="0">
                          <a:latin typeface="+mn-lt"/>
                          <a:ea typeface="宋体" pitchFamily="2" charset="-122"/>
                          <a:cs typeface="Times New Roman" pitchFamily="18" charset="0"/>
                        </a:rPr>
                        <a:t>普通</a:t>
                      </a:r>
                      <a:endParaRPr lang="zh-CN" altLang="en-US" sz="2200" dirty="0">
                        <a:latin typeface="+mn-lt"/>
                        <a:ea typeface="宋体" pitchFamily="2" charset="-122"/>
                        <a:cs typeface="Times New Roman" pitchFamily="18" charset="0"/>
                      </a:endParaRPr>
                    </a:p>
                  </a:txBody>
                  <a:tcPr/>
                </a:tc>
                <a:tc>
                  <a:txBody>
                    <a:bodyPr/>
                    <a:lstStyle/>
                    <a:p>
                      <a:r>
                        <a:rPr lang="zh-CN" altLang="en-US" sz="2200" dirty="0" smtClean="0">
                          <a:latin typeface="+mn-lt"/>
                          <a:ea typeface="宋体" pitchFamily="2" charset="-122"/>
                          <a:cs typeface="Times New Roman" pitchFamily="18" charset="0"/>
                        </a:rPr>
                        <a:t>对象打印时调用</a:t>
                      </a:r>
                      <a:endParaRPr lang="zh-CN" altLang="en-US" sz="2200" dirty="0">
                        <a:latin typeface="+mn-lt"/>
                        <a:ea typeface="宋体" pitchFamily="2" charset="-122"/>
                        <a:cs typeface="Times New Roman" pitchFamily="18" charset="0"/>
                      </a:endParaRPr>
                    </a:p>
                  </a:txBody>
                  <a:tcPr/>
                </a:tc>
              </a:tr>
            </a:tbl>
          </a:graphicData>
        </a:graphic>
      </p:graphicFrame>
    </p:spTree>
    <p:extLst>
      <p:ext uri="{BB962C8B-B14F-4D97-AF65-F5344CB8AC3E}">
        <p14:creationId xmlns:p14="http://schemas.microsoft.com/office/powerpoint/2010/main" val="58173864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2339752" y="-6841"/>
            <a:ext cx="6363424" cy="704676"/>
          </a:xfrm>
          <a:noFill/>
          <a:ln>
            <a:noFill/>
          </a:ln>
        </p:spPr>
        <p:txBody>
          <a:bodyPr/>
          <a:lstStyle/>
          <a:p>
            <a:pPr eaLnBrk="1" hangingPunct="1">
              <a:defRPr/>
            </a:pPr>
            <a:r>
              <a:rPr lang="en-US" altLang="zh-CN" b="1" dirty="0" smtClean="0">
                <a:solidFill>
                  <a:srgbClr val="FFFF00"/>
                </a:solidFill>
                <a:latin typeface="+mn-lt"/>
                <a:ea typeface="宋体" pitchFamily="2" charset="-122"/>
                <a:cs typeface="Times New Roman" pitchFamily="18" charset="0"/>
              </a:rPr>
              <a:t>==</a:t>
            </a:r>
            <a:r>
              <a:rPr lang="zh-CN" altLang="en-US" b="1" dirty="0" smtClean="0">
                <a:solidFill>
                  <a:srgbClr val="FFFF00"/>
                </a:solidFill>
                <a:latin typeface="+mn-lt"/>
                <a:ea typeface="宋体" pitchFamily="2" charset="-122"/>
                <a:cs typeface="Times New Roman" pitchFamily="18" charset="0"/>
              </a:rPr>
              <a:t>操作符与</a:t>
            </a:r>
            <a:r>
              <a:rPr lang="en-US" altLang="zh-CN" b="1" dirty="0" smtClean="0">
                <a:solidFill>
                  <a:srgbClr val="FFFF00"/>
                </a:solidFill>
                <a:latin typeface="+mn-lt"/>
                <a:ea typeface="宋体" pitchFamily="2" charset="-122"/>
                <a:cs typeface="Times New Roman" pitchFamily="18" charset="0"/>
              </a:rPr>
              <a:t>equals</a:t>
            </a:r>
            <a:r>
              <a:rPr lang="zh-CN" altLang="en-US" b="1" dirty="0" smtClean="0">
                <a:solidFill>
                  <a:srgbClr val="FFFF00"/>
                </a:solidFill>
                <a:latin typeface="+mn-lt"/>
                <a:ea typeface="宋体" pitchFamily="2" charset="-122"/>
                <a:cs typeface="Times New Roman" pitchFamily="18" charset="0"/>
              </a:rPr>
              <a:t>方法</a:t>
            </a:r>
          </a:p>
        </p:txBody>
      </p:sp>
      <p:sp>
        <p:nvSpPr>
          <p:cNvPr id="39939" name="Rectangle 3"/>
          <p:cNvSpPr>
            <a:spLocks noGrp="1" noChangeArrowheads="1"/>
          </p:cNvSpPr>
          <p:nvPr>
            <p:ph type="body" idx="1"/>
          </p:nvPr>
        </p:nvSpPr>
        <p:spPr>
          <a:xfrm>
            <a:off x="304800" y="1052736"/>
            <a:ext cx="8371656" cy="5483245"/>
          </a:xfrm>
        </p:spPr>
        <p:txBody>
          <a:bodyPr>
            <a:normAutofit/>
          </a:bodyPr>
          <a:lstStyle/>
          <a:p>
            <a:pPr algn="just">
              <a:lnSpc>
                <a:spcPct val="80000"/>
              </a:lnSpc>
              <a:spcBef>
                <a:spcPct val="40000"/>
              </a:spcBef>
              <a:buFont typeface="Wingdings" pitchFamily="2" charset="2"/>
              <a:buChar char="l"/>
            </a:pPr>
            <a:r>
              <a:rPr lang="en-US" altLang="zh-CN" b="1" dirty="0" smtClean="0">
                <a:solidFill>
                  <a:srgbClr val="C00000"/>
                </a:solidFill>
                <a:ea typeface="宋体" pitchFamily="2" charset="-122"/>
                <a:cs typeface="Times New Roman" pitchFamily="18" charset="0"/>
              </a:rPr>
              <a:t>= =</a:t>
            </a:r>
            <a:r>
              <a:rPr lang="zh-CN" altLang="en-US" b="1" dirty="0" smtClean="0">
                <a:solidFill>
                  <a:srgbClr val="C00000"/>
                </a:solidFill>
                <a:ea typeface="宋体" pitchFamily="2" charset="-122"/>
                <a:cs typeface="Times New Roman" pitchFamily="18" charset="0"/>
              </a:rPr>
              <a:t>：</a:t>
            </a:r>
            <a:r>
              <a:rPr lang="en-US" altLang="zh-CN" b="1" dirty="0">
                <a:solidFill>
                  <a:srgbClr val="C00000"/>
                </a:solidFill>
                <a:ea typeface="宋体" pitchFamily="2" charset="-122"/>
                <a:cs typeface="Times New Roman" pitchFamily="18" charset="0"/>
              </a:rPr>
              <a:t> </a:t>
            </a:r>
            <a:endParaRPr lang="en-US" altLang="zh-CN" b="1" dirty="0" smtClean="0">
              <a:solidFill>
                <a:srgbClr val="C00000"/>
              </a:solidFill>
              <a:ea typeface="宋体" pitchFamily="2" charset="-122"/>
              <a:cs typeface="Times New Roman" pitchFamily="18" charset="0"/>
            </a:endParaRPr>
          </a:p>
          <a:p>
            <a:pPr algn="just">
              <a:lnSpc>
                <a:spcPct val="80000"/>
              </a:lnSpc>
              <a:spcBef>
                <a:spcPct val="40000"/>
              </a:spcBef>
              <a:buFont typeface="Wingdings" pitchFamily="2" charset="2"/>
              <a:buChar char="Ø"/>
            </a:pPr>
            <a:r>
              <a:rPr lang="zh-CN" altLang="en-US" dirty="0" smtClean="0">
                <a:ea typeface="宋体" pitchFamily="2" charset="-122"/>
                <a:cs typeface="Times New Roman" pitchFamily="18" charset="0"/>
              </a:rPr>
              <a:t>基本</a:t>
            </a:r>
            <a:r>
              <a:rPr lang="zh-CN" altLang="en-US" dirty="0">
                <a:ea typeface="宋体" pitchFamily="2" charset="-122"/>
                <a:cs typeface="Times New Roman" pitchFamily="18" charset="0"/>
              </a:rPr>
              <a:t>类型</a:t>
            </a:r>
            <a:r>
              <a:rPr lang="zh-CN" altLang="en-US" dirty="0" smtClean="0">
                <a:ea typeface="宋体" pitchFamily="2" charset="-122"/>
                <a:cs typeface="Times New Roman" pitchFamily="18" charset="0"/>
              </a:rPr>
              <a:t>比较值</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只要两个变量的值相等，即为</a:t>
            </a:r>
            <a:r>
              <a:rPr lang="en-US" altLang="zh-CN" dirty="0" smtClean="0">
                <a:ea typeface="宋体" pitchFamily="2" charset="-122"/>
                <a:cs typeface="Times New Roman" pitchFamily="18" charset="0"/>
              </a:rPr>
              <a:t>true.</a:t>
            </a:r>
          </a:p>
          <a:p>
            <a:pPr marL="0" indent="0" algn="just">
              <a:lnSpc>
                <a:spcPct val="80000"/>
              </a:lnSpc>
              <a:spcBef>
                <a:spcPct val="40000"/>
              </a:spcBef>
              <a:buNone/>
            </a:pPr>
            <a:r>
              <a:rPr lang="en-US" altLang="zh-CN" b="1" dirty="0" smtClean="0">
                <a:solidFill>
                  <a:srgbClr val="0000FF"/>
                </a:solidFill>
                <a:ea typeface="宋体" pitchFamily="2" charset="-122"/>
                <a:cs typeface="Times New Roman" pitchFamily="18" charset="0"/>
              </a:rPr>
              <a:t>	</a:t>
            </a:r>
            <a:r>
              <a:rPr lang="en-US" altLang="zh-CN" b="1" dirty="0" err="1" smtClean="0">
                <a:solidFill>
                  <a:srgbClr val="0000FF"/>
                </a:solidFill>
                <a:ea typeface="宋体" pitchFamily="2" charset="-122"/>
                <a:cs typeface="Times New Roman" pitchFamily="18" charset="0"/>
              </a:rPr>
              <a:t>int</a:t>
            </a:r>
            <a:r>
              <a:rPr lang="en-US" altLang="zh-CN" b="1" dirty="0" smtClean="0">
                <a:solidFill>
                  <a:srgbClr val="0000FF"/>
                </a:solidFill>
                <a:ea typeface="宋体" pitchFamily="2" charset="-122"/>
                <a:cs typeface="Times New Roman" pitchFamily="18" charset="0"/>
              </a:rPr>
              <a:t> </a:t>
            </a:r>
            <a:r>
              <a:rPr lang="en-US" altLang="zh-CN" b="1" dirty="0">
                <a:solidFill>
                  <a:srgbClr val="0000FF"/>
                </a:solidFill>
                <a:ea typeface="宋体" pitchFamily="2" charset="-122"/>
                <a:cs typeface="Times New Roman" pitchFamily="18" charset="0"/>
              </a:rPr>
              <a:t>a=5; if(a==6</a:t>
            </a:r>
            <a:r>
              <a:rPr lang="en-US" altLang="zh-CN" b="1" dirty="0" smtClean="0">
                <a:solidFill>
                  <a:srgbClr val="0000FF"/>
                </a:solidFill>
                <a:ea typeface="宋体" pitchFamily="2" charset="-122"/>
                <a:cs typeface="Times New Roman" pitchFamily="18" charset="0"/>
              </a:rPr>
              <a:t>){…}</a:t>
            </a:r>
          </a:p>
          <a:p>
            <a:pPr algn="just">
              <a:lnSpc>
                <a:spcPct val="80000"/>
              </a:lnSpc>
              <a:spcBef>
                <a:spcPct val="40000"/>
              </a:spcBef>
              <a:buFont typeface="Wingdings" pitchFamily="2" charset="2"/>
              <a:buChar char="Ø"/>
            </a:pPr>
            <a:r>
              <a:rPr lang="zh-CN" altLang="en-US" dirty="0" smtClean="0">
                <a:ea typeface="宋体" pitchFamily="2" charset="-122"/>
                <a:cs typeface="Times New Roman" pitchFamily="18" charset="0"/>
              </a:rPr>
              <a:t>引用类型比较引用</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是否指向同一个对象</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只有指向同一个对象时，</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才返回</a:t>
            </a:r>
            <a:r>
              <a:rPr lang="en-US" altLang="zh-CN" dirty="0" smtClean="0">
                <a:ea typeface="宋体" pitchFamily="2" charset="-122"/>
                <a:cs typeface="Times New Roman" pitchFamily="18" charset="0"/>
              </a:rPr>
              <a:t>true.</a:t>
            </a:r>
            <a:endParaRPr lang="zh-CN" altLang="en-US" dirty="0" smtClean="0">
              <a:ea typeface="宋体" pitchFamily="2" charset="-122"/>
              <a:cs typeface="Times New Roman" pitchFamily="18" charset="0"/>
            </a:endParaRPr>
          </a:p>
          <a:p>
            <a:pPr marL="609600" indent="-609600" algn="just" eaLnBrk="1" hangingPunct="1">
              <a:lnSpc>
                <a:spcPct val="80000"/>
              </a:lnSpc>
              <a:spcBef>
                <a:spcPct val="40000"/>
              </a:spcBef>
              <a:buFont typeface="Wingdings" pitchFamily="2" charset="2"/>
              <a:buNone/>
            </a:pPr>
            <a:r>
              <a:rPr lang="zh-CN" altLang="en-US" b="1" dirty="0" smtClean="0">
                <a:ea typeface="宋体" pitchFamily="2" charset="-122"/>
                <a:cs typeface="Times New Roman" pitchFamily="18" charset="0"/>
              </a:rPr>
              <a:t>	</a:t>
            </a:r>
            <a:r>
              <a:rPr lang="en-US" altLang="zh-CN" b="1" dirty="0" smtClean="0">
                <a:ea typeface="宋体" pitchFamily="2" charset="-122"/>
                <a:cs typeface="Times New Roman" pitchFamily="18" charset="0"/>
              </a:rPr>
              <a:t>	</a:t>
            </a:r>
            <a:r>
              <a:rPr lang="en-US" altLang="zh-CN" b="1" dirty="0" smtClean="0">
                <a:solidFill>
                  <a:srgbClr val="0000FF"/>
                </a:solidFill>
                <a:ea typeface="宋体" pitchFamily="2" charset="-122"/>
                <a:cs typeface="Times New Roman" pitchFamily="18" charset="0"/>
              </a:rPr>
              <a:t>Person p1=new Person();   </a:t>
            </a:r>
          </a:p>
          <a:p>
            <a:pPr marL="609600" indent="-609600" algn="just" eaLnBrk="1" hangingPunct="1">
              <a:lnSpc>
                <a:spcPct val="80000"/>
              </a:lnSpc>
              <a:spcBef>
                <a:spcPct val="40000"/>
              </a:spcBef>
              <a:buFont typeface="Wingdings" pitchFamily="2" charset="2"/>
              <a:buNone/>
            </a:pPr>
            <a:r>
              <a:rPr lang="en-US" altLang="zh-CN" b="1" dirty="0" smtClean="0">
                <a:solidFill>
                  <a:srgbClr val="0000FF"/>
                </a:solidFill>
                <a:ea typeface="宋体" pitchFamily="2" charset="-122"/>
                <a:cs typeface="Times New Roman" pitchFamily="18" charset="0"/>
              </a:rPr>
              <a:t>	   Person p2=new Person();</a:t>
            </a:r>
          </a:p>
          <a:p>
            <a:pPr marL="609600" indent="-609600" algn="just" eaLnBrk="1" hangingPunct="1">
              <a:lnSpc>
                <a:spcPct val="80000"/>
              </a:lnSpc>
              <a:spcBef>
                <a:spcPct val="40000"/>
              </a:spcBef>
              <a:buFont typeface="Wingdings" pitchFamily="2" charset="2"/>
              <a:buNone/>
            </a:pPr>
            <a:r>
              <a:rPr lang="en-US" altLang="zh-CN" b="1" dirty="0" smtClean="0">
                <a:solidFill>
                  <a:srgbClr val="0000FF"/>
                </a:solidFill>
                <a:ea typeface="宋体" pitchFamily="2" charset="-122"/>
                <a:cs typeface="Times New Roman" pitchFamily="18" charset="0"/>
              </a:rPr>
              <a:t>	       if (p1==p2){…}</a:t>
            </a:r>
          </a:p>
          <a:p>
            <a:pPr lvl="1" algn="just">
              <a:lnSpc>
                <a:spcPct val="80000"/>
              </a:lnSpc>
              <a:spcBef>
                <a:spcPct val="40000"/>
              </a:spcBef>
              <a:buFont typeface="Wingdings" pitchFamily="2" charset="2"/>
              <a:buChar char="ü"/>
            </a:pPr>
            <a:r>
              <a:rPr lang="zh-CN" altLang="en-US" sz="2800" dirty="0" smtClean="0">
                <a:ea typeface="宋体" pitchFamily="2" charset="-122"/>
                <a:cs typeface="Times New Roman" pitchFamily="18" charset="0"/>
              </a:rPr>
              <a:t>用</a:t>
            </a:r>
            <a:r>
              <a:rPr lang="en-US" altLang="zh-CN" sz="2800" dirty="0" smtClean="0">
                <a:ea typeface="宋体" pitchFamily="2" charset="-122"/>
                <a:cs typeface="Times New Roman" pitchFamily="18" charset="0"/>
              </a:rPr>
              <a:t>“==”</a:t>
            </a:r>
            <a:r>
              <a:rPr lang="zh-CN" altLang="en-US" sz="2800" dirty="0" smtClean="0">
                <a:ea typeface="宋体" pitchFamily="2" charset="-122"/>
                <a:cs typeface="Times New Roman" pitchFamily="18" charset="0"/>
              </a:rPr>
              <a:t>进行比较时，符号两边的</a:t>
            </a:r>
            <a:r>
              <a:rPr lang="zh-CN" altLang="en-US" sz="2800" b="1" dirty="0" smtClean="0">
                <a:solidFill>
                  <a:srgbClr val="C00000"/>
                </a:solidFill>
                <a:ea typeface="宋体" pitchFamily="2" charset="-122"/>
                <a:cs typeface="Times New Roman" pitchFamily="18" charset="0"/>
              </a:rPr>
              <a:t>数据类型必须</a:t>
            </a:r>
            <a:r>
              <a:rPr lang="zh-CN" altLang="en-US" sz="2800" b="1" dirty="0">
                <a:solidFill>
                  <a:srgbClr val="C00000"/>
                </a:solidFill>
                <a:ea typeface="宋体" pitchFamily="2" charset="-122"/>
                <a:cs typeface="Times New Roman" pitchFamily="18" charset="0"/>
              </a:rPr>
              <a:t>兼容</a:t>
            </a:r>
            <a:r>
              <a:rPr lang="en-US" altLang="zh-CN" sz="2800" dirty="0" smtClean="0">
                <a:ea typeface="宋体" pitchFamily="2" charset="-122"/>
                <a:cs typeface="Times New Roman" pitchFamily="18" charset="0"/>
              </a:rPr>
              <a:t>(</a:t>
            </a:r>
            <a:r>
              <a:rPr lang="zh-CN" altLang="en-US" sz="2800" dirty="0" smtClean="0">
                <a:ea typeface="宋体" pitchFamily="2" charset="-122"/>
                <a:cs typeface="Times New Roman" pitchFamily="18" charset="0"/>
              </a:rPr>
              <a:t>可自动转换的基本数据类型除外</a:t>
            </a:r>
            <a:r>
              <a:rPr lang="en-US" altLang="zh-CN" sz="2800" dirty="0" smtClean="0">
                <a:ea typeface="宋体" pitchFamily="2" charset="-122"/>
                <a:cs typeface="Times New Roman" pitchFamily="18" charset="0"/>
              </a:rPr>
              <a:t>)</a:t>
            </a:r>
            <a:r>
              <a:rPr lang="zh-CN" altLang="en-US" sz="2800" dirty="0" smtClean="0">
                <a:ea typeface="宋体" pitchFamily="2" charset="-122"/>
                <a:cs typeface="Times New Roman" pitchFamily="18" charset="0"/>
              </a:rPr>
              <a:t>，否则编译出错；</a:t>
            </a:r>
            <a:endParaRPr lang="zh-CN" altLang="en-US" sz="2800" dirty="0" smtClean="0">
              <a:solidFill>
                <a:schemeClr val="accent2"/>
              </a:solidFill>
              <a:ea typeface="宋体" pitchFamily="2" charset="-122"/>
              <a:cs typeface="Times New Roman" pitchFamily="18" charset="0"/>
            </a:endParaRPr>
          </a:p>
        </p:txBody>
      </p:sp>
    </p:spTree>
    <p:extLst>
      <p:ext uri="{BB962C8B-B14F-4D97-AF65-F5344CB8AC3E}">
        <p14:creationId xmlns:p14="http://schemas.microsoft.com/office/powerpoint/2010/main" val="11679675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2555776" y="0"/>
            <a:ext cx="6003384" cy="698957"/>
          </a:xfrm>
          <a:noFill/>
          <a:ln>
            <a:noFill/>
          </a:ln>
        </p:spPr>
        <p:txBody>
          <a:bodyPr/>
          <a:lstStyle/>
          <a:p>
            <a:pPr eaLnBrk="1" hangingPunct="1">
              <a:defRPr/>
            </a:pPr>
            <a:r>
              <a:rPr lang="en-US" altLang="zh-CN" b="1" dirty="0" smtClean="0">
                <a:solidFill>
                  <a:srgbClr val="FFFF00"/>
                </a:solidFill>
                <a:latin typeface="+mn-lt"/>
                <a:ea typeface="宋体" pitchFamily="2" charset="-122"/>
                <a:cs typeface="Times New Roman" pitchFamily="18" charset="0"/>
              </a:rPr>
              <a:t>==</a:t>
            </a:r>
            <a:r>
              <a:rPr lang="zh-CN" altLang="en-US" b="1" dirty="0" smtClean="0">
                <a:solidFill>
                  <a:srgbClr val="FFFF00"/>
                </a:solidFill>
                <a:latin typeface="+mn-lt"/>
                <a:ea typeface="宋体" pitchFamily="2" charset="-122"/>
                <a:cs typeface="Times New Roman" pitchFamily="18" charset="0"/>
              </a:rPr>
              <a:t>操作符与</a:t>
            </a:r>
            <a:r>
              <a:rPr lang="en-US" altLang="zh-CN" b="1" dirty="0" smtClean="0">
                <a:solidFill>
                  <a:srgbClr val="FFFF00"/>
                </a:solidFill>
                <a:latin typeface="+mn-lt"/>
                <a:ea typeface="宋体" pitchFamily="2" charset="-122"/>
                <a:cs typeface="Times New Roman" pitchFamily="18" charset="0"/>
              </a:rPr>
              <a:t>equals</a:t>
            </a:r>
            <a:r>
              <a:rPr lang="zh-CN" altLang="en-US" b="1" dirty="0" smtClean="0">
                <a:solidFill>
                  <a:srgbClr val="FFFF00"/>
                </a:solidFill>
                <a:latin typeface="+mn-lt"/>
                <a:ea typeface="宋体" pitchFamily="2" charset="-122"/>
                <a:cs typeface="Times New Roman" pitchFamily="18" charset="0"/>
              </a:rPr>
              <a:t>方法</a:t>
            </a:r>
          </a:p>
        </p:txBody>
      </p:sp>
      <p:sp>
        <p:nvSpPr>
          <p:cNvPr id="39939" name="Rectangle 3"/>
          <p:cNvSpPr>
            <a:spLocks noGrp="1" noChangeArrowheads="1"/>
          </p:cNvSpPr>
          <p:nvPr>
            <p:ph type="body" idx="1"/>
          </p:nvPr>
        </p:nvSpPr>
        <p:spPr>
          <a:xfrm>
            <a:off x="323528" y="1268760"/>
            <a:ext cx="8514500" cy="4536504"/>
          </a:xfrm>
        </p:spPr>
        <p:txBody>
          <a:bodyPr>
            <a:normAutofit/>
          </a:bodyPr>
          <a:lstStyle/>
          <a:p>
            <a:pPr algn="just" eaLnBrk="1" hangingPunct="1">
              <a:spcBef>
                <a:spcPct val="40000"/>
              </a:spcBef>
              <a:buFont typeface="Wingdings" pitchFamily="2" charset="2"/>
              <a:buChar char="l"/>
            </a:pPr>
            <a:r>
              <a:rPr lang="en-US" altLang="zh-CN" b="1" dirty="0" smtClean="0">
                <a:ea typeface="宋体" pitchFamily="2" charset="-122"/>
                <a:cs typeface="Times New Roman" pitchFamily="18" charset="0"/>
              </a:rPr>
              <a:t>equals()</a:t>
            </a:r>
            <a:r>
              <a:rPr lang="zh-CN" altLang="en-US" b="1" dirty="0" smtClean="0">
                <a:ea typeface="宋体" pitchFamily="2" charset="-122"/>
                <a:cs typeface="Times New Roman" pitchFamily="18" charset="0"/>
              </a:rPr>
              <a:t>：所有类都继承了</a:t>
            </a:r>
            <a:r>
              <a:rPr lang="en-US" altLang="zh-CN" b="1" dirty="0" smtClean="0">
                <a:ea typeface="宋体" pitchFamily="2" charset="-122"/>
                <a:cs typeface="Times New Roman" pitchFamily="18" charset="0"/>
              </a:rPr>
              <a:t>Object</a:t>
            </a:r>
            <a:r>
              <a:rPr lang="zh-CN" altLang="en-US" b="1" dirty="0" smtClean="0">
                <a:ea typeface="宋体" pitchFamily="2" charset="-122"/>
                <a:cs typeface="Times New Roman" pitchFamily="18" charset="0"/>
              </a:rPr>
              <a:t>，也就获得了</a:t>
            </a:r>
            <a:r>
              <a:rPr lang="en-US" altLang="zh-CN" b="1" dirty="0" smtClean="0">
                <a:ea typeface="宋体" pitchFamily="2" charset="-122"/>
                <a:cs typeface="Times New Roman" pitchFamily="18" charset="0"/>
              </a:rPr>
              <a:t>equals()</a:t>
            </a:r>
            <a:r>
              <a:rPr lang="zh-CN" altLang="en-US" b="1" dirty="0" smtClean="0">
                <a:ea typeface="宋体" pitchFamily="2" charset="-122"/>
                <a:cs typeface="Times New Roman" pitchFamily="18" charset="0"/>
              </a:rPr>
              <a:t>方法。还可以重写。</a:t>
            </a:r>
            <a:endParaRPr lang="en-US" altLang="zh-CN" b="1" dirty="0" smtClean="0">
              <a:ea typeface="宋体" pitchFamily="2" charset="-122"/>
              <a:cs typeface="Times New Roman" pitchFamily="18" charset="0"/>
            </a:endParaRPr>
          </a:p>
          <a:p>
            <a:pPr algn="just" eaLnBrk="1" hangingPunct="1">
              <a:spcBef>
                <a:spcPct val="40000"/>
              </a:spcBef>
              <a:buFont typeface="Wingdings" pitchFamily="2" charset="2"/>
              <a:buChar char="Ø"/>
            </a:pPr>
            <a:r>
              <a:rPr lang="zh-CN" altLang="en-US" b="1" u="sng" dirty="0" smtClean="0">
                <a:solidFill>
                  <a:srgbClr val="0000FF"/>
                </a:solidFill>
                <a:ea typeface="宋体" pitchFamily="2" charset="-122"/>
                <a:cs typeface="Times New Roman" pitchFamily="18" charset="0"/>
              </a:rPr>
              <a:t>只能比较引用类型，其作用与“</a:t>
            </a:r>
            <a:r>
              <a:rPr lang="en-US" altLang="zh-CN" b="1" u="sng" dirty="0" smtClean="0">
                <a:solidFill>
                  <a:srgbClr val="0000FF"/>
                </a:solidFill>
                <a:ea typeface="宋体" pitchFamily="2" charset="-122"/>
                <a:cs typeface="Times New Roman" pitchFamily="18" charset="0"/>
              </a:rPr>
              <a:t>==”</a:t>
            </a:r>
            <a:r>
              <a:rPr lang="zh-CN" altLang="en-US" b="1" u="sng" dirty="0" smtClean="0">
                <a:solidFill>
                  <a:srgbClr val="0000FF"/>
                </a:solidFill>
                <a:ea typeface="宋体" pitchFamily="2" charset="-122"/>
                <a:cs typeface="Times New Roman" pitchFamily="18" charset="0"/>
              </a:rPr>
              <a:t>相同</a:t>
            </a:r>
            <a:r>
              <a:rPr lang="en-US" altLang="zh-CN" b="1" u="sng" dirty="0" smtClean="0">
                <a:solidFill>
                  <a:srgbClr val="0000FF"/>
                </a:solidFill>
                <a:ea typeface="宋体" pitchFamily="2" charset="-122"/>
                <a:cs typeface="Times New Roman" pitchFamily="18" charset="0"/>
              </a:rPr>
              <a:t>,</a:t>
            </a:r>
            <a:r>
              <a:rPr lang="zh-CN" altLang="en-US" b="1" u="sng" dirty="0" smtClean="0">
                <a:solidFill>
                  <a:srgbClr val="0000FF"/>
                </a:solidFill>
                <a:ea typeface="宋体" pitchFamily="2" charset="-122"/>
                <a:cs typeface="Times New Roman" pitchFamily="18" charset="0"/>
              </a:rPr>
              <a:t>比较是否指向同一个对象</a:t>
            </a:r>
            <a:r>
              <a:rPr lang="zh-CN" altLang="en-US" b="1" dirty="0" smtClean="0">
                <a:solidFill>
                  <a:srgbClr val="0000FF"/>
                </a:solidFill>
                <a:ea typeface="宋体" pitchFamily="2" charset="-122"/>
                <a:cs typeface="Times New Roman" pitchFamily="18" charset="0"/>
              </a:rPr>
              <a:t>。</a:t>
            </a:r>
            <a:r>
              <a:rPr lang="en-US" altLang="zh-CN" b="1" dirty="0" smtClean="0">
                <a:solidFill>
                  <a:srgbClr val="0000FF"/>
                </a:solidFill>
                <a:ea typeface="宋体" pitchFamily="2" charset="-122"/>
                <a:cs typeface="Times New Roman" pitchFamily="18" charset="0"/>
              </a:rPr>
              <a:t>	 </a:t>
            </a:r>
          </a:p>
          <a:p>
            <a:pPr algn="just" eaLnBrk="1" hangingPunct="1">
              <a:spcBef>
                <a:spcPct val="40000"/>
              </a:spcBef>
              <a:buFont typeface="Wingdings" pitchFamily="2" charset="2"/>
              <a:buChar char="Ø"/>
            </a:pPr>
            <a:r>
              <a:rPr lang="zh-CN" altLang="en-US" b="1" dirty="0" smtClean="0">
                <a:solidFill>
                  <a:srgbClr val="0000FF"/>
                </a:solidFill>
                <a:ea typeface="宋体" pitchFamily="2" charset="-122"/>
                <a:cs typeface="Times New Roman" pitchFamily="18" charset="0"/>
              </a:rPr>
              <a:t>格式</a:t>
            </a:r>
            <a:r>
              <a:rPr lang="en-US" altLang="zh-CN" b="1" dirty="0" smtClean="0">
                <a:solidFill>
                  <a:srgbClr val="0000FF"/>
                </a:solidFill>
                <a:ea typeface="宋体" pitchFamily="2" charset="-122"/>
                <a:cs typeface="Times New Roman" pitchFamily="18" charset="0"/>
              </a:rPr>
              <a:t>:obj1.equals(obj2)</a:t>
            </a:r>
          </a:p>
          <a:p>
            <a:pPr algn="just" eaLnBrk="1" hangingPunct="1">
              <a:spcBef>
                <a:spcPct val="40000"/>
              </a:spcBef>
              <a:buFont typeface="Wingdings" pitchFamily="2" charset="2"/>
              <a:buChar char="l"/>
            </a:pPr>
            <a:r>
              <a:rPr lang="zh-CN" altLang="en-US" sz="2400" b="1" dirty="0" smtClean="0">
                <a:solidFill>
                  <a:srgbClr val="FF0000"/>
                </a:solidFill>
                <a:ea typeface="宋体" pitchFamily="2" charset="-122"/>
                <a:cs typeface="Times New Roman" pitchFamily="18" charset="0"/>
              </a:rPr>
              <a:t>特例：当用</a:t>
            </a:r>
            <a:r>
              <a:rPr lang="en-US" altLang="zh-CN" sz="2400" b="1" dirty="0" smtClean="0">
                <a:solidFill>
                  <a:srgbClr val="FF0000"/>
                </a:solidFill>
                <a:ea typeface="宋体" pitchFamily="2" charset="-122"/>
                <a:cs typeface="Times New Roman" pitchFamily="18" charset="0"/>
              </a:rPr>
              <a:t>equals()</a:t>
            </a:r>
            <a:r>
              <a:rPr lang="zh-CN" altLang="en-US" sz="2400" b="1" dirty="0" smtClean="0">
                <a:solidFill>
                  <a:srgbClr val="FF0000"/>
                </a:solidFill>
                <a:ea typeface="宋体" pitchFamily="2" charset="-122"/>
                <a:cs typeface="Times New Roman" pitchFamily="18" charset="0"/>
              </a:rPr>
              <a:t>方法进行比较时，对类</a:t>
            </a:r>
            <a:r>
              <a:rPr lang="en-US" altLang="zh-CN" sz="2400" b="1" dirty="0" smtClean="0">
                <a:solidFill>
                  <a:srgbClr val="FF0000"/>
                </a:solidFill>
                <a:ea typeface="宋体" pitchFamily="2" charset="-122"/>
                <a:cs typeface="Times New Roman" pitchFamily="18" charset="0"/>
              </a:rPr>
              <a:t>File</a:t>
            </a:r>
            <a:r>
              <a:rPr lang="zh-CN" altLang="en-US" sz="2400" b="1" dirty="0" smtClean="0">
                <a:solidFill>
                  <a:srgbClr val="FF0000"/>
                </a:solidFill>
                <a:ea typeface="宋体" pitchFamily="2" charset="-122"/>
                <a:cs typeface="Times New Roman" pitchFamily="18" charset="0"/>
              </a:rPr>
              <a:t>、</a:t>
            </a:r>
            <a:r>
              <a:rPr lang="en-US" altLang="zh-CN" sz="2400" b="1" dirty="0" smtClean="0">
                <a:solidFill>
                  <a:srgbClr val="FF0000"/>
                </a:solidFill>
                <a:ea typeface="宋体" pitchFamily="2" charset="-122"/>
                <a:cs typeface="Times New Roman" pitchFamily="18" charset="0"/>
              </a:rPr>
              <a:t>String</a:t>
            </a:r>
            <a:r>
              <a:rPr lang="zh-CN" altLang="en-US" sz="2400" b="1" dirty="0" smtClean="0">
                <a:solidFill>
                  <a:srgbClr val="FF0000"/>
                </a:solidFill>
                <a:ea typeface="宋体" pitchFamily="2" charset="-122"/>
                <a:cs typeface="Times New Roman" pitchFamily="18" charset="0"/>
              </a:rPr>
              <a:t>、</a:t>
            </a:r>
            <a:r>
              <a:rPr lang="en-US" altLang="zh-CN" sz="2400" b="1" dirty="0" smtClean="0">
                <a:solidFill>
                  <a:srgbClr val="FF0000"/>
                </a:solidFill>
                <a:ea typeface="宋体" pitchFamily="2" charset="-122"/>
                <a:cs typeface="Times New Roman" pitchFamily="18" charset="0"/>
              </a:rPr>
              <a:t>Date</a:t>
            </a:r>
            <a:r>
              <a:rPr lang="zh-CN" altLang="en-US" sz="2400" b="1" dirty="0" smtClean="0">
                <a:solidFill>
                  <a:srgbClr val="FF0000"/>
                </a:solidFill>
                <a:ea typeface="宋体" pitchFamily="2" charset="-122"/>
                <a:cs typeface="Times New Roman" pitchFamily="18" charset="0"/>
              </a:rPr>
              <a:t>及包装类（</a:t>
            </a:r>
            <a:r>
              <a:rPr lang="en-US" altLang="zh-CN" sz="2400" b="1" dirty="0" smtClean="0">
                <a:solidFill>
                  <a:srgbClr val="FF0000"/>
                </a:solidFill>
                <a:ea typeface="宋体" pitchFamily="2" charset="-122"/>
                <a:cs typeface="Times New Roman" pitchFamily="18" charset="0"/>
              </a:rPr>
              <a:t>Wrapper Class</a:t>
            </a:r>
            <a:r>
              <a:rPr lang="zh-CN" altLang="en-US" sz="2400" b="1" dirty="0" smtClean="0">
                <a:solidFill>
                  <a:srgbClr val="FF0000"/>
                </a:solidFill>
                <a:ea typeface="宋体" pitchFamily="2" charset="-122"/>
                <a:cs typeface="Times New Roman" pitchFamily="18" charset="0"/>
              </a:rPr>
              <a:t>）来说，是比较类型及内容而不考虑引用的是否是同一个对象</a:t>
            </a:r>
            <a:r>
              <a:rPr lang="zh-CN" altLang="en-US" b="1" dirty="0" smtClean="0">
                <a:solidFill>
                  <a:srgbClr val="FF0000"/>
                </a:solidFill>
                <a:ea typeface="宋体" pitchFamily="2" charset="-122"/>
                <a:cs typeface="Times New Roman" pitchFamily="18" charset="0"/>
              </a:rPr>
              <a:t>；</a:t>
            </a:r>
          </a:p>
          <a:p>
            <a:pPr lvl="1" algn="just">
              <a:spcBef>
                <a:spcPct val="40000"/>
              </a:spcBef>
              <a:buFont typeface="Wingdings" pitchFamily="2" charset="2"/>
              <a:buChar char="Ø"/>
            </a:pPr>
            <a:r>
              <a:rPr lang="zh-CN" altLang="en-US" b="1" dirty="0" smtClean="0">
                <a:solidFill>
                  <a:srgbClr val="FF0000"/>
                </a:solidFill>
                <a:ea typeface="宋体" pitchFamily="2" charset="-122"/>
                <a:cs typeface="Times New Roman" pitchFamily="18" charset="0"/>
              </a:rPr>
              <a:t>原因：在这些类中重写了</a:t>
            </a:r>
            <a:r>
              <a:rPr lang="en-US" altLang="zh-CN" b="1" dirty="0" smtClean="0">
                <a:solidFill>
                  <a:srgbClr val="FF0000"/>
                </a:solidFill>
                <a:ea typeface="宋体" pitchFamily="2" charset="-122"/>
                <a:cs typeface="Times New Roman" pitchFamily="18" charset="0"/>
              </a:rPr>
              <a:t>Object</a:t>
            </a:r>
            <a:r>
              <a:rPr lang="zh-CN" altLang="en-US" b="1" dirty="0" smtClean="0">
                <a:solidFill>
                  <a:srgbClr val="FF0000"/>
                </a:solidFill>
                <a:ea typeface="宋体" pitchFamily="2" charset="-122"/>
                <a:cs typeface="Times New Roman" pitchFamily="18" charset="0"/>
              </a:rPr>
              <a:t>类的</a:t>
            </a:r>
            <a:r>
              <a:rPr lang="en-US" altLang="zh-CN" b="1" dirty="0" smtClean="0">
                <a:solidFill>
                  <a:srgbClr val="FF0000"/>
                </a:solidFill>
                <a:ea typeface="宋体" pitchFamily="2" charset="-122"/>
                <a:cs typeface="Times New Roman" pitchFamily="18" charset="0"/>
              </a:rPr>
              <a:t>equals()</a:t>
            </a:r>
            <a:r>
              <a:rPr lang="zh-CN" altLang="en-US" b="1" dirty="0" smtClean="0">
                <a:solidFill>
                  <a:srgbClr val="FF0000"/>
                </a:solidFill>
                <a:ea typeface="宋体" pitchFamily="2" charset="-122"/>
                <a:cs typeface="Times New Roman" pitchFamily="18" charset="0"/>
              </a:rPr>
              <a:t>方法。</a:t>
            </a:r>
          </a:p>
        </p:txBody>
      </p:sp>
    </p:spTree>
    <p:extLst>
      <p:ext uri="{BB962C8B-B14F-4D97-AF65-F5344CB8AC3E}">
        <p14:creationId xmlns:p14="http://schemas.microsoft.com/office/powerpoint/2010/main" val="274522323"/>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dirty="0">
            <a:solidFill>
              <a:srgbClr val="FF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PPT模板</Template>
  <TotalTime>24630</TotalTime>
  <Words>8726</Words>
  <Application>Microsoft Office PowerPoint</Application>
  <PresentationFormat>全屏显示(4:3)</PresentationFormat>
  <Paragraphs>1710</Paragraphs>
  <Slides>140</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140</vt:i4>
      </vt:variant>
    </vt:vector>
  </HeadingPairs>
  <TitlesOfParts>
    <vt:vector size="151" baseType="lpstr">
      <vt:lpstr>Arial Unicode MS</vt:lpstr>
      <vt:lpstr>楷体</vt:lpstr>
      <vt:lpstr>宋体</vt:lpstr>
      <vt:lpstr>新宋体</vt:lpstr>
      <vt:lpstr>Arial</vt:lpstr>
      <vt:lpstr>Calibri</vt:lpstr>
      <vt:lpstr>Consolas</vt:lpstr>
      <vt:lpstr>Courier New</vt:lpstr>
      <vt:lpstr>Times New Roman</vt:lpstr>
      <vt:lpstr>Wingdings</vt:lpstr>
      <vt:lpstr>PPT模板</vt:lpstr>
      <vt:lpstr>第7章 面向对象编程（下）</vt:lpstr>
      <vt:lpstr>本章内容</vt:lpstr>
      <vt:lpstr>PowerPoint 演示文稿</vt:lpstr>
      <vt:lpstr>PowerPoint 演示文稿</vt:lpstr>
      <vt:lpstr>面向对象特征之二：继承</vt:lpstr>
      <vt:lpstr>示  例—Employee类</vt:lpstr>
      <vt:lpstr>继  承(2) </vt:lpstr>
      <vt:lpstr>示  例—Manager类</vt:lpstr>
      <vt:lpstr>PowerPoint 演示文稿</vt:lpstr>
      <vt:lpstr>类的继承 (4)</vt:lpstr>
      <vt:lpstr>类的继承 (5)</vt:lpstr>
      <vt:lpstr>练  习</vt:lpstr>
      <vt:lpstr>PowerPoint 演示文稿</vt:lpstr>
      <vt:lpstr>PowerPoint 演示文稿</vt:lpstr>
      <vt:lpstr>PowerPoint 演示文稿</vt:lpstr>
      <vt:lpstr>继承中的私有成员</vt:lpstr>
      <vt:lpstr>示  例—Employee类</vt:lpstr>
      <vt:lpstr>示  例—Manager类</vt:lpstr>
      <vt:lpstr>示  例—Test类</vt:lpstr>
      <vt:lpstr>练  习</vt:lpstr>
      <vt:lpstr>练  习</vt:lpstr>
      <vt:lpstr>PowerPoint 演示文稿</vt:lpstr>
      <vt:lpstr>PowerPoint 演示文稿</vt:lpstr>
      <vt:lpstr>PowerPoint 演示文稿</vt:lpstr>
      <vt:lpstr>  方法的重写(override)</vt:lpstr>
      <vt:lpstr>示  例—Employee类</vt:lpstr>
      <vt:lpstr>示  例—Manager类</vt:lpstr>
      <vt:lpstr>示  例—Test类</vt:lpstr>
      <vt:lpstr>练  习</vt:lpstr>
      <vt:lpstr>PowerPoint 演示文稿</vt:lpstr>
      <vt:lpstr>PowerPoint 演示文稿</vt:lpstr>
      <vt:lpstr>PowerPoint 演示文稿</vt:lpstr>
      <vt:lpstr>访问控制分析</vt:lpstr>
      <vt:lpstr> 关键字super</vt:lpstr>
      <vt:lpstr>示  例—Employee类</vt:lpstr>
      <vt:lpstr>示  例—Manager类</vt:lpstr>
      <vt:lpstr>示  例—Test类</vt:lpstr>
      <vt:lpstr>练  习</vt:lpstr>
      <vt:lpstr>调用父类的构造器</vt:lpstr>
      <vt:lpstr>示  例—Employee类</vt:lpstr>
      <vt:lpstr>示  例—Manager类</vt:lpstr>
      <vt:lpstr>示  例—Test类</vt:lpstr>
      <vt:lpstr>示  例—Employee类</vt:lpstr>
      <vt:lpstr>示  例—Manager类</vt:lpstr>
      <vt:lpstr>示  例—Test类</vt:lpstr>
      <vt:lpstr>PowerPoint 演示文稿</vt:lpstr>
      <vt:lpstr>  子类对象的实例化过程</vt:lpstr>
      <vt:lpstr>示  例—Employee类</vt:lpstr>
      <vt:lpstr>示  例—Manager类</vt:lpstr>
      <vt:lpstr>示  例—Test类</vt:lpstr>
      <vt:lpstr>练  习</vt:lpstr>
      <vt:lpstr>综合练习</vt:lpstr>
      <vt:lpstr>PowerPoint 演示文稿</vt:lpstr>
      <vt:lpstr>  面向对象特征之三：多态性</vt:lpstr>
      <vt:lpstr>示  例—Person类</vt:lpstr>
      <vt:lpstr>示  例—Student类</vt:lpstr>
      <vt:lpstr>示  例—Student类</vt:lpstr>
      <vt:lpstr>多态性(2)</vt:lpstr>
      <vt:lpstr>多态性(3)</vt:lpstr>
      <vt:lpstr>虚拟方法调用(Virtual Method Invocation)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对象引用类型转换 (Casting )</vt:lpstr>
      <vt:lpstr>对象类型转换举例</vt:lpstr>
      <vt:lpstr>PowerPoint 演示文稿</vt:lpstr>
      <vt:lpstr>PowerPoint 演示文稿</vt:lpstr>
      <vt:lpstr>多态数组</vt:lpstr>
      <vt:lpstr>PowerPoint 演示文稿</vt:lpstr>
      <vt:lpstr>PowerPoint 演示文稿</vt:lpstr>
      <vt:lpstr>PowerPoint 演示文稿</vt:lpstr>
      <vt:lpstr>多态数组示例</vt:lpstr>
      <vt:lpstr>多态数组示例</vt:lpstr>
      <vt:lpstr>示  例—Person类</vt:lpstr>
      <vt:lpstr>示  例—Student类</vt:lpstr>
      <vt:lpstr>示  例—Teacher类</vt:lpstr>
      <vt:lpstr>示  例—Test类</vt:lpstr>
      <vt:lpstr>练  习</vt:lpstr>
      <vt:lpstr>多态应用(2)——多态参数</vt:lpstr>
      <vt:lpstr>示  例—Test类</vt:lpstr>
      <vt:lpstr>练  习</vt:lpstr>
      <vt:lpstr>instanceof 操作符</vt:lpstr>
      <vt:lpstr>示  例—Test类</vt:lpstr>
      <vt:lpstr>练  习</vt:lpstr>
      <vt:lpstr>PowerPoint 演示文稿</vt:lpstr>
      <vt:lpstr>对象的关联</vt:lpstr>
      <vt:lpstr>示  例—Teacher类</vt:lpstr>
      <vt:lpstr>示  例—Person类</vt:lpstr>
      <vt:lpstr>示  例—Computer类</vt:lpstr>
      <vt:lpstr>示  例—Test类</vt:lpstr>
      <vt:lpstr>练  习</vt:lpstr>
      <vt:lpstr>  Object 类</vt:lpstr>
      <vt:lpstr>PowerPoint 演示文稿</vt:lpstr>
      <vt:lpstr>==操作符与equals方法</vt:lpstr>
      <vt:lpstr>==操作符与equals方法</vt:lpstr>
      <vt:lpstr>PowerPoint 演示文稿</vt:lpstr>
      <vt:lpstr>PowerPoint 演示文稿</vt:lpstr>
      <vt:lpstr>练 习</vt:lpstr>
      <vt:lpstr>toString() 方法</vt:lpstr>
      <vt:lpstr>练习7</vt:lpstr>
      <vt:lpstr>练习7</vt:lpstr>
      <vt:lpstr>练  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关键字static</vt:lpstr>
      <vt:lpstr>关键字static</vt:lpstr>
      <vt:lpstr>类属性、类方法的设计思想</vt:lpstr>
      <vt:lpstr>关键字static</vt:lpstr>
      <vt:lpstr>PowerPoint 演示文稿</vt:lpstr>
      <vt:lpstr>类变量(class Variable)</vt:lpstr>
      <vt:lpstr>类变量应用举例</vt:lpstr>
      <vt:lpstr>类方法(class Method) </vt:lpstr>
      <vt:lpstr>类方法</vt:lpstr>
      <vt:lpstr>练习1</vt:lpstr>
      <vt:lpstr>练习2</vt:lpstr>
      <vt:lpstr>单例 (Singleton)设计模式</vt:lpstr>
      <vt:lpstr>单例(Singleton)设计模式-饿汉式</vt:lpstr>
      <vt:lpstr>单例(Singleton)设计模式-懒汉式</vt:lpstr>
      <vt:lpstr>PowerPoint 演示文稿</vt:lpstr>
      <vt:lpstr> 类的成员之四：初始化块</vt:lpstr>
      <vt:lpstr>  类的成员之四：初始化块</vt:lpstr>
      <vt:lpstr> 类的成员之四：初始化块</vt:lpstr>
      <vt:lpstr>静态初始化块举例</vt:lpstr>
      <vt:lpstr>练 习</vt:lpstr>
      <vt:lpstr>  关键字：final</vt:lpstr>
      <vt:lpstr>PowerPoint 演示文稿</vt:lpstr>
      <vt:lpstr>PowerPoint 演示文稿</vt:lpstr>
      <vt:lpstr>PowerPoint 演示文稿</vt:lpstr>
      <vt:lpstr>关键字final应用举例</vt:lpstr>
      <vt:lpstr>PowerPoint 演示文稿</vt:lpstr>
      <vt:lpstr>PowerPoint 演示文稿</vt:lpstr>
    </vt:vector>
  </TitlesOfParts>
  <Company>WwW.YlmF.CoM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LEE</dc:creator>
  <cp:lastModifiedBy>Windows 用户</cp:lastModifiedBy>
  <cp:revision>1187</cp:revision>
  <dcterms:created xsi:type="dcterms:W3CDTF">2012-08-05T14:09:30Z</dcterms:created>
  <dcterms:modified xsi:type="dcterms:W3CDTF">2020-05-08T06:56:41Z</dcterms:modified>
</cp:coreProperties>
</file>