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8" r:id="rId2"/>
    <p:sldId id="629" r:id="rId3"/>
    <p:sldId id="606" r:id="rId4"/>
    <p:sldId id="546" r:id="rId5"/>
    <p:sldId id="574" r:id="rId6"/>
    <p:sldId id="547" r:id="rId7"/>
    <p:sldId id="548" r:id="rId8"/>
    <p:sldId id="549" r:id="rId9"/>
    <p:sldId id="575" r:id="rId10"/>
    <p:sldId id="630" r:id="rId11"/>
    <p:sldId id="599" r:id="rId12"/>
    <p:sldId id="577" r:id="rId13"/>
    <p:sldId id="594" r:id="rId14"/>
    <p:sldId id="607" r:id="rId15"/>
    <p:sldId id="654" r:id="rId16"/>
    <p:sldId id="653" r:id="rId17"/>
    <p:sldId id="652" r:id="rId18"/>
    <p:sldId id="550" r:id="rId19"/>
    <p:sldId id="602" r:id="rId20"/>
    <p:sldId id="551" r:id="rId21"/>
    <p:sldId id="552" r:id="rId22"/>
    <p:sldId id="554" r:id="rId23"/>
    <p:sldId id="553" r:id="rId24"/>
    <p:sldId id="555" r:id="rId25"/>
    <p:sldId id="556" r:id="rId26"/>
    <p:sldId id="578" r:id="rId27"/>
    <p:sldId id="579" r:id="rId28"/>
    <p:sldId id="603" r:id="rId29"/>
    <p:sldId id="649" r:id="rId30"/>
    <p:sldId id="580" r:id="rId31"/>
    <p:sldId id="581" r:id="rId32"/>
    <p:sldId id="557" r:id="rId33"/>
    <p:sldId id="576" r:id="rId34"/>
    <p:sldId id="631" r:id="rId35"/>
    <p:sldId id="558" r:id="rId36"/>
    <p:sldId id="566" r:id="rId37"/>
    <p:sldId id="608" r:id="rId38"/>
    <p:sldId id="559" r:id="rId39"/>
    <p:sldId id="560" r:id="rId40"/>
    <p:sldId id="561" r:id="rId41"/>
    <p:sldId id="562" r:id="rId42"/>
    <p:sldId id="567" r:id="rId43"/>
    <p:sldId id="636" r:id="rId44"/>
    <p:sldId id="489" r:id="rId45"/>
    <p:sldId id="582" r:id="rId46"/>
    <p:sldId id="609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632" r:id="rId56"/>
    <p:sldId id="610" r:id="rId57"/>
    <p:sldId id="619" r:id="rId58"/>
    <p:sldId id="620" r:id="rId59"/>
    <p:sldId id="621" r:id="rId60"/>
    <p:sldId id="622" r:id="rId61"/>
    <p:sldId id="650" r:id="rId62"/>
    <p:sldId id="623" r:id="rId63"/>
    <p:sldId id="624" r:id="rId64"/>
    <p:sldId id="625" r:id="rId65"/>
    <p:sldId id="626" r:id="rId66"/>
    <p:sldId id="627" r:id="rId67"/>
    <p:sldId id="628" r:id="rId68"/>
    <p:sldId id="25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523" autoAdjust="0"/>
  </p:normalViewPr>
  <p:slideViewPr>
    <p:cSldViewPr>
      <p:cViewPr varScale="1">
        <p:scale>
          <a:sx n="74" d="100"/>
          <a:sy n="74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9021" y="1340768"/>
            <a:ext cx="8016317" cy="288032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特性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将</a:t>
            </a:r>
            <a:r>
              <a:rPr lang="en-US" altLang="zh-CN" sz="2600" dirty="0" err="1" smtClean="0">
                <a:ea typeface="宋体" pitchFamily="2" charset="-122"/>
              </a:rPr>
              <a:t>Frock类声明为抽象类，在类中声明抽象方法calcArea方法，用来计算衣服的布料面积</a:t>
            </a:r>
            <a:r>
              <a:rPr lang="en-US" altLang="zh-CN" sz="2600" dirty="0" smtClean="0">
                <a:ea typeface="宋体" pitchFamily="2" charset="-122"/>
              </a:rPr>
              <a:t>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通过编写代码来验证抽象类中是否可包含属性、具体方法和构造器。</a:t>
            </a:r>
            <a:endParaRPr lang="en-US" altLang="zh-CN" sz="26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编写</a:t>
            </a:r>
            <a:r>
              <a:rPr lang="en-US" altLang="zh-CN" sz="2600" dirty="0" err="1" smtClean="0">
                <a:ea typeface="宋体" pitchFamily="2" charset="-122"/>
              </a:rPr>
              <a:t>Shirt类继承Frock类，实现</a:t>
            </a:r>
            <a:r>
              <a:rPr lang="en-US" altLang="zh-CN" sz="2600" dirty="0" smtClean="0">
                <a:ea typeface="宋体" pitchFamily="2" charset="-122"/>
              </a:rPr>
              <a:t> </a:t>
            </a:r>
            <a:r>
              <a:rPr lang="en-US" altLang="zh-CN" sz="2600" dirty="0" err="1" smtClean="0">
                <a:ea typeface="宋体" pitchFamily="2" charset="-122"/>
              </a:rPr>
              <a:t>calcArea方法，用来计算衬衣所需的布料面积（尺寸</a:t>
            </a:r>
            <a:r>
              <a:rPr lang="en-US" altLang="zh-CN" sz="2600" dirty="0" smtClean="0">
                <a:ea typeface="宋体" pitchFamily="2" charset="-122"/>
              </a:rPr>
              <a:t>*1.3）。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在</a:t>
            </a:r>
            <a:r>
              <a:rPr lang="en-US" altLang="zh-CN" sz="2600" dirty="0" err="1" smtClean="0">
                <a:ea typeface="宋体" pitchFamily="2" charset="-122"/>
              </a:rPr>
              <a:t>TestShirt类的main方法中</a:t>
            </a:r>
            <a:r>
              <a:rPr lang="en-US" altLang="zh-CN" sz="2600" dirty="0" smtClean="0">
                <a:ea typeface="宋体" pitchFamily="2" charset="-122"/>
              </a:rPr>
              <a:t>：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试着创建</a:t>
            </a:r>
            <a:r>
              <a:rPr lang="en-US" altLang="zh-CN" sz="1800" dirty="0" err="1" smtClean="0">
                <a:ea typeface="宋体" pitchFamily="2" charset="-122"/>
              </a:rPr>
              <a:t>Frock</a:t>
            </a:r>
            <a:r>
              <a:rPr lang="en-US" altLang="zh-CN" dirty="0" err="1" smtClean="0">
                <a:ea typeface="宋体" pitchFamily="2" charset="-122"/>
              </a:rPr>
              <a:t>对象，确认是否允许</a:t>
            </a:r>
            <a:r>
              <a:rPr lang="en-US" altLang="zh-CN" dirty="0" smtClean="0">
                <a:ea typeface="宋体" pitchFamily="2" charset="-122"/>
              </a:rPr>
              <a:t>？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使用本态引用创建</a:t>
            </a:r>
            <a:r>
              <a:rPr lang="en-US" altLang="zh-CN" sz="1800" dirty="0" err="1" smtClean="0">
                <a:ea typeface="宋体" pitchFamily="2" charset="-122"/>
              </a:rPr>
              <a:t>Shirt对象，并调用</a:t>
            </a:r>
            <a:r>
              <a:rPr lang="en-US" altLang="zh-CN" dirty="0" err="1" smtClean="0">
                <a:ea typeface="宋体" pitchFamily="2" charset="-122"/>
              </a:rPr>
              <a:t>calcArea方法，打印计算结果</a:t>
            </a:r>
            <a:r>
              <a:rPr lang="en-US" altLang="zh-CN" dirty="0" smtClean="0">
                <a:ea typeface="宋体" pitchFamily="2" charset="-122"/>
              </a:rPr>
              <a:t>。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sz="1600" dirty="0" smtClean="0">
                <a:ea typeface="宋体" pitchFamily="2" charset="-122"/>
              </a:rPr>
              <a:t>Frock </a:t>
            </a:r>
            <a:r>
              <a:rPr lang="en-US" altLang="zh-CN" sz="1800" dirty="0" smtClean="0">
                <a:ea typeface="宋体" pitchFamily="2" charset="-122"/>
              </a:rPr>
              <a:t>多</a:t>
            </a:r>
            <a:r>
              <a:rPr lang="zh-CN" altLang="en-US" dirty="0" smtClean="0">
                <a:ea typeface="宋体" pitchFamily="2" charset="-122"/>
              </a:rPr>
              <a:t>态引用创建</a:t>
            </a:r>
            <a:r>
              <a:rPr lang="en-US" altLang="zh-CN" sz="1800" dirty="0" err="1" smtClean="0">
                <a:ea typeface="宋体" pitchFamily="2" charset="-122"/>
              </a:rPr>
              <a:t>Shirt对象，并调用</a:t>
            </a:r>
            <a:r>
              <a:rPr lang="en-US" altLang="zh-CN" dirty="0" err="1" smtClean="0">
                <a:ea typeface="宋体" pitchFamily="2" charset="-122"/>
              </a:rPr>
              <a:t>calcArea方法，打印计算结果</a:t>
            </a:r>
            <a:r>
              <a:rPr lang="en-US" altLang="zh-CN" dirty="0" smtClean="0">
                <a:ea typeface="宋体" pitchFamily="2" charset="-122"/>
              </a:rPr>
              <a:t>。</a:t>
            </a:r>
            <a:endParaRPr lang="zh-CN" altLang="en-US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作  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052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Employee</a:t>
            </a:r>
            <a:r>
              <a:rPr lang="zh-CN" altLang="en-US" dirty="0" smtClean="0">
                <a:ea typeface="宋体" pitchFamily="2" charset="-122"/>
              </a:rPr>
              <a:t>类，声明为抽象类，包含如下三个属性：</a:t>
            </a:r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id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salary</a:t>
            </a:r>
            <a:r>
              <a:rPr lang="zh-CN" altLang="en-US" dirty="0" smtClean="0">
                <a:ea typeface="宋体" pitchFamily="2" charset="-122"/>
              </a:rPr>
              <a:t>。提供必要的构造器和抽象方法：</a:t>
            </a:r>
            <a:r>
              <a:rPr lang="en-US" altLang="zh-CN" dirty="0" smtClean="0">
                <a:ea typeface="宋体" pitchFamily="2" charset="-122"/>
              </a:rPr>
              <a:t>work()</a:t>
            </a:r>
            <a:r>
              <a:rPr lang="zh-CN" altLang="en-US" dirty="0" smtClean="0">
                <a:ea typeface="宋体" pitchFamily="2" charset="-122"/>
              </a:rPr>
              <a:t>。对于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类来说，他既是员工，还具有奖金</a:t>
            </a:r>
            <a:r>
              <a:rPr lang="en-US" altLang="zh-CN" dirty="0" smtClean="0">
                <a:ea typeface="宋体" pitchFamily="2" charset="-122"/>
              </a:rPr>
              <a:t>(bonus)</a:t>
            </a:r>
            <a:r>
              <a:rPr lang="zh-CN" altLang="en-US" dirty="0" smtClean="0">
                <a:ea typeface="宋体" pitchFamily="2" charset="-122"/>
              </a:rPr>
              <a:t>的属性。请使用继承的思想，设计</a:t>
            </a:r>
            <a:r>
              <a:rPr lang="en-US" altLang="zh-CN" dirty="0" err="1" smtClean="0">
                <a:ea typeface="宋体" pitchFamily="2" charset="-122"/>
              </a:rPr>
              <a:t>CommonEmployee</a:t>
            </a:r>
            <a:r>
              <a:rPr lang="zh-CN" altLang="en-US" dirty="0" smtClean="0">
                <a:ea typeface="宋体" pitchFamily="2" charset="-122"/>
              </a:rPr>
              <a:t>类和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类，要求类中提供必要的方法进行属性访问。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22689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5689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        抽象类体现的就是一种模板模式的设计，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抽象类作为多个子类的通用模板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解决</a:t>
            </a:r>
            <a:r>
              <a:rPr lang="zh-CN" altLang="zh-CN" sz="2800" b="1" dirty="0">
                <a:ea typeface="宋体" pitchFamily="2" charset="-122"/>
                <a:cs typeface="Times New Roman" pitchFamily="18" charset="0"/>
              </a:rPr>
              <a:t>的问题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功能内部一部分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，一部分实现是不确定的。这时可以把不确定的部分暴露出去，让子类去实现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19997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595021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code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abstract void code();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void code(){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接  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052736"/>
            <a:ext cx="1584176" cy="525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768" y="1124744"/>
            <a:ext cx="6264696" cy="3744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5013176"/>
            <a:ext cx="5112568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87824" y="5229200"/>
            <a:ext cx="1584176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5816" y="5157192"/>
            <a:ext cx="1728192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InnerClass()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s</a:t>
            </a:r>
            <a:r>
              <a:rPr lang="en-US" altLang="zh-CN" smtClean="0"/>
              <a:t>how()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67544" y="5013176"/>
            <a:ext cx="158417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900608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show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5576" y="53732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num:10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952" y="1556792"/>
            <a:ext cx="2592288" cy="24482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44008" y="18448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en-US" altLang="zh-CN" smtClean="0"/>
              <a:t>ew Inner()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1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408167" y="548680"/>
            <a:ext cx="2736304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36096" y="2780928"/>
            <a:ext cx="316835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64065" y="2780928"/>
            <a:ext cx="2975887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6753" y="4797152"/>
            <a:ext cx="1914435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4065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576" y="4941168"/>
            <a:ext cx="122413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5498897"/>
            <a:ext cx="1200577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看家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7794" y="4797152"/>
            <a:ext cx="1836204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24191" y="62597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Bird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23828" y="4941168"/>
            <a:ext cx="122413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35607" y="5445224"/>
            <a:ext cx="1200577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飞翔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3499" y="3212976"/>
            <a:ext cx="122413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504" y="32062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Animal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0"/>
            <a:endCxn id="13" idx="2"/>
          </p:cNvCxnSpPr>
          <p:nvPr/>
        </p:nvCxnSpPr>
        <p:spPr>
          <a:xfrm flipV="1">
            <a:off x="1313971" y="4077072"/>
            <a:ext cx="1338038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3" idx="2"/>
          </p:cNvCxnSpPr>
          <p:nvPr/>
        </p:nvCxnSpPr>
        <p:spPr>
          <a:xfrm flipH="1" flipV="1">
            <a:off x="2652009" y="4077072"/>
            <a:ext cx="983887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76056" y="4797152"/>
            <a:ext cx="1656184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36096" y="62373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Plane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00092" y="4941168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0092" y="5517232"/>
            <a:ext cx="1008112" cy="413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飞翔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3017" y="4777037"/>
            <a:ext cx="1656184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24328" y="6237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Car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67053" y="4941168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67053" y="5498897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漂移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6216" y="3201915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44408" y="285293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交通工具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22" idx="0"/>
          </p:cNvCxnSpPr>
          <p:nvPr/>
        </p:nvCxnSpPr>
        <p:spPr>
          <a:xfrm flipV="1">
            <a:off x="5904148" y="4077072"/>
            <a:ext cx="111612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0"/>
            <a:endCxn id="31" idx="2"/>
          </p:cNvCxnSpPr>
          <p:nvPr/>
        </p:nvCxnSpPr>
        <p:spPr>
          <a:xfrm flipH="1" flipV="1">
            <a:off x="7020272" y="4077072"/>
            <a:ext cx="950837" cy="6999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247964" y="1052736"/>
            <a:ext cx="1008112" cy="413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飞翔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8" idx="0"/>
            <a:endCxn id="38" idx="2"/>
          </p:cNvCxnSpPr>
          <p:nvPr/>
        </p:nvCxnSpPr>
        <p:spPr>
          <a:xfrm flipV="1">
            <a:off x="3635896" y="1988840"/>
            <a:ext cx="1140423" cy="28083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2" idx="0"/>
            <a:endCxn id="38" idx="2"/>
          </p:cNvCxnSpPr>
          <p:nvPr/>
        </p:nvCxnSpPr>
        <p:spPr>
          <a:xfrm flipH="1" flipV="1">
            <a:off x="4776319" y="1988840"/>
            <a:ext cx="1127829" cy="28083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55898" y="2204864"/>
            <a:ext cx="326425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通过实现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904148" y="1061904"/>
            <a:ext cx="206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Flyer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7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19872" y="490174"/>
            <a:ext cx="2611110" cy="139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79674" y="2978950"/>
            <a:ext cx="2300267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59632" y="2924944"/>
            <a:ext cx="2300267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560" y="62373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501317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55323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看家</a:t>
            </a:r>
          </a:p>
        </p:txBody>
      </p:sp>
      <p:sp>
        <p:nvSpPr>
          <p:cNvPr id="8" name="矩形 7"/>
          <p:cNvSpPr/>
          <p:nvPr/>
        </p:nvSpPr>
        <p:spPr>
          <a:xfrm>
            <a:off x="2699792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Bird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3835" y="501317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3835" y="555323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sp>
        <p:nvSpPr>
          <p:cNvPr id="12" name="矩形 11"/>
          <p:cNvSpPr/>
          <p:nvPr/>
        </p:nvSpPr>
        <p:spPr>
          <a:xfrm>
            <a:off x="1835696" y="335699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13" idx="2"/>
          </p:cNvCxnSpPr>
          <p:nvPr/>
        </p:nvCxnSpPr>
        <p:spPr>
          <a:xfrm flipV="1">
            <a:off x="1259632" y="4113076"/>
            <a:ext cx="1150134" cy="684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  <a:endCxn id="13" idx="2"/>
          </p:cNvCxnSpPr>
          <p:nvPr/>
        </p:nvCxnSpPr>
        <p:spPr>
          <a:xfrm flipH="1" flipV="1">
            <a:off x="2409766" y="4113076"/>
            <a:ext cx="1226130" cy="684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80528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94878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9208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9610" y="551723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sp>
        <p:nvSpPr>
          <p:cNvPr id="24" name="矩形 23"/>
          <p:cNvSpPr/>
          <p:nvPr/>
        </p:nvSpPr>
        <p:spPr>
          <a:xfrm>
            <a:off x="5369610" y="4941168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6679" y="4781028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84368" y="6237312"/>
            <a:ext cx="15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58916" y="4943933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8916" y="5509170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漂移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3744" y="335699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20" idx="0"/>
            <a:endCxn id="34" idx="2"/>
          </p:cNvCxnSpPr>
          <p:nvPr/>
        </p:nvCxnSpPr>
        <p:spPr>
          <a:xfrm flipV="1">
            <a:off x="6030982" y="4167082"/>
            <a:ext cx="1298826" cy="6300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34" idx="2"/>
          </p:cNvCxnSpPr>
          <p:nvPr/>
        </p:nvCxnSpPr>
        <p:spPr>
          <a:xfrm flipH="1" flipV="1">
            <a:off x="7329808" y="4167082"/>
            <a:ext cx="1112975" cy="6139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670392" y="3325634"/>
            <a:ext cx="137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4135963" y="1021233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cxnSp>
        <p:nvCxnSpPr>
          <p:cNvPr id="43" name="直接箭头连接符 42"/>
          <p:cNvCxnSpPr>
            <a:stCxn id="8" idx="0"/>
            <a:endCxn id="41" idx="2"/>
          </p:cNvCxnSpPr>
          <p:nvPr/>
        </p:nvCxnSpPr>
        <p:spPr>
          <a:xfrm flipV="1">
            <a:off x="3635896" y="1885329"/>
            <a:ext cx="1089531" cy="29118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0"/>
            <a:endCxn id="41" idx="2"/>
          </p:cNvCxnSpPr>
          <p:nvPr/>
        </p:nvCxnSpPr>
        <p:spPr>
          <a:xfrm flipH="1" flipV="1">
            <a:off x="4725427" y="1885329"/>
            <a:ext cx="1305555" cy="29118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299043" y="2204864"/>
            <a:ext cx="4882073" cy="552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通过实现的方式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131872" cy="79262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2968" cy="4092696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不支持多重继承。有了接口，就可以得到多重继承的效果。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常量值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的定义的集合。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从本质上讲，接口是一种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特殊的抽象类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，这种抽象类中只包含常量和方法的定义，而没有变量和方法的实现。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实现接口类：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SubClass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InterfaceA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{ }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个类可以实现多个接口，接口也可以继承其它接口。</a:t>
            </a: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206" y="692696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" name="椭圆 1"/>
          <p:cNvSpPr/>
          <p:nvPr/>
        </p:nvSpPr>
        <p:spPr>
          <a:xfrm>
            <a:off x="1187624" y="2605598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68144" y="2570261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4437112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篮球运动员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4437112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4461782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跨栏运动员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4437112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361371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361371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3556486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3549543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894987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849395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772815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学习英语的技能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（接口）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抽象类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接    口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内部类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枚    举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注    解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252" y="620688"/>
            <a:ext cx="3419872" cy="853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64488" cy="5112568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接口的特点：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来定义。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接口中的所有成员变量都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static final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接口中的所有方法都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abstract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接口没有构造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接口采用多继承机制。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接口定义举例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stop();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60032" y="436510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static final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start();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run();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stop();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2835" y="764704"/>
            <a:ext cx="3635928" cy="70979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1643" y="1844824"/>
            <a:ext cx="88583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接口的类中必须提供接口中所有方法的具体实现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内容，方可实例化。否则，仍为抽象类。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接口的主要用途就是被实现类实现。（面向接口编程）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继承关系类似，接口与实现类之间存在多态性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类的语法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格式：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先写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，后写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implements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&gt;]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&lt; interface&gt; [,&lt; interface&gt;]* ] {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&lt; declarations&gt;*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6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18" y="764704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76142"/>
              </p:ext>
            </p:extLst>
          </p:nvPr>
        </p:nvGraphicFramePr>
        <p:xfrm>
          <a:off x="3919518" y="1931943"/>
          <a:ext cx="1524000" cy="157041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51310"/>
              </p:ext>
            </p:extLst>
          </p:nvPr>
        </p:nvGraphicFramePr>
        <p:xfrm>
          <a:off x="1785918" y="4370343"/>
          <a:ext cx="1524000" cy="15978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dance()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14892"/>
              </p:ext>
            </p:extLst>
          </p:nvPr>
        </p:nvGraphicFramePr>
        <p:xfrm>
          <a:off x="3919518" y="4370343"/>
          <a:ext cx="1524000" cy="184473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2655"/>
              </p:ext>
            </p:extLst>
          </p:nvPr>
        </p:nvGraphicFramePr>
        <p:xfrm>
          <a:off x="5976918" y="4390981"/>
          <a:ext cx="1752600" cy="1597851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fly()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3989343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345594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488646"/>
            <a:ext cx="5218964" cy="8401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908720"/>
            <a:ext cx="8568952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interface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implements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准备工作：弯腰、蹬腿、咬牙、瞪眼	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开跑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摆动手臂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维持直线方向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减速直至停止、喝水。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8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892014"/>
            <a:ext cx="7086600" cy="541730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一个类可以实现多个无关的接口</a:t>
            </a:r>
            <a:endParaRPr lang="zh-CN" altLang="en-US" sz="1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Runner { public void run();}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Swimmer {public double swim();}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Creator{public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eat(){…}}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lass Man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Creator implements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Swimmer{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run()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double swim() 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与继承关系类似，接口与实现类之间存在多态性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 t = new Test();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Man m = new Man();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t.m1(m);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t.m2(m);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t.m3(m);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String m1(Runner f) {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f.run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m2(Swimmer s) {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s.swim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m3(Creator a) {a.eat();}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4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5616624" cy="7647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接口的其他问题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44" y="1124744"/>
            <a:ext cx="9036496" cy="525658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如果实现接口的类中没有实现接口中的全部方法，必须将此类定义为抽象类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接口也可以继承另一个接口，使用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关键字。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s=“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SubAdapter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implements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(“absM1”);}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(“absM2”);}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实现类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SubAdapter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必须给出接口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以及父接口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MyInterface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中所有方法的实现。</a:t>
            </a:r>
          </a:p>
        </p:txBody>
      </p:sp>
    </p:spTree>
    <p:extLst>
      <p:ext uri="{BB962C8B-B14F-4D97-AF65-F5344CB8AC3E}">
        <p14:creationId xmlns:p14="http://schemas.microsoft.com/office/powerpoint/2010/main" val="17020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71191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概述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使一个类的实例化延迟到其子类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适用性：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一个类不知道它所必须创建的对象的类的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一个类希望由它的子类来指定它所创建的对象的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类将创建对象的职责委托给多个帮助子类中的某一个，并且你希望将哪一个帮助子类是代理者这一信息局部化的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620688"/>
            <a:ext cx="3240360" cy="86409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工厂方法举例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/>
        </p:blipFill>
        <p:spPr bwMode="auto">
          <a:xfrm>
            <a:off x="704709" y="1916243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957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总结：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14702"/>
              </p:ext>
            </p:extLst>
          </p:nvPr>
        </p:nvGraphicFramePr>
        <p:xfrm>
          <a:off x="1475656" y="2204864"/>
          <a:ext cx="6096000" cy="80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078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1619672" y="3284984"/>
            <a:ext cx="720080" cy="10081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抽象类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44628"/>
            <a:ext cx="5068678" cy="91216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代理模式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Proxy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概述：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为其他对象提供一种代理以控制对这个对象的访问。 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20688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interface Object{</a:t>
            </a:r>
          </a:p>
          <a:p>
            <a:r>
              <a:rPr lang="en-US" altLang="zh-CN" sz="2400" b="1" dirty="0">
                <a:ea typeface="宋体" pitchFamily="2" charset="-122"/>
              </a:rPr>
              <a:t>void action();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代理开始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代理结束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这是代理类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653108"/>
            <a:ext cx="47525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被代理的类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class Test2 {</a:t>
            </a:r>
          </a:p>
          <a:p>
            <a:r>
              <a:rPr lang="en-US" altLang="zh-CN" sz="2400" b="1" dirty="0">
                <a:ea typeface="宋体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itchFamily="2" charset="-122"/>
              </a:rPr>
              <a:t>args</a:t>
            </a:r>
            <a:r>
              <a:rPr lang="en-US" altLang="zh-CN" sz="2400" b="1" dirty="0"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ob.action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}}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355976" cy="8626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接口用法总结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4752" cy="294092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通过接口可以实现不相关类的相同行为，而不需要考虑这些类之间的层次关系。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通过接口可以指明多个类需要实现的方法，一般用于定义对象的扩张功能。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接口主要用来定义规范。解除耦合关系。</a:t>
            </a:r>
          </a:p>
        </p:txBody>
      </p:sp>
    </p:spTree>
    <p:extLst>
      <p:ext uri="{BB962C8B-B14F-4D97-AF65-F5344CB8AC3E}">
        <p14:creationId xmlns:p14="http://schemas.microsoft.com/office/powerpoint/2010/main" val="172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725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接口和抽象类之间的关系</a:t>
            </a:r>
            <a:endParaRPr lang="zh-CN" altLang="en-US" sz="3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在开发中，一个类不要去继承一个已经实现好的类，要么继承抽象类，要么实现接口。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05377"/>
              </p:ext>
            </p:extLst>
          </p:nvPr>
        </p:nvGraphicFramePr>
        <p:xfrm>
          <a:off x="342832" y="1045981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368152"/>
                <a:gridCol w="2664296"/>
                <a:gridCol w="3958609"/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子类继承抽象类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子类实现接口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6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声明</a:t>
            </a:r>
            <a:r>
              <a:rPr lang="en-US" altLang="zh-CN" dirty="0" err="1" smtClean="0">
                <a:ea typeface="宋体" charset="-122"/>
              </a:rPr>
              <a:t>Clothing接口</a:t>
            </a:r>
            <a:r>
              <a:rPr lang="en-US" altLang="zh-CN" dirty="0" smtClean="0">
                <a:ea typeface="宋体" charset="-122"/>
              </a:rPr>
              <a:t> ，</a:t>
            </a:r>
            <a:r>
              <a:rPr lang="en-US" altLang="zh-CN" dirty="0" err="1" smtClean="0">
                <a:ea typeface="宋体" charset="-122"/>
              </a:rPr>
              <a:t>在接口中声明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calcArea方法、getColor方法和getDetails方法</a:t>
            </a:r>
            <a:r>
              <a:rPr lang="en-US" altLang="zh-CN" dirty="0" smtClean="0">
                <a:ea typeface="宋体" charset="-122"/>
              </a:rPr>
              <a:t>。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改写</a:t>
            </a:r>
            <a:r>
              <a:rPr lang="en-US" altLang="zh-CN" dirty="0" err="1" smtClean="0">
                <a:ea typeface="宋体" charset="-122"/>
              </a:rPr>
              <a:t>Shirt类实现Clothing接口，然后实现接口中的所有方法</a:t>
            </a:r>
            <a:r>
              <a:rPr lang="en-US" altLang="zh-CN" dirty="0" smtClean="0">
                <a:ea typeface="宋体" charset="-122"/>
              </a:rPr>
              <a:t>。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TestShirt类的main方法中</a:t>
            </a:r>
            <a:r>
              <a:rPr lang="en-US" altLang="zh-CN" dirty="0" smtClean="0">
                <a:ea typeface="宋体" charset="-122"/>
              </a:rPr>
              <a:t>：</a:t>
            </a:r>
          </a:p>
          <a:p>
            <a:pPr marL="800100" lvl="1" indent="-457200"/>
            <a:r>
              <a:rPr lang="en-US" altLang="zh-CN" sz="2000" dirty="0" err="1" smtClean="0">
                <a:ea typeface="宋体" charset="-122"/>
              </a:rPr>
              <a:t>试着创建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err="1" smtClean="0">
                <a:ea typeface="宋体" charset="-122"/>
              </a:rPr>
              <a:t>Clothing对象，确认是否允许</a:t>
            </a:r>
            <a:r>
              <a:rPr lang="en-US" altLang="zh-CN" sz="2000" dirty="0" smtClean="0">
                <a:ea typeface="宋体" charset="-122"/>
              </a:rPr>
              <a:t>？</a:t>
            </a:r>
          </a:p>
          <a:p>
            <a:pPr marL="800100" lvl="1" indent="-457200"/>
            <a:r>
              <a:rPr lang="zh-CN" altLang="en-US" sz="2000" dirty="0" smtClean="0">
                <a:ea typeface="宋体" charset="-122"/>
              </a:rPr>
              <a:t>使用本态引用创建</a:t>
            </a:r>
            <a:r>
              <a:rPr lang="en-US" altLang="zh-CN" sz="2000" dirty="0" err="1" smtClean="0">
                <a:ea typeface="宋体" charset="-122"/>
              </a:rPr>
              <a:t>Shirt对象，并调用calcArea方法，打印计算结果</a:t>
            </a:r>
            <a:r>
              <a:rPr lang="en-US" altLang="zh-CN" sz="2000" dirty="0" smtClean="0">
                <a:ea typeface="宋体" charset="-122"/>
              </a:rPr>
              <a:t>。</a:t>
            </a:r>
          </a:p>
          <a:p>
            <a:pPr marL="800100" lvl="1" indent="-457200"/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US" altLang="zh-CN" sz="2000" dirty="0" err="1" smtClean="0">
                <a:ea typeface="宋体" charset="-122"/>
              </a:rPr>
              <a:t>Clothing多</a:t>
            </a:r>
            <a:r>
              <a:rPr lang="zh-CN" altLang="en-US" sz="2000" dirty="0" smtClean="0">
                <a:ea typeface="宋体" charset="-122"/>
              </a:rPr>
              <a:t>态引用创建</a:t>
            </a:r>
            <a:r>
              <a:rPr lang="en-US" altLang="zh-CN" sz="2000" dirty="0" err="1" smtClean="0">
                <a:ea typeface="宋体" charset="-122"/>
              </a:rPr>
              <a:t>Shirt对象，并调用calcArea方法，打印计算结果</a:t>
            </a:r>
            <a:r>
              <a:rPr lang="en-US" altLang="zh-CN" sz="2800" dirty="0" smtClean="0">
                <a:ea typeface="宋体" charset="-122"/>
              </a:rPr>
              <a:t>。</a:t>
            </a:r>
            <a:endParaRPr lang="zh-CN" altLang="en-US" sz="2800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0525"/>
            <a:ext cx="2706816" cy="6591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作  业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77058" cy="5256584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定义一个接口用来实现两个对象的比较。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o);   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若返回值是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0 ,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代表相等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若为正数，代表当前对象大；负数代表当前对象小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类，继承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类并且实现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接口。在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类中给出接口中方法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的实现体，用来比较两个圆的半径大小。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定义一个测试类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TestInterface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，创建两个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对象，调用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方法比较两个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思考：参照上述做法定义矩形类</a:t>
            </a:r>
            <a:r>
              <a:rPr lang="en-US" altLang="zh-CN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类中给出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方法的实现，比较两个矩形的面积大小。</a:t>
            </a:r>
          </a:p>
        </p:txBody>
      </p:sp>
    </p:spTree>
    <p:extLst>
      <p:ext uri="{BB962C8B-B14F-4D97-AF65-F5344CB8AC3E}">
        <p14:creationId xmlns:p14="http://schemas.microsoft.com/office/powerpoint/2010/main" val="2582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273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81162" y="620688"/>
            <a:ext cx="309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接口的应用体会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1560" y="1556792"/>
            <a:ext cx="5414639" cy="36724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内部类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760640" cy="85381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类的成员之五：内部类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9" y="1556792"/>
            <a:ext cx="8972520" cy="504056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中，允许一个类的定义位于另一个类的内部，前者称为内部类，后者称为外部类。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一般用在定义它的类或语句块之内，在外部引用它时必须给出完整的名称。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的名字不能与包含它的类名相同；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可以使用外部类的私有数据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，因为它是外部类的成员，同一个类的成员之间可相互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访问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而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外部类要访问内部类中的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成员需要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内部类.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成员或者内部类对象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.成员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分类：成员内部类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static成员内部类和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非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static成员内部类）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局部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内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部类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谈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修饰符）、匿名内部类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550810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3528" y="1124744"/>
            <a:ext cx="8280920" cy="512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A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B{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 = 100;   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在内部类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s=" + s);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ma()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B();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i.mb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class Test {	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A o = new A();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o.ma();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 }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925842" cy="8139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(abstract class)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8912" cy="2303116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040" y="3571876"/>
            <a:ext cx="4324118" cy="2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95163"/>
            <a:ext cx="4716048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1520" y="1124744"/>
            <a:ext cx="86409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 = 111;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class B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 = 222;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   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局部变量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内部类对象的属性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A.this.s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外层类对象属性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400" b="1" dirty="0" err="1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= new A();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	A.B b = </a:t>
            </a:r>
            <a:r>
              <a:rPr lang="en-US" altLang="zh-CN" sz="2400" b="1" dirty="0" err="1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a.new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B();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b.mb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(333);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932072" cy="9978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内部类特性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5824" y="1785926"/>
            <a:ext cx="84296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作为类的成员：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和外部类不同，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可声明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Inner 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的，但此时就不能再使用外层类的非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的成员变量；</a:t>
            </a:r>
          </a:p>
          <a:p>
            <a:pPr marL="0" lvl="1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作为类：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3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 ，因此可以被其它的内部类继承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部类中的成员不能声明为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的，只有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的内部类中才可声明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00200" y="1654175"/>
            <a:ext cx="6069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46225" y="1844675"/>
            <a:ext cx="5046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5441" y="2019300"/>
            <a:ext cx="86385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匿名内部类不能定义任何静态成员、方法和类，只能创建匿名内部类的一个实例。一个匿名内部类一定是在</a:t>
            </a:r>
            <a:r>
              <a:rPr lang="en-US" altLang="zh-CN" sz="2800" dirty="0" smtClean="0">
                <a:latin typeface="+mn-lt"/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的后面，用其隐含实现一个接口或实现一个类。</a:t>
            </a:r>
            <a:endParaRPr lang="zh-CN" altLang="en-US" sz="28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父类构造器（实参列表）|实现接口(){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1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1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匿名内部类的类体部分</a:t>
            </a:r>
          </a:p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292080" y="5772524"/>
            <a:ext cx="370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宋体" pitchFamily="2" charset="-122"/>
              </a:rPr>
              <a:t>AnonymousTest.java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5896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匿名内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部类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5772524"/>
            <a:ext cx="3312368" cy="4572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1296144" cy="4608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08087" y="1168961"/>
            <a:ext cx="6120680" cy="3816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47764" y="5252112"/>
            <a:ext cx="4104456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9832" y="2060848"/>
            <a:ext cx="1944216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5373216"/>
            <a:ext cx="180020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9832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how()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12160" y="3140968"/>
            <a:ext cx="1800200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8632" y="5492080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9250" y="5800618"/>
            <a:ext cx="8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Show(a)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012160" y="4581128"/>
            <a:ext cx="72008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31857" y="318692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局部内部类：</a:t>
            </a:r>
            <a:r>
              <a:rPr lang="en-US" altLang="zh-CN" dirty="0" err="1" smtClean="0"/>
              <a:t>InnerClass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131857" y="4077072"/>
            <a:ext cx="153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 =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821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64704"/>
            <a:ext cx="9036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interface  A{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abstract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void fun1();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Outer{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new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Outer().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(new A(){</a:t>
            </a:r>
          </a:p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           //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接口是不能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new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但此处比较特殊是子类对象实现接口，只不过没有为对象取名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fun1()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(“implement for fun1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});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</a:rPr>
              <a:t>两步写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成一步了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(A a)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a.fun1();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  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40" y="2518156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public class Test {</a:t>
            </a:r>
          </a:p>
          <a:p>
            <a:r>
              <a:rPr lang="en-US" altLang="zh-CN" sz="2200" b="1" dirty="0" smtClean="0"/>
              <a:t>     public </a:t>
            </a:r>
            <a:r>
              <a:rPr lang="en-US" altLang="zh-CN" sz="2200" b="1" dirty="0"/>
              <a:t>Test() {</a:t>
            </a:r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s1 = </a:t>
            </a:r>
            <a:r>
              <a:rPr lang="en-US" altLang="zh-CN" sz="2200" b="1" dirty="0"/>
              <a:t>new Inner();</a:t>
            </a:r>
          </a:p>
          <a:p>
            <a:r>
              <a:rPr lang="en-US" altLang="zh-CN" sz="2200" dirty="0" smtClean="0"/>
              <a:t>          s1.a </a:t>
            </a:r>
            <a:r>
              <a:rPr lang="en-US" altLang="zh-CN" sz="2200" dirty="0"/>
              <a:t>= 10;</a:t>
            </a:r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s2 = </a:t>
            </a:r>
            <a:r>
              <a:rPr lang="en-US" altLang="zh-CN" sz="2200" b="1" dirty="0"/>
              <a:t>new Inner();</a:t>
            </a:r>
          </a:p>
          <a:p>
            <a:r>
              <a:rPr lang="en-US" altLang="zh-CN" sz="2200" dirty="0" smtClean="0"/>
              <a:t>          s2.a </a:t>
            </a:r>
            <a:r>
              <a:rPr lang="en-US" altLang="zh-CN" sz="2200" dirty="0"/>
              <a:t>= 20;</a:t>
            </a:r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Test.Inner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s3 = </a:t>
            </a:r>
            <a:r>
              <a:rPr lang="en-US" altLang="zh-CN" sz="2200" b="1" dirty="0"/>
              <a:t>new </a:t>
            </a:r>
            <a:r>
              <a:rPr lang="en-US" altLang="zh-CN" sz="2200" b="1" dirty="0" err="1"/>
              <a:t>Test.Inner</a:t>
            </a:r>
            <a:r>
              <a:rPr lang="en-US" altLang="zh-CN" sz="2200" b="1" dirty="0"/>
              <a:t>();</a:t>
            </a:r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System.</a:t>
            </a:r>
            <a:r>
              <a:rPr lang="en-US" altLang="zh-CN" sz="2200" i="1" dirty="0" err="1" smtClean="0"/>
              <a:t>out.println</a:t>
            </a:r>
            <a:r>
              <a:rPr lang="en-US" altLang="zh-CN" sz="2200" i="1" dirty="0" smtClean="0"/>
              <a:t>(s3.a</a:t>
            </a:r>
            <a:r>
              <a:rPr lang="en-US" altLang="zh-CN" sz="2200" i="1" dirty="0"/>
              <a:t>);</a:t>
            </a:r>
          </a:p>
          <a:p>
            <a:r>
              <a:rPr lang="en-US" altLang="zh-CN" sz="2200" dirty="0" smtClean="0"/>
              <a:t>     }</a:t>
            </a:r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5179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663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判断输出结果为何？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2348880"/>
            <a:ext cx="49320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 class Inner {</a:t>
            </a:r>
          </a:p>
          <a:p>
            <a:r>
              <a:rPr lang="en-US" altLang="zh-CN" sz="2200" b="1" dirty="0"/>
              <a:t>          public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a = 5;</a:t>
            </a:r>
          </a:p>
          <a:p>
            <a:r>
              <a:rPr lang="en-US" altLang="zh-CN" sz="2200" dirty="0"/>
              <a:t>     }</a:t>
            </a:r>
          </a:p>
          <a:p>
            <a:endParaRPr lang="zh-CN" altLang="en-US" sz="2200" dirty="0"/>
          </a:p>
          <a:p>
            <a:r>
              <a:rPr lang="en-US" altLang="zh-CN" sz="2200" b="1" dirty="0"/>
              <a:t>     public static void main(String[] </a:t>
            </a:r>
            <a:r>
              <a:rPr lang="en-US" altLang="zh-CN" sz="2200" b="1" dirty="0" err="1"/>
              <a:t>args</a:t>
            </a:r>
            <a:r>
              <a:rPr lang="en-US" altLang="zh-CN" sz="2200" b="1" dirty="0"/>
              <a:t>) {</a:t>
            </a:r>
          </a:p>
          <a:p>
            <a:r>
              <a:rPr lang="en-US" altLang="zh-CN" sz="2200" dirty="0"/>
              <a:t>          Test t = </a:t>
            </a:r>
            <a:r>
              <a:rPr lang="en-US" altLang="zh-CN" sz="2200" b="1" dirty="0"/>
              <a:t>new Test();</a:t>
            </a:r>
          </a:p>
          <a:p>
            <a:r>
              <a:rPr lang="en-US" altLang="zh-CN" sz="2200" dirty="0"/>
              <a:t>          Inner r = </a:t>
            </a:r>
            <a:r>
              <a:rPr lang="en-US" altLang="zh-CN" sz="2200" dirty="0" err="1"/>
              <a:t>t.</a:t>
            </a:r>
            <a:r>
              <a:rPr lang="en-US" altLang="zh-CN" sz="2200" b="1" dirty="0" err="1"/>
              <a:t>new</a:t>
            </a:r>
            <a:r>
              <a:rPr lang="en-US" altLang="zh-CN" sz="2200" b="1" dirty="0"/>
              <a:t> Inner();</a:t>
            </a:r>
          </a:p>
          <a:p>
            <a:r>
              <a:rPr lang="en-US" altLang="zh-CN" sz="2200" dirty="0"/>
              <a:t>          </a:t>
            </a:r>
            <a:r>
              <a:rPr lang="en-US" altLang="zh-CN" sz="2200" dirty="0" err="1"/>
              <a:t>System.</a:t>
            </a:r>
            <a:r>
              <a:rPr lang="en-US" altLang="zh-CN" sz="2200" i="1" dirty="0" err="1"/>
              <a:t>out.println</a:t>
            </a:r>
            <a:r>
              <a:rPr lang="en-US" altLang="zh-CN" sz="2200" i="1" dirty="0"/>
              <a:t>(</a:t>
            </a:r>
            <a:r>
              <a:rPr lang="en-US" altLang="zh-CN" sz="2200" i="1" dirty="0" err="1"/>
              <a:t>r.a</a:t>
            </a:r>
            <a:r>
              <a:rPr lang="en-US" altLang="zh-CN" sz="2200" i="1" dirty="0"/>
              <a:t>);</a:t>
            </a:r>
          </a:p>
          <a:p>
            <a:r>
              <a:rPr lang="en-US" altLang="zh-CN" sz="2200" dirty="0"/>
              <a:t>     </a:t>
            </a:r>
            <a:r>
              <a:rPr lang="en-US" altLang="zh-CN" sz="2200" dirty="0" smtClean="0"/>
              <a:t>    }</a:t>
            </a:r>
            <a:endParaRPr lang="en-US" altLang="zh-CN" sz="2200" dirty="0"/>
          </a:p>
          <a:p>
            <a:r>
              <a:rPr lang="en-US" altLang="zh-CN" sz="2200" dirty="0" smtClean="0"/>
              <a:t>      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167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枚  举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枚举类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如何自定义枚举类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如何使用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枚举类的主要方法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实现接口的枚举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自定义枚举类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新增的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用于定义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若枚举只有一个成员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则可以作为一种单例模式的实现方式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39705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枚举类的属性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枚举类对象的属性不应允许被改动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所以应该使用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枚举类的使用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修饰的属性应该在构造器中为其赋值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若枚举类显式的定义了带参数的构造器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则在列出枚举值时也必须对应的传入参数</a:t>
            </a:r>
          </a:p>
        </p:txBody>
      </p:sp>
    </p:spTree>
    <p:extLst>
      <p:ext uri="{BB962C8B-B14F-4D97-AF65-F5344CB8AC3E}">
        <p14:creationId xmlns:p14="http://schemas.microsoft.com/office/powerpoint/2010/main" val="32797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620688"/>
            <a:ext cx="230425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34400" cy="5096568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关键字来修饰一个类时，这个类叫做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来修饰一个方法时，该方法叫做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抽象方法：只有方法的声明，没有方法的实现。以分号结束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700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2700" dirty="0" smtClean="0">
                <a:solidFill>
                  <a:srgbClr val="666699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abstractMethod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a )</a:t>
            </a:r>
            <a:r>
              <a:rPr lang="en-US" altLang="zh-CN" sz="2700" b="1" dirty="0" smtClean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含有抽象方法的类必须被声明为抽象类。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不能用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修饰属性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私有方法、构造器、静态方法、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2132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必须在枚举类的第一行声明枚举类对象。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枚举类和普通类的区别：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定义的枚举类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访问控制符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列出的实例系统会自动添加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public static final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修饰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定义的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4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枚举类的主要方法：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values()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：返回枚举类型的对象数组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方法可以很方便地遍历所有的枚举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：可以把一个字符串转为对应的枚举类对象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。要求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字符串必须是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枚举类对象的“名字”。如不是，会有运行时异常。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6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和普通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类一样，枚举类可以实现一个或多个接口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若需要每个枚举值在调用实现的接口方法呈现出不同的行为方式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则可以让每个枚举值分别来实现该方法</a:t>
            </a:r>
          </a:p>
        </p:txBody>
      </p:sp>
    </p:spTree>
    <p:extLst>
      <p:ext uri="{BB962C8B-B14F-4D97-AF65-F5344CB8AC3E}">
        <p14:creationId xmlns:p14="http://schemas.microsoft.com/office/powerpoint/2010/main" val="40374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声明</a:t>
            </a:r>
            <a:r>
              <a:rPr lang="en-US" altLang="zh-CN" dirty="0" smtClean="0">
                <a:ea typeface="宋体" charset="-122"/>
              </a:rPr>
              <a:t>Week</a:t>
            </a:r>
            <a:r>
              <a:rPr lang="zh-CN" altLang="en-US" dirty="0" smtClean="0">
                <a:ea typeface="宋体" charset="-122"/>
              </a:rPr>
              <a:t>枚举类，其中包含星期一至星期日的定义；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TestWeek</a:t>
            </a:r>
            <a:r>
              <a:rPr lang="zh-CN" altLang="en-US" dirty="0" smtClean="0">
                <a:ea typeface="宋体" charset="-122"/>
              </a:rPr>
              <a:t>类中声明方法中</a:t>
            </a:r>
            <a:r>
              <a:rPr lang="en-US" altLang="zh-CN" dirty="0" err="1" smtClean="0">
                <a:ea typeface="宋体" charset="-122"/>
              </a:rPr>
              <a:t>printWeek</a:t>
            </a:r>
            <a:r>
              <a:rPr lang="en-US" altLang="zh-CN" dirty="0" smtClean="0">
                <a:ea typeface="宋体" charset="-122"/>
              </a:rPr>
              <a:t>(Week </a:t>
            </a:r>
            <a:r>
              <a:rPr lang="en-US" altLang="zh-CN" dirty="0" err="1" smtClean="0">
                <a:ea typeface="宋体" charset="-122"/>
              </a:rPr>
              <a:t>week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，根据参数值打印相应的中文星期字符串。</a:t>
            </a:r>
            <a:endParaRPr lang="en-US" altLang="zh-CN" dirty="0" smtClean="0">
              <a:ea typeface="宋体" charset="-122"/>
            </a:endParaRPr>
          </a:p>
          <a:p>
            <a:pPr marL="800100" lvl="1" indent="-354013">
              <a:buNone/>
            </a:pPr>
            <a:r>
              <a:rPr lang="zh-CN" altLang="en-US" dirty="0" smtClean="0">
                <a:ea typeface="宋体" charset="-122"/>
              </a:rPr>
              <a:t>提示，使用</a:t>
            </a:r>
            <a:r>
              <a:rPr lang="en-US" altLang="zh-CN" dirty="0" smtClean="0">
                <a:ea typeface="宋体" charset="-122"/>
              </a:rPr>
              <a:t>switch</a:t>
            </a:r>
            <a:r>
              <a:rPr lang="zh-CN" altLang="en-US" dirty="0" smtClean="0">
                <a:ea typeface="宋体" charset="-122"/>
              </a:rPr>
              <a:t>语句实现。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main</a:t>
            </a:r>
            <a:r>
              <a:rPr lang="zh-CN" altLang="en-US" dirty="0" smtClean="0">
                <a:ea typeface="宋体" charset="-122"/>
              </a:rPr>
              <a:t>方法中从命令行接收一个</a:t>
            </a:r>
            <a:r>
              <a:rPr lang="en-US" altLang="zh-CN" dirty="0" smtClean="0">
                <a:ea typeface="宋体" charset="-122"/>
              </a:rPr>
              <a:t>1-7</a:t>
            </a:r>
            <a:r>
              <a:rPr lang="zh-CN" altLang="en-US" dirty="0" smtClean="0">
                <a:ea typeface="宋体" charset="-122"/>
              </a:rPr>
              <a:t>的整数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使用</a:t>
            </a:r>
            <a:r>
              <a:rPr lang="en-US" altLang="zh-CN" dirty="0" err="1" smtClean="0">
                <a:ea typeface="宋体" charset="-122"/>
              </a:rPr>
              <a:t>Integer.parseInt</a:t>
            </a:r>
            <a:r>
              <a:rPr lang="zh-CN" altLang="en-US" dirty="0" smtClean="0">
                <a:ea typeface="宋体" charset="-122"/>
              </a:rPr>
              <a:t>方法转换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，分别代表星期一至星期日，打印该值对应的枚举值，然后以此枚举值调用</a:t>
            </a:r>
            <a:r>
              <a:rPr lang="en-US" altLang="zh-CN" dirty="0" err="1" smtClean="0">
                <a:ea typeface="宋体" charset="-122"/>
              </a:rPr>
              <a:t>printWeek</a:t>
            </a:r>
            <a:r>
              <a:rPr lang="zh-CN" altLang="en-US" dirty="0" smtClean="0">
                <a:ea typeface="宋体" charset="-122"/>
              </a:rPr>
              <a:t>方法，输出中文星期。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78629" y="2564904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第五节 注  </a:t>
            </a:r>
            <a:r>
              <a:rPr lang="zh-CN" altLang="en-US" sz="4400" dirty="0">
                <a:solidFill>
                  <a:schemeClr val="bg1"/>
                </a:solidFill>
              </a:rPr>
              <a:t>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endParaRPr lang="en-US" altLang="zh-CN" sz="3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内置的基本注解类型（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自定义注解类型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对注解进行注解（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729"/>
            <a:ext cx="8319868" cy="4348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增加了对元数据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MetaData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的支持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也就是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其实就是代码里的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这些标记可以在编译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类加载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运行时被读取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并执行相应的处理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程序员可以在不改变原有逻辑的情况下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在源文件中嵌入一些补充信息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可以像修饰符一样被使用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可用于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修饰包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构造器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局部变量的声明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这些信息被保存在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“name=value”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能被用来为程序元素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成员变量等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设置元数据</a:t>
            </a:r>
          </a:p>
        </p:txBody>
      </p:sp>
    </p:spTree>
    <p:extLst>
      <p:ext uri="{BB962C8B-B14F-4D97-AF65-F5344CB8AC3E}">
        <p14:creationId xmlns:p14="http://schemas.microsoft.com/office/powerpoint/2010/main" val="40808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时要在其前面增加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@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符号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把该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当成一个修饰符使用。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用于修饰它支持的程序元素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三个基本的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@Override: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限定重写父类方法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该注释只能用于方法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@Deprecated: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用于表示某个程序元素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已过时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SuppressWarnings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抑制编译器警告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1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05363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24936" cy="5257800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 class A{   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abstract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m1(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m2(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B extends A{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 ]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B(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a.m1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自定义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定义新的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@interface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定义中以无参数方法的形式来声明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其方法名和返回值定义了该成员的名字和类型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可以在定义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的成员变量时为其指定初始值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指定成员变量的初始值可使用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default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   }</a:t>
            </a:r>
            <a:endParaRPr lang="zh-CN" altLang="en-US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没有成员定义的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包含成员变量的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称为元数据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077496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908720"/>
            <a:ext cx="1512168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908720"/>
            <a:ext cx="6336704" cy="432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5373216"/>
            <a:ext cx="4464496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5776" y="5589240"/>
            <a:ext cx="151216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show()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5536" y="62373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:</a:t>
            </a:r>
            <a:r>
              <a:rPr lang="zh-CN" altLang="en-US" dirty="0" smtClean="0"/>
              <a:t>局部变量和对象的引用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96336" y="53732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69302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5536" y="5445224"/>
            <a:ext cx="151216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900608" y="58348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1540" y="558924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num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1844824"/>
            <a:ext cx="3240360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48064" y="2132856"/>
            <a:ext cx="286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InnerClass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796136" y="3307632"/>
            <a:ext cx="504056" cy="22816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08104" y="569638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num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5373216"/>
            <a:ext cx="1907704" cy="104876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-486308" y="5445224"/>
            <a:ext cx="2178242" cy="97675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8064" y="27089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num=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42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72734" cy="9295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提取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96664"/>
            <a:ext cx="8640960" cy="3206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java.lang.reflect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包下新增了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AnnotatedElement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该接口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代表程序中可以接受注解的程序元素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当一个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类型被定义为运行时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该注释才是运行时可见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文件被载入时保存在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文件中的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才会被虚拟机读取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程序可以调用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AnnotationElement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对象的如下方法来访问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375360"/>
            <a:ext cx="8364390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用于修饰其他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JDK5.0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提供了专门在注解上的注解类型，分别是：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Documented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Inherited</a:t>
            </a:r>
            <a:endParaRPr lang="zh-CN" altLang="en-US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537321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</a:t>
            </a:r>
            <a:endParaRPr lang="en-US" altLang="zh-CN" dirty="0" smtClean="0"/>
          </a:p>
          <a:p>
            <a:r>
              <a:rPr lang="en-US" altLang="zh-CN" dirty="0" smtClean="0"/>
              <a:t>String name = “</a:t>
            </a:r>
            <a:r>
              <a:rPr lang="en-US" altLang="zh-CN" dirty="0" err="1" smtClean="0"/>
              <a:t>atguigu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@Retention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只能用于修饰一个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可以保留多长时间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包含一个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时必须为该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成员变量指定值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编译器直接丢弃这种策略的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RetentionPolicy.CLASS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不会保留注解。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RetentionPolicy.RUNTIME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会保留注释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程序可以通过反射获取该注释</a:t>
            </a:r>
          </a:p>
        </p:txBody>
      </p:sp>
    </p:spTree>
    <p:extLst>
      <p:ext uri="{BB962C8B-B14F-4D97-AF65-F5344CB8AC3E}">
        <p14:creationId xmlns:p14="http://schemas.microsoft.com/office/powerpoint/2010/main" val="283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cs typeface="Times New Roman" pitchFamily="18" charset="0"/>
              </a:rPr>
              <a:t>enum</a:t>
            </a:r>
            <a:r>
              <a:rPr lang="en-US" altLang="zh-CN" sz="2400" b="1" dirty="0" smtClean="0"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cs typeface="Times New Roman" pitchFamily="18" charset="0"/>
              </a:rPr>
              <a:t>RetentionPolicy</a:t>
            </a:r>
            <a:r>
              <a:rPr lang="en-US" altLang="zh-CN" sz="2400" b="1" dirty="0" smtClean="0">
                <a:cs typeface="Times New Roman" pitchFamily="18" charset="0"/>
              </a:rPr>
              <a:t>{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CLASS,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RUNTIME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}</a:t>
            </a:r>
            <a:endParaRPr lang="zh-CN" alt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RetentionPolicy.SOURCE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MyAnnotation1{  }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MyAnnotation2{  }</a:t>
            </a:r>
          </a:p>
          <a:p>
            <a:endParaRPr lang="en-US" altLang="zh-CN" sz="2800" b="1" dirty="0" smtClean="0"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RetentionPolicy.RUNTIME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MyAnnotation3{  }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@Target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能用于修饰哪些程序元素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@Target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也包含一个名为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@Documented: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用于指定被该元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类将被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javadoc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工具提取成文档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的注解必须设置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Retention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RUNTIME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被它修饰的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将具有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继承性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如果某个类使用了被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则其子类将自动具有该注解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实际应用中，使用较少</a:t>
            </a:r>
          </a:p>
        </p:txBody>
      </p:sp>
    </p:spTree>
    <p:extLst>
      <p:ext uri="{BB962C8B-B14F-4D97-AF65-F5344CB8AC3E}">
        <p14:creationId xmlns:p14="http://schemas.microsoft.com/office/powerpoint/2010/main" val="28282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Override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注解它的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自定义一个名为“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MyTiger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”的注解类型，它只可以使用在方法上，带一个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属性，然后在第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题中的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类上正确使用。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95" y="2239233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0599"/>
            <a:ext cx="392044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02055" y="2651518"/>
            <a:ext cx="232649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在航运公司系统中，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类需要定义两个方法分别计算运输工具的燃料效率和行驶距离。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2063" y="1317928"/>
            <a:ext cx="89915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抽象类是用来模型化那些父类无法确定全部实现，而是由其子类提供具体实现的对象的类。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问题：卡车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(Truck)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和驳船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类不能提供计算方法，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但子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类可以。</a:t>
            </a:r>
          </a:p>
        </p:txBody>
      </p:sp>
    </p:spTree>
    <p:extLst>
      <p:ext uri="{BB962C8B-B14F-4D97-AF65-F5344CB8AC3E}">
        <p14:creationId xmlns:p14="http://schemas.microsoft.com/office/powerpoint/2010/main" val="35941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7496"/>
            <a:ext cx="8382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解决方案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。有一个或更多抽象方法的类称为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是一个抽象类，有两个抽象方法。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Vehicle{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计算燃料效率的抽象方法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计算行驶距离的抽象方法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Truck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写出计算卡车的燃料效率的具体方法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写出计算卡车行驶距离的具体方法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写出计算驳船的燃料效率的具体方法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写出计算驳船行驶距离的具体方法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91880" y="0"/>
            <a:ext cx="2839758" cy="7143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5720" y="6060064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注意：抽象类不能实例化 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Vihicle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是非法的</a:t>
            </a:r>
          </a:p>
        </p:txBody>
      </p:sp>
    </p:spTree>
    <p:extLst>
      <p:ext uri="{BB962C8B-B14F-4D97-AF65-F5344CB8AC3E}">
        <p14:creationId xmlns:p14="http://schemas.microsoft.com/office/powerpoint/2010/main" val="3722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8367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思  考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22" y="249289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抽象类不可以使用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关键字声明？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：一个抽象类中可以定义构造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吗？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15329</TotalTime>
  <Words>3588</Words>
  <Application>Microsoft Office PowerPoint</Application>
  <PresentationFormat>全屏显示(4:3)</PresentationFormat>
  <Paragraphs>586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第8章 高级类特性</vt:lpstr>
      <vt:lpstr>本章内容</vt:lpstr>
      <vt:lpstr>PowerPoint 演示文稿</vt:lpstr>
      <vt:lpstr>  抽象类(abstract class)</vt:lpstr>
      <vt:lpstr>抽象类</vt:lpstr>
      <vt:lpstr>抽象类举例</vt:lpstr>
      <vt:lpstr>抽象类应用</vt:lpstr>
      <vt:lpstr>抽象类应用</vt:lpstr>
      <vt:lpstr>PowerPoint 演示文稿</vt:lpstr>
      <vt:lpstr>练 习</vt:lpstr>
      <vt:lpstr>作  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接 口(1)</vt:lpstr>
      <vt:lpstr>接 口(2)</vt:lpstr>
      <vt:lpstr>接 口(3)</vt:lpstr>
      <vt:lpstr>接 口(4)</vt:lpstr>
      <vt:lpstr>接口应用举例(1)</vt:lpstr>
      <vt:lpstr>接口应用举例(1)</vt:lpstr>
      <vt:lpstr>接口应用举例(2)</vt:lpstr>
      <vt:lpstr>接口的其他问题</vt:lpstr>
      <vt:lpstr>PowerPoint 演示文稿</vt:lpstr>
      <vt:lpstr>工厂方法举例</vt:lpstr>
      <vt:lpstr>PowerPoint 演示文稿</vt:lpstr>
      <vt:lpstr>PowerPoint 演示文稿</vt:lpstr>
      <vt:lpstr>代理模式(Proxy)</vt:lpstr>
      <vt:lpstr>PowerPoint 演示文稿</vt:lpstr>
      <vt:lpstr>接口用法总结</vt:lpstr>
      <vt:lpstr>PowerPoint 演示文稿</vt:lpstr>
      <vt:lpstr>练  习</vt:lpstr>
      <vt:lpstr>作  业</vt:lpstr>
      <vt:lpstr>PowerPoint 演示文稿</vt:lpstr>
      <vt:lpstr>PowerPoint 演示文稿</vt:lpstr>
      <vt:lpstr>  类的成员之五：内部类</vt:lpstr>
      <vt:lpstr>内部类举例 (1)</vt:lpstr>
      <vt:lpstr>内部类举例 (2)</vt:lpstr>
      <vt:lpstr>内部类特性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练 习</vt:lpstr>
      <vt:lpstr>PowerPoint 演示文稿</vt:lpstr>
      <vt:lpstr>注解Annotation</vt:lpstr>
      <vt:lpstr>注解 (Annotation) 概述</vt:lpstr>
      <vt:lpstr>基本的 Annotation</vt:lpstr>
      <vt:lpstr>自定义 Annotation</vt:lpstr>
      <vt:lpstr>PowerPoint 演示文稿</vt:lpstr>
      <vt:lpstr>提取 Annotation 信息</vt:lpstr>
      <vt:lpstr>JDK 的元 Annotation</vt:lpstr>
      <vt:lpstr>JDK 的元 Annotation</vt:lpstr>
      <vt:lpstr>PowerPoint 演示文稿</vt:lpstr>
      <vt:lpstr>JDK 的元 Annotation</vt:lpstr>
      <vt:lpstr>练 习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876</cp:revision>
  <dcterms:created xsi:type="dcterms:W3CDTF">2012-08-05T14:09:30Z</dcterms:created>
  <dcterms:modified xsi:type="dcterms:W3CDTF">2020-05-11T02:10:56Z</dcterms:modified>
</cp:coreProperties>
</file>