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8" r:id="rId2"/>
    <p:sldId id="576" r:id="rId3"/>
    <p:sldId id="577" r:id="rId4"/>
    <p:sldId id="570" r:id="rId5"/>
    <p:sldId id="571" r:id="rId6"/>
    <p:sldId id="572" r:id="rId7"/>
    <p:sldId id="573" r:id="rId8"/>
    <p:sldId id="574" r:id="rId9"/>
    <p:sldId id="580" r:id="rId10"/>
    <p:sldId id="575" r:id="rId11"/>
    <p:sldId id="578" r:id="rId12"/>
    <p:sldId id="605" r:id="rId13"/>
    <p:sldId id="604" r:id="rId14"/>
    <p:sldId id="602" r:id="rId15"/>
    <p:sldId id="603" r:id="rId16"/>
    <p:sldId id="529" r:id="rId17"/>
    <p:sldId id="540" r:id="rId18"/>
    <p:sldId id="551" r:id="rId19"/>
    <p:sldId id="552" r:id="rId20"/>
    <p:sldId id="553" r:id="rId21"/>
    <p:sldId id="532" r:id="rId22"/>
    <p:sldId id="533" r:id="rId23"/>
    <p:sldId id="534" r:id="rId24"/>
    <p:sldId id="581" r:id="rId25"/>
    <p:sldId id="541" r:id="rId26"/>
    <p:sldId id="542" r:id="rId27"/>
    <p:sldId id="564" r:id="rId28"/>
    <p:sldId id="565" r:id="rId29"/>
    <p:sldId id="566" r:id="rId30"/>
    <p:sldId id="569" r:id="rId31"/>
    <p:sldId id="606" r:id="rId32"/>
    <p:sldId id="535" r:id="rId33"/>
    <p:sldId id="536" r:id="rId34"/>
    <p:sldId id="601" r:id="rId35"/>
    <p:sldId id="543" r:id="rId36"/>
    <p:sldId id="537" r:id="rId37"/>
    <p:sldId id="538" r:id="rId38"/>
    <p:sldId id="583" r:id="rId39"/>
    <p:sldId id="486" r:id="rId40"/>
    <p:sldId id="579" r:id="rId41"/>
    <p:sldId id="489" r:id="rId42"/>
    <p:sldId id="547" r:id="rId43"/>
    <p:sldId id="554" r:id="rId44"/>
    <p:sldId id="490" r:id="rId45"/>
    <p:sldId id="548" r:id="rId46"/>
    <p:sldId id="549" r:id="rId47"/>
    <p:sldId id="555" r:id="rId48"/>
    <p:sldId id="544" r:id="rId49"/>
    <p:sldId id="545" r:id="rId50"/>
    <p:sldId id="546" r:id="rId51"/>
    <p:sldId id="550" r:id="rId52"/>
    <p:sldId id="257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math/BigInteg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math/BigDecimal.html" TargetMode="External"/><Relationship Id="rId2" Type="http://schemas.openxmlformats.org/officeDocument/2006/relationships/hyperlink" Target="mk:@MSITStore:D:\API\JDK_API_1.6_zh_&#20013;&#25991;.CHM::/java/lang/String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5326" y="1484784"/>
            <a:ext cx="7992888" cy="2448272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使用基础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API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3347896" cy="78181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14422"/>
            <a:ext cx="8928992" cy="5166906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kumimoji="0" lang="en-US" altLang="zh-CN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利用</a:t>
            </a:r>
            <a:r>
              <a:rPr kumimoji="0" lang="en-US" altLang="zh-CN" dirty="0" smtClean="0">
                <a:ea typeface="宋体" pitchFamily="2" charset="-122"/>
                <a:cs typeface="Times New Roman" pitchFamily="18" charset="0"/>
              </a:rPr>
              <a:t>Vector</a:t>
            </a: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代替数组处理：从键盘读入学生成绩（以负数代表输入结束），找出最高分，并输出学生成绩等级。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提示：数组一旦创建，长度就固定不变，所以在创建数组前就需要知道它的长度。而向量类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java.util.Vector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可以根据需要动态伸缩。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Vector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对象：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Vector v=new Vector();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给向量添加元素：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v.addElement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);   //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必须是对象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取出向量中的元素：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Object  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=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v.elementAt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(0);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注意第一个元素的下标是</a:t>
            </a:r>
            <a:r>
              <a:rPr kumimoji="0" lang="en-US" altLang="zh-CN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，返回值是</a:t>
            </a:r>
            <a:r>
              <a:rPr kumimoji="0" lang="en-US" altLang="zh-CN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类型的。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计算向量的长度：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v.size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若与最高分相差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分内：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等；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分内：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等；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   30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分内：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等；其它：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等</a:t>
            </a:r>
            <a:endParaRPr kumimoji="0"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2" eaLnBrk="1" hangingPunct="1"/>
            <a:endParaRPr kumimoji="0" lang="en-US" altLang="zh-CN" sz="18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785918" y="2445245"/>
            <a:ext cx="5643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字符串处理类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3768" y="18864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String </a:t>
            </a:r>
            <a:r>
              <a:rPr lang="en-US" altLang="zh-CN" sz="3600" b="1" u="sng"/>
              <a:t>str1 = "</a:t>
            </a:r>
            <a:r>
              <a:rPr lang="en-US" altLang="zh-CN" sz="3600" b="1" u="sng" smtClean="0"/>
              <a:t>abc“+”def”;</a:t>
            </a:r>
            <a:endParaRPr lang="zh-CN" altLang="en-US" sz="3600" b="1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1944216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3768" y="980728"/>
            <a:ext cx="6192688" cy="3672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4797152"/>
            <a:ext cx="5616624" cy="1944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59832" y="4941168"/>
            <a:ext cx="3528392" cy="158417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60232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常量池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23528" y="5454516"/>
            <a:ext cx="1944216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7544" y="57332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str1: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79912" y="52292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{‘a’, ‘b’, ‘c’}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76056" y="55985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{‘d’, ‘e’, ‘f’}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47864" y="57332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“abcdef”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4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1584176" cy="5040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196752"/>
            <a:ext cx="6480720" cy="3672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5013176"/>
            <a:ext cx="6408712" cy="1728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95736" y="332656"/>
            <a:ext cx="5256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String str1 = "abc";</a:t>
            </a:r>
          </a:p>
          <a:p>
            <a:r>
              <a:rPr lang="en-US" altLang="zh-CN" sz="2800" b="1"/>
              <a:t>String str2 = new String("abc</a:t>
            </a:r>
            <a:r>
              <a:rPr lang="en-US" altLang="zh-CN" sz="2800" b="1" smtClean="0"/>
              <a:t>");</a:t>
            </a:r>
          </a:p>
          <a:p>
            <a:r>
              <a:rPr lang="en-US" altLang="zh-CN" sz="2800"/>
              <a:t>String str3 = "abc";</a:t>
            </a:r>
            <a:endParaRPr lang="zh-CN" altLang="en-US" sz="2800" b="1"/>
          </a:p>
        </p:txBody>
      </p:sp>
      <p:cxnSp>
        <p:nvCxnSpPr>
          <p:cNvPr id="9" name="直接连接符 8"/>
          <p:cNvCxnSpPr/>
          <p:nvPr/>
        </p:nvCxnSpPr>
        <p:spPr>
          <a:xfrm>
            <a:off x="323528" y="5517232"/>
            <a:ext cx="1584176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9380" y="56926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str1: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43808" y="5229200"/>
            <a:ext cx="3384376" cy="129614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28184" y="551055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字符串</a:t>
            </a:r>
            <a:endParaRPr lang="en-US" altLang="zh-CN" smtClean="0"/>
          </a:p>
          <a:p>
            <a:r>
              <a:rPr lang="zh-CN" altLang="en-US"/>
              <a:t>常量池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31940" y="55485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“</a:t>
            </a:r>
            <a:r>
              <a:rPr lang="en-US" altLang="zh-CN" smtClean="0"/>
              <a:t>abc</a:t>
            </a:r>
            <a:r>
              <a:rPr lang="zh-CN" altLang="en-US" smtClean="0"/>
              <a:t>”</a:t>
            </a:r>
            <a:endParaRPr lang="zh-CN" altLang="en-US"/>
          </a:p>
        </p:txBody>
      </p:sp>
      <p:cxnSp>
        <p:nvCxnSpPr>
          <p:cNvPr id="15" name="直接连接符 14"/>
          <p:cNvCxnSpPr>
            <a:stCxn id="13" idx="1"/>
          </p:cNvCxnSpPr>
          <p:nvPr/>
        </p:nvCxnSpPr>
        <p:spPr>
          <a:xfrm flipH="1" flipV="1">
            <a:off x="3995936" y="5510553"/>
            <a:ext cx="36004" cy="222703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35896" y="51885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3258" y="569493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115616" y="5692606"/>
            <a:ext cx="2880320" cy="14111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3528" y="4797152"/>
            <a:ext cx="1584176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1405" y="498624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str2: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031940" y="1844824"/>
            <a:ext cx="2736304" cy="23559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44008" y="2150859"/>
            <a:ext cx="1440160" cy="4860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770022" y="220921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211960" y="2708920"/>
            <a:ext cx="1224136" cy="264665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563888" y="1844824"/>
            <a:ext cx="432048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55776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0x34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43258" y="50131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0x34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475656" y="1885474"/>
            <a:ext cx="2538282" cy="311550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32529" y="3842464"/>
            <a:ext cx="1575175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49380" y="4200763"/>
            <a:ext cx="155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str3: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63588" y="416185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</a:t>
            </a:r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47664" y="4427348"/>
            <a:ext cx="2376264" cy="122431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2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7784" y="18864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String str1 = "</a:t>
            </a:r>
            <a:r>
              <a:rPr lang="en-US" altLang="zh-CN" sz="2400" b="1" dirty="0" err="1"/>
              <a:t>abc</a:t>
            </a:r>
            <a:r>
              <a:rPr lang="en-US" altLang="zh-CN" sz="2400" b="1" dirty="0"/>
              <a:t>";</a:t>
            </a:r>
          </a:p>
          <a:p>
            <a:r>
              <a:rPr lang="en-US" altLang="zh-CN" sz="2400" b="1" dirty="0"/>
              <a:t>String str2 = new String("</a:t>
            </a:r>
            <a:r>
              <a:rPr lang="en-US" altLang="zh-CN" sz="2400" b="1" dirty="0" err="1"/>
              <a:t>abc</a:t>
            </a:r>
            <a:r>
              <a:rPr lang="en-US" altLang="zh-CN" sz="2400" b="1" dirty="0"/>
              <a:t>");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1944216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1268760"/>
            <a:ext cx="6552728" cy="3672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1760" y="5085184"/>
            <a:ext cx="4968552" cy="17728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7544" y="65973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栈：局部变量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00392" y="50851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堆：对象</a:t>
            </a:r>
            <a:endParaRPr lang="en-US" altLang="zh-CN" dirty="0" smtClean="0"/>
          </a:p>
          <a:p>
            <a:r>
              <a:rPr lang="en-US" altLang="zh-CN" dirty="0" smtClean="0"/>
              <a:t>(new </a:t>
            </a:r>
            <a:r>
              <a:rPr lang="zh-CN" altLang="en-US" dirty="0" smtClean="0"/>
              <a:t>出来的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24328" y="60932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区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9512" y="5517232"/>
            <a:ext cx="1944216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9512" y="573151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131840" y="5229200"/>
            <a:ext cx="2664296" cy="136815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12160" y="544522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/>
              <a:t>常量池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5305" y="54452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6" idx="1"/>
          </p:cNvCxnSpPr>
          <p:nvPr/>
        </p:nvCxnSpPr>
        <p:spPr>
          <a:xfrm flipH="1" flipV="1">
            <a:off x="4067944" y="5517232"/>
            <a:ext cx="167361" cy="112658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19872" y="5406561"/>
            <a:ext cx="81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60223" y="5721702"/>
            <a:ext cx="81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  <a:endCxn id="19" idx="1"/>
          </p:cNvCxnSpPr>
          <p:nvPr/>
        </p:nvCxnSpPr>
        <p:spPr>
          <a:xfrm flipV="1">
            <a:off x="1475656" y="5591227"/>
            <a:ext cx="1944216" cy="31514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9512" y="4653136"/>
            <a:ext cx="1944216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23528" y="48691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572000" y="1772816"/>
            <a:ext cx="2736304" cy="2501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555780" y="2276872"/>
            <a:ext cx="81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83968" y="2684867"/>
            <a:ext cx="1728192" cy="275861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235305" y="1772816"/>
            <a:ext cx="336695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610977" y="158814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0x56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75261" y="48447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0x56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endCxn id="33" idx="3"/>
          </p:cNvCxnSpPr>
          <p:nvPr/>
        </p:nvCxnSpPr>
        <p:spPr>
          <a:xfrm flipV="1">
            <a:off x="1223628" y="1772815"/>
            <a:ext cx="3395461" cy="316835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79512" y="3579786"/>
            <a:ext cx="1991893" cy="25458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86937" y="3819526"/>
            <a:ext cx="28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str3: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5617" y="3781710"/>
            <a:ext cx="81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131835" y="2822633"/>
            <a:ext cx="2063901" cy="7445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23528" y="295543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str4: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4417" y="2953689"/>
            <a:ext cx="81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24744"/>
            <a:ext cx="1440160" cy="5256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39752" y="1052736"/>
            <a:ext cx="6120680" cy="41044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5301208"/>
            <a:ext cx="5544616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03848" y="5373216"/>
            <a:ext cx="3384376" cy="12241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87824" y="33265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String str1 = "</a:t>
            </a:r>
            <a:r>
              <a:rPr lang="en-US" altLang="zh-CN" sz="2400" b="1" dirty="0" err="1"/>
              <a:t>abc</a:t>
            </a:r>
            <a:r>
              <a:rPr lang="en-US" altLang="zh-CN" sz="2400" b="1" dirty="0"/>
              <a:t>";</a:t>
            </a:r>
            <a:endParaRPr lang="zh-CN" altLang="en-US" sz="2400" b="1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23528" y="5589240"/>
            <a:ext cx="1512168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7544" y="58772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51920" y="55892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{‘a’, ‘b’, ‘c’}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67944" y="60932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｛</a:t>
            </a:r>
            <a:r>
              <a:rPr lang="en-US" altLang="zh-CN" dirty="0" smtClean="0"/>
              <a:t>a, b, c, d, e</a:t>
            </a:r>
            <a:r>
              <a:rPr lang="zh-CN" altLang="en-US" dirty="0" smtClean="0"/>
              <a:t>｝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64088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{a, b}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1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20688"/>
            <a:ext cx="468052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java.lang.String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73941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类：构造字符串对象 </a:t>
            </a:r>
            <a:endParaRPr kumimoji="1" lang="en-US" altLang="zh-CN" sz="33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对象：字符串常量对象是用双引号括起的字符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序列。        例如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你好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"12.97"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"boy"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等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字符串的字符使用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字符编码，一个字符占两个字节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类较常用构造方法</a:t>
            </a:r>
            <a:r>
              <a:rPr kumimoji="1" lang="en-US" altLang="zh-CN" b="1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s1 = new String();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s2 = new String(String original);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s3 = new String(char[] a);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s4 =  new String(char[] </a:t>
            </a:r>
            <a:r>
              <a:rPr kumimoji="1"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a,int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startIndex,int</a:t>
            </a: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count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6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= 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”;</a:t>
            </a:r>
            <a:r>
              <a:rPr kumimoji="1" lang="zh-CN" altLang="en-US" sz="2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str1 = new String(“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”);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的区别？</a:t>
            </a:r>
            <a:endParaRPr lang="en-US" altLang="zh-CN" sz="26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11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44628"/>
            <a:ext cx="48526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字符串的特性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类，代表不可变的字符序列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字符串是不可变的。一个字符串对象一旦被配置，其内容是不可变的。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284984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判断：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String s1 = "</a:t>
            </a:r>
            <a:r>
              <a:rPr lang="en-US" altLang="zh-CN" sz="2400" dirty="0" err="1">
                <a:ea typeface="宋体" pitchFamily="2" charset="-122"/>
              </a:rPr>
              <a:t>atguigu</a:t>
            </a:r>
            <a:r>
              <a:rPr lang="en-US" altLang="zh-CN" sz="2400" dirty="0" smtClean="0">
                <a:ea typeface="宋体" pitchFamily="2" charset="-122"/>
              </a:rPr>
              <a:t>"; </a:t>
            </a:r>
            <a:r>
              <a:rPr lang="zh-CN" altLang="en-US" sz="2400" dirty="0">
                <a:ea typeface="宋体" pitchFamily="2" charset="-122"/>
              </a:rPr>
              <a:t>	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s2 = "java";</a:t>
            </a: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s4 = "java";</a:t>
            </a: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s3 = new String("java");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 </a:t>
            </a:r>
            <a:r>
              <a:rPr lang="en-US" altLang="zh-CN" sz="2400" dirty="0">
                <a:ea typeface="宋体" pitchFamily="2" charset="-122"/>
              </a:rPr>
              <a:t>== s3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 </a:t>
            </a:r>
            <a:r>
              <a:rPr lang="en-US" altLang="zh-CN" sz="2400" dirty="0">
                <a:ea typeface="宋体" pitchFamily="2" charset="-122"/>
              </a:rPr>
              <a:t>== s4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(s2.equals(s3));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471306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String s5 = "</a:t>
            </a:r>
            <a:r>
              <a:rPr lang="en-US" altLang="zh-CN" sz="2400" dirty="0" err="1">
                <a:ea typeface="宋体" pitchFamily="2" charset="-122"/>
              </a:rPr>
              <a:t>atguigujava</a:t>
            </a:r>
            <a:r>
              <a:rPr lang="en-US" altLang="zh-CN" sz="2400" dirty="0">
                <a:ea typeface="宋体" pitchFamily="2" charset="-122"/>
              </a:rPr>
              <a:t>";</a:t>
            </a:r>
          </a:p>
          <a:p>
            <a:r>
              <a:rPr lang="en-US" altLang="zh-CN" sz="2400" dirty="0">
                <a:ea typeface="宋体" pitchFamily="2" charset="-122"/>
              </a:rPr>
              <a:t>String s6 = (s1 + s2).intern();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(s5 </a:t>
            </a:r>
            <a:r>
              <a:rPr lang="en-US" altLang="zh-CN" sz="2400" dirty="0">
                <a:ea typeface="宋体" pitchFamily="2" charset="-122"/>
              </a:rPr>
              <a:t>== s6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(s5.equals(s6));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1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字符串对象操作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7811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char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index)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anObject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anotherString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startsWith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prefix)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endsWith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suffix)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regionMatches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firstStart,String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other,int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otherStart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length)</a:t>
            </a:r>
          </a:p>
        </p:txBody>
      </p:sp>
    </p:spTree>
    <p:extLst>
      <p:ext uri="{BB962C8B-B14F-4D97-AF65-F5344CB8AC3E}">
        <p14:creationId xmlns:p14="http://schemas.microsoft.com/office/powerpoint/2010/main" val="32722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字符串对象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100392" cy="4637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start,int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end)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ubic String replace(char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oldChar,char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newChar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replaceAll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old,String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new)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trim()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concat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String[] split(String regex)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根据给定正则表达式的匹配拆分此字符串。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包装类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字符串处理类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java.lang.String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java.lang.StringBuffer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java.lang.StringBuilder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其他常用类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Java.lang.System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Java.util.Date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Java.text.SimpleDateFormat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Java.util.Calendar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Java.lang.Math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en-US" dirty="0" err="1" smtClean="0"/>
              <a:t>BigInteger</a:t>
            </a:r>
            <a:r>
              <a:rPr lang="zh-CN" altLang="en-US" dirty="0" smtClean="0"/>
              <a:t>类和</a:t>
            </a:r>
            <a:r>
              <a:rPr lang="en-US" dirty="0" err="1" smtClean="0"/>
              <a:t>BigDecimal</a:t>
            </a:r>
            <a:r>
              <a:rPr lang="zh-CN" altLang="en-US" dirty="0" smtClean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48464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 {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String[]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justin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\t64/5/26\t0939002302\t5433343",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momor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\t68/7/23\t0939100391\t5432343" };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for(String data :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String[] tokens =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data.split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("\t");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//\t</a:t>
            </a: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为字符串的分割符号。          </a:t>
            </a:r>
          </a:p>
          <a:p>
            <a:pPr marL="0" indent="0">
              <a:buNone/>
            </a:pP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for(String token : tokens)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(token + "\t| 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");}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}} </a:t>
            </a:r>
            <a:endParaRPr lang="zh-CN" altLang="en-US" sz="26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148798" cy="71346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字符串与基本数据的相互转化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6864"/>
            <a:ext cx="8352928" cy="489848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 smtClean="0">
                <a:ea typeface="宋体" pitchFamily="2" charset="-122"/>
                <a:cs typeface="Times New Roman" pitchFamily="18" charset="0"/>
              </a:rPr>
              <a:t>字符串转换为基本数据类型</a:t>
            </a:r>
            <a:endParaRPr kumimoji="1" lang="en-US" altLang="zh-CN" sz="2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Integer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包装类的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static 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parseInt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：可以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将由“数字”字符组成的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字符串转换为整型。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类似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地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java.lang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包中的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Byte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Short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Long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Float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Double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类调相应的类方法可以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将由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“数字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组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成的字符串，转化为相应的基本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数据类型。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 smtClean="0">
                <a:ea typeface="宋体" pitchFamily="2" charset="-122"/>
                <a:cs typeface="Times New Roman" pitchFamily="18" charset="0"/>
              </a:rPr>
              <a:t>基本数据类型转换为字符串</a:t>
            </a:r>
            <a:endParaRPr kumimoji="1" lang="en-US" altLang="zh-CN" sz="2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可将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型转换为字符串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相应的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(byte b)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(long l)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(float f)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(double d)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 b)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可由参数的相应类到字符串的转换</a:t>
            </a:r>
            <a:endParaRPr kumimoji="1"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528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02970"/>
            <a:ext cx="5932774" cy="92583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143932" cy="427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字符串与字符数组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类的构造方法：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分别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用字符数组中的全部字符和部分字符创建字符串对象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类提供了将字符串存放到数组中的方法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getChars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srcBegin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srcEnd</a:t>
            </a:r>
            <a:r>
              <a:rPr lang="en-US" altLang="zh-CN" b="1" dirty="0">
                <a:solidFill>
                  <a:srgbClr val="0000FF"/>
                </a:solidFill>
              </a:rPr>
              <a:t>, char[] </a:t>
            </a:r>
            <a:r>
              <a:rPr lang="en-US" altLang="zh-CN" b="1" dirty="0" err="1">
                <a:solidFill>
                  <a:srgbClr val="0000FF"/>
                </a:solidFill>
              </a:rPr>
              <a:t>dst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dstBegin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将字符串中的全部字符存放在一个字符数组中的方法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toCharArray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469476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92696"/>
            <a:ext cx="5904656" cy="86409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30374"/>
            <a:ext cx="8072494" cy="456292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字符串与字节</a:t>
            </a:r>
            <a:r>
              <a:rPr kumimoji="1" lang="zh-CN" altLang="en-US" b="1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数组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 </a:t>
            </a:r>
            <a:endParaRPr kumimoji="1"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用指定的字节数组构造一个字符串对象。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length)</a:t>
            </a:r>
            <a:r>
              <a:rPr kumimoji="1" lang="en-US" altLang="zh-CN" sz="2400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用指定的字节数组的一部分，即从数组起始位置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offset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开始取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length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个字节构造一个字符串对象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方法使用平台默认的字符编码，将当前字符串转化为一个字节数组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使用参数指定字符编码，将当前字符串转化为一个字节数组。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484312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编写程序，在</a:t>
            </a:r>
            <a:r>
              <a:rPr lang="en-US" altLang="zh-CN" sz="2400" dirty="0">
                <a:ea typeface="宋体" pitchFamily="2" charset="-122"/>
              </a:rPr>
              <a:t>main</a:t>
            </a:r>
            <a:r>
              <a:rPr lang="zh-CN" altLang="en-US" sz="2400" dirty="0">
                <a:ea typeface="宋体" pitchFamily="2" charset="-122"/>
              </a:rPr>
              <a:t>方法中接收参数字符串</a:t>
            </a:r>
            <a:r>
              <a:rPr lang="en-US" altLang="zh-CN" sz="2400" dirty="0">
                <a:ea typeface="宋体" pitchFamily="2" charset="-122"/>
              </a:rPr>
              <a:t>”      </a:t>
            </a:r>
            <a:r>
              <a:rPr lang="en-US" altLang="zh-CN" sz="2400" dirty="0" err="1">
                <a:ea typeface="宋体" pitchFamily="2" charset="-122"/>
              </a:rPr>
              <a:t>abcdjklnmuxwxyz</a:t>
            </a:r>
            <a:r>
              <a:rPr lang="en-US" altLang="zh-CN" sz="2400" dirty="0">
                <a:ea typeface="宋体" pitchFamily="2" charset="-122"/>
              </a:rPr>
              <a:t>     ”</a:t>
            </a:r>
            <a:r>
              <a:rPr lang="zh-CN" altLang="en-US" sz="2400" dirty="0">
                <a:ea typeface="宋体" pitchFamily="2" charset="-122"/>
              </a:rPr>
              <a:t>，打印字符串长度；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删除字符串开始和结尾处的空白，以获得新字符串，并打印输出新串的长度；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判断新字符串是否以</a:t>
            </a:r>
            <a:r>
              <a:rPr lang="en-US" altLang="zh-CN" sz="2400" dirty="0">
                <a:ea typeface="宋体" pitchFamily="2" charset="-122"/>
              </a:rPr>
              <a:t>“</a:t>
            </a:r>
            <a:r>
              <a:rPr lang="en-US" altLang="zh-CN" sz="2400" dirty="0" err="1">
                <a:ea typeface="宋体" pitchFamily="2" charset="-122"/>
              </a:rPr>
              <a:t>abc</a:t>
            </a:r>
            <a:r>
              <a:rPr lang="en-US" altLang="zh-CN" sz="2400" dirty="0">
                <a:ea typeface="宋体" pitchFamily="2" charset="-122"/>
              </a:rPr>
              <a:t>”</a:t>
            </a:r>
            <a:r>
              <a:rPr lang="zh-CN" altLang="en-US" sz="2400" dirty="0">
                <a:ea typeface="宋体" pitchFamily="2" charset="-122"/>
              </a:rPr>
              <a:t>开头，是否以</a:t>
            </a:r>
            <a:r>
              <a:rPr lang="en-US" altLang="zh-CN" sz="2400" dirty="0">
                <a:ea typeface="宋体" pitchFamily="2" charset="-122"/>
              </a:rPr>
              <a:t>“xyz”</a:t>
            </a:r>
            <a:r>
              <a:rPr lang="zh-CN" altLang="en-US" sz="2400" dirty="0">
                <a:ea typeface="宋体" pitchFamily="2" charset="-122"/>
              </a:rPr>
              <a:t>结尾，打印判断结果；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获取该新串第</a:t>
            </a:r>
            <a:r>
              <a:rPr lang="en-US" altLang="zh-CN" sz="2400" dirty="0">
                <a:ea typeface="宋体" pitchFamily="2" charset="-122"/>
              </a:rPr>
              <a:t>3</a:t>
            </a:r>
            <a:r>
              <a:rPr lang="zh-CN" altLang="en-US" sz="2400" dirty="0">
                <a:ea typeface="宋体" pitchFamily="2" charset="-122"/>
              </a:rPr>
              <a:t>位至第</a:t>
            </a:r>
            <a:r>
              <a:rPr lang="en-US" altLang="zh-CN" sz="2400" dirty="0">
                <a:ea typeface="宋体" pitchFamily="2" charset="-122"/>
              </a:rPr>
              <a:t>6</a:t>
            </a:r>
            <a:r>
              <a:rPr lang="zh-CN" altLang="en-US" sz="2400" dirty="0">
                <a:ea typeface="宋体" pitchFamily="2" charset="-122"/>
              </a:rPr>
              <a:t>位间的子串，将其转换为大写并打印；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查找该新串是否包含</a:t>
            </a:r>
            <a:r>
              <a:rPr lang="en-US" altLang="zh-CN" sz="2400" dirty="0">
                <a:ea typeface="宋体" pitchFamily="2" charset="-122"/>
              </a:rPr>
              <a:t>“</a:t>
            </a:r>
            <a:r>
              <a:rPr lang="en-US" altLang="zh-CN" sz="2400" dirty="0" err="1">
                <a:ea typeface="宋体" pitchFamily="2" charset="-122"/>
              </a:rPr>
              <a:t>lnm</a:t>
            </a:r>
            <a:r>
              <a:rPr lang="en-US" altLang="zh-CN" sz="2400" dirty="0">
                <a:ea typeface="宋体" pitchFamily="2" charset="-122"/>
              </a:rPr>
              <a:t> ”</a:t>
            </a:r>
            <a:r>
              <a:rPr lang="zh-CN" altLang="en-US" sz="2400" dirty="0">
                <a:ea typeface="宋体" pitchFamily="2" charset="-122"/>
              </a:rPr>
              <a:t>子串，并打印子串在字符串中的位置。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449261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模拟一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trim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方法，去除字符串两端的空格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将一个字符串进行反转。将字符串中指定部分进行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反转。比如将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cdef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反转为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fedc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获取一个字符串在另一个字符串中出现的次数。</a:t>
            </a:r>
          </a:p>
          <a:p>
            <a:pPr marL="0" indent="0"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      比如：获取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“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“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abkkcadkabkebfkabkskab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    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中出现的次数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20688"/>
            <a:ext cx="384454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获取两个字符串中最大相同子串。比如：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str1 = "abcwerthelloyuiodef“;str2 = "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cvhellobnm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提示：将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短的那个串进行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长度依次递减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串与较长  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的串比较。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对字符串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中字符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进行自然顺序排序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提示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）字符串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变成字符数组。</a:t>
            </a: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）对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数组排序，选择，冒泡，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Arrays.sort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）将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排序后的数组变成字符串。</a:t>
            </a:r>
          </a:p>
        </p:txBody>
      </p:sp>
    </p:spTree>
    <p:extLst>
      <p:ext uri="{BB962C8B-B14F-4D97-AF65-F5344CB8AC3E}">
        <p14:creationId xmlns:p14="http://schemas.microsoft.com/office/powerpoint/2010/main" val="42729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static String </a:t>
            </a:r>
            <a:r>
              <a:rPr lang="en-US" altLang="zh-CN" dirty="0" err="1"/>
              <a:t>MyTrim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start = 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end = </a:t>
            </a:r>
            <a:r>
              <a:rPr lang="en-US" altLang="zh-CN" dirty="0" err="1"/>
              <a:t>str.length</a:t>
            </a:r>
            <a:r>
              <a:rPr lang="en-US" altLang="zh-CN" dirty="0"/>
              <a:t>()-1;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while(start </a:t>
            </a:r>
            <a:r>
              <a:rPr lang="en-US" altLang="zh-CN" dirty="0"/>
              <a:t>&lt; end &amp;&amp; </a:t>
            </a:r>
            <a:r>
              <a:rPr lang="en-US" altLang="zh-CN" dirty="0" err="1"/>
              <a:t>str.charAt</a:t>
            </a:r>
            <a:r>
              <a:rPr lang="en-US" altLang="zh-CN" dirty="0"/>
              <a:t>(start) ==' '){</a:t>
            </a:r>
          </a:p>
          <a:p>
            <a:pPr marL="0" indent="0">
              <a:buNone/>
            </a:pPr>
            <a:r>
              <a:rPr lang="en-US" altLang="zh-CN" dirty="0"/>
              <a:t>		start++;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while(start </a:t>
            </a:r>
            <a:r>
              <a:rPr lang="en-US" altLang="zh-CN" dirty="0"/>
              <a:t>&lt;end &amp;&amp; </a:t>
            </a:r>
            <a:r>
              <a:rPr lang="en-US" altLang="zh-CN" dirty="0" err="1"/>
              <a:t>str.charAt</a:t>
            </a:r>
            <a:r>
              <a:rPr lang="en-US" altLang="zh-CN" dirty="0"/>
              <a:t>(end) == ' '){</a:t>
            </a:r>
          </a:p>
          <a:p>
            <a:pPr marL="0" indent="0">
              <a:buNone/>
            </a:pPr>
            <a:r>
              <a:rPr lang="en-US" altLang="zh-CN" dirty="0"/>
              <a:t>		end --;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/>
              <a:t>str.substring</a:t>
            </a:r>
            <a:r>
              <a:rPr lang="en-US" altLang="zh-CN" dirty="0"/>
              <a:t>(start, end+1);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//</a:t>
            </a:r>
            <a:r>
              <a:rPr lang="zh-CN" altLang="en-US" sz="1800" dirty="0">
                <a:ea typeface="宋体" pitchFamily="2" charset="-122"/>
              </a:rPr>
              <a:t>实现字符串指定“区间”的字符之间的反序。且指定的</a:t>
            </a:r>
            <a:r>
              <a:rPr lang="en-US" altLang="zh-CN" sz="1800" dirty="0">
                <a:ea typeface="宋体" pitchFamily="2" charset="-122"/>
              </a:rPr>
              <a:t>start</a:t>
            </a:r>
            <a:r>
              <a:rPr lang="zh-CN" altLang="en-US" sz="1800" dirty="0">
                <a:ea typeface="宋体" pitchFamily="2" charset="-122"/>
              </a:rPr>
              <a:t>和</a:t>
            </a:r>
            <a:r>
              <a:rPr lang="en-US" altLang="zh-CN" sz="1800" dirty="0">
                <a:ea typeface="宋体" pitchFamily="2" charset="-122"/>
              </a:rPr>
              <a:t>end</a:t>
            </a:r>
            <a:r>
              <a:rPr lang="zh-CN" altLang="en-US" sz="1800" dirty="0">
                <a:ea typeface="宋体" pitchFamily="2" charset="-122"/>
              </a:rPr>
              <a:t>都是包含在此区间的。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public </a:t>
            </a:r>
            <a:r>
              <a:rPr lang="en-US" altLang="zh-CN" sz="1800" dirty="0">
                <a:ea typeface="宋体" pitchFamily="2" charset="-122"/>
              </a:rPr>
              <a:t>String </a:t>
            </a:r>
            <a:r>
              <a:rPr lang="en-US" altLang="zh-CN" sz="1800" dirty="0" err="1">
                <a:ea typeface="宋体" pitchFamily="2" charset="-122"/>
              </a:rPr>
              <a:t>reverseString</a:t>
            </a:r>
            <a:r>
              <a:rPr lang="en-US" altLang="zh-CN" sz="1800" dirty="0">
                <a:ea typeface="宋体" pitchFamily="2" charset="-122"/>
              </a:rPr>
              <a:t>(String </a:t>
            </a:r>
            <a:r>
              <a:rPr lang="en-US" altLang="zh-CN" sz="1800" dirty="0" err="1">
                <a:ea typeface="宋体" pitchFamily="2" charset="-122"/>
              </a:rPr>
              <a:t>str,int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 err="1">
                <a:ea typeface="宋体" pitchFamily="2" charset="-122"/>
              </a:rPr>
              <a:t>start,int</a:t>
            </a:r>
            <a:r>
              <a:rPr lang="en-US" altLang="zh-CN" sz="1800" dirty="0">
                <a:ea typeface="宋体" pitchFamily="2" charset="-122"/>
              </a:rPr>
              <a:t> end){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char</a:t>
            </a:r>
            <a:r>
              <a:rPr lang="en-US" altLang="zh-CN" sz="1800" dirty="0">
                <a:ea typeface="宋体" pitchFamily="2" charset="-122"/>
              </a:rPr>
              <a:t>[] c = </a:t>
            </a:r>
            <a:r>
              <a:rPr lang="en-US" altLang="zh-CN" sz="1800" dirty="0" err="1">
                <a:ea typeface="宋体" pitchFamily="2" charset="-122"/>
              </a:rPr>
              <a:t>str.toCharArray</a:t>
            </a:r>
            <a:r>
              <a:rPr lang="en-US" altLang="zh-CN" sz="1800" dirty="0">
                <a:ea typeface="宋体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return </a:t>
            </a:r>
            <a:r>
              <a:rPr lang="en-US" altLang="zh-CN" sz="1800" dirty="0" err="1">
                <a:ea typeface="宋体" pitchFamily="2" charset="-122"/>
              </a:rPr>
              <a:t>reverseChar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dirty="0" err="1">
                <a:ea typeface="宋体" pitchFamily="2" charset="-122"/>
              </a:rPr>
              <a:t>c,start,end</a:t>
            </a:r>
            <a:r>
              <a:rPr lang="en-US" altLang="zh-CN" sz="1800" dirty="0" smtClean="0">
                <a:ea typeface="宋体" pitchFamily="2" charset="-122"/>
              </a:rPr>
              <a:t>);}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//</a:t>
            </a:r>
            <a:r>
              <a:rPr lang="zh-CN" altLang="en-US" sz="1800" dirty="0">
                <a:ea typeface="宋体" pitchFamily="2" charset="-122"/>
              </a:rPr>
              <a:t>实现了字符数组中指定区间字符间的反序。且指定的</a:t>
            </a:r>
            <a:r>
              <a:rPr lang="en-US" altLang="zh-CN" sz="1800" dirty="0">
                <a:ea typeface="宋体" pitchFamily="2" charset="-122"/>
              </a:rPr>
              <a:t>start</a:t>
            </a:r>
            <a:r>
              <a:rPr lang="zh-CN" altLang="en-US" sz="1800" dirty="0">
                <a:ea typeface="宋体" pitchFamily="2" charset="-122"/>
              </a:rPr>
              <a:t>和</a:t>
            </a:r>
            <a:r>
              <a:rPr lang="en-US" altLang="zh-CN" sz="1800" dirty="0">
                <a:ea typeface="宋体" pitchFamily="2" charset="-122"/>
              </a:rPr>
              <a:t>end</a:t>
            </a:r>
            <a:r>
              <a:rPr lang="zh-CN" altLang="en-US" sz="1800" dirty="0">
                <a:ea typeface="宋体" pitchFamily="2" charset="-122"/>
              </a:rPr>
              <a:t>都是包含在此区间的。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public </a:t>
            </a:r>
            <a:r>
              <a:rPr lang="en-US" altLang="zh-CN" sz="1800" dirty="0">
                <a:ea typeface="宋体" pitchFamily="2" charset="-122"/>
              </a:rPr>
              <a:t>String </a:t>
            </a:r>
            <a:r>
              <a:rPr lang="en-US" altLang="zh-CN" sz="1800" dirty="0" err="1">
                <a:ea typeface="宋体" pitchFamily="2" charset="-122"/>
              </a:rPr>
              <a:t>reverseChar</a:t>
            </a:r>
            <a:r>
              <a:rPr lang="en-US" altLang="zh-CN" sz="1800" dirty="0">
                <a:ea typeface="宋体" pitchFamily="2" charset="-122"/>
              </a:rPr>
              <a:t>(char[] c ,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start ,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end){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for(</a:t>
            </a:r>
            <a:r>
              <a:rPr lang="en-US" altLang="zh-CN" sz="1800" dirty="0" err="1" smtClean="0">
                <a:ea typeface="宋体" pitchFamily="2" charset="-122"/>
              </a:rPr>
              <a:t>int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x = </a:t>
            </a:r>
            <a:r>
              <a:rPr lang="en-US" altLang="zh-CN" sz="1800" dirty="0" err="1">
                <a:ea typeface="宋体" pitchFamily="2" charset="-122"/>
              </a:rPr>
              <a:t>start,y</a:t>
            </a:r>
            <a:r>
              <a:rPr lang="en-US" altLang="zh-CN" sz="1800" dirty="0">
                <a:ea typeface="宋体" pitchFamily="2" charset="-122"/>
              </a:rPr>
              <a:t> = </a:t>
            </a:r>
            <a:r>
              <a:rPr lang="en-US" altLang="zh-CN" sz="1800" dirty="0" err="1">
                <a:ea typeface="宋体" pitchFamily="2" charset="-122"/>
              </a:rPr>
              <a:t>end;x</a:t>
            </a:r>
            <a:r>
              <a:rPr lang="en-US" altLang="zh-CN" sz="1800" dirty="0">
                <a:ea typeface="宋体" pitchFamily="2" charset="-122"/>
              </a:rPr>
              <a:t>&lt;</a:t>
            </a:r>
            <a:r>
              <a:rPr lang="en-US" altLang="zh-CN" sz="1800" dirty="0" err="1">
                <a:ea typeface="宋体" pitchFamily="2" charset="-122"/>
              </a:rPr>
              <a:t>y;x</a:t>
            </a:r>
            <a:r>
              <a:rPr lang="en-US" altLang="zh-CN" sz="1800" dirty="0">
                <a:ea typeface="宋体" pitchFamily="2" charset="-122"/>
              </a:rPr>
              <a:t>++,y--){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swap(</a:t>
            </a:r>
            <a:r>
              <a:rPr lang="en-US" altLang="zh-CN" sz="1800" dirty="0" err="1">
                <a:ea typeface="宋体" pitchFamily="2" charset="-122"/>
              </a:rPr>
              <a:t>c,x</a:t>
            </a:r>
            <a:r>
              <a:rPr lang="en-US" altLang="zh-CN" sz="1800" dirty="0">
                <a:ea typeface="宋体" pitchFamily="2" charset="-122"/>
              </a:rPr>
              <a:t> ,y</a:t>
            </a:r>
            <a:r>
              <a:rPr lang="en-US" altLang="zh-CN" sz="1800" dirty="0" smtClean="0">
                <a:ea typeface="宋体" pitchFamily="2" charset="-122"/>
              </a:rPr>
              <a:t>);}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return </a:t>
            </a:r>
            <a:r>
              <a:rPr lang="en-US" altLang="zh-CN" sz="1800" dirty="0">
                <a:ea typeface="宋体" pitchFamily="2" charset="-122"/>
              </a:rPr>
              <a:t>new String(c</a:t>
            </a:r>
            <a:r>
              <a:rPr lang="en-US" altLang="zh-CN" sz="1800" dirty="0" smtClean="0">
                <a:ea typeface="宋体" pitchFamily="2" charset="-122"/>
              </a:rPr>
              <a:t>);}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//</a:t>
            </a:r>
            <a:r>
              <a:rPr lang="zh-CN" altLang="en-US" sz="1800" dirty="0">
                <a:ea typeface="宋体" pitchFamily="2" charset="-122"/>
              </a:rPr>
              <a:t>实现指定字符数组中两个元素的交换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public </a:t>
            </a:r>
            <a:r>
              <a:rPr lang="en-US" altLang="zh-CN" sz="1800" dirty="0">
                <a:ea typeface="宋体" pitchFamily="2" charset="-122"/>
              </a:rPr>
              <a:t>void swap(char[] </a:t>
            </a:r>
            <a:r>
              <a:rPr lang="en-US" altLang="zh-CN" sz="1800" dirty="0" err="1">
                <a:ea typeface="宋体" pitchFamily="2" charset="-122"/>
              </a:rPr>
              <a:t>c,int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 ,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j){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char temp = c[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c[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] = c[j];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c[j] = temp;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}</a:t>
            </a:r>
            <a:endParaRPr lang="zh-CN" altLang="en-US" sz="1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public static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getTime</a:t>
            </a:r>
            <a:r>
              <a:rPr lang="en-US" altLang="zh-CN" sz="2400" dirty="0">
                <a:ea typeface="宋体" pitchFamily="2" charset="-122"/>
              </a:rPr>
              <a:t>(String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 ,String key){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s;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count = 0;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while</a:t>
            </a:r>
            <a:r>
              <a:rPr lang="en-US" altLang="zh-CN" sz="2400" dirty="0">
                <a:ea typeface="宋体" pitchFamily="2" charset="-122"/>
              </a:rPr>
              <a:t>((s=</a:t>
            </a:r>
            <a:r>
              <a:rPr lang="en-US" altLang="zh-CN" sz="2400" dirty="0" err="1">
                <a:ea typeface="宋体" pitchFamily="2" charset="-122"/>
              </a:rPr>
              <a:t>str.indexOf</a:t>
            </a:r>
            <a:r>
              <a:rPr lang="en-US" altLang="zh-CN" sz="2400" dirty="0">
                <a:ea typeface="宋体" pitchFamily="2" charset="-122"/>
              </a:rPr>
              <a:t>(key))!=-1){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	count++;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	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dirty="0" err="1">
                <a:ea typeface="宋体" pitchFamily="2" charset="-122"/>
              </a:rPr>
              <a:t>str.substring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s+key.length</a:t>
            </a:r>
            <a:r>
              <a:rPr lang="en-US" altLang="zh-CN" sz="2400" dirty="0">
                <a:ea typeface="宋体" pitchFamily="2" charset="-122"/>
              </a:rPr>
              <a:t>());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}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return </a:t>
            </a:r>
            <a:r>
              <a:rPr lang="en-US" altLang="zh-CN" sz="2400" dirty="0">
                <a:ea typeface="宋体" pitchFamily="2" charset="-122"/>
              </a:rPr>
              <a:t>count;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428728" y="2445245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包装类（</a:t>
            </a:r>
            <a:r>
              <a:rPr lang="en-US" altLang="zh-CN" sz="4400" dirty="0" smtClean="0">
                <a:solidFill>
                  <a:schemeClr val="bg1"/>
                </a:solidFill>
              </a:rPr>
              <a:t>Wrapper</a:t>
            </a:r>
            <a:r>
              <a:rPr lang="zh-CN" altLang="en-US" sz="4400" dirty="0" smtClean="0">
                <a:solidFill>
                  <a:schemeClr val="bg1"/>
                </a:solidFill>
              </a:rPr>
              <a:t>）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Test4 {</a:t>
            </a:r>
          </a:p>
          <a:p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Test4 t = new Test4();</a:t>
            </a:r>
          </a:p>
          <a:p>
            <a:r>
              <a:rPr lang="en-US" altLang="zh-CN" dirty="0"/>
              <a:t>		String s = </a:t>
            </a:r>
            <a:r>
              <a:rPr lang="en-US" altLang="zh-CN" dirty="0" err="1"/>
              <a:t>t.getSameString</a:t>
            </a:r>
            <a:r>
              <a:rPr lang="en-US" altLang="zh-CN" dirty="0"/>
              <a:t>("</a:t>
            </a:r>
            <a:r>
              <a:rPr lang="en-US" altLang="zh-CN" dirty="0" err="1"/>
              <a:t>abcwertheltlloyuiodef</a:t>
            </a:r>
            <a:r>
              <a:rPr lang="en-US" altLang="zh-CN" dirty="0"/>
              <a:t>", "</a:t>
            </a:r>
            <a:r>
              <a:rPr lang="en-US" altLang="zh-CN" dirty="0" err="1"/>
              <a:t>cvhellobnm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getSameString</a:t>
            </a:r>
            <a:r>
              <a:rPr lang="en-US" altLang="zh-CN" dirty="0"/>
              <a:t>(String str1,String str2){</a:t>
            </a:r>
          </a:p>
          <a:p>
            <a:r>
              <a:rPr lang="en-US" altLang="zh-CN" dirty="0"/>
              <a:t>		String max = (str1.length()&gt;str2.length())? str1 : str2;</a:t>
            </a:r>
          </a:p>
          <a:p>
            <a:r>
              <a:rPr lang="en-US" altLang="zh-CN" dirty="0"/>
              <a:t>		String min = (str1.length()&lt;str2.length())? str1 : str2;</a:t>
            </a:r>
          </a:p>
          <a:p>
            <a:r>
              <a:rPr lang="en-US" altLang="zh-CN" dirty="0"/>
              <a:t>		for(</a:t>
            </a:r>
            <a:r>
              <a:rPr lang="en-US" altLang="zh-CN" dirty="0" err="1"/>
              <a:t>int</a:t>
            </a:r>
            <a:r>
              <a:rPr lang="en-US" altLang="zh-CN" dirty="0"/>
              <a:t> x = 0 ;x &lt;</a:t>
            </a:r>
            <a:r>
              <a:rPr lang="en-US" altLang="zh-CN" dirty="0" err="1"/>
              <a:t>min.length</a:t>
            </a:r>
            <a:r>
              <a:rPr lang="en-US" altLang="zh-CN" dirty="0"/>
              <a:t>();x++){</a:t>
            </a:r>
          </a:p>
          <a:p>
            <a:r>
              <a:rPr lang="en-US" altLang="zh-CN" dirty="0"/>
              <a:t>			for(</a:t>
            </a:r>
            <a:r>
              <a:rPr lang="en-US" altLang="zh-CN" dirty="0" err="1"/>
              <a:t>int</a:t>
            </a:r>
            <a:r>
              <a:rPr lang="en-US" altLang="zh-CN" dirty="0"/>
              <a:t> y = 0,z = </a:t>
            </a:r>
            <a:r>
              <a:rPr lang="en-US" altLang="zh-CN" dirty="0" err="1"/>
              <a:t>min.length</a:t>
            </a:r>
            <a:r>
              <a:rPr lang="en-US" altLang="zh-CN" dirty="0"/>
              <a:t>()-</a:t>
            </a:r>
            <a:r>
              <a:rPr lang="en-US" altLang="zh-CN" dirty="0" err="1"/>
              <a:t>x;z</a:t>
            </a:r>
            <a:r>
              <a:rPr lang="en-US" altLang="zh-CN" dirty="0"/>
              <a:t>&lt;=</a:t>
            </a:r>
            <a:r>
              <a:rPr lang="en-US" altLang="zh-CN" dirty="0" err="1"/>
              <a:t>min.length</a:t>
            </a:r>
            <a:r>
              <a:rPr lang="en-US" altLang="zh-CN" dirty="0"/>
              <a:t>();y++,z++){</a:t>
            </a:r>
          </a:p>
          <a:p>
            <a:r>
              <a:rPr lang="en-US" altLang="zh-CN" dirty="0"/>
              <a:t>				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min.substring</a:t>
            </a:r>
            <a:r>
              <a:rPr lang="en-US" altLang="zh-CN" dirty="0"/>
              <a:t>(y, z);</a:t>
            </a:r>
          </a:p>
          <a:p>
            <a:r>
              <a:rPr lang="en-US" altLang="zh-CN" dirty="0"/>
              <a:t>				if(</a:t>
            </a:r>
            <a:r>
              <a:rPr lang="en-US" altLang="zh-CN" dirty="0" err="1"/>
              <a:t>max.contains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				return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	</a:t>
            </a:r>
            <a:r>
              <a:rPr lang="en-US" altLang="zh-CN" dirty="0" smtClean="0"/>
              <a:t>}	}	}</a:t>
            </a:r>
            <a:endParaRPr lang="en-US" altLang="zh-CN" dirty="0"/>
          </a:p>
          <a:p>
            <a:r>
              <a:rPr lang="en-US" altLang="zh-CN" dirty="0"/>
              <a:t>		return null;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08720"/>
            <a:ext cx="1656184" cy="55446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908720"/>
            <a:ext cx="6624736" cy="3960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7744" y="5013176"/>
            <a:ext cx="6552728" cy="1728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95536" y="5157192"/>
            <a:ext cx="1656184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-1116632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main </a:t>
            </a:r>
            <a:r>
              <a:rPr lang="zh-CN" altLang="en-US" smtClean="0"/>
              <a:t>栈桢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9552" y="53732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ex: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78521" y="1377055"/>
            <a:ext cx="2520280" cy="230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35896" y="1700808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str:null</a:t>
            </a:r>
          </a:p>
          <a:p>
            <a:endParaRPr lang="en-US" altLang="zh-CN"/>
          </a:p>
          <a:p>
            <a:r>
              <a:rPr lang="en-US" altLang="zh-CN" smtClean="0"/>
              <a:t>ch:null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97568" y="1484784"/>
            <a:ext cx="1862864" cy="1806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67127" y="5157192"/>
            <a:ext cx="4469169" cy="129614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3928" y="53732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“good”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2000" y="5192913"/>
            <a:ext cx="144016" cy="180303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44008" y="49950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48264" y="1700808"/>
            <a:ext cx="115212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56276" y="17469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9" idx="2"/>
            <a:endCxn id="18" idx="0"/>
          </p:cNvCxnSpPr>
          <p:nvPr/>
        </p:nvCxnSpPr>
        <p:spPr>
          <a:xfrm flipH="1">
            <a:off x="5184068" y="2162473"/>
            <a:ext cx="2340260" cy="283256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6409578" y="1287700"/>
            <a:ext cx="178646" cy="150917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193554" y="873397"/>
            <a:ext cx="140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0x34</a:t>
            </a: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4036613" y="1746974"/>
            <a:ext cx="302048" cy="184666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56663" y="1469975"/>
            <a:ext cx="140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0x34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076056" y="1438617"/>
            <a:ext cx="1512168" cy="20034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18462"/>
              </p:ext>
            </p:extLst>
          </p:nvPr>
        </p:nvGraphicFramePr>
        <p:xfrm>
          <a:off x="3894094" y="4004477"/>
          <a:ext cx="3660068" cy="384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17"/>
                <a:gridCol w="915017"/>
                <a:gridCol w="915017"/>
                <a:gridCol w="915017"/>
              </a:tblGrid>
              <a:tr h="38478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 flipH="1">
            <a:off x="3563888" y="4204821"/>
            <a:ext cx="360040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67127" y="4005064"/>
            <a:ext cx="8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0x67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317635" y="2617413"/>
            <a:ext cx="8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0x67</a:t>
            </a:r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3975598" y="2340898"/>
            <a:ext cx="308370" cy="150642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1" idx="1"/>
          </p:cNvCxnSpPr>
          <p:nvPr/>
        </p:nvCxnSpPr>
        <p:spPr>
          <a:xfrm flipH="1">
            <a:off x="3894094" y="2944805"/>
            <a:ext cx="749914" cy="12520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2889067" y="1390396"/>
            <a:ext cx="211009" cy="94388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351604" y="1167985"/>
            <a:ext cx="8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0x99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38195" y="5433451"/>
            <a:ext cx="8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0x99</a:t>
            </a:r>
            <a:endParaRPr lang="zh-CN" altLang="en-US"/>
          </a:p>
        </p:txBody>
      </p:sp>
      <p:cxnSp>
        <p:nvCxnSpPr>
          <p:cNvPr id="45" name="直接箭头连接符 44"/>
          <p:cNvCxnSpPr>
            <a:stCxn id="43" idx="0"/>
          </p:cNvCxnSpPr>
          <p:nvPr/>
        </p:nvCxnSpPr>
        <p:spPr>
          <a:xfrm flipV="1">
            <a:off x="1360182" y="1437590"/>
            <a:ext cx="1718339" cy="399586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" idx="1"/>
            <a:endCxn id="4" idx="3"/>
          </p:cNvCxnSpPr>
          <p:nvPr/>
        </p:nvCxnSpPr>
        <p:spPr>
          <a:xfrm>
            <a:off x="395536" y="3681028"/>
            <a:ext cx="1656184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-1404664" y="38610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change </a:t>
            </a:r>
            <a:r>
              <a:rPr lang="zh-CN" altLang="en-US" smtClean="0"/>
              <a:t>栈桢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70540" y="3913654"/>
            <a:ext cx="117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str</a:t>
            </a:r>
            <a:r>
              <a:rPr lang="zh-CN" altLang="en-US" smtClean="0"/>
              <a:t>：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ch: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038935" y="3897052"/>
            <a:ext cx="140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0x34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65758" y="4467652"/>
            <a:ext cx="8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0x67</a:t>
            </a:r>
            <a:endParaRPr lang="zh-CN" altLang="en-US"/>
          </a:p>
        </p:txBody>
      </p:sp>
      <p:cxnSp>
        <p:nvCxnSpPr>
          <p:cNvPr id="55" name="直接箭头连接符 54"/>
          <p:cNvCxnSpPr>
            <a:endCxn id="31" idx="1"/>
          </p:cNvCxnSpPr>
          <p:nvPr/>
        </p:nvCxnSpPr>
        <p:spPr>
          <a:xfrm flipV="1">
            <a:off x="1444411" y="4196868"/>
            <a:ext cx="2449683" cy="50721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421555" y="5958572"/>
            <a:ext cx="17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“test ok”</a:t>
            </a:r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 flipH="1" flipV="1">
            <a:off x="4129783" y="6093296"/>
            <a:ext cx="370209" cy="144016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195578" y="5958572"/>
            <a:ext cx="9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0x88</a:t>
            </a:r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1062637" y="3995600"/>
            <a:ext cx="701391" cy="184666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27598" y="3628767"/>
            <a:ext cx="9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0x88</a:t>
            </a:r>
            <a:endParaRPr lang="zh-CN" altLang="en-US"/>
          </a:p>
        </p:txBody>
      </p:sp>
      <p:cxnSp>
        <p:nvCxnSpPr>
          <p:cNvPr id="64" name="直接箭头连接符 63"/>
          <p:cNvCxnSpPr>
            <a:endCxn id="59" idx="0"/>
          </p:cNvCxnSpPr>
          <p:nvPr/>
        </p:nvCxnSpPr>
        <p:spPr>
          <a:xfrm>
            <a:off x="1428629" y="3846701"/>
            <a:ext cx="2262979" cy="21118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95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579296" cy="233285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可变的字符序列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，可以对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字符串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内容进行增删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很多方法与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相同，但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StingBuffer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是可变长度的。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是一个容器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067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464496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4" y="1689119"/>
            <a:ext cx="8229600" cy="281145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类有三个构造方法：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初始容量为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16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</a:t>
            </a:r>
            <a:r>
              <a:rPr kumimoji="1" lang="en-US" altLang="zh-CN" sz="25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size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构造指定容量的字符串缓冲区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StringBuffer(String </a:t>
            </a:r>
            <a:r>
              <a:rPr kumimoji="1" lang="en-US" altLang="zh-CN" sz="25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将内容初始化为指定字符串内容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0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908720"/>
            <a:ext cx="1656184" cy="55446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83768" y="908720"/>
            <a:ext cx="6264696" cy="3816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3768" y="4869160"/>
            <a:ext cx="5544616" cy="1988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059832" y="4999484"/>
            <a:ext cx="3672408" cy="172819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83968" y="5157192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a,b,c,d,e,f</a:t>
            </a:r>
            <a:r>
              <a:rPr lang="en-US" altLang="zh-CN" dirty="0" smtClean="0"/>
              <a:t>,-,-,-,-,-,-,-,-,-}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549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772" y="692696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String s = new String("</a:t>
            </a:r>
            <a:r>
              <a:rPr kumimoji="1" lang="zh-CN" altLang="en-US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我喜欢学习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buffer = new StringBuffer(“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我喜欢学习”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数学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3789363"/>
            <a:ext cx="4211638" cy="1804987"/>
          </a:xfrm>
          <a:prstGeom prst="rect">
            <a:avLst/>
          </a:prstGeom>
          <a:noFill/>
        </p:spPr>
      </p:pic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60800"/>
            <a:ext cx="46482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07703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20688"/>
            <a:ext cx="6176694" cy="72233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类的常用方法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388350" cy="53285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append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s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   StringBuffer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 </a:t>
            </a:r>
            <a:endParaRPr kumimoji="1"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append(Object o)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append(char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append(long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  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n),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insert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index,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reverse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delete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endParaRPr kumimoji="1" lang="en-US" altLang="zh-CN" sz="24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char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setCharAt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,char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replace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in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(String str)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substring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(int start,int end)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int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length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()</a:t>
            </a:r>
            <a:endParaRPr kumimoji="1"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243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8531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sz="2400" b="1" dirty="0" err="1" smtClean="0"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sz="24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sz="2400" b="1" dirty="0" smtClean="0">
                <a:ea typeface="宋体" pitchFamily="2" charset="-122"/>
                <a:cs typeface="Times New Roman" pitchFamily="18" charset="0"/>
              </a:rPr>
              <a:t>StringBu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ffer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非常类似，均代表可变的字符序列，而且方法也一样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：不可变字符序列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：可变字符序列、效率低、线程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安全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(JDK1.5)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：可变字符序列、效率高、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线程不安全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使用陷阱：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string s="a"; //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创建了一个字符串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/>
            </a:r>
            <a:br>
              <a:rPr lang="en-US" sz="2200" dirty="0" smtClean="0">
                <a:ea typeface="宋体" pitchFamily="2" charset="-122"/>
                <a:cs typeface="Times New Roman" pitchFamily="18" charset="0"/>
              </a:rPr>
            </a:b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 s=s+"b"; //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实际上原来的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"a"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字符串对象已经丢弃了，现在又产生了一个字符串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s+"b"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（也就是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</a:t>
            </a:r>
            <a:r>
              <a:rPr lang="en-US" sz="2200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。如果多次执行这些改变串内容的操作，会导致大量副本字符串对象存留在内存中，降低效率。如果这样的操作放到循环中，会极大影响程序的性能。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20688"/>
            <a:ext cx="5948144" cy="866348"/>
          </a:xfrm>
        </p:spPr>
        <p:txBody>
          <a:bodyPr/>
          <a:lstStyle/>
          <a:p>
            <a:r>
              <a:rPr lang="en-US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7864" y="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String str1 = "</a:t>
            </a:r>
            <a:r>
              <a:rPr lang="en-US" altLang="zh-CN" sz="2400" b="1" dirty="0" err="1"/>
              <a:t>abc</a:t>
            </a:r>
            <a:r>
              <a:rPr lang="en-US" altLang="zh-CN" sz="2400" b="1" dirty="0"/>
              <a:t>";</a:t>
            </a:r>
          </a:p>
          <a:p>
            <a:r>
              <a:rPr lang="en-US" altLang="zh-CN" sz="2400" b="1" dirty="0"/>
              <a:t>String str2 = new String("</a:t>
            </a:r>
            <a:r>
              <a:rPr lang="en-US" altLang="zh-CN" sz="2400" b="1" dirty="0" err="1"/>
              <a:t>abc</a:t>
            </a:r>
            <a:r>
              <a:rPr lang="en-US" altLang="zh-CN" sz="2400" b="1" dirty="0"/>
              <a:t>");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467544" y="1196752"/>
            <a:ext cx="1224136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7744" y="1196752"/>
            <a:ext cx="6408712" cy="3960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7544" y="61653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栈：局部变量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24328" y="51571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堆：对象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67744" y="5301208"/>
            <a:ext cx="3816424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44208" y="61653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67544" y="5157192"/>
            <a:ext cx="1224136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7544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411760" y="5445224"/>
            <a:ext cx="2304256" cy="108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60032" y="552294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987824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"</a:t>
            </a:r>
            <a:r>
              <a:rPr lang="en-US" altLang="zh-CN" b="1" dirty="0" err="1"/>
              <a:t>abc</a:t>
            </a:r>
            <a:r>
              <a:rPr lang="en-US" altLang="zh-CN" b="1" dirty="0" smtClean="0"/>
              <a:t>"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987824" y="6021288"/>
            <a:ext cx="144016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7744" y="58145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71600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2"/>
            <a:endCxn id="19" idx="1"/>
          </p:cNvCxnSpPr>
          <p:nvPr/>
        </p:nvCxnSpPr>
        <p:spPr>
          <a:xfrm>
            <a:off x="1331640" y="5814556"/>
            <a:ext cx="936104" cy="18466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544" y="4293096"/>
            <a:ext cx="1224136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69851" y="45184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987824" y="3176972"/>
            <a:ext cx="1872208" cy="1418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553336" y="34243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flipH="1">
            <a:off x="2987824" y="3793686"/>
            <a:ext cx="925552" cy="222760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2987824" y="2852936"/>
            <a:ext cx="72008" cy="324036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591780" y="2419844"/>
            <a:ext cx="13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0x78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07841" y="4499829"/>
            <a:ext cx="13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0x78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4" idx="0"/>
          </p:cNvCxnSpPr>
          <p:nvPr/>
        </p:nvCxnSpPr>
        <p:spPr>
          <a:xfrm flipV="1">
            <a:off x="1568639" y="3176972"/>
            <a:ext cx="1419185" cy="132285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88" y="821025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text = "";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StringBuffer buffer = new StringBuffer("");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builder = new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("StringBuffer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builder.append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text = text +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104004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三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者的效率测试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394" y="620688"/>
            <a:ext cx="4485184" cy="10126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(Wrapper)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20472" cy="1008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针对八种基本定义相应的引用类型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包装类（封装类）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有了类的特点，就可以调用类中的方法。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00942"/>
              </p:ext>
            </p:extLst>
          </p:nvPr>
        </p:nvGraphicFramePr>
        <p:xfrm>
          <a:off x="1547664" y="2780928"/>
          <a:ext cx="5616624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8312"/>
                <a:gridCol w="2808312"/>
              </a:tblGrid>
              <a:tr h="331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Integer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Character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357422" y="2445245"/>
            <a:ext cx="5072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其他常用类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74072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ea typeface="宋体" pitchFamily="2" charset="-122"/>
              </a:rPr>
              <a:t>java.lang.System</a:t>
            </a:r>
            <a:r>
              <a:rPr lang="zh-CN" altLang="en-US" sz="3600" b="1" dirty="0" smtClean="0">
                <a:ea typeface="宋体" pitchFamily="2" charset="-122"/>
              </a:rPr>
              <a:t>类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387059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1.java.lang.System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static long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用来返回当前时间与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1970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秒之间以毫秒为单位的时间差。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此方法适于计算时间差。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计算世界时间的主要标准有：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UTC(Coordinated Universal Time)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GMT(Greenwich Mean Time)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CST(Central Standard Time)</a:t>
            </a: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日期类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3529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java.util.Date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   表示特定的瞬间，精确到毫秒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构造方法：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 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Date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类的无参数构造方法创建的对象可以获取本地当前时间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Date(long date)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返回自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1970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年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月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00:00:00 GMT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以来此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对象表示的毫秒数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把此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对象转换为以下形式的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zzz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其中：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是一周中的某一天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(Sun, Mon, Tue, Wed, Thu, Fri, Sat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zzz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是时间标准。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24744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import </a:t>
            </a:r>
            <a:r>
              <a:rPr lang="en-US" altLang="zh-CN" sz="2800" dirty="0" err="1" smtClean="0">
                <a:cs typeface="Times New Roman" pitchFamily="18" charset="0"/>
              </a:rPr>
              <a:t>java.util.Date</a:t>
            </a:r>
            <a:r>
              <a:rPr lang="en-US" altLang="zh-CN" sz="2800" dirty="0" smtClean="0">
                <a:cs typeface="Times New Roman" pitchFamily="18" charset="0"/>
              </a:rPr>
              <a:t>;</a:t>
            </a:r>
          </a:p>
          <a:p>
            <a:endParaRPr lang="en-US" altLang="zh-CN" sz="2400" dirty="0" smtClean="0"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public 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void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testDate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Date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 = new Date();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System.currentTimeMillis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Date 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date1 = new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Date(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(date1.getTime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(date1.toString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}</a:t>
            </a:r>
            <a:endParaRPr lang="zh-CN" altLang="en-US" sz="28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7"/>
            <a:ext cx="83884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不易于国际化，大部分被废弃了，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java.text.Simp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leDateFormat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类是一个不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语言环境有关的方式来格式化和解析日期的具体类。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它允许进行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格式化（日期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文本）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  <a:sym typeface="Wingdings" pitchFamily="2" charset="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解析（文本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日期）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格式化：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SimpleDateFormat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()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：默认的模式和语言环境创建对象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SimpleDateFormat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pattern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该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构造方法可以用</a:t>
            </a:r>
            <a:r>
              <a:rPr kumimoji="1" lang="zh-CN" altLang="en-US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kumimoji="1" lang="en-US" altLang="zh-CN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pattern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指定的格式创建一个对象，该对象调用：</a:t>
            </a:r>
            <a:endParaRPr kumimoji="1" lang="zh-CN" altLang="en-US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format(Date date)</a:t>
            </a:r>
            <a:r>
              <a:rPr kumimoji="1"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方法格式化时间对象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date</a:t>
            </a:r>
            <a:endParaRPr kumimoji="1"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解析：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Date parse(String source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从给定字符串的开始解析文本，以生成一个日期。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640" y="1010245"/>
            <a:ext cx="87129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Date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实例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格式化的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实例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formater.format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(date));//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打印输出默认的格式</a:t>
            </a: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formater2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		"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MM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EEE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(formater2.format(date));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实例化一个指定的格式对象</a:t>
            </a:r>
          </a:p>
          <a:p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	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按指定的格式输出</a:t>
            </a: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	Date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date2 = formater2.parse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(“2008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星期一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                                                                              08:08:08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将指定的日期解析后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格式化按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指定的格式输出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(date2.toString());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ParseException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66499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日期类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72" y="1344825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java.util.Calendar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日历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是一个抽象基类，主用用于完成日期字段之间相互操作的功能。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实例的方法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调用它的子类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GregorianCalendar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的构造方法。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的实例是系统时间的抽象表示，通过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field)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方法来取得想要的时间信息。比如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YEAR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MONTH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DAY_OF_WEEK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HOUR_OF_DAY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MINUTE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SECOND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void set(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void add(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amount)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Date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(Date date)</a:t>
            </a:r>
          </a:p>
        </p:txBody>
      </p:sp>
    </p:spTree>
    <p:extLst>
      <p:ext uri="{BB962C8B-B14F-4D97-AF65-F5344CB8AC3E}">
        <p14:creationId xmlns:p14="http://schemas.microsoft.com/office/powerpoint/2010/main" val="9920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Calendar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从一个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对象中获取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使用给定的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设置此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的时间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calendar.setTime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(date);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calendar.set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Calendar.DAY_OF_MONTH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8);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当前时间日设置为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:" +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                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calendar.add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Calendar.HOUR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2);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当前时间加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小时后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:" +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calendar.add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Calendar.MONTH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-2);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当前日期减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个月后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:" +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694437"/>
            <a:ext cx="358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java.lang.Math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1736" y="1412776"/>
            <a:ext cx="864096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cs typeface="Times New Roman" pitchFamily="18" charset="0"/>
              </a:rPr>
              <a:t>java.lang.Math提供了一系列静态方法用于科学计算；其方法的参数和返回值类型一般为double型。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abs     绝对值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acos,asin,atan,cos,sin,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tan 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三角函数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sqrt     平方根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pow(double a,doble b)     a的b次幂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log    自然对数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exp    e为底指数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max(double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min(double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random()      返回0.0到1.0的随机数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long round(double a)     double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型数据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a转换为long型（四舍五入）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toDegrees(double angrad)     弧度—&gt;角度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toRadians(double angdeg)     角度—&gt;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弧度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2188" y="62068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BigInteger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类作为</a:t>
                </a:r>
                <a:r>
                  <a:rPr lang="en-US" altLang="zh-CN" sz="2400" dirty="0" err="1" smtClean="0"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的包装类，能存储的最大整型值为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240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zh-CN" altLang="en-US" sz="240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BigInteger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类的数字范围较</a:t>
                </a:r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类的数字范围要大得多，可以支持任意精度的整数。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构造方法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914400" lvl="1" indent="-457200">
                  <a:buFont typeface="Wingdings" pitchFamily="2" charset="2"/>
                  <a:buChar char="Ø"/>
                </a:pPr>
                <a:r>
                  <a:rPr lang="en-US" altLang="zh-CN" sz="2400" b="1" dirty="0">
                    <a:hlinkClick r:id="rId2" action="ppaction://hlinkfile"/>
                  </a:rPr>
                  <a:t>BigInteger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3" action="ppaction://hlinkfile" tooltip="java.lang 中的类"/>
                  </a:rPr>
                  <a:t>String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常用方法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b="1" dirty="0"/>
                  <a:t>abs</a:t>
                </a:r>
                <a:r>
                  <a:rPr lang="en-US" altLang="zh-CN" sz="2400" dirty="0" smtClean="0"/>
                  <a:t>()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b="1" dirty="0"/>
                  <a:t>add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b="1" dirty="0"/>
                  <a:t>subtract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b="1" dirty="0"/>
                  <a:t>multiply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b="1" dirty="0"/>
                  <a:t>divide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b="1" dirty="0"/>
                  <a:t>remainder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 err="1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b="1" dirty="0" err="1"/>
                  <a:t>pow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int</a:t>
                </a:r>
                <a:r>
                  <a:rPr lang="en-US" altLang="zh-CN" sz="2400" dirty="0"/>
                  <a:t> exponent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[] </a:t>
                </a:r>
                <a:r>
                  <a:rPr lang="en-US" altLang="zh-CN" sz="2400" b="1" dirty="0" err="1"/>
                  <a:t>divideAndRemainder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zh-CN" altLang="en-US" sz="2400" dirty="0"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blipFill rotWithShape="1">
                <a:blip r:embed="rId4"/>
                <a:stretch>
                  <a:fillRect l="-1067" t="-806" b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6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79468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基本数据类型包装成包装类的实例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装箱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还可以通过字符串参数构造包装类对象：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f = new Float(“4.56”);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Long l = new Long(“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asdf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”);  //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NumberFormatException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获得包装类对象中包装的基本类型变量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拆箱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调用包装类的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xxxValue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bObj.booleanValue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之后，支持自动装箱，自动拆箱。但类型必须匹配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470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12" y="1556792"/>
            <a:ext cx="849694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一般的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类可以用来做科学计算或工程计算，但在商业计算中，要求数字精度比较高，故用到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java.math.BigDecimal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类支持任何精度的定点数。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/>
              <a:t>BigDecimal</a:t>
            </a:r>
            <a:r>
              <a:rPr lang="en-US" altLang="zh-CN" sz="2400" dirty="0"/>
              <a:t>(double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 err="1"/>
              <a:t>BigDecimal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2" action="ppaction://hlinkfile" tooltip="java.lang 中的类"/>
              </a:rPr>
              <a:t>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augend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subtract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subtrahend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multiply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multiplicand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divide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divisor,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scale,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roundingMode</a:t>
            </a:r>
            <a:r>
              <a:rPr lang="en-US" altLang="zh-CN" sz="2400" dirty="0" smtClean="0"/>
              <a:t>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void testBigInteger(){</a:t>
            </a:r>
          </a:p>
          <a:p>
            <a:r>
              <a:rPr lang="en-US" altLang="zh-CN" sz="2400" dirty="0" smtClean="0"/>
              <a:t>BigInteger </a:t>
            </a:r>
            <a:r>
              <a:rPr lang="en-US" altLang="zh-CN" sz="2400" dirty="0"/>
              <a:t>bi = new BigInteger("12433241123");</a:t>
            </a:r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 = new BigDecimal("12435.351");</a:t>
            </a:r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bd2 = new BigDecimal("11");</a:t>
            </a:r>
          </a:p>
          <a:p>
            <a:r>
              <a:rPr lang="en-US" altLang="zh-CN" sz="2400" dirty="0" smtClean="0"/>
              <a:t>System.out.println(bi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//</a:t>
            </a:r>
            <a:r>
              <a:rPr lang="en-US" altLang="zh-CN" sz="2400" dirty="0"/>
              <a:t>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(bd2));</a:t>
            </a:r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(bd2,BigDecimal.ROUND_HALF_UP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(bd2,15,BigDecimal.ROUND_HALF_UP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66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字符串转换成基本数据类型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(“12”);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通过包装类的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parseXxx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静态方法：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(“12.1”);</a:t>
            </a:r>
          </a:p>
          <a:p>
            <a:pPr lvl="1">
              <a:spcBef>
                <a:spcPct val="50000"/>
              </a:spcBef>
            </a:pP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基本数据类型转换成字符串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调用字符串重载的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fstr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String.valueOf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(2.34f);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直接的方式：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intStr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 + “”</a:t>
            </a:r>
          </a:p>
        </p:txBody>
      </p:sp>
    </p:spTree>
    <p:extLst>
      <p:ext uri="{BB962C8B-B14F-4D97-AF65-F5344CB8AC3E}">
        <p14:creationId xmlns:p14="http://schemas.microsoft.com/office/powerpoint/2010/main" val="41452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548680"/>
            <a:ext cx="4788024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类用法举例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51520" y="1412776"/>
            <a:ext cx="871552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装箱：包装类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使得一个基本数据类型的数据变成了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类。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有了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类的特点，可以调用类中的方法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 = “500“,t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是类，有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s1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(314);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s1= “314“ 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将数字转换成字符串。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s2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=“4.56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Double.parseDouble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(s2);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将字符串转换成数字</a:t>
            </a:r>
          </a:p>
        </p:txBody>
      </p:sp>
    </p:spTree>
    <p:extLst>
      <p:ext uri="{BB962C8B-B14F-4D97-AF65-F5344CB8AC3E}">
        <p14:creationId xmlns:p14="http://schemas.microsoft.com/office/powerpoint/2010/main" val="14130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52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包装类的用法举例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箱：将数字包装类中内容变为基本数据类型。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t.intValue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j = 500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intValue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取出包装类中的数据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包装类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在实际开发中用的最多的在于字符串变为基本数据类型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str1 = "30" 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str2 = "30.3" ;	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x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(str1) ;	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float f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(str2) ; 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编写程序，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方法中接收两个数字字符串参数；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将第一个字符串直接转为</a:t>
            </a:r>
            <a:r>
              <a:rPr lang="en-US" altLang="zh-CN" sz="2400" dirty="0" smtClean="0">
                <a:ea typeface="宋体" pitchFamily="2" charset="-122"/>
              </a:rPr>
              <a:t>Integer</a:t>
            </a:r>
            <a:r>
              <a:rPr lang="zh-CN" altLang="en-US" sz="2400" dirty="0" smtClean="0">
                <a:ea typeface="宋体" pitchFamily="2" charset="-122"/>
              </a:rPr>
              <a:t>对象；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将第二个字符串解析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zh-CN" altLang="en-US" sz="2400" dirty="0" smtClean="0">
                <a:ea typeface="宋体" pitchFamily="2" charset="-122"/>
              </a:rPr>
              <a:t>整数，然后用此整数构建</a:t>
            </a:r>
            <a:r>
              <a:rPr lang="en-US" altLang="zh-CN" sz="2400" dirty="0" smtClean="0">
                <a:ea typeface="宋体" pitchFamily="2" charset="-122"/>
              </a:rPr>
              <a:t>Integer</a:t>
            </a:r>
            <a:r>
              <a:rPr lang="zh-CN" altLang="en-US" sz="2400" dirty="0" smtClean="0">
                <a:ea typeface="宋体" pitchFamily="2" charset="-122"/>
              </a:rPr>
              <a:t>对象；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使用人工拆箱，获得上述两个对象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zh-CN" altLang="en-US" sz="2400" dirty="0" smtClean="0">
                <a:ea typeface="宋体" pitchFamily="2" charset="-122"/>
              </a:rPr>
              <a:t>整数值，求和打印出来；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使用自动拆箱，计算两数之积并打印出来。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10303</TotalTime>
  <Words>2930</Words>
  <Application>Microsoft Office PowerPoint</Application>
  <PresentationFormat>全屏显示(4:3)</PresentationFormat>
  <Paragraphs>520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 Unicode MS</vt:lpstr>
      <vt:lpstr>楷体</vt:lpstr>
      <vt:lpstr>宋体</vt:lpstr>
      <vt:lpstr>Arial</vt:lpstr>
      <vt:lpstr>Calibri</vt:lpstr>
      <vt:lpstr>Cambria Math</vt:lpstr>
      <vt:lpstr>Times New Roman</vt:lpstr>
      <vt:lpstr>Wingdings</vt:lpstr>
      <vt:lpstr>PPT模板</vt:lpstr>
      <vt:lpstr>第9章  使用基础API</vt:lpstr>
      <vt:lpstr>本章内容</vt:lpstr>
      <vt:lpstr>PowerPoint 演示文稿</vt:lpstr>
      <vt:lpstr>  包装类(Wrapper)</vt:lpstr>
      <vt:lpstr>PowerPoint 演示文稿</vt:lpstr>
      <vt:lpstr>PowerPoint 演示文稿</vt:lpstr>
      <vt:lpstr>包装类用法举例</vt:lpstr>
      <vt:lpstr>PowerPoint 演示文稿</vt:lpstr>
      <vt:lpstr>练  习</vt:lpstr>
      <vt:lpstr>练  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使用java.lang.String类</vt:lpstr>
      <vt:lpstr>字符串的特性</vt:lpstr>
      <vt:lpstr>字符串对象操作</vt:lpstr>
      <vt:lpstr>字符串对象修改</vt:lpstr>
      <vt:lpstr>PowerPoint 演示文稿</vt:lpstr>
      <vt:lpstr>字符串与基本数据的相互转化</vt:lpstr>
      <vt:lpstr>字符串与字符、字节数组(1)</vt:lpstr>
      <vt:lpstr>字符串与字符、字节数组(2)</vt:lpstr>
      <vt:lpstr>练  习</vt:lpstr>
      <vt:lpstr>练  习</vt:lpstr>
      <vt:lpstr>练 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StringBuffer类</vt:lpstr>
      <vt:lpstr>StringBuffer类</vt:lpstr>
      <vt:lpstr>PowerPoint 演示文稿</vt:lpstr>
      <vt:lpstr>StringBuffer类</vt:lpstr>
      <vt:lpstr>StringBuffer类的常用方法</vt:lpstr>
      <vt:lpstr>StringBuilder类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LEE</cp:lastModifiedBy>
  <cp:revision>622</cp:revision>
  <dcterms:created xsi:type="dcterms:W3CDTF">2012-08-05T14:09:30Z</dcterms:created>
  <dcterms:modified xsi:type="dcterms:W3CDTF">2016-11-30T01:05:48Z</dcterms:modified>
</cp:coreProperties>
</file>