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8" r:id="rId2"/>
    <p:sldId id="600" r:id="rId3"/>
    <p:sldId id="601" r:id="rId4"/>
    <p:sldId id="528" r:id="rId5"/>
    <p:sldId id="602" r:id="rId6"/>
    <p:sldId id="603" r:id="rId7"/>
    <p:sldId id="645" r:id="rId8"/>
    <p:sldId id="637" r:id="rId9"/>
    <p:sldId id="643" r:id="rId10"/>
    <p:sldId id="530" r:id="rId11"/>
    <p:sldId id="543" r:id="rId12"/>
    <p:sldId id="561" r:id="rId13"/>
    <p:sldId id="545" r:id="rId14"/>
    <p:sldId id="567" r:id="rId15"/>
    <p:sldId id="568" r:id="rId16"/>
    <p:sldId id="586" r:id="rId17"/>
    <p:sldId id="587" r:id="rId18"/>
    <p:sldId id="588" r:id="rId19"/>
    <p:sldId id="589" r:id="rId20"/>
    <p:sldId id="592" r:id="rId21"/>
    <p:sldId id="593" r:id="rId22"/>
    <p:sldId id="594" r:id="rId23"/>
    <p:sldId id="595" r:id="rId24"/>
    <p:sldId id="604" r:id="rId25"/>
    <p:sldId id="609" r:id="rId26"/>
    <p:sldId id="607" r:id="rId27"/>
    <p:sldId id="608" r:id="rId28"/>
    <p:sldId id="610" r:id="rId29"/>
    <p:sldId id="611" r:id="rId30"/>
    <p:sldId id="605" r:id="rId31"/>
    <p:sldId id="606" r:id="rId32"/>
    <p:sldId id="546" r:id="rId33"/>
    <p:sldId id="548" r:id="rId34"/>
    <p:sldId id="646" r:id="rId35"/>
    <p:sldId id="644" r:id="rId36"/>
    <p:sldId id="642" r:id="rId37"/>
    <p:sldId id="549" r:id="rId38"/>
    <p:sldId id="550" r:id="rId39"/>
    <p:sldId id="575" r:id="rId40"/>
    <p:sldId id="564" r:id="rId41"/>
    <p:sldId id="563" r:id="rId42"/>
    <p:sldId id="551" r:id="rId43"/>
    <p:sldId id="580" r:id="rId44"/>
    <p:sldId id="612" r:id="rId45"/>
    <p:sldId id="553" r:id="rId46"/>
    <p:sldId id="554" r:id="rId47"/>
    <p:sldId id="555" r:id="rId48"/>
    <p:sldId id="556" r:id="rId49"/>
    <p:sldId id="493" r:id="rId50"/>
    <p:sldId id="631" r:id="rId51"/>
    <p:sldId id="613" r:id="rId52"/>
    <p:sldId id="614" r:id="rId53"/>
    <p:sldId id="615" r:id="rId54"/>
    <p:sldId id="616" r:id="rId55"/>
    <p:sldId id="617" r:id="rId56"/>
    <p:sldId id="618" r:id="rId57"/>
    <p:sldId id="619" r:id="rId58"/>
    <p:sldId id="620" r:id="rId59"/>
    <p:sldId id="621" r:id="rId60"/>
    <p:sldId id="633" r:id="rId61"/>
    <p:sldId id="622" r:id="rId62"/>
    <p:sldId id="623" r:id="rId63"/>
    <p:sldId id="624" r:id="rId64"/>
    <p:sldId id="625" r:id="rId65"/>
    <p:sldId id="626" r:id="rId66"/>
    <p:sldId id="627" r:id="rId67"/>
    <p:sldId id="628" r:id="rId68"/>
    <p:sldId id="629" r:id="rId69"/>
    <p:sldId id="630" r:id="rId70"/>
    <p:sldId id="257" r:id="rId7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73" autoAdjust="0"/>
    <p:restoredTop sz="94660"/>
  </p:normalViewPr>
  <p:slideViewPr>
    <p:cSldViewPr>
      <p:cViewPr varScale="1">
        <p:scale>
          <a:sx n="74" d="100"/>
          <a:sy n="74" d="100"/>
        </p:scale>
        <p:origin x="127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2020/5/16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baike.baidu.com/view/165629.htm" TargetMode="External"/><Relationship Id="rId3" Type="http://schemas.openxmlformats.org/officeDocument/2006/relationships/hyperlink" Target="http://baike.baidu.com/view/1051156.htm" TargetMode="External"/><Relationship Id="rId7" Type="http://schemas.openxmlformats.org/officeDocument/2006/relationships/hyperlink" Target="http://baike.baidu.com/view/2396437.htm"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baike.baidu.com/view/549615.htm" TargetMode="External"/><Relationship Id="rId5" Type="http://schemas.openxmlformats.org/officeDocument/2006/relationships/hyperlink" Target="http://baike.baidu.com/view/178571.htm" TargetMode="External"/><Relationship Id="rId10" Type="http://schemas.openxmlformats.org/officeDocument/2006/relationships/hyperlink" Target="http://baike.baidu.com/view/4645835.htm" TargetMode="External"/><Relationship Id="rId4" Type="http://schemas.openxmlformats.org/officeDocument/2006/relationships/hyperlink" Target="http://baike.baidu.com/view/99075.htm" TargetMode="External"/><Relationship Id="rId9" Type="http://schemas.openxmlformats.org/officeDocument/2006/relationships/hyperlink" Target="http://baike.baidu.com/view/121510.ht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51987.htm"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baike.baidu.com/view/477558.htm" TargetMode="External"/><Relationship Id="rId5" Type="http://schemas.openxmlformats.org/officeDocument/2006/relationships/hyperlink" Target="http://baike.baidu.com/view/75273.htm" TargetMode="External"/><Relationship Id="rId4" Type="http://schemas.openxmlformats.org/officeDocument/2006/relationships/hyperlink" Target="http://baike.baidu.com/albums/40801/40801/0/0.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latin typeface="+mn-lt"/>
                <a:ea typeface="+mn-ea"/>
                <a:cs typeface="+mn-cs"/>
              </a:rPr>
              <a:t>哈希算法</a:t>
            </a:r>
          </a:p>
          <a:p>
            <a:r>
              <a:rPr lang="zh-CN" altLang="en-US" sz="1200" b="0" i="0" kern="1200" dirty="0" smtClean="0">
                <a:solidFill>
                  <a:schemeClr val="tx1"/>
                </a:solidFill>
                <a:latin typeface="+mn-lt"/>
                <a:ea typeface="+mn-ea"/>
                <a:cs typeface="+mn-cs"/>
              </a:rPr>
              <a:t>　　用来产生一些数据片段（例如消息或会话项）的</a:t>
            </a:r>
            <a:r>
              <a:rPr lang="zh-CN" altLang="en-US" sz="1200" b="0" i="0" u="sng" kern="1200" dirty="0" smtClean="0">
                <a:solidFill>
                  <a:schemeClr val="tx1"/>
                </a:solidFill>
                <a:latin typeface="+mn-lt"/>
                <a:ea typeface="+mn-ea"/>
                <a:cs typeface="+mn-cs"/>
                <a:hlinkClick r:id="rId3"/>
              </a:rPr>
              <a:t>哈希值</a:t>
            </a:r>
            <a:r>
              <a:rPr lang="zh-CN" altLang="en-US" sz="1200" b="0" i="0" kern="1200" dirty="0" smtClean="0">
                <a:solidFill>
                  <a:schemeClr val="tx1"/>
                </a:solidFill>
                <a:latin typeface="+mn-lt"/>
                <a:ea typeface="+mn-ea"/>
                <a:cs typeface="+mn-cs"/>
              </a:rPr>
              <a:t>的算法。使用好的</a:t>
            </a:r>
            <a:r>
              <a:rPr lang="zh-CN" altLang="en-US" sz="1200" b="0" i="0" u="sng" kern="1200" dirty="0" smtClean="0">
                <a:solidFill>
                  <a:schemeClr val="tx1"/>
                </a:solidFill>
                <a:latin typeface="+mn-lt"/>
                <a:ea typeface="+mn-ea"/>
                <a:cs typeface="+mn-cs"/>
                <a:hlinkClick r:id="rId4"/>
              </a:rPr>
              <a:t>哈希</a:t>
            </a:r>
            <a:r>
              <a:rPr lang="zh-CN" altLang="en-US" sz="1200" b="0" i="0" kern="1200" dirty="0" smtClean="0">
                <a:solidFill>
                  <a:schemeClr val="tx1"/>
                </a:solidFill>
                <a:latin typeface="+mn-lt"/>
                <a:ea typeface="+mn-ea"/>
                <a:cs typeface="+mn-cs"/>
              </a:rPr>
              <a:t>算法，在输入数据中所做的更改就可以更改结果哈希值中的所有位；因此，哈希对于检测</a:t>
            </a:r>
            <a:r>
              <a:rPr lang="zh-CN" altLang="en-US" sz="1200" b="0" i="0" u="sng" kern="1200" dirty="0" smtClean="0">
                <a:solidFill>
                  <a:schemeClr val="tx1"/>
                </a:solidFill>
                <a:latin typeface="+mn-lt"/>
                <a:ea typeface="+mn-ea"/>
                <a:cs typeface="+mn-cs"/>
                <a:hlinkClick r:id="rId5"/>
              </a:rPr>
              <a:t>数据对象</a:t>
            </a:r>
            <a:r>
              <a:rPr lang="zh-CN" altLang="en-US" sz="1200" b="0" i="0" kern="1200" dirty="0" smtClean="0">
                <a:solidFill>
                  <a:schemeClr val="tx1"/>
                </a:solidFill>
                <a:latin typeface="+mn-lt"/>
                <a:ea typeface="+mn-ea"/>
                <a:cs typeface="+mn-cs"/>
              </a:rPr>
              <a:t>（例如消息）中的修改很有用。此外，好的哈希算法使得构造两个相互独立且具有相同哈希的输入不能通过计算方法实现。典型的哈希算法包括 </a:t>
            </a:r>
            <a:r>
              <a:rPr lang="en-US" altLang="zh-CN" sz="1200" b="0" i="0" kern="1200" dirty="0" smtClean="0">
                <a:solidFill>
                  <a:schemeClr val="tx1"/>
                </a:solidFill>
                <a:latin typeface="+mn-lt"/>
                <a:ea typeface="+mn-ea"/>
                <a:cs typeface="+mn-cs"/>
              </a:rPr>
              <a:t>MD2</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MD4</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和 </a:t>
            </a:r>
            <a:r>
              <a:rPr lang="en-US" altLang="zh-CN" sz="1200" b="0" i="0" kern="1200" dirty="0" smtClean="0">
                <a:solidFill>
                  <a:schemeClr val="tx1"/>
                </a:solidFill>
                <a:latin typeface="+mn-lt"/>
                <a:ea typeface="+mn-ea"/>
                <a:cs typeface="+mn-cs"/>
              </a:rPr>
              <a:t>SHA-1</a:t>
            </a:r>
            <a:r>
              <a:rPr lang="zh-CN" altLang="en-US" sz="1200" b="0" i="0" kern="1200" dirty="0" smtClean="0">
                <a:solidFill>
                  <a:schemeClr val="tx1"/>
                </a:solidFill>
                <a:latin typeface="+mn-lt"/>
                <a:ea typeface="+mn-ea"/>
                <a:cs typeface="+mn-cs"/>
              </a:rPr>
              <a:t>。哈希算法也称为“</a:t>
            </a:r>
            <a:r>
              <a:rPr lang="zh-CN" altLang="en-US" sz="1200" b="0" i="0" u="sng" kern="1200" dirty="0" smtClean="0">
                <a:solidFill>
                  <a:schemeClr val="tx1"/>
                </a:solidFill>
                <a:latin typeface="+mn-lt"/>
                <a:ea typeface="+mn-ea"/>
                <a:cs typeface="+mn-cs"/>
                <a:hlinkClick r:id="rId6"/>
              </a:rPr>
              <a:t>哈希函数</a:t>
            </a:r>
            <a:r>
              <a:rPr lang="zh-CN" altLang="en-US" sz="1200" b="0" i="0" kern="1200" dirty="0" smtClean="0">
                <a:solidFill>
                  <a:schemeClr val="tx1"/>
                </a:solidFill>
                <a:latin typeface="+mn-lt"/>
                <a:ea typeface="+mn-ea"/>
                <a:cs typeface="+mn-cs"/>
              </a:rPr>
              <a:t>”。</a:t>
            </a:r>
          </a:p>
          <a:p>
            <a:r>
              <a:rPr lang="zh-CN" altLang="en-US" sz="1200" b="0" i="0" kern="1200" dirty="0" smtClean="0">
                <a:solidFill>
                  <a:schemeClr val="tx1"/>
                </a:solidFill>
                <a:latin typeface="+mn-lt"/>
                <a:ea typeface="+mn-ea"/>
                <a:cs typeface="+mn-cs"/>
              </a:rPr>
              <a:t>　　另请参阅： 基于哈希的消息验证模式 </a:t>
            </a:r>
            <a:r>
              <a:rPr lang="en-US" altLang="zh-CN" sz="1200" b="0" i="0" kern="1200" dirty="0" smtClean="0">
                <a:solidFill>
                  <a:schemeClr val="tx1"/>
                </a:solidFill>
                <a:latin typeface="+mn-lt"/>
                <a:ea typeface="+mn-ea"/>
                <a:cs typeface="+mn-cs"/>
              </a:rPr>
              <a:t>(HMAC), MD2, MD4, MD5, </a:t>
            </a:r>
            <a:r>
              <a:rPr lang="zh-CN" altLang="en-US" sz="1200" b="0" i="0" u="sng" kern="1200" dirty="0" smtClean="0">
                <a:solidFill>
                  <a:schemeClr val="tx1"/>
                </a:solidFill>
                <a:latin typeface="+mn-lt"/>
                <a:ea typeface="+mn-ea"/>
                <a:cs typeface="+mn-cs"/>
                <a:hlinkClick r:id="rId7"/>
              </a:rPr>
              <a:t>消息摘要</a:t>
            </a:r>
            <a:r>
              <a:rPr lang="en-US" altLang="zh-CN"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安全哈希算法 </a:t>
            </a:r>
            <a:r>
              <a:rPr lang="en-US" altLang="zh-CN" sz="1200" b="0" i="0" kern="1200" dirty="0" smtClean="0">
                <a:solidFill>
                  <a:schemeClr val="tx1"/>
                </a:solidFill>
                <a:latin typeface="+mn-lt"/>
                <a:ea typeface="+mn-ea"/>
                <a:cs typeface="+mn-cs"/>
              </a:rPr>
              <a:t>(SHA-1)</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MD5</a:t>
            </a:r>
            <a:r>
              <a:rPr lang="zh-CN" altLang="en-US" sz="1200" b="0" i="0" kern="1200" dirty="0" smtClean="0">
                <a:solidFill>
                  <a:schemeClr val="tx1"/>
                </a:solidFill>
                <a:latin typeface="+mn-lt"/>
                <a:ea typeface="+mn-ea"/>
                <a:cs typeface="+mn-cs"/>
              </a:rPr>
              <a:t>一种符合工业标准的单向 </a:t>
            </a:r>
            <a:r>
              <a:rPr lang="en-US" altLang="zh-CN" sz="1200" b="0" i="0" kern="1200" dirty="0" smtClean="0">
                <a:solidFill>
                  <a:schemeClr val="tx1"/>
                </a:solidFill>
                <a:latin typeface="+mn-lt"/>
                <a:ea typeface="+mn-ea"/>
                <a:cs typeface="+mn-cs"/>
              </a:rPr>
              <a:t>128 </a:t>
            </a:r>
            <a:r>
              <a:rPr lang="zh-CN" altLang="en-US" sz="1200" b="0" i="0" kern="1200" dirty="0" smtClean="0">
                <a:solidFill>
                  <a:schemeClr val="tx1"/>
                </a:solidFill>
                <a:latin typeface="+mn-lt"/>
                <a:ea typeface="+mn-ea"/>
                <a:cs typeface="+mn-cs"/>
              </a:rPr>
              <a:t>位哈希方案，由 </a:t>
            </a:r>
            <a:r>
              <a:rPr lang="en-US" altLang="zh-CN" sz="1200" b="0" i="0" kern="1200" dirty="0" smtClean="0">
                <a:solidFill>
                  <a:schemeClr val="tx1"/>
                </a:solidFill>
                <a:latin typeface="+mn-lt"/>
                <a:ea typeface="+mn-ea"/>
                <a:cs typeface="+mn-cs"/>
              </a:rPr>
              <a:t>RSA Data Security, Inc. </a:t>
            </a:r>
            <a:r>
              <a:rPr lang="zh-CN" altLang="en-US" sz="1200" b="0" i="0" kern="1200" dirty="0" smtClean="0">
                <a:solidFill>
                  <a:schemeClr val="tx1"/>
                </a:solidFill>
                <a:latin typeface="+mn-lt"/>
                <a:ea typeface="+mn-ea"/>
                <a:cs typeface="+mn-cs"/>
              </a:rPr>
              <a:t>开发。 各种“</a:t>
            </a:r>
            <a:r>
              <a:rPr lang="zh-CN" altLang="en-US" sz="1200" b="0" i="0" u="sng" kern="1200" dirty="0" smtClean="0">
                <a:solidFill>
                  <a:schemeClr val="tx1"/>
                </a:solidFill>
                <a:latin typeface="+mn-lt"/>
                <a:ea typeface="+mn-ea"/>
                <a:cs typeface="+mn-cs"/>
                <a:hlinkClick r:id="rId8"/>
              </a:rPr>
              <a:t>点对点协议</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(PPP)”</a:t>
            </a:r>
            <a:r>
              <a:rPr lang="zh-CN" altLang="en-US" sz="1200" b="0" i="0" kern="1200" dirty="0" smtClean="0">
                <a:solidFill>
                  <a:schemeClr val="tx1"/>
                </a:solidFill>
                <a:latin typeface="+mn-lt"/>
                <a:ea typeface="+mn-ea"/>
                <a:cs typeface="+mn-cs"/>
              </a:rPr>
              <a:t>供应商都将它用于加密的</a:t>
            </a:r>
            <a:r>
              <a:rPr lang="zh-CN" altLang="en-US" sz="1200" b="0" i="0" u="sng" kern="1200" dirty="0" smtClean="0">
                <a:solidFill>
                  <a:schemeClr val="tx1"/>
                </a:solidFill>
                <a:latin typeface="+mn-lt"/>
                <a:ea typeface="+mn-ea"/>
                <a:cs typeface="+mn-cs"/>
                <a:hlinkClick r:id="rId9"/>
              </a:rPr>
              <a:t>身份验证</a:t>
            </a:r>
            <a:r>
              <a:rPr lang="zh-CN" altLang="en-US" sz="1200" b="0" i="0" kern="1200" dirty="0" smtClean="0">
                <a:solidFill>
                  <a:schemeClr val="tx1"/>
                </a:solidFill>
                <a:latin typeface="+mn-lt"/>
                <a:ea typeface="+mn-ea"/>
                <a:cs typeface="+mn-cs"/>
              </a:rPr>
              <a:t>。哈希方案是一种以结果唯一并且不能返回到其原始格式的方式来转换数据（如密码）的方法。质询握手</a:t>
            </a:r>
            <a:r>
              <a:rPr lang="zh-CN" altLang="en-US" sz="1200" b="0" i="0" u="sng" kern="1200" dirty="0" smtClean="0">
                <a:solidFill>
                  <a:schemeClr val="tx1"/>
                </a:solidFill>
                <a:latin typeface="+mn-lt"/>
                <a:ea typeface="+mn-ea"/>
                <a:cs typeface="+mn-cs"/>
                <a:hlinkClick r:id="rId10"/>
              </a:rPr>
              <a:t>身份验证协议</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(CHAP) </a:t>
            </a:r>
            <a:r>
              <a:rPr lang="zh-CN" altLang="en-US" sz="1200" b="0" i="0" kern="1200" dirty="0" smtClean="0">
                <a:solidFill>
                  <a:schemeClr val="tx1"/>
                </a:solidFill>
                <a:latin typeface="+mn-lt"/>
                <a:ea typeface="+mn-ea"/>
                <a:cs typeface="+mn-cs"/>
              </a:rPr>
              <a:t>使用质询响应并在响应时使用单向 </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哈希法。按照此方式，您无须通过网络发送密码就可以向服务器证明您知道密码。</a:t>
            </a:r>
          </a:p>
          <a:p>
            <a:r>
              <a:rPr lang="zh-CN" altLang="en-US" sz="1200" b="0" i="0" kern="1200" dirty="0" smtClean="0">
                <a:solidFill>
                  <a:schemeClr val="tx1"/>
                </a:solidFill>
                <a:latin typeface="+mn-lt"/>
                <a:ea typeface="+mn-ea"/>
                <a:cs typeface="+mn-cs"/>
              </a:rPr>
              <a:t>　　质询握手身份验证协议 </a:t>
            </a:r>
            <a:r>
              <a:rPr lang="en-US" altLang="zh-CN" sz="1200" b="0" i="0" kern="1200" dirty="0" smtClean="0">
                <a:solidFill>
                  <a:schemeClr val="tx1"/>
                </a:solidFill>
                <a:latin typeface="+mn-lt"/>
                <a:ea typeface="+mn-ea"/>
                <a:cs typeface="+mn-cs"/>
              </a:rPr>
              <a:t>(CHAP)“</a:t>
            </a:r>
            <a:r>
              <a:rPr lang="zh-CN" altLang="en-US" sz="1200" b="0" i="0" kern="1200" dirty="0" smtClean="0">
                <a:solidFill>
                  <a:schemeClr val="tx1"/>
                </a:solidFill>
                <a:latin typeface="+mn-lt"/>
                <a:ea typeface="+mn-ea"/>
                <a:cs typeface="+mn-cs"/>
              </a:rPr>
              <a:t>点对点协议 </a:t>
            </a:r>
            <a:r>
              <a:rPr lang="en-US" altLang="zh-CN" sz="1200" b="0" i="0" kern="1200" dirty="0" smtClean="0">
                <a:solidFill>
                  <a:schemeClr val="tx1"/>
                </a:solidFill>
                <a:latin typeface="+mn-lt"/>
                <a:ea typeface="+mn-ea"/>
                <a:cs typeface="+mn-cs"/>
              </a:rPr>
              <a:t>(PPP)”</a:t>
            </a:r>
            <a:r>
              <a:rPr lang="zh-CN" altLang="en-US" sz="1200" b="0" i="0" kern="1200" dirty="0" smtClean="0">
                <a:solidFill>
                  <a:schemeClr val="tx1"/>
                </a:solidFill>
                <a:latin typeface="+mn-lt"/>
                <a:ea typeface="+mn-ea"/>
                <a:cs typeface="+mn-cs"/>
              </a:rPr>
              <a:t>连接的一种质询响应验证协议，在 </a:t>
            </a:r>
            <a:r>
              <a:rPr lang="en-US" altLang="zh-CN" sz="1200" b="0" i="0" kern="1200" dirty="0" smtClean="0">
                <a:solidFill>
                  <a:schemeClr val="tx1"/>
                </a:solidFill>
                <a:latin typeface="+mn-lt"/>
                <a:ea typeface="+mn-ea"/>
                <a:cs typeface="+mn-cs"/>
              </a:rPr>
              <a:t>RFC 1994 </a:t>
            </a:r>
            <a:r>
              <a:rPr lang="zh-CN" altLang="en-US" sz="1200" b="0" i="0" kern="1200" dirty="0" smtClean="0">
                <a:solidFill>
                  <a:schemeClr val="tx1"/>
                </a:solidFill>
                <a:latin typeface="+mn-lt"/>
                <a:ea typeface="+mn-ea"/>
                <a:cs typeface="+mn-cs"/>
              </a:rPr>
              <a:t>中有所描述。 该协议使用业界标准 </a:t>
            </a:r>
            <a:r>
              <a:rPr lang="en-US" altLang="zh-CN" sz="1200" b="0" i="0" kern="1200" dirty="0" smtClean="0">
                <a:solidFill>
                  <a:schemeClr val="tx1"/>
                </a:solidFill>
                <a:latin typeface="+mn-lt"/>
                <a:ea typeface="+mn-ea"/>
                <a:cs typeface="+mn-cs"/>
              </a:rPr>
              <a:t>MD5 </a:t>
            </a:r>
            <a:r>
              <a:rPr lang="zh-CN" altLang="en-US" sz="1200" b="0" i="0" kern="1200" dirty="0" smtClean="0">
                <a:solidFill>
                  <a:schemeClr val="tx1"/>
                </a:solidFill>
                <a:latin typeface="+mn-lt"/>
                <a:ea typeface="+mn-ea"/>
                <a:cs typeface="+mn-cs"/>
              </a:rPr>
              <a:t>哈希算法来哈希质询串（由身份验证服务器所发布）和响应中的用户密码的组合。</a:t>
            </a:r>
            <a:endParaRPr lang="zh-CN" altLang="en-US" dirty="0"/>
          </a:p>
        </p:txBody>
      </p:sp>
      <p:sp>
        <p:nvSpPr>
          <p:cNvPr id="4" name="灯片编号占位符 3"/>
          <p:cNvSpPr>
            <a:spLocks noGrp="1"/>
          </p:cNvSpPr>
          <p:nvPr>
            <p:ph type="sldNum" sz="quarter" idx="10"/>
          </p:nvPr>
        </p:nvSpPr>
        <p:spPr/>
        <p:txBody>
          <a:bodyPr/>
          <a:lstStyle/>
          <a:p>
            <a:fld id="{205B4FBB-C6CC-4F91-968E-CE8BDB5734BB}" type="slidenum">
              <a:rPr lang="zh-CN" altLang="en-US" smtClean="0"/>
              <a:pPr/>
              <a:t>17</a:t>
            </a:fld>
            <a:endParaRPr lang="zh-CN" altLang="en-US"/>
          </a:p>
        </p:txBody>
      </p:sp>
    </p:spTree>
    <p:extLst>
      <p:ext uri="{BB962C8B-B14F-4D97-AF65-F5344CB8AC3E}">
        <p14:creationId xmlns:p14="http://schemas.microsoft.com/office/powerpoint/2010/main" val="1586977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atinLnBrk="1"/>
            <a:r>
              <a:rPr lang="en-US" sz="1200" b="0" i="0" kern="1200" dirty="0" smtClean="0">
                <a:solidFill>
                  <a:schemeClr val="tx1"/>
                </a:solidFill>
                <a:latin typeface="+mn-lt"/>
                <a:ea typeface="+mn-ea"/>
                <a:cs typeface="+mn-cs"/>
              </a:rPr>
              <a:t>Unicode </a:t>
            </a:r>
            <a:r>
              <a:rPr lang="zh-CN" altLang="en-US" sz="1200" b="0" i="0" kern="1200" dirty="0" smtClean="0">
                <a:solidFill>
                  <a:schemeClr val="tx1"/>
                </a:solidFill>
                <a:latin typeface="+mn-lt"/>
                <a:ea typeface="+mn-ea"/>
                <a:cs typeface="+mn-cs"/>
              </a:rPr>
              <a:t>是基于通用</a:t>
            </a:r>
            <a:r>
              <a:rPr lang="zh-CN" altLang="en-US" sz="1200" b="0" i="0" u="sng" kern="1200" dirty="0" smtClean="0">
                <a:solidFill>
                  <a:schemeClr val="tx1"/>
                </a:solidFill>
                <a:latin typeface="+mn-lt"/>
                <a:ea typeface="+mn-ea"/>
                <a:cs typeface="+mn-cs"/>
                <a:hlinkClick r:id="rId3"/>
              </a:rPr>
              <a:t>字符集</a:t>
            </a:r>
            <a:r>
              <a:rPr lang="zh-CN" altLang="en-US" sz="1200" b="0"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Universal Character Set）</a:t>
            </a:r>
            <a:r>
              <a:rPr lang="zh-CN" altLang="en-US" sz="1200" b="0" i="0" kern="1200" dirty="0" smtClean="0">
                <a:solidFill>
                  <a:schemeClr val="tx1"/>
                </a:solidFill>
                <a:latin typeface="+mn-lt"/>
                <a:ea typeface="+mn-ea"/>
                <a:cs typeface="+mn-cs"/>
              </a:rPr>
              <a:t>的标准来发展，并且同时也以书本的形式（</a:t>
            </a:r>
            <a:r>
              <a:rPr lang="en-US" sz="1200" b="0" i="0" kern="1200" dirty="0" smtClean="0">
                <a:solidFill>
                  <a:schemeClr val="tx1"/>
                </a:solidFill>
                <a:latin typeface="+mn-lt"/>
                <a:ea typeface="+mn-ea"/>
                <a:cs typeface="+mn-cs"/>
              </a:rPr>
              <a:t>The Unicode Standard，</a:t>
            </a:r>
            <a:r>
              <a:rPr lang="zh-CN" altLang="en-US" sz="1200" b="0" i="0" kern="1200" dirty="0" smtClean="0">
                <a:solidFill>
                  <a:schemeClr val="tx1"/>
                </a:solidFill>
                <a:latin typeface="+mn-lt"/>
                <a:ea typeface="+mn-ea"/>
                <a:cs typeface="+mn-cs"/>
              </a:rPr>
              <a:t>目前第五版由</a:t>
            </a:r>
            <a:r>
              <a:rPr lang="en-US" sz="1200" b="0" i="0" kern="1200" dirty="0" smtClean="0">
                <a:solidFill>
                  <a:schemeClr val="tx1"/>
                </a:solidFill>
                <a:latin typeface="+mn-lt"/>
                <a:ea typeface="+mn-ea"/>
                <a:cs typeface="+mn-cs"/>
              </a:rPr>
              <a:t>Addison-Wesley Professional</a:t>
            </a:r>
            <a:r>
              <a:rPr lang="zh-CN" altLang="en-US" sz="1200" b="0" i="0" kern="1200" dirty="0" smtClean="0">
                <a:solidFill>
                  <a:schemeClr val="tx1"/>
                </a:solidFill>
                <a:latin typeface="+mn-lt"/>
                <a:ea typeface="+mn-ea"/>
                <a:cs typeface="+mn-cs"/>
              </a:rPr>
              <a:t>出版</a:t>
            </a:r>
            <a:r>
              <a:rPr lang="zh-CN" altLang="en-US" sz="1200" b="0" i="0" kern="1200" dirty="0" smtClean="0">
                <a:solidFill>
                  <a:schemeClr val="tx1"/>
                </a:solidFill>
                <a:latin typeface="+mn-lt"/>
                <a:ea typeface="+mn-ea"/>
                <a:cs typeface="+mn-cs"/>
                <a:hlinkClick r:id="rId4" tooltip="查看图片"/>
              </a:rPr>
              <a:t>  </a:t>
            </a:r>
            <a:r>
              <a:rPr lang="en-US" sz="1200" b="0" i="0" kern="1200" dirty="0" err="1" smtClean="0">
                <a:solidFill>
                  <a:schemeClr val="tx1"/>
                </a:solidFill>
                <a:latin typeface="+mn-lt"/>
                <a:ea typeface="+mn-ea"/>
                <a:cs typeface="+mn-cs"/>
              </a:rPr>
              <a:t>unicode</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，ISBN-10: 0321480910）</a:t>
            </a:r>
            <a:r>
              <a:rPr lang="zh-CN" altLang="en-US" sz="1200" b="0" i="0" kern="1200" dirty="0" smtClean="0">
                <a:solidFill>
                  <a:schemeClr val="tx1"/>
                </a:solidFill>
                <a:latin typeface="+mn-lt"/>
                <a:ea typeface="+mn-ea"/>
                <a:cs typeface="+mn-cs"/>
              </a:rPr>
              <a:t>对外发表。</a:t>
            </a:r>
          </a:p>
          <a:p>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2006</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7</a:t>
            </a:r>
            <a:r>
              <a:rPr lang="zh-CN" altLang="en-US" sz="1200" b="0" i="0" u="sng" kern="1200" dirty="0" smtClean="0">
                <a:solidFill>
                  <a:schemeClr val="tx1"/>
                </a:solidFill>
                <a:latin typeface="+mn-lt"/>
                <a:ea typeface="+mn-ea"/>
                <a:cs typeface="+mn-cs"/>
                <a:hlinkClick r:id="rId5"/>
              </a:rPr>
              <a:t>月</a:t>
            </a:r>
            <a:r>
              <a:rPr lang="zh-CN" altLang="en-US" sz="1200" b="0" i="0" kern="1200" dirty="0" smtClean="0">
                <a:solidFill>
                  <a:schemeClr val="tx1"/>
                </a:solidFill>
                <a:latin typeface="+mn-lt"/>
                <a:ea typeface="+mn-ea"/>
                <a:cs typeface="+mn-cs"/>
              </a:rPr>
              <a:t>的最新版本的 </a:t>
            </a:r>
            <a:r>
              <a:rPr lang="en-US" sz="1200" b="0" i="0" kern="1200" dirty="0" smtClean="0">
                <a:solidFill>
                  <a:schemeClr val="tx1"/>
                </a:solidFill>
                <a:latin typeface="+mn-lt"/>
                <a:ea typeface="+mn-ea"/>
                <a:cs typeface="+mn-cs"/>
              </a:rPr>
              <a:t>Unicode </a:t>
            </a:r>
            <a:r>
              <a:rPr lang="zh-CN" altLang="en-US" sz="1200" b="0" i="0" kern="1200" dirty="0" smtClean="0">
                <a:solidFill>
                  <a:schemeClr val="tx1"/>
                </a:solidFill>
                <a:latin typeface="+mn-lt"/>
                <a:ea typeface="+mn-ea"/>
                <a:cs typeface="+mn-cs"/>
              </a:rPr>
              <a:t>是</a:t>
            </a:r>
            <a:r>
              <a:rPr lang="en-US" altLang="zh-CN" sz="1200" b="0" i="0" kern="1200" dirty="0" smtClean="0">
                <a:solidFill>
                  <a:schemeClr val="tx1"/>
                </a:solidFill>
                <a:latin typeface="+mn-lt"/>
                <a:ea typeface="+mn-ea"/>
                <a:cs typeface="+mn-cs"/>
              </a:rPr>
              <a:t>5.0</a:t>
            </a:r>
            <a:r>
              <a:rPr lang="zh-CN" altLang="en-US" sz="1200" b="0" i="0" kern="1200" dirty="0" smtClean="0">
                <a:solidFill>
                  <a:schemeClr val="tx1"/>
                </a:solidFill>
                <a:latin typeface="+mn-lt"/>
                <a:ea typeface="+mn-ea"/>
                <a:cs typeface="+mn-cs"/>
              </a:rPr>
              <a:t>版本。 </a:t>
            </a:r>
            <a:r>
              <a:rPr lang="en-US" altLang="zh-CN" sz="1200" b="0" i="0" kern="1200" dirty="0" smtClean="0">
                <a:solidFill>
                  <a:schemeClr val="tx1"/>
                </a:solidFill>
                <a:latin typeface="+mn-lt"/>
                <a:ea typeface="+mn-ea"/>
                <a:cs typeface="+mn-cs"/>
              </a:rPr>
              <a:t>2005</a:t>
            </a:r>
            <a:r>
              <a:rPr lang="zh-CN" altLang="en-US" sz="1200" b="0" i="0" kern="1200" dirty="0" smtClean="0">
                <a:solidFill>
                  <a:schemeClr val="tx1"/>
                </a:solidFill>
                <a:latin typeface="+mn-lt"/>
                <a:ea typeface="+mn-ea"/>
                <a:cs typeface="+mn-cs"/>
              </a:rPr>
              <a:t>年</a:t>
            </a:r>
            <a:r>
              <a:rPr lang="en-US" altLang="zh-CN" sz="1200" b="0" i="0" u="sng" kern="1200" dirty="0" smtClean="0">
                <a:solidFill>
                  <a:schemeClr val="tx1"/>
                </a:solidFill>
                <a:latin typeface="+mn-lt"/>
                <a:ea typeface="+mn-ea"/>
                <a:cs typeface="+mn-cs"/>
                <a:hlinkClick r:id="rId6"/>
              </a:rPr>
              <a:t>3</a:t>
            </a:r>
            <a:r>
              <a:rPr lang="zh-CN" altLang="en-US" sz="1200" b="0" i="0" u="sng" kern="1200" dirty="0" smtClean="0">
                <a:solidFill>
                  <a:schemeClr val="tx1"/>
                </a:solidFill>
                <a:latin typeface="+mn-lt"/>
                <a:ea typeface="+mn-ea"/>
                <a:cs typeface="+mn-cs"/>
                <a:hlinkClick r:id="rId6"/>
              </a:rPr>
              <a:t>月</a:t>
            </a:r>
            <a:r>
              <a:rPr lang="en-US" altLang="zh-CN" sz="1200" b="0" i="0" u="sng" kern="1200" dirty="0" smtClean="0">
                <a:solidFill>
                  <a:schemeClr val="tx1"/>
                </a:solidFill>
                <a:latin typeface="+mn-lt"/>
                <a:ea typeface="+mn-ea"/>
                <a:cs typeface="+mn-cs"/>
                <a:hlinkClick r:id="rId6"/>
              </a:rPr>
              <a:t>31</a:t>
            </a:r>
            <a:r>
              <a:rPr lang="zh-CN" altLang="en-US" sz="1200" b="0" i="0" u="sng" kern="1200" dirty="0" smtClean="0">
                <a:solidFill>
                  <a:schemeClr val="tx1"/>
                </a:solidFill>
                <a:latin typeface="+mn-lt"/>
                <a:ea typeface="+mn-ea"/>
                <a:cs typeface="+mn-cs"/>
                <a:hlinkClick r:id="rId6"/>
              </a:rPr>
              <a:t>日</a:t>
            </a:r>
            <a:r>
              <a:rPr lang="zh-CN" altLang="en-US" sz="1200" b="0" i="0" kern="1200" dirty="0" smtClean="0">
                <a:solidFill>
                  <a:schemeClr val="tx1"/>
                </a:solidFill>
                <a:latin typeface="+mn-lt"/>
                <a:ea typeface="+mn-ea"/>
                <a:cs typeface="+mn-cs"/>
              </a:rPr>
              <a:t>推出的</a:t>
            </a:r>
            <a:r>
              <a:rPr lang="en-US" sz="1200" b="0" i="0" kern="1200" dirty="0" smtClean="0">
                <a:solidFill>
                  <a:schemeClr val="tx1"/>
                </a:solidFill>
                <a:latin typeface="+mn-lt"/>
                <a:ea typeface="+mn-ea"/>
                <a:cs typeface="+mn-cs"/>
              </a:rPr>
              <a:t>Unicode 4.1.0 。</a:t>
            </a:r>
            <a:r>
              <a:rPr lang="zh-CN" altLang="en-US" sz="1200" b="0" i="0" kern="1200" dirty="0" smtClean="0">
                <a:solidFill>
                  <a:schemeClr val="tx1"/>
                </a:solidFill>
                <a:latin typeface="+mn-lt"/>
                <a:ea typeface="+mn-ea"/>
                <a:cs typeface="+mn-cs"/>
              </a:rPr>
              <a:t>另外，</a:t>
            </a:r>
            <a:r>
              <a:rPr lang="en-US" altLang="zh-CN" sz="1200" b="0" i="0" kern="1200" dirty="0" smtClean="0">
                <a:solidFill>
                  <a:schemeClr val="tx1"/>
                </a:solidFill>
                <a:latin typeface="+mn-lt"/>
                <a:ea typeface="+mn-ea"/>
                <a:cs typeface="+mn-cs"/>
              </a:rPr>
              <a:t>5.0 </a:t>
            </a:r>
            <a:r>
              <a:rPr lang="en-US" sz="1200" b="0" i="0" kern="1200" dirty="0" smtClean="0">
                <a:solidFill>
                  <a:schemeClr val="tx1"/>
                </a:solidFill>
                <a:latin typeface="+mn-lt"/>
                <a:ea typeface="+mn-ea"/>
                <a:cs typeface="+mn-cs"/>
              </a:rPr>
              <a:t>Beta</a:t>
            </a:r>
            <a:r>
              <a:rPr lang="zh-CN" altLang="en-US" sz="1200" b="0" i="0" kern="1200" dirty="0" smtClean="0">
                <a:solidFill>
                  <a:schemeClr val="tx1"/>
                </a:solidFill>
                <a:latin typeface="+mn-lt"/>
                <a:ea typeface="+mn-ea"/>
                <a:cs typeface="+mn-cs"/>
              </a:rPr>
              <a:t>于</a:t>
            </a:r>
            <a:r>
              <a:rPr lang="en-US" altLang="zh-CN" sz="1200" b="0" i="0" kern="1200" dirty="0" smtClean="0">
                <a:solidFill>
                  <a:schemeClr val="tx1"/>
                </a:solidFill>
                <a:latin typeface="+mn-lt"/>
                <a:ea typeface="+mn-ea"/>
                <a:cs typeface="+mn-cs"/>
              </a:rPr>
              <a:t>2005</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12</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12</a:t>
            </a:r>
            <a:r>
              <a:rPr lang="zh-CN" altLang="en-US" sz="1200" b="0" i="0" kern="1200" dirty="0" smtClean="0">
                <a:solidFill>
                  <a:schemeClr val="tx1"/>
                </a:solidFill>
                <a:latin typeface="+mn-lt"/>
                <a:ea typeface="+mn-ea"/>
                <a:cs typeface="+mn-cs"/>
              </a:rPr>
              <a:t>日推出，</a:t>
            </a:r>
            <a:r>
              <a:rPr lang="en-US" altLang="zh-CN" sz="1200" b="0" i="0" kern="1200" dirty="0" smtClean="0">
                <a:solidFill>
                  <a:schemeClr val="tx1"/>
                </a:solidFill>
                <a:latin typeface="+mn-lt"/>
                <a:ea typeface="+mn-ea"/>
                <a:cs typeface="+mn-cs"/>
              </a:rPr>
              <a:t>5.2</a:t>
            </a:r>
            <a:r>
              <a:rPr lang="zh-CN" altLang="en-US" sz="1200" b="0" i="0" kern="1200" dirty="0" smtClean="0">
                <a:solidFill>
                  <a:schemeClr val="tx1"/>
                </a:solidFill>
                <a:latin typeface="+mn-lt"/>
                <a:ea typeface="+mn-ea"/>
                <a:cs typeface="+mn-cs"/>
              </a:rPr>
              <a:t>版本（</a:t>
            </a:r>
            <a:r>
              <a:rPr lang="en-US" sz="1200" b="0" i="0" kern="1200" dirty="0" err="1" smtClean="0">
                <a:solidFill>
                  <a:schemeClr val="tx1"/>
                </a:solidFill>
                <a:latin typeface="+mn-lt"/>
                <a:ea typeface="+mn-ea"/>
                <a:cs typeface="+mn-cs"/>
              </a:rPr>
              <a:t>unicode</a:t>
            </a:r>
            <a:r>
              <a:rPr lang="en-US" sz="1200" b="0" i="0" kern="1200" dirty="0" smtClean="0">
                <a:solidFill>
                  <a:schemeClr val="tx1"/>
                </a:solidFill>
                <a:latin typeface="+mn-lt"/>
                <a:ea typeface="+mn-ea"/>
                <a:cs typeface="+mn-cs"/>
              </a:rPr>
              <a:t> standard）</a:t>
            </a:r>
            <a:r>
              <a:rPr lang="zh-CN" altLang="en-US" sz="1200" b="0" i="0" kern="1200" dirty="0" smtClean="0">
                <a:solidFill>
                  <a:schemeClr val="tx1"/>
                </a:solidFill>
                <a:latin typeface="+mn-lt"/>
                <a:ea typeface="+mn-ea"/>
                <a:cs typeface="+mn-cs"/>
              </a:rPr>
              <a:t>于</a:t>
            </a:r>
            <a:r>
              <a:rPr lang="en-US" altLang="zh-CN" sz="1200" b="0" i="0" kern="1200" dirty="0" smtClean="0">
                <a:solidFill>
                  <a:schemeClr val="tx1"/>
                </a:solidFill>
                <a:latin typeface="+mn-lt"/>
                <a:ea typeface="+mn-ea"/>
                <a:cs typeface="+mn-cs"/>
              </a:rPr>
              <a:t>2009</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10</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日正式推出，以供各会员评价。</a:t>
            </a:r>
          </a:p>
          <a:p>
            <a:r>
              <a:rPr lang="zh-CN" altLang="en-US" sz="1200" b="0" i="0" kern="1200" dirty="0" smtClean="0">
                <a:solidFill>
                  <a:schemeClr val="tx1"/>
                </a:solidFill>
                <a:latin typeface="+mn-lt"/>
                <a:ea typeface="+mn-ea"/>
                <a:cs typeface="+mn-cs"/>
              </a:rPr>
              <a:t>　　目前</a:t>
            </a:r>
            <a:r>
              <a:rPr lang="en-US" sz="1200" b="0" i="0" kern="1200" dirty="0"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标准，</a:t>
            </a:r>
            <a:r>
              <a:rPr lang="en-US" altLang="zh-CN" sz="1200" b="0" i="0" kern="1200" dirty="0" smtClean="0">
                <a:solidFill>
                  <a:schemeClr val="tx1"/>
                </a:solidFill>
                <a:latin typeface="+mn-lt"/>
                <a:ea typeface="+mn-ea"/>
                <a:cs typeface="+mn-cs"/>
              </a:rPr>
              <a:t>6.1</a:t>
            </a:r>
            <a:r>
              <a:rPr lang="zh-CN" altLang="en-US" sz="1200" b="0" i="0" kern="1200" dirty="0" smtClean="0">
                <a:solidFill>
                  <a:schemeClr val="tx1"/>
                </a:solidFill>
                <a:latin typeface="+mn-lt"/>
                <a:ea typeface="+mn-ea"/>
                <a:cs typeface="+mn-cs"/>
              </a:rPr>
              <a:t>版已发布（</a:t>
            </a:r>
            <a:r>
              <a:rPr lang="en-US" altLang="zh-CN" sz="1200" b="0" i="0" kern="1200" dirty="0" smtClean="0">
                <a:solidFill>
                  <a:schemeClr val="tx1"/>
                </a:solidFill>
                <a:latin typeface="+mn-lt"/>
                <a:ea typeface="+mn-ea"/>
                <a:cs typeface="+mn-cs"/>
              </a:rPr>
              <a:t>2012</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31</a:t>
            </a:r>
            <a:r>
              <a:rPr lang="zh-CN" altLang="en-US" sz="1200" b="0" i="0" kern="1200" dirty="0" smtClean="0">
                <a:solidFill>
                  <a:schemeClr val="tx1"/>
                </a:solidFill>
                <a:latin typeface="+mn-lt"/>
                <a:ea typeface="+mn-ea"/>
                <a:cs typeface="+mn-cs"/>
              </a:rPr>
              <a:t>日）。在</a:t>
            </a:r>
            <a:r>
              <a:rPr lang="en-US" sz="1200" b="0" i="0" kern="1200" dirty="0" err="1"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联盟网站上可以查看完整的</a:t>
            </a:r>
            <a:r>
              <a:rPr lang="en-US" altLang="zh-CN" sz="1200" b="0" i="0" kern="1200" dirty="0" smtClean="0">
                <a:solidFill>
                  <a:schemeClr val="tx1"/>
                </a:solidFill>
                <a:latin typeface="+mn-lt"/>
                <a:ea typeface="+mn-ea"/>
                <a:cs typeface="+mn-cs"/>
              </a:rPr>
              <a:t>6.1</a:t>
            </a:r>
            <a:r>
              <a:rPr lang="zh-CN" altLang="en-US" sz="1200" b="0" i="0" kern="1200" dirty="0" smtClean="0">
                <a:solidFill>
                  <a:schemeClr val="tx1"/>
                </a:solidFill>
                <a:latin typeface="+mn-lt"/>
                <a:ea typeface="+mn-ea"/>
                <a:cs typeface="+mn-cs"/>
              </a:rPr>
              <a:t>的核心规范。</a:t>
            </a:r>
          </a:p>
          <a:p>
            <a:r>
              <a:rPr lang="zh-CN" altLang="en-US"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定义了大到足以代表人类所有可读字符的字符集。</a:t>
            </a:r>
          </a:p>
          <a:p>
            <a:r>
              <a:rPr lang="zh-CN" altLang="en-US" sz="1200" b="0"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Java</a:t>
            </a:r>
            <a:r>
              <a:rPr lang="zh-CN" altLang="en-US" sz="1200" b="0" i="0" kern="1200" dirty="0" smtClean="0">
                <a:solidFill>
                  <a:schemeClr val="tx1"/>
                </a:solidFill>
                <a:latin typeface="+mn-lt"/>
                <a:ea typeface="+mn-ea"/>
                <a:cs typeface="+mn-cs"/>
              </a:rPr>
              <a:t>语言就用到了</a:t>
            </a:r>
            <a:r>
              <a:rPr lang="en-US" sz="1200" b="0" i="0" kern="1200" dirty="0" smtClean="0">
                <a:solidFill>
                  <a:schemeClr val="tx1"/>
                </a:solidFill>
                <a:latin typeface="+mn-lt"/>
                <a:ea typeface="+mn-ea"/>
                <a:cs typeface="+mn-cs"/>
              </a:rPr>
              <a:t>Unicode</a:t>
            </a:r>
            <a:r>
              <a:rPr lang="zh-CN" altLang="en-US" sz="1200" b="0" i="0" kern="1200" dirty="0" smtClean="0">
                <a:solidFill>
                  <a:schemeClr val="tx1"/>
                </a:solidFill>
                <a:latin typeface="+mn-lt"/>
                <a:ea typeface="+mn-ea"/>
                <a:cs typeface="+mn-cs"/>
              </a:rPr>
              <a:t>编码，从而实现了该语言的国际通用性。</a:t>
            </a:r>
            <a:endParaRPr lang="zh-CN" altLang="en-US" dirty="0"/>
          </a:p>
        </p:txBody>
      </p:sp>
      <p:sp>
        <p:nvSpPr>
          <p:cNvPr id="4" name="灯片编号占位符 3"/>
          <p:cNvSpPr>
            <a:spLocks noGrp="1"/>
          </p:cNvSpPr>
          <p:nvPr>
            <p:ph type="sldNum" sz="quarter" idx="10"/>
          </p:nvPr>
        </p:nvSpPr>
        <p:spPr/>
        <p:txBody>
          <a:bodyPr/>
          <a:lstStyle/>
          <a:p>
            <a:fld id="{205B4FBB-C6CC-4F91-968E-CE8BDB5734BB}" type="slidenum">
              <a:rPr lang="zh-CN" altLang="en-US" smtClean="0"/>
              <a:pPr/>
              <a:t>21</a:t>
            </a:fld>
            <a:endParaRPr lang="zh-CN" altLang="en-US"/>
          </a:p>
        </p:txBody>
      </p:sp>
    </p:spTree>
    <p:extLst>
      <p:ext uri="{BB962C8B-B14F-4D97-AF65-F5344CB8AC3E}">
        <p14:creationId xmlns:p14="http://schemas.microsoft.com/office/powerpoint/2010/main" val="155800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251520" y="1628800"/>
            <a:ext cx="8129614" cy="2304256"/>
          </a:xfrm>
        </p:spPr>
        <p:txBody>
          <a:bodyPr>
            <a:noAutofit/>
          </a:bodyPr>
          <a:lstStyle/>
          <a:p>
            <a:r>
              <a:rPr lang="zh-CN" altLang="en-US" sz="8000" b="1" dirty="0" smtClean="0">
                <a:solidFill>
                  <a:srgbClr val="000066"/>
                </a:solidFill>
                <a:latin typeface="楷体" pitchFamily="49" charset="-122"/>
                <a:ea typeface="楷体" pitchFamily="49" charset="-122"/>
              </a:rPr>
              <a:t>第</a:t>
            </a:r>
            <a:r>
              <a:rPr lang="en-US" altLang="zh-CN" sz="8000" b="1" dirty="0" smtClean="0">
                <a:solidFill>
                  <a:srgbClr val="000066"/>
                </a:solidFill>
                <a:latin typeface="楷体" pitchFamily="49" charset="-122"/>
                <a:ea typeface="楷体" pitchFamily="49" charset="-122"/>
              </a:rPr>
              <a:t>11</a:t>
            </a:r>
            <a:r>
              <a:rPr lang="zh-CN" altLang="en-US" sz="8000" b="1" dirty="0" smtClean="0">
                <a:solidFill>
                  <a:srgbClr val="000066"/>
                </a:solidFill>
                <a:latin typeface="楷体" pitchFamily="49" charset="-122"/>
                <a:ea typeface="楷体" pitchFamily="49" charset="-122"/>
              </a:rPr>
              <a:t>章</a:t>
            </a:r>
            <a:r>
              <a:rPr lang="en-US" altLang="zh-CN" sz="8000" b="1" dirty="0" smtClean="0">
                <a:solidFill>
                  <a:srgbClr val="000066"/>
                </a:solidFill>
                <a:latin typeface="楷体" pitchFamily="49" charset="-122"/>
                <a:ea typeface="楷体" pitchFamily="49" charset="-122"/>
              </a:rPr>
              <a:t/>
            </a:r>
            <a:br>
              <a:rPr lang="en-US" altLang="zh-CN" sz="8000" b="1" dirty="0" smtClean="0">
                <a:solidFill>
                  <a:srgbClr val="000066"/>
                </a:solidFill>
                <a:latin typeface="楷体" pitchFamily="49" charset="-122"/>
                <a:ea typeface="楷体" pitchFamily="49" charset="-122"/>
              </a:rPr>
            </a:br>
            <a:r>
              <a:rPr lang="zh-CN" altLang="en-US" sz="8000" b="1" dirty="0" smtClean="0">
                <a:solidFill>
                  <a:srgbClr val="000066"/>
                </a:solidFill>
                <a:latin typeface="楷体" pitchFamily="49" charset="-122"/>
                <a:ea typeface="楷体" pitchFamily="49" charset="-122"/>
              </a:rPr>
              <a:t>集合与泛型</a:t>
            </a:r>
            <a:endParaRPr lang="zh-CN" altLang="zh-CN" sz="8000" b="1" dirty="0" smtClean="0">
              <a:solidFill>
                <a:srgbClr val="000066"/>
              </a:solidFill>
              <a:latin typeface="楷体" pitchFamily="49" charset="-122"/>
              <a:ea typeface="楷体" pitchFamily="49" charset="-122"/>
            </a:endParaRPr>
          </a:p>
        </p:txBody>
      </p:sp>
      <p:sp>
        <p:nvSpPr>
          <p:cNvPr id="4" name="TextBox 3"/>
          <p:cNvSpPr txBox="1"/>
          <p:nvPr/>
        </p:nvSpPr>
        <p:spPr>
          <a:xfrm>
            <a:off x="0" y="5613047"/>
            <a:ext cx="9144000" cy="707886"/>
          </a:xfrm>
          <a:prstGeom prst="rect">
            <a:avLst/>
          </a:prstGeom>
          <a:noFill/>
        </p:spPr>
        <p:txBody>
          <a:bodyPr wrap="square" rtlCol="0">
            <a:spAutoFit/>
          </a:bodyPr>
          <a:lstStyle/>
          <a:p>
            <a:r>
              <a:rPr lang="zh-CN" altLang="en-US" sz="4000" b="1" dirty="0" smtClean="0">
                <a:solidFill>
                  <a:srgbClr val="000066"/>
                </a:solidFill>
                <a:latin typeface="楷体" pitchFamily="49" charset="-122"/>
                <a:ea typeface="楷体" pitchFamily="49" charset="-122"/>
              </a:rPr>
              <a:t>讲师：李贺飞</a:t>
            </a:r>
            <a:endParaRPr lang="zh-CN" altLang="en-US" sz="3600" b="1" dirty="0">
              <a:solidFill>
                <a:srgbClr val="000066"/>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6" y="764704"/>
            <a:ext cx="5284702" cy="853822"/>
          </a:xfrm>
        </p:spPr>
        <p:txBody>
          <a:bodyPr/>
          <a:lstStyle/>
          <a:p>
            <a:r>
              <a:rPr lang="en-US" altLang="zh-CN" b="1" dirty="0" smtClean="0">
                <a:latin typeface="+mn-lt"/>
                <a:ea typeface="宋体" pitchFamily="2" charset="-122"/>
                <a:cs typeface="Times New Roman" pitchFamily="18" charset="0"/>
              </a:rPr>
              <a:t>Collection </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628800"/>
            <a:ext cx="8229600" cy="4525963"/>
          </a:xfrm>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Collection </a:t>
            </a:r>
            <a:r>
              <a:rPr lang="zh-CN" altLang="en-US" sz="2400" dirty="0" smtClean="0">
                <a:ea typeface="宋体" pitchFamily="2" charset="-122"/>
                <a:cs typeface="Times New Roman" pitchFamily="18" charset="0"/>
              </a:rPr>
              <a:t>接口是 </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和 </a:t>
            </a:r>
            <a:r>
              <a:rPr lang="en-US" altLang="zh-CN" sz="2400" dirty="0" smtClean="0">
                <a:ea typeface="宋体" pitchFamily="2" charset="-122"/>
                <a:cs typeface="Times New Roman" pitchFamily="18" charset="0"/>
              </a:rPr>
              <a:t>Queue </a:t>
            </a:r>
            <a:r>
              <a:rPr lang="zh-CN" altLang="en-US" sz="2400" dirty="0" smtClean="0">
                <a:ea typeface="宋体" pitchFamily="2" charset="-122"/>
                <a:cs typeface="Times New Roman" pitchFamily="18" charset="0"/>
              </a:rPr>
              <a:t>接口的父接口，该接口里定义的方法既可用于操作 </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集合，也可用于操作 </a:t>
            </a:r>
            <a:r>
              <a:rPr lang="en-US" altLang="zh-CN" sz="2400" dirty="0" smtClean="0">
                <a:ea typeface="宋体" pitchFamily="2" charset="-122"/>
                <a:cs typeface="Times New Roman" pitchFamily="18" charset="0"/>
              </a:rPr>
              <a:t>List </a:t>
            </a:r>
            <a:r>
              <a:rPr lang="zh-CN" altLang="en-US" sz="2400" dirty="0" smtClean="0">
                <a:ea typeface="宋体" pitchFamily="2" charset="-122"/>
                <a:cs typeface="Times New Roman" pitchFamily="18" charset="0"/>
              </a:rPr>
              <a:t>和 </a:t>
            </a:r>
            <a:r>
              <a:rPr lang="en-US" altLang="zh-CN" sz="2400" dirty="0" smtClean="0">
                <a:ea typeface="宋体" pitchFamily="2" charset="-122"/>
                <a:cs typeface="Times New Roman" pitchFamily="18" charset="0"/>
              </a:rPr>
              <a:t>Queue </a:t>
            </a:r>
            <a:r>
              <a:rPr lang="zh-CN" altLang="en-US" sz="2400" dirty="0" smtClean="0">
                <a:ea typeface="宋体" pitchFamily="2" charset="-122"/>
                <a:cs typeface="Times New Roman" pitchFamily="18" charset="0"/>
              </a:rPr>
              <a:t>集合。</a:t>
            </a:r>
            <a:endParaRPr lang="en-US" altLang="zh-CN" sz="2400" dirty="0" smtClean="0">
              <a:ea typeface="宋体" pitchFamily="2" charset="-122"/>
              <a:cs typeface="Times New Roman" pitchFamily="18" charset="0"/>
            </a:endParaRPr>
          </a:p>
          <a:p>
            <a:pPr>
              <a:buFont typeface="Wingdings" pitchFamily="2" charset="2"/>
              <a:buChar char="l"/>
            </a:pP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JDK</a:t>
            </a:r>
            <a:r>
              <a:rPr lang="zh-CN" altLang="en-US" sz="2400" dirty="0" smtClean="0">
                <a:ea typeface="宋体" pitchFamily="2" charset="-122"/>
                <a:cs typeface="Times New Roman" pitchFamily="18" charset="0"/>
              </a:rPr>
              <a:t>不提供此接口的任何直接实现，而是提供更具体的子接口</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如：</a:t>
            </a:r>
            <a:r>
              <a:rPr lang="en-US" altLang="zh-CN" sz="2400" dirty="0" smtClean="0">
                <a:ea typeface="宋体" pitchFamily="2" charset="-122"/>
                <a:cs typeface="Times New Roman" pitchFamily="18" charset="0"/>
              </a:rPr>
              <a:t>Set</a:t>
            </a:r>
            <a:r>
              <a:rPr lang="zh-CN" altLang="en-US" sz="2400" dirty="0" smtClean="0">
                <a:ea typeface="宋体" pitchFamily="2" charset="-122"/>
                <a:cs typeface="Times New Roman" pitchFamily="18" charset="0"/>
              </a:rPr>
              <a:t>和</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实现。</a:t>
            </a:r>
            <a:endParaRPr lang="en-US" altLang="zh-CN" sz="2400" dirty="0" smtClean="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zh-CN" altLang="en-US" sz="2400" dirty="0">
                <a:ea typeface="宋体" pitchFamily="2" charset="-122"/>
                <a:cs typeface="Times New Roman" pitchFamily="18" charset="0"/>
              </a:rPr>
              <a:t>在 </a:t>
            </a:r>
            <a:r>
              <a:rPr lang="en-US" altLang="zh-CN" sz="2400" dirty="0">
                <a:ea typeface="宋体" pitchFamily="2" charset="-122"/>
                <a:cs typeface="Times New Roman" pitchFamily="18" charset="0"/>
              </a:rPr>
              <a:t>Java5 </a:t>
            </a:r>
            <a:r>
              <a:rPr lang="zh-CN" altLang="en-US" sz="2400" dirty="0">
                <a:ea typeface="宋体" pitchFamily="2" charset="-122"/>
                <a:cs typeface="Times New Roman" pitchFamily="18" charset="0"/>
              </a:rPr>
              <a:t>之前，</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集合会丢失容器中所有对象的数据类型，把所有对象都当成 </a:t>
            </a:r>
            <a:r>
              <a:rPr lang="en-US" altLang="zh-CN" sz="2400" dirty="0">
                <a:ea typeface="宋体" pitchFamily="2" charset="-122"/>
                <a:cs typeface="Times New Roman" pitchFamily="18" charset="0"/>
              </a:rPr>
              <a:t>Object </a:t>
            </a:r>
            <a:r>
              <a:rPr lang="zh-CN" altLang="en-US" sz="2400" dirty="0">
                <a:ea typeface="宋体" pitchFamily="2" charset="-122"/>
                <a:cs typeface="Times New Roman" pitchFamily="18" charset="0"/>
              </a:rPr>
              <a:t>类型处理；从 </a:t>
            </a:r>
            <a:r>
              <a:rPr lang="en-US" altLang="zh-CN" sz="2400" dirty="0">
                <a:ea typeface="宋体" pitchFamily="2" charset="-122"/>
                <a:cs typeface="Times New Roman" pitchFamily="18" charset="0"/>
              </a:rPr>
              <a:t>Java5 </a:t>
            </a:r>
            <a:r>
              <a:rPr lang="zh-CN" altLang="en-US" sz="2400" dirty="0">
                <a:ea typeface="宋体" pitchFamily="2" charset="-122"/>
                <a:cs typeface="Times New Roman" pitchFamily="18" charset="0"/>
              </a:rPr>
              <a:t>增加了</a:t>
            </a:r>
            <a:r>
              <a:rPr lang="zh-CN" altLang="en-US" sz="2400" b="1" dirty="0">
                <a:solidFill>
                  <a:srgbClr val="FF0000"/>
                </a:solidFill>
                <a:ea typeface="宋体" pitchFamily="2" charset="-122"/>
                <a:cs typeface="Times New Roman" pitchFamily="18" charset="0"/>
              </a:rPr>
              <a:t>泛型</a:t>
            </a:r>
            <a:r>
              <a:rPr lang="zh-CN" altLang="en-US" sz="2400" dirty="0">
                <a:ea typeface="宋体" pitchFamily="2" charset="-122"/>
                <a:cs typeface="Times New Roman" pitchFamily="18" charset="0"/>
              </a:rPr>
              <a:t>以后，</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集合可以记住容器中对象的数据类型</a:t>
            </a:r>
            <a:endParaRPr lang="en-US" altLang="zh-CN" sz="2400" dirty="0">
              <a:ea typeface="宋体" pitchFamily="2" charset="-122"/>
              <a:cs typeface="Times New Roman" pitchFamily="18" charset="0"/>
            </a:endParaRPr>
          </a:p>
          <a:p>
            <a:pPr>
              <a:buFont typeface="Wingdings" pitchFamily="2" charset="2"/>
              <a:buChar char="l"/>
            </a:pPr>
            <a:endParaRPr lang="en-US" altLang="zh-CN" sz="2400" dirty="0" smtClean="0">
              <a:ea typeface="宋体" pitchFamily="2" charset="-122"/>
              <a:cs typeface="Times New Roman" pitchFamily="18" charset="0"/>
            </a:endParaRPr>
          </a:p>
        </p:txBody>
      </p:sp>
    </p:spTree>
    <p:extLst>
      <p:ext uri="{BB962C8B-B14F-4D97-AF65-F5344CB8AC3E}">
        <p14:creationId xmlns:p14="http://schemas.microsoft.com/office/powerpoint/2010/main" val="88867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485184" cy="853822"/>
          </a:xfrm>
        </p:spPr>
        <p:txBody>
          <a:bodyPr/>
          <a:lstStyle/>
          <a:p>
            <a:r>
              <a:rPr lang="en-US" altLang="zh-CN" b="1" dirty="0" smtClean="0">
                <a:latin typeface="+mn-lt"/>
                <a:ea typeface="宋体" pitchFamily="2" charset="-122"/>
                <a:cs typeface="Times New Roman" pitchFamily="18" charset="0"/>
              </a:rPr>
              <a:t>List</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628800"/>
            <a:ext cx="8229600" cy="4059314"/>
          </a:xfrm>
        </p:spPr>
        <p:txBody>
          <a:bodyPr>
            <a:normAutofit/>
          </a:bodyPr>
          <a:lstStyle/>
          <a:p>
            <a:pPr>
              <a:buFont typeface="Wingdings" pitchFamily="2" charset="2"/>
              <a:buChar char="l"/>
            </a:pP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中数组用来存储数据的局限性</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List</a:t>
            </a:r>
            <a:r>
              <a:rPr lang="zh-CN" altLang="en-US" dirty="0" smtClean="0">
                <a:ea typeface="宋体" pitchFamily="2" charset="-122"/>
                <a:cs typeface="Times New Roman" pitchFamily="18" charset="0"/>
              </a:rPr>
              <a:t>集合类中</a:t>
            </a:r>
            <a:r>
              <a:rPr lang="zh-CN" altLang="en-US" b="1" dirty="0" smtClean="0">
                <a:solidFill>
                  <a:srgbClr val="C00000"/>
                </a:solidFill>
                <a:ea typeface="宋体" pitchFamily="2" charset="-122"/>
                <a:cs typeface="Times New Roman" pitchFamily="18" charset="0"/>
              </a:rPr>
              <a:t>元素有序、且可重复</a:t>
            </a:r>
            <a:r>
              <a:rPr lang="zh-CN" altLang="en-US" dirty="0" smtClean="0">
                <a:ea typeface="宋体" pitchFamily="2" charset="-122"/>
                <a:cs typeface="Times New Roman" pitchFamily="18" charset="0"/>
              </a:rPr>
              <a:t>，集合中的每个元素都有其对应的顺序索引。</a:t>
            </a:r>
            <a:endParaRPr lang="en-US" altLang="zh-CN" dirty="0" smtClean="0">
              <a:ea typeface="宋体" pitchFamily="2" charset="-122"/>
              <a:cs typeface="Times New Roman" pitchFamily="18" charset="0"/>
            </a:endParaRPr>
          </a:p>
          <a:p>
            <a:pPr>
              <a:buFont typeface="Wingdings" pitchFamily="2" charset="2"/>
              <a:buChar char="l"/>
            </a:pPr>
            <a:r>
              <a:rPr lang="zh-CN" altLang="en-US" dirty="0">
                <a:ea typeface="宋体" pitchFamily="2" charset="-122"/>
                <a:cs typeface="Times New Roman" pitchFamily="18" charset="0"/>
              </a:rPr>
              <a:t>List容器中的元素都对应一个整数型的序号记载其在容器中的位置，可以根据序号存取容器中的元素。</a:t>
            </a:r>
          </a:p>
          <a:p>
            <a:pPr>
              <a:buFont typeface="Wingdings" pitchFamily="2" charset="2"/>
              <a:buChar char="l"/>
            </a:pPr>
            <a:r>
              <a:rPr lang="en-US" altLang="zh-CN" dirty="0" smtClean="0">
                <a:ea typeface="宋体" pitchFamily="2" charset="-122"/>
                <a:cs typeface="Times New Roman" pitchFamily="18" charset="0"/>
              </a:rPr>
              <a:t>JDK API</a:t>
            </a:r>
            <a:r>
              <a:rPr lang="zh-CN" altLang="en-US" dirty="0" smtClean="0">
                <a:ea typeface="宋体" pitchFamily="2" charset="-122"/>
                <a:cs typeface="Times New Roman" pitchFamily="18" charset="0"/>
              </a:rPr>
              <a:t>中</a:t>
            </a:r>
            <a:r>
              <a:rPr lang="en-US" altLang="zh-CN" dirty="0" smtClean="0">
                <a:ea typeface="宋体" pitchFamily="2" charset="-122"/>
                <a:cs typeface="Times New Roman" pitchFamily="18" charset="0"/>
              </a:rPr>
              <a:t>List</a:t>
            </a:r>
            <a:r>
              <a:rPr lang="zh-CN" altLang="en-US" dirty="0" smtClean="0">
                <a:ea typeface="宋体" pitchFamily="2" charset="-122"/>
                <a:cs typeface="Times New Roman" pitchFamily="18" charset="0"/>
              </a:rPr>
              <a:t>接口的实现类常用的有：</a:t>
            </a:r>
            <a:r>
              <a:rPr lang="en-US" altLang="zh-CN" dirty="0" err="1" smtClean="0">
                <a:ea typeface="宋体" pitchFamily="2" charset="-122"/>
                <a:cs typeface="Times New Roman" pitchFamily="18" charset="0"/>
              </a:rPr>
              <a:t>ArrayList</a:t>
            </a:r>
            <a:r>
              <a:rPr lang="zh-CN" altLang="en-US" dirty="0" smtClean="0">
                <a:ea typeface="宋体" pitchFamily="2" charset="-122"/>
                <a:cs typeface="Times New Roman" pitchFamily="18" charset="0"/>
              </a:rPr>
              <a:t>、</a:t>
            </a:r>
            <a:r>
              <a:rPr lang="en-US" altLang="zh-CN" dirty="0" err="1" smtClean="0">
                <a:ea typeface="宋体" pitchFamily="2" charset="-122"/>
                <a:cs typeface="Times New Roman" pitchFamily="18" charset="0"/>
              </a:rPr>
              <a:t>LinkedList</a:t>
            </a:r>
            <a:r>
              <a:rPr lang="zh-CN" altLang="en-US" dirty="0" smtClean="0">
                <a:ea typeface="宋体" pitchFamily="2" charset="-122"/>
                <a:cs typeface="Times New Roman" pitchFamily="18" charset="0"/>
              </a:rPr>
              <a:t>和</a:t>
            </a:r>
            <a:r>
              <a:rPr lang="en-US" altLang="zh-CN" dirty="0" smtClean="0">
                <a:ea typeface="宋体" pitchFamily="2" charset="-122"/>
                <a:cs typeface="Times New Roman" pitchFamily="18" charset="0"/>
              </a:rPr>
              <a:t>Vector</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p:txBody>
      </p:sp>
    </p:spTree>
    <p:extLst>
      <p:ext uri="{BB962C8B-B14F-4D97-AF65-F5344CB8AC3E}">
        <p14:creationId xmlns:p14="http://schemas.microsoft.com/office/powerpoint/2010/main" val="2971383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620688"/>
            <a:ext cx="4485184" cy="853822"/>
          </a:xfrm>
        </p:spPr>
        <p:txBody>
          <a:bodyPr/>
          <a:lstStyle/>
          <a:p>
            <a:r>
              <a:rPr lang="en-US" altLang="zh-CN" b="1" dirty="0" smtClean="0">
                <a:latin typeface="+mn-lt"/>
                <a:ea typeface="宋体" pitchFamily="2" charset="-122"/>
                <a:cs typeface="Times New Roman" pitchFamily="18" charset="0"/>
              </a:rPr>
              <a:t>List</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385910"/>
            <a:ext cx="8363272" cy="4851402"/>
          </a:xfrm>
        </p:spPr>
        <p:txBody>
          <a:bodyPr>
            <a:normAutofit/>
          </a:bodyPr>
          <a:lstStyle/>
          <a:p>
            <a:pPr>
              <a:buFont typeface="Wingdings" pitchFamily="2" charset="2"/>
              <a:buChar char="l"/>
            </a:pP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集合里添加了一些根据索引来操作集合元素的方法</a:t>
            </a:r>
            <a:endParaRPr lang="en-US" altLang="zh-CN" dirty="0" smtClean="0">
              <a:ea typeface="宋体" pitchFamily="2" charset="-122"/>
              <a:cs typeface="Times New Roman" pitchFamily="18" charset="0"/>
            </a:endParaRPr>
          </a:p>
          <a:p>
            <a:pPr lvl="1">
              <a:buFont typeface="Wingdings" pitchFamily="2" charset="2"/>
              <a:buChar char="Ø"/>
            </a:pPr>
            <a:r>
              <a:rPr lang="en-US" altLang="zh-CN" b="1" dirty="0" smtClean="0">
                <a:solidFill>
                  <a:srgbClr val="FF0000"/>
                </a:solidFill>
                <a:ea typeface="宋体" pitchFamily="2" charset="-122"/>
                <a:cs typeface="Times New Roman" pitchFamily="18" charset="0"/>
              </a:rPr>
              <a:t>void add(</a:t>
            </a:r>
            <a:r>
              <a:rPr lang="en-US" altLang="zh-CN" b="1" dirty="0" err="1" smtClean="0">
                <a:solidFill>
                  <a:srgbClr val="FF0000"/>
                </a:solidFill>
                <a:ea typeface="宋体" pitchFamily="2" charset="-122"/>
                <a:cs typeface="Times New Roman" pitchFamily="18" charset="0"/>
              </a:rPr>
              <a:t>int</a:t>
            </a:r>
            <a:r>
              <a:rPr lang="en-US" altLang="zh-CN" b="1" dirty="0" smtClean="0">
                <a:solidFill>
                  <a:srgbClr val="FF0000"/>
                </a:solidFill>
                <a:ea typeface="宋体" pitchFamily="2" charset="-122"/>
                <a:cs typeface="Times New Roman" pitchFamily="18" charset="0"/>
              </a:rPr>
              <a:t> index, Object </a:t>
            </a:r>
            <a:r>
              <a:rPr lang="en-US" altLang="zh-CN" b="1" dirty="0" err="1" smtClean="0">
                <a:solidFill>
                  <a:srgbClr val="FF0000"/>
                </a:solidFill>
                <a:ea typeface="宋体" pitchFamily="2" charset="-122"/>
                <a:cs typeface="Times New Roman" pitchFamily="18" charset="0"/>
              </a:rPr>
              <a:t>ele</a:t>
            </a:r>
            <a:r>
              <a:rPr lang="en-US" altLang="zh-CN" b="1" dirty="0" smtClean="0">
                <a:solidFill>
                  <a:srgbClr val="FF0000"/>
                </a:solidFill>
                <a:ea typeface="宋体" pitchFamily="2" charset="-122"/>
                <a:cs typeface="Times New Roman" pitchFamily="18" charset="0"/>
              </a:rPr>
              <a:t>)</a:t>
            </a: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boolean</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addAll</a:t>
            </a:r>
            <a:r>
              <a:rPr lang="en-US" altLang="zh-CN" b="1" dirty="0" smtClean="0">
                <a:solidFill>
                  <a:srgbClr val="C00000"/>
                </a:solidFill>
                <a:ea typeface="宋体" pitchFamily="2" charset="-122"/>
                <a:cs typeface="Times New Roman" pitchFamily="18" charset="0"/>
              </a:rPr>
              <a:t>(</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index, Collection </a:t>
            </a:r>
            <a:r>
              <a:rPr lang="en-US" altLang="zh-CN" b="1" dirty="0" err="1" smtClean="0">
                <a:solidFill>
                  <a:srgbClr val="C00000"/>
                </a:solidFill>
                <a:ea typeface="宋体" pitchFamily="2" charset="-122"/>
                <a:cs typeface="Times New Roman" pitchFamily="18" charset="0"/>
              </a:rPr>
              <a:t>eles</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FF0000"/>
                </a:solidFill>
                <a:ea typeface="宋体" pitchFamily="2" charset="-122"/>
                <a:cs typeface="Times New Roman" pitchFamily="18" charset="0"/>
              </a:rPr>
              <a:t>Object get(</a:t>
            </a:r>
            <a:r>
              <a:rPr lang="en-US" altLang="zh-CN" b="1" dirty="0" err="1" smtClean="0">
                <a:solidFill>
                  <a:srgbClr val="FF0000"/>
                </a:solidFill>
                <a:ea typeface="宋体" pitchFamily="2" charset="-122"/>
                <a:cs typeface="Times New Roman" pitchFamily="18" charset="0"/>
              </a:rPr>
              <a:t>int</a:t>
            </a:r>
            <a:r>
              <a:rPr lang="en-US" altLang="zh-CN" b="1" dirty="0" smtClean="0">
                <a:solidFill>
                  <a:srgbClr val="FF0000"/>
                </a:solidFill>
                <a:ea typeface="宋体" pitchFamily="2" charset="-122"/>
                <a:cs typeface="Times New Roman" pitchFamily="18" charset="0"/>
              </a:rPr>
              <a:t> index)</a:t>
            </a: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indexOf</a:t>
            </a:r>
            <a:r>
              <a:rPr lang="en-US" altLang="zh-CN" b="1" dirty="0" smtClean="0">
                <a:solidFill>
                  <a:srgbClr val="C00000"/>
                </a:solidFill>
                <a:ea typeface="宋体" pitchFamily="2" charset="-122"/>
                <a:cs typeface="Times New Roman" pitchFamily="18" charset="0"/>
              </a:rPr>
              <a:t>(Object </a:t>
            </a:r>
            <a:r>
              <a:rPr lang="en-US" altLang="zh-CN" b="1" dirty="0" err="1" smtClean="0">
                <a:solidFill>
                  <a:srgbClr val="C00000"/>
                </a:solidFill>
                <a:ea typeface="宋体" pitchFamily="2" charset="-122"/>
                <a:cs typeface="Times New Roman" pitchFamily="18" charset="0"/>
              </a:rPr>
              <a:t>obj</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lastIndexOf</a:t>
            </a:r>
            <a:r>
              <a:rPr lang="en-US" altLang="zh-CN" b="1" dirty="0" smtClean="0">
                <a:solidFill>
                  <a:srgbClr val="C00000"/>
                </a:solidFill>
                <a:ea typeface="宋体" pitchFamily="2" charset="-122"/>
                <a:cs typeface="Times New Roman" pitchFamily="18" charset="0"/>
              </a:rPr>
              <a:t>(Object </a:t>
            </a:r>
            <a:r>
              <a:rPr lang="en-US" altLang="zh-CN" b="1" dirty="0" err="1" smtClean="0">
                <a:solidFill>
                  <a:srgbClr val="C00000"/>
                </a:solidFill>
                <a:ea typeface="宋体" pitchFamily="2" charset="-122"/>
                <a:cs typeface="Times New Roman" pitchFamily="18" charset="0"/>
              </a:rPr>
              <a:t>obj</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Object remove(</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index)</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Object set(</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index, Object </a:t>
            </a:r>
            <a:r>
              <a:rPr lang="en-US" altLang="zh-CN" b="1" dirty="0" err="1" smtClean="0">
                <a:solidFill>
                  <a:srgbClr val="C00000"/>
                </a:solidFill>
                <a:ea typeface="宋体" pitchFamily="2" charset="-122"/>
                <a:cs typeface="Times New Roman" pitchFamily="18" charset="0"/>
              </a:rPr>
              <a:t>ele</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List </a:t>
            </a:r>
            <a:r>
              <a:rPr lang="en-US" altLang="zh-CN" b="1" dirty="0" err="1" smtClean="0">
                <a:solidFill>
                  <a:srgbClr val="C00000"/>
                </a:solidFill>
                <a:ea typeface="宋体" pitchFamily="2" charset="-122"/>
                <a:cs typeface="Times New Roman" pitchFamily="18" charset="0"/>
              </a:rPr>
              <a:t>subList</a:t>
            </a:r>
            <a:r>
              <a:rPr lang="en-US" altLang="zh-CN" b="1" dirty="0" smtClean="0">
                <a:solidFill>
                  <a:srgbClr val="C00000"/>
                </a:solidFill>
                <a:ea typeface="宋体" pitchFamily="2" charset="-122"/>
                <a:cs typeface="Times New Roman" pitchFamily="18" charset="0"/>
              </a:rPr>
              <a:t>(</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fromIndex</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int</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toIndex</a:t>
            </a:r>
            <a:r>
              <a:rPr lang="en-US" altLang="zh-CN" b="1" dirty="0" smtClean="0">
                <a:solidFill>
                  <a:srgbClr val="C00000"/>
                </a:solidFill>
                <a:ea typeface="宋体" pitchFamily="2" charset="-122"/>
                <a:cs typeface="Times New Roman" pitchFamily="18" charset="0"/>
              </a:rPr>
              <a:t>)</a:t>
            </a:r>
            <a:endParaRPr lang="zh-CN" altLang="en-US"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306137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764704"/>
            <a:ext cx="6076790" cy="853822"/>
          </a:xfrm>
        </p:spPr>
        <p:txBody>
          <a:bodyPr>
            <a:normAutofit/>
          </a:bodyPr>
          <a:lstStyle/>
          <a:p>
            <a:r>
              <a:rPr lang="en-US" altLang="zh-CN" b="1" dirty="0" smtClean="0">
                <a:latin typeface="+mn-lt"/>
                <a:ea typeface="宋体" pitchFamily="2" charset="-122"/>
                <a:cs typeface="Times New Roman" pitchFamily="18" charset="0"/>
              </a:rPr>
              <a:t>List</a:t>
            </a:r>
            <a:r>
              <a:rPr lang="zh-CN" altLang="en-US" b="1" dirty="0" smtClean="0">
                <a:latin typeface="+mn-lt"/>
                <a:ea typeface="宋体" pitchFamily="2" charset="-122"/>
                <a:cs typeface="Times New Roman" pitchFamily="18" charset="0"/>
              </a:rPr>
              <a:t>实现类之一：</a:t>
            </a:r>
            <a:r>
              <a:rPr lang="en-US" altLang="zh-CN" b="1" dirty="0" err="1" smtClean="0">
                <a:latin typeface="+mn-lt"/>
                <a:ea typeface="宋体" pitchFamily="2" charset="-122"/>
                <a:cs typeface="Times New Roman" pitchFamily="18" charset="0"/>
              </a:rPr>
              <a:t>ArrayList</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916832"/>
            <a:ext cx="8712968" cy="3917032"/>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ArrayList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接口的典型实现类</a:t>
            </a: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本质上，</a:t>
            </a:r>
            <a:r>
              <a:rPr lang="en-US" altLang="zh-CN" dirty="0" err="1" smtClean="0">
                <a:ea typeface="宋体" pitchFamily="2" charset="-122"/>
                <a:cs typeface="Times New Roman" pitchFamily="18" charset="0"/>
              </a:rPr>
              <a:t>ArrayList</a:t>
            </a:r>
            <a:r>
              <a:rPr lang="zh-CN" altLang="en-US" dirty="0" smtClean="0">
                <a:ea typeface="宋体" pitchFamily="2" charset="-122"/>
                <a:cs typeface="Times New Roman" pitchFamily="18" charset="0"/>
              </a:rPr>
              <a:t>是对象引用的一个变长数组</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ArrayList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是线程不安全的，而 </a:t>
            </a:r>
            <a:r>
              <a:rPr lang="en-US" altLang="zh-CN" dirty="0" smtClean="0">
                <a:ea typeface="宋体" pitchFamily="2" charset="-122"/>
                <a:cs typeface="Times New Roman" pitchFamily="18" charset="0"/>
              </a:rPr>
              <a:t>Vector </a:t>
            </a:r>
            <a:r>
              <a:rPr lang="zh-CN" altLang="en-US" dirty="0" smtClean="0">
                <a:ea typeface="宋体" pitchFamily="2" charset="-122"/>
                <a:cs typeface="Times New Roman" pitchFamily="18" charset="0"/>
              </a:rPr>
              <a:t>是线程安全的，即使为保证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集合线程安全，也不推荐使用</a:t>
            </a:r>
            <a:r>
              <a:rPr lang="en-US" altLang="zh-CN" dirty="0" smtClean="0">
                <a:ea typeface="宋体" pitchFamily="2" charset="-122"/>
                <a:cs typeface="Times New Roman" pitchFamily="18" charset="0"/>
              </a:rPr>
              <a:t>Vector</a:t>
            </a:r>
          </a:p>
          <a:p>
            <a:pPr>
              <a:buFont typeface="Wingdings" pitchFamily="2" charset="2"/>
              <a:buChar char="l"/>
            </a:pP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Arrays.asList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方法返回的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a:t>
            </a:r>
            <a:r>
              <a:rPr lang="zh-CN" altLang="en-US" dirty="0">
                <a:ea typeface="宋体" pitchFamily="2" charset="-122"/>
                <a:cs typeface="Times New Roman" pitchFamily="18" charset="0"/>
              </a:rPr>
              <a:t>既</a:t>
            </a:r>
            <a:r>
              <a:rPr lang="zh-CN" altLang="en-US" dirty="0" smtClean="0">
                <a:ea typeface="宋体" pitchFamily="2" charset="-122"/>
                <a:cs typeface="Times New Roman" pitchFamily="18" charset="0"/>
              </a:rPr>
              <a:t>不是 </a:t>
            </a:r>
            <a:r>
              <a:rPr lang="en-US" altLang="zh-CN" dirty="0" err="1" smtClean="0">
                <a:ea typeface="宋体" pitchFamily="2" charset="-122"/>
                <a:cs typeface="Times New Roman" pitchFamily="18" charset="0"/>
              </a:rPr>
              <a:t>ArrayList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实例，也不是 </a:t>
            </a:r>
            <a:r>
              <a:rPr lang="en-US" altLang="zh-CN" dirty="0" smtClean="0">
                <a:ea typeface="宋体" pitchFamily="2" charset="-122"/>
                <a:cs typeface="Times New Roman" pitchFamily="18" charset="0"/>
              </a:rPr>
              <a:t>Vector </a:t>
            </a:r>
            <a:r>
              <a:rPr lang="zh-CN" altLang="en-US" dirty="0" smtClean="0">
                <a:ea typeface="宋体" pitchFamily="2" charset="-122"/>
                <a:cs typeface="Times New Roman" pitchFamily="18" charset="0"/>
              </a:rPr>
              <a:t>实例。</a:t>
            </a:r>
            <a:r>
              <a:rPr lang="en-US" altLang="zh-CN" dirty="0" smtClean="0">
                <a:ea typeface="宋体" pitchFamily="2" charset="-122"/>
                <a:cs typeface="Times New Roman" pitchFamily="18" charset="0"/>
              </a:rPr>
              <a:t> </a:t>
            </a:r>
            <a:r>
              <a:rPr lang="en-US" altLang="zh-CN" dirty="0" err="1" smtClean="0">
                <a:ea typeface="宋体" pitchFamily="2" charset="-122"/>
                <a:cs typeface="Times New Roman" pitchFamily="18" charset="0"/>
              </a:rPr>
              <a:t>Arrays.asList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返回值是一个固定长度的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11965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3688" y="709325"/>
            <a:ext cx="6120680" cy="646331"/>
          </a:xfrm>
          <a:prstGeom prst="rect">
            <a:avLst/>
          </a:prstGeom>
          <a:noFill/>
        </p:spPr>
        <p:txBody>
          <a:bodyPr wrap="square" rtlCol="0">
            <a:spAutoFit/>
          </a:bodyPr>
          <a:lstStyle/>
          <a:p>
            <a:r>
              <a:rPr lang="en-US" altLang="zh-CN" sz="3600" b="1" dirty="0" smtClean="0">
                <a:ea typeface="宋体" pitchFamily="2" charset="-122"/>
                <a:cs typeface="Times New Roman" pitchFamily="18" charset="0"/>
              </a:rPr>
              <a:t>List</a:t>
            </a:r>
            <a:r>
              <a:rPr lang="zh-CN" altLang="en-US" sz="3600" b="1" dirty="0" smtClean="0">
                <a:ea typeface="宋体" pitchFamily="2" charset="-122"/>
                <a:cs typeface="Times New Roman" pitchFamily="18" charset="0"/>
              </a:rPr>
              <a:t>实现类之二：</a:t>
            </a:r>
            <a:r>
              <a:rPr lang="en-US" altLang="zh-CN" sz="3600" b="1" dirty="0" err="1" smtClean="0">
                <a:ea typeface="宋体" pitchFamily="2" charset="-122"/>
                <a:cs typeface="Times New Roman" pitchFamily="18" charset="0"/>
              </a:rPr>
              <a:t>LinkedList</a:t>
            </a:r>
            <a:endParaRPr lang="zh-CN" altLang="en-US" sz="3600" b="1" dirty="0">
              <a:ea typeface="宋体" pitchFamily="2" charset="-122"/>
              <a:cs typeface="Times New Roman" pitchFamily="18" charset="0"/>
            </a:endParaRPr>
          </a:p>
        </p:txBody>
      </p:sp>
      <p:sp>
        <p:nvSpPr>
          <p:cNvPr id="5" name="TextBox 4"/>
          <p:cNvSpPr txBox="1"/>
          <p:nvPr/>
        </p:nvSpPr>
        <p:spPr>
          <a:xfrm>
            <a:off x="467544" y="1556792"/>
            <a:ext cx="8352928" cy="4575612"/>
          </a:xfrm>
          <a:prstGeom prst="rect">
            <a:avLst/>
          </a:prstGeom>
          <a:noFill/>
        </p:spPr>
        <p:txBody>
          <a:bodyPr wrap="square" rtlCol="0">
            <a:spAutoFit/>
          </a:bodyPr>
          <a:lstStyle/>
          <a:p>
            <a:pPr marL="285750" indent="-285750">
              <a:lnSpc>
                <a:spcPts val="3200"/>
              </a:lnSpc>
              <a:buFont typeface="Wingdings" pitchFamily="2" charset="2"/>
              <a:buChar char="l"/>
            </a:pPr>
            <a:r>
              <a:rPr lang="zh-CN" altLang="en-US" sz="2800" dirty="0" smtClean="0">
                <a:ea typeface="宋体" pitchFamily="2" charset="-122"/>
                <a:cs typeface="Times New Roman" pitchFamily="18" charset="0"/>
              </a:rPr>
              <a:t>对于</a:t>
            </a:r>
            <a:r>
              <a:rPr lang="zh-CN" altLang="en-US" sz="2800" b="1" dirty="0" smtClean="0">
                <a:ea typeface="宋体" pitchFamily="2" charset="-122"/>
                <a:cs typeface="Times New Roman" pitchFamily="18" charset="0"/>
              </a:rPr>
              <a:t>频繁的插入或删除元素</a:t>
            </a:r>
            <a:r>
              <a:rPr lang="zh-CN" altLang="en-US" sz="2800" dirty="0" smtClean="0">
                <a:ea typeface="宋体" pitchFamily="2" charset="-122"/>
                <a:cs typeface="Times New Roman" pitchFamily="18" charset="0"/>
              </a:rPr>
              <a:t>的操作，建议使用</a:t>
            </a:r>
            <a:r>
              <a:rPr lang="en-US" altLang="zh-CN" sz="2800" dirty="0" err="1" smtClean="0">
                <a:ea typeface="宋体" pitchFamily="2" charset="-122"/>
                <a:cs typeface="Times New Roman" pitchFamily="18" charset="0"/>
              </a:rPr>
              <a:t>LinkedList</a:t>
            </a:r>
            <a:r>
              <a:rPr lang="zh-CN" altLang="en-US" sz="2800" dirty="0" smtClean="0">
                <a:ea typeface="宋体" pitchFamily="2" charset="-122"/>
                <a:cs typeface="Times New Roman" pitchFamily="18" charset="0"/>
              </a:rPr>
              <a:t>类，效率较高</a:t>
            </a:r>
            <a:endParaRPr lang="en-US" altLang="zh-CN" sz="2800" dirty="0" smtClean="0">
              <a:ea typeface="宋体" pitchFamily="2" charset="-122"/>
              <a:cs typeface="Times New Roman" pitchFamily="18" charset="0"/>
            </a:endParaRPr>
          </a:p>
          <a:p>
            <a:pPr marL="285750" indent="-285750">
              <a:spcBef>
                <a:spcPts val="1200"/>
              </a:spcBef>
              <a:buFont typeface="Wingdings" pitchFamily="2" charset="2"/>
              <a:buChar char="l"/>
            </a:pPr>
            <a:r>
              <a:rPr lang="zh-CN" altLang="en-US" sz="2800" dirty="0">
                <a:ea typeface="宋体" pitchFamily="2" charset="-122"/>
                <a:cs typeface="Times New Roman" pitchFamily="18" charset="0"/>
              </a:rPr>
              <a:t>新增</a:t>
            </a:r>
            <a:r>
              <a:rPr lang="zh-CN" altLang="en-US" sz="2800" dirty="0" smtClean="0">
                <a:ea typeface="宋体" pitchFamily="2" charset="-122"/>
                <a:cs typeface="Times New Roman" pitchFamily="18" charset="0"/>
              </a:rPr>
              <a:t>方法：</a:t>
            </a:r>
            <a:endParaRPr lang="en-US" altLang="zh-CN" sz="2800" dirty="0" smtClean="0">
              <a:ea typeface="宋体" pitchFamily="2" charset="-122"/>
              <a:cs typeface="Times New Roman" pitchFamily="18" charset="0"/>
            </a:endParaRP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void </a:t>
            </a:r>
            <a:r>
              <a:rPr lang="en-US" altLang="zh-CN" sz="2400" b="1" dirty="0" err="1" smtClean="0">
                <a:solidFill>
                  <a:srgbClr val="C00000"/>
                </a:solidFill>
                <a:ea typeface="宋体" pitchFamily="2" charset="-122"/>
                <a:cs typeface="Times New Roman" pitchFamily="18" charset="0"/>
              </a:rPr>
              <a:t>addFirst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void </a:t>
            </a:r>
            <a:r>
              <a:rPr lang="en-US" altLang="zh-CN" sz="2400" b="1" dirty="0" err="1" smtClean="0">
                <a:solidFill>
                  <a:srgbClr val="C00000"/>
                </a:solidFill>
                <a:ea typeface="宋体" pitchFamily="2" charset="-122"/>
                <a:cs typeface="Times New Roman" pitchFamily="18" charset="0"/>
              </a:rPr>
              <a:t>addLast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	</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getFirst</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getLast</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removeFirst</a:t>
            </a:r>
            <a:r>
              <a:rPr lang="en-US" altLang="zh-CN" sz="2400" b="1" dirty="0" smtClean="0">
                <a:solidFill>
                  <a:srgbClr val="C00000"/>
                </a:solidFill>
                <a:ea typeface="宋体" pitchFamily="2" charset="-122"/>
                <a:cs typeface="Times New Roman" pitchFamily="18" charset="0"/>
              </a:rPr>
              <a:t>()</a:t>
            </a:r>
          </a:p>
          <a:p>
            <a:pPr marL="914400" lvl="1" indent="-457200">
              <a:lnSpc>
                <a:spcPts val="4000"/>
              </a:lnSpc>
              <a:buFont typeface="Wingdings" pitchFamily="2" charset="2"/>
              <a:buChar char="Ø"/>
            </a:pP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removeLast</a:t>
            </a:r>
            <a:r>
              <a:rPr lang="en-US" altLang="zh-CN" sz="2400" b="1" dirty="0" smtClean="0">
                <a:solidFill>
                  <a:srgbClr val="C00000"/>
                </a:solidFill>
                <a:ea typeface="宋体" pitchFamily="2" charset="-122"/>
                <a:cs typeface="Times New Roman" pitchFamily="18" charset="0"/>
              </a:rPr>
              <a:t>()</a:t>
            </a:r>
          </a:p>
        </p:txBody>
      </p:sp>
    </p:spTree>
    <p:extLst>
      <p:ext uri="{BB962C8B-B14F-4D97-AF65-F5344CB8AC3E}">
        <p14:creationId xmlns:p14="http://schemas.microsoft.com/office/powerpoint/2010/main" val="1720994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9752" y="761312"/>
            <a:ext cx="5472608" cy="646331"/>
          </a:xfrm>
          <a:prstGeom prst="rect">
            <a:avLst/>
          </a:prstGeom>
          <a:noFill/>
        </p:spPr>
        <p:txBody>
          <a:bodyPr wrap="square" rtlCol="0">
            <a:spAutoFit/>
          </a:bodyPr>
          <a:lstStyle/>
          <a:p>
            <a:r>
              <a:rPr lang="en-US" altLang="zh-CN" sz="3600" b="1" dirty="0" smtClean="0">
                <a:ea typeface="宋体" pitchFamily="2" charset="-122"/>
                <a:cs typeface="Times New Roman" pitchFamily="18" charset="0"/>
              </a:rPr>
              <a:t>List </a:t>
            </a:r>
            <a:r>
              <a:rPr lang="zh-CN" altLang="en-US" sz="3600" b="1" dirty="0">
                <a:ea typeface="宋体" pitchFamily="2" charset="-122"/>
                <a:cs typeface="Times New Roman" pitchFamily="18" charset="0"/>
              </a:rPr>
              <a:t>实现</a:t>
            </a:r>
            <a:r>
              <a:rPr lang="zh-CN" altLang="en-US" sz="3600" b="1" dirty="0" smtClean="0">
                <a:ea typeface="宋体" pitchFamily="2" charset="-122"/>
                <a:cs typeface="Times New Roman" pitchFamily="18" charset="0"/>
              </a:rPr>
              <a:t>类之三：</a:t>
            </a:r>
            <a:r>
              <a:rPr lang="en-US" altLang="zh-CN" sz="3600" b="1" dirty="0" smtClean="0">
                <a:ea typeface="宋体" pitchFamily="2" charset="-122"/>
                <a:cs typeface="Times New Roman" pitchFamily="18" charset="0"/>
              </a:rPr>
              <a:t>Vector</a:t>
            </a:r>
            <a:endParaRPr lang="zh-CN" altLang="en-US" sz="3600" b="1" dirty="0">
              <a:ea typeface="宋体" pitchFamily="2" charset="-122"/>
              <a:cs typeface="Times New Roman" pitchFamily="18" charset="0"/>
            </a:endParaRPr>
          </a:p>
        </p:txBody>
      </p:sp>
      <p:sp>
        <p:nvSpPr>
          <p:cNvPr id="5" name="TextBox 4"/>
          <p:cNvSpPr txBox="1"/>
          <p:nvPr/>
        </p:nvSpPr>
        <p:spPr>
          <a:xfrm>
            <a:off x="107504" y="1407643"/>
            <a:ext cx="8820472" cy="5201424"/>
          </a:xfrm>
          <a:prstGeom prst="rect">
            <a:avLst/>
          </a:prstGeom>
          <a:noFill/>
        </p:spPr>
        <p:txBody>
          <a:bodyPr wrap="square" rtlCol="0">
            <a:spAutoFit/>
          </a:bodyPr>
          <a:lstStyle/>
          <a:p>
            <a:pPr marL="285750" lvl="1" indent="-285750">
              <a:buFont typeface="Wingdings" pitchFamily="2" charset="2"/>
              <a:buChar char="l"/>
            </a:pPr>
            <a:r>
              <a:rPr lang="en-US" altLang="zh-CN" sz="2800" dirty="0" smtClean="0">
                <a:ea typeface="宋体" pitchFamily="2" charset="-122"/>
                <a:cs typeface="Times New Roman" pitchFamily="18" charset="0"/>
              </a:rPr>
              <a:t>Vector </a:t>
            </a:r>
            <a:r>
              <a:rPr lang="zh-CN" altLang="en-US" sz="2800" dirty="0">
                <a:ea typeface="宋体" pitchFamily="2" charset="-122"/>
                <a:cs typeface="Times New Roman" pitchFamily="18" charset="0"/>
              </a:rPr>
              <a:t>是一个古老的集合</a:t>
            </a:r>
            <a:r>
              <a:rPr lang="zh-CN" altLang="en-US" sz="2800" dirty="0" smtClean="0">
                <a:ea typeface="宋体" pitchFamily="2" charset="-122"/>
                <a:cs typeface="Times New Roman" pitchFamily="18" charset="0"/>
              </a:rPr>
              <a:t>，</a:t>
            </a:r>
            <a:r>
              <a:rPr lang="en-US" altLang="zh-CN" sz="2800" dirty="0" smtClean="0">
                <a:ea typeface="宋体" pitchFamily="2" charset="-122"/>
                <a:cs typeface="Times New Roman" pitchFamily="18" charset="0"/>
              </a:rPr>
              <a:t>JDK1.0</a:t>
            </a:r>
            <a:r>
              <a:rPr lang="zh-CN" altLang="en-US" sz="2800" dirty="0" smtClean="0">
                <a:ea typeface="宋体" pitchFamily="2" charset="-122"/>
                <a:cs typeface="Times New Roman" pitchFamily="18" charset="0"/>
              </a:rPr>
              <a:t>就有了</a:t>
            </a:r>
            <a:r>
              <a:rPr lang="zh-CN" altLang="en-US" sz="2800" dirty="0">
                <a:ea typeface="宋体" pitchFamily="2" charset="-122"/>
                <a:cs typeface="Times New Roman" pitchFamily="18" charset="0"/>
              </a:rPr>
              <a:t>。大多数操作与</a:t>
            </a:r>
            <a:r>
              <a:rPr lang="en-US" altLang="zh-CN" sz="2800" dirty="0" err="1">
                <a:ea typeface="宋体" pitchFamily="2" charset="-122"/>
                <a:cs typeface="Times New Roman" pitchFamily="18" charset="0"/>
              </a:rPr>
              <a:t>ArrayList</a:t>
            </a:r>
            <a:r>
              <a:rPr lang="zh-CN" altLang="en-US" sz="2800" dirty="0">
                <a:ea typeface="宋体" pitchFamily="2" charset="-122"/>
                <a:cs typeface="Times New Roman" pitchFamily="18" charset="0"/>
              </a:rPr>
              <a:t>相同，区别之处在于</a:t>
            </a:r>
            <a:r>
              <a:rPr lang="en-US" altLang="zh-CN" sz="2800" dirty="0">
                <a:ea typeface="宋体" pitchFamily="2" charset="-122"/>
                <a:cs typeface="Times New Roman" pitchFamily="18" charset="0"/>
              </a:rPr>
              <a:t>Vector</a:t>
            </a:r>
            <a:r>
              <a:rPr lang="zh-CN" altLang="en-US" sz="2800" dirty="0">
                <a:ea typeface="宋体" pitchFamily="2" charset="-122"/>
                <a:cs typeface="Times New Roman" pitchFamily="18" charset="0"/>
              </a:rPr>
              <a:t>是线程安全的</a:t>
            </a:r>
            <a:r>
              <a:rPr lang="zh-CN" altLang="en-US" sz="2800" dirty="0" smtClean="0">
                <a:ea typeface="宋体" pitchFamily="2" charset="-122"/>
                <a:cs typeface="Times New Roman" pitchFamily="18" charset="0"/>
              </a:rPr>
              <a:t>。</a:t>
            </a:r>
            <a:endParaRPr lang="en-US" altLang="zh-CN" sz="2800" dirty="0" smtClean="0">
              <a:ea typeface="宋体" pitchFamily="2" charset="-122"/>
              <a:cs typeface="Times New Roman" pitchFamily="18" charset="0"/>
            </a:endParaRPr>
          </a:p>
          <a:p>
            <a:pPr marL="285750" indent="-285750">
              <a:spcBef>
                <a:spcPts val="600"/>
              </a:spcBef>
              <a:buFont typeface="Wingdings" pitchFamily="2" charset="2"/>
              <a:buChar char="l"/>
            </a:pPr>
            <a:r>
              <a:rPr lang="zh-CN" altLang="en-US" sz="2800" dirty="0" smtClean="0">
                <a:ea typeface="宋体" pitchFamily="2" charset="-122"/>
                <a:cs typeface="Times New Roman" pitchFamily="18" charset="0"/>
              </a:rPr>
              <a:t>在各种</a:t>
            </a:r>
            <a:r>
              <a:rPr lang="en-US" altLang="zh-CN" sz="2800" dirty="0" smtClean="0">
                <a:ea typeface="宋体" pitchFamily="2" charset="-122"/>
                <a:cs typeface="Times New Roman" pitchFamily="18" charset="0"/>
              </a:rPr>
              <a:t>list</a:t>
            </a:r>
            <a:r>
              <a:rPr lang="zh-CN" altLang="en-US" sz="2800" dirty="0" smtClean="0">
                <a:ea typeface="宋体" pitchFamily="2" charset="-122"/>
                <a:cs typeface="Times New Roman" pitchFamily="18" charset="0"/>
              </a:rPr>
              <a:t>中，最好把</a:t>
            </a:r>
            <a:r>
              <a:rPr lang="en-US" altLang="zh-CN" sz="2800" dirty="0" err="1" smtClean="0">
                <a:ea typeface="宋体" pitchFamily="2" charset="-122"/>
                <a:cs typeface="Times New Roman" pitchFamily="18" charset="0"/>
              </a:rPr>
              <a:t>ArrayList</a:t>
            </a:r>
            <a:r>
              <a:rPr lang="zh-CN" altLang="en-US" sz="2800" dirty="0" smtClean="0">
                <a:ea typeface="宋体" pitchFamily="2" charset="-122"/>
                <a:cs typeface="Times New Roman" pitchFamily="18" charset="0"/>
              </a:rPr>
              <a:t>作为缺省选择。当插入、删除频繁时，使用</a:t>
            </a:r>
            <a:r>
              <a:rPr lang="en-US" altLang="zh-CN" sz="2800" dirty="0" err="1" smtClean="0">
                <a:ea typeface="宋体" pitchFamily="2" charset="-122"/>
                <a:cs typeface="Times New Roman" pitchFamily="18" charset="0"/>
              </a:rPr>
              <a:t>LinkedList</a:t>
            </a:r>
            <a:r>
              <a:rPr lang="zh-CN" altLang="en-US" sz="2800" dirty="0" smtClean="0">
                <a:ea typeface="宋体" pitchFamily="2" charset="-122"/>
                <a:cs typeface="Times New Roman" pitchFamily="18" charset="0"/>
              </a:rPr>
              <a:t>；</a:t>
            </a:r>
            <a:r>
              <a:rPr lang="en-US" altLang="zh-CN" sz="2800" dirty="0" smtClean="0">
                <a:ea typeface="宋体" pitchFamily="2" charset="-122"/>
                <a:cs typeface="Times New Roman" pitchFamily="18" charset="0"/>
              </a:rPr>
              <a:t>Vector</a:t>
            </a:r>
            <a:r>
              <a:rPr lang="zh-CN" altLang="en-US" sz="2800" dirty="0" smtClean="0">
                <a:ea typeface="宋体" pitchFamily="2" charset="-122"/>
                <a:cs typeface="Times New Roman" pitchFamily="18" charset="0"/>
              </a:rPr>
              <a:t>总是比</a:t>
            </a:r>
            <a:r>
              <a:rPr lang="en-US" altLang="zh-CN" sz="2800" dirty="0" err="1" smtClean="0">
                <a:ea typeface="宋体" pitchFamily="2" charset="-122"/>
                <a:cs typeface="Times New Roman" pitchFamily="18" charset="0"/>
              </a:rPr>
              <a:t>ArrayList</a:t>
            </a:r>
            <a:r>
              <a:rPr lang="zh-CN" altLang="en-US" sz="2800" dirty="0" smtClean="0">
                <a:ea typeface="宋体" pitchFamily="2" charset="-122"/>
                <a:cs typeface="Times New Roman" pitchFamily="18" charset="0"/>
              </a:rPr>
              <a:t>慢，所以尽量避免使用。</a:t>
            </a:r>
            <a:endParaRPr lang="en-US" altLang="zh-CN" sz="2800" dirty="0">
              <a:ea typeface="宋体" pitchFamily="2" charset="-122"/>
              <a:cs typeface="Times New Roman" pitchFamily="18" charset="0"/>
            </a:endParaRPr>
          </a:p>
          <a:p>
            <a:pPr marL="285750" indent="-285750">
              <a:spcBef>
                <a:spcPts val="600"/>
              </a:spcBef>
              <a:buFont typeface="Wingdings" pitchFamily="2" charset="2"/>
              <a:buChar char="l"/>
            </a:pPr>
            <a:r>
              <a:rPr lang="zh-CN" altLang="en-US" sz="2800" dirty="0" smtClean="0">
                <a:ea typeface="宋体" pitchFamily="2" charset="-122"/>
                <a:cs typeface="Times New Roman" pitchFamily="18" charset="0"/>
              </a:rPr>
              <a:t>新增方法：</a:t>
            </a:r>
            <a:endParaRPr lang="en-US" altLang="zh-CN" sz="2800" dirty="0" smtClean="0">
              <a:ea typeface="宋体" pitchFamily="2" charset="-122"/>
              <a:cs typeface="Times New Roman" pitchFamily="18" charset="0"/>
            </a:endParaRPr>
          </a:p>
          <a:p>
            <a:pPr marL="914400" lvl="1" indent="-457200">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addElement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insertElementAt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obj,int</a:t>
            </a:r>
            <a:r>
              <a:rPr lang="en-US" altLang="zh-CN" sz="2400" b="1" dirty="0" smtClean="0">
                <a:solidFill>
                  <a:srgbClr val="C00000"/>
                </a:solidFill>
                <a:ea typeface="宋体" pitchFamily="2" charset="-122"/>
                <a:cs typeface="Times New Roman" pitchFamily="18" charset="0"/>
              </a:rPr>
              <a:t> index)</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setElementAt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obj,int</a:t>
            </a:r>
            <a:r>
              <a:rPr lang="en-US" altLang="zh-CN" sz="2400" b="1" dirty="0" smtClean="0">
                <a:solidFill>
                  <a:srgbClr val="C00000"/>
                </a:solidFill>
                <a:ea typeface="宋体" pitchFamily="2" charset="-122"/>
                <a:cs typeface="Times New Roman" pitchFamily="18" charset="0"/>
              </a:rPr>
              <a:t> index)</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removeElement</a:t>
            </a:r>
            <a:r>
              <a:rPr lang="en-US" altLang="zh-CN" sz="2400" b="1" dirty="0" smtClean="0">
                <a:solidFill>
                  <a:srgbClr val="C00000"/>
                </a:solidFill>
                <a:ea typeface="宋体" pitchFamily="2" charset="-122"/>
                <a:cs typeface="Times New Roman" pitchFamily="18" charset="0"/>
              </a:rPr>
              <a:t>(Object </a:t>
            </a:r>
            <a:r>
              <a:rPr lang="en-US" altLang="zh-CN" sz="2400" b="1" dirty="0" err="1" smtClean="0">
                <a:solidFill>
                  <a:srgbClr val="C00000"/>
                </a:solidFill>
                <a:ea typeface="宋体" pitchFamily="2" charset="-122"/>
                <a:cs typeface="Times New Roman" pitchFamily="18" charset="0"/>
              </a:rPr>
              <a:t>obj</a:t>
            </a:r>
            <a:r>
              <a:rPr lang="en-US" altLang="zh-CN" sz="2400" b="1" dirty="0" smtClean="0">
                <a:solidFill>
                  <a:srgbClr val="C00000"/>
                </a:solidFill>
                <a:ea typeface="宋体" pitchFamily="2" charset="-122"/>
                <a:cs typeface="Times New Roman" pitchFamily="18" charset="0"/>
              </a:rPr>
              <a:t>)</a:t>
            </a:r>
          </a:p>
          <a:p>
            <a:pPr marL="914400" lvl="1" indent="-457200">
              <a:lnSpc>
                <a:spcPts val="3900"/>
              </a:lnSpc>
              <a:buFont typeface="Wingdings" pitchFamily="2" charset="2"/>
              <a:buChar char="Ø"/>
            </a:pPr>
            <a:r>
              <a:rPr lang="en-US" altLang="zh-CN" sz="2400" b="1" dirty="0">
                <a:solidFill>
                  <a:srgbClr val="C00000"/>
                </a:solidFill>
                <a:ea typeface="宋体" pitchFamily="2" charset="-122"/>
                <a:cs typeface="Times New Roman" pitchFamily="18" charset="0"/>
              </a:rPr>
              <a:t>v</a:t>
            </a:r>
            <a:r>
              <a:rPr lang="en-US" altLang="zh-CN" sz="2400" b="1" dirty="0" smtClean="0">
                <a:solidFill>
                  <a:srgbClr val="C00000"/>
                </a:solidFill>
                <a:ea typeface="宋体" pitchFamily="2" charset="-122"/>
                <a:cs typeface="Times New Roman" pitchFamily="18" charset="0"/>
              </a:rPr>
              <a:t>oid </a:t>
            </a:r>
            <a:r>
              <a:rPr lang="en-US" altLang="zh-CN" sz="2400" b="1" dirty="0" err="1" smtClean="0">
                <a:solidFill>
                  <a:srgbClr val="C00000"/>
                </a:solidFill>
                <a:ea typeface="宋体" pitchFamily="2" charset="-122"/>
                <a:cs typeface="Times New Roman" pitchFamily="18" charset="0"/>
              </a:rPr>
              <a:t>removeAllElements</a:t>
            </a:r>
            <a:r>
              <a:rPr lang="en-US" altLang="zh-CN" sz="2400" b="1" dirty="0" smtClean="0">
                <a:solidFill>
                  <a:srgbClr val="C00000"/>
                </a:solidFill>
                <a:ea typeface="宋体" pitchFamily="2" charset="-122"/>
                <a:cs typeface="Times New Roman" pitchFamily="18" charset="0"/>
              </a:rPr>
              <a:t>()</a:t>
            </a:r>
            <a:endParaRPr lang="zh-CN" altLang="en-US" sz="2400"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3155238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692696"/>
            <a:ext cx="4291960" cy="857256"/>
          </a:xfrm>
        </p:spPr>
        <p:txBody>
          <a:bodyPr/>
          <a:lstStyle/>
          <a:p>
            <a:r>
              <a:rPr lang="en-US" altLang="zh-CN" b="1" dirty="0" smtClean="0">
                <a:latin typeface="+mn-lt"/>
                <a:ea typeface="宋体" pitchFamily="2" charset="-122"/>
                <a:cs typeface="Times New Roman" pitchFamily="18" charset="0"/>
              </a:rPr>
              <a:t>Set </a:t>
            </a:r>
            <a:r>
              <a:rPr lang="zh-CN" altLang="en-US" b="1" dirty="0">
                <a:latin typeface="+mn-lt"/>
                <a:ea typeface="宋体" pitchFamily="2" charset="-122"/>
                <a:cs typeface="Times New Roman" pitchFamily="18" charset="0"/>
              </a:rPr>
              <a:t>接口</a:t>
            </a:r>
          </a:p>
        </p:txBody>
      </p:sp>
      <p:sp>
        <p:nvSpPr>
          <p:cNvPr id="3" name="内容占位符 2"/>
          <p:cNvSpPr>
            <a:spLocks noGrp="1"/>
          </p:cNvSpPr>
          <p:nvPr>
            <p:ph idx="1"/>
          </p:nvPr>
        </p:nvSpPr>
        <p:spPr>
          <a:xfrm>
            <a:off x="485804" y="1546243"/>
            <a:ext cx="8229600" cy="4475045"/>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Set</a:t>
            </a:r>
            <a:r>
              <a:rPr lang="zh-CN" altLang="en-US" dirty="0" smtClean="0">
                <a:ea typeface="宋体" pitchFamily="2" charset="-122"/>
                <a:cs typeface="Times New Roman" pitchFamily="18" charset="0"/>
              </a:rPr>
              <a:t>接口</a:t>
            </a:r>
            <a:r>
              <a:rPr lang="zh-CN" altLang="en-US" dirty="0">
                <a:ea typeface="宋体" pitchFamily="2" charset="-122"/>
                <a:cs typeface="Times New Roman" pitchFamily="18" charset="0"/>
              </a:rPr>
              <a:t>是Collection的子接口，set接口没有</a:t>
            </a:r>
            <a:r>
              <a:rPr lang="zh-CN" altLang="en-US" dirty="0" smtClean="0">
                <a:ea typeface="宋体" pitchFamily="2" charset="-122"/>
                <a:cs typeface="Times New Roman" pitchFamily="18" charset="0"/>
              </a:rPr>
              <a:t>提供额外</a:t>
            </a:r>
            <a:r>
              <a:rPr lang="zh-CN" altLang="en-US" dirty="0">
                <a:ea typeface="宋体" pitchFamily="2" charset="-122"/>
                <a:cs typeface="Times New Roman" pitchFamily="18" charset="0"/>
              </a:rPr>
              <a:t>的方法</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集合不允许包含相同的元素，如果试把两个相同的元素加入同一个 </a:t>
            </a: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集合中，则添加操作失败。</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判断两个对象是否相同不是使用 </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运算符，而是根据 </a:t>
            </a:r>
            <a:r>
              <a:rPr lang="en-US" altLang="zh-CN" dirty="0" smtClean="0">
                <a:ea typeface="宋体" pitchFamily="2" charset="-122"/>
                <a:cs typeface="Times New Roman" pitchFamily="18" charset="0"/>
              </a:rPr>
              <a:t>equals </a:t>
            </a:r>
            <a:r>
              <a:rPr lang="zh-CN" altLang="en-US" dirty="0" smtClean="0">
                <a:ea typeface="宋体" pitchFamily="2" charset="-122"/>
                <a:cs typeface="Times New Roman" pitchFamily="18" charset="0"/>
              </a:rPr>
              <a:t>方法</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3295052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72008"/>
            <a:ext cx="5760640" cy="692696"/>
          </a:xfrm>
        </p:spPr>
        <p:txBody>
          <a:bodyPr>
            <a:normAutofit/>
          </a:bodyPr>
          <a:lstStyle/>
          <a:p>
            <a:r>
              <a:rPr lang="en-US" altLang="zh-CN" b="1" dirty="0" smtClean="0">
                <a:solidFill>
                  <a:srgbClr val="FFFF00"/>
                </a:solidFill>
                <a:latin typeface="+mn-lt"/>
                <a:ea typeface="宋体" pitchFamily="2" charset="-122"/>
                <a:cs typeface="Times New Roman" pitchFamily="18" charset="0"/>
              </a:rPr>
              <a:t>Set</a:t>
            </a:r>
            <a:r>
              <a:rPr lang="zh-CN" altLang="en-US" b="1" dirty="0" smtClean="0">
                <a:solidFill>
                  <a:srgbClr val="FFFF00"/>
                </a:solidFill>
                <a:latin typeface="+mn-lt"/>
                <a:ea typeface="宋体" pitchFamily="2" charset="-122"/>
                <a:cs typeface="Times New Roman" pitchFamily="18" charset="0"/>
              </a:rPr>
              <a:t>实现类之一：</a:t>
            </a:r>
            <a:r>
              <a:rPr lang="en-US" altLang="zh-CN" b="1" dirty="0" err="1" smtClean="0">
                <a:solidFill>
                  <a:srgbClr val="FFFF00"/>
                </a:solidFill>
                <a:latin typeface="+mn-lt"/>
                <a:ea typeface="宋体" pitchFamily="2" charset="-122"/>
                <a:cs typeface="Times New Roman" pitchFamily="18" charset="0"/>
              </a:rPr>
              <a:t>HashSet</a:t>
            </a:r>
            <a:endParaRPr lang="zh-CN" altLang="en-US" b="1" dirty="0">
              <a:solidFill>
                <a:srgbClr val="FFFF00"/>
              </a:solidFill>
              <a:latin typeface="+mn-lt"/>
              <a:ea typeface="宋体" pitchFamily="2" charset="-122"/>
              <a:cs typeface="Times New Roman" pitchFamily="18" charset="0"/>
            </a:endParaRPr>
          </a:p>
        </p:txBody>
      </p:sp>
      <p:sp>
        <p:nvSpPr>
          <p:cNvPr id="3" name="内容占位符 2"/>
          <p:cNvSpPr>
            <a:spLocks noGrp="1"/>
          </p:cNvSpPr>
          <p:nvPr>
            <p:ph idx="1"/>
          </p:nvPr>
        </p:nvSpPr>
        <p:spPr>
          <a:xfrm>
            <a:off x="323528" y="1052736"/>
            <a:ext cx="8501122" cy="5164626"/>
          </a:xfrm>
        </p:spPr>
        <p:txBody>
          <a:bodyPr>
            <a:normAutofit lnSpcReduction="10000"/>
          </a:bodyPr>
          <a:lstStyle/>
          <a:p>
            <a:pPr>
              <a:buFont typeface="Wingdings" pitchFamily="2" charset="2"/>
              <a:buChar char="l"/>
            </a:pP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是 </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接口的典型实现，大多数时候使用 </a:t>
            </a:r>
            <a:r>
              <a:rPr lang="en-US" altLang="zh-CN" sz="2400" dirty="0" smtClean="0">
                <a:ea typeface="宋体" pitchFamily="2" charset="-122"/>
                <a:cs typeface="Times New Roman" pitchFamily="18" charset="0"/>
              </a:rPr>
              <a:t>Set </a:t>
            </a:r>
            <a:r>
              <a:rPr lang="zh-CN" altLang="en-US" sz="2400" dirty="0" smtClean="0">
                <a:ea typeface="宋体" pitchFamily="2" charset="-122"/>
                <a:cs typeface="Times New Roman" pitchFamily="18" charset="0"/>
              </a:rPr>
              <a:t>集合时都使用这个实现类。</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按 </a:t>
            </a:r>
            <a:r>
              <a:rPr lang="en-US" altLang="zh-CN" sz="2400" dirty="0" smtClean="0">
                <a:ea typeface="宋体" pitchFamily="2" charset="-122"/>
                <a:cs typeface="Times New Roman" pitchFamily="18" charset="0"/>
              </a:rPr>
              <a:t>Hash </a:t>
            </a:r>
            <a:r>
              <a:rPr lang="zh-CN" altLang="en-US" sz="2400" dirty="0" smtClean="0">
                <a:ea typeface="宋体" pitchFamily="2" charset="-122"/>
                <a:cs typeface="Times New Roman" pitchFamily="18" charset="0"/>
              </a:rPr>
              <a:t>算法来存储集合中的元素，因此具有很好的存取和查找性能。</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b="1" dirty="0" err="1" smtClean="0">
                <a:solidFill>
                  <a:srgbClr val="C00000"/>
                </a:solidFill>
                <a:ea typeface="宋体" pitchFamily="2" charset="-122"/>
                <a:cs typeface="Times New Roman" pitchFamily="18" charset="0"/>
              </a:rPr>
              <a:t>HashSet</a:t>
            </a:r>
            <a:r>
              <a:rPr lang="en-US" altLang="zh-CN" sz="2400" b="1" dirty="0" smtClean="0">
                <a:solidFill>
                  <a:srgbClr val="C00000"/>
                </a:solidFill>
                <a:ea typeface="宋体" pitchFamily="2" charset="-122"/>
                <a:cs typeface="Times New Roman" pitchFamily="18" charset="0"/>
              </a:rPr>
              <a:t> </a:t>
            </a:r>
            <a:r>
              <a:rPr lang="zh-CN" altLang="en-US" sz="2400" b="1" dirty="0" smtClean="0">
                <a:solidFill>
                  <a:srgbClr val="C00000"/>
                </a:solidFill>
                <a:ea typeface="宋体" pitchFamily="2" charset="-122"/>
                <a:cs typeface="Times New Roman" pitchFamily="18" charset="0"/>
              </a:rPr>
              <a:t>具有以下特点：</a:t>
            </a:r>
            <a:endParaRPr lang="en-US" altLang="zh-CN" sz="2400" b="1" dirty="0" smtClean="0">
              <a:solidFill>
                <a:srgbClr val="C00000"/>
              </a:solidFill>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不能保证元素的排列顺序</a:t>
            </a:r>
            <a:endParaRPr lang="en-US" altLang="zh-CN" sz="2000" dirty="0" smtClean="0">
              <a:ea typeface="宋体" pitchFamily="2" charset="-122"/>
              <a:cs typeface="Times New Roman" pitchFamily="18" charset="0"/>
            </a:endParaRPr>
          </a:p>
          <a:p>
            <a:pPr lvl="1">
              <a:buFont typeface="Wingdings" pitchFamily="2" charset="2"/>
              <a:buChar char="Ø"/>
            </a:pPr>
            <a:r>
              <a:rPr lang="en-US" altLang="zh-CN" sz="2000" dirty="0" err="1" smtClean="0">
                <a:ea typeface="宋体" pitchFamily="2" charset="-122"/>
                <a:cs typeface="Times New Roman" pitchFamily="18" charset="0"/>
              </a:rPr>
              <a:t>HashSet</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不是线程安全的</a:t>
            </a:r>
            <a:endParaRPr lang="en-US" altLang="zh-CN" sz="2000"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集合元素可以是 </a:t>
            </a:r>
            <a:r>
              <a:rPr lang="en-US" altLang="zh-CN" dirty="0" smtClean="0">
                <a:solidFill>
                  <a:srgbClr val="C00000"/>
                </a:solidFill>
                <a:ea typeface="宋体" pitchFamily="2" charset="-122"/>
                <a:cs typeface="Times New Roman" pitchFamily="18" charset="0"/>
              </a:rPr>
              <a:t>null</a:t>
            </a:r>
          </a:p>
          <a:p>
            <a:pPr>
              <a:buFont typeface="Wingdings" pitchFamily="2" charset="2"/>
              <a:buChar char="l"/>
            </a:pPr>
            <a:r>
              <a:rPr lang="zh-CN" altLang="en-US" sz="2400" dirty="0" smtClean="0">
                <a:ea typeface="宋体" pitchFamily="2" charset="-122"/>
                <a:cs typeface="Times New Roman" pitchFamily="18" charset="0"/>
              </a:rPr>
              <a:t>当向 </a:t>
            </a: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集合中存入一个元素时，</a:t>
            </a: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会调用该对象的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方法来得到该对象的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值，然后根据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值决定该对象在 </a:t>
            </a:r>
            <a:r>
              <a:rPr lang="en-US" altLang="zh-CN" sz="2400" dirty="0" err="1" smtClean="0">
                <a:ea typeface="宋体" pitchFamily="2" charset="-122"/>
                <a:cs typeface="Times New Roman" pitchFamily="18" charset="0"/>
              </a:rPr>
              <a:t>HashSet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中的存储位置。</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b="1" dirty="0" err="1">
                <a:solidFill>
                  <a:srgbClr val="C00000"/>
                </a:solidFill>
                <a:ea typeface="宋体" pitchFamily="2" charset="-122"/>
                <a:cs typeface="Times New Roman" pitchFamily="18" charset="0"/>
              </a:rPr>
              <a:t>HashSet</a:t>
            </a:r>
            <a:r>
              <a:rPr lang="en-US" altLang="zh-CN" sz="2400" b="1" dirty="0">
                <a:solidFill>
                  <a:srgbClr val="C00000"/>
                </a:solidFill>
                <a:ea typeface="宋体" pitchFamily="2" charset="-122"/>
                <a:cs typeface="Times New Roman" pitchFamily="18" charset="0"/>
              </a:rPr>
              <a:t> </a:t>
            </a:r>
            <a:r>
              <a:rPr lang="zh-CN" altLang="en-US" sz="2400" b="1" dirty="0">
                <a:solidFill>
                  <a:srgbClr val="C00000"/>
                </a:solidFill>
                <a:ea typeface="宋体" pitchFamily="2" charset="-122"/>
                <a:cs typeface="Times New Roman" pitchFamily="18" charset="0"/>
              </a:rPr>
              <a:t>集合判断两个元素相等的标准</a:t>
            </a:r>
            <a:r>
              <a:rPr lang="zh-CN" altLang="en-US" sz="2400" dirty="0">
                <a:solidFill>
                  <a:srgbClr val="C00000"/>
                </a:solidFill>
                <a:ea typeface="宋体" pitchFamily="2" charset="-122"/>
                <a:cs typeface="Times New Roman" pitchFamily="18" charset="0"/>
              </a:rPr>
              <a:t>：</a:t>
            </a:r>
            <a:r>
              <a:rPr lang="zh-CN" altLang="en-US" sz="2400" dirty="0">
                <a:ea typeface="宋体" pitchFamily="2" charset="-122"/>
                <a:cs typeface="Times New Roman" pitchFamily="18" charset="0"/>
              </a:rPr>
              <a:t>两个对象通过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a:ea typeface="宋体" pitchFamily="2" charset="-122"/>
                <a:cs typeface="Times New Roman" pitchFamily="18" charset="0"/>
              </a:rPr>
              <a:t>方法比较相等，并且两个对象的 </a:t>
            </a:r>
            <a:r>
              <a:rPr lang="en-US" altLang="zh-CN" sz="2400" dirty="0" smtClean="0">
                <a:ea typeface="宋体" pitchFamily="2" charset="-122"/>
                <a:cs typeface="Times New Roman" pitchFamily="18" charset="0"/>
              </a:rPr>
              <a:t>equals() </a:t>
            </a:r>
            <a:r>
              <a:rPr lang="zh-CN" altLang="en-US" sz="2400" dirty="0">
                <a:ea typeface="宋体" pitchFamily="2" charset="-122"/>
                <a:cs typeface="Times New Roman" pitchFamily="18" charset="0"/>
              </a:rPr>
              <a:t>方法返回值也相等</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p:txBody>
      </p:sp>
    </p:spTree>
    <p:extLst>
      <p:ext uri="{BB962C8B-B14F-4D97-AF65-F5344CB8AC3E}">
        <p14:creationId xmlns:p14="http://schemas.microsoft.com/office/powerpoint/2010/main" val="1491072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67744" y="692696"/>
            <a:ext cx="4708638" cy="781814"/>
          </a:xfrm>
        </p:spPr>
        <p:txBody>
          <a:bodyPr/>
          <a:lstStyle/>
          <a:p>
            <a:r>
              <a:rPr lang="en-US" altLang="zh-CN" b="1" dirty="0" err="1" smtClean="0">
                <a:latin typeface="+mn-lt"/>
                <a:ea typeface="宋体" pitchFamily="2" charset="-122"/>
                <a:cs typeface="Times New Roman" pitchFamily="18" charset="0"/>
              </a:rPr>
              <a:t>hashCode</a:t>
            </a:r>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方法</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474805"/>
            <a:ext cx="8784976" cy="4811715"/>
          </a:xfrm>
        </p:spPr>
        <p:txBody>
          <a:bodyPr>
            <a:normAutofit/>
          </a:bodyPr>
          <a:lstStyle/>
          <a:p>
            <a:pPr>
              <a:buFont typeface="Wingdings" pitchFamily="2" charset="2"/>
              <a:buChar char="l"/>
            </a:pPr>
            <a:r>
              <a:rPr lang="zh-CN" altLang="en-US" sz="2400" dirty="0">
                <a:ea typeface="宋体" pitchFamily="2" charset="-122"/>
                <a:cs typeface="Times New Roman" pitchFamily="18" charset="0"/>
              </a:rPr>
              <a:t>如果两个元素的 </a:t>
            </a:r>
            <a:r>
              <a:rPr lang="en-US" altLang="zh-CN" sz="2400" dirty="0">
                <a:ea typeface="宋体" pitchFamily="2" charset="-122"/>
                <a:cs typeface="Times New Roman" pitchFamily="18" charset="0"/>
              </a:rPr>
              <a:t>equals() </a:t>
            </a:r>
            <a:r>
              <a:rPr lang="zh-CN" altLang="en-US" sz="2400" dirty="0">
                <a:ea typeface="宋体" pitchFamily="2" charset="-122"/>
                <a:cs typeface="Times New Roman" pitchFamily="18" charset="0"/>
              </a:rPr>
              <a:t>方法返回 </a:t>
            </a:r>
            <a:r>
              <a:rPr lang="en-US" altLang="zh-CN" sz="2400" dirty="0">
                <a:ea typeface="宋体" pitchFamily="2" charset="-122"/>
                <a:cs typeface="Times New Roman" pitchFamily="18" charset="0"/>
              </a:rPr>
              <a:t>true</a:t>
            </a:r>
            <a:r>
              <a:rPr lang="zh-CN" altLang="en-US" sz="2400" dirty="0">
                <a:ea typeface="宋体" pitchFamily="2" charset="-122"/>
                <a:cs typeface="Times New Roman" pitchFamily="18" charset="0"/>
              </a:rPr>
              <a:t>，但它们的 </a:t>
            </a:r>
            <a:r>
              <a:rPr lang="en-US" altLang="zh-CN" sz="2400" dirty="0" err="1">
                <a:ea typeface="宋体" pitchFamily="2" charset="-122"/>
                <a:cs typeface="Times New Roman" pitchFamily="18" charset="0"/>
              </a:rPr>
              <a:t>hashCode</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返回值不相等，</a:t>
            </a:r>
            <a:r>
              <a:rPr lang="en-US" altLang="zh-CN" sz="2400" dirty="0" err="1">
                <a:ea typeface="宋体" pitchFamily="2" charset="-122"/>
                <a:cs typeface="Times New Roman" pitchFamily="18" charset="0"/>
              </a:rPr>
              <a:t>hashSet</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将会把它们存储在不同的位置，但依然可以添加成功</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a:spcBef>
                <a:spcPts val="1200"/>
              </a:spcBef>
              <a:buFont typeface="Wingdings" pitchFamily="2" charset="2"/>
              <a:buChar char="l"/>
            </a:pPr>
            <a:r>
              <a:rPr lang="zh-CN" altLang="en-US" sz="2400" b="1" dirty="0" smtClean="0">
                <a:solidFill>
                  <a:srgbClr val="FF0000"/>
                </a:solidFill>
                <a:ea typeface="宋体" pitchFamily="2" charset="-122"/>
                <a:cs typeface="Times New Roman" pitchFamily="18" charset="0"/>
              </a:rPr>
              <a:t>对于存放在</a:t>
            </a:r>
            <a:r>
              <a:rPr lang="en-US" altLang="zh-CN" sz="2400" b="1" dirty="0" smtClean="0">
                <a:solidFill>
                  <a:srgbClr val="FF0000"/>
                </a:solidFill>
                <a:ea typeface="宋体" pitchFamily="2" charset="-122"/>
                <a:cs typeface="Times New Roman" pitchFamily="18" charset="0"/>
              </a:rPr>
              <a:t>Set</a:t>
            </a:r>
            <a:r>
              <a:rPr lang="zh-CN" altLang="en-US" sz="2400" b="1" dirty="0" smtClean="0">
                <a:solidFill>
                  <a:srgbClr val="FF0000"/>
                </a:solidFill>
                <a:ea typeface="宋体" pitchFamily="2" charset="-122"/>
                <a:cs typeface="Times New Roman" pitchFamily="18" charset="0"/>
              </a:rPr>
              <a:t>容器中的对象，对应的类一定要重写</a:t>
            </a:r>
            <a:r>
              <a:rPr lang="en-US" altLang="zh-CN" sz="2400" b="1" dirty="0" smtClean="0">
                <a:solidFill>
                  <a:srgbClr val="FF0000"/>
                </a:solidFill>
                <a:ea typeface="宋体" pitchFamily="2" charset="-122"/>
                <a:cs typeface="Times New Roman" pitchFamily="18" charset="0"/>
              </a:rPr>
              <a:t>equals()</a:t>
            </a:r>
            <a:r>
              <a:rPr lang="zh-CN" altLang="en-US" sz="2400" b="1" dirty="0" smtClean="0">
                <a:solidFill>
                  <a:srgbClr val="FF0000"/>
                </a:solidFill>
                <a:ea typeface="宋体" pitchFamily="2" charset="-122"/>
                <a:cs typeface="Times New Roman" pitchFamily="18" charset="0"/>
              </a:rPr>
              <a:t>和</a:t>
            </a:r>
            <a:r>
              <a:rPr lang="en-US" altLang="zh-CN" sz="2400" b="1" dirty="0" err="1" smtClean="0">
                <a:solidFill>
                  <a:srgbClr val="FF0000"/>
                </a:solidFill>
                <a:ea typeface="宋体" pitchFamily="2" charset="-122"/>
                <a:cs typeface="Times New Roman" pitchFamily="18" charset="0"/>
              </a:rPr>
              <a:t>hashCode</a:t>
            </a:r>
            <a:r>
              <a:rPr lang="en-US" altLang="zh-CN" sz="2400" b="1" dirty="0" smtClean="0">
                <a:solidFill>
                  <a:srgbClr val="FF0000"/>
                </a:solidFill>
                <a:ea typeface="宋体" pitchFamily="2" charset="-122"/>
                <a:cs typeface="Times New Roman" pitchFamily="18" charset="0"/>
              </a:rPr>
              <a:t>(Object </a:t>
            </a:r>
            <a:r>
              <a:rPr lang="en-US" altLang="zh-CN" sz="2400" b="1" dirty="0" err="1" smtClean="0">
                <a:solidFill>
                  <a:srgbClr val="FF0000"/>
                </a:solidFill>
                <a:ea typeface="宋体" pitchFamily="2" charset="-122"/>
                <a:cs typeface="Times New Roman" pitchFamily="18" charset="0"/>
              </a:rPr>
              <a:t>obj</a:t>
            </a:r>
            <a:r>
              <a:rPr lang="en-US" altLang="zh-CN" sz="2400" b="1" dirty="0" smtClean="0">
                <a:solidFill>
                  <a:srgbClr val="FF0000"/>
                </a:solidFill>
                <a:ea typeface="宋体" pitchFamily="2" charset="-122"/>
                <a:cs typeface="Times New Roman" pitchFamily="18" charset="0"/>
              </a:rPr>
              <a:t>)</a:t>
            </a:r>
            <a:r>
              <a:rPr lang="zh-CN" altLang="en-US" sz="2400" b="1" dirty="0" smtClean="0">
                <a:solidFill>
                  <a:srgbClr val="FF0000"/>
                </a:solidFill>
                <a:ea typeface="宋体" pitchFamily="2" charset="-122"/>
                <a:cs typeface="Times New Roman" pitchFamily="18" charset="0"/>
              </a:rPr>
              <a:t>方法，以实现对象相等规则。</a:t>
            </a:r>
            <a:endParaRPr lang="en-US" altLang="zh-CN" sz="2400" b="1" dirty="0" smtClean="0">
              <a:solidFill>
                <a:srgbClr val="FF0000"/>
              </a:solidFill>
              <a:ea typeface="宋体" pitchFamily="2" charset="-122"/>
              <a:cs typeface="Times New Roman" pitchFamily="18" charset="0"/>
            </a:endParaRPr>
          </a:p>
          <a:p>
            <a:pPr>
              <a:spcBef>
                <a:spcPts val="1200"/>
              </a:spcBef>
              <a:buFont typeface="Wingdings" pitchFamily="2" charset="2"/>
              <a:buChar char="l"/>
            </a:pPr>
            <a:r>
              <a:rPr lang="zh-CN" altLang="en-US" sz="2400" dirty="0" smtClean="0">
                <a:ea typeface="宋体" pitchFamily="2" charset="-122"/>
                <a:cs typeface="Times New Roman" pitchFamily="18" charset="0"/>
              </a:rPr>
              <a:t>重写 </a:t>
            </a:r>
            <a:r>
              <a:rPr lang="en-US" altLang="zh-CN" sz="2400" dirty="0" err="1" smtClean="0">
                <a:ea typeface="宋体" pitchFamily="2" charset="-122"/>
                <a:cs typeface="Times New Roman" pitchFamily="18" charset="0"/>
              </a:rPr>
              <a:t>hashCode</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方法的</a:t>
            </a:r>
            <a:r>
              <a:rPr lang="zh-CN" altLang="en-US" sz="2400" b="1" dirty="0" smtClean="0">
                <a:ea typeface="宋体" pitchFamily="2" charset="-122"/>
                <a:cs typeface="Times New Roman" pitchFamily="18" charset="0"/>
              </a:rPr>
              <a:t>基本原则</a:t>
            </a:r>
            <a:endParaRPr lang="en-US" altLang="zh-CN" sz="2400" b="1"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在程序运行时，同一个对象多次调用 </a:t>
            </a:r>
            <a:r>
              <a:rPr lang="en-US" altLang="zh-CN" sz="2000" dirty="0" err="1" smtClean="0">
                <a:ea typeface="宋体" pitchFamily="2" charset="-122"/>
                <a:cs typeface="Times New Roman" pitchFamily="18" charset="0"/>
              </a:rPr>
              <a:t>hashCode</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方法应该返回相同的值</a:t>
            </a:r>
            <a:endParaRPr lang="en-US" altLang="zh-CN" sz="2000"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当两个对象的 </a:t>
            </a:r>
            <a:r>
              <a:rPr lang="en-US" altLang="zh-CN" sz="2000" dirty="0" smtClean="0">
                <a:ea typeface="宋体" pitchFamily="2" charset="-122"/>
                <a:cs typeface="Times New Roman" pitchFamily="18" charset="0"/>
              </a:rPr>
              <a:t>equals() </a:t>
            </a:r>
            <a:r>
              <a:rPr lang="zh-CN" altLang="en-US" sz="2000" dirty="0" smtClean="0">
                <a:ea typeface="宋体" pitchFamily="2" charset="-122"/>
                <a:cs typeface="Times New Roman" pitchFamily="18" charset="0"/>
              </a:rPr>
              <a:t>方法比较返回 </a:t>
            </a:r>
            <a:r>
              <a:rPr lang="en-US" altLang="zh-CN" sz="2000" dirty="0" smtClean="0">
                <a:ea typeface="宋体" pitchFamily="2" charset="-122"/>
                <a:cs typeface="Times New Roman" pitchFamily="18" charset="0"/>
              </a:rPr>
              <a:t>true </a:t>
            </a:r>
            <a:r>
              <a:rPr lang="zh-CN" altLang="en-US" sz="2000" dirty="0" smtClean="0">
                <a:ea typeface="宋体" pitchFamily="2" charset="-122"/>
                <a:cs typeface="Times New Roman" pitchFamily="18" charset="0"/>
              </a:rPr>
              <a:t>时，这两个对象的 </a:t>
            </a:r>
            <a:r>
              <a:rPr lang="en-US" altLang="zh-CN" sz="2000" dirty="0" err="1" smtClean="0">
                <a:ea typeface="宋体" pitchFamily="2" charset="-122"/>
                <a:cs typeface="Times New Roman" pitchFamily="18" charset="0"/>
              </a:rPr>
              <a:t>hashCode</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方法的返回值也应相等</a:t>
            </a:r>
            <a:endParaRPr lang="en-US" altLang="zh-CN" sz="2000"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对象中用作 </a:t>
            </a:r>
            <a:r>
              <a:rPr lang="en-US" altLang="zh-CN" sz="2000" dirty="0" smtClean="0">
                <a:ea typeface="宋体" pitchFamily="2" charset="-122"/>
                <a:cs typeface="Times New Roman" pitchFamily="18" charset="0"/>
              </a:rPr>
              <a:t>equals() </a:t>
            </a:r>
            <a:r>
              <a:rPr lang="zh-CN" altLang="en-US" sz="2000" dirty="0" smtClean="0">
                <a:ea typeface="宋体" pitchFamily="2" charset="-122"/>
                <a:cs typeface="Times New Roman" pitchFamily="18" charset="0"/>
              </a:rPr>
              <a:t>方法比较的 </a:t>
            </a:r>
            <a:r>
              <a:rPr lang="en-US" altLang="zh-CN" sz="2000" dirty="0" smtClean="0">
                <a:ea typeface="宋体" pitchFamily="2" charset="-122"/>
                <a:cs typeface="Times New Roman" pitchFamily="18" charset="0"/>
              </a:rPr>
              <a:t>Field</a:t>
            </a:r>
            <a:r>
              <a:rPr lang="zh-CN" altLang="en-US" sz="2000" dirty="0" smtClean="0">
                <a:ea typeface="宋体" pitchFamily="2" charset="-122"/>
                <a:cs typeface="Times New Roman" pitchFamily="18" charset="0"/>
              </a:rPr>
              <a:t>，都应该用来计算 </a:t>
            </a:r>
            <a:r>
              <a:rPr lang="en-US" altLang="zh-CN" sz="2000" dirty="0" err="1" smtClean="0">
                <a:ea typeface="宋体" pitchFamily="2" charset="-122"/>
                <a:cs typeface="Times New Roman" pitchFamily="18" charset="0"/>
              </a:rPr>
              <a:t>hashCode</a:t>
            </a:r>
            <a:r>
              <a:rPr lang="en-US" altLang="zh-CN" sz="2000" dirty="0" smtClean="0">
                <a:ea typeface="宋体" pitchFamily="2" charset="-122"/>
                <a:cs typeface="Times New Roman" pitchFamily="18" charset="0"/>
              </a:rPr>
              <a:t> </a:t>
            </a:r>
            <a:r>
              <a:rPr lang="zh-CN" altLang="en-US" sz="2000" dirty="0" smtClean="0">
                <a:ea typeface="宋体" pitchFamily="2" charset="-122"/>
                <a:cs typeface="Times New Roman" pitchFamily="18" charset="0"/>
              </a:rPr>
              <a:t>值</a:t>
            </a:r>
            <a:endParaRPr lang="en-US" altLang="zh-CN" sz="2000" dirty="0" smtClean="0">
              <a:ea typeface="宋体" pitchFamily="2" charset="-122"/>
              <a:cs typeface="Times New Roman" pitchFamily="18" charset="0"/>
            </a:endParaRPr>
          </a:p>
        </p:txBody>
      </p:sp>
    </p:spTree>
    <p:extLst>
      <p:ext uri="{BB962C8B-B14F-4D97-AF65-F5344CB8AC3E}">
        <p14:creationId xmlns:p14="http://schemas.microsoft.com/office/powerpoint/2010/main" val="29447315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764704"/>
            <a:ext cx="6768752" cy="866348"/>
          </a:xfrm>
        </p:spPr>
        <p:txBody>
          <a:bodyPr>
            <a:normAutofit/>
          </a:bodyPr>
          <a:lstStyle/>
          <a:p>
            <a:r>
              <a:rPr lang="en-US" altLang="zh-CN" b="1" dirty="0" smtClean="0">
                <a:latin typeface="+mn-lt"/>
                <a:ea typeface="宋体" pitchFamily="2" charset="-122"/>
                <a:cs typeface="Times New Roman" pitchFamily="18" charset="0"/>
              </a:rPr>
              <a:t>Set</a:t>
            </a:r>
            <a:r>
              <a:rPr lang="zh-CN" altLang="en-US" b="1" dirty="0" smtClean="0">
                <a:latin typeface="+mn-lt"/>
                <a:ea typeface="宋体" pitchFamily="2" charset="-122"/>
                <a:cs typeface="Times New Roman" pitchFamily="18" charset="0"/>
              </a:rPr>
              <a:t>实现类之二：</a:t>
            </a:r>
            <a:r>
              <a:rPr lang="en-US" altLang="zh-CN" b="1" dirty="0" err="1" smtClean="0">
                <a:latin typeface="+mn-lt"/>
                <a:ea typeface="宋体" pitchFamily="2" charset="-122"/>
                <a:cs typeface="Times New Roman" pitchFamily="18" charset="0"/>
              </a:rPr>
              <a:t>LinkedHashSet</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916832"/>
            <a:ext cx="8568952" cy="3701008"/>
          </a:xfrm>
        </p:spPr>
        <p:txBody>
          <a:bodyPr/>
          <a:lstStyle/>
          <a:p>
            <a:pPr>
              <a:buFont typeface="Wingdings" pitchFamily="2" charset="2"/>
              <a:buChar char="l"/>
            </a:pPr>
            <a:r>
              <a:rPr lang="en-US" altLang="zh-CN" dirty="0" err="1" smtClean="0">
                <a:ea typeface="宋体" pitchFamily="2" charset="-122"/>
                <a:cs typeface="Times New Roman" pitchFamily="18" charset="0"/>
              </a:rPr>
              <a:t>LinkedHashSet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err="1" smtClean="0">
                <a:ea typeface="宋体" pitchFamily="2" charset="-122"/>
                <a:cs typeface="Times New Roman" pitchFamily="18" charset="0"/>
              </a:rPr>
              <a:t>HashSet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的子类</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LinkedHashSet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根据元素的 </a:t>
            </a:r>
            <a:r>
              <a:rPr lang="en-US" altLang="zh-CN" dirty="0" err="1" smtClean="0">
                <a:ea typeface="宋体" pitchFamily="2" charset="-122"/>
                <a:cs typeface="Times New Roman" pitchFamily="18" charset="0"/>
              </a:rPr>
              <a:t>hashCode</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值来决定元素的存储位置，但它同时使用链表维护元素的次序，这使得元素看起来是以</a:t>
            </a:r>
            <a:r>
              <a:rPr lang="zh-CN" altLang="en-US" dirty="0" smtClean="0">
                <a:solidFill>
                  <a:srgbClr val="C00000"/>
                </a:solidFill>
                <a:ea typeface="宋体" pitchFamily="2" charset="-122"/>
                <a:cs typeface="Times New Roman" pitchFamily="18" charset="0"/>
              </a:rPr>
              <a:t>插入顺序保存</a:t>
            </a:r>
            <a:r>
              <a:rPr lang="zh-CN" altLang="en-US" dirty="0" smtClean="0">
                <a:ea typeface="宋体" pitchFamily="2" charset="-122"/>
                <a:cs typeface="Times New Roman" pitchFamily="18" charset="0"/>
              </a:rPr>
              <a:t>的。</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LinkedHashSet</a:t>
            </a:r>
            <a:r>
              <a:rPr lang="zh-CN" altLang="en-US" dirty="0" smtClean="0">
                <a:solidFill>
                  <a:srgbClr val="C00000"/>
                </a:solidFill>
                <a:ea typeface="宋体" pitchFamily="2" charset="-122"/>
                <a:cs typeface="Times New Roman" pitchFamily="18" charset="0"/>
              </a:rPr>
              <a:t>插入</a:t>
            </a:r>
            <a:r>
              <a:rPr lang="zh-CN" altLang="en-US" dirty="0" smtClean="0">
                <a:ea typeface="宋体" pitchFamily="2" charset="-122"/>
                <a:cs typeface="Times New Roman" pitchFamily="18" charset="0"/>
              </a:rPr>
              <a:t>性能略低于 </a:t>
            </a:r>
            <a:r>
              <a:rPr lang="en-US" altLang="zh-CN" dirty="0" err="1" smtClean="0">
                <a:ea typeface="宋体" pitchFamily="2" charset="-122"/>
                <a:cs typeface="Times New Roman" pitchFamily="18" charset="0"/>
              </a:rPr>
              <a:t>HashSet</a:t>
            </a:r>
            <a:r>
              <a:rPr lang="zh-CN" altLang="en-US" dirty="0" smtClean="0">
                <a:ea typeface="宋体" pitchFamily="2" charset="-122"/>
                <a:cs typeface="Times New Roman" pitchFamily="18" charset="0"/>
              </a:rPr>
              <a:t>，但在迭代访问 </a:t>
            </a:r>
            <a:r>
              <a:rPr lang="en-US" altLang="zh-CN" dirty="0" smtClean="0">
                <a:ea typeface="宋体" pitchFamily="2" charset="-122"/>
                <a:cs typeface="Times New Roman" pitchFamily="18" charset="0"/>
              </a:rPr>
              <a:t>Set </a:t>
            </a:r>
            <a:r>
              <a:rPr lang="zh-CN" altLang="en-US" dirty="0" smtClean="0">
                <a:ea typeface="宋体" pitchFamily="2" charset="-122"/>
                <a:cs typeface="Times New Roman" pitchFamily="18" charset="0"/>
              </a:rPr>
              <a:t>里的全部元素时有很好的性能。</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LinkedHashSet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不允许集合元素重复。</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3566024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3174" y="785794"/>
            <a:ext cx="3787904" cy="857256"/>
          </a:xfrm>
        </p:spPr>
        <p:txBody>
          <a:bodyPr>
            <a:normAutofit/>
          </a:bodyPr>
          <a:lstStyle/>
          <a:p>
            <a:r>
              <a:rPr lang="zh-CN" altLang="en-US" b="1" dirty="0" smtClean="0">
                <a:latin typeface="+mn-lt"/>
                <a:ea typeface="宋体" pitchFamily="2" charset="-122"/>
                <a:cs typeface="Times New Roman" pitchFamily="18" charset="0"/>
              </a:rPr>
              <a:t>本章内容</a:t>
            </a:r>
            <a:endParaRPr lang="zh-CN" altLang="en-US" b="1" dirty="0">
              <a:latin typeface="+mn-lt"/>
              <a:ea typeface="宋体" pitchFamily="2" charset="-122"/>
              <a:cs typeface="Times New Roman" pitchFamily="18" charset="0"/>
            </a:endParaRPr>
          </a:p>
        </p:txBody>
      </p:sp>
      <p:sp>
        <p:nvSpPr>
          <p:cNvPr id="14" name="内容占位符 13"/>
          <p:cNvSpPr>
            <a:spLocks noGrp="1"/>
          </p:cNvSpPr>
          <p:nvPr>
            <p:ph idx="1"/>
          </p:nvPr>
        </p:nvSpPr>
        <p:spPr>
          <a:xfrm>
            <a:off x="457200" y="1689119"/>
            <a:ext cx="8229600" cy="4525963"/>
          </a:xfrm>
        </p:spPr>
        <p:txBody>
          <a:bodyPr>
            <a:normAutofit/>
          </a:bodyPr>
          <a:lstStyle/>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第一节 </a:t>
            </a:r>
            <a:r>
              <a:rPr lang="en-US" altLang="zh-CN" dirty="0" smtClean="0">
                <a:latin typeface="Times New Roman" pitchFamily="18" charset="0"/>
                <a:ea typeface="宋体" pitchFamily="2" charset="-122"/>
                <a:cs typeface="Times New Roman" pitchFamily="18" charset="0"/>
              </a:rPr>
              <a:t>Collection</a:t>
            </a:r>
            <a:r>
              <a:rPr lang="zh-CN" altLang="en-US" dirty="0" smtClean="0">
                <a:latin typeface="Times New Roman" pitchFamily="18" charset="0"/>
                <a:ea typeface="宋体" pitchFamily="2" charset="-122"/>
                <a:cs typeface="Times New Roman" pitchFamily="18" charset="0"/>
              </a:rPr>
              <a:t>系列集合</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第二节 集合的遍历</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第三节 </a:t>
            </a:r>
            <a:r>
              <a:rPr lang="en-US" altLang="zh-CN" dirty="0" smtClean="0">
                <a:latin typeface="Times New Roman" pitchFamily="18" charset="0"/>
                <a:ea typeface="宋体" pitchFamily="2" charset="-122"/>
                <a:cs typeface="Times New Roman" pitchFamily="18" charset="0"/>
              </a:rPr>
              <a:t>Map</a:t>
            </a:r>
            <a:r>
              <a:rPr lang="zh-CN" altLang="en-US" dirty="0" smtClean="0">
                <a:latin typeface="Times New Roman" pitchFamily="18" charset="0"/>
                <a:ea typeface="宋体" pitchFamily="2" charset="-122"/>
                <a:cs typeface="Times New Roman" pitchFamily="18" charset="0"/>
              </a:rPr>
              <a:t>系列映射集合</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第四节 </a:t>
            </a:r>
            <a:r>
              <a:rPr lang="en-US" altLang="zh-CN" dirty="0" smtClean="0">
                <a:latin typeface="Times New Roman" pitchFamily="18" charset="0"/>
                <a:ea typeface="宋体" pitchFamily="2" charset="-122"/>
                <a:cs typeface="Times New Roman" pitchFamily="18" charset="0"/>
              </a:rPr>
              <a:t>Collections</a:t>
            </a:r>
            <a:r>
              <a:rPr lang="zh-CN" altLang="en-US" dirty="0" smtClean="0">
                <a:latin typeface="Times New Roman" pitchFamily="18" charset="0"/>
                <a:ea typeface="宋体" pitchFamily="2" charset="-122"/>
                <a:cs typeface="Times New Roman" pitchFamily="18" charset="0"/>
              </a:rPr>
              <a:t>工具类</a:t>
            </a:r>
            <a:endParaRPr lang="en-US" altLang="zh-CN" dirty="0" smtClean="0">
              <a:latin typeface="Times New Roman" pitchFamily="18" charset="0"/>
              <a:ea typeface="宋体" pitchFamily="2" charset="-122"/>
              <a:cs typeface="Times New Roman" pitchFamily="18" charset="0"/>
            </a:endParaRPr>
          </a:p>
          <a:p>
            <a:pPr>
              <a:lnSpc>
                <a:spcPct val="130000"/>
              </a:lnSpc>
              <a:buFont typeface="Wingdings" pitchFamily="2" charset="2"/>
              <a:buChar char="l"/>
            </a:pPr>
            <a:r>
              <a:rPr lang="zh-CN" altLang="en-US" dirty="0" smtClean="0">
                <a:latin typeface="Times New Roman" pitchFamily="18" charset="0"/>
                <a:ea typeface="宋体" pitchFamily="2" charset="-122"/>
                <a:cs typeface="Times New Roman" pitchFamily="18" charset="0"/>
              </a:rPr>
              <a:t>第五节 泛型</a:t>
            </a:r>
            <a:endParaRPr lang="zh-CN" altLang="en-US" dirty="0">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583346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548680"/>
            <a:ext cx="5040560" cy="792088"/>
          </a:xfrm>
        </p:spPr>
        <p:txBody>
          <a:bodyPr>
            <a:noAutofit/>
          </a:bodyPr>
          <a:lstStyle/>
          <a:p>
            <a:r>
              <a:rPr lang="en-US" altLang="zh-CN" b="1" dirty="0" smtClean="0">
                <a:latin typeface="+mn-lt"/>
                <a:ea typeface="宋体" pitchFamily="2" charset="-122"/>
                <a:cs typeface="Times New Roman" pitchFamily="18" charset="0"/>
              </a:rPr>
              <a:t>Set</a:t>
            </a:r>
            <a:r>
              <a:rPr lang="zh-CN" altLang="en-US" b="1" dirty="0" smtClean="0">
                <a:latin typeface="+mn-lt"/>
                <a:ea typeface="宋体" pitchFamily="2" charset="-122"/>
                <a:cs typeface="Times New Roman" pitchFamily="18" charset="0"/>
              </a:rPr>
              <a:t>实现类之三：</a:t>
            </a:r>
            <a:r>
              <a:rPr lang="en-US" altLang="zh-CN" b="1" dirty="0" err="1" smtClean="0">
                <a:latin typeface="+mn-lt"/>
                <a:ea typeface="宋体" pitchFamily="2" charset="-122"/>
                <a:cs typeface="Times New Roman" pitchFamily="18" charset="0"/>
              </a:rPr>
              <a:t>TreeSet</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268760"/>
            <a:ext cx="8535892" cy="5589240"/>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err="1" smtClean="0">
                <a:ea typeface="宋体" pitchFamily="2" charset="-122"/>
                <a:cs typeface="Times New Roman" pitchFamily="18" charset="0"/>
              </a:rPr>
              <a:t>SortedSet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接口的实现类，</a:t>
            </a: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可以确保集合元素处于排序状态。</a:t>
            </a:r>
            <a:endParaRPr lang="en-US" altLang="zh-CN" dirty="0" smtClean="0">
              <a:ea typeface="宋体" pitchFamily="2" charset="-122"/>
              <a:cs typeface="Times New Roman" pitchFamily="18" charset="0"/>
            </a:endParaRP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Comparator </a:t>
            </a:r>
            <a:r>
              <a:rPr lang="en-US" altLang="zh-CN" dirty="0" err="1" smtClean="0">
                <a:solidFill>
                  <a:srgbClr val="C00000"/>
                </a:solidFill>
                <a:ea typeface="宋体" pitchFamily="2" charset="-122"/>
                <a:cs typeface="Times New Roman" pitchFamily="18" charset="0"/>
              </a:rPr>
              <a:t>comparator</a:t>
            </a:r>
            <a:r>
              <a:rPr lang="en-US" altLang="zh-CN" dirty="0" smtClean="0">
                <a:solidFill>
                  <a:srgbClr val="C00000"/>
                </a:solidFill>
                <a:ea typeface="宋体" pitchFamily="2" charset="-122"/>
                <a:cs typeface="Times New Roman" pitchFamily="18" charset="0"/>
              </a:rPr>
              <a:t>()</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first()</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last()</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lower(Object e)</a:t>
            </a:r>
          </a:p>
          <a:p>
            <a:pPr lvl="1">
              <a:lnSpc>
                <a:spcPts val="2700"/>
              </a:lnSpc>
              <a:buFont typeface="Wingdings" pitchFamily="2" charset="2"/>
              <a:buChar char="Ø"/>
            </a:pPr>
            <a:r>
              <a:rPr lang="en-US" altLang="zh-CN" dirty="0" smtClean="0">
                <a:solidFill>
                  <a:srgbClr val="C00000"/>
                </a:solidFill>
                <a:ea typeface="宋体" pitchFamily="2" charset="-122"/>
                <a:cs typeface="Times New Roman" pitchFamily="18" charset="0"/>
              </a:rPr>
              <a:t>Object higher(Object e)</a:t>
            </a:r>
          </a:p>
          <a:p>
            <a:pPr lvl="1">
              <a:lnSpc>
                <a:spcPts val="2700"/>
              </a:lnSpc>
              <a:buFont typeface="Wingdings" pitchFamily="2" charset="2"/>
              <a:buChar char="Ø"/>
            </a:pPr>
            <a:r>
              <a:rPr lang="en-US" altLang="zh-CN" dirty="0" err="1" smtClean="0">
                <a:solidFill>
                  <a:srgbClr val="C00000"/>
                </a:solidFill>
                <a:ea typeface="宋体" pitchFamily="2" charset="-122"/>
                <a:cs typeface="Times New Roman" pitchFamily="18" charset="0"/>
              </a:rPr>
              <a:t>SortedSet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subSet</a:t>
            </a:r>
            <a:r>
              <a:rPr lang="en-US" altLang="zh-CN"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fromElement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toElement</a:t>
            </a:r>
            <a:r>
              <a:rPr lang="en-US" altLang="zh-CN" dirty="0" smtClean="0">
                <a:solidFill>
                  <a:srgbClr val="C00000"/>
                </a:solidFill>
                <a:ea typeface="宋体" pitchFamily="2" charset="-122"/>
                <a:cs typeface="Times New Roman" pitchFamily="18" charset="0"/>
              </a:rPr>
              <a:t>)</a:t>
            </a:r>
          </a:p>
          <a:p>
            <a:pPr lvl="1">
              <a:lnSpc>
                <a:spcPts val="2700"/>
              </a:lnSpc>
              <a:buFont typeface="Wingdings" pitchFamily="2" charset="2"/>
              <a:buChar char="Ø"/>
            </a:pPr>
            <a:r>
              <a:rPr lang="en-US" altLang="zh-CN" dirty="0" err="1" smtClean="0">
                <a:solidFill>
                  <a:srgbClr val="C00000"/>
                </a:solidFill>
                <a:ea typeface="宋体" pitchFamily="2" charset="-122"/>
                <a:cs typeface="Times New Roman" pitchFamily="18" charset="0"/>
              </a:rPr>
              <a:t>SortedSet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headSet</a:t>
            </a:r>
            <a:r>
              <a:rPr lang="en-US" altLang="zh-CN"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toElement</a:t>
            </a:r>
            <a:r>
              <a:rPr lang="en-US" altLang="zh-CN" dirty="0" smtClean="0">
                <a:solidFill>
                  <a:srgbClr val="C00000"/>
                </a:solidFill>
                <a:ea typeface="宋体" pitchFamily="2" charset="-122"/>
                <a:cs typeface="Times New Roman" pitchFamily="18" charset="0"/>
              </a:rPr>
              <a:t>)</a:t>
            </a:r>
          </a:p>
          <a:p>
            <a:pPr lvl="1">
              <a:lnSpc>
                <a:spcPts val="2700"/>
              </a:lnSpc>
              <a:buFont typeface="Wingdings" pitchFamily="2" charset="2"/>
              <a:buChar char="Ø"/>
            </a:pPr>
            <a:r>
              <a:rPr lang="en-US" altLang="zh-CN" dirty="0" err="1" smtClean="0">
                <a:solidFill>
                  <a:srgbClr val="C00000"/>
                </a:solidFill>
                <a:ea typeface="宋体" pitchFamily="2" charset="-122"/>
                <a:cs typeface="Times New Roman" pitchFamily="18" charset="0"/>
              </a:rPr>
              <a:t>SortedSet</a:t>
            </a:r>
            <a:r>
              <a:rPr lang="en-US" altLang="zh-CN"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tailSet</a:t>
            </a:r>
            <a:r>
              <a:rPr lang="en-US" altLang="zh-CN"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fromElement</a:t>
            </a:r>
            <a:r>
              <a:rPr lang="en-US" altLang="zh-CN" dirty="0" smtClean="0">
                <a:solidFill>
                  <a:srgbClr val="C00000"/>
                </a:solidFill>
                <a:ea typeface="宋体" pitchFamily="2" charset="-122"/>
                <a:cs typeface="Times New Roman" pitchFamily="18" charset="0"/>
              </a:rPr>
              <a:t>)</a:t>
            </a:r>
          </a:p>
          <a:p>
            <a:pPr>
              <a:buFont typeface="Wingdings" pitchFamily="2" charset="2"/>
              <a:buChar char="l"/>
            </a:pP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两种排序方法：</a:t>
            </a:r>
            <a:r>
              <a:rPr lang="zh-CN" altLang="en-US" b="1" dirty="0" smtClean="0">
                <a:solidFill>
                  <a:srgbClr val="C00000"/>
                </a:solidFill>
                <a:ea typeface="宋体" pitchFamily="2" charset="-122"/>
                <a:cs typeface="Times New Roman" pitchFamily="18" charset="0"/>
              </a:rPr>
              <a:t>自然排序</a:t>
            </a:r>
            <a:r>
              <a:rPr lang="zh-CN" altLang="en-US" dirty="0" smtClean="0">
                <a:ea typeface="宋体" pitchFamily="2" charset="-122"/>
                <a:cs typeface="Times New Roman" pitchFamily="18" charset="0"/>
              </a:rPr>
              <a:t>和</a:t>
            </a:r>
            <a:r>
              <a:rPr lang="zh-CN" altLang="en-US" b="1" dirty="0" smtClean="0">
                <a:solidFill>
                  <a:srgbClr val="C00000"/>
                </a:solidFill>
                <a:ea typeface="宋体" pitchFamily="2" charset="-122"/>
                <a:cs typeface="Times New Roman" pitchFamily="18" charset="0"/>
              </a:rPr>
              <a:t>定制排序</a:t>
            </a:r>
            <a:r>
              <a:rPr lang="zh-CN" altLang="en-US" dirty="0" smtClean="0">
                <a:ea typeface="宋体" pitchFamily="2" charset="-122"/>
                <a:cs typeface="Times New Roman" pitchFamily="18" charset="0"/>
              </a:rPr>
              <a:t>。默认情况下，</a:t>
            </a:r>
            <a:r>
              <a:rPr lang="en-US" altLang="zh-CN" dirty="0" err="1" smtClean="0">
                <a:ea typeface="宋体" pitchFamily="2" charset="-122"/>
                <a:cs typeface="Times New Roman" pitchFamily="18" charset="0"/>
              </a:rPr>
              <a:t>TreeSet</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采用自然排序。</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664146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420606" cy="853822"/>
          </a:xfrm>
        </p:spPr>
        <p:txBody>
          <a:bodyPr/>
          <a:lstStyle/>
          <a:p>
            <a:r>
              <a:rPr lang="zh-CN" altLang="en-US" b="1" dirty="0" smtClean="0">
                <a:latin typeface="+mn-lt"/>
                <a:ea typeface="宋体" pitchFamily="2" charset="-122"/>
                <a:cs typeface="Times New Roman" pitchFamily="18" charset="0"/>
              </a:rPr>
              <a:t>排  序</a:t>
            </a:r>
            <a:r>
              <a:rPr lang="en-US" altLang="zh-CN" b="1" dirty="0" smtClean="0">
                <a:latin typeface="+mn-lt"/>
                <a:ea typeface="宋体" pitchFamily="2" charset="-122"/>
                <a:cs typeface="Times New Roman" pitchFamily="18" charset="0"/>
              </a:rPr>
              <a:t>——</a:t>
            </a:r>
            <a:r>
              <a:rPr lang="zh-CN" altLang="en-US" b="1" dirty="0" smtClean="0">
                <a:latin typeface="+mn-lt"/>
                <a:ea typeface="宋体" pitchFamily="2" charset="-122"/>
                <a:cs typeface="Times New Roman" pitchFamily="18" charset="0"/>
              </a:rPr>
              <a:t>自然排序</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323528" y="1556792"/>
            <a:ext cx="8568952" cy="4752528"/>
          </a:xfrm>
        </p:spPr>
        <p:txBody>
          <a:bodyPr>
            <a:normAutofit/>
          </a:bodyPr>
          <a:lstStyle/>
          <a:p>
            <a:pPr>
              <a:buFont typeface="Wingdings" pitchFamily="2" charset="2"/>
              <a:buChar char="l"/>
            </a:pPr>
            <a:r>
              <a:rPr lang="zh-CN" altLang="en-US" sz="2200" b="1" dirty="0" smtClean="0">
                <a:solidFill>
                  <a:srgbClr val="C00000"/>
                </a:solidFill>
                <a:ea typeface="宋体" pitchFamily="2" charset="-122"/>
                <a:cs typeface="Times New Roman" pitchFamily="18" charset="0"/>
              </a:rPr>
              <a:t>自然排序</a:t>
            </a:r>
            <a:r>
              <a:rPr lang="zh-CN" altLang="en-US" sz="2200" dirty="0" smtClean="0">
                <a:ea typeface="宋体" pitchFamily="2" charset="-122"/>
                <a:cs typeface="Times New Roman" pitchFamily="18" charset="0"/>
              </a:rPr>
              <a:t>：</a:t>
            </a:r>
            <a:r>
              <a:rPr lang="en-US" altLang="zh-CN" sz="2200" dirty="0" err="1" smtClean="0">
                <a:ea typeface="宋体" pitchFamily="2" charset="-122"/>
                <a:cs typeface="Times New Roman" pitchFamily="18" charset="0"/>
              </a:rPr>
              <a:t>TreeSet</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会调用集合元素的 </a:t>
            </a:r>
            <a:r>
              <a:rPr lang="en-US" altLang="zh-CN" sz="2200" dirty="0" err="1" smtClean="0">
                <a:ea typeface="宋体" pitchFamily="2" charset="-122"/>
                <a:cs typeface="Times New Roman" pitchFamily="18" charset="0"/>
              </a:rPr>
              <a:t>compareTo</a:t>
            </a:r>
            <a:r>
              <a:rPr lang="en-US" altLang="zh-CN" sz="2200" dirty="0" smtClean="0">
                <a:ea typeface="宋体" pitchFamily="2" charset="-122"/>
                <a:cs typeface="Times New Roman" pitchFamily="18" charset="0"/>
              </a:rPr>
              <a:t>(Object </a:t>
            </a:r>
            <a:r>
              <a:rPr lang="en-US" altLang="zh-CN" sz="2200" dirty="0" err="1" smtClean="0">
                <a:ea typeface="宋体" pitchFamily="2" charset="-122"/>
                <a:cs typeface="Times New Roman" pitchFamily="18" charset="0"/>
              </a:rPr>
              <a:t>obj</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方法来比较元素之间的大小关系，然后将集合元素按升序排列</a:t>
            </a:r>
            <a:endParaRPr lang="en-US" altLang="zh-CN" sz="2200" dirty="0" smtClean="0">
              <a:ea typeface="宋体" pitchFamily="2" charset="-122"/>
              <a:cs typeface="Times New Roman" pitchFamily="18" charset="0"/>
            </a:endParaRPr>
          </a:p>
          <a:p>
            <a:pPr>
              <a:buFont typeface="Wingdings" pitchFamily="2" charset="2"/>
              <a:buChar char="l"/>
            </a:pPr>
            <a:r>
              <a:rPr lang="zh-CN" altLang="en-US" sz="2200" dirty="0" smtClean="0">
                <a:solidFill>
                  <a:srgbClr val="C00000"/>
                </a:solidFill>
                <a:ea typeface="宋体" pitchFamily="2" charset="-122"/>
                <a:cs typeface="Times New Roman" pitchFamily="18" charset="0"/>
              </a:rPr>
              <a:t>如果试图把一个对象添加到 </a:t>
            </a:r>
            <a:r>
              <a:rPr lang="en-US" altLang="zh-CN" sz="2200" dirty="0" err="1" smtClean="0">
                <a:solidFill>
                  <a:srgbClr val="C00000"/>
                </a:solidFill>
                <a:ea typeface="宋体" pitchFamily="2" charset="-122"/>
                <a:cs typeface="Times New Roman" pitchFamily="18" charset="0"/>
              </a:rPr>
              <a:t>TreeSet</a:t>
            </a:r>
            <a:r>
              <a:rPr lang="en-US" altLang="zh-CN" sz="2200" dirty="0" smtClean="0">
                <a:solidFill>
                  <a:srgbClr val="C00000"/>
                </a:solidFill>
                <a:ea typeface="宋体" pitchFamily="2" charset="-122"/>
                <a:cs typeface="Times New Roman" pitchFamily="18" charset="0"/>
              </a:rPr>
              <a:t> </a:t>
            </a:r>
            <a:r>
              <a:rPr lang="zh-CN" altLang="en-US" sz="2200" dirty="0" smtClean="0">
                <a:solidFill>
                  <a:srgbClr val="C00000"/>
                </a:solidFill>
                <a:ea typeface="宋体" pitchFamily="2" charset="-122"/>
                <a:cs typeface="Times New Roman" pitchFamily="18" charset="0"/>
              </a:rPr>
              <a:t>时，则该对象的类必须实现 </a:t>
            </a:r>
            <a:r>
              <a:rPr lang="en-US" altLang="zh-CN" sz="2200" dirty="0" smtClean="0">
                <a:solidFill>
                  <a:srgbClr val="C00000"/>
                </a:solidFill>
                <a:ea typeface="宋体" pitchFamily="2" charset="-122"/>
                <a:cs typeface="Times New Roman" pitchFamily="18" charset="0"/>
              </a:rPr>
              <a:t>Comparable </a:t>
            </a:r>
            <a:r>
              <a:rPr lang="zh-CN" altLang="en-US" sz="2200" dirty="0" smtClean="0">
                <a:solidFill>
                  <a:srgbClr val="C00000"/>
                </a:solidFill>
                <a:ea typeface="宋体" pitchFamily="2" charset="-122"/>
                <a:cs typeface="Times New Roman" pitchFamily="18" charset="0"/>
              </a:rPr>
              <a:t>接口。</a:t>
            </a:r>
            <a:endParaRPr lang="en-US" altLang="zh-CN" sz="2200" dirty="0" smtClean="0">
              <a:solidFill>
                <a:srgbClr val="C00000"/>
              </a:solidFill>
              <a:ea typeface="宋体" pitchFamily="2" charset="-122"/>
              <a:cs typeface="Times New Roman" pitchFamily="18" charset="0"/>
            </a:endParaRPr>
          </a:p>
          <a:p>
            <a:pPr>
              <a:buFont typeface="Wingdings" pitchFamily="2" charset="2"/>
              <a:buChar char="Ø"/>
            </a:pPr>
            <a:r>
              <a:rPr lang="zh-CN" altLang="en-US" sz="2200" dirty="0" smtClean="0">
                <a:ea typeface="宋体" pitchFamily="2" charset="-122"/>
                <a:cs typeface="Times New Roman" pitchFamily="18" charset="0"/>
              </a:rPr>
              <a:t>实现 </a:t>
            </a:r>
            <a:r>
              <a:rPr lang="en-US" altLang="zh-CN" sz="2200" dirty="0" smtClean="0">
                <a:ea typeface="宋体" pitchFamily="2" charset="-122"/>
                <a:cs typeface="Times New Roman" pitchFamily="18" charset="0"/>
              </a:rPr>
              <a:t>Comparable </a:t>
            </a:r>
            <a:r>
              <a:rPr lang="zh-CN" altLang="en-US" sz="2200" dirty="0" smtClean="0">
                <a:ea typeface="宋体" pitchFamily="2" charset="-122"/>
                <a:cs typeface="Times New Roman" pitchFamily="18" charset="0"/>
              </a:rPr>
              <a:t>的类必须实现 </a:t>
            </a:r>
            <a:r>
              <a:rPr lang="en-US" altLang="zh-CN" sz="2200" dirty="0" err="1" smtClean="0">
                <a:ea typeface="宋体" pitchFamily="2" charset="-122"/>
                <a:cs typeface="Times New Roman" pitchFamily="18" charset="0"/>
              </a:rPr>
              <a:t>compareTo</a:t>
            </a:r>
            <a:r>
              <a:rPr lang="en-US" altLang="zh-CN" sz="2200" dirty="0" smtClean="0">
                <a:ea typeface="宋体" pitchFamily="2" charset="-122"/>
                <a:cs typeface="Times New Roman" pitchFamily="18" charset="0"/>
              </a:rPr>
              <a:t>(Object </a:t>
            </a:r>
            <a:r>
              <a:rPr lang="en-US" altLang="zh-CN" sz="2200" dirty="0" err="1" smtClean="0">
                <a:ea typeface="宋体" pitchFamily="2" charset="-122"/>
                <a:cs typeface="Times New Roman" pitchFamily="18" charset="0"/>
              </a:rPr>
              <a:t>obj</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方法，两个对象即通过 </a:t>
            </a:r>
            <a:r>
              <a:rPr lang="en-US" altLang="zh-CN" sz="2200" dirty="0" err="1" smtClean="0">
                <a:ea typeface="宋体" pitchFamily="2" charset="-122"/>
                <a:cs typeface="Times New Roman" pitchFamily="18" charset="0"/>
              </a:rPr>
              <a:t>compareTo</a:t>
            </a:r>
            <a:r>
              <a:rPr lang="en-US" altLang="zh-CN" sz="2200" dirty="0" smtClean="0">
                <a:ea typeface="宋体" pitchFamily="2" charset="-122"/>
                <a:cs typeface="Times New Roman" pitchFamily="18" charset="0"/>
              </a:rPr>
              <a:t>(Object </a:t>
            </a:r>
            <a:r>
              <a:rPr lang="en-US" altLang="zh-CN" sz="2200" dirty="0" err="1" smtClean="0">
                <a:ea typeface="宋体" pitchFamily="2" charset="-122"/>
                <a:cs typeface="Times New Roman" pitchFamily="18" charset="0"/>
              </a:rPr>
              <a:t>obj</a:t>
            </a:r>
            <a:r>
              <a:rPr lang="en-US" altLang="zh-CN" sz="2200" dirty="0" smtClean="0">
                <a:ea typeface="宋体" pitchFamily="2" charset="-122"/>
                <a:cs typeface="Times New Roman" pitchFamily="18" charset="0"/>
              </a:rPr>
              <a:t>) </a:t>
            </a:r>
            <a:r>
              <a:rPr lang="zh-CN" altLang="en-US" sz="2200" dirty="0" smtClean="0">
                <a:ea typeface="宋体" pitchFamily="2" charset="-122"/>
                <a:cs typeface="Times New Roman" pitchFamily="18" charset="0"/>
              </a:rPr>
              <a:t>方法的返回值来比较大小。</a:t>
            </a:r>
            <a:endParaRPr lang="en-US" altLang="zh-CN" sz="2200" dirty="0" smtClean="0">
              <a:ea typeface="宋体" pitchFamily="2" charset="-122"/>
              <a:cs typeface="Times New Roman" pitchFamily="18" charset="0"/>
            </a:endParaRPr>
          </a:p>
          <a:p>
            <a:pPr>
              <a:buFont typeface="Wingdings" pitchFamily="2" charset="2"/>
              <a:buChar char="l"/>
            </a:pPr>
            <a:r>
              <a:rPr lang="en-US" altLang="zh-CN" sz="2200" b="1" dirty="0" smtClean="0">
                <a:ea typeface="宋体" pitchFamily="2" charset="-122"/>
                <a:cs typeface="Times New Roman" pitchFamily="18" charset="0"/>
              </a:rPr>
              <a:t>Comparable </a:t>
            </a:r>
            <a:r>
              <a:rPr lang="zh-CN" altLang="en-US" sz="2200" b="1" dirty="0" smtClean="0">
                <a:ea typeface="宋体" pitchFamily="2" charset="-122"/>
                <a:cs typeface="Times New Roman" pitchFamily="18" charset="0"/>
              </a:rPr>
              <a:t>的典型实现</a:t>
            </a:r>
            <a:r>
              <a:rPr lang="zh-CN" altLang="en-US" sz="2200" dirty="0" smtClean="0">
                <a:ea typeface="宋体" pitchFamily="2" charset="-122"/>
                <a:cs typeface="Times New Roman" pitchFamily="18" charset="0"/>
              </a:rPr>
              <a:t>：</a:t>
            </a:r>
            <a:endParaRPr lang="en-US" altLang="zh-CN" sz="2200" dirty="0" smtClean="0">
              <a:ea typeface="宋体" pitchFamily="2" charset="-122"/>
              <a:cs typeface="Times New Roman" pitchFamily="18" charset="0"/>
            </a:endParaRPr>
          </a:p>
          <a:p>
            <a:pPr lvl="1">
              <a:buFont typeface="Wingdings" pitchFamily="2" charset="2"/>
              <a:buChar char="Ø"/>
            </a:pPr>
            <a:r>
              <a:rPr lang="en-US" altLang="zh-CN" sz="1900" dirty="0" err="1" smtClean="0">
                <a:ea typeface="宋体" pitchFamily="2" charset="-122"/>
                <a:cs typeface="Times New Roman" pitchFamily="18" charset="0"/>
              </a:rPr>
              <a:t>BigDecimal</a:t>
            </a:r>
            <a:r>
              <a:rPr lang="zh-CN" altLang="en-US" sz="1900" dirty="0" smtClean="0">
                <a:ea typeface="宋体" pitchFamily="2" charset="-122"/>
                <a:cs typeface="Times New Roman" pitchFamily="18" charset="0"/>
              </a:rPr>
              <a:t>、</a:t>
            </a:r>
            <a:r>
              <a:rPr lang="en-US" altLang="zh-CN" sz="1900" dirty="0" err="1" smtClean="0">
                <a:ea typeface="宋体" pitchFamily="2" charset="-122"/>
                <a:cs typeface="Times New Roman" pitchFamily="18" charset="0"/>
              </a:rPr>
              <a:t>BigInteger</a:t>
            </a:r>
            <a:r>
              <a:rPr lang="en-US" altLang="zh-CN" sz="1900" dirty="0" smtClean="0">
                <a:ea typeface="宋体" pitchFamily="2" charset="-122"/>
                <a:cs typeface="Times New Roman" pitchFamily="18" charset="0"/>
              </a:rPr>
              <a:t> </a:t>
            </a:r>
            <a:r>
              <a:rPr lang="zh-CN" altLang="en-US" sz="1900" dirty="0" smtClean="0">
                <a:ea typeface="宋体" pitchFamily="2" charset="-122"/>
                <a:cs typeface="Times New Roman" pitchFamily="18" charset="0"/>
              </a:rPr>
              <a:t>以及所有的数值型对应的包装类：按它们对应的数值大小进行比较</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Character</a:t>
            </a:r>
            <a:r>
              <a:rPr lang="zh-CN" altLang="en-US" sz="1900" dirty="0" smtClean="0">
                <a:ea typeface="宋体" pitchFamily="2" charset="-122"/>
                <a:cs typeface="Times New Roman" pitchFamily="18" charset="0"/>
              </a:rPr>
              <a:t>：按字符的 </a:t>
            </a:r>
            <a:r>
              <a:rPr lang="en-US" altLang="zh-CN" sz="1900" dirty="0" err="1" smtClean="0">
                <a:ea typeface="宋体" pitchFamily="2" charset="-122"/>
                <a:cs typeface="Times New Roman" pitchFamily="18" charset="0"/>
              </a:rPr>
              <a:t>unicode</a:t>
            </a:r>
            <a:r>
              <a:rPr lang="zh-CN" altLang="en-US" sz="1900" dirty="0" smtClean="0">
                <a:ea typeface="宋体" pitchFamily="2" charset="-122"/>
                <a:cs typeface="Times New Roman" pitchFamily="18" charset="0"/>
              </a:rPr>
              <a:t>值来进行比较</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Boolean</a:t>
            </a:r>
            <a:r>
              <a:rPr lang="zh-CN" altLang="en-US" sz="1900" dirty="0" smtClean="0">
                <a:ea typeface="宋体" pitchFamily="2" charset="-122"/>
                <a:cs typeface="Times New Roman" pitchFamily="18" charset="0"/>
              </a:rPr>
              <a:t>：</a:t>
            </a:r>
            <a:r>
              <a:rPr lang="en-US" altLang="zh-CN" sz="1900" dirty="0" smtClean="0">
                <a:ea typeface="宋体" pitchFamily="2" charset="-122"/>
                <a:cs typeface="Times New Roman" pitchFamily="18" charset="0"/>
              </a:rPr>
              <a:t>true </a:t>
            </a:r>
            <a:r>
              <a:rPr lang="zh-CN" altLang="en-US" sz="1900" dirty="0" smtClean="0">
                <a:ea typeface="宋体" pitchFamily="2" charset="-122"/>
                <a:cs typeface="Times New Roman" pitchFamily="18" charset="0"/>
              </a:rPr>
              <a:t>对应的包装类实例大于 </a:t>
            </a:r>
            <a:r>
              <a:rPr lang="en-US" altLang="zh-CN" sz="1900" dirty="0" smtClean="0">
                <a:ea typeface="宋体" pitchFamily="2" charset="-122"/>
                <a:cs typeface="Times New Roman" pitchFamily="18" charset="0"/>
              </a:rPr>
              <a:t>false </a:t>
            </a:r>
            <a:r>
              <a:rPr lang="zh-CN" altLang="en-US" sz="1900" dirty="0" smtClean="0">
                <a:ea typeface="宋体" pitchFamily="2" charset="-122"/>
                <a:cs typeface="Times New Roman" pitchFamily="18" charset="0"/>
              </a:rPr>
              <a:t>对应的包装类实例</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String</a:t>
            </a:r>
            <a:r>
              <a:rPr lang="zh-CN" altLang="en-US" sz="1900" dirty="0" smtClean="0">
                <a:ea typeface="宋体" pitchFamily="2" charset="-122"/>
                <a:cs typeface="Times New Roman" pitchFamily="18" charset="0"/>
              </a:rPr>
              <a:t>：</a:t>
            </a:r>
            <a:r>
              <a:rPr lang="zh-CN" altLang="en-US" sz="1900" dirty="0">
                <a:ea typeface="宋体" pitchFamily="2" charset="-122"/>
                <a:cs typeface="Times New Roman" pitchFamily="18" charset="0"/>
              </a:rPr>
              <a:t>按</a:t>
            </a:r>
            <a:r>
              <a:rPr lang="zh-CN" altLang="en-US" sz="1900" dirty="0" smtClean="0">
                <a:ea typeface="宋体" pitchFamily="2" charset="-122"/>
                <a:cs typeface="Times New Roman" pitchFamily="18" charset="0"/>
              </a:rPr>
              <a:t>字符串中字符的 </a:t>
            </a:r>
            <a:r>
              <a:rPr lang="en-US" altLang="zh-CN" sz="1900" dirty="0" err="1" smtClean="0">
                <a:ea typeface="宋体" pitchFamily="2" charset="-122"/>
                <a:cs typeface="Times New Roman" pitchFamily="18" charset="0"/>
              </a:rPr>
              <a:t>unicode</a:t>
            </a:r>
            <a:r>
              <a:rPr lang="en-US" altLang="zh-CN" sz="1900" dirty="0" smtClean="0">
                <a:ea typeface="宋体" pitchFamily="2" charset="-122"/>
                <a:cs typeface="Times New Roman" pitchFamily="18" charset="0"/>
              </a:rPr>
              <a:t> </a:t>
            </a:r>
            <a:r>
              <a:rPr lang="zh-CN" altLang="en-US" sz="1900" dirty="0" smtClean="0">
                <a:ea typeface="宋体" pitchFamily="2" charset="-122"/>
                <a:cs typeface="Times New Roman" pitchFamily="18" charset="0"/>
              </a:rPr>
              <a:t>值进行比较</a:t>
            </a:r>
            <a:endParaRPr lang="en-US" altLang="zh-CN" sz="1900" dirty="0" smtClean="0">
              <a:ea typeface="宋体" pitchFamily="2" charset="-122"/>
              <a:cs typeface="Times New Roman" pitchFamily="18" charset="0"/>
            </a:endParaRPr>
          </a:p>
          <a:p>
            <a:pPr lvl="1">
              <a:buFont typeface="Wingdings" pitchFamily="2" charset="2"/>
              <a:buChar char="Ø"/>
            </a:pPr>
            <a:r>
              <a:rPr lang="en-US" altLang="zh-CN" sz="1900" dirty="0" smtClean="0">
                <a:ea typeface="宋体" pitchFamily="2" charset="-122"/>
                <a:cs typeface="Times New Roman" pitchFamily="18" charset="0"/>
              </a:rPr>
              <a:t>Date</a:t>
            </a:r>
            <a:r>
              <a:rPr lang="zh-CN" altLang="en-US" sz="1900" dirty="0" smtClean="0">
                <a:ea typeface="宋体" pitchFamily="2" charset="-122"/>
                <a:cs typeface="Times New Roman" pitchFamily="18" charset="0"/>
              </a:rPr>
              <a:t>、</a:t>
            </a:r>
            <a:r>
              <a:rPr lang="en-US" altLang="zh-CN" sz="1900" dirty="0" smtClean="0">
                <a:ea typeface="宋体" pitchFamily="2" charset="-122"/>
                <a:cs typeface="Times New Roman" pitchFamily="18" charset="0"/>
              </a:rPr>
              <a:t>Time</a:t>
            </a:r>
            <a:r>
              <a:rPr lang="zh-CN" altLang="en-US" sz="1900" dirty="0" smtClean="0">
                <a:ea typeface="宋体" pitchFamily="2" charset="-122"/>
                <a:cs typeface="Times New Roman" pitchFamily="18" charset="0"/>
              </a:rPr>
              <a:t>：后边的时间、日期比前面的时间、日期大</a:t>
            </a:r>
            <a:endParaRPr lang="en-US" altLang="zh-CN" sz="1900" dirty="0" smtClean="0">
              <a:ea typeface="宋体" pitchFamily="2" charset="-122"/>
              <a:cs typeface="Times New Roman" pitchFamily="18" charset="0"/>
            </a:endParaRPr>
          </a:p>
        </p:txBody>
      </p:sp>
    </p:spTree>
    <p:extLst>
      <p:ext uri="{BB962C8B-B14F-4D97-AF65-F5344CB8AC3E}">
        <p14:creationId xmlns:p14="http://schemas.microsoft.com/office/powerpoint/2010/main" val="1006877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83768" y="620688"/>
            <a:ext cx="4752528" cy="853822"/>
          </a:xfrm>
        </p:spPr>
        <p:txBody>
          <a:bodyPr/>
          <a:lstStyle/>
          <a:p>
            <a:r>
              <a:rPr lang="zh-CN" altLang="en-US" b="1" dirty="0" smtClean="0">
                <a:latin typeface="+mn-lt"/>
                <a:ea typeface="宋体" pitchFamily="2" charset="-122"/>
                <a:cs typeface="Times New Roman" pitchFamily="18" charset="0"/>
              </a:rPr>
              <a:t>排  序</a:t>
            </a:r>
            <a:r>
              <a:rPr lang="en-US" altLang="zh-CN" b="1" dirty="0" smtClean="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自然</a:t>
            </a:r>
            <a:r>
              <a:rPr lang="zh-CN" altLang="en-US" b="1" dirty="0" smtClean="0">
                <a:latin typeface="+mn-lt"/>
                <a:ea typeface="宋体" pitchFamily="2" charset="-122"/>
                <a:cs typeface="Times New Roman" pitchFamily="18" charset="0"/>
              </a:rPr>
              <a:t>排序</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628800"/>
            <a:ext cx="8640960" cy="4536504"/>
          </a:xfrm>
        </p:spPr>
        <p:txBody>
          <a:bodyPr>
            <a:noAutofit/>
          </a:bodyPr>
          <a:lstStyle/>
          <a:p>
            <a:pPr>
              <a:buFont typeface="Wingdings" pitchFamily="2" charset="2"/>
              <a:buChar char="l"/>
            </a:pPr>
            <a:r>
              <a:rPr lang="zh-CN" altLang="en-US" sz="2400" dirty="0" smtClean="0">
                <a:ea typeface="宋体" pitchFamily="2" charset="-122"/>
                <a:cs typeface="Times New Roman" pitchFamily="18" charset="0"/>
              </a:rPr>
              <a:t>向 </a:t>
            </a:r>
            <a:r>
              <a:rPr lang="en-US" altLang="zh-CN" sz="2400" dirty="0" err="1" smtClean="0">
                <a:ea typeface="宋体" pitchFamily="2" charset="-122"/>
                <a:cs typeface="Times New Roman" pitchFamily="18" charset="0"/>
              </a:rPr>
              <a:t>TreeSet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中添加元素时，只有第一个元素无须比较</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方法，后面添加的所有元素都会调用</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方法进行比较。</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b="1" dirty="0" smtClean="0">
                <a:solidFill>
                  <a:srgbClr val="C00000"/>
                </a:solidFill>
                <a:ea typeface="宋体" pitchFamily="2" charset="-122"/>
                <a:cs typeface="Times New Roman" pitchFamily="18" charset="0"/>
              </a:rPr>
              <a:t>因为只有相同类的两个实例才会比较大小，所以向 </a:t>
            </a:r>
            <a:r>
              <a:rPr lang="en-US" altLang="zh-CN" sz="2400" b="1" dirty="0" err="1" smtClean="0">
                <a:solidFill>
                  <a:srgbClr val="C00000"/>
                </a:solidFill>
                <a:ea typeface="宋体" pitchFamily="2" charset="-122"/>
                <a:cs typeface="Times New Roman" pitchFamily="18" charset="0"/>
              </a:rPr>
              <a:t>TreeSet</a:t>
            </a:r>
            <a:r>
              <a:rPr lang="en-US" altLang="zh-CN" sz="2400" b="1" dirty="0" smtClean="0">
                <a:solidFill>
                  <a:srgbClr val="C00000"/>
                </a:solidFill>
                <a:ea typeface="宋体" pitchFamily="2" charset="-122"/>
                <a:cs typeface="Times New Roman" pitchFamily="18" charset="0"/>
              </a:rPr>
              <a:t> </a:t>
            </a:r>
            <a:r>
              <a:rPr lang="zh-CN" altLang="en-US" sz="2400" b="1" dirty="0" smtClean="0">
                <a:solidFill>
                  <a:srgbClr val="C00000"/>
                </a:solidFill>
                <a:ea typeface="宋体" pitchFamily="2" charset="-122"/>
                <a:cs typeface="Times New Roman" pitchFamily="18" charset="0"/>
              </a:rPr>
              <a:t>中添加的应该是同一个类的对象</a:t>
            </a:r>
            <a:endParaRPr lang="en-US" altLang="zh-CN" sz="2400" b="1" dirty="0" smtClean="0">
              <a:solidFill>
                <a:srgbClr val="C00000"/>
              </a:solidFill>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对于 </a:t>
            </a:r>
            <a:r>
              <a:rPr lang="en-US" altLang="zh-CN" sz="2400" dirty="0" err="1" smtClean="0">
                <a:ea typeface="宋体" pitchFamily="2" charset="-122"/>
                <a:cs typeface="Times New Roman" pitchFamily="18" charset="0"/>
              </a:rPr>
              <a:t>TreeSet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集合而言，它</a:t>
            </a:r>
            <a:r>
              <a:rPr lang="zh-CN" altLang="en-US" sz="2400" dirty="0" smtClean="0">
                <a:solidFill>
                  <a:srgbClr val="C00000"/>
                </a:solidFill>
                <a:ea typeface="宋体" pitchFamily="2" charset="-122"/>
                <a:cs typeface="Times New Roman" pitchFamily="18" charset="0"/>
              </a:rPr>
              <a:t>判断两个对象是否相等的唯一标准</a:t>
            </a:r>
            <a:r>
              <a:rPr lang="zh-CN" altLang="en-US" sz="2400" dirty="0" smtClean="0">
                <a:ea typeface="宋体" pitchFamily="2" charset="-122"/>
                <a:cs typeface="Times New Roman" pitchFamily="18" charset="0"/>
              </a:rPr>
              <a:t>是：两个对象通过 </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obj</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方法比较返回值</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当需要把一个对象放入 </a:t>
            </a:r>
            <a:r>
              <a:rPr lang="en-US" altLang="zh-CN" sz="2400" dirty="0" err="1" smtClean="0">
                <a:ea typeface="宋体" pitchFamily="2" charset="-122"/>
                <a:cs typeface="Times New Roman" pitchFamily="18" charset="0"/>
              </a:rPr>
              <a:t>TreeSet</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中，重写该对象对应的 </a:t>
            </a:r>
            <a:r>
              <a:rPr lang="en-US" altLang="zh-CN" sz="2400" dirty="0" smtClean="0">
                <a:ea typeface="宋体" pitchFamily="2" charset="-122"/>
                <a:cs typeface="Times New Roman" pitchFamily="18" charset="0"/>
              </a:rPr>
              <a:t>equals() </a:t>
            </a:r>
            <a:r>
              <a:rPr lang="zh-CN" altLang="en-US" sz="2400" dirty="0" smtClean="0">
                <a:ea typeface="宋体" pitchFamily="2" charset="-122"/>
                <a:cs typeface="Times New Roman" pitchFamily="18" charset="0"/>
              </a:rPr>
              <a:t>方法时，应保证该方法与 </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obj</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方法有一致的结果：如果两个对象通过 </a:t>
            </a:r>
            <a:r>
              <a:rPr lang="en-US" altLang="zh-CN" sz="2400" dirty="0" smtClean="0">
                <a:ea typeface="宋体" pitchFamily="2" charset="-122"/>
                <a:cs typeface="Times New Roman" pitchFamily="18" charset="0"/>
              </a:rPr>
              <a:t>equals() </a:t>
            </a:r>
            <a:r>
              <a:rPr lang="zh-CN" altLang="en-US" sz="2400" dirty="0" smtClean="0">
                <a:ea typeface="宋体" pitchFamily="2" charset="-122"/>
                <a:cs typeface="Times New Roman" pitchFamily="18" charset="0"/>
              </a:rPr>
              <a:t>方法比较返回 </a:t>
            </a:r>
            <a:r>
              <a:rPr lang="en-US" altLang="zh-CN" sz="2400" dirty="0" smtClean="0">
                <a:ea typeface="宋体" pitchFamily="2" charset="-122"/>
                <a:cs typeface="Times New Roman" pitchFamily="18" charset="0"/>
              </a:rPr>
              <a:t>true</a:t>
            </a:r>
            <a:r>
              <a:rPr lang="zh-CN" altLang="en-US" sz="2400" dirty="0" smtClean="0">
                <a:ea typeface="宋体" pitchFamily="2" charset="-122"/>
                <a:cs typeface="Times New Roman" pitchFamily="18" charset="0"/>
              </a:rPr>
              <a:t>，则通过 </a:t>
            </a:r>
            <a:r>
              <a:rPr lang="en-US" altLang="zh-CN" sz="2400" dirty="0" err="1" smtClean="0">
                <a:ea typeface="宋体" pitchFamily="2" charset="-122"/>
                <a:cs typeface="Times New Roman" pitchFamily="18" charset="0"/>
              </a:rPr>
              <a:t>compareTo</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obj</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方法比较应返回 </a:t>
            </a:r>
            <a:r>
              <a:rPr lang="en-US" altLang="zh-CN" sz="2400" dirty="0" smtClean="0">
                <a:ea typeface="宋体" pitchFamily="2" charset="-122"/>
                <a:cs typeface="Times New Roman" pitchFamily="18" charset="0"/>
              </a:rPr>
              <a:t>0</a:t>
            </a:r>
          </a:p>
        </p:txBody>
      </p:sp>
    </p:spTree>
    <p:extLst>
      <p:ext uri="{BB962C8B-B14F-4D97-AF65-F5344CB8AC3E}">
        <p14:creationId xmlns:p14="http://schemas.microsoft.com/office/powerpoint/2010/main" val="2705345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620688"/>
            <a:ext cx="5140686" cy="853822"/>
          </a:xfrm>
        </p:spPr>
        <p:txBody>
          <a:bodyPr/>
          <a:lstStyle/>
          <a:p>
            <a:r>
              <a:rPr lang="zh-CN" altLang="en-US" b="1" dirty="0" smtClean="0">
                <a:latin typeface="+mn-lt"/>
                <a:ea typeface="宋体" pitchFamily="2" charset="-122"/>
                <a:cs typeface="Times New Roman" pitchFamily="18" charset="0"/>
              </a:rPr>
              <a:t>排  序</a:t>
            </a:r>
            <a:r>
              <a:rPr lang="en-US" altLang="zh-CN" b="1" dirty="0" smtClean="0">
                <a:latin typeface="+mn-lt"/>
                <a:ea typeface="宋体" pitchFamily="2" charset="-122"/>
                <a:cs typeface="Times New Roman" pitchFamily="18" charset="0"/>
              </a:rPr>
              <a:t>——</a:t>
            </a:r>
            <a:r>
              <a:rPr lang="zh-CN" altLang="en-US" b="1" dirty="0">
                <a:latin typeface="+mn-lt"/>
                <a:ea typeface="宋体" pitchFamily="2" charset="-122"/>
                <a:cs typeface="Times New Roman" pitchFamily="18" charset="0"/>
              </a:rPr>
              <a:t>定制</a:t>
            </a:r>
            <a:r>
              <a:rPr lang="zh-CN" altLang="en-US" b="1" dirty="0" smtClean="0">
                <a:latin typeface="+mn-lt"/>
                <a:ea typeface="宋体" pitchFamily="2" charset="-122"/>
                <a:cs typeface="Times New Roman" pitchFamily="18" charset="0"/>
              </a:rPr>
              <a:t>排序</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323528" y="1484784"/>
            <a:ext cx="8640960" cy="4929222"/>
          </a:xfrm>
        </p:spPr>
        <p:txBody>
          <a:bodyPr>
            <a:noAutofit/>
          </a:bodyPr>
          <a:lstStyle/>
          <a:p>
            <a:pPr>
              <a:buFont typeface="Wingdings" pitchFamily="2" charset="2"/>
              <a:buChar char="l"/>
            </a:pPr>
            <a:r>
              <a:rPr lang="en-US" altLang="zh-CN" sz="2400" dirty="0" err="1" smtClean="0">
                <a:ea typeface="宋体" pitchFamily="2" charset="-122"/>
                <a:cs typeface="Times New Roman" pitchFamily="18" charset="0"/>
              </a:rPr>
              <a:t>TreeSet</a:t>
            </a:r>
            <a:r>
              <a:rPr lang="zh-CN" altLang="en-US" sz="2400" dirty="0" smtClean="0">
                <a:ea typeface="宋体" pitchFamily="2" charset="-122"/>
                <a:cs typeface="Times New Roman" pitchFamily="18" charset="0"/>
              </a:rPr>
              <a:t>的自然排序是根据集合元素的大小，进行元素升序排列。如果需要定制排序，比如降序排列，可通过</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接口的帮助。需要重写</a:t>
            </a:r>
            <a:r>
              <a:rPr lang="en-US" altLang="zh-CN" sz="2400" dirty="0" smtClean="0">
                <a:ea typeface="宋体" pitchFamily="2" charset="-122"/>
                <a:cs typeface="Times New Roman" pitchFamily="18" charset="0"/>
              </a:rPr>
              <a:t>compare(T o1,T o2)</a:t>
            </a:r>
            <a:r>
              <a:rPr lang="zh-CN" altLang="en-US" sz="2400" dirty="0" smtClean="0">
                <a:ea typeface="宋体" pitchFamily="2" charset="-122"/>
                <a:cs typeface="Times New Roman" pitchFamily="18" charset="0"/>
              </a:rPr>
              <a:t>方法。</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利用</a:t>
            </a:r>
            <a:r>
              <a:rPr lang="en-US" altLang="zh-CN" sz="2400" dirty="0" err="1" smtClean="0">
                <a:ea typeface="宋体" pitchFamily="2" charset="-122"/>
                <a:cs typeface="Times New Roman" pitchFamily="18" charset="0"/>
              </a:rPr>
              <a:t>int</a:t>
            </a:r>
            <a:r>
              <a:rPr lang="en-US" altLang="zh-CN" sz="2400" dirty="0" smtClean="0">
                <a:ea typeface="宋体" pitchFamily="2" charset="-122"/>
                <a:cs typeface="Times New Roman" pitchFamily="18" charset="0"/>
              </a:rPr>
              <a:t> </a:t>
            </a:r>
            <a:r>
              <a:rPr lang="en-US" altLang="zh-CN" sz="2400" dirty="0">
                <a:ea typeface="宋体" pitchFamily="2" charset="-122"/>
                <a:cs typeface="Times New Roman" pitchFamily="18" charset="0"/>
              </a:rPr>
              <a:t>compare(T o1,T o2)</a:t>
            </a:r>
            <a:r>
              <a:rPr lang="zh-CN" altLang="en-US" sz="2400" dirty="0" smtClean="0">
                <a:ea typeface="宋体" pitchFamily="2" charset="-122"/>
                <a:cs typeface="Times New Roman" pitchFamily="18" charset="0"/>
              </a:rPr>
              <a:t>方法，比较</a:t>
            </a:r>
            <a:r>
              <a:rPr lang="en-US" altLang="zh-CN" sz="2400" dirty="0" smtClean="0">
                <a:ea typeface="宋体" pitchFamily="2" charset="-122"/>
                <a:cs typeface="Times New Roman" pitchFamily="18" charset="0"/>
              </a:rPr>
              <a:t>o1</a:t>
            </a:r>
            <a:r>
              <a:rPr lang="zh-CN" altLang="en-US" sz="2400" dirty="0" smtClean="0">
                <a:ea typeface="宋体" pitchFamily="2" charset="-122"/>
                <a:cs typeface="Times New Roman" pitchFamily="18" charset="0"/>
              </a:rPr>
              <a:t>和</a:t>
            </a:r>
            <a:r>
              <a:rPr lang="en-US" altLang="zh-CN" sz="2400" dirty="0" smtClean="0">
                <a:ea typeface="宋体" pitchFamily="2" charset="-122"/>
                <a:cs typeface="Times New Roman" pitchFamily="18" charset="0"/>
              </a:rPr>
              <a:t>o2</a:t>
            </a:r>
            <a:r>
              <a:rPr lang="zh-CN" altLang="en-US" sz="2400" dirty="0" smtClean="0">
                <a:ea typeface="宋体" pitchFamily="2" charset="-122"/>
                <a:cs typeface="Times New Roman" pitchFamily="18" charset="0"/>
              </a:rPr>
              <a:t>的大小：如果方法返回正整数，则表示</a:t>
            </a:r>
            <a:r>
              <a:rPr lang="en-US" altLang="zh-CN" sz="2400" dirty="0" smtClean="0">
                <a:ea typeface="宋体" pitchFamily="2" charset="-122"/>
                <a:cs typeface="Times New Roman" pitchFamily="18" charset="0"/>
              </a:rPr>
              <a:t>o1</a:t>
            </a:r>
            <a:r>
              <a:rPr lang="zh-CN" altLang="en-US" sz="2400" dirty="0" smtClean="0">
                <a:ea typeface="宋体" pitchFamily="2" charset="-122"/>
                <a:cs typeface="Times New Roman" pitchFamily="18" charset="0"/>
              </a:rPr>
              <a:t>大于</a:t>
            </a:r>
            <a:r>
              <a:rPr lang="en-US" altLang="zh-CN" sz="2400" dirty="0" smtClean="0">
                <a:ea typeface="宋体" pitchFamily="2" charset="-122"/>
                <a:cs typeface="Times New Roman" pitchFamily="18" charset="0"/>
              </a:rPr>
              <a:t>o2</a:t>
            </a:r>
            <a:r>
              <a:rPr lang="zh-CN" altLang="en-US" sz="2400" dirty="0" smtClean="0">
                <a:ea typeface="宋体" pitchFamily="2" charset="-122"/>
                <a:cs typeface="Times New Roman" pitchFamily="18" charset="0"/>
              </a:rPr>
              <a:t>；如果返回</a:t>
            </a:r>
            <a:r>
              <a:rPr lang="en-US" altLang="zh-CN" sz="2400" dirty="0" smtClean="0">
                <a:ea typeface="宋体" pitchFamily="2" charset="-122"/>
                <a:cs typeface="Times New Roman" pitchFamily="18" charset="0"/>
              </a:rPr>
              <a:t>0</a:t>
            </a:r>
            <a:r>
              <a:rPr lang="zh-CN" altLang="en-US" sz="2400" dirty="0" smtClean="0">
                <a:ea typeface="宋体" pitchFamily="2" charset="-122"/>
                <a:cs typeface="Times New Roman" pitchFamily="18" charset="0"/>
              </a:rPr>
              <a:t>，表示相等；返回负整数，表示</a:t>
            </a:r>
            <a:r>
              <a:rPr lang="en-US" altLang="zh-CN" sz="2400" dirty="0" smtClean="0">
                <a:ea typeface="宋体" pitchFamily="2" charset="-122"/>
                <a:cs typeface="Times New Roman" pitchFamily="18" charset="0"/>
              </a:rPr>
              <a:t>o1</a:t>
            </a:r>
            <a:r>
              <a:rPr lang="zh-CN" altLang="en-US" sz="2400" dirty="0" smtClean="0">
                <a:ea typeface="宋体" pitchFamily="2" charset="-122"/>
                <a:cs typeface="Times New Roman" pitchFamily="18" charset="0"/>
              </a:rPr>
              <a:t>小于</a:t>
            </a:r>
            <a:r>
              <a:rPr lang="en-US" altLang="zh-CN" sz="2400" dirty="0" smtClean="0">
                <a:ea typeface="宋体" pitchFamily="2" charset="-122"/>
                <a:cs typeface="Times New Roman" pitchFamily="18" charset="0"/>
              </a:rPr>
              <a:t>o2</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要实现定制排序，需要将实现</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接口的实例作为形参传递给</a:t>
            </a:r>
            <a:r>
              <a:rPr lang="en-US" altLang="zh-CN" sz="2400" dirty="0" err="1" smtClean="0">
                <a:ea typeface="宋体" pitchFamily="2" charset="-122"/>
                <a:cs typeface="Times New Roman" pitchFamily="18" charset="0"/>
              </a:rPr>
              <a:t>TreeSet</a:t>
            </a:r>
            <a:r>
              <a:rPr lang="zh-CN" altLang="en-US" sz="2400" dirty="0" smtClean="0">
                <a:ea typeface="宋体" pitchFamily="2" charset="-122"/>
                <a:cs typeface="Times New Roman" pitchFamily="18" charset="0"/>
              </a:rPr>
              <a:t>的构造器。</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此时，仍然只能向</a:t>
            </a:r>
            <a:r>
              <a:rPr lang="en-US" altLang="zh-CN" sz="2400" dirty="0" err="1" smtClean="0">
                <a:ea typeface="宋体" pitchFamily="2" charset="-122"/>
                <a:cs typeface="Times New Roman" pitchFamily="18" charset="0"/>
              </a:rPr>
              <a:t>TreeSet</a:t>
            </a:r>
            <a:r>
              <a:rPr lang="zh-CN" altLang="en-US" sz="2400" dirty="0" smtClean="0">
                <a:ea typeface="宋体" pitchFamily="2" charset="-122"/>
                <a:cs typeface="Times New Roman" pitchFamily="18" charset="0"/>
              </a:rPr>
              <a:t>中添加类型相同的对象。否则发生</a:t>
            </a:r>
            <a:r>
              <a:rPr lang="en-US" altLang="zh-CN" sz="2400" dirty="0" err="1" smtClean="0">
                <a:ea typeface="宋体" pitchFamily="2" charset="-122"/>
                <a:cs typeface="Times New Roman" pitchFamily="18" charset="0"/>
              </a:rPr>
              <a:t>ClassCastException</a:t>
            </a:r>
            <a:r>
              <a:rPr lang="zh-CN" altLang="en-US" sz="2400" dirty="0" smtClean="0">
                <a:ea typeface="宋体" pitchFamily="2" charset="-122"/>
                <a:cs typeface="Times New Roman" pitchFamily="18" charset="0"/>
              </a:rPr>
              <a:t>异常。</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使用定制排序</a:t>
            </a:r>
            <a:r>
              <a:rPr lang="zh-CN" altLang="en-US" sz="2400" dirty="0" smtClean="0">
                <a:solidFill>
                  <a:srgbClr val="C00000"/>
                </a:solidFill>
                <a:ea typeface="宋体" pitchFamily="2" charset="-122"/>
                <a:cs typeface="Times New Roman" pitchFamily="18" charset="0"/>
              </a:rPr>
              <a:t>判断两个元素相等的标准</a:t>
            </a:r>
            <a:r>
              <a:rPr lang="zh-CN" altLang="en-US" sz="2400" dirty="0" smtClean="0">
                <a:ea typeface="宋体" pitchFamily="2" charset="-122"/>
                <a:cs typeface="Times New Roman" pitchFamily="18" charset="0"/>
              </a:rPr>
              <a:t>是：通过</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比较两个元素返回了</a:t>
            </a:r>
            <a:r>
              <a:rPr lang="en-US" altLang="zh-CN" sz="2400" dirty="0" smtClean="0">
                <a:ea typeface="宋体" pitchFamily="2" charset="-122"/>
                <a:cs typeface="Times New Roman" pitchFamily="18" charset="0"/>
              </a:rPr>
              <a:t>0</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p:txBody>
      </p:sp>
    </p:spTree>
    <p:extLst>
      <p:ext uri="{BB962C8B-B14F-4D97-AF65-F5344CB8AC3E}">
        <p14:creationId xmlns:p14="http://schemas.microsoft.com/office/powerpoint/2010/main" val="16820162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642910" y="2445245"/>
            <a:ext cx="7786742" cy="769441"/>
          </a:xfrm>
          <a:prstGeom prst="rect">
            <a:avLst/>
          </a:prstGeom>
          <a:noFill/>
        </p:spPr>
        <p:txBody>
          <a:bodyPr wrap="square" rtlCol="0">
            <a:spAutoFit/>
          </a:bodyPr>
          <a:lstStyle/>
          <a:p>
            <a:pPr algn="ctr"/>
            <a:r>
              <a:rPr lang="zh-CN" altLang="en-US" sz="4400" dirty="0" smtClean="0">
                <a:solidFill>
                  <a:schemeClr val="bg1"/>
                </a:solidFill>
              </a:rPr>
              <a:t>第二节集合的遍历</a:t>
            </a:r>
            <a:endParaRPr lang="en-US" altLang="zh-CN" sz="4400" dirty="0" smtClean="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5852" y="620688"/>
            <a:ext cx="6597926" cy="857256"/>
          </a:xfrm>
        </p:spPr>
        <p:txBody>
          <a:bodyPr/>
          <a:lstStyle/>
          <a:p>
            <a:r>
              <a:rPr lang="zh-CN" altLang="en-US" b="1" dirty="0" smtClean="0">
                <a:latin typeface="+mn-lt"/>
                <a:ea typeface="宋体" pitchFamily="2" charset="-122"/>
                <a:cs typeface="Times New Roman" pitchFamily="18" charset="0"/>
              </a:rPr>
              <a:t>使用 增强 </a:t>
            </a:r>
            <a:r>
              <a:rPr lang="en-US" altLang="zh-CN" b="1" dirty="0" smtClean="0">
                <a:latin typeface="+mn-lt"/>
                <a:ea typeface="宋体" pitchFamily="2" charset="-122"/>
                <a:cs typeface="Times New Roman" pitchFamily="18" charset="0"/>
              </a:rPr>
              <a:t>for </a:t>
            </a:r>
            <a:r>
              <a:rPr lang="zh-CN" altLang="en-US" b="1" dirty="0" smtClean="0">
                <a:latin typeface="+mn-lt"/>
                <a:ea typeface="宋体" pitchFamily="2" charset="-122"/>
                <a:cs typeface="Times New Roman" pitchFamily="18" charset="0"/>
              </a:rPr>
              <a:t>循环遍历集合元素</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600201"/>
            <a:ext cx="8229600" cy="614354"/>
          </a:xfrm>
        </p:spPr>
        <p:txBody>
          <a:bodyPr>
            <a:normAutofit/>
          </a:bodyPr>
          <a:lstStyle/>
          <a:p>
            <a:r>
              <a:rPr lang="en-US" altLang="zh-CN" dirty="0" smtClean="0">
                <a:ea typeface="宋体" pitchFamily="2" charset="-122"/>
                <a:cs typeface="Times New Roman" pitchFamily="18" charset="0"/>
              </a:rPr>
              <a:t>Java 5 </a:t>
            </a:r>
            <a:r>
              <a:rPr lang="zh-CN" altLang="en-US" dirty="0" smtClean="0">
                <a:ea typeface="宋体" pitchFamily="2" charset="-122"/>
                <a:cs typeface="Times New Roman" pitchFamily="18" charset="0"/>
              </a:rPr>
              <a:t>提供了 </a:t>
            </a:r>
            <a:r>
              <a:rPr lang="en-US" altLang="zh-CN" dirty="0" err="1" smtClean="0">
                <a:ea typeface="宋体" pitchFamily="2" charset="-122"/>
                <a:cs typeface="Times New Roman" pitchFamily="18" charset="0"/>
              </a:rPr>
              <a:t>foreach</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循环迭代访问 </a:t>
            </a:r>
            <a:r>
              <a:rPr lang="en-US" altLang="zh-CN" dirty="0" smtClean="0">
                <a:ea typeface="宋体" pitchFamily="2" charset="-122"/>
                <a:cs typeface="Times New Roman" pitchFamily="18" charset="0"/>
              </a:rPr>
              <a:t>Collection</a:t>
            </a:r>
            <a:endParaRPr lang="zh-CN" altLang="en-US" dirty="0">
              <a:ea typeface="宋体" pitchFamily="2" charset="-122"/>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914950" y="2777480"/>
            <a:ext cx="6423548" cy="857256"/>
          </a:xfrm>
          <a:prstGeom prst="rect">
            <a:avLst/>
          </a:prstGeom>
          <a:noFill/>
          <a:ln w="9525">
            <a:noFill/>
            <a:miter lim="800000"/>
            <a:headEnd/>
            <a:tailEnd/>
          </a:ln>
          <a:effectLst/>
        </p:spPr>
      </p:pic>
      <p:cxnSp>
        <p:nvCxnSpPr>
          <p:cNvPr id="7" name="直接箭头连接符 6"/>
          <p:cNvCxnSpPr/>
          <p:nvPr/>
        </p:nvCxnSpPr>
        <p:spPr>
          <a:xfrm flipV="1">
            <a:off x="1691680" y="3098664"/>
            <a:ext cx="414936" cy="149211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3331880" y="3098664"/>
            <a:ext cx="72008"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4788024" y="2996952"/>
            <a:ext cx="72008" cy="151216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64224" y="4668922"/>
            <a:ext cx="1475528" cy="830997"/>
          </a:xfrm>
          <a:prstGeom prst="rect">
            <a:avLst/>
          </a:prstGeom>
          <a:noFill/>
        </p:spPr>
        <p:txBody>
          <a:bodyPr wrap="square" rtlCol="0">
            <a:spAutoFit/>
          </a:bodyPr>
          <a:lstStyle/>
          <a:p>
            <a:r>
              <a:rPr lang="zh-CN" altLang="en-US" sz="2400" dirty="0" smtClean="0">
                <a:ea typeface="宋体" pitchFamily="2" charset="-122"/>
              </a:rPr>
              <a:t>要遍历的元素类型</a:t>
            </a:r>
            <a:endParaRPr lang="zh-CN" altLang="en-US" sz="2400" dirty="0">
              <a:ea typeface="宋体" pitchFamily="2" charset="-122"/>
            </a:endParaRPr>
          </a:p>
        </p:txBody>
      </p:sp>
      <p:sp>
        <p:nvSpPr>
          <p:cNvPr id="12" name="TextBox 11"/>
          <p:cNvSpPr txBox="1"/>
          <p:nvPr/>
        </p:nvSpPr>
        <p:spPr>
          <a:xfrm>
            <a:off x="4572000" y="4590779"/>
            <a:ext cx="1512168" cy="830997"/>
          </a:xfrm>
          <a:prstGeom prst="rect">
            <a:avLst/>
          </a:prstGeom>
          <a:noFill/>
        </p:spPr>
        <p:txBody>
          <a:bodyPr wrap="square" rtlCol="0">
            <a:spAutoFit/>
          </a:bodyPr>
          <a:lstStyle/>
          <a:p>
            <a:r>
              <a:rPr lang="zh-CN" altLang="en-US" sz="2400" dirty="0" smtClean="0">
                <a:ea typeface="宋体" pitchFamily="2" charset="-122"/>
              </a:rPr>
              <a:t>要遍历的元素名称</a:t>
            </a:r>
            <a:endParaRPr lang="zh-CN" altLang="en-US" sz="2400" dirty="0">
              <a:ea typeface="宋体" pitchFamily="2" charset="-122"/>
            </a:endParaRPr>
          </a:p>
        </p:txBody>
      </p:sp>
      <p:sp>
        <p:nvSpPr>
          <p:cNvPr id="13" name="TextBox 12"/>
          <p:cNvSpPr txBox="1"/>
          <p:nvPr/>
        </p:nvSpPr>
        <p:spPr>
          <a:xfrm>
            <a:off x="2803832" y="4622756"/>
            <a:ext cx="1512168" cy="830997"/>
          </a:xfrm>
          <a:prstGeom prst="rect">
            <a:avLst/>
          </a:prstGeom>
          <a:noFill/>
        </p:spPr>
        <p:txBody>
          <a:bodyPr wrap="square" rtlCol="0">
            <a:spAutoFit/>
          </a:bodyPr>
          <a:lstStyle/>
          <a:p>
            <a:r>
              <a:rPr lang="zh-CN" altLang="en-US" sz="2400" dirty="0">
                <a:ea typeface="宋体" pitchFamily="2" charset="-122"/>
              </a:rPr>
              <a:t>遍历</a:t>
            </a:r>
            <a:r>
              <a:rPr lang="zh-CN" altLang="en-US" sz="2400" dirty="0" smtClean="0">
                <a:ea typeface="宋体" pitchFamily="2" charset="-122"/>
              </a:rPr>
              <a:t>后元素名称</a:t>
            </a:r>
            <a:endParaRPr lang="zh-CN" altLang="en-US" sz="2400" dirty="0">
              <a:ea typeface="宋体" pitchFamily="2" charset="-122"/>
            </a:endParaRPr>
          </a:p>
        </p:txBody>
      </p:sp>
    </p:spTree>
    <p:extLst>
      <p:ext uri="{BB962C8B-B14F-4D97-AF65-F5344CB8AC3E}">
        <p14:creationId xmlns:p14="http://schemas.microsoft.com/office/powerpoint/2010/main" val="6882855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620688"/>
            <a:ext cx="6361674" cy="853822"/>
          </a:xfrm>
        </p:spPr>
        <p:txBody>
          <a:bodyPr>
            <a:normAutofit fontScale="90000"/>
          </a:bodyPr>
          <a:lstStyle/>
          <a:p>
            <a:r>
              <a:rPr lang="zh-CN" altLang="en-US" b="1" dirty="0" smtClean="0">
                <a:latin typeface="+mn-lt"/>
                <a:ea typeface="宋体" pitchFamily="2" charset="-122"/>
                <a:cs typeface="Times New Roman" pitchFamily="18" charset="0"/>
              </a:rPr>
              <a:t>使用 </a:t>
            </a:r>
            <a:r>
              <a:rPr lang="en-US" altLang="zh-CN" b="1" dirty="0" err="1" smtClean="0">
                <a:latin typeface="+mn-lt"/>
                <a:ea typeface="宋体" pitchFamily="2" charset="-122"/>
                <a:cs typeface="Times New Roman" pitchFamily="18" charset="0"/>
              </a:rPr>
              <a:t>Iterator</a:t>
            </a:r>
            <a:r>
              <a:rPr lang="en-US" altLang="zh-CN" b="1" dirty="0" smtClean="0">
                <a:latin typeface="+mn-lt"/>
                <a:ea typeface="宋体" pitchFamily="2" charset="-122"/>
                <a:cs typeface="Times New Roman" pitchFamily="18" charset="0"/>
              </a:rPr>
              <a:t> </a:t>
            </a:r>
            <a:r>
              <a:rPr lang="zh-CN" altLang="en-US" b="1" dirty="0" smtClean="0">
                <a:latin typeface="+mn-lt"/>
                <a:ea typeface="宋体" pitchFamily="2" charset="-122"/>
                <a:cs typeface="Times New Roman" pitchFamily="18" charset="0"/>
              </a:rPr>
              <a:t>接口遍历集合元素</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Iterator</a:t>
            </a:r>
            <a:r>
              <a:rPr lang="zh-CN" altLang="en-US" sz="2400" dirty="0" smtClean="0">
                <a:ea typeface="宋体" pitchFamily="2" charset="-122"/>
                <a:cs typeface="Times New Roman" pitchFamily="18" charset="0"/>
              </a:rPr>
              <a:t>对象称为</a:t>
            </a:r>
            <a:r>
              <a:rPr lang="zh-CN" altLang="en-US" sz="2400" dirty="0">
                <a:ea typeface="宋体" pitchFamily="2" charset="-122"/>
                <a:cs typeface="Times New Roman" pitchFamily="18" charset="0"/>
              </a:rPr>
              <a:t>迭代</a:t>
            </a:r>
            <a:r>
              <a:rPr lang="zh-CN" altLang="en-US" sz="2400" dirty="0" smtClean="0">
                <a:ea typeface="宋体" pitchFamily="2" charset="-122"/>
                <a:cs typeface="Times New Roman" pitchFamily="18" charset="0"/>
              </a:rPr>
              <a:t>器</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设计模式的一种</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a:t>
            </a:r>
            <a:r>
              <a:rPr lang="zh-CN" altLang="en-US" sz="2400" dirty="0">
                <a:ea typeface="宋体" pitchFamily="2" charset="-122"/>
                <a:cs typeface="Times New Roman" pitchFamily="18" charset="0"/>
              </a:rPr>
              <a:t>主要用于遍历 </a:t>
            </a:r>
            <a:r>
              <a:rPr lang="en-US" altLang="zh-CN" sz="2400" dirty="0">
                <a:ea typeface="宋体" pitchFamily="2" charset="-122"/>
                <a:cs typeface="Times New Roman" pitchFamily="18" charset="0"/>
              </a:rPr>
              <a:t>Collection </a:t>
            </a:r>
            <a:r>
              <a:rPr lang="zh-CN" altLang="en-US" sz="2400" dirty="0">
                <a:ea typeface="宋体" pitchFamily="2" charset="-122"/>
                <a:cs typeface="Times New Roman" pitchFamily="18" charset="0"/>
              </a:rPr>
              <a:t>集合中</a:t>
            </a:r>
            <a:r>
              <a:rPr lang="zh-CN" altLang="en-US" sz="2400">
                <a:ea typeface="宋体" pitchFamily="2" charset="-122"/>
                <a:cs typeface="Times New Roman" pitchFamily="18" charset="0"/>
              </a:rPr>
              <a:t>的</a:t>
            </a:r>
            <a:r>
              <a:rPr lang="zh-CN" altLang="en-US" sz="2400" smtClean="0">
                <a:ea typeface="宋体" pitchFamily="2" charset="-122"/>
                <a:cs typeface="Times New Roman" pitchFamily="18" charset="0"/>
              </a:rPr>
              <a:t>元素。</a:t>
            </a:r>
            <a:endParaRPr lang="en-US" altLang="zh-CN" sz="2400" dirty="0" smtClean="0">
              <a:ea typeface="宋体" pitchFamily="2" charset="-122"/>
              <a:cs typeface="Times New Roman" pitchFamily="18" charset="0"/>
            </a:endParaRPr>
          </a:p>
          <a:p>
            <a:pPr>
              <a:buFont typeface="Wingdings" pitchFamily="2" charset="2"/>
              <a:buChar char="l"/>
            </a:pPr>
            <a:endParaRPr lang="en-US" altLang="zh-CN" sz="2400" dirty="0">
              <a:ea typeface="宋体" pitchFamily="2" charset="-122"/>
              <a:cs typeface="Times New Roman" pitchFamily="18" charset="0"/>
            </a:endParaRPr>
          </a:p>
          <a:p>
            <a:pPr>
              <a:buFont typeface="Wingdings" pitchFamily="2" charset="2"/>
              <a:buChar char="l"/>
            </a:pPr>
            <a:r>
              <a:rPr lang="zh-CN" altLang="en-US" sz="2400" dirty="0">
                <a:ea typeface="宋体" pitchFamily="2" charset="-122"/>
                <a:cs typeface="Times New Roman" pitchFamily="18" charset="0"/>
              </a:rPr>
              <a:t>所有实现了Collection接口的集合类都有一个</a:t>
            </a:r>
            <a:r>
              <a:rPr lang="zh-CN" altLang="en-US" sz="2400" dirty="0"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方法，用以</a:t>
            </a:r>
            <a:r>
              <a:rPr lang="zh-CN" altLang="en-US" sz="2400" dirty="0">
                <a:ea typeface="宋体" pitchFamily="2" charset="-122"/>
                <a:cs typeface="Times New Roman" pitchFamily="18" charset="0"/>
              </a:rPr>
              <a:t>返回一个实现了Iterator接口的对象</a:t>
            </a:r>
            <a:r>
              <a:rPr lang="zh-CN" altLang="en-US"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a:buFont typeface="Wingdings" pitchFamily="2" charset="2"/>
              <a:buChar char="l"/>
            </a:pPr>
            <a:endParaRPr lang="zh-CN" altLang="en-US" sz="2400" dirty="0">
              <a:ea typeface="宋体" pitchFamily="2" charset="-122"/>
              <a:cs typeface="Times New Roman" pitchFamily="18" charset="0"/>
            </a:endParaRPr>
          </a:p>
          <a:p>
            <a:pPr>
              <a:buFont typeface="Wingdings" pitchFamily="2" charset="2"/>
              <a:buChar char="l"/>
            </a:pPr>
            <a:r>
              <a:rPr lang="en-US" altLang="zh-CN" sz="2400" b="1" dirty="0" smtClean="0">
                <a:ea typeface="宋体" pitchFamily="2" charset="-122"/>
                <a:cs typeface="Times New Roman" pitchFamily="18" charset="0"/>
              </a:rPr>
              <a:t>Iterator </a:t>
            </a:r>
            <a:r>
              <a:rPr lang="zh-CN" altLang="en-US" sz="2400" b="1" dirty="0" smtClean="0">
                <a:ea typeface="宋体" pitchFamily="2" charset="-122"/>
                <a:cs typeface="Times New Roman" pitchFamily="18" charset="0"/>
              </a:rPr>
              <a:t>仅用于遍历集合</a:t>
            </a:r>
            <a:r>
              <a:rPr lang="zh-CN" altLang="en-US" sz="2400" dirty="0" smtClean="0">
                <a:ea typeface="宋体" pitchFamily="2" charset="-122"/>
                <a:cs typeface="Times New Roman" pitchFamily="18" charset="0"/>
              </a:rPr>
              <a:t>，</a:t>
            </a:r>
            <a:r>
              <a:rPr lang="en-US" altLang="zh-CN" sz="2400" dirty="0" err="1"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本身并不提供承装对象的能力。如果需要创建 </a:t>
            </a:r>
            <a:r>
              <a:rPr lang="en-US" altLang="zh-CN" sz="2400" dirty="0" err="1"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对象，则必须有一个被迭代的集合。</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22697380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11560" y="5114005"/>
            <a:ext cx="7704855" cy="1200329"/>
          </a:xfrm>
          <a:prstGeom prst="rect">
            <a:avLst/>
          </a:prstGeom>
          <a:noFill/>
        </p:spPr>
        <p:txBody>
          <a:bodyPr wrap="square" rtlCol="0">
            <a:spAutoFit/>
          </a:bodyPr>
          <a:lstStyle/>
          <a:p>
            <a:r>
              <a:rPr lang="zh-CN" altLang="zh-CN" sz="2400" dirty="0">
                <a:ea typeface="宋体" pitchFamily="2" charset="-122"/>
                <a:cs typeface="Times New Roman" pitchFamily="18" charset="0"/>
              </a:rPr>
              <a:t>在调用</a:t>
            </a:r>
            <a:r>
              <a:rPr lang="en-US" altLang="zh-CN" sz="2400" dirty="0" err="1">
                <a:ea typeface="宋体" pitchFamily="2" charset="-122"/>
                <a:cs typeface="Times New Roman" pitchFamily="18" charset="0"/>
              </a:rPr>
              <a:t>it.next</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方法之前必须要调用</a:t>
            </a:r>
            <a:r>
              <a:rPr lang="en-US" altLang="zh-CN" sz="2400" dirty="0" err="1">
                <a:ea typeface="宋体" pitchFamily="2" charset="-122"/>
                <a:cs typeface="Times New Roman" pitchFamily="18" charset="0"/>
              </a:rPr>
              <a:t>it.hasNext</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进行检测。若不调用，且下一条记录无效，直接调用</a:t>
            </a:r>
            <a:r>
              <a:rPr lang="en-US" altLang="zh-CN" sz="2400" dirty="0" err="1">
                <a:ea typeface="宋体" pitchFamily="2" charset="-122"/>
                <a:cs typeface="Times New Roman" pitchFamily="18" charset="0"/>
              </a:rPr>
              <a:t>it.next</a:t>
            </a:r>
            <a:r>
              <a:rPr lang="en-US" altLang="zh-CN" sz="2400" dirty="0">
                <a:ea typeface="宋体" pitchFamily="2" charset="-122"/>
                <a:cs typeface="Times New Roman" pitchFamily="18" charset="0"/>
              </a:rPr>
              <a:t>()</a:t>
            </a:r>
            <a:r>
              <a:rPr lang="zh-CN" altLang="zh-CN" sz="2400" dirty="0">
                <a:ea typeface="宋体" pitchFamily="2" charset="-122"/>
                <a:cs typeface="Times New Roman" pitchFamily="18" charset="0"/>
              </a:rPr>
              <a:t>会抛出</a:t>
            </a:r>
            <a:r>
              <a:rPr lang="en-US" altLang="zh-CN" sz="2400" dirty="0" err="1">
                <a:ea typeface="宋体" pitchFamily="2" charset="-122"/>
                <a:cs typeface="Times New Roman" pitchFamily="18" charset="0"/>
              </a:rPr>
              <a:t>NoSuchElementException</a:t>
            </a:r>
            <a:r>
              <a:rPr lang="zh-CN" altLang="zh-CN" sz="2400" dirty="0">
                <a:ea typeface="宋体" pitchFamily="2" charset="-122"/>
                <a:cs typeface="Times New Roman" pitchFamily="18" charset="0"/>
              </a:rPr>
              <a:t>异常。</a:t>
            </a:r>
            <a:endParaRPr lang="en-US" altLang="zh-CN" sz="2400" dirty="0" smtClean="0">
              <a:ea typeface="宋体" pitchFamily="2" charset="-122"/>
              <a:cs typeface="Times New Roman" pitchFamily="18" charset="0"/>
            </a:endParaRPr>
          </a:p>
        </p:txBody>
      </p:sp>
      <p:pic>
        <p:nvPicPr>
          <p:cNvPr id="24" name="Picture 3"/>
          <p:cNvPicPr>
            <a:picLocks noChangeAspect="1" noChangeArrowheads="1"/>
          </p:cNvPicPr>
          <p:nvPr/>
        </p:nvPicPr>
        <p:blipFill>
          <a:blip r:embed="rId2"/>
          <a:srcRect/>
          <a:stretch>
            <a:fillRect/>
          </a:stretch>
        </p:blipFill>
        <p:spPr bwMode="auto">
          <a:xfrm>
            <a:off x="323528" y="1484784"/>
            <a:ext cx="8649405" cy="2088232"/>
          </a:xfrm>
          <a:prstGeom prst="rect">
            <a:avLst/>
          </a:prstGeom>
          <a:noFill/>
          <a:ln w="9525">
            <a:noFill/>
            <a:miter lim="800000"/>
            <a:headEnd/>
            <a:tailEnd/>
          </a:ln>
          <a:effectLst/>
        </p:spPr>
      </p:pic>
      <p:sp>
        <p:nvSpPr>
          <p:cNvPr id="3" name="TextBox 2"/>
          <p:cNvSpPr txBox="1"/>
          <p:nvPr/>
        </p:nvSpPr>
        <p:spPr>
          <a:xfrm>
            <a:off x="3347864" y="771592"/>
            <a:ext cx="4032448" cy="584775"/>
          </a:xfrm>
          <a:prstGeom prst="rect">
            <a:avLst/>
          </a:prstGeom>
          <a:noFill/>
        </p:spPr>
        <p:txBody>
          <a:bodyPr wrap="square" rtlCol="0">
            <a:spAutoFit/>
          </a:bodyPr>
          <a:lstStyle/>
          <a:p>
            <a:r>
              <a:rPr lang="en-US" altLang="zh-CN" sz="3200" b="1" dirty="0" smtClean="0">
                <a:ea typeface="宋体" pitchFamily="2" charset="-122"/>
                <a:cs typeface="Times New Roman" pitchFamily="18" charset="0"/>
              </a:rPr>
              <a:t>Iterator</a:t>
            </a:r>
            <a:r>
              <a:rPr lang="zh-CN" altLang="en-US" sz="3200" b="1" dirty="0" smtClean="0">
                <a:ea typeface="宋体" pitchFamily="2" charset="-122"/>
                <a:cs typeface="Times New Roman" pitchFamily="18" charset="0"/>
              </a:rPr>
              <a:t>接口的方法</a:t>
            </a:r>
            <a:endParaRPr lang="zh-CN" altLang="en-US" sz="3200" b="1" dirty="0">
              <a:ea typeface="宋体" pitchFamily="2" charset="-122"/>
              <a:cs typeface="Times New Roman" pitchFamily="18" charset="0"/>
            </a:endParaRPr>
          </a:p>
        </p:txBody>
      </p:sp>
      <p:pic>
        <p:nvPicPr>
          <p:cNvPr id="25" name="Picture 7" descr="捕获"/>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11560" y="3956050"/>
            <a:ext cx="6338887" cy="1057275"/>
          </a:xfrm>
          <a:prstGeom prst="rect">
            <a:avLst/>
          </a:prstGeom>
          <a:solidFill>
            <a:srgbClr val="FF0000">
              <a:alpha val="34901"/>
            </a:srgbClr>
          </a:solidFill>
          <a:ln w="9525">
            <a:solidFill>
              <a:srgbClr val="0000FF"/>
            </a:solidFill>
            <a:miter lim="800000"/>
            <a:headEnd/>
            <a:tailEnd/>
          </a:ln>
        </p:spPr>
      </p:pic>
    </p:spTree>
    <p:extLst>
      <p:ext uri="{BB962C8B-B14F-4D97-AF65-F5344CB8AC3E}">
        <p14:creationId xmlns:p14="http://schemas.microsoft.com/office/powerpoint/2010/main" val="20586301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39752" y="764704"/>
            <a:ext cx="4780646" cy="853822"/>
          </a:xfrm>
        </p:spPr>
        <p:txBody>
          <a:bodyPr/>
          <a:lstStyle/>
          <a:p>
            <a:r>
              <a:rPr lang="en-US" altLang="zh-CN" b="1" dirty="0" err="1" smtClean="0">
                <a:latin typeface="+mn-lt"/>
                <a:ea typeface="宋体" pitchFamily="2" charset="-122"/>
                <a:cs typeface="Times New Roman" pitchFamily="18" charset="0"/>
              </a:rPr>
              <a:t>ListIterator</a:t>
            </a:r>
            <a:r>
              <a:rPr lang="zh-CN" altLang="en-US" b="1" dirty="0" smtClean="0">
                <a:latin typeface="+mn-lt"/>
                <a:ea typeface="宋体" pitchFamily="2" charset="-122"/>
                <a:cs typeface="Times New Roman" pitchFamily="18" charset="0"/>
              </a:rPr>
              <a:t>接口（了解）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395536" y="1628800"/>
            <a:ext cx="8229600" cy="4320480"/>
          </a:xfrm>
        </p:spPr>
        <p:txBody>
          <a:bodyPr>
            <a:normAutofit lnSpcReduction="10000"/>
          </a:bodyPr>
          <a:lstStyle/>
          <a:p>
            <a:pPr>
              <a:buFont typeface="Wingdings" pitchFamily="2" charset="2"/>
              <a:buChar char="l"/>
            </a:pP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额外提供了一个 </a:t>
            </a:r>
            <a:r>
              <a:rPr lang="en-US" altLang="zh-CN" dirty="0" err="1" smtClean="0">
                <a:ea typeface="宋体" pitchFamily="2" charset="-122"/>
                <a:cs typeface="Times New Roman" pitchFamily="18" charset="0"/>
              </a:rPr>
              <a:t>listIterator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方法，该方法返回一个 </a:t>
            </a:r>
            <a:r>
              <a:rPr lang="en-US" altLang="zh-CN" dirty="0" err="1" smtClean="0">
                <a:ea typeface="宋体" pitchFamily="2" charset="-122"/>
                <a:cs typeface="Times New Roman" pitchFamily="18" charset="0"/>
              </a:rPr>
              <a:t>ListIterator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对象， </a:t>
            </a:r>
            <a:r>
              <a:rPr lang="en-US" altLang="zh-CN" dirty="0" err="1" smtClean="0">
                <a:ea typeface="宋体" pitchFamily="2" charset="-122"/>
                <a:cs typeface="Times New Roman" pitchFamily="18" charset="0"/>
              </a:rPr>
              <a:t>ListIterator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接口继承了 </a:t>
            </a:r>
            <a:r>
              <a:rPr lang="en-US" altLang="zh-CN" dirty="0" err="1" smtClean="0">
                <a:ea typeface="宋体" pitchFamily="2" charset="-122"/>
                <a:cs typeface="Times New Roman" pitchFamily="18" charset="0"/>
              </a:rPr>
              <a:t>Iterator</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接口，提供了专门操作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的方法：</a:t>
            </a:r>
            <a:endParaRPr lang="en-US" altLang="zh-CN" dirty="0" smtClean="0">
              <a:ea typeface="宋体" pitchFamily="2" charset="-122"/>
              <a:cs typeface="Times New Roman" pitchFamily="18" charset="0"/>
            </a:endParaRPr>
          </a:p>
          <a:p>
            <a:pPr lvl="1">
              <a:buFont typeface="Wingdings" pitchFamily="2" charset="2"/>
              <a:buChar char="Ø"/>
            </a:pPr>
            <a:r>
              <a:rPr lang="en-US" altLang="zh-CN" b="1" dirty="0">
                <a:solidFill>
                  <a:srgbClr val="C00000"/>
                </a:solidFill>
                <a:ea typeface="宋体" pitchFamily="2" charset="-122"/>
                <a:cs typeface="Times New Roman" pitchFamily="18" charset="0"/>
              </a:rPr>
              <a:t>void add()</a:t>
            </a:r>
          </a:p>
          <a:p>
            <a:pPr marL="457200" lvl="1" indent="0">
              <a:buNone/>
            </a:pPr>
            <a:endParaRPr lang="en-US" altLang="zh-CN" b="1" dirty="0">
              <a:solidFill>
                <a:srgbClr val="C00000"/>
              </a:solidFill>
              <a:ea typeface="宋体" pitchFamily="2" charset="-122"/>
              <a:cs typeface="Times New Roman" pitchFamily="18" charset="0"/>
            </a:endParaRPr>
          </a:p>
          <a:p>
            <a:pPr lvl="1">
              <a:buFont typeface="Wingdings" pitchFamily="2" charset="2"/>
              <a:buChar char="Ø"/>
            </a:pPr>
            <a:r>
              <a:rPr lang="en-US" altLang="zh-CN" b="1" dirty="0" err="1" smtClean="0">
                <a:solidFill>
                  <a:srgbClr val="C00000"/>
                </a:solidFill>
                <a:ea typeface="宋体" pitchFamily="2" charset="-122"/>
                <a:cs typeface="Times New Roman" pitchFamily="18" charset="0"/>
              </a:rPr>
              <a:t>boolean</a:t>
            </a:r>
            <a:r>
              <a:rPr lang="en-US" altLang="zh-CN" b="1" dirty="0" smtClean="0">
                <a:solidFill>
                  <a:srgbClr val="C00000"/>
                </a:solidFill>
                <a:ea typeface="宋体" pitchFamily="2" charset="-122"/>
                <a:cs typeface="Times New Roman" pitchFamily="18" charset="0"/>
              </a:rPr>
              <a:t> </a:t>
            </a:r>
            <a:r>
              <a:rPr lang="en-US" altLang="zh-CN" b="1" dirty="0" err="1" smtClean="0">
                <a:solidFill>
                  <a:srgbClr val="C00000"/>
                </a:solidFill>
                <a:ea typeface="宋体" pitchFamily="2" charset="-122"/>
                <a:cs typeface="Times New Roman" pitchFamily="18" charset="0"/>
              </a:rPr>
              <a:t>hasPrevious</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Object previous()</a:t>
            </a:r>
          </a:p>
          <a:p>
            <a:pPr marL="457200" lvl="1" indent="0">
              <a:buNone/>
            </a:pPr>
            <a:endParaRPr lang="en-US" altLang="zh-CN" b="1" dirty="0">
              <a:solidFill>
                <a:srgbClr val="C00000"/>
              </a:solidFill>
              <a:ea typeface="宋体" pitchFamily="2" charset="-122"/>
              <a:cs typeface="Times New Roman" pitchFamily="18" charset="0"/>
            </a:endParaRPr>
          </a:p>
          <a:p>
            <a:pPr lvl="1">
              <a:buFont typeface="Wingdings" pitchFamily="2" charset="2"/>
              <a:buChar char="Ø"/>
            </a:pPr>
            <a:r>
              <a:rPr lang="en-US" altLang="zh-CN" b="1" dirty="0" smtClean="0">
                <a:solidFill>
                  <a:srgbClr val="C00000"/>
                </a:solidFill>
                <a:ea typeface="宋体" pitchFamily="2" charset="-122"/>
                <a:cs typeface="Times New Roman" pitchFamily="18" charset="0"/>
              </a:rPr>
              <a:t>Boolean </a:t>
            </a:r>
            <a:r>
              <a:rPr lang="en-US" altLang="zh-CN" b="1" dirty="0" err="1" smtClean="0">
                <a:solidFill>
                  <a:srgbClr val="C00000"/>
                </a:solidFill>
                <a:ea typeface="宋体" pitchFamily="2" charset="-122"/>
                <a:cs typeface="Times New Roman" pitchFamily="18" charset="0"/>
              </a:rPr>
              <a:t>hasNext</a:t>
            </a:r>
            <a:r>
              <a:rPr lang="en-US" altLang="zh-CN" b="1" dirty="0" smtClean="0">
                <a:solidFill>
                  <a:srgbClr val="C00000"/>
                </a:solidFill>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Object next()</a:t>
            </a:r>
          </a:p>
        </p:txBody>
      </p:sp>
    </p:spTree>
    <p:extLst>
      <p:ext uri="{BB962C8B-B14F-4D97-AF65-F5344CB8AC3E}">
        <p14:creationId xmlns:p14="http://schemas.microsoft.com/office/powerpoint/2010/main" val="28045152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836712"/>
            <a:ext cx="7654520" cy="857256"/>
          </a:xfrm>
        </p:spPr>
        <p:txBody>
          <a:bodyPr/>
          <a:lstStyle/>
          <a:p>
            <a:r>
              <a:rPr lang="en-US" altLang="zh-CN" b="1" dirty="0">
                <a:ea typeface="宋体" pitchFamily="2" charset="-122"/>
              </a:rPr>
              <a:t>Iterator</a:t>
            </a:r>
            <a:r>
              <a:rPr lang="zh-CN" altLang="en-US" b="1" dirty="0">
                <a:ea typeface="宋体" pitchFamily="2" charset="-122"/>
              </a:rPr>
              <a:t>和</a:t>
            </a:r>
            <a:r>
              <a:rPr lang="en-US" altLang="zh-CN" b="1" dirty="0" err="1">
                <a:ea typeface="宋体" pitchFamily="2" charset="-122"/>
              </a:rPr>
              <a:t>ListIterator</a:t>
            </a:r>
            <a:r>
              <a:rPr lang="zh-CN" altLang="en-US" b="1" dirty="0">
                <a:ea typeface="宋体" pitchFamily="2" charset="-122"/>
              </a:rPr>
              <a:t>主要</a:t>
            </a:r>
            <a:r>
              <a:rPr lang="zh-CN" altLang="en-US" b="1" dirty="0" smtClean="0">
                <a:ea typeface="宋体" pitchFamily="2" charset="-122"/>
              </a:rPr>
              <a:t>区别</a:t>
            </a:r>
            <a:r>
              <a:rPr lang="en-US" altLang="zh-CN" b="1" dirty="0" smtClean="0">
                <a:ea typeface="宋体" pitchFamily="2" charset="-122"/>
              </a:rPr>
              <a:t>(</a:t>
            </a:r>
            <a:r>
              <a:rPr lang="zh-CN" altLang="en-US" b="1" dirty="0" smtClean="0">
                <a:ea typeface="宋体" pitchFamily="2" charset="-122"/>
              </a:rPr>
              <a:t>了解</a:t>
            </a:r>
            <a:r>
              <a:rPr lang="en-US" altLang="zh-CN" b="1" dirty="0" smtClean="0">
                <a:ea typeface="宋体" pitchFamily="2" charset="-122"/>
              </a:rPr>
              <a:t>)</a:t>
            </a:r>
            <a:endParaRPr lang="zh-CN" altLang="en-US" b="1" dirty="0"/>
          </a:p>
        </p:txBody>
      </p:sp>
      <p:sp>
        <p:nvSpPr>
          <p:cNvPr id="3" name="内容占位符 2"/>
          <p:cNvSpPr>
            <a:spLocks noGrp="1"/>
          </p:cNvSpPr>
          <p:nvPr>
            <p:ph idx="1"/>
          </p:nvPr>
        </p:nvSpPr>
        <p:spPr>
          <a:xfrm>
            <a:off x="323528" y="1844824"/>
            <a:ext cx="8445624" cy="4464495"/>
          </a:xfrm>
        </p:spPr>
        <p:txBody>
          <a:bodyPr>
            <a:normAutofit fontScale="85000" lnSpcReduction="20000"/>
          </a:bodyPr>
          <a:lstStyle/>
          <a:p>
            <a:pPr marL="0" indent="0">
              <a:lnSpc>
                <a:spcPct val="120000"/>
              </a:lnSpc>
              <a:buNone/>
            </a:pPr>
            <a:r>
              <a:rPr lang="zh-CN" altLang="en-US" dirty="0">
                <a:ea typeface="宋体" pitchFamily="2" charset="-122"/>
              </a:rPr>
              <a:t>一</a:t>
            </a:r>
            <a:r>
              <a:rPr lang="zh-CN" altLang="en-US" dirty="0" smtClean="0">
                <a:ea typeface="宋体" pitchFamily="2" charset="-122"/>
              </a:rPr>
              <a:t>、</a:t>
            </a:r>
            <a:r>
              <a:rPr lang="en-US" altLang="zh-CN" dirty="0" err="1">
                <a:ea typeface="宋体" pitchFamily="2" charset="-122"/>
              </a:rPr>
              <a:t>ListIterator</a:t>
            </a:r>
            <a:r>
              <a:rPr lang="zh-CN" altLang="en-US" dirty="0">
                <a:ea typeface="宋体" pitchFamily="2" charset="-122"/>
              </a:rPr>
              <a:t>和</a:t>
            </a:r>
            <a:r>
              <a:rPr lang="en-US" altLang="zh-CN" dirty="0">
                <a:ea typeface="宋体" pitchFamily="2" charset="-122"/>
              </a:rPr>
              <a:t>Iterator</a:t>
            </a:r>
            <a:r>
              <a:rPr lang="zh-CN" altLang="en-US" dirty="0">
                <a:ea typeface="宋体" pitchFamily="2" charset="-122"/>
              </a:rPr>
              <a:t>都有</a:t>
            </a:r>
            <a:r>
              <a:rPr lang="en-US" altLang="zh-CN" dirty="0" err="1">
                <a:ea typeface="宋体" pitchFamily="2" charset="-122"/>
              </a:rPr>
              <a:t>hasNext</a:t>
            </a:r>
            <a:r>
              <a:rPr lang="en-US" altLang="zh-CN" dirty="0">
                <a:ea typeface="宋体" pitchFamily="2" charset="-122"/>
              </a:rPr>
              <a:t>()</a:t>
            </a:r>
            <a:r>
              <a:rPr lang="zh-CN" altLang="en-US" dirty="0">
                <a:ea typeface="宋体" pitchFamily="2" charset="-122"/>
              </a:rPr>
              <a:t>和</a:t>
            </a:r>
            <a:r>
              <a:rPr lang="en-US" altLang="zh-CN" dirty="0">
                <a:ea typeface="宋体" pitchFamily="2" charset="-122"/>
              </a:rPr>
              <a:t>next()</a:t>
            </a:r>
            <a:r>
              <a:rPr lang="zh-CN" altLang="en-US" dirty="0">
                <a:ea typeface="宋体" pitchFamily="2" charset="-122"/>
              </a:rPr>
              <a:t>方法，可以实现</a:t>
            </a:r>
            <a:r>
              <a:rPr lang="zh-CN" altLang="en-US" dirty="0">
                <a:solidFill>
                  <a:srgbClr val="0000FF"/>
                </a:solidFill>
                <a:ea typeface="宋体" pitchFamily="2" charset="-122"/>
              </a:rPr>
              <a:t>顺序向后遍历</a:t>
            </a:r>
            <a:r>
              <a:rPr lang="zh-CN" altLang="en-US" dirty="0">
                <a:ea typeface="宋体" pitchFamily="2" charset="-122"/>
              </a:rPr>
              <a:t>。但是</a:t>
            </a:r>
            <a:r>
              <a:rPr lang="en-US" altLang="zh-CN" dirty="0" err="1">
                <a:ea typeface="宋体" pitchFamily="2" charset="-122"/>
              </a:rPr>
              <a:t>ListIterator</a:t>
            </a:r>
            <a:r>
              <a:rPr lang="zh-CN" altLang="en-US" dirty="0">
                <a:ea typeface="宋体" pitchFamily="2" charset="-122"/>
              </a:rPr>
              <a:t>有</a:t>
            </a:r>
            <a:r>
              <a:rPr lang="en-US" altLang="zh-CN" dirty="0" err="1">
                <a:ea typeface="宋体" pitchFamily="2" charset="-122"/>
              </a:rPr>
              <a:t>hasPrevious</a:t>
            </a:r>
            <a:r>
              <a:rPr lang="en-US" altLang="zh-CN" dirty="0">
                <a:ea typeface="宋体" pitchFamily="2" charset="-122"/>
              </a:rPr>
              <a:t>()</a:t>
            </a:r>
            <a:r>
              <a:rPr lang="zh-CN" altLang="en-US" dirty="0">
                <a:ea typeface="宋体" pitchFamily="2" charset="-122"/>
              </a:rPr>
              <a:t>和</a:t>
            </a:r>
            <a:r>
              <a:rPr lang="en-US" altLang="zh-CN" dirty="0">
                <a:ea typeface="宋体" pitchFamily="2" charset="-122"/>
              </a:rPr>
              <a:t>previous()</a:t>
            </a:r>
            <a:r>
              <a:rPr lang="zh-CN" altLang="en-US" dirty="0">
                <a:ea typeface="宋体" pitchFamily="2" charset="-122"/>
              </a:rPr>
              <a:t>方法，</a:t>
            </a:r>
            <a:r>
              <a:rPr lang="zh-CN" altLang="en-US" dirty="0">
                <a:solidFill>
                  <a:srgbClr val="0000FF"/>
                </a:solidFill>
                <a:ea typeface="宋体" pitchFamily="2" charset="-122"/>
              </a:rPr>
              <a:t>可以实现逆向（顺序向前）遍历</a:t>
            </a:r>
            <a:r>
              <a:rPr lang="zh-CN" altLang="en-US" dirty="0">
                <a:ea typeface="宋体" pitchFamily="2" charset="-122"/>
              </a:rPr>
              <a:t>。</a:t>
            </a:r>
            <a:r>
              <a:rPr lang="en-US" altLang="zh-CN" dirty="0">
                <a:ea typeface="宋体" pitchFamily="2" charset="-122"/>
              </a:rPr>
              <a:t>Iterator</a:t>
            </a:r>
            <a:r>
              <a:rPr lang="zh-CN" altLang="en-US" dirty="0">
                <a:ea typeface="宋体" pitchFamily="2" charset="-122"/>
              </a:rPr>
              <a:t>就不可以。</a:t>
            </a:r>
          </a:p>
          <a:p>
            <a:pPr marL="0" indent="0">
              <a:lnSpc>
                <a:spcPct val="120000"/>
              </a:lnSpc>
              <a:buNone/>
            </a:pPr>
            <a:r>
              <a:rPr lang="zh-CN" altLang="en-US" dirty="0">
                <a:ea typeface="宋体" pitchFamily="2" charset="-122"/>
              </a:rPr>
              <a:t>二</a:t>
            </a:r>
            <a:r>
              <a:rPr lang="zh-CN" altLang="en-US" dirty="0" smtClean="0">
                <a:ea typeface="宋体" pitchFamily="2" charset="-122"/>
              </a:rPr>
              <a:t>、</a:t>
            </a:r>
            <a:r>
              <a:rPr lang="en-US" altLang="zh-CN" dirty="0" err="1">
                <a:ea typeface="宋体" pitchFamily="2" charset="-122"/>
              </a:rPr>
              <a:t>ListIterator</a:t>
            </a:r>
            <a:r>
              <a:rPr lang="zh-CN" altLang="en-US" dirty="0">
                <a:ea typeface="宋体" pitchFamily="2" charset="-122"/>
              </a:rPr>
              <a:t>可以定位当前的索引位置，</a:t>
            </a:r>
            <a:r>
              <a:rPr lang="en-US" altLang="zh-CN" dirty="0" err="1">
                <a:ea typeface="宋体" pitchFamily="2" charset="-122"/>
              </a:rPr>
              <a:t>nextIndex</a:t>
            </a:r>
            <a:r>
              <a:rPr lang="en-US" altLang="zh-CN" dirty="0">
                <a:ea typeface="宋体" pitchFamily="2" charset="-122"/>
              </a:rPr>
              <a:t>()</a:t>
            </a:r>
            <a:r>
              <a:rPr lang="zh-CN" altLang="en-US" dirty="0">
                <a:ea typeface="宋体" pitchFamily="2" charset="-122"/>
              </a:rPr>
              <a:t>和</a:t>
            </a:r>
            <a:r>
              <a:rPr lang="en-US" altLang="zh-CN" dirty="0" err="1">
                <a:ea typeface="宋体" pitchFamily="2" charset="-122"/>
              </a:rPr>
              <a:t>previousIndex</a:t>
            </a:r>
            <a:r>
              <a:rPr lang="en-US" altLang="zh-CN" dirty="0">
                <a:ea typeface="宋体" pitchFamily="2" charset="-122"/>
              </a:rPr>
              <a:t>()</a:t>
            </a:r>
            <a:r>
              <a:rPr lang="zh-CN" altLang="en-US" dirty="0">
                <a:ea typeface="宋体" pitchFamily="2" charset="-122"/>
              </a:rPr>
              <a:t>可以实现。</a:t>
            </a:r>
            <a:r>
              <a:rPr lang="en-US" altLang="zh-CN" dirty="0">
                <a:ea typeface="宋体" pitchFamily="2" charset="-122"/>
              </a:rPr>
              <a:t>Iterator </a:t>
            </a:r>
            <a:r>
              <a:rPr lang="zh-CN" altLang="en-US" dirty="0">
                <a:ea typeface="宋体" pitchFamily="2" charset="-122"/>
              </a:rPr>
              <a:t>没有此功能</a:t>
            </a:r>
            <a:r>
              <a:rPr lang="zh-CN" altLang="en-US" dirty="0" smtClean="0">
                <a:ea typeface="宋体" pitchFamily="2" charset="-122"/>
              </a:rPr>
              <a:t>。</a:t>
            </a:r>
            <a:endParaRPr lang="en-US" altLang="zh-CN" dirty="0" smtClean="0">
              <a:ea typeface="宋体" pitchFamily="2" charset="-122"/>
            </a:endParaRPr>
          </a:p>
          <a:p>
            <a:pPr marL="0" indent="0">
              <a:lnSpc>
                <a:spcPct val="120000"/>
              </a:lnSpc>
              <a:buNone/>
            </a:pPr>
            <a:r>
              <a:rPr lang="zh-CN" altLang="en-US" dirty="0" smtClean="0">
                <a:ea typeface="宋体" pitchFamily="2" charset="-122"/>
              </a:rPr>
              <a:t>三、</a:t>
            </a:r>
            <a:r>
              <a:rPr lang="en-US" altLang="zh-CN" dirty="0" err="1">
                <a:ea typeface="宋体" pitchFamily="2" charset="-122"/>
              </a:rPr>
              <a:t>ListIterator</a:t>
            </a:r>
            <a:r>
              <a:rPr lang="zh-CN" altLang="en-US" dirty="0">
                <a:ea typeface="宋体" pitchFamily="2" charset="-122"/>
              </a:rPr>
              <a:t>有</a:t>
            </a:r>
            <a:r>
              <a:rPr lang="en-US" altLang="zh-CN" dirty="0">
                <a:ea typeface="宋体" pitchFamily="2" charset="-122"/>
              </a:rPr>
              <a:t>add()</a:t>
            </a:r>
            <a:r>
              <a:rPr lang="zh-CN" altLang="en-US" dirty="0">
                <a:ea typeface="宋体" pitchFamily="2" charset="-122"/>
              </a:rPr>
              <a:t>方法，可以向</a:t>
            </a:r>
            <a:r>
              <a:rPr lang="en-US" altLang="zh-CN" dirty="0">
                <a:ea typeface="宋体" pitchFamily="2" charset="-122"/>
              </a:rPr>
              <a:t>List</a:t>
            </a:r>
            <a:r>
              <a:rPr lang="zh-CN" altLang="en-US" dirty="0" smtClean="0">
                <a:ea typeface="宋体" pitchFamily="2" charset="-122"/>
              </a:rPr>
              <a:t>中</a:t>
            </a:r>
            <a:r>
              <a:rPr lang="zh-CN" altLang="en-US" dirty="0">
                <a:ea typeface="宋体" pitchFamily="2" charset="-122"/>
              </a:rPr>
              <a:t>插入</a:t>
            </a:r>
            <a:r>
              <a:rPr lang="zh-CN" altLang="en-US" dirty="0" smtClean="0">
                <a:ea typeface="宋体" pitchFamily="2" charset="-122"/>
              </a:rPr>
              <a:t>对象</a:t>
            </a:r>
            <a:r>
              <a:rPr lang="zh-CN" altLang="en-US" dirty="0">
                <a:ea typeface="宋体" pitchFamily="2" charset="-122"/>
              </a:rPr>
              <a:t>，而</a:t>
            </a:r>
            <a:r>
              <a:rPr lang="en-US" altLang="zh-CN" dirty="0">
                <a:ea typeface="宋体" pitchFamily="2" charset="-122"/>
              </a:rPr>
              <a:t>Iterator</a:t>
            </a:r>
            <a:r>
              <a:rPr lang="zh-CN" altLang="en-US" dirty="0">
                <a:ea typeface="宋体" pitchFamily="2" charset="-122"/>
              </a:rPr>
              <a:t>不能</a:t>
            </a:r>
            <a:r>
              <a:rPr lang="zh-CN" altLang="en-US" dirty="0" smtClean="0">
                <a:ea typeface="宋体" pitchFamily="2" charset="-122"/>
              </a:rPr>
              <a:t>。</a:t>
            </a:r>
            <a:endParaRPr lang="zh-CN" altLang="en-US" dirty="0">
              <a:ea typeface="宋体" pitchFamily="2" charset="-122"/>
            </a:endParaRPr>
          </a:p>
          <a:p>
            <a:pPr marL="0" indent="0">
              <a:lnSpc>
                <a:spcPct val="120000"/>
              </a:lnSpc>
              <a:buNone/>
            </a:pPr>
            <a:r>
              <a:rPr lang="zh-CN" altLang="en-US" dirty="0">
                <a:ea typeface="宋体" pitchFamily="2" charset="-122"/>
              </a:rPr>
              <a:t>四、都可实现删除对象，但是</a:t>
            </a:r>
            <a:r>
              <a:rPr lang="en-US" altLang="zh-CN" dirty="0" err="1">
                <a:ea typeface="宋体" pitchFamily="2" charset="-122"/>
              </a:rPr>
              <a:t>ListIterator</a:t>
            </a:r>
            <a:r>
              <a:rPr lang="zh-CN" altLang="en-US" dirty="0">
                <a:ea typeface="宋体" pitchFamily="2" charset="-122"/>
              </a:rPr>
              <a:t>可以实现对象的修改，</a:t>
            </a:r>
            <a:r>
              <a:rPr lang="en-US" altLang="zh-CN" dirty="0">
                <a:ea typeface="宋体" pitchFamily="2" charset="-122"/>
              </a:rPr>
              <a:t>set()</a:t>
            </a:r>
            <a:r>
              <a:rPr lang="zh-CN" altLang="en-US" dirty="0">
                <a:ea typeface="宋体" pitchFamily="2" charset="-122"/>
              </a:rPr>
              <a:t>方法可以实现。</a:t>
            </a:r>
            <a:r>
              <a:rPr lang="en-US" altLang="zh-CN" dirty="0">
                <a:ea typeface="宋体" pitchFamily="2" charset="-122"/>
              </a:rPr>
              <a:t>Iterator</a:t>
            </a:r>
            <a:r>
              <a:rPr lang="zh-CN" altLang="en-US" dirty="0">
                <a:ea typeface="宋体" pitchFamily="2" charset="-122"/>
              </a:rPr>
              <a:t>仅能遍历，不能修改。因为</a:t>
            </a:r>
            <a:r>
              <a:rPr lang="en-US" altLang="zh-CN" dirty="0" err="1">
                <a:ea typeface="宋体" pitchFamily="2" charset="-122"/>
              </a:rPr>
              <a:t>ListIterator</a:t>
            </a:r>
            <a:r>
              <a:rPr lang="zh-CN" altLang="en-US" dirty="0">
                <a:ea typeface="宋体" pitchFamily="2" charset="-122"/>
              </a:rPr>
              <a:t>的这些功能，可以实现对</a:t>
            </a:r>
            <a:r>
              <a:rPr lang="en-US" altLang="zh-CN" dirty="0" err="1">
                <a:ea typeface="宋体" pitchFamily="2" charset="-122"/>
              </a:rPr>
              <a:t>LinkedList</a:t>
            </a:r>
            <a:r>
              <a:rPr lang="zh-CN" altLang="en-US" dirty="0">
                <a:ea typeface="宋体" pitchFamily="2" charset="-122"/>
              </a:rPr>
              <a:t>等</a:t>
            </a:r>
            <a:r>
              <a:rPr lang="en-US" altLang="zh-CN" dirty="0">
                <a:ea typeface="宋体" pitchFamily="2" charset="-122"/>
              </a:rPr>
              <a:t>List</a:t>
            </a:r>
            <a:r>
              <a:rPr lang="zh-CN" altLang="en-US" dirty="0">
                <a:ea typeface="宋体" pitchFamily="2" charset="-122"/>
              </a:rPr>
              <a:t>数据结构的操作</a:t>
            </a:r>
            <a:r>
              <a:rPr lang="zh-CN" altLang="en-US" dirty="0" smtClean="0">
                <a:ea typeface="宋体" pitchFamily="2" charset="-122"/>
              </a:rPr>
              <a:t>。</a:t>
            </a:r>
            <a:endParaRPr lang="zh-CN" altLang="en-US" dirty="0">
              <a:ea typeface="宋体" pitchFamily="2" charset="-122"/>
            </a:endParaRPr>
          </a:p>
        </p:txBody>
      </p:sp>
    </p:spTree>
    <p:extLst>
      <p:ext uri="{BB962C8B-B14F-4D97-AF65-F5344CB8AC3E}">
        <p14:creationId xmlns:p14="http://schemas.microsoft.com/office/powerpoint/2010/main" val="204411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642910" y="2445245"/>
            <a:ext cx="7786742" cy="769441"/>
          </a:xfrm>
          <a:prstGeom prst="rect">
            <a:avLst/>
          </a:prstGeom>
          <a:noFill/>
        </p:spPr>
        <p:txBody>
          <a:bodyPr wrap="square" rtlCol="0">
            <a:spAutoFit/>
          </a:bodyPr>
          <a:lstStyle/>
          <a:p>
            <a:pPr algn="ctr"/>
            <a:r>
              <a:rPr lang="zh-CN" altLang="en-US" sz="4400" dirty="0" smtClean="0">
                <a:solidFill>
                  <a:schemeClr val="bg1"/>
                </a:solidFill>
              </a:rPr>
              <a:t>第一节</a:t>
            </a:r>
            <a:r>
              <a:rPr lang="en-US" altLang="zh-CN" sz="4400" dirty="0" smtClean="0">
                <a:solidFill>
                  <a:schemeClr val="bg1"/>
                </a:solidFill>
              </a:rPr>
              <a:t>Collection</a:t>
            </a:r>
            <a:r>
              <a:rPr lang="zh-CN" altLang="en-US" sz="4400" dirty="0" smtClean="0">
                <a:solidFill>
                  <a:schemeClr val="bg1"/>
                </a:solidFill>
              </a:rPr>
              <a:t>系列集合</a:t>
            </a:r>
            <a:endParaRPr lang="en-US" altLang="zh-CN" sz="4400" dirty="0" smtClean="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642910" y="2445245"/>
            <a:ext cx="7786742" cy="769441"/>
          </a:xfrm>
          <a:prstGeom prst="rect">
            <a:avLst/>
          </a:prstGeom>
          <a:noFill/>
        </p:spPr>
        <p:txBody>
          <a:bodyPr wrap="square" rtlCol="0">
            <a:spAutoFit/>
          </a:bodyPr>
          <a:lstStyle/>
          <a:p>
            <a:pPr algn="ctr"/>
            <a:r>
              <a:rPr lang="zh-CN" altLang="en-US" sz="4400" dirty="0" smtClean="0">
                <a:solidFill>
                  <a:schemeClr val="bg1"/>
                </a:solidFill>
              </a:rPr>
              <a:t>第三节</a:t>
            </a:r>
            <a:r>
              <a:rPr lang="en-US" altLang="zh-CN" sz="4400" dirty="0" smtClean="0">
                <a:solidFill>
                  <a:schemeClr val="bg1"/>
                </a:solidFill>
              </a:rPr>
              <a:t>Map</a:t>
            </a:r>
            <a:r>
              <a:rPr lang="zh-CN" altLang="en-US" sz="4400" dirty="0" smtClean="0">
                <a:solidFill>
                  <a:schemeClr val="bg1"/>
                </a:solidFill>
              </a:rPr>
              <a:t>系列映射集合</a:t>
            </a:r>
            <a:endParaRPr lang="en-US" altLang="zh-CN" sz="4400" dirty="0" smtClean="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714356"/>
            <a:ext cx="8229600" cy="1000132"/>
          </a:xfrm>
        </p:spPr>
        <p:txBody>
          <a:bodyPr>
            <a:normAutofit/>
          </a:bodyPr>
          <a:lstStyle/>
          <a:p>
            <a:r>
              <a:rPr lang="en-US" altLang="zh-CN" dirty="0" smtClean="0">
                <a:latin typeface="Arial Unicode MS" pitchFamily="34" charset="-122"/>
                <a:ea typeface="Arial Unicode MS" pitchFamily="34" charset="-122"/>
                <a:cs typeface="Arial Unicode MS" pitchFamily="34" charset="-122"/>
              </a:rPr>
              <a:t>Java</a:t>
            </a:r>
            <a:r>
              <a:rPr lang="zh-CN" altLang="en-US" dirty="0" smtClean="0">
                <a:latin typeface="Arial Unicode MS" pitchFamily="34" charset="-122"/>
                <a:ea typeface="Arial Unicode MS" pitchFamily="34" charset="-122"/>
                <a:cs typeface="Arial Unicode MS" pitchFamily="34" charset="-122"/>
              </a:rPr>
              <a:t>集合框架</a:t>
            </a:r>
            <a:endParaRPr lang="zh-CN" altLang="en-US" dirty="0">
              <a:latin typeface="Arial Unicode MS" pitchFamily="34" charset="-122"/>
              <a:ea typeface="Arial Unicode MS" pitchFamily="34" charset="-122"/>
              <a:cs typeface="Arial Unicode MS" pitchFamily="34" charset="-122"/>
            </a:endParaRPr>
          </a:p>
        </p:txBody>
      </p:sp>
      <p:pic>
        <p:nvPicPr>
          <p:cNvPr id="7" name="图片 6" descr="Java集合框架3.png"/>
          <p:cNvPicPr>
            <a:picLocks noChangeAspect="1"/>
          </p:cNvPicPr>
          <p:nvPr/>
        </p:nvPicPr>
        <p:blipFill>
          <a:blip r:embed="rId2"/>
          <a:stretch>
            <a:fillRect/>
          </a:stretch>
        </p:blipFill>
        <p:spPr>
          <a:xfrm>
            <a:off x="97156" y="1928802"/>
            <a:ext cx="8929718" cy="4440079"/>
          </a:xfrm>
          <a:prstGeom prst="rect">
            <a:avLst/>
          </a:prstGeom>
        </p:spPr>
      </p:pic>
    </p:spTree>
    <p:extLst>
      <p:ext uri="{BB962C8B-B14F-4D97-AF65-F5344CB8AC3E}">
        <p14:creationId xmlns:p14="http://schemas.microsoft.com/office/powerpoint/2010/main" val="30031553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763454"/>
            <a:ext cx="4276590" cy="925830"/>
          </a:xfrm>
        </p:spPr>
        <p:txBody>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接口</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628800"/>
            <a:ext cx="8748464" cy="4637111"/>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Map</a:t>
            </a:r>
            <a:r>
              <a:rPr lang="zh-CN" altLang="en-US" dirty="0" smtClean="0">
                <a:ea typeface="宋体" pitchFamily="2" charset="-122"/>
                <a:cs typeface="Times New Roman" pitchFamily="18" charset="0"/>
              </a:rPr>
              <a:t>与</a:t>
            </a:r>
            <a:r>
              <a:rPr lang="en-US" altLang="zh-CN" dirty="0" smtClean="0">
                <a:ea typeface="宋体" pitchFamily="2" charset="-122"/>
                <a:cs typeface="Times New Roman" pitchFamily="18" charset="0"/>
              </a:rPr>
              <a:t>Collection</a:t>
            </a:r>
            <a:r>
              <a:rPr lang="zh-CN" altLang="en-US" dirty="0" smtClean="0">
                <a:ea typeface="宋体" pitchFamily="2" charset="-122"/>
                <a:cs typeface="Times New Roman" pitchFamily="18" charset="0"/>
              </a:rPr>
              <a:t>并列存在。用于保存具有</a:t>
            </a:r>
            <a:r>
              <a:rPr lang="zh-CN" altLang="en-US" b="1" dirty="0" smtClean="0">
                <a:solidFill>
                  <a:srgbClr val="C00000"/>
                </a:solidFill>
                <a:ea typeface="宋体" pitchFamily="2" charset="-122"/>
                <a:cs typeface="Times New Roman" pitchFamily="18" charset="0"/>
              </a:rPr>
              <a:t>映射关系</a:t>
            </a:r>
            <a:r>
              <a:rPr lang="zh-CN" altLang="en-US" dirty="0" smtClean="0">
                <a:ea typeface="宋体" pitchFamily="2" charset="-122"/>
                <a:cs typeface="Times New Roman" pitchFamily="18" charset="0"/>
              </a:rPr>
              <a:t>的数据</a:t>
            </a:r>
            <a:r>
              <a:rPr lang="en-US" altLang="zh-CN" dirty="0" smtClean="0">
                <a:ea typeface="宋体" pitchFamily="2" charset="-122"/>
                <a:cs typeface="Times New Roman" pitchFamily="18" charset="0"/>
              </a:rPr>
              <a:t>:Key-Value</a:t>
            </a:r>
          </a:p>
          <a:p>
            <a:pPr>
              <a:buFont typeface="Wingdings" pitchFamily="2" charset="2"/>
              <a:buChar char="l"/>
            </a:pP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中的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和  </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都可以是任何引用类型的数据</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中的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用</a:t>
            </a:r>
            <a:r>
              <a:rPr lang="en-US" altLang="zh-CN" dirty="0" smtClean="0">
                <a:ea typeface="宋体" pitchFamily="2" charset="-122"/>
                <a:cs typeface="Times New Roman" pitchFamily="18" charset="0"/>
              </a:rPr>
              <a:t>Set</a:t>
            </a:r>
            <a:r>
              <a:rPr lang="zh-CN" altLang="en-US" dirty="0" smtClean="0">
                <a:ea typeface="宋体" pitchFamily="2" charset="-122"/>
                <a:cs typeface="Times New Roman" pitchFamily="18" charset="0"/>
              </a:rPr>
              <a:t>来存放，</a:t>
            </a:r>
            <a:r>
              <a:rPr lang="zh-CN" altLang="en-US" b="1" dirty="0" smtClean="0">
                <a:solidFill>
                  <a:srgbClr val="FF0000"/>
                </a:solidFill>
                <a:ea typeface="宋体" pitchFamily="2" charset="-122"/>
                <a:cs typeface="Times New Roman" pitchFamily="18" charset="0"/>
              </a:rPr>
              <a:t>不允许重复</a:t>
            </a:r>
            <a:r>
              <a:rPr lang="zh-CN" altLang="en-US" dirty="0" smtClean="0">
                <a:ea typeface="宋体" pitchFamily="2" charset="-122"/>
                <a:cs typeface="Times New Roman" pitchFamily="18" charset="0"/>
              </a:rPr>
              <a:t>，即同一个 </a:t>
            </a: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对象所对应的类，须重写</a:t>
            </a:r>
            <a:r>
              <a:rPr lang="en-US" altLang="zh-CN" dirty="0" err="1" smtClean="0">
                <a:ea typeface="宋体" pitchFamily="2" charset="-122"/>
                <a:cs typeface="Times New Roman" pitchFamily="18" charset="0"/>
              </a:rPr>
              <a:t>hashCode</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和</a:t>
            </a:r>
            <a:r>
              <a:rPr lang="en-US" altLang="zh-CN" dirty="0" smtClean="0">
                <a:ea typeface="宋体" pitchFamily="2" charset="-122"/>
                <a:cs typeface="Times New Roman" pitchFamily="18" charset="0"/>
              </a:rPr>
              <a:t>equals()</a:t>
            </a:r>
            <a:r>
              <a:rPr lang="zh-CN" altLang="en-US" dirty="0" smtClean="0">
                <a:ea typeface="宋体" pitchFamily="2" charset="-122"/>
                <a:cs typeface="Times New Roman" pitchFamily="18" charset="0"/>
              </a:rPr>
              <a:t>方法。</a:t>
            </a: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常用</a:t>
            </a:r>
            <a:r>
              <a:rPr lang="en-US" altLang="zh-CN" dirty="0" smtClean="0">
                <a:ea typeface="宋体" pitchFamily="2" charset="-122"/>
                <a:cs typeface="Times New Roman" pitchFamily="18" charset="0"/>
              </a:rPr>
              <a:t>String</a:t>
            </a:r>
            <a:r>
              <a:rPr lang="zh-CN" altLang="en-US" dirty="0" smtClean="0">
                <a:ea typeface="宋体" pitchFamily="2" charset="-122"/>
                <a:cs typeface="Times New Roman" pitchFamily="18" charset="0"/>
              </a:rPr>
              <a:t>类作为</a:t>
            </a:r>
            <a:r>
              <a:rPr lang="en-US" altLang="zh-CN" dirty="0" smtClean="0">
                <a:ea typeface="宋体" pitchFamily="2" charset="-122"/>
                <a:cs typeface="Times New Roman" pitchFamily="18" charset="0"/>
              </a:rPr>
              <a:t>Map</a:t>
            </a:r>
            <a:r>
              <a:rPr lang="zh-CN" altLang="en-US" dirty="0" smtClean="0">
                <a:ea typeface="宋体" pitchFamily="2" charset="-122"/>
                <a:cs typeface="Times New Roman" pitchFamily="18" charset="0"/>
              </a:rPr>
              <a:t>的“键”。</a:t>
            </a:r>
            <a:endParaRPr lang="en-US" altLang="zh-CN" dirty="0" smtClean="0">
              <a:ea typeface="宋体" pitchFamily="2" charset="-122"/>
              <a:cs typeface="Times New Roman" pitchFamily="18" charset="0"/>
            </a:endParaRPr>
          </a:p>
          <a:p>
            <a:pPr>
              <a:buFont typeface="Wingdings" pitchFamily="2" charset="2"/>
              <a:buChar char="l"/>
            </a:pP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和 </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之间存在单向一对一关系，即通过指定的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总能找到唯一的</a:t>
            </a:r>
            <a:r>
              <a:rPr lang="zh-CN" altLang="en-US" dirty="0">
                <a:ea typeface="宋体" pitchFamily="2" charset="-122"/>
                <a:cs typeface="Times New Roman" pitchFamily="18" charset="0"/>
              </a:rPr>
              <a:t>、</a:t>
            </a:r>
            <a:r>
              <a:rPr lang="zh-CN" altLang="en-US" dirty="0" smtClean="0">
                <a:ea typeface="宋体" pitchFamily="2" charset="-122"/>
                <a:cs typeface="Times New Roman" pitchFamily="18" charset="0"/>
              </a:rPr>
              <a:t>确定的 </a:t>
            </a:r>
            <a:r>
              <a:rPr lang="en-US" altLang="zh-CN" dirty="0">
                <a:ea typeface="宋体" pitchFamily="2" charset="-122"/>
                <a:cs typeface="Times New Roman" pitchFamily="18" charset="0"/>
              </a:rPr>
              <a:t>v</a:t>
            </a:r>
            <a:r>
              <a:rPr lang="en-US" altLang="zh-CN" dirty="0" smtClean="0">
                <a:ea typeface="宋体" pitchFamily="2" charset="-122"/>
                <a:cs typeface="Times New Roman" pitchFamily="18" charset="0"/>
              </a:rPr>
              <a:t>alue</a:t>
            </a:r>
            <a:r>
              <a:rPr lang="zh-CN" altLang="en-US" dirty="0" smtClean="0">
                <a:ea typeface="宋体" pitchFamily="2" charset="-122"/>
                <a:cs typeface="Times New Roman" pitchFamily="18" charset="0"/>
              </a:rPr>
              <a:t>。</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2155401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5816" y="620688"/>
            <a:ext cx="5572734" cy="781814"/>
          </a:xfrm>
        </p:spPr>
        <p:txBody>
          <a:bodyPr/>
          <a:lstStyle/>
          <a:p>
            <a:r>
              <a:rPr lang="en-US" altLang="zh-CN" b="1" dirty="0" smtClean="0">
                <a:latin typeface="+mn-lt"/>
                <a:ea typeface="宋体" pitchFamily="2" charset="-122"/>
                <a:cs typeface="Times New Roman" pitchFamily="18" charset="0"/>
              </a:rPr>
              <a:t>Map </a:t>
            </a:r>
            <a:r>
              <a:rPr lang="zh-CN" altLang="en-US" b="1" dirty="0" smtClean="0">
                <a:latin typeface="+mn-lt"/>
                <a:ea typeface="宋体" pitchFamily="2" charset="-122"/>
                <a:cs typeface="Times New Roman" pitchFamily="18" charset="0"/>
              </a:rPr>
              <a:t>常用方法</a:t>
            </a:r>
            <a:endParaRPr lang="zh-CN" altLang="en-US" b="1" dirty="0">
              <a:latin typeface="+mn-lt"/>
              <a:ea typeface="宋体" pitchFamily="2" charset="-122"/>
              <a:cs typeface="Times New Roman" pitchFamily="18" charset="0"/>
            </a:endParaRPr>
          </a:p>
        </p:txBody>
      </p:sp>
      <p:sp>
        <p:nvSpPr>
          <p:cNvPr id="3" name="TextBox 2"/>
          <p:cNvSpPr txBox="1"/>
          <p:nvPr/>
        </p:nvSpPr>
        <p:spPr>
          <a:xfrm>
            <a:off x="179512" y="1268760"/>
            <a:ext cx="5256584" cy="3785652"/>
          </a:xfrm>
          <a:prstGeom prst="rect">
            <a:avLst/>
          </a:prstGeom>
          <a:noFill/>
        </p:spPr>
        <p:txBody>
          <a:bodyPr wrap="square" rtlCol="0">
            <a:spAutoFit/>
          </a:bodyPr>
          <a:lstStyle/>
          <a:p>
            <a:pPr marL="285750" indent="-285750">
              <a:buFont typeface="Wingdings" pitchFamily="2" charset="2"/>
              <a:buChar char="l"/>
            </a:pPr>
            <a:r>
              <a:rPr lang="zh-CN" altLang="en-US" sz="2400" b="1" dirty="0" smtClean="0">
                <a:ea typeface="宋体" pitchFamily="2" charset="-122"/>
                <a:cs typeface="Times New Roman" pitchFamily="18" charset="0"/>
              </a:rPr>
              <a:t>添加、删除操作：</a:t>
            </a:r>
            <a:endParaRPr lang="en-US" altLang="zh-CN" sz="2400" b="1" dirty="0" smtClean="0">
              <a:ea typeface="宋体" pitchFamily="2" charset="-122"/>
              <a:cs typeface="Times New Roman" pitchFamily="18" charset="0"/>
            </a:endParaRP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Object put(Object </a:t>
            </a:r>
            <a:r>
              <a:rPr lang="en-US" altLang="zh-CN" sz="2400" b="1" dirty="0" err="1" smtClean="0">
                <a:solidFill>
                  <a:srgbClr val="FF0000"/>
                </a:solidFill>
                <a:ea typeface="宋体" pitchFamily="2" charset="-122"/>
                <a:cs typeface="Times New Roman" pitchFamily="18" charset="0"/>
              </a:rPr>
              <a:t>key,Object</a:t>
            </a:r>
            <a:r>
              <a:rPr lang="en-US" altLang="zh-CN" sz="2400" b="1" dirty="0" smtClean="0">
                <a:solidFill>
                  <a:srgbClr val="FF0000"/>
                </a:solidFill>
                <a:ea typeface="宋体" pitchFamily="2" charset="-122"/>
                <a:cs typeface="Times New Roman" pitchFamily="18" charset="0"/>
              </a:rPr>
              <a:t> value)</a:t>
            </a:r>
          </a:p>
          <a:p>
            <a:pPr marL="285750" indent="-285750">
              <a:buFont typeface="Wingdings" pitchFamily="2" charset="2"/>
              <a:buChar char="Ø"/>
            </a:pPr>
            <a:r>
              <a:rPr lang="en-US" altLang="zh-CN" sz="2400" dirty="0" smtClean="0">
                <a:solidFill>
                  <a:srgbClr val="C00000"/>
                </a:solidFill>
                <a:ea typeface="宋体" pitchFamily="2" charset="-122"/>
                <a:cs typeface="Times New Roman" pitchFamily="18" charset="0"/>
              </a:rPr>
              <a:t>Object remove(Object key)</a:t>
            </a:r>
          </a:p>
          <a:p>
            <a:pPr marL="285750" indent="-285750">
              <a:buFont typeface="Wingdings" pitchFamily="2" charset="2"/>
              <a:buChar char="Ø"/>
            </a:pPr>
            <a:r>
              <a:rPr lang="en-US" altLang="zh-CN" sz="2400" dirty="0" smtClean="0">
                <a:solidFill>
                  <a:srgbClr val="C00000"/>
                </a:solidFill>
                <a:ea typeface="宋体" pitchFamily="2" charset="-122"/>
                <a:cs typeface="Times New Roman" pitchFamily="18" charset="0"/>
              </a:rPr>
              <a:t>void </a:t>
            </a:r>
            <a:r>
              <a:rPr lang="en-US" altLang="zh-CN" sz="2400" dirty="0" err="1" smtClean="0">
                <a:solidFill>
                  <a:srgbClr val="C00000"/>
                </a:solidFill>
                <a:ea typeface="宋体" pitchFamily="2" charset="-122"/>
                <a:cs typeface="Times New Roman" pitchFamily="18" charset="0"/>
              </a:rPr>
              <a:t>putAll</a:t>
            </a:r>
            <a:r>
              <a:rPr lang="en-US" altLang="zh-CN" sz="2400" dirty="0" smtClean="0">
                <a:solidFill>
                  <a:srgbClr val="C00000"/>
                </a:solidFill>
                <a:ea typeface="宋体" pitchFamily="2" charset="-122"/>
                <a:cs typeface="Times New Roman" pitchFamily="18" charset="0"/>
              </a:rPr>
              <a:t>(Map t)</a:t>
            </a:r>
          </a:p>
          <a:p>
            <a:pPr marL="285750" indent="-285750">
              <a:buFont typeface="Wingdings" pitchFamily="2" charset="2"/>
              <a:buChar char="Ø"/>
            </a:pPr>
            <a:r>
              <a:rPr lang="en-US" altLang="zh-CN" sz="2400" dirty="0" smtClean="0">
                <a:solidFill>
                  <a:srgbClr val="C00000"/>
                </a:solidFill>
                <a:ea typeface="宋体" pitchFamily="2" charset="-122"/>
                <a:cs typeface="Times New Roman" pitchFamily="18" charset="0"/>
              </a:rPr>
              <a:t>void clear()</a:t>
            </a:r>
          </a:p>
          <a:p>
            <a:pPr marL="285750" indent="-285750">
              <a:buFont typeface="Wingdings" pitchFamily="2" charset="2"/>
              <a:buChar char="Ø"/>
            </a:pPr>
            <a:endParaRPr lang="en-US" altLang="zh-CN" sz="2400" dirty="0" smtClean="0">
              <a:ea typeface="宋体" pitchFamily="2" charset="-122"/>
              <a:cs typeface="Times New Roman" pitchFamily="18" charset="0"/>
            </a:endParaRPr>
          </a:p>
          <a:p>
            <a:pPr marL="285750" indent="-285750">
              <a:buFont typeface="Wingdings" pitchFamily="2" charset="2"/>
              <a:buChar char="l"/>
            </a:pPr>
            <a:r>
              <a:rPr lang="zh-CN" altLang="en-US" sz="2400" b="1" dirty="0" smtClean="0">
                <a:ea typeface="宋体" pitchFamily="2" charset="-122"/>
                <a:cs typeface="Times New Roman" pitchFamily="18" charset="0"/>
              </a:rPr>
              <a:t>元视图操作的方法：</a:t>
            </a:r>
            <a:endParaRPr lang="en-US" altLang="zh-CN" sz="2400" b="1" dirty="0" smtClean="0">
              <a:ea typeface="宋体" pitchFamily="2" charset="-122"/>
              <a:cs typeface="Times New Roman" pitchFamily="18" charset="0"/>
            </a:endParaRP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Set </a:t>
            </a:r>
            <a:r>
              <a:rPr lang="en-US" altLang="zh-CN" sz="2400" b="1" dirty="0" err="1" smtClean="0">
                <a:solidFill>
                  <a:srgbClr val="FF0000"/>
                </a:solidFill>
                <a:ea typeface="宋体" pitchFamily="2" charset="-122"/>
                <a:cs typeface="Times New Roman" pitchFamily="18" charset="0"/>
              </a:rPr>
              <a:t>keySet</a:t>
            </a:r>
            <a:r>
              <a:rPr lang="en-US" altLang="zh-CN" sz="2400" b="1" dirty="0" smtClean="0">
                <a:solidFill>
                  <a:srgbClr val="FF0000"/>
                </a:solidFill>
                <a:ea typeface="宋体" pitchFamily="2" charset="-122"/>
                <a:cs typeface="Times New Roman" pitchFamily="18" charset="0"/>
              </a:rPr>
              <a:t>()</a:t>
            </a: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Collection values()</a:t>
            </a:r>
          </a:p>
          <a:p>
            <a:pPr marL="285750" indent="-285750">
              <a:buFont typeface="Wingdings" pitchFamily="2" charset="2"/>
              <a:buChar char="Ø"/>
            </a:pPr>
            <a:r>
              <a:rPr lang="en-US" altLang="zh-CN" sz="2400" b="1" dirty="0" smtClean="0">
                <a:solidFill>
                  <a:srgbClr val="FF0000"/>
                </a:solidFill>
                <a:ea typeface="宋体" pitchFamily="2" charset="-122"/>
                <a:cs typeface="Times New Roman" pitchFamily="18" charset="0"/>
              </a:rPr>
              <a:t>Set </a:t>
            </a:r>
            <a:r>
              <a:rPr lang="en-US" altLang="zh-CN" sz="2400" b="1" dirty="0" err="1" smtClean="0">
                <a:solidFill>
                  <a:srgbClr val="FF0000"/>
                </a:solidFill>
                <a:ea typeface="宋体" pitchFamily="2" charset="-122"/>
                <a:cs typeface="Times New Roman" pitchFamily="18" charset="0"/>
              </a:rPr>
              <a:t>entrySet</a:t>
            </a:r>
            <a:r>
              <a:rPr lang="en-US" altLang="zh-CN" sz="2400" b="1" dirty="0" smtClean="0">
                <a:solidFill>
                  <a:srgbClr val="FF0000"/>
                </a:solidFill>
                <a:ea typeface="宋体" pitchFamily="2" charset="-122"/>
                <a:cs typeface="Times New Roman" pitchFamily="18" charset="0"/>
              </a:rPr>
              <a:t>()</a:t>
            </a:r>
            <a:endParaRPr lang="zh-CN" altLang="en-US" sz="2400" b="1" dirty="0">
              <a:solidFill>
                <a:srgbClr val="FF0000"/>
              </a:solidFill>
              <a:ea typeface="宋体" pitchFamily="2" charset="-122"/>
              <a:cs typeface="Times New Roman" pitchFamily="18" charset="0"/>
            </a:endParaRPr>
          </a:p>
        </p:txBody>
      </p:sp>
      <p:sp>
        <p:nvSpPr>
          <p:cNvPr id="4" name="TextBox 3"/>
          <p:cNvSpPr txBox="1"/>
          <p:nvPr/>
        </p:nvSpPr>
        <p:spPr>
          <a:xfrm>
            <a:off x="3851920" y="3429000"/>
            <a:ext cx="5157120" cy="2677656"/>
          </a:xfrm>
          <a:prstGeom prst="rect">
            <a:avLst/>
          </a:prstGeom>
          <a:noFill/>
        </p:spPr>
        <p:txBody>
          <a:bodyPr wrap="square" rtlCol="0">
            <a:spAutoFit/>
          </a:bodyPr>
          <a:lstStyle/>
          <a:p>
            <a:pPr marL="285750" indent="-285750">
              <a:buFont typeface="Wingdings" pitchFamily="2" charset="2"/>
              <a:buChar char="l"/>
            </a:pPr>
            <a:r>
              <a:rPr lang="zh-CN" altLang="en-US" sz="2400" b="1" dirty="0">
                <a:ea typeface="宋体" pitchFamily="2" charset="-122"/>
                <a:cs typeface="Times New Roman" pitchFamily="18" charset="0"/>
              </a:rPr>
              <a:t>元素查询的操作：</a:t>
            </a:r>
            <a:endParaRPr lang="en-US" altLang="zh-CN" sz="2400" b="1" dirty="0">
              <a:ea typeface="宋体" pitchFamily="2" charset="-122"/>
              <a:cs typeface="Times New Roman" pitchFamily="18" charset="0"/>
            </a:endParaRPr>
          </a:p>
          <a:p>
            <a:pPr marL="285750" indent="-285750">
              <a:buFont typeface="Wingdings" pitchFamily="2" charset="2"/>
              <a:buChar char="Ø"/>
            </a:pPr>
            <a:r>
              <a:rPr lang="en-US" altLang="zh-CN" sz="2400" b="1" dirty="0">
                <a:solidFill>
                  <a:srgbClr val="FF0000"/>
                </a:solidFill>
                <a:ea typeface="宋体" pitchFamily="2" charset="-122"/>
                <a:cs typeface="Times New Roman" pitchFamily="18" charset="0"/>
              </a:rPr>
              <a:t>Object get(Object key)</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boolean</a:t>
            </a:r>
            <a:r>
              <a:rPr lang="en-US" altLang="zh-CN" sz="2400" dirty="0" smtClean="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containsKey</a:t>
            </a:r>
            <a:r>
              <a:rPr lang="en-US" altLang="zh-CN" sz="2400" dirty="0">
                <a:solidFill>
                  <a:srgbClr val="C00000"/>
                </a:solidFill>
                <a:ea typeface="宋体" pitchFamily="2" charset="-122"/>
                <a:cs typeface="Times New Roman" pitchFamily="18" charset="0"/>
              </a:rPr>
              <a:t>(Object key)</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boolean</a:t>
            </a:r>
            <a:r>
              <a:rPr lang="en-US" altLang="zh-CN" sz="2400" dirty="0" smtClean="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containsValue</a:t>
            </a:r>
            <a:r>
              <a:rPr lang="en-US" altLang="zh-CN" sz="2400" dirty="0">
                <a:solidFill>
                  <a:srgbClr val="C00000"/>
                </a:solidFill>
                <a:ea typeface="宋体" pitchFamily="2" charset="-122"/>
                <a:cs typeface="Times New Roman" pitchFamily="18" charset="0"/>
              </a:rPr>
              <a:t>(Object value)</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int</a:t>
            </a:r>
            <a:r>
              <a:rPr lang="en-US" altLang="zh-CN" sz="2400" dirty="0" smtClean="0">
                <a:solidFill>
                  <a:srgbClr val="C00000"/>
                </a:solidFill>
                <a:ea typeface="宋体" pitchFamily="2" charset="-122"/>
                <a:cs typeface="Times New Roman" pitchFamily="18" charset="0"/>
              </a:rPr>
              <a:t> </a:t>
            </a:r>
            <a:r>
              <a:rPr lang="en-US" altLang="zh-CN" sz="2400" dirty="0">
                <a:solidFill>
                  <a:srgbClr val="C00000"/>
                </a:solidFill>
                <a:ea typeface="宋体" pitchFamily="2" charset="-122"/>
                <a:cs typeface="Times New Roman" pitchFamily="18" charset="0"/>
              </a:rPr>
              <a:t>size()</a:t>
            </a:r>
          </a:p>
          <a:p>
            <a:pPr marL="285750" indent="-285750">
              <a:buFont typeface="Wingdings" pitchFamily="2" charset="2"/>
              <a:buChar char="Ø"/>
            </a:pPr>
            <a:r>
              <a:rPr lang="en-US" altLang="zh-CN" sz="2400" dirty="0" err="1" smtClean="0">
                <a:solidFill>
                  <a:srgbClr val="C00000"/>
                </a:solidFill>
                <a:ea typeface="宋体" pitchFamily="2" charset="-122"/>
                <a:cs typeface="Times New Roman" pitchFamily="18" charset="0"/>
              </a:rPr>
              <a:t>boolean</a:t>
            </a:r>
            <a:r>
              <a:rPr lang="en-US" altLang="zh-CN" sz="2400" dirty="0" smtClean="0">
                <a:solidFill>
                  <a:srgbClr val="C00000"/>
                </a:solidFill>
                <a:ea typeface="宋体" pitchFamily="2" charset="-122"/>
                <a:cs typeface="Times New Roman" pitchFamily="18" charset="0"/>
              </a:rPr>
              <a:t> </a:t>
            </a:r>
            <a:r>
              <a:rPr lang="en-US" altLang="zh-CN" sz="2400" dirty="0" err="1">
                <a:solidFill>
                  <a:srgbClr val="C00000"/>
                </a:solidFill>
                <a:ea typeface="宋体" pitchFamily="2" charset="-122"/>
                <a:cs typeface="Times New Roman" pitchFamily="18" charset="0"/>
              </a:rPr>
              <a:t>isEmpty</a:t>
            </a:r>
            <a:r>
              <a:rPr lang="en-US" altLang="zh-CN" sz="2400" dirty="0" smtClean="0">
                <a:solidFill>
                  <a:srgbClr val="C00000"/>
                </a:solidFill>
                <a:ea typeface="宋体" pitchFamily="2" charset="-122"/>
                <a:cs typeface="Times New Roman" pitchFamily="18" charset="0"/>
              </a:rPr>
              <a:t>()</a:t>
            </a:r>
          </a:p>
          <a:p>
            <a:pPr marL="285750" indent="-285750">
              <a:buFont typeface="Wingdings" pitchFamily="2" charset="2"/>
              <a:buChar char="Ø"/>
            </a:pPr>
            <a:r>
              <a:rPr lang="en-US" altLang="zh-CN" sz="2400" dirty="0" err="1">
                <a:solidFill>
                  <a:srgbClr val="C00000"/>
                </a:solidFill>
                <a:ea typeface="宋体" pitchFamily="2" charset="-122"/>
                <a:cs typeface="Times New Roman" pitchFamily="18" charset="0"/>
              </a:rPr>
              <a:t>b</a:t>
            </a:r>
            <a:r>
              <a:rPr lang="en-US" altLang="zh-CN" sz="2400" dirty="0" err="1" smtClean="0">
                <a:solidFill>
                  <a:srgbClr val="C00000"/>
                </a:solidFill>
                <a:ea typeface="宋体" pitchFamily="2" charset="-122"/>
                <a:cs typeface="Times New Roman" pitchFamily="18" charset="0"/>
              </a:rPr>
              <a:t>oolean</a:t>
            </a:r>
            <a:r>
              <a:rPr lang="en-US" altLang="zh-CN" sz="2400" dirty="0" smtClean="0">
                <a:solidFill>
                  <a:srgbClr val="C00000"/>
                </a:solidFill>
                <a:ea typeface="宋体" pitchFamily="2" charset="-122"/>
                <a:cs typeface="Times New Roman" pitchFamily="18" charset="0"/>
              </a:rPr>
              <a:t> equals(Object </a:t>
            </a:r>
            <a:r>
              <a:rPr lang="en-US" altLang="zh-CN" sz="2400" dirty="0" err="1" smtClean="0">
                <a:solidFill>
                  <a:srgbClr val="C00000"/>
                </a:solidFill>
                <a:ea typeface="宋体" pitchFamily="2" charset="-122"/>
                <a:cs typeface="Times New Roman" pitchFamily="18" charset="0"/>
              </a:rPr>
              <a:t>obj</a:t>
            </a:r>
            <a:r>
              <a:rPr lang="en-US" altLang="zh-CN" sz="2400" dirty="0" smtClean="0">
                <a:solidFill>
                  <a:srgbClr val="C00000"/>
                </a:solidFill>
                <a:ea typeface="宋体" pitchFamily="2" charset="-122"/>
                <a:cs typeface="Times New Roman" pitchFamily="18" charset="0"/>
              </a:rPr>
              <a:t>)</a:t>
            </a:r>
            <a:endParaRPr lang="en-US" altLang="zh-CN" sz="2400"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1254810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034671323"/>
              </p:ext>
            </p:extLst>
          </p:nvPr>
        </p:nvGraphicFramePr>
        <p:xfrm>
          <a:off x="611560" y="1268760"/>
          <a:ext cx="1391816" cy="4768305"/>
        </p:xfrm>
        <a:graphic>
          <a:graphicData uri="http://schemas.openxmlformats.org/drawingml/2006/table">
            <a:tbl>
              <a:tblPr firstRow="1" bandRow="1">
                <a:tableStyleId>{5940675A-B579-460E-94D1-54222C63F5DA}</a:tableStyleId>
              </a:tblPr>
              <a:tblGrid>
                <a:gridCol w="1391816"/>
              </a:tblGrid>
              <a:tr h="953661">
                <a:tc>
                  <a:txBody>
                    <a:bodyPr/>
                    <a:lstStyle/>
                    <a:p>
                      <a:r>
                        <a:rPr lang="en-US" altLang="zh-CN" smtClean="0"/>
                        <a:t>AA</a:t>
                      </a:r>
                      <a:endParaRPr lang="zh-CN" altLang="en-US"/>
                    </a:p>
                  </a:txBody>
                  <a:tcPr/>
                </a:tc>
              </a:tr>
              <a:tr h="953661">
                <a:tc>
                  <a:txBody>
                    <a:bodyPr/>
                    <a:lstStyle/>
                    <a:p>
                      <a:r>
                        <a:rPr lang="en-US" altLang="zh-CN" smtClean="0"/>
                        <a:t>DD</a:t>
                      </a:r>
                      <a:endParaRPr lang="zh-CN" altLang="en-US"/>
                    </a:p>
                  </a:txBody>
                  <a:tcPr/>
                </a:tc>
              </a:tr>
              <a:tr h="953661">
                <a:tc>
                  <a:txBody>
                    <a:bodyPr/>
                    <a:lstStyle/>
                    <a:p>
                      <a:r>
                        <a:rPr lang="en-US" altLang="zh-CN" smtClean="0"/>
                        <a:t>CC</a:t>
                      </a:r>
                      <a:endParaRPr lang="zh-CN" altLang="en-US"/>
                    </a:p>
                  </a:txBody>
                  <a:tcPr/>
                </a:tc>
              </a:tr>
              <a:tr h="953661">
                <a:tc>
                  <a:txBody>
                    <a:bodyPr/>
                    <a:lstStyle/>
                    <a:p>
                      <a:r>
                        <a:rPr lang="en-US" altLang="zh-CN" smtClean="0"/>
                        <a:t>EE</a:t>
                      </a:r>
                      <a:endParaRPr lang="zh-CN" altLang="en-US"/>
                    </a:p>
                  </a:txBody>
                  <a:tcPr/>
                </a:tc>
              </a:tr>
              <a:tr h="953661">
                <a:tc>
                  <a:txBody>
                    <a:bodyPr/>
                    <a:lstStyle/>
                    <a:p>
                      <a:r>
                        <a:rPr lang="en-US" altLang="zh-CN" smtClean="0"/>
                        <a:t>BB</a:t>
                      </a:r>
                      <a:endParaRPr lang="zh-CN" altLang="en-US"/>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123568762"/>
              </p:ext>
            </p:extLst>
          </p:nvPr>
        </p:nvGraphicFramePr>
        <p:xfrm>
          <a:off x="4932040" y="1268760"/>
          <a:ext cx="1440160" cy="4768305"/>
        </p:xfrm>
        <a:graphic>
          <a:graphicData uri="http://schemas.openxmlformats.org/drawingml/2006/table">
            <a:tbl>
              <a:tblPr firstRow="1" bandRow="1">
                <a:tableStyleId>{5940675A-B579-460E-94D1-54222C63F5DA}</a:tableStyleId>
              </a:tblPr>
              <a:tblGrid>
                <a:gridCol w="1440160"/>
              </a:tblGrid>
              <a:tr h="953661">
                <a:tc>
                  <a:txBody>
                    <a:bodyPr/>
                    <a:lstStyle/>
                    <a:p>
                      <a:r>
                        <a:rPr lang="en-US" altLang="zh-CN" smtClean="0"/>
                        <a:t>99</a:t>
                      </a:r>
                      <a:endParaRPr lang="zh-CN" altLang="en-US"/>
                    </a:p>
                  </a:txBody>
                  <a:tcPr/>
                </a:tc>
              </a:tr>
              <a:tr h="953661">
                <a:tc>
                  <a:txBody>
                    <a:bodyPr/>
                    <a:lstStyle/>
                    <a:p>
                      <a:r>
                        <a:rPr lang="en-US" altLang="zh-CN" smtClean="0"/>
                        <a:t>66</a:t>
                      </a:r>
                      <a:endParaRPr lang="zh-CN" altLang="en-US"/>
                    </a:p>
                  </a:txBody>
                  <a:tcPr/>
                </a:tc>
              </a:tr>
              <a:tr h="953661">
                <a:tc>
                  <a:txBody>
                    <a:bodyPr/>
                    <a:lstStyle/>
                    <a:p>
                      <a:r>
                        <a:rPr lang="en-US" altLang="zh-CN" smtClean="0"/>
                        <a:t>55</a:t>
                      </a:r>
                      <a:endParaRPr lang="zh-CN" altLang="en-US"/>
                    </a:p>
                  </a:txBody>
                  <a:tcPr/>
                </a:tc>
              </a:tr>
              <a:tr h="953661">
                <a:tc>
                  <a:txBody>
                    <a:bodyPr/>
                    <a:lstStyle/>
                    <a:p>
                      <a:r>
                        <a:rPr lang="en-US" altLang="zh-CN" smtClean="0"/>
                        <a:t>88</a:t>
                      </a:r>
                      <a:endParaRPr lang="zh-CN" altLang="en-US"/>
                    </a:p>
                  </a:txBody>
                  <a:tcPr/>
                </a:tc>
              </a:tr>
              <a:tr h="953661">
                <a:tc>
                  <a:txBody>
                    <a:bodyPr/>
                    <a:lstStyle/>
                    <a:p>
                      <a:r>
                        <a:rPr lang="en-US" altLang="zh-CN" smtClean="0"/>
                        <a:t>77</a:t>
                      </a:r>
                      <a:endParaRPr lang="zh-CN" altLang="en-US"/>
                    </a:p>
                  </a:txBody>
                  <a:tcPr/>
                </a:tc>
              </a:tr>
            </a:tbl>
          </a:graphicData>
        </a:graphic>
      </p:graphicFrame>
      <p:sp>
        <p:nvSpPr>
          <p:cNvPr id="6" name="文本框 5"/>
          <p:cNvSpPr txBox="1"/>
          <p:nvPr/>
        </p:nvSpPr>
        <p:spPr>
          <a:xfrm>
            <a:off x="971600" y="692696"/>
            <a:ext cx="1296144" cy="369332"/>
          </a:xfrm>
          <a:prstGeom prst="rect">
            <a:avLst/>
          </a:prstGeom>
          <a:noFill/>
        </p:spPr>
        <p:txBody>
          <a:bodyPr wrap="square" rtlCol="0">
            <a:spAutoFit/>
          </a:bodyPr>
          <a:lstStyle/>
          <a:p>
            <a:r>
              <a:rPr lang="en-US" altLang="zh-CN" smtClean="0"/>
              <a:t>key</a:t>
            </a:r>
            <a:endParaRPr lang="zh-CN" altLang="en-US"/>
          </a:p>
        </p:txBody>
      </p:sp>
      <p:sp>
        <p:nvSpPr>
          <p:cNvPr id="7" name="文本框 6"/>
          <p:cNvSpPr txBox="1"/>
          <p:nvPr/>
        </p:nvSpPr>
        <p:spPr>
          <a:xfrm>
            <a:off x="5220072" y="692696"/>
            <a:ext cx="864096" cy="369332"/>
          </a:xfrm>
          <a:prstGeom prst="rect">
            <a:avLst/>
          </a:prstGeom>
          <a:noFill/>
        </p:spPr>
        <p:txBody>
          <a:bodyPr wrap="square" rtlCol="0">
            <a:spAutoFit/>
          </a:bodyPr>
          <a:lstStyle/>
          <a:p>
            <a:r>
              <a:rPr lang="en-US" altLang="zh-CN" smtClean="0"/>
              <a:t>value</a:t>
            </a:r>
            <a:endParaRPr lang="zh-CN" altLang="en-US"/>
          </a:p>
        </p:txBody>
      </p:sp>
      <p:sp>
        <p:nvSpPr>
          <p:cNvPr id="8" name="文本框 7"/>
          <p:cNvSpPr txBox="1"/>
          <p:nvPr/>
        </p:nvSpPr>
        <p:spPr>
          <a:xfrm>
            <a:off x="611560" y="6165304"/>
            <a:ext cx="1656184" cy="369332"/>
          </a:xfrm>
          <a:prstGeom prst="rect">
            <a:avLst/>
          </a:prstGeom>
          <a:noFill/>
        </p:spPr>
        <p:txBody>
          <a:bodyPr wrap="square" rtlCol="0">
            <a:spAutoFit/>
          </a:bodyPr>
          <a:lstStyle/>
          <a:p>
            <a:r>
              <a:rPr lang="en-US" altLang="zh-CN" smtClean="0"/>
              <a:t>keySet()</a:t>
            </a:r>
            <a:endParaRPr lang="zh-CN" altLang="en-US"/>
          </a:p>
        </p:txBody>
      </p:sp>
    </p:spTree>
    <p:extLst>
      <p:ext uri="{BB962C8B-B14F-4D97-AF65-F5344CB8AC3E}">
        <p14:creationId xmlns:p14="http://schemas.microsoft.com/office/powerpoint/2010/main" val="480278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67544" y="2276872"/>
            <a:ext cx="6408712" cy="86409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sp>
        <p:nvSpPr>
          <p:cNvPr id="13" name="矩形 12"/>
          <p:cNvSpPr/>
          <p:nvPr/>
        </p:nvSpPr>
        <p:spPr>
          <a:xfrm>
            <a:off x="467544" y="3141185"/>
            <a:ext cx="6408712" cy="86409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sp>
        <p:nvSpPr>
          <p:cNvPr id="14" name="矩形 13"/>
          <p:cNvSpPr/>
          <p:nvPr/>
        </p:nvSpPr>
        <p:spPr>
          <a:xfrm>
            <a:off x="467544" y="4020755"/>
            <a:ext cx="6408712" cy="86409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sp>
        <p:nvSpPr>
          <p:cNvPr id="15" name="矩形 14"/>
          <p:cNvSpPr/>
          <p:nvPr/>
        </p:nvSpPr>
        <p:spPr>
          <a:xfrm>
            <a:off x="467544" y="4900325"/>
            <a:ext cx="6408712" cy="86409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sp>
        <p:nvSpPr>
          <p:cNvPr id="10" name="矩形 9"/>
          <p:cNvSpPr/>
          <p:nvPr/>
        </p:nvSpPr>
        <p:spPr>
          <a:xfrm>
            <a:off x="467544" y="1412776"/>
            <a:ext cx="6408712" cy="86409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177720034"/>
              </p:ext>
            </p:extLst>
          </p:nvPr>
        </p:nvGraphicFramePr>
        <p:xfrm>
          <a:off x="1259632" y="1412776"/>
          <a:ext cx="1319808" cy="4408265"/>
        </p:xfrm>
        <a:graphic>
          <a:graphicData uri="http://schemas.openxmlformats.org/drawingml/2006/table">
            <a:tbl>
              <a:tblPr firstRow="1" bandRow="1">
                <a:tableStyleId>{5940675A-B579-460E-94D1-54222C63F5DA}</a:tableStyleId>
              </a:tblPr>
              <a:tblGrid>
                <a:gridCol w="1319808"/>
              </a:tblGrid>
              <a:tr h="881653">
                <a:tc>
                  <a:txBody>
                    <a:bodyPr/>
                    <a:lstStyle/>
                    <a:p>
                      <a:r>
                        <a:rPr lang="en-US" altLang="zh-CN" smtClean="0"/>
                        <a:t>aa</a:t>
                      </a:r>
                      <a:endParaRPr lang="zh-CN" altLang="en-US"/>
                    </a:p>
                  </a:txBody>
                  <a:tcPr/>
                </a:tc>
              </a:tr>
              <a:tr h="881653">
                <a:tc>
                  <a:txBody>
                    <a:bodyPr/>
                    <a:lstStyle/>
                    <a:p>
                      <a:r>
                        <a:rPr lang="en-US" altLang="zh-CN" smtClean="0"/>
                        <a:t>bb</a:t>
                      </a:r>
                      <a:endParaRPr lang="zh-CN" altLang="en-US"/>
                    </a:p>
                  </a:txBody>
                  <a:tcPr/>
                </a:tc>
              </a:tr>
              <a:tr h="881653">
                <a:tc>
                  <a:txBody>
                    <a:bodyPr/>
                    <a:lstStyle/>
                    <a:p>
                      <a:r>
                        <a:rPr lang="en-US" altLang="zh-CN" smtClean="0"/>
                        <a:t>cc</a:t>
                      </a:r>
                      <a:endParaRPr lang="zh-CN" altLang="en-US"/>
                    </a:p>
                  </a:txBody>
                  <a:tcPr/>
                </a:tc>
              </a:tr>
              <a:tr h="881653">
                <a:tc>
                  <a:txBody>
                    <a:bodyPr/>
                    <a:lstStyle/>
                    <a:p>
                      <a:r>
                        <a:rPr lang="en-US" altLang="zh-CN" smtClean="0"/>
                        <a:t>dd</a:t>
                      </a:r>
                      <a:endParaRPr lang="zh-CN" altLang="en-US"/>
                    </a:p>
                  </a:txBody>
                  <a:tcPr/>
                </a:tc>
              </a:tr>
              <a:tr h="881653">
                <a:tc>
                  <a:txBody>
                    <a:bodyPr/>
                    <a:lstStyle/>
                    <a:p>
                      <a:r>
                        <a:rPr lang="en-US" altLang="zh-CN" smtClean="0"/>
                        <a:t>ee</a:t>
                      </a:r>
                      <a:endParaRPr lang="zh-CN" altLang="en-US"/>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961920803"/>
              </p:ext>
            </p:extLst>
          </p:nvPr>
        </p:nvGraphicFramePr>
        <p:xfrm>
          <a:off x="4860032" y="1412776"/>
          <a:ext cx="1319808" cy="4408265"/>
        </p:xfrm>
        <a:graphic>
          <a:graphicData uri="http://schemas.openxmlformats.org/drawingml/2006/table">
            <a:tbl>
              <a:tblPr firstRow="1" bandRow="1">
                <a:tableStyleId>{5940675A-B579-460E-94D1-54222C63F5DA}</a:tableStyleId>
              </a:tblPr>
              <a:tblGrid>
                <a:gridCol w="1319808"/>
              </a:tblGrid>
              <a:tr h="881653">
                <a:tc>
                  <a:txBody>
                    <a:bodyPr/>
                    <a:lstStyle/>
                    <a:p>
                      <a:r>
                        <a:rPr lang="en-US" altLang="zh-CN" smtClean="0"/>
                        <a:t>11</a:t>
                      </a:r>
                      <a:endParaRPr lang="zh-CN" altLang="en-US"/>
                    </a:p>
                  </a:txBody>
                  <a:tcPr/>
                </a:tc>
              </a:tr>
              <a:tr h="881653">
                <a:tc>
                  <a:txBody>
                    <a:bodyPr/>
                    <a:lstStyle/>
                    <a:p>
                      <a:r>
                        <a:rPr lang="en-US" altLang="zh-CN" smtClean="0"/>
                        <a:t>22</a:t>
                      </a:r>
                      <a:endParaRPr lang="zh-CN" altLang="en-US"/>
                    </a:p>
                  </a:txBody>
                  <a:tcPr/>
                </a:tc>
              </a:tr>
              <a:tr h="881653">
                <a:tc>
                  <a:txBody>
                    <a:bodyPr/>
                    <a:lstStyle/>
                    <a:p>
                      <a:r>
                        <a:rPr lang="en-US" altLang="zh-CN" smtClean="0"/>
                        <a:t>33</a:t>
                      </a:r>
                      <a:endParaRPr lang="zh-CN" altLang="en-US"/>
                    </a:p>
                  </a:txBody>
                  <a:tcPr/>
                </a:tc>
              </a:tr>
              <a:tr h="881653">
                <a:tc>
                  <a:txBody>
                    <a:bodyPr/>
                    <a:lstStyle/>
                    <a:p>
                      <a:r>
                        <a:rPr lang="en-US" altLang="zh-CN" smtClean="0"/>
                        <a:t>44</a:t>
                      </a:r>
                      <a:endParaRPr lang="zh-CN" altLang="en-US"/>
                    </a:p>
                  </a:txBody>
                  <a:tcPr/>
                </a:tc>
              </a:tr>
              <a:tr h="881653">
                <a:tc>
                  <a:txBody>
                    <a:bodyPr/>
                    <a:lstStyle/>
                    <a:p>
                      <a:r>
                        <a:rPr lang="en-US" altLang="zh-CN" smtClean="0"/>
                        <a:t>55</a:t>
                      </a:r>
                      <a:endParaRPr lang="zh-CN" altLang="en-US"/>
                    </a:p>
                  </a:txBody>
                  <a:tcPr/>
                </a:tc>
              </a:tr>
            </a:tbl>
          </a:graphicData>
        </a:graphic>
      </p:graphicFrame>
      <p:sp>
        <p:nvSpPr>
          <p:cNvPr id="6" name="文本框 5"/>
          <p:cNvSpPr txBox="1"/>
          <p:nvPr/>
        </p:nvSpPr>
        <p:spPr>
          <a:xfrm>
            <a:off x="1259632" y="980728"/>
            <a:ext cx="1872208" cy="369332"/>
          </a:xfrm>
          <a:prstGeom prst="rect">
            <a:avLst/>
          </a:prstGeom>
          <a:noFill/>
        </p:spPr>
        <p:txBody>
          <a:bodyPr wrap="square" rtlCol="0">
            <a:spAutoFit/>
          </a:bodyPr>
          <a:lstStyle/>
          <a:p>
            <a:r>
              <a:rPr lang="en-US" altLang="zh-CN" smtClean="0"/>
              <a:t>key</a:t>
            </a:r>
            <a:endParaRPr lang="zh-CN" altLang="en-US"/>
          </a:p>
        </p:txBody>
      </p:sp>
      <p:sp>
        <p:nvSpPr>
          <p:cNvPr id="7" name="文本框 6"/>
          <p:cNvSpPr txBox="1"/>
          <p:nvPr/>
        </p:nvSpPr>
        <p:spPr>
          <a:xfrm>
            <a:off x="4932040" y="978196"/>
            <a:ext cx="1152128" cy="369332"/>
          </a:xfrm>
          <a:prstGeom prst="rect">
            <a:avLst/>
          </a:prstGeom>
          <a:noFill/>
        </p:spPr>
        <p:txBody>
          <a:bodyPr wrap="square" rtlCol="0">
            <a:spAutoFit/>
          </a:bodyPr>
          <a:lstStyle/>
          <a:p>
            <a:r>
              <a:rPr lang="en-US" altLang="zh-CN" smtClean="0"/>
              <a:t>value</a:t>
            </a:r>
            <a:endParaRPr lang="zh-CN" altLang="en-US"/>
          </a:p>
        </p:txBody>
      </p:sp>
      <p:sp>
        <p:nvSpPr>
          <p:cNvPr id="8" name="文本框 7"/>
          <p:cNvSpPr txBox="1"/>
          <p:nvPr/>
        </p:nvSpPr>
        <p:spPr>
          <a:xfrm>
            <a:off x="1475656" y="6021288"/>
            <a:ext cx="2376264" cy="369332"/>
          </a:xfrm>
          <a:prstGeom prst="rect">
            <a:avLst/>
          </a:prstGeom>
          <a:noFill/>
        </p:spPr>
        <p:txBody>
          <a:bodyPr wrap="square" rtlCol="0">
            <a:spAutoFit/>
          </a:bodyPr>
          <a:lstStyle/>
          <a:p>
            <a:r>
              <a:rPr lang="en-US" altLang="zh-CN" smtClean="0"/>
              <a:t>Set</a:t>
            </a:r>
            <a:endParaRPr lang="zh-CN" altLang="en-US"/>
          </a:p>
        </p:txBody>
      </p:sp>
      <p:sp>
        <p:nvSpPr>
          <p:cNvPr id="9" name="文本框 8"/>
          <p:cNvSpPr txBox="1"/>
          <p:nvPr/>
        </p:nvSpPr>
        <p:spPr>
          <a:xfrm>
            <a:off x="4860032" y="6021288"/>
            <a:ext cx="1656184" cy="369332"/>
          </a:xfrm>
          <a:prstGeom prst="rect">
            <a:avLst/>
          </a:prstGeom>
          <a:noFill/>
        </p:spPr>
        <p:txBody>
          <a:bodyPr wrap="square" rtlCol="0">
            <a:spAutoFit/>
          </a:bodyPr>
          <a:lstStyle/>
          <a:p>
            <a:r>
              <a:rPr lang="en-US" altLang="zh-CN" smtClean="0"/>
              <a:t>Collection</a:t>
            </a:r>
            <a:endParaRPr lang="zh-CN" altLang="en-US"/>
          </a:p>
        </p:txBody>
      </p:sp>
      <p:sp>
        <p:nvSpPr>
          <p:cNvPr id="11" name="文本框 10"/>
          <p:cNvSpPr txBox="1"/>
          <p:nvPr/>
        </p:nvSpPr>
        <p:spPr>
          <a:xfrm>
            <a:off x="7380312" y="1484784"/>
            <a:ext cx="1512168" cy="369332"/>
          </a:xfrm>
          <a:prstGeom prst="rect">
            <a:avLst/>
          </a:prstGeom>
          <a:noFill/>
        </p:spPr>
        <p:txBody>
          <a:bodyPr wrap="square" rtlCol="0">
            <a:spAutoFit/>
          </a:bodyPr>
          <a:lstStyle/>
          <a:p>
            <a:r>
              <a:rPr lang="en-US" altLang="zh-CN" smtClean="0"/>
              <a:t>Map.Entry</a:t>
            </a:r>
            <a:endParaRPr lang="zh-CN" altLang="en-US"/>
          </a:p>
        </p:txBody>
      </p:sp>
      <p:sp>
        <p:nvSpPr>
          <p:cNvPr id="16" name="文本框 15"/>
          <p:cNvSpPr txBox="1"/>
          <p:nvPr/>
        </p:nvSpPr>
        <p:spPr>
          <a:xfrm>
            <a:off x="7380312" y="2339588"/>
            <a:ext cx="1512168" cy="369332"/>
          </a:xfrm>
          <a:prstGeom prst="rect">
            <a:avLst/>
          </a:prstGeom>
          <a:noFill/>
        </p:spPr>
        <p:txBody>
          <a:bodyPr wrap="square" rtlCol="0">
            <a:spAutoFit/>
          </a:bodyPr>
          <a:lstStyle/>
          <a:p>
            <a:r>
              <a:rPr lang="en-US" altLang="zh-CN" smtClean="0"/>
              <a:t>Map.Entry</a:t>
            </a:r>
            <a:endParaRPr lang="zh-CN" altLang="en-US"/>
          </a:p>
        </p:txBody>
      </p:sp>
      <p:sp>
        <p:nvSpPr>
          <p:cNvPr id="17" name="文本框 16"/>
          <p:cNvSpPr txBox="1"/>
          <p:nvPr/>
        </p:nvSpPr>
        <p:spPr>
          <a:xfrm>
            <a:off x="7380312" y="3388567"/>
            <a:ext cx="1512168" cy="369332"/>
          </a:xfrm>
          <a:prstGeom prst="rect">
            <a:avLst/>
          </a:prstGeom>
          <a:noFill/>
        </p:spPr>
        <p:txBody>
          <a:bodyPr wrap="square" rtlCol="0">
            <a:spAutoFit/>
          </a:bodyPr>
          <a:lstStyle/>
          <a:p>
            <a:r>
              <a:rPr lang="en-US" altLang="zh-CN" smtClean="0"/>
              <a:t>Map.Entry</a:t>
            </a:r>
            <a:endParaRPr lang="zh-CN" altLang="en-US"/>
          </a:p>
        </p:txBody>
      </p:sp>
      <p:sp>
        <p:nvSpPr>
          <p:cNvPr id="18" name="文本框 17"/>
          <p:cNvSpPr txBox="1"/>
          <p:nvPr/>
        </p:nvSpPr>
        <p:spPr>
          <a:xfrm>
            <a:off x="7348097" y="4268137"/>
            <a:ext cx="1512168" cy="369332"/>
          </a:xfrm>
          <a:prstGeom prst="rect">
            <a:avLst/>
          </a:prstGeom>
          <a:noFill/>
        </p:spPr>
        <p:txBody>
          <a:bodyPr wrap="square" rtlCol="0">
            <a:spAutoFit/>
          </a:bodyPr>
          <a:lstStyle/>
          <a:p>
            <a:r>
              <a:rPr lang="en-US" altLang="zh-CN" smtClean="0"/>
              <a:t>Map.Entry</a:t>
            </a:r>
            <a:endParaRPr lang="zh-CN" altLang="en-US"/>
          </a:p>
        </p:txBody>
      </p:sp>
      <p:sp>
        <p:nvSpPr>
          <p:cNvPr id="19" name="文本框 18"/>
          <p:cNvSpPr txBox="1"/>
          <p:nvPr/>
        </p:nvSpPr>
        <p:spPr>
          <a:xfrm>
            <a:off x="7348097" y="5147707"/>
            <a:ext cx="1512168" cy="369332"/>
          </a:xfrm>
          <a:prstGeom prst="rect">
            <a:avLst/>
          </a:prstGeom>
          <a:noFill/>
        </p:spPr>
        <p:txBody>
          <a:bodyPr wrap="square" rtlCol="0">
            <a:spAutoFit/>
          </a:bodyPr>
          <a:lstStyle/>
          <a:p>
            <a:r>
              <a:rPr lang="en-US" altLang="zh-CN" smtClean="0"/>
              <a:t>Map.Entry</a:t>
            </a:r>
            <a:endParaRPr lang="zh-CN" altLang="en-US"/>
          </a:p>
        </p:txBody>
      </p:sp>
      <p:sp>
        <p:nvSpPr>
          <p:cNvPr id="20" name="文本框 19"/>
          <p:cNvSpPr txBox="1"/>
          <p:nvPr/>
        </p:nvSpPr>
        <p:spPr>
          <a:xfrm>
            <a:off x="7505765" y="5950869"/>
            <a:ext cx="1800200" cy="369332"/>
          </a:xfrm>
          <a:prstGeom prst="rect">
            <a:avLst/>
          </a:prstGeom>
          <a:noFill/>
        </p:spPr>
        <p:txBody>
          <a:bodyPr wrap="square" rtlCol="0">
            <a:spAutoFit/>
          </a:bodyPr>
          <a:lstStyle/>
          <a:p>
            <a:r>
              <a:rPr lang="en-US" altLang="zh-CN" smtClean="0"/>
              <a:t>Set</a:t>
            </a:r>
            <a:endParaRPr lang="zh-CN" altLang="en-US"/>
          </a:p>
        </p:txBody>
      </p:sp>
    </p:spTree>
    <p:extLst>
      <p:ext uri="{BB962C8B-B14F-4D97-AF65-F5344CB8AC3E}">
        <p14:creationId xmlns:p14="http://schemas.microsoft.com/office/powerpoint/2010/main" val="584282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842830184"/>
              </p:ext>
            </p:extLst>
          </p:nvPr>
        </p:nvGraphicFramePr>
        <p:xfrm>
          <a:off x="1331640" y="1268760"/>
          <a:ext cx="1247800" cy="4696295"/>
        </p:xfrm>
        <a:graphic>
          <a:graphicData uri="http://schemas.openxmlformats.org/drawingml/2006/table">
            <a:tbl>
              <a:tblPr firstRow="1" bandRow="1">
                <a:tableStyleId>{5940675A-B579-460E-94D1-54222C63F5DA}</a:tableStyleId>
              </a:tblPr>
              <a:tblGrid>
                <a:gridCol w="1247800"/>
              </a:tblGrid>
              <a:tr h="939259">
                <a:tc>
                  <a:txBody>
                    <a:bodyPr/>
                    <a:lstStyle/>
                    <a:p>
                      <a:r>
                        <a:rPr lang="en-US" altLang="zh-CN" dirty="0" smtClean="0"/>
                        <a:t>AA</a:t>
                      </a:r>
                      <a:endParaRPr lang="zh-CN" altLang="en-US" dirty="0"/>
                    </a:p>
                  </a:txBody>
                  <a:tcPr/>
                </a:tc>
              </a:tr>
              <a:tr h="939259">
                <a:tc>
                  <a:txBody>
                    <a:bodyPr/>
                    <a:lstStyle/>
                    <a:p>
                      <a:r>
                        <a:rPr lang="en-US" altLang="zh-CN" dirty="0" smtClean="0"/>
                        <a:t>BB</a:t>
                      </a:r>
                      <a:endParaRPr lang="zh-CN" altLang="en-US" dirty="0"/>
                    </a:p>
                  </a:txBody>
                  <a:tcPr/>
                </a:tc>
              </a:tr>
              <a:tr h="939259">
                <a:tc>
                  <a:txBody>
                    <a:bodyPr/>
                    <a:lstStyle/>
                    <a:p>
                      <a:r>
                        <a:rPr lang="en-US" altLang="zh-CN" dirty="0" smtClean="0"/>
                        <a:t>CC</a:t>
                      </a:r>
                      <a:endParaRPr lang="zh-CN" altLang="en-US" dirty="0"/>
                    </a:p>
                  </a:txBody>
                  <a:tcPr/>
                </a:tc>
              </a:tr>
              <a:tr h="939259">
                <a:tc>
                  <a:txBody>
                    <a:bodyPr/>
                    <a:lstStyle/>
                    <a:p>
                      <a:r>
                        <a:rPr lang="en-US" altLang="zh-CN" dirty="0" smtClean="0"/>
                        <a:t>DD</a:t>
                      </a:r>
                      <a:endParaRPr lang="zh-CN" altLang="en-US" dirty="0"/>
                    </a:p>
                  </a:txBody>
                  <a:tcPr/>
                </a:tc>
              </a:tr>
              <a:tr h="939259">
                <a:tc>
                  <a:txBody>
                    <a:bodyPr/>
                    <a:lstStyle/>
                    <a:p>
                      <a:r>
                        <a:rPr lang="en-US" altLang="zh-CN" dirty="0" smtClean="0"/>
                        <a:t>EE</a:t>
                      </a:r>
                      <a:endParaRPr lang="zh-CN" altLang="en-US" dirty="0"/>
                    </a:p>
                  </a:txBody>
                  <a:tcPr/>
                </a:tc>
              </a:tr>
            </a:tbl>
          </a:graphicData>
        </a:graphic>
      </p:graphicFrame>
      <p:sp>
        <p:nvSpPr>
          <p:cNvPr id="5" name="文本框 4"/>
          <p:cNvSpPr txBox="1"/>
          <p:nvPr/>
        </p:nvSpPr>
        <p:spPr>
          <a:xfrm>
            <a:off x="1259632" y="836712"/>
            <a:ext cx="2592288" cy="369332"/>
          </a:xfrm>
          <a:prstGeom prst="rect">
            <a:avLst/>
          </a:prstGeom>
          <a:noFill/>
        </p:spPr>
        <p:txBody>
          <a:bodyPr wrap="square" rtlCol="0">
            <a:spAutoFit/>
          </a:bodyPr>
          <a:lstStyle/>
          <a:p>
            <a:r>
              <a:rPr lang="en-US" altLang="zh-CN" dirty="0" smtClean="0"/>
              <a:t>Key</a:t>
            </a:r>
          </a:p>
        </p:txBody>
      </p:sp>
      <p:graphicFrame>
        <p:nvGraphicFramePr>
          <p:cNvPr id="6" name="表格 5"/>
          <p:cNvGraphicFramePr>
            <a:graphicFrameLocks noGrp="1"/>
          </p:cNvGraphicFramePr>
          <p:nvPr>
            <p:extLst>
              <p:ext uri="{D42A27DB-BD31-4B8C-83A1-F6EECF244321}">
                <p14:modId xmlns:p14="http://schemas.microsoft.com/office/powerpoint/2010/main" val="2645619688"/>
              </p:ext>
            </p:extLst>
          </p:nvPr>
        </p:nvGraphicFramePr>
        <p:xfrm>
          <a:off x="4499992" y="1206045"/>
          <a:ext cx="1368152" cy="4743235"/>
        </p:xfrm>
        <a:graphic>
          <a:graphicData uri="http://schemas.openxmlformats.org/drawingml/2006/table">
            <a:tbl>
              <a:tblPr firstRow="1" bandRow="1">
                <a:tableStyleId>{5940675A-B579-460E-94D1-54222C63F5DA}</a:tableStyleId>
              </a:tblPr>
              <a:tblGrid>
                <a:gridCol w="1368152"/>
              </a:tblGrid>
              <a:tr h="948647">
                <a:tc>
                  <a:txBody>
                    <a:bodyPr/>
                    <a:lstStyle/>
                    <a:p>
                      <a:r>
                        <a:rPr lang="en-US" altLang="zh-CN" dirty="0" smtClean="0"/>
                        <a:t>11</a:t>
                      </a:r>
                      <a:endParaRPr lang="zh-CN" altLang="en-US" dirty="0"/>
                    </a:p>
                  </a:txBody>
                  <a:tcPr/>
                </a:tc>
              </a:tr>
              <a:tr h="948647">
                <a:tc>
                  <a:txBody>
                    <a:bodyPr/>
                    <a:lstStyle/>
                    <a:p>
                      <a:r>
                        <a:rPr lang="en-US" altLang="zh-CN" dirty="0" smtClean="0"/>
                        <a:t>22</a:t>
                      </a:r>
                      <a:endParaRPr lang="zh-CN" altLang="en-US" dirty="0"/>
                    </a:p>
                  </a:txBody>
                  <a:tcPr/>
                </a:tc>
              </a:tr>
              <a:tr h="948647">
                <a:tc>
                  <a:txBody>
                    <a:bodyPr/>
                    <a:lstStyle/>
                    <a:p>
                      <a:r>
                        <a:rPr lang="en-US" altLang="zh-CN" dirty="0" smtClean="0"/>
                        <a:t>33</a:t>
                      </a:r>
                      <a:endParaRPr lang="zh-CN" altLang="en-US" dirty="0"/>
                    </a:p>
                  </a:txBody>
                  <a:tcPr/>
                </a:tc>
              </a:tr>
              <a:tr h="948647">
                <a:tc>
                  <a:txBody>
                    <a:bodyPr/>
                    <a:lstStyle/>
                    <a:p>
                      <a:r>
                        <a:rPr lang="en-US" altLang="zh-CN" dirty="0" smtClean="0"/>
                        <a:t>44</a:t>
                      </a:r>
                      <a:endParaRPr lang="zh-CN" altLang="en-US" dirty="0"/>
                    </a:p>
                  </a:txBody>
                  <a:tcPr/>
                </a:tc>
              </a:tr>
              <a:tr h="948647">
                <a:tc>
                  <a:txBody>
                    <a:bodyPr/>
                    <a:lstStyle/>
                    <a:p>
                      <a:r>
                        <a:rPr lang="en-US" altLang="zh-CN" dirty="0" smtClean="0"/>
                        <a:t>55</a:t>
                      </a:r>
                      <a:endParaRPr lang="zh-CN" altLang="en-US" dirty="0"/>
                    </a:p>
                  </a:txBody>
                  <a:tcPr/>
                </a:tc>
              </a:tr>
            </a:tbl>
          </a:graphicData>
        </a:graphic>
      </p:graphicFrame>
      <p:sp>
        <p:nvSpPr>
          <p:cNvPr id="7" name="文本框 6"/>
          <p:cNvSpPr txBox="1"/>
          <p:nvPr/>
        </p:nvSpPr>
        <p:spPr>
          <a:xfrm>
            <a:off x="4716016" y="692696"/>
            <a:ext cx="1440160" cy="369332"/>
          </a:xfrm>
          <a:prstGeom prst="rect">
            <a:avLst/>
          </a:prstGeom>
          <a:noFill/>
        </p:spPr>
        <p:txBody>
          <a:bodyPr wrap="square" rtlCol="0">
            <a:spAutoFit/>
          </a:bodyPr>
          <a:lstStyle/>
          <a:p>
            <a:r>
              <a:rPr lang="en-US" altLang="zh-CN" smtClean="0"/>
              <a:t>value</a:t>
            </a:r>
            <a:endParaRPr lang="zh-CN" altLang="en-US"/>
          </a:p>
        </p:txBody>
      </p:sp>
      <p:sp>
        <p:nvSpPr>
          <p:cNvPr id="2" name="文本框 1"/>
          <p:cNvSpPr txBox="1"/>
          <p:nvPr/>
        </p:nvSpPr>
        <p:spPr>
          <a:xfrm>
            <a:off x="1259632" y="6165304"/>
            <a:ext cx="1440160" cy="369332"/>
          </a:xfrm>
          <a:prstGeom prst="rect">
            <a:avLst/>
          </a:prstGeom>
          <a:noFill/>
        </p:spPr>
        <p:txBody>
          <a:bodyPr wrap="square" rtlCol="0">
            <a:spAutoFit/>
          </a:bodyPr>
          <a:lstStyle/>
          <a:p>
            <a:r>
              <a:rPr lang="en-US" altLang="zh-CN" smtClean="0"/>
              <a:t>Set</a:t>
            </a:r>
            <a:endParaRPr lang="zh-CN" altLang="en-US" dirty="0"/>
          </a:p>
        </p:txBody>
      </p:sp>
    </p:spTree>
    <p:extLst>
      <p:ext uri="{BB962C8B-B14F-4D97-AF65-F5344CB8AC3E}">
        <p14:creationId xmlns:p14="http://schemas.microsoft.com/office/powerpoint/2010/main" val="4190860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692696"/>
            <a:ext cx="6048672" cy="936104"/>
          </a:xfrm>
        </p:spPr>
        <p:txBody>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实现类之一：</a:t>
            </a:r>
            <a:r>
              <a:rPr lang="en-US" altLang="zh-CN" b="1" dirty="0" err="1" smtClean="0">
                <a:latin typeface="+mn-lt"/>
                <a:ea typeface="宋体" pitchFamily="2" charset="-122"/>
                <a:cs typeface="Times New Roman" pitchFamily="18" charset="0"/>
              </a:rPr>
              <a:t>HashMap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539552" y="1700808"/>
            <a:ext cx="8229600" cy="4608512"/>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Map</a:t>
            </a:r>
            <a:r>
              <a:rPr lang="zh-CN" altLang="en-US" dirty="0" smtClean="0">
                <a:ea typeface="宋体" pitchFamily="2" charset="-122"/>
                <a:cs typeface="Times New Roman" pitchFamily="18" charset="0"/>
              </a:rPr>
              <a:t>接口的常用实现类：</a:t>
            </a:r>
            <a:r>
              <a:rPr lang="en-US" altLang="zh-CN" dirty="0" err="1" smtClean="0">
                <a:ea typeface="宋体" pitchFamily="2" charset="-122"/>
                <a:cs typeface="Times New Roman" pitchFamily="18" charset="0"/>
              </a:rPr>
              <a:t>HashMap</a:t>
            </a:r>
            <a:r>
              <a:rPr lang="zh-CN" altLang="en-US" dirty="0" smtClean="0">
                <a:ea typeface="宋体" pitchFamily="2" charset="-122"/>
                <a:cs typeface="Times New Roman" pitchFamily="18" charset="0"/>
              </a:rPr>
              <a:t>、</a:t>
            </a:r>
            <a:r>
              <a:rPr lang="en-US" altLang="zh-CN" dirty="0" err="1" smtClean="0">
                <a:ea typeface="宋体" pitchFamily="2" charset="-122"/>
                <a:cs typeface="Times New Roman" pitchFamily="18" charset="0"/>
              </a:rPr>
              <a:t>TreeMap</a:t>
            </a:r>
            <a:r>
              <a:rPr lang="zh-CN" altLang="en-US" dirty="0" smtClean="0">
                <a:ea typeface="宋体" pitchFamily="2" charset="-122"/>
                <a:cs typeface="Times New Roman" pitchFamily="18" charset="0"/>
              </a:rPr>
              <a:t>和</a:t>
            </a:r>
            <a:r>
              <a:rPr lang="en-US" altLang="zh-CN" dirty="0" smtClean="0">
                <a:ea typeface="宋体" pitchFamily="2" charset="-122"/>
                <a:cs typeface="Times New Roman" pitchFamily="18" charset="0"/>
              </a:rPr>
              <a:t>Properties</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HashMap</a:t>
            </a:r>
            <a:r>
              <a:rPr lang="zh-CN" altLang="en-US" dirty="0" smtClean="0">
                <a:ea typeface="宋体" pitchFamily="2" charset="-122"/>
                <a:cs typeface="Times New Roman" pitchFamily="18" charset="0"/>
              </a:rPr>
              <a:t>是 </a:t>
            </a: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接口</a:t>
            </a:r>
            <a:r>
              <a:rPr lang="zh-CN" altLang="en-US" b="1" dirty="0" smtClean="0">
                <a:ea typeface="宋体" pitchFamily="2" charset="-122"/>
                <a:cs typeface="Times New Roman" pitchFamily="18" charset="0"/>
              </a:rPr>
              <a:t>使用频率最高</a:t>
            </a:r>
            <a:r>
              <a:rPr lang="zh-CN" altLang="en-US" dirty="0" smtClean="0">
                <a:ea typeface="宋体" pitchFamily="2" charset="-122"/>
                <a:cs typeface="Times New Roman" pitchFamily="18" charset="0"/>
              </a:rPr>
              <a:t>的实现类。</a:t>
            </a:r>
            <a:endParaRPr lang="en-US" altLang="zh-CN"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允许使用</a:t>
            </a:r>
            <a:r>
              <a:rPr lang="en-US" altLang="zh-CN" dirty="0" smtClean="0">
                <a:ea typeface="宋体" pitchFamily="2" charset="-122"/>
                <a:cs typeface="Times New Roman" pitchFamily="18" charset="0"/>
              </a:rPr>
              <a:t>null</a:t>
            </a:r>
            <a:r>
              <a:rPr lang="zh-CN" altLang="en-US" dirty="0" smtClean="0">
                <a:ea typeface="宋体" pitchFamily="2" charset="-122"/>
                <a:cs typeface="Times New Roman" pitchFamily="18" charset="0"/>
              </a:rPr>
              <a:t>键和</a:t>
            </a:r>
            <a:r>
              <a:rPr lang="en-US" altLang="zh-CN" dirty="0" smtClean="0">
                <a:ea typeface="宋体" pitchFamily="2" charset="-122"/>
                <a:cs typeface="Times New Roman" pitchFamily="18" charset="0"/>
              </a:rPr>
              <a:t>null</a:t>
            </a:r>
            <a:r>
              <a:rPr lang="zh-CN" altLang="en-US" dirty="0" smtClean="0">
                <a:ea typeface="宋体" pitchFamily="2" charset="-122"/>
                <a:cs typeface="Times New Roman" pitchFamily="18" charset="0"/>
              </a:rPr>
              <a:t>值，与</a:t>
            </a:r>
            <a:r>
              <a:rPr lang="en-US" altLang="zh-CN" dirty="0" err="1" smtClean="0">
                <a:ea typeface="宋体" pitchFamily="2" charset="-122"/>
                <a:cs typeface="Times New Roman" pitchFamily="18" charset="0"/>
              </a:rPr>
              <a:t>HashSet</a:t>
            </a:r>
            <a:r>
              <a:rPr lang="zh-CN" altLang="en-US" dirty="0" smtClean="0">
                <a:ea typeface="宋体" pitchFamily="2" charset="-122"/>
                <a:cs typeface="Times New Roman" pitchFamily="18" charset="0"/>
              </a:rPr>
              <a:t>一样，不保证映射的顺序。</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HashMap</a:t>
            </a:r>
            <a:r>
              <a:rPr lang="en-US" altLang="zh-CN" dirty="0" smtClean="0">
                <a:ea typeface="宋体" pitchFamily="2" charset="-122"/>
                <a:cs typeface="Times New Roman" pitchFamily="18" charset="0"/>
              </a:rPr>
              <a:t> </a:t>
            </a:r>
            <a:r>
              <a:rPr lang="zh-CN" altLang="en-US" b="1" dirty="0" smtClean="0">
                <a:solidFill>
                  <a:srgbClr val="C00000"/>
                </a:solidFill>
                <a:ea typeface="宋体" pitchFamily="2" charset="-122"/>
                <a:cs typeface="Times New Roman" pitchFamily="18" charset="0"/>
              </a:rPr>
              <a:t>判断两个 </a:t>
            </a:r>
            <a:r>
              <a:rPr lang="en-US" altLang="zh-CN" b="1" dirty="0" smtClean="0">
                <a:solidFill>
                  <a:srgbClr val="C00000"/>
                </a:solidFill>
                <a:ea typeface="宋体" pitchFamily="2" charset="-122"/>
                <a:cs typeface="Times New Roman" pitchFamily="18" charset="0"/>
              </a:rPr>
              <a:t>key </a:t>
            </a:r>
            <a:r>
              <a:rPr lang="zh-CN" altLang="en-US" b="1" dirty="0" smtClean="0">
                <a:solidFill>
                  <a:srgbClr val="C00000"/>
                </a:solidFill>
                <a:ea typeface="宋体" pitchFamily="2" charset="-122"/>
                <a:cs typeface="Times New Roman" pitchFamily="18" charset="0"/>
              </a:rPr>
              <a:t>相等的标准</a:t>
            </a:r>
            <a:r>
              <a:rPr lang="zh-CN" altLang="en-US" dirty="0" smtClean="0">
                <a:ea typeface="宋体" pitchFamily="2" charset="-122"/>
                <a:cs typeface="Times New Roman" pitchFamily="18" charset="0"/>
              </a:rPr>
              <a:t>是：两个 </a:t>
            </a:r>
            <a:r>
              <a:rPr lang="en-US" altLang="zh-CN" dirty="0" smtClean="0">
                <a:ea typeface="宋体" pitchFamily="2" charset="-122"/>
                <a:cs typeface="Times New Roman" pitchFamily="18" charset="0"/>
              </a:rPr>
              <a:t>key </a:t>
            </a:r>
            <a:r>
              <a:rPr lang="zh-CN" altLang="en-US" dirty="0" smtClean="0">
                <a:ea typeface="宋体" pitchFamily="2" charset="-122"/>
                <a:cs typeface="Times New Roman" pitchFamily="18" charset="0"/>
              </a:rPr>
              <a:t>通过 </a:t>
            </a:r>
            <a:r>
              <a:rPr lang="en-US" altLang="zh-CN" dirty="0" smtClean="0">
                <a:ea typeface="宋体" pitchFamily="2" charset="-122"/>
                <a:cs typeface="Times New Roman" pitchFamily="18" charset="0"/>
              </a:rPr>
              <a:t>equals() </a:t>
            </a:r>
            <a:r>
              <a:rPr lang="zh-CN" altLang="en-US" dirty="0" smtClean="0">
                <a:ea typeface="宋体" pitchFamily="2" charset="-122"/>
                <a:cs typeface="Times New Roman" pitchFamily="18" charset="0"/>
              </a:rPr>
              <a:t>方法返回 </a:t>
            </a:r>
            <a:r>
              <a:rPr lang="en-US" altLang="zh-CN" dirty="0" smtClean="0">
                <a:ea typeface="宋体" pitchFamily="2" charset="-122"/>
                <a:cs typeface="Times New Roman" pitchFamily="18" charset="0"/>
              </a:rPr>
              <a:t>true</a:t>
            </a:r>
            <a:r>
              <a:rPr lang="zh-CN" altLang="en-US" dirty="0" smtClean="0">
                <a:ea typeface="宋体" pitchFamily="2" charset="-122"/>
                <a:cs typeface="Times New Roman" pitchFamily="18" charset="0"/>
              </a:rPr>
              <a:t>，</a:t>
            </a:r>
            <a:r>
              <a:rPr lang="en-US" altLang="zh-CN" dirty="0" err="1" smtClean="0">
                <a:ea typeface="宋体" pitchFamily="2" charset="-122"/>
                <a:cs typeface="Times New Roman" pitchFamily="18" charset="0"/>
              </a:rPr>
              <a:t>hashCode</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值也相等。</a:t>
            </a:r>
            <a:endParaRPr lang="en-US" altLang="zh-CN" dirty="0" smtClean="0">
              <a:ea typeface="宋体" pitchFamily="2" charset="-122"/>
              <a:cs typeface="Times New Roman" pitchFamily="18" charset="0"/>
            </a:endParaRPr>
          </a:p>
          <a:p>
            <a:pPr>
              <a:buFont typeface="Wingdings" pitchFamily="2" charset="2"/>
              <a:buChar char="l"/>
            </a:pPr>
            <a:r>
              <a:rPr lang="en-US" altLang="zh-CN" dirty="0" err="1" smtClean="0">
                <a:ea typeface="宋体" pitchFamily="2" charset="-122"/>
                <a:cs typeface="Times New Roman" pitchFamily="18" charset="0"/>
              </a:rPr>
              <a:t>HashMap</a:t>
            </a:r>
            <a:r>
              <a:rPr lang="en-US" altLang="zh-CN" dirty="0" smtClean="0">
                <a:ea typeface="宋体" pitchFamily="2" charset="-122"/>
                <a:cs typeface="Times New Roman" pitchFamily="18" charset="0"/>
              </a:rPr>
              <a:t> </a:t>
            </a:r>
            <a:r>
              <a:rPr lang="zh-CN" altLang="en-US" b="1" dirty="0" smtClean="0">
                <a:solidFill>
                  <a:srgbClr val="C00000"/>
                </a:solidFill>
                <a:ea typeface="宋体" pitchFamily="2" charset="-122"/>
                <a:cs typeface="Times New Roman" pitchFamily="18" charset="0"/>
              </a:rPr>
              <a:t>判断两个 </a:t>
            </a:r>
            <a:r>
              <a:rPr lang="en-US" altLang="zh-CN" b="1" dirty="0" smtClean="0">
                <a:solidFill>
                  <a:srgbClr val="C00000"/>
                </a:solidFill>
                <a:ea typeface="宋体" pitchFamily="2" charset="-122"/>
                <a:cs typeface="Times New Roman" pitchFamily="18" charset="0"/>
              </a:rPr>
              <a:t>value</a:t>
            </a:r>
            <a:r>
              <a:rPr lang="zh-CN" altLang="en-US" b="1" dirty="0" smtClean="0">
                <a:solidFill>
                  <a:srgbClr val="C00000"/>
                </a:solidFill>
                <a:ea typeface="宋体" pitchFamily="2" charset="-122"/>
                <a:cs typeface="Times New Roman" pitchFamily="18" charset="0"/>
              </a:rPr>
              <a:t>相等的标准</a:t>
            </a:r>
            <a:r>
              <a:rPr lang="zh-CN" altLang="en-US" dirty="0" smtClean="0">
                <a:ea typeface="宋体" pitchFamily="2" charset="-122"/>
                <a:cs typeface="Times New Roman" pitchFamily="18" charset="0"/>
              </a:rPr>
              <a:t>是：两个 </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通过 </a:t>
            </a:r>
            <a:r>
              <a:rPr lang="en-US" altLang="zh-CN" dirty="0" smtClean="0">
                <a:ea typeface="宋体" pitchFamily="2" charset="-122"/>
                <a:cs typeface="Times New Roman" pitchFamily="18" charset="0"/>
              </a:rPr>
              <a:t>equals() </a:t>
            </a:r>
            <a:r>
              <a:rPr lang="zh-CN" altLang="en-US" dirty="0" smtClean="0">
                <a:ea typeface="宋体" pitchFamily="2" charset="-122"/>
                <a:cs typeface="Times New Roman" pitchFamily="18" charset="0"/>
              </a:rPr>
              <a:t>方法返回 </a:t>
            </a:r>
            <a:r>
              <a:rPr lang="en-US" altLang="zh-CN" dirty="0" smtClean="0">
                <a:ea typeface="宋体" pitchFamily="2" charset="-122"/>
                <a:cs typeface="Times New Roman" pitchFamily="18" charset="0"/>
              </a:rPr>
              <a:t>true</a:t>
            </a:r>
            <a:r>
              <a:rPr lang="zh-CN" altLang="en-US" dirty="0" smtClean="0">
                <a:ea typeface="宋体" pitchFamily="2" charset="-122"/>
                <a:cs typeface="Times New Roman" pitchFamily="18" charset="0"/>
              </a:rPr>
              <a:t>。</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29850669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692696"/>
            <a:ext cx="7416824" cy="1080120"/>
          </a:xfrm>
        </p:spPr>
        <p:txBody>
          <a:bodyPr>
            <a:no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实现类之二：</a:t>
            </a:r>
            <a:r>
              <a:rPr lang="en-US" altLang="zh-CN" b="1" dirty="0" err="1" smtClean="0">
                <a:latin typeface="+mn-lt"/>
                <a:ea typeface="宋体" pitchFamily="2" charset="-122"/>
                <a:cs typeface="Times New Roman" pitchFamily="18" charset="0"/>
              </a:rPr>
              <a:t>LinkedHashMap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988840"/>
            <a:ext cx="8229600" cy="3052936"/>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LinkedHashMap</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是 </a:t>
            </a:r>
            <a:r>
              <a:rPr lang="en-US" altLang="zh-CN" dirty="0" err="1" smtClean="0">
                <a:ea typeface="宋体" pitchFamily="2" charset="-122"/>
                <a:cs typeface="Times New Roman" pitchFamily="18" charset="0"/>
              </a:rPr>
              <a:t>HashMap</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的子类</a:t>
            </a:r>
            <a:endParaRPr lang="en-US" altLang="zh-CN" dirty="0" smtClean="0">
              <a:ea typeface="宋体" pitchFamily="2" charset="-122"/>
              <a:cs typeface="Times New Roman" pitchFamily="18" charset="0"/>
            </a:endParaRPr>
          </a:p>
          <a:p>
            <a:pPr>
              <a:lnSpc>
                <a:spcPct val="150000"/>
              </a:lnSpc>
              <a:buFont typeface="Wingdings" pitchFamily="2" charset="2"/>
              <a:buChar char="l"/>
            </a:pPr>
            <a:r>
              <a:rPr lang="zh-CN" altLang="en-US" dirty="0">
                <a:ea typeface="宋体" pitchFamily="2" charset="-122"/>
                <a:cs typeface="Times New Roman" pitchFamily="18" charset="0"/>
              </a:rPr>
              <a:t>与</a:t>
            </a:r>
            <a:r>
              <a:rPr lang="en-US" altLang="zh-CN" dirty="0" err="1">
                <a:ea typeface="宋体" pitchFamily="2" charset="-122"/>
                <a:cs typeface="Times New Roman" pitchFamily="18" charset="0"/>
              </a:rPr>
              <a:t>LinkedHashSet</a:t>
            </a:r>
            <a:r>
              <a:rPr lang="zh-CN" altLang="en-US" dirty="0" smtClean="0">
                <a:ea typeface="宋体" pitchFamily="2" charset="-122"/>
                <a:cs typeface="Times New Roman" pitchFamily="18" charset="0"/>
              </a:rPr>
              <a:t>类似</a:t>
            </a:r>
            <a:r>
              <a:rPr lang="zh-CN" altLang="en-US" dirty="0">
                <a:ea typeface="宋体" pitchFamily="2" charset="-122"/>
                <a:cs typeface="Times New Roman" pitchFamily="18" charset="0"/>
              </a:rPr>
              <a:t>，</a:t>
            </a:r>
            <a:r>
              <a:rPr lang="en-US" altLang="zh-CN" dirty="0" err="1" smtClean="0">
                <a:ea typeface="宋体" pitchFamily="2" charset="-122"/>
                <a:cs typeface="Times New Roman" pitchFamily="18" charset="0"/>
              </a:rPr>
              <a:t>LinkedHashMap</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可以维护 </a:t>
            </a:r>
            <a:r>
              <a:rPr lang="en-US" altLang="zh-CN" dirty="0" smtClean="0">
                <a:ea typeface="宋体" pitchFamily="2" charset="-122"/>
                <a:cs typeface="Times New Roman" pitchFamily="18" charset="0"/>
              </a:rPr>
              <a:t>Map </a:t>
            </a:r>
            <a:r>
              <a:rPr lang="zh-CN" altLang="en-US" dirty="0" smtClean="0">
                <a:ea typeface="宋体" pitchFamily="2" charset="-122"/>
                <a:cs typeface="Times New Roman" pitchFamily="18" charset="0"/>
              </a:rPr>
              <a:t>的迭代顺序：迭代顺序与 </a:t>
            </a:r>
            <a:r>
              <a:rPr lang="en-US" altLang="zh-CN" dirty="0" smtClean="0">
                <a:ea typeface="宋体" pitchFamily="2" charset="-122"/>
                <a:cs typeface="Times New Roman" pitchFamily="18" charset="0"/>
              </a:rPr>
              <a:t>Key-</a:t>
            </a:r>
            <a:r>
              <a:rPr lang="en-US" altLang="zh-CN" dirty="0">
                <a:ea typeface="宋体" pitchFamily="2" charset="-122"/>
                <a:cs typeface="Times New Roman" pitchFamily="18" charset="0"/>
              </a:rPr>
              <a:t>V</a:t>
            </a:r>
            <a:r>
              <a:rPr lang="en-US" altLang="zh-CN" dirty="0" smtClean="0">
                <a:ea typeface="宋体" pitchFamily="2" charset="-122"/>
                <a:cs typeface="Times New Roman" pitchFamily="18" charset="0"/>
              </a:rPr>
              <a:t>alue </a:t>
            </a:r>
            <a:r>
              <a:rPr lang="zh-CN" altLang="en-US" dirty="0" smtClean="0">
                <a:ea typeface="宋体" pitchFamily="2" charset="-122"/>
                <a:cs typeface="Times New Roman" pitchFamily="18" charset="0"/>
              </a:rPr>
              <a:t>对的插入顺序一致</a:t>
            </a:r>
            <a:endParaRPr lang="en-US" altLang="zh-CN" dirty="0" smtClean="0">
              <a:ea typeface="宋体" pitchFamily="2" charset="-122"/>
              <a:cs typeface="Times New Roman" pitchFamily="18" charset="0"/>
            </a:endParaRPr>
          </a:p>
        </p:txBody>
      </p:sp>
    </p:spTree>
    <p:extLst>
      <p:ext uri="{BB962C8B-B14F-4D97-AF65-F5344CB8AC3E}">
        <p14:creationId xmlns:p14="http://schemas.microsoft.com/office/powerpoint/2010/main" val="32672894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620688"/>
            <a:ext cx="6120680" cy="864096"/>
          </a:xfrm>
        </p:spPr>
        <p:txBody>
          <a:bodyPr>
            <a:norm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实现类之三：</a:t>
            </a:r>
            <a:r>
              <a:rPr lang="en-US" altLang="zh-CN" b="1" dirty="0" err="1" smtClean="0">
                <a:latin typeface="+mn-lt"/>
                <a:ea typeface="宋体" pitchFamily="2" charset="-122"/>
                <a:cs typeface="Times New Roman" pitchFamily="18" charset="0"/>
              </a:rPr>
              <a:t>TreeMap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179512" y="1522200"/>
            <a:ext cx="8748464" cy="4859128"/>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TreeMap</a:t>
            </a:r>
            <a:r>
              <a:rPr lang="zh-CN" altLang="en-US" dirty="0">
                <a:ea typeface="宋体" pitchFamily="2" charset="-122"/>
                <a:cs typeface="Times New Roman" pitchFamily="18" charset="0"/>
              </a:rPr>
              <a:t>存储 </a:t>
            </a:r>
            <a:r>
              <a:rPr lang="en-US" altLang="zh-CN" dirty="0" smtClean="0">
                <a:ea typeface="宋体" pitchFamily="2" charset="-122"/>
                <a:cs typeface="Times New Roman" pitchFamily="18" charset="0"/>
              </a:rPr>
              <a:t>Key-Value </a:t>
            </a:r>
            <a:r>
              <a:rPr lang="zh-CN" altLang="en-US" dirty="0">
                <a:ea typeface="宋体" pitchFamily="2" charset="-122"/>
                <a:cs typeface="Times New Roman" pitchFamily="18" charset="0"/>
              </a:rPr>
              <a:t>对</a:t>
            </a:r>
            <a:r>
              <a:rPr lang="zh-CN" altLang="en-US" dirty="0" smtClean="0">
                <a:ea typeface="宋体" pitchFamily="2" charset="-122"/>
                <a:cs typeface="Times New Roman" pitchFamily="18" charset="0"/>
              </a:rPr>
              <a:t>时，</a:t>
            </a:r>
            <a:r>
              <a:rPr lang="zh-CN" altLang="en-US" dirty="0">
                <a:ea typeface="宋体" pitchFamily="2" charset="-122"/>
                <a:cs typeface="Times New Roman" pitchFamily="18" charset="0"/>
              </a:rPr>
              <a:t>需要根据 </a:t>
            </a:r>
            <a:r>
              <a:rPr lang="en-US" altLang="zh-CN" dirty="0" smtClean="0">
                <a:ea typeface="宋体" pitchFamily="2" charset="-122"/>
                <a:cs typeface="Times New Roman" pitchFamily="18" charset="0"/>
              </a:rPr>
              <a:t>key-value </a:t>
            </a:r>
            <a:r>
              <a:rPr lang="zh-CN" altLang="en-US" dirty="0">
                <a:ea typeface="宋体" pitchFamily="2" charset="-122"/>
                <a:cs typeface="Times New Roman" pitchFamily="18" charset="0"/>
              </a:rPr>
              <a:t>对进行排序。</a:t>
            </a:r>
            <a:r>
              <a:rPr lang="en-US" altLang="zh-CN" dirty="0" err="1">
                <a:ea typeface="宋体" pitchFamily="2" charset="-122"/>
                <a:cs typeface="Times New Roman" pitchFamily="18" charset="0"/>
              </a:rPr>
              <a:t>TreeMap</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可以保证所有的 </a:t>
            </a:r>
            <a:r>
              <a:rPr lang="en-US" altLang="zh-CN" dirty="0">
                <a:ea typeface="宋体" pitchFamily="2" charset="-122"/>
                <a:cs typeface="Times New Roman" pitchFamily="18" charset="0"/>
              </a:rPr>
              <a:t>Key-Value </a:t>
            </a:r>
            <a:r>
              <a:rPr lang="zh-CN" altLang="en-US" dirty="0">
                <a:ea typeface="宋体" pitchFamily="2" charset="-122"/>
                <a:cs typeface="Times New Roman" pitchFamily="18" charset="0"/>
              </a:rPr>
              <a:t>对处于有序状态。</a:t>
            </a:r>
            <a:endParaRPr lang="en-US" altLang="zh-CN" dirty="0">
              <a:ea typeface="宋体" pitchFamily="2" charset="-122"/>
              <a:cs typeface="Times New Roman" pitchFamily="18" charset="0"/>
            </a:endParaRPr>
          </a:p>
          <a:p>
            <a:pPr>
              <a:buFont typeface="Wingdings" pitchFamily="2" charset="2"/>
              <a:buChar char="l"/>
            </a:pPr>
            <a:r>
              <a:rPr lang="en-US" altLang="zh-CN" sz="2400" dirty="0" err="1">
                <a:ea typeface="宋体" pitchFamily="2" charset="-122"/>
                <a:cs typeface="Times New Roman" pitchFamily="18" charset="0"/>
              </a:rPr>
              <a:t>TreeMap</a:t>
            </a:r>
            <a:r>
              <a:rPr lang="en-US" altLang="zh-CN" sz="2400" dirty="0">
                <a:ea typeface="宋体" pitchFamily="2" charset="-122"/>
                <a:cs typeface="Times New Roman" pitchFamily="18" charset="0"/>
              </a:rPr>
              <a:t> </a:t>
            </a:r>
            <a:r>
              <a:rPr lang="zh-CN" altLang="en-US" sz="2400" dirty="0">
                <a:ea typeface="宋体" pitchFamily="2" charset="-122"/>
                <a:cs typeface="Times New Roman" pitchFamily="18" charset="0"/>
              </a:rPr>
              <a:t>的 </a:t>
            </a:r>
            <a:r>
              <a:rPr lang="en-US" altLang="zh-CN" sz="2400" dirty="0">
                <a:ea typeface="宋体" pitchFamily="2" charset="-122"/>
                <a:cs typeface="Times New Roman" pitchFamily="18" charset="0"/>
              </a:rPr>
              <a:t>Key </a:t>
            </a:r>
            <a:r>
              <a:rPr lang="zh-CN" altLang="en-US" sz="2400" dirty="0">
                <a:ea typeface="宋体" pitchFamily="2" charset="-122"/>
                <a:cs typeface="Times New Roman" pitchFamily="18" charset="0"/>
              </a:rPr>
              <a:t>的排序：</a:t>
            </a:r>
            <a:endParaRPr lang="en-US" altLang="zh-CN" sz="2400" dirty="0">
              <a:ea typeface="宋体" pitchFamily="2" charset="-122"/>
              <a:cs typeface="Times New Roman" pitchFamily="18" charset="0"/>
            </a:endParaRPr>
          </a:p>
          <a:p>
            <a:pPr lvl="1">
              <a:lnSpc>
                <a:spcPct val="120000"/>
              </a:lnSpc>
              <a:buFont typeface="Wingdings" pitchFamily="2" charset="2"/>
              <a:buChar char="Ø"/>
            </a:pPr>
            <a:r>
              <a:rPr lang="zh-CN" altLang="en-US" sz="2500" b="1" dirty="0">
                <a:solidFill>
                  <a:srgbClr val="C00000"/>
                </a:solidFill>
                <a:ea typeface="宋体" pitchFamily="2" charset="-122"/>
                <a:cs typeface="Times New Roman" pitchFamily="18" charset="0"/>
              </a:rPr>
              <a:t>自然排序</a:t>
            </a:r>
            <a:r>
              <a:rPr lang="zh-CN" altLang="en-US" sz="2500" dirty="0">
                <a:ea typeface="宋体" pitchFamily="2" charset="-122"/>
                <a:cs typeface="Times New Roman" pitchFamily="18" charset="0"/>
              </a:rPr>
              <a:t>：</a:t>
            </a:r>
            <a:r>
              <a:rPr lang="en-US" altLang="zh-CN" sz="2500" dirty="0" err="1">
                <a:ea typeface="宋体" pitchFamily="2" charset="-122"/>
                <a:cs typeface="Times New Roman" pitchFamily="18" charset="0"/>
              </a:rPr>
              <a:t>TreeMap</a:t>
            </a:r>
            <a:r>
              <a:rPr lang="en-US" altLang="zh-CN" sz="2500" dirty="0">
                <a:ea typeface="宋体" pitchFamily="2" charset="-122"/>
                <a:cs typeface="Times New Roman" pitchFamily="18" charset="0"/>
              </a:rPr>
              <a:t> </a:t>
            </a:r>
            <a:r>
              <a:rPr lang="zh-CN" altLang="en-US" sz="2500" dirty="0">
                <a:ea typeface="宋体" pitchFamily="2" charset="-122"/>
                <a:cs typeface="Times New Roman" pitchFamily="18" charset="0"/>
              </a:rPr>
              <a:t>的所有的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必须实现 </a:t>
            </a:r>
            <a:r>
              <a:rPr lang="en-US" altLang="zh-CN" sz="2500" dirty="0">
                <a:ea typeface="宋体" pitchFamily="2" charset="-122"/>
                <a:cs typeface="Times New Roman" pitchFamily="18" charset="0"/>
              </a:rPr>
              <a:t>Comparable </a:t>
            </a:r>
            <a:r>
              <a:rPr lang="zh-CN" altLang="en-US" sz="2500" dirty="0">
                <a:ea typeface="宋体" pitchFamily="2" charset="-122"/>
                <a:cs typeface="Times New Roman" pitchFamily="18" charset="0"/>
              </a:rPr>
              <a:t>接口，而且所有的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应该是同一个类的对象，否则将会抛出 </a:t>
            </a:r>
            <a:r>
              <a:rPr lang="en-US" altLang="zh-CN" sz="2500" dirty="0" err="1">
                <a:ea typeface="宋体" pitchFamily="2" charset="-122"/>
                <a:cs typeface="Times New Roman" pitchFamily="18" charset="0"/>
              </a:rPr>
              <a:t>ClasssCastException</a:t>
            </a:r>
            <a:endParaRPr lang="en-US" altLang="zh-CN" sz="2500" dirty="0">
              <a:ea typeface="宋体" pitchFamily="2" charset="-122"/>
              <a:cs typeface="Times New Roman" pitchFamily="18" charset="0"/>
            </a:endParaRPr>
          </a:p>
          <a:p>
            <a:pPr lvl="1">
              <a:lnSpc>
                <a:spcPct val="120000"/>
              </a:lnSpc>
              <a:buFont typeface="Wingdings" pitchFamily="2" charset="2"/>
              <a:buChar char="Ø"/>
            </a:pPr>
            <a:r>
              <a:rPr lang="zh-CN" altLang="en-US" sz="2500" b="1" dirty="0">
                <a:solidFill>
                  <a:srgbClr val="C00000"/>
                </a:solidFill>
                <a:ea typeface="宋体" pitchFamily="2" charset="-122"/>
                <a:cs typeface="Times New Roman" pitchFamily="18" charset="0"/>
              </a:rPr>
              <a:t>定制排序</a:t>
            </a:r>
            <a:r>
              <a:rPr lang="zh-CN" altLang="en-US" sz="2500" dirty="0">
                <a:ea typeface="宋体" pitchFamily="2" charset="-122"/>
                <a:cs typeface="Times New Roman" pitchFamily="18" charset="0"/>
              </a:rPr>
              <a:t>：创建 </a:t>
            </a:r>
            <a:r>
              <a:rPr lang="en-US" altLang="zh-CN" sz="2500" dirty="0" err="1">
                <a:ea typeface="宋体" pitchFamily="2" charset="-122"/>
                <a:cs typeface="Times New Roman" pitchFamily="18" charset="0"/>
              </a:rPr>
              <a:t>TreeMap</a:t>
            </a:r>
            <a:r>
              <a:rPr lang="en-US" altLang="zh-CN" sz="2500" dirty="0">
                <a:ea typeface="宋体" pitchFamily="2" charset="-122"/>
                <a:cs typeface="Times New Roman" pitchFamily="18" charset="0"/>
              </a:rPr>
              <a:t> </a:t>
            </a:r>
            <a:r>
              <a:rPr lang="zh-CN" altLang="en-US" sz="2500" dirty="0">
                <a:ea typeface="宋体" pitchFamily="2" charset="-122"/>
                <a:cs typeface="Times New Roman" pitchFamily="18" charset="0"/>
              </a:rPr>
              <a:t>时，传入一个 </a:t>
            </a:r>
            <a:r>
              <a:rPr lang="en-US" altLang="zh-CN" sz="2500" dirty="0">
                <a:ea typeface="宋体" pitchFamily="2" charset="-122"/>
                <a:cs typeface="Times New Roman" pitchFamily="18" charset="0"/>
              </a:rPr>
              <a:t>Comparator </a:t>
            </a:r>
            <a:r>
              <a:rPr lang="zh-CN" altLang="en-US" sz="2500" dirty="0">
                <a:ea typeface="宋体" pitchFamily="2" charset="-122"/>
                <a:cs typeface="Times New Roman" pitchFamily="18" charset="0"/>
              </a:rPr>
              <a:t>对象，该对象负责对 </a:t>
            </a:r>
            <a:r>
              <a:rPr lang="en-US" altLang="zh-CN" sz="2500" dirty="0" err="1">
                <a:ea typeface="宋体" pitchFamily="2" charset="-122"/>
                <a:cs typeface="Times New Roman" pitchFamily="18" charset="0"/>
              </a:rPr>
              <a:t>TreeMap</a:t>
            </a:r>
            <a:r>
              <a:rPr lang="en-US" altLang="zh-CN" sz="2500" dirty="0">
                <a:ea typeface="宋体" pitchFamily="2" charset="-122"/>
                <a:cs typeface="Times New Roman" pitchFamily="18" charset="0"/>
              </a:rPr>
              <a:t> </a:t>
            </a:r>
            <a:r>
              <a:rPr lang="zh-CN" altLang="en-US" sz="2500" dirty="0">
                <a:ea typeface="宋体" pitchFamily="2" charset="-122"/>
                <a:cs typeface="Times New Roman" pitchFamily="18" charset="0"/>
              </a:rPr>
              <a:t>中的所有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进行排序。此时不需要 </a:t>
            </a:r>
            <a:r>
              <a:rPr lang="en-US" altLang="zh-CN" sz="2500" dirty="0">
                <a:ea typeface="宋体" pitchFamily="2" charset="-122"/>
                <a:cs typeface="Times New Roman" pitchFamily="18" charset="0"/>
              </a:rPr>
              <a:t>Map </a:t>
            </a:r>
            <a:r>
              <a:rPr lang="zh-CN" altLang="en-US" sz="2500" dirty="0">
                <a:ea typeface="宋体" pitchFamily="2" charset="-122"/>
                <a:cs typeface="Times New Roman" pitchFamily="18" charset="0"/>
              </a:rPr>
              <a:t>的 </a:t>
            </a:r>
            <a:r>
              <a:rPr lang="en-US" altLang="zh-CN" sz="2500" dirty="0">
                <a:ea typeface="宋体" pitchFamily="2" charset="-122"/>
                <a:cs typeface="Times New Roman" pitchFamily="18" charset="0"/>
              </a:rPr>
              <a:t>Key </a:t>
            </a:r>
            <a:r>
              <a:rPr lang="zh-CN" altLang="en-US" sz="2500" dirty="0">
                <a:ea typeface="宋体" pitchFamily="2" charset="-122"/>
                <a:cs typeface="Times New Roman" pitchFamily="18" charset="0"/>
              </a:rPr>
              <a:t>实现 </a:t>
            </a:r>
            <a:r>
              <a:rPr lang="en-US" altLang="zh-CN" sz="2500" dirty="0">
                <a:ea typeface="宋体" pitchFamily="2" charset="-122"/>
                <a:cs typeface="Times New Roman" pitchFamily="18" charset="0"/>
              </a:rPr>
              <a:t>Comparable </a:t>
            </a:r>
            <a:r>
              <a:rPr lang="zh-CN" altLang="en-US" sz="2500" dirty="0" smtClean="0">
                <a:ea typeface="宋体" pitchFamily="2" charset="-122"/>
                <a:cs typeface="Times New Roman" pitchFamily="18" charset="0"/>
              </a:rPr>
              <a:t>接口</a:t>
            </a:r>
            <a:endParaRPr lang="en-US" altLang="zh-CN" sz="2500" dirty="0">
              <a:ea typeface="宋体" pitchFamily="2" charset="-122"/>
              <a:cs typeface="Times New Roman" pitchFamily="18" charset="0"/>
            </a:endParaRPr>
          </a:p>
        </p:txBody>
      </p:sp>
    </p:spTree>
    <p:extLst>
      <p:ext uri="{BB962C8B-B14F-4D97-AF65-F5344CB8AC3E}">
        <p14:creationId xmlns:p14="http://schemas.microsoft.com/office/powerpoint/2010/main" val="3099776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4" y="764704"/>
            <a:ext cx="5112568" cy="709806"/>
          </a:xfrm>
        </p:spPr>
        <p:txBody>
          <a:bodyPr/>
          <a:lstStyle/>
          <a:p>
            <a:r>
              <a:rPr lang="en-US" altLang="zh-CN" b="1" dirty="0" smtClean="0">
                <a:latin typeface="+mn-lt"/>
                <a:ea typeface="宋体" pitchFamily="2" charset="-122"/>
                <a:cs typeface="Times New Roman" pitchFamily="18" charset="0"/>
              </a:rPr>
              <a:t>Java</a:t>
            </a:r>
            <a:r>
              <a:rPr lang="zh-CN" altLang="en-US" b="1" dirty="0" smtClean="0">
                <a:latin typeface="+mn-lt"/>
                <a:ea typeface="宋体" pitchFamily="2" charset="-122"/>
                <a:cs typeface="Times New Roman" pitchFamily="18" charset="0"/>
              </a:rPr>
              <a:t>集合概述</a:t>
            </a:r>
            <a:endParaRPr lang="zh-CN" altLang="en-US" b="1" dirty="0">
              <a:latin typeface="+mn-lt"/>
              <a:ea typeface="宋体" pitchFamily="2" charset="-122"/>
              <a:cs typeface="Times New Roman" pitchFamily="18" charset="0"/>
            </a:endParaRPr>
          </a:p>
        </p:txBody>
      </p:sp>
      <p:sp>
        <p:nvSpPr>
          <p:cNvPr id="5" name="内容占位符 2"/>
          <p:cNvSpPr>
            <a:spLocks noGrp="1"/>
          </p:cNvSpPr>
          <p:nvPr>
            <p:ph idx="1"/>
          </p:nvPr>
        </p:nvSpPr>
        <p:spPr>
          <a:xfrm>
            <a:off x="467544" y="1700808"/>
            <a:ext cx="8229600" cy="4442836"/>
          </a:xfrm>
        </p:spPr>
        <p:txBody>
          <a:bodyPr>
            <a:normAutofit/>
          </a:bodyPr>
          <a:lstStyle/>
          <a:p>
            <a:pPr marL="357188" indent="-357188">
              <a:lnSpc>
                <a:spcPct val="150000"/>
              </a:lnSpc>
              <a:defRPr/>
            </a:pPr>
            <a:r>
              <a:rPr lang="zh-CN" altLang="en-US" sz="2400" dirty="0" smtClean="0">
                <a:ea typeface="宋体" pitchFamily="2" charset="-122"/>
              </a:rPr>
              <a:t>集合 </a:t>
            </a:r>
            <a:r>
              <a:rPr lang="en-US" altLang="zh-CN" sz="2400" dirty="0" smtClean="0">
                <a:ea typeface="宋体" pitchFamily="2" charset="-122"/>
              </a:rPr>
              <a:t>— </a:t>
            </a:r>
            <a:r>
              <a:rPr lang="zh-CN" altLang="en-US" sz="2400" dirty="0" smtClean="0">
                <a:ea typeface="宋体" pitchFamily="2" charset="-122"/>
              </a:rPr>
              <a:t>用于存储批量数据的对象，可以将它看作是一个可变长度的数组。</a:t>
            </a:r>
          </a:p>
          <a:p>
            <a:pPr marL="357188" indent="-357188">
              <a:lnSpc>
                <a:spcPct val="150000"/>
              </a:lnSpc>
              <a:defRPr/>
            </a:pPr>
            <a:r>
              <a:rPr lang="en-US" altLang="zh-CN" sz="2400" dirty="0" err="1" smtClean="0">
                <a:ea typeface="宋体" pitchFamily="2" charset="-122"/>
              </a:rPr>
              <a:t>java.util</a:t>
            </a:r>
            <a:r>
              <a:rPr lang="zh-CN" altLang="en-US" sz="2400" dirty="0" smtClean="0">
                <a:ea typeface="宋体" pitchFamily="2" charset="-122"/>
              </a:rPr>
              <a:t>包中提供了一系列可使用的集合类，称为集合框架。</a:t>
            </a:r>
            <a:endParaRPr lang="en-US" altLang="zh-CN" sz="2400" dirty="0" smtClean="0">
              <a:ea typeface="宋体" pitchFamily="2" charset="-122"/>
            </a:endParaRPr>
          </a:p>
          <a:p>
            <a:pPr marL="357188" indent="-357188">
              <a:lnSpc>
                <a:spcPct val="150000"/>
              </a:lnSpc>
              <a:defRPr/>
            </a:pPr>
            <a:r>
              <a:rPr lang="zh-CN" altLang="en-US" sz="2400" dirty="0" smtClean="0">
                <a:ea typeface="宋体" pitchFamily="2" charset="-122"/>
              </a:rPr>
              <a:t>集合框架</a:t>
            </a:r>
            <a:r>
              <a:rPr lang="en-US" altLang="zh-CN" sz="2400" dirty="0" smtClean="0">
                <a:ea typeface="宋体" pitchFamily="2" charset="-122"/>
              </a:rPr>
              <a:t>API</a:t>
            </a:r>
            <a:r>
              <a:rPr lang="zh-CN" altLang="en-US" sz="2400" dirty="0" smtClean="0">
                <a:ea typeface="宋体" pitchFamily="2" charset="-122"/>
              </a:rPr>
              <a:t>主要包含以下接口：</a:t>
            </a:r>
          </a:p>
          <a:p>
            <a:pPr lvl="1">
              <a:lnSpc>
                <a:spcPct val="150000"/>
              </a:lnSpc>
              <a:buFont typeface="Wingdings" pitchFamily="2" charset="2"/>
              <a:buChar char="Ø"/>
            </a:pPr>
            <a:r>
              <a:rPr lang="en-US" altLang="zh-CN" b="1" dirty="0" smtClean="0">
                <a:solidFill>
                  <a:srgbClr val="FF0000"/>
                </a:solidFill>
                <a:ea typeface="宋体" pitchFamily="2" charset="-122"/>
                <a:cs typeface="Times New Roman" pitchFamily="18" charset="0"/>
              </a:rPr>
              <a:t>Collection</a:t>
            </a:r>
            <a:r>
              <a:rPr lang="zh-CN" altLang="en-US" b="1" dirty="0" smtClean="0">
                <a:solidFill>
                  <a:srgbClr val="FF0000"/>
                </a:solidFill>
                <a:ea typeface="宋体" pitchFamily="2" charset="-122"/>
                <a:cs typeface="Times New Roman" pitchFamily="18" charset="0"/>
              </a:rPr>
              <a:t>接口：</a:t>
            </a:r>
            <a:endParaRPr lang="en-US" altLang="zh-CN" b="1" dirty="0" smtClean="0">
              <a:solidFill>
                <a:srgbClr val="FF0000"/>
              </a:solidFill>
              <a:ea typeface="宋体" pitchFamily="2" charset="-122"/>
              <a:cs typeface="Times New Roman" pitchFamily="18" charset="0"/>
            </a:endParaRPr>
          </a:p>
          <a:p>
            <a:pPr lvl="2">
              <a:lnSpc>
                <a:spcPct val="150000"/>
              </a:lnSpc>
              <a:buFont typeface="Wingdings" pitchFamily="2" charset="2"/>
              <a:buChar char="Ø"/>
            </a:pPr>
            <a:r>
              <a:rPr lang="en-US" altLang="zh-CN" sz="2400" b="1" dirty="0" smtClean="0">
                <a:solidFill>
                  <a:srgbClr val="FF0000"/>
                </a:solidFill>
                <a:ea typeface="宋体" pitchFamily="2" charset="-122"/>
                <a:cs typeface="Times New Roman" pitchFamily="18" charset="0"/>
              </a:rPr>
              <a:t>Set</a:t>
            </a:r>
            <a:r>
              <a:rPr lang="zh-CN" altLang="en-US" sz="2400" b="1" dirty="0" smtClean="0">
                <a:solidFill>
                  <a:srgbClr val="FF0000"/>
                </a:solidFill>
                <a:ea typeface="宋体" pitchFamily="2" charset="-122"/>
                <a:cs typeface="Times New Roman" pitchFamily="18" charset="0"/>
              </a:rPr>
              <a:t>：</a:t>
            </a:r>
            <a:r>
              <a:rPr lang="zh-CN" altLang="en-US" sz="2400" dirty="0" smtClean="0">
                <a:ea typeface="宋体" pitchFamily="2" charset="-122"/>
                <a:cs typeface="Times New Roman" pitchFamily="18" charset="0"/>
              </a:rPr>
              <a:t>元素无序、不可重复的集合</a:t>
            </a:r>
            <a:endParaRPr lang="en-US" altLang="zh-CN" dirty="0" smtClean="0">
              <a:solidFill>
                <a:srgbClr val="FF0000"/>
              </a:solidFill>
              <a:ea typeface="宋体" pitchFamily="2" charset="-122"/>
              <a:cs typeface="Times New Roman" pitchFamily="18" charset="0"/>
            </a:endParaRPr>
          </a:p>
          <a:p>
            <a:pPr lvl="2">
              <a:lnSpc>
                <a:spcPct val="150000"/>
              </a:lnSpc>
              <a:buFont typeface="Wingdings" pitchFamily="2" charset="2"/>
              <a:buChar char="Ø"/>
            </a:pPr>
            <a:r>
              <a:rPr lang="en-US" altLang="zh-CN" sz="2400" b="1" dirty="0" smtClean="0">
                <a:solidFill>
                  <a:srgbClr val="FF0000"/>
                </a:solidFill>
                <a:ea typeface="宋体" pitchFamily="2" charset="-122"/>
                <a:cs typeface="Times New Roman" pitchFamily="18" charset="0"/>
              </a:rPr>
              <a:t>List</a:t>
            </a:r>
            <a:r>
              <a:rPr lang="zh-CN" altLang="en-US" sz="2400" b="1" dirty="0" smtClean="0">
                <a:solidFill>
                  <a:srgbClr val="FF0000"/>
                </a:solidFill>
                <a:ea typeface="宋体" pitchFamily="2" charset="-122"/>
                <a:cs typeface="Times New Roman" pitchFamily="18" charset="0"/>
              </a:rPr>
              <a:t>：</a:t>
            </a:r>
            <a:r>
              <a:rPr lang="zh-CN" altLang="en-US" sz="2400" dirty="0" smtClean="0">
                <a:ea typeface="宋体" pitchFamily="2" charset="-122"/>
                <a:cs typeface="Times New Roman" pitchFamily="18" charset="0"/>
              </a:rPr>
              <a:t>元素有序，可重复的集合</a:t>
            </a:r>
          </a:p>
        </p:txBody>
      </p:sp>
    </p:spTree>
    <p:extLst>
      <p:ext uri="{BB962C8B-B14F-4D97-AF65-F5344CB8AC3E}">
        <p14:creationId xmlns:p14="http://schemas.microsoft.com/office/powerpoint/2010/main" val="12098545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692696"/>
            <a:ext cx="6120680" cy="864096"/>
          </a:xfrm>
        </p:spPr>
        <p:txBody>
          <a:bodyPr>
            <a:norm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实现类之三：</a:t>
            </a:r>
            <a:r>
              <a:rPr lang="en-US" altLang="zh-CN" b="1" dirty="0" err="1" smtClean="0">
                <a:latin typeface="+mn-lt"/>
                <a:ea typeface="宋体" pitchFamily="2" charset="-122"/>
                <a:cs typeface="Times New Roman" pitchFamily="18" charset="0"/>
              </a:rPr>
              <a:t>TreeMap</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916832"/>
            <a:ext cx="8568952" cy="2592288"/>
          </a:xfrm>
        </p:spPr>
        <p:txBody>
          <a:bodyPr>
            <a:normAutofit/>
          </a:bodyPr>
          <a:lstStyle/>
          <a:p>
            <a:pPr>
              <a:buFont typeface="Wingdings" pitchFamily="2" charset="2"/>
              <a:buChar char="l"/>
            </a:pPr>
            <a:r>
              <a:rPr lang="en-US" altLang="zh-CN" dirty="0" err="1" smtClean="0">
                <a:ea typeface="宋体" pitchFamily="2" charset="-122"/>
                <a:cs typeface="Times New Roman" pitchFamily="18" charset="0"/>
              </a:rPr>
              <a:t>TreeMap</a:t>
            </a:r>
            <a:r>
              <a:rPr lang="zh-CN" altLang="en-US" dirty="0" smtClean="0">
                <a:ea typeface="宋体" pitchFamily="2" charset="-122"/>
                <a:cs typeface="Times New Roman" pitchFamily="18" charset="0"/>
              </a:rPr>
              <a:t>判断</a:t>
            </a:r>
            <a:r>
              <a:rPr lang="zh-CN" altLang="en-US" b="1" dirty="0" smtClean="0">
                <a:solidFill>
                  <a:srgbClr val="C00000"/>
                </a:solidFill>
                <a:ea typeface="宋体" pitchFamily="2" charset="-122"/>
                <a:cs typeface="Times New Roman" pitchFamily="18" charset="0"/>
              </a:rPr>
              <a:t>两个</a:t>
            </a:r>
            <a:r>
              <a:rPr lang="en-US" altLang="zh-CN" b="1" dirty="0" smtClean="0">
                <a:solidFill>
                  <a:srgbClr val="C00000"/>
                </a:solidFill>
                <a:ea typeface="宋体" pitchFamily="2" charset="-122"/>
                <a:cs typeface="Times New Roman" pitchFamily="18" charset="0"/>
              </a:rPr>
              <a:t>key</a:t>
            </a:r>
            <a:r>
              <a:rPr lang="zh-CN" altLang="en-US" b="1" dirty="0" smtClean="0">
                <a:solidFill>
                  <a:srgbClr val="C00000"/>
                </a:solidFill>
                <a:ea typeface="宋体" pitchFamily="2" charset="-122"/>
                <a:cs typeface="Times New Roman" pitchFamily="18" charset="0"/>
              </a:rPr>
              <a:t>相等的标准</a:t>
            </a:r>
            <a:r>
              <a:rPr lang="zh-CN" altLang="en-US" dirty="0" smtClean="0">
                <a:ea typeface="宋体" pitchFamily="2" charset="-122"/>
                <a:cs typeface="Times New Roman" pitchFamily="18" charset="0"/>
              </a:rPr>
              <a:t>：两个</a:t>
            </a:r>
            <a:r>
              <a:rPr lang="en-US" altLang="zh-CN" dirty="0" smtClean="0">
                <a:ea typeface="宋体" pitchFamily="2" charset="-122"/>
                <a:cs typeface="Times New Roman" pitchFamily="18" charset="0"/>
              </a:rPr>
              <a:t>key</a:t>
            </a:r>
            <a:r>
              <a:rPr lang="zh-CN" altLang="en-US" dirty="0" smtClean="0">
                <a:ea typeface="宋体" pitchFamily="2" charset="-122"/>
                <a:cs typeface="Times New Roman" pitchFamily="18" charset="0"/>
              </a:rPr>
              <a:t>通过</a:t>
            </a:r>
            <a:r>
              <a:rPr lang="en-US" altLang="zh-CN" dirty="0" err="1" smtClean="0">
                <a:ea typeface="宋体" pitchFamily="2" charset="-122"/>
                <a:cs typeface="Times New Roman" pitchFamily="18" charset="0"/>
              </a:rPr>
              <a:t>compareTo</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方法或者</a:t>
            </a:r>
            <a:r>
              <a:rPr lang="en-US" altLang="zh-CN" dirty="0" smtClean="0">
                <a:ea typeface="宋体" pitchFamily="2" charset="-122"/>
                <a:cs typeface="Times New Roman" pitchFamily="18" charset="0"/>
              </a:rPr>
              <a:t>compare()</a:t>
            </a:r>
            <a:r>
              <a:rPr lang="zh-CN" altLang="en-US" dirty="0" smtClean="0">
                <a:ea typeface="宋体" pitchFamily="2" charset="-122"/>
                <a:cs typeface="Times New Roman" pitchFamily="18" charset="0"/>
              </a:rPr>
              <a:t>方法返回</a:t>
            </a:r>
            <a:r>
              <a:rPr lang="en-US" altLang="zh-CN" dirty="0" smtClean="0">
                <a:ea typeface="宋体" pitchFamily="2" charset="-122"/>
                <a:cs typeface="Times New Roman" pitchFamily="18" charset="0"/>
              </a:rPr>
              <a:t>0</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a:spcBef>
                <a:spcPts val="1800"/>
              </a:spcBef>
              <a:buFont typeface="Wingdings" pitchFamily="2" charset="2"/>
              <a:buChar char="l"/>
            </a:pPr>
            <a:r>
              <a:rPr lang="zh-CN" altLang="en-US" dirty="0" smtClean="0">
                <a:ea typeface="宋体" pitchFamily="2" charset="-122"/>
                <a:cs typeface="Times New Roman" pitchFamily="18" charset="0"/>
              </a:rPr>
              <a:t>若使用自定义类作为</a:t>
            </a:r>
            <a:r>
              <a:rPr lang="en-US" altLang="zh-CN" dirty="0" err="1" smtClean="0">
                <a:ea typeface="宋体" pitchFamily="2" charset="-122"/>
                <a:cs typeface="Times New Roman" pitchFamily="18" charset="0"/>
              </a:rPr>
              <a:t>TreeMap</a:t>
            </a:r>
            <a:r>
              <a:rPr lang="zh-CN" altLang="en-US" dirty="0" smtClean="0">
                <a:ea typeface="宋体" pitchFamily="2" charset="-122"/>
                <a:cs typeface="Times New Roman" pitchFamily="18" charset="0"/>
              </a:rPr>
              <a:t>的</a:t>
            </a:r>
            <a:r>
              <a:rPr lang="en-US" altLang="zh-CN" dirty="0" smtClean="0">
                <a:ea typeface="宋体" pitchFamily="2" charset="-122"/>
                <a:cs typeface="Times New Roman" pitchFamily="18" charset="0"/>
              </a:rPr>
              <a:t>key</a:t>
            </a:r>
            <a:r>
              <a:rPr lang="zh-CN" altLang="en-US" dirty="0" smtClean="0">
                <a:ea typeface="宋体" pitchFamily="2" charset="-122"/>
                <a:cs typeface="Times New Roman" pitchFamily="18" charset="0"/>
              </a:rPr>
              <a:t>，所属类需要重写</a:t>
            </a:r>
            <a:r>
              <a:rPr lang="en-US" altLang="zh-CN" dirty="0" smtClean="0">
                <a:ea typeface="宋体" pitchFamily="2" charset="-122"/>
                <a:cs typeface="Times New Roman" pitchFamily="18" charset="0"/>
              </a:rPr>
              <a:t>equals()</a:t>
            </a:r>
            <a:r>
              <a:rPr lang="zh-CN" altLang="en-US" dirty="0" smtClean="0">
                <a:ea typeface="宋体" pitchFamily="2" charset="-122"/>
                <a:cs typeface="Times New Roman" pitchFamily="18" charset="0"/>
              </a:rPr>
              <a:t>和</a:t>
            </a:r>
            <a:r>
              <a:rPr lang="en-US" altLang="zh-CN" dirty="0" err="1" smtClean="0">
                <a:ea typeface="宋体" pitchFamily="2" charset="-122"/>
                <a:cs typeface="Times New Roman" pitchFamily="18" charset="0"/>
              </a:rPr>
              <a:t>hashCode</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方法，且</a:t>
            </a:r>
            <a:r>
              <a:rPr lang="en-US" altLang="zh-CN" dirty="0" smtClean="0">
                <a:ea typeface="宋体" pitchFamily="2" charset="-122"/>
                <a:cs typeface="Times New Roman" pitchFamily="18" charset="0"/>
              </a:rPr>
              <a:t>equals()</a:t>
            </a:r>
            <a:r>
              <a:rPr lang="zh-CN" altLang="en-US" dirty="0" smtClean="0">
                <a:ea typeface="宋体" pitchFamily="2" charset="-122"/>
                <a:cs typeface="Times New Roman" pitchFamily="18" charset="0"/>
              </a:rPr>
              <a:t>方法返回</a:t>
            </a:r>
            <a:r>
              <a:rPr lang="en-US" altLang="zh-CN" dirty="0" smtClean="0">
                <a:ea typeface="宋体" pitchFamily="2" charset="-122"/>
                <a:cs typeface="Times New Roman" pitchFamily="18" charset="0"/>
              </a:rPr>
              <a:t>true</a:t>
            </a:r>
            <a:r>
              <a:rPr lang="zh-CN" altLang="en-US" dirty="0" smtClean="0">
                <a:ea typeface="宋体" pitchFamily="2" charset="-122"/>
                <a:cs typeface="Times New Roman" pitchFamily="18" charset="0"/>
              </a:rPr>
              <a:t>时，</a:t>
            </a:r>
            <a:r>
              <a:rPr lang="en-US" altLang="zh-CN" dirty="0" err="1" smtClean="0">
                <a:ea typeface="宋体" pitchFamily="2" charset="-122"/>
                <a:cs typeface="Times New Roman" pitchFamily="18" charset="0"/>
              </a:rPr>
              <a:t>compareTo</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方法应返回</a:t>
            </a:r>
            <a:r>
              <a:rPr lang="en-US" altLang="zh-CN" dirty="0" smtClean="0">
                <a:ea typeface="宋体" pitchFamily="2" charset="-122"/>
                <a:cs typeface="Times New Roman" pitchFamily="18" charset="0"/>
              </a:rPr>
              <a:t>0</a:t>
            </a:r>
            <a:r>
              <a:rPr lang="zh-CN" altLang="en-US" dirty="0">
                <a:ea typeface="宋体" pitchFamily="2" charset="-122"/>
                <a:cs typeface="Times New Roman" pitchFamily="18" charset="0"/>
              </a:rPr>
              <a:t>。</a:t>
            </a:r>
          </a:p>
        </p:txBody>
      </p:sp>
    </p:spTree>
    <p:extLst>
      <p:ext uri="{BB962C8B-B14F-4D97-AF65-F5344CB8AC3E}">
        <p14:creationId xmlns:p14="http://schemas.microsoft.com/office/powerpoint/2010/main" val="42803223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7704" y="548680"/>
            <a:ext cx="5956988" cy="1080120"/>
          </a:xfrm>
        </p:spPr>
        <p:txBody>
          <a:bodyPr>
            <a:normAutofit/>
          </a:bodyPr>
          <a:lstStyle/>
          <a:p>
            <a:r>
              <a:rPr lang="en-US" altLang="zh-CN" b="1" dirty="0" smtClean="0">
                <a:latin typeface="+mn-lt"/>
                <a:ea typeface="宋体" pitchFamily="2" charset="-122"/>
                <a:cs typeface="Times New Roman" pitchFamily="18" charset="0"/>
              </a:rPr>
              <a:t>Map</a:t>
            </a:r>
            <a:r>
              <a:rPr lang="zh-CN" altLang="en-US" b="1" dirty="0" smtClean="0">
                <a:latin typeface="+mn-lt"/>
                <a:ea typeface="宋体" pitchFamily="2" charset="-122"/>
                <a:cs typeface="Times New Roman" pitchFamily="18" charset="0"/>
              </a:rPr>
              <a:t>实现类之四：</a:t>
            </a:r>
            <a:r>
              <a:rPr lang="en-US" altLang="zh-CN" b="1" dirty="0" err="1" smtClean="0">
                <a:latin typeface="+mn-lt"/>
                <a:ea typeface="宋体" pitchFamily="2" charset="-122"/>
                <a:cs typeface="Times New Roman" pitchFamily="18" charset="0"/>
              </a:rPr>
              <a:t>Hashtable</a:t>
            </a:r>
            <a:endParaRPr lang="zh-CN" altLang="en-US" b="1" dirty="0">
              <a:latin typeface="+mn-lt"/>
              <a:ea typeface="宋体" pitchFamily="2" charset="-122"/>
              <a:cs typeface="Times New Roman" pitchFamily="18" charset="0"/>
            </a:endParaRPr>
          </a:p>
        </p:txBody>
      </p:sp>
      <p:sp>
        <p:nvSpPr>
          <p:cNvPr id="4" name="TextBox 3"/>
          <p:cNvSpPr txBox="1"/>
          <p:nvPr/>
        </p:nvSpPr>
        <p:spPr>
          <a:xfrm>
            <a:off x="539552" y="1628800"/>
            <a:ext cx="8280920" cy="4013406"/>
          </a:xfrm>
          <a:prstGeom prst="rect">
            <a:avLst/>
          </a:prstGeom>
          <a:noFill/>
        </p:spPr>
        <p:txBody>
          <a:bodyPr wrap="square" rtlCol="0">
            <a:spAutoFit/>
          </a:bodyPr>
          <a:lstStyle/>
          <a:p>
            <a:pPr marL="285750" indent="-285750">
              <a:lnSpc>
                <a:spcPct val="130000"/>
              </a:lnSpc>
              <a:buFont typeface="Wingdings" pitchFamily="2" charset="2"/>
              <a:buChar char="l"/>
            </a:pPr>
            <a:r>
              <a:rPr lang="en-US" altLang="zh-CN" sz="2800" dirty="0" err="1" smtClean="0">
                <a:ea typeface="宋体" pitchFamily="2" charset="-122"/>
                <a:cs typeface="Times New Roman" pitchFamily="18" charset="0"/>
              </a:rPr>
              <a:t>Hashtable</a:t>
            </a:r>
            <a:r>
              <a:rPr lang="zh-CN" altLang="en-US" sz="2800" dirty="0" smtClean="0">
                <a:ea typeface="宋体" pitchFamily="2" charset="-122"/>
                <a:cs typeface="Times New Roman" pitchFamily="18" charset="0"/>
              </a:rPr>
              <a:t>是个</a:t>
            </a:r>
            <a:r>
              <a:rPr lang="zh-CN" altLang="en-US" sz="2800" dirty="0">
                <a:ea typeface="宋体" pitchFamily="2" charset="-122"/>
                <a:cs typeface="Times New Roman" pitchFamily="18" charset="0"/>
              </a:rPr>
              <a:t>古老的 </a:t>
            </a:r>
            <a:r>
              <a:rPr lang="en-US" altLang="zh-CN" sz="2800" dirty="0">
                <a:ea typeface="宋体" pitchFamily="2" charset="-122"/>
                <a:cs typeface="Times New Roman" pitchFamily="18" charset="0"/>
              </a:rPr>
              <a:t>Map </a:t>
            </a:r>
            <a:r>
              <a:rPr lang="zh-CN" altLang="en-US" sz="2800" dirty="0">
                <a:ea typeface="宋体" pitchFamily="2" charset="-122"/>
                <a:cs typeface="Times New Roman" pitchFamily="18" charset="0"/>
              </a:rPr>
              <a:t>实现类</a:t>
            </a:r>
            <a:r>
              <a:rPr lang="zh-CN" altLang="en-US" sz="2800" dirty="0" smtClean="0">
                <a:ea typeface="宋体" pitchFamily="2" charset="-122"/>
                <a:cs typeface="Times New Roman" pitchFamily="18" charset="0"/>
              </a:rPr>
              <a:t>，线程安全。</a:t>
            </a:r>
            <a:endParaRPr lang="en-US" altLang="zh-CN" sz="2800" dirty="0" smtClean="0">
              <a:ea typeface="宋体" pitchFamily="2" charset="-122"/>
              <a:cs typeface="Times New Roman" pitchFamily="18" charset="0"/>
            </a:endParaRPr>
          </a:p>
          <a:p>
            <a:pPr marL="285750" indent="-285750">
              <a:lnSpc>
                <a:spcPct val="130000"/>
              </a:lnSpc>
              <a:buFont typeface="Wingdings" pitchFamily="2" charset="2"/>
              <a:buChar char="l"/>
            </a:pPr>
            <a:r>
              <a:rPr lang="zh-CN" altLang="en-US" sz="2800" dirty="0" smtClean="0">
                <a:ea typeface="宋体" pitchFamily="2" charset="-122"/>
                <a:cs typeface="Times New Roman" pitchFamily="18" charset="0"/>
              </a:rPr>
              <a:t>与</a:t>
            </a:r>
            <a:r>
              <a:rPr lang="en-US" altLang="zh-CN" sz="2800" dirty="0" err="1" smtClean="0">
                <a:ea typeface="宋体" pitchFamily="2" charset="-122"/>
                <a:cs typeface="Times New Roman" pitchFamily="18" charset="0"/>
              </a:rPr>
              <a:t>HashMap</a:t>
            </a:r>
            <a:r>
              <a:rPr lang="zh-CN" altLang="en-US" sz="2800" dirty="0" smtClean="0">
                <a:ea typeface="宋体" pitchFamily="2" charset="-122"/>
                <a:cs typeface="Times New Roman" pitchFamily="18" charset="0"/>
              </a:rPr>
              <a:t>不同，</a:t>
            </a:r>
            <a:r>
              <a:rPr lang="en-US" altLang="zh-CN" sz="2800" dirty="0" err="1" smtClean="0">
                <a:ea typeface="宋体" pitchFamily="2" charset="-122"/>
                <a:cs typeface="Times New Roman" pitchFamily="18" charset="0"/>
              </a:rPr>
              <a:t>Hashtable</a:t>
            </a:r>
            <a:r>
              <a:rPr lang="en-US" altLang="zh-CN" sz="2800" dirty="0" smtClean="0">
                <a:ea typeface="宋体" pitchFamily="2" charset="-122"/>
                <a:cs typeface="Times New Roman" pitchFamily="18" charset="0"/>
              </a:rPr>
              <a:t> </a:t>
            </a:r>
            <a:r>
              <a:rPr lang="zh-CN" altLang="en-US" sz="2800" dirty="0">
                <a:ea typeface="宋体" pitchFamily="2" charset="-122"/>
                <a:cs typeface="Times New Roman" pitchFamily="18" charset="0"/>
              </a:rPr>
              <a:t>不允许使用 </a:t>
            </a:r>
            <a:r>
              <a:rPr lang="en-US" altLang="zh-CN" sz="2800" dirty="0">
                <a:ea typeface="宋体" pitchFamily="2" charset="-122"/>
                <a:cs typeface="Times New Roman" pitchFamily="18" charset="0"/>
              </a:rPr>
              <a:t>null </a:t>
            </a:r>
            <a:r>
              <a:rPr lang="zh-CN" altLang="en-US" sz="2800" dirty="0">
                <a:ea typeface="宋体" pitchFamily="2" charset="-122"/>
                <a:cs typeface="Times New Roman" pitchFamily="18" charset="0"/>
              </a:rPr>
              <a:t>作为 </a:t>
            </a:r>
            <a:r>
              <a:rPr lang="en-US" altLang="zh-CN" sz="2800" dirty="0">
                <a:ea typeface="宋体" pitchFamily="2" charset="-122"/>
                <a:cs typeface="Times New Roman" pitchFamily="18" charset="0"/>
              </a:rPr>
              <a:t>key </a:t>
            </a:r>
            <a:r>
              <a:rPr lang="zh-CN" altLang="en-US" sz="2800" dirty="0">
                <a:ea typeface="宋体" pitchFamily="2" charset="-122"/>
                <a:cs typeface="Times New Roman" pitchFamily="18" charset="0"/>
              </a:rPr>
              <a:t>和 </a:t>
            </a:r>
            <a:r>
              <a:rPr lang="en-US" altLang="zh-CN" sz="2800" dirty="0" smtClean="0">
                <a:ea typeface="宋体" pitchFamily="2" charset="-122"/>
                <a:cs typeface="Times New Roman" pitchFamily="18" charset="0"/>
              </a:rPr>
              <a:t>value</a:t>
            </a:r>
          </a:p>
          <a:p>
            <a:pPr marL="285750" indent="-285750">
              <a:lnSpc>
                <a:spcPct val="130000"/>
              </a:lnSpc>
              <a:buFont typeface="Wingdings" pitchFamily="2" charset="2"/>
              <a:buChar char="l"/>
            </a:pPr>
            <a:r>
              <a:rPr lang="zh-CN" altLang="en-US" sz="2800" dirty="0">
                <a:ea typeface="宋体" pitchFamily="2" charset="-122"/>
                <a:cs typeface="Times New Roman" pitchFamily="18" charset="0"/>
              </a:rPr>
              <a:t>与</a:t>
            </a:r>
            <a:r>
              <a:rPr lang="en-US" altLang="zh-CN" sz="2800" dirty="0" err="1" smtClean="0">
                <a:ea typeface="宋体" pitchFamily="2" charset="-122"/>
                <a:cs typeface="Times New Roman" pitchFamily="18" charset="0"/>
              </a:rPr>
              <a:t>HashMap</a:t>
            </a:r>
            <a:r>
              <a:rPr lang="zh-CN" altLang="en-US" sz="2800" dirty="0" smtClean="0">
                <a:ea typeface="宋体" pitchFamily="2" charset="-122"/>
                <a:cs typeface="Times New Roman" pitchFamily="18" charset="0"/>
              </a:rPr>
              <a:t>一样，</a:t>
            </a:r>
            <a:r>
              <a:rPr lang="en-US" altLang="zh-CN" sz="2800" dirty="0" err="1" smtClean="0">
                <a:ea typeface="宋体" pitchFamily="2" charset="-122"/>
                <a:cs typeface="Times New Roman" pitchFamily="18" charset="0"/>
              </a:rPr>
              <a:t>Hashtable</a:t>
            </a:r>
            <a:r>
              <a:rPr lang="en-US" altLang="zh-CN" sz="2800" dirty="0" smtClean="0">
                <a:ea typeface="宋体" pitchFamily="2" charset="-122"/>
                <a:cs typeface="Times New Roman" pitchFamily="18" charset="0"/>
              </a:rPr>
              <a:t> </a:t>
            </a:r>
            <a:r>
              <a:rPr lang="zh-CN" altLang="en-US" sz="2800" dirty="0">
                <a:ea typeface="宋体" pitchFamily="2" charset="-122"/>
                <a:cs typeface="Times New Roman" pitchFamily="18" charset="0"/>
              </a:rPr>
              <a:t>也不能保证其中 </a:t>
            </a:r>
            <a:r>
              <a:rPr lang="en-US" altLang="zh-CN" sz="2800" dirty="0" smtClean="0">
                <a:ea typeface="宋体" pitchFamily="2" charset="-122"/>
                <a:cs typeface="Times New Roman" pitchFamily="18" charset="0"/>
              </a:rPr>
              <a:t>Key-Value </a:t>
            </a:r>
            <a:r>
              <a:rPr lang="zh-CN" altLang="en-US" sz="2800" dirty="0">
                <a:ea typeface="宋体" pitchFamily="2" charset="-122"/>
                <a:cs typeface="Times New Roman" pitchFamily="18" charset="0"/>
              </a:rPr>
              <a:t>对的顺序</a:t>
            </a:r>
            <a:endParaRPr lang="en-US" altLang="zh-CN" sz="2800" dirty="0">
              <a:ea typeface="宋体" pitchFamily="2" charset="-122"/>
              <a:cs typeface="Times New Roman" pitchFamily="18" charset="0"/>
            </a:endParaRPr>
          </a:p>
          <a:p>
            <a:pPr marL="285750" indent="-285750">
              <a:lnSpc>
                <a:spcPct val="130000"/>
              </a:lnSpc>
              <a:buFont typeface="Wingdings" pitchFamily="2" charset="2"/>
              <a:buChar char="l"/>
            </a:pPr>
            <a:r>
              <a:rPr lang="en-US" altLang="zh-CN" sz="2800" dirty="0" err="1" smtClean="0">
                <a:ea typeface="宋体" pitchFamily="2" charset="-122"/>
                <a:cs typeface="Times New Roman" pitchFamily="18" charset="0"/>
              </a:rPr>
              <a:t>Hashtable</a:t>
            </a:r>
            <a:r>
              <a:rPr lang="zh-CN" altLang="en-US" sz="2800" dirty="0" smtClean="0">
                <a:ea typeface="宋体" pitchFamily="2" charset="-122"/>
                <a:cs typeface="Times New Roman" pitchFamily="18" charset="0"/>
              </a:rPr>
              <a:t>判断两个</a:t>
            </a:r>
            <a:r>
              <a:rPr lang="en-US" altLang="zh-CN" sz="2800" dirty="0" smtClean="0">
                <a:ea typeface="宋体" pitchFamily="2" charset="-122"/>
                <a:cs typeface="Times New Roman" pitchFamily="18" charset="0"/>
              </a:rPr>
              <a:t>key</a:t>
            </a:r>
            <a:r>
              <a:rPr lang="zh-CN" altLang="en-US" sz="2800" dirty="0" smtClean="0">
                <a:ea typeface="宋体" pitchFamily="2" charset="-122"/>
                <a:cs typeface="Times New Roman" pitchFamily="18" charset="0"/>
              </a:rPr>
              <a:t>相等、两个</a:t>
            </a:r>
            <a:r>
              <a:rPr lang="en-US" altLang="zh-CN" sz="2800" dirty="0" smtClean="0">
                <a:ea typeface="宋体" pitchFamily="2" charset="-122"/>
                <a:cs typeface="Times New Roman" pitchFamily="18" charset="0"/>
              </a:rPr>
              <a:t>value</a:t>
            </a:r>
            <a:r>
              <a:rPr lang="zh-CN" altLang="en-US" sz="2800" dirty="0" smtClean="0">
                <a:ea typeface="宋体" pitchFamily="2" charset="-122"/>
                <a:cs typeface="Times New Roman" pitchFamily="18" charset="0"/>
              </a:rPr>
              <a:t>相等的标准，与</a:t>
            </a:r>
            <a:r>
              <a:rPr lang="en-US" altLang="zh-CN" sz="2800" dirty="0" err="1" smtClean="0">
                <a:ea typeface="宋体" pitchFamily="2" charset="-122"/>
                <a:cs typeface="Times New Roman" pitchFamily="18" charset="0"/>
              </a:rPr>
              <a:t>hashMap</a:t>
            </a:r>
            <a:r>
              <a:rPr lang="zh-CN" altLang="en-US" sz="2800" dirty="0" smtClean="0">
                <a:ea typeface="宋体" pitchFamily="2" charset="-122"/>
                <a:cs typeface="Times New Roman" pitchFamily="18" charset="0"/>
              </a:rPr>
              <a:t>一致。</a:t>
            </a:r>
            <a:endParaRPr lang="en-US" altLang="zh-CN" sz="2800" dirty="0" smtClean="0">
              <a:ea typeface="宋体" pitchFamily="2" charset="-122"/>
              <a:cs typeface="Times New Roman" pitchFamily="18" charset="0"/>
            </a:endParaRPr>
          </a:p>
        </p:txBody>
      </p:sp>
    </p:spTree>
    <p:extLst>
      <p:ext uri="{BB962C8B-B14F-4D97-AF65-F5344CB8AC3E}">
        <p14:creationId xmlns:p14="http://schemas.microsoft.com/office/powerpoint/2010/main" val="10240818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692696"/>
            <a:ext cx="6508838" cy="781814"/>
          </a:xfrm>
        </p:spPr>
        <p:txBody>
          <a:bodyPr>
            <a:normAutofit/>
          </a:bodyPr>
          <a:lstStyle/>
          <a:p>
            <a:r>
              <a:rPr lang="en-US" altLang="zh-CN" b="1" dirty="0">
                <a:latin typeface="+mn-lt"/>
                <a:ea typeface="宋体" pitchFamily="2" charset="-122"/>
                <a:cs typeface="Times New Roman" pitchFamily="18" charset="0"/>
              </a:rPr>
              <a:t>Map</a:t>
            </a:r>
            <a:r>
              <a:rPr lang="zh-CN" altLang="en-US" b="1" dirty="0">
                <a:latin typeface="+mn-lt"/>
                <a:ea typeface="宋体" pitchFamily="2" charset="-122"/>
                <a:cs typeface="Times New Roman" pitchFamily="18" charset="0"/>
              </a:rPr>
              <a:t>实现类</a:t>
            </a:r>
            <a:r>
              <a:rPr lang="zh-CN" altLang="en-US" b="1" dirty="0" smtClean="0">
                <a:latin typeface="+mn-lt"/>
                <a:ea typeface="宋体" pitchFamily="2" charset="-122"/>
                <a:cs typeface="Times New Roman" pitchFamily="18" charset="0"/>
              </a:rPr>
              <a:t>之五：</a:t>
            </a:r>
            <a:r>
              <a:rPr lang="en-US" altLang="zh-CN" b="1" dirty="0" smtClean="0">
                <a:latin typeface="+mn-lt"/>
                <a:ea typeface="宋体" pitchFamily="2" charset="-122"/>
                <a:cs typeface="Times New Roman" pitchFamily="18" charset="0"/>
              </a:rPr>
              <a:t>Properties</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67544" y="1772816"/>
            <a:ext cx="8291264" cy="3701008"/>
          </a:xfrm>
        </p:spPr>
        <p:txBody>
          <a:bodyPr>
            <a:noAutofit/>
          </a:bodyPr>
          <a:lstStyle/>
          <a:p>
            <a:pPr>
              <a:buFont typeface="Wingdings" pitchFamily="2" charset="2"/>
              <a:buChar char="l"/>
            </a:pPr>
            <a:r>
              <a:rPr lang="en-US" altLang="zh-CN" dirty="0" smtClean="0">
                <a:ea typeface="宋体" pitchFamily="2" charset="-122"/>
                <a:cs typeface="Times New Roman" pitchFamily="18" charset="0"/>
              </a:rPr>
              <a:t>Properties </a:t>
            </a:r>
            <a:r>
              <a:rPr lang="zh-CN" altLang="en-US" dirty="0" smtClean="0">
                <a:ea typeface="宋体" pitchFamily="2" charset="-122"/>
                <a:cs typeface="Times New Roman" pitchFamily="18" charset="0"/>
              </a:rPr>
              <a:t>类是 </a:t>
            </a:r>
            <a:r>
              <a:rPr lang="en-US" altLang="zh-CN" dirty="0" err="1" smtClean="0">
                <a:ea typeface="宋体" pitchFamily="2" charset="-122"/>
                <a:cs typeface="Times New Roman" pitchFamily="18" charset="0"/>
              </a:rPr>
              <a:t>Hashtable</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的子类，该对象用于处理属性文件</a:t>
            </a:r>
            <a:endParaRPr lang="en-US" altLang="zh-CN" dirty="0" smtClean="0">
              <a:ea typeface="宋体" pitchFamily="2" charset="-122"/>
              <a:cs typeface="Times New Roman" pitchFamily="18" charset="0"/>
            </a:endParaRPr>
          </a:p>
          <a:p>
            <a:pPr>
              <a:spcBef>
                <a:spcPts val="1800"/>
              </a:spcBef>
              <a:buFont typeface="Wingdings" pitchFamily="2" charset="2"/>
              <a:buChar char="l"/>
            </a:pPr>
            <a:r>
              <a:rPr lang="zh-CN" altLang="en-US" dirty="0" smtClean="0">
                <a:ea typeface="宋体" pitchFamily="2" charset="-122"/>
                <a:cs typeface="Times New Roman" pitchFamily="18" charset="0"/>
              </a:rPr>
              <a:t>由于属性文件里的 </a:t>
            </a:r>
            <a:r>
              <a:rPr lang="en-US" altLang="zh-CN" dirty="0" smtClean="0">
                <a:ea typeface="宋体" pitchFamily="2" charset="-122"/>
                <a:cs typeface="Times New Roman" pitchFamily="18" charset="0"/>
              </a:rPr>
              <a:t>key</a:t>
            </a:r>
            <a:r>
              <a:rPr lang="zh-CN" altLang="en-US" dirty="0" smtClean="0">
                <a:ea typeface="宋体" pitchFamily="2" charset="-122"/>
                <a:cs typeface="Times New Roman" pitchFamily="18" charset="0"/>
              </a:rPr>
              <a:t>、</a:t>
            </a:r>
            <a:r>
              <a:rPr lang="en-US" altLang="zh-CN" dirty="0" smtClean="0">
                <a:ea typeface="宋体" pitchFamily="2" charset="-122"/>
                <a:cs typeface="Times New Roman" pitchFamily="18" charset="0"/>
              </a:rPr>
              <a:t>value </a:t>
            </a:r>
            <a:r>
              <a:rPr lang="zh-CN" altLang="en-US" dirty="0" smtClean="0">
                <a:ea typeface="宋体" pitchFamily="2" charset="-122"/>
                <a:cs typeface="Times New Roman" pitchFamily="18" charset="0"/>
              </a:rPr>
              <a:t>都是字符串类型，所以 </a:t>
            </a:r>
            <a:r>
              <a:rPr lang="en-US" altLang="zh-CN" dirty="0" smtClean="0">
                <a:solidFill>
                  <a:srgbClr val="C00000"/>
                </a:solidFill>
                <a:ea typeface="宋体" pitchFamily="2" charset="-122"/>
                <a:cs typeface="Times New Roman" pitchFamily="18" charset="0"/>
              </a:rPr>
              <a:t>Properties </a:t>
            </a:r>
            <a:r>
              <a:rPr lang="zh-CN" altLang="en-US" dirty="0" smtClean="0">
                <a:solidFill>
                  <a:srgbClr val="C00000"/>
                </a:solidFill>
                <a:ea typeface="宋体" pitchFamily="2" charset="-122"/>
                <a:cs typeface="Times New Roman" pitchFamily="18" charset="0"/>
              </a:rPr>
              <a:t>里的 </a:t>
            </a:r>
            <a:r>
              <a:rPr lang="en-US" altLang="zh-CN" dirty="0" smtClean="0">
                <a:solidFill>
                  <a:srgbClr val="C00000"/>
                </a:solidFill>
                <a:ea typeface="宋体" pitchFamily="2" charset="-122"/>
                <a:cs typeface="Times New Roman" pitchFamily="18" charset="0"/>
              </a:rPr>
              <a:t>key </a:t>
            </a:r>
            <a:r>
              <a:rPr lang="zh-CN" altLang="en-US" dirty="0" smtClean="0">
                <a:solidFill>
                  <a:srgbClr val="C00000"/>
                </a:solidFill>
                <a:ea typeface="宋体" pitchFamily="2" charset="-122"/>
                <a:cs typeface="Times New Roman" pitchFamily="18" charset="0"/>
              </a:rPr>
              <a:t>和 </a:t>
            </a:r>
            <a:r>
              <a:rPr lang="en-US" altLang="zh-CN" dirty="0" smtClean="0">
                <a:solidFill>
                  <a:srgbClr val="C00000"/>
                </a:solidFill>
                <a:ea typeface="宋体" pitchFamily="2" charset="-122"/>
                <a:cs typeface="Times New Roman" pitchFamily="18" charset="0"/>
              </a:rPr>
              <a:t>value </a:t>
            </a:r>
            <a:r>
              <a:rPr lang="zh-CN" altLang="en-US" dirty="0" smtClean="0">
                <a:solidFill>
                  <a:srgbClr val="C00000"/>
                </a:solidFill>
                <a:ea typeface="宋体" pitchFamily="2" charset="-122"/>
                <a:cs typeface="Times New Roman" pitchFamily="18" charset="0"/>
              </a:rPr>
              <a:t>都是字符串类型</a:t>
            </a:r>
            <a:endParaRPr lang="en-US" altLang="zh-CN" dirty="0" smtClean="0">
              <a:solidFill>
                <a:srgbClr val="C00000"/>
              </a:solidFill>
              <a:ea typeface="宋体" pitchFamily="2" charset="-122"/>
              <a:cs typeface="Times New Roman" pitchFamily="18" charset="0"/>
            </a:endParaRPr>
          </a:p>
          <a:p>
            <a:pPr>
              <a:spcBef>
                <a:spcPts val="1800"/>
              </a:spcBef>
              <a:buFont typeface="Wingdings" pitchFamily="2" charset="2"/>
              <a:buChar char="l"/>
            </a:pPr>
            <a:r>
              <a:rPr lang="zh-CN" altLang="en-US" dirty="0" smtClean="0">
                <a:ea typeface="宋体" pitchFamily="2" charset="-122"/>
                <a:cs typeface="Times New Roman" pitchFamily="18" charset="0"/>
              </a:rPr>
              <a:t>存取数据时，建议使用</a:t>
            </a:r>
            <a:r>
              <a:rPr lang="en-US" altLang="zh-CN" dirty="0" err="1" smtClean="0">
                <a:ea typeface="宋体" pitchFamily="2" charset="-122"/>
                <a:cs typeface="Times New Roman" pitchFamily="18" charset="0"/>
              </a:rPr>
              <a:t>setProperty</a:t>
            </a:r>
            <a:r>
              <a:rPr lang="en-US" altLang="zh-CN" dirty="0" smtClean="0">
                <a:ea typeface="宋体" pitchFamily="2" charset="-122"/>
                <a:cs typeface="Times New Roman" pitchFamily="18" charset="0"/>
              </a:rPr>
              <a:t>(String </a:t>
            </a:r>
            <a:r>
              <a:rPr lang="en-US" altLang="zh-CN" dirty="0" err="1" smtClean="0">
                <a:ea typeface="宋体" pitchFamily="2" charset="-122"/>
                <a:cs typeface="Times New Roman" pitchFamily="18" charset="0"/>
              </a:rPr>
              <a:t>key,String</a:t>
            </a:r>
            <a:r>
              <a:rPr lang="en-US" altLang="zh-CN" dirty="0" smtClean="0">
                <a:ea typeface="宋体" pitchFamily="2" charset="-122"/>
                <a:cs typeface="Times New Roman" pitchFamily="18" charset="0"/>
              </a:rPr>
              <a:t> value)</a:t>
            </a:r>
            <a:r>
              <a:rPr lang="zh-CN" altLang="en-US" dirty="0" smtClean="0">
                <a:ea typeface="宋体" pitchFamily="2" charset="-122"/>
                <a:cs typeface="Times New Roman" pitchFamily="18" charset="0"/>
              </a:rPr>
              <a:t>方法和</a:t>
            </a:r>
            <a:r>
              <a:rPr lang="en-US" altLang="zh-CN" dirty="0" err="1" smtClean="0">
                <a:ea typeface="宋体" pitchFamily="2" charset="-122"/>
                <a:cs typeface="Times New Roman" pitchFamily="18" charset="0"/>
              </a:rPr>
              <a:t>getProperty</a:t>
            </a:r>
            <a:r>
              <a:rPr lang="en-US" altLang="zh-CN" dirty="0" smtClean="0">
                <a:ea typeface="宋体" pitchFamily="2" charset="-122"/>
                <a:cs typeface="Times New Roman" pitchFamily="18" charset="0"/>
              </a:rPr>
              <a:t>(String key)</a:t>
            </a:r>
            <a:r>
              <a:rPr lang="zh-CN" altLang="en-US" dirty="0" smtClean="0">
                <a:ea typeface="宋体" pitchFamily="2" charset="-122"/>
                <a:cs typeface="Times New Roman" pitchFamily="18" charset="0"/>
              </a:rPr>
              <a:t>方法</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5205912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692696"/>
            <a:ext cx="6508838" cy="781814"/>
          </a:xfrm>
        </p:spPr>
        <p:txBody>
          <a:bodyPr>
            <a:normAutofit/>
          </a:bodyPr>
          <a:lstStyle/>
          <a:p>
            <a:r>
              <a:rPr lang="en-US" altLang="zh-CN" b="1" dirty="0">
                <a:latin typeface="+mn-lt"/>
                <a:ea typeface="宋体" pitchFamily="2" charset="-122"/>
                <a:cs typeface="Times New Roman" pitchFamily="18" charset="0"/>
              </a:rPr>
              <a:t>Map</a:t>
            </a:r>
            <a:r>
              <a:rPr lang="zh-CN" altLang="en-US" b="1" dirty="0">
                <a:latin typeface="+mn-lt"/>
                <a:ea typeface="宋体" pitchFamily="2" charset="-122"/>
                <a:cs typeface="Times New Roman" pitchFamily="18" charset="0"/>
              </a:rPr>
              <a:t>实现类</a:t>
            </a:r>
            <a:r>
              <a:rPr lang="zh-CN" altLang="en-US" b="1" dirty="0" smtClean="0">
                <a:latin typeface="+mn-lt"/>
                <a:ea typeface="宋体" pitchFamily="2" charset="-122"/>
                <a:cs typeface="Times New Roman" pitchFamily="18" charset="0"/>
              </a:rPr>
              <a:t>之五：</a:t>
            </a:r>
            <a:r>
              <a:rPr lang="en-US" altLang="zh-CN" b="1" dirty="0" smtClean="0">
                <a:latin typeface="+mn-lt"/>
                <a:ea typeface="宋体" pitchFamily="2" charset="-122"/>
                <a:cs typeface="Times New Roman" pitchFamily="18" charset="0"/>
              </a:rPr>
              <a:t>Properties</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539552" y="2132856"/>
            <a:ext cx="8208912" cy="2592288"/>
          </a:xfrm>
        </p:spPr>
        <p:txBody>
          <a:bodyPr>
            <a:noAutofit/>
          </a:bodyPr>
          <a:lstStyle/>
          <a:p>
            <a:r>
              <a:rPr lang="en-US" altLang="zh-CN" dirty="0">
                <a:solidFill>
                  <a:srgbClr val="C00000"/>
                </a:solidFill>
              </a:rPr>
              <a:t>Properties pros = new Properties();</a:t>
            </a:r>
          </a:p>
          <a:p>
            <a:r>
              <a:rPr lang="en-US" altLang="zh-CN" dirty="0" err="1">
                <a:solidFill>
                  <a:srgbClr val="C00000"/>
                </a:solidFill>
              </a:rPr>
              <a:t>pros.load</a:t>
            </a:r>
            <a:r>
              <a:rPr lang="en-US" altLang="zh-CN" dirty="0">
                <a:solidFill>
                  <a:srgbClr val="C00000"/>
                </a:solidFill>
              </a:rPr>
              <a:t>(new </a:t>
            </a:r>
            <a:r>
              <a:rPr lang="en-US" altLang="zh-CN" dirty="0" err="1">
                <a:solidFill>
                  <a:srgbClr val="C00000"/>
                </a:solidFill>
              </a:rPr>
              <a:t>FileInputStream</a:t>
            </a:r>
            <a:r>
              <a:rPr lang="en-US" altLang="zh-CN" dirty="0">
                <a:solidFill>
                  <a:srgbClr val="C00000"/>
                </a:solidFill>
              </a:rPr>
              <a:t>("</a:t>
            </a:r>
            <a:r>
              <a:rPr lang="en-US" altLang="zh-CN" dirty="0" err="1">
                <a:solidFill>
                  <a:srgbClr val="C00000"/>
                </a:solidFill>
              </a:rPr>
              <a:t>jdbc.properties</a:t>
            </a:r>
            <a:r>
              <a:rPr lang="en-US" altLang="zh-CN" dirty="0">
                <a:solidFill>
                  <a:srgbClr val="C00000"/>
                </a:solidFill>
              </a:rPr>
              <a:t>"));</a:t>
            </a:r>
          </a:p>
          <a:p>
            <a:r>
              <a:rPr lang="en-US" altLang="zh-CN" dirty="0">
                <a:solidFill>
                  <a:srgbClr val="C00000"/>
                </a:solidFill>
              </a:rPr>
              <a:t>String user = </a:t>
            </a:r>
            <a:r>
              <a:rPr lang="en-US" altLang="zh-CN" dirty="0" err="1">
                <a:solidFill>
                  <a:srgbClr val="C00000"/>
                </a:solidFill>
              </a:rPr>
              <a:t>pros.getProperty</a:t>
            </a:r>
            <a:r>
              <a:rPr lang="en-US" altLang="zh-CN" dirty="0">
                <a:solidFill>
                  <a:srgbClr val="C00000"/>
                </a:solidFill>
              </a:rPr>
              <a:t>("user");</a:t>
            </a:r>
          </a:p>
          <a:p>
            <a:r>
              <a:rPr lang="en-US" altLang="zh-CN" dirty="0" err="1">
                <a:solidFill>
                  <a:srgbClr val="C00000"/>
                </a:solidFill>
              </a:rPr>
              <a:t>System.</a:t>
            </a:r>
            <a:r>
              <a:rPr lang="en-US" altLang="zh-CN" i="1" dirty="0" err="1">
                <a:solidFill>
                  <a:srgbClr val="C00000"/>
                </a:solidFill>
              </a:rPr>
              <a:t>out.println</a:t>
            </a:r>
            <a:r>
              <a:rPr lang="en-US" altLang="zh-CN" i="1" dirty="0">
                <a:solidFill>
                  <a:srgbClr val="C00000"/>
                </a:solidFill>
              </a:rPr>
              <a:t>(user);</a:t>
            </a:r>
            <a:endParaRPr lang="zh-CN" altLang="en-US"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42488475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642910" y="2445245"/>
            <a:ext cx="7786742" cy="769441"/>
          </a:xfrm>
          <a:prstGeom prst="rect">
            <a:avLst/>
          </a:prstGeom>
          <a:noFill/>
        </p:spPr>
        <p:txBody>
          <a:bodyPr wrap="square" rtlCol="0">
            <a:spAutoFit/>
          </a:bodyPr>
          <a:lstStyle/>
          <a:p>
            <a:pPr algn="ctr"/>
            <a:r>
              <a:rPr lang="zh-CN" altLang="en-US" sz="4400" dirty="0" smtClean="0">
                <a:solidFill>
                  <a:schemeClr val="bg1"/>
                </a:solidFill>
              </a:rPr>
              <a:t>第四节</a:t>
            </a:r>
            <a:r>
              <a:rPr lang="en-US" altLang="zh-CN" sz="4400" dirty="0" smtClean="0">
                <a:solidFill>
                  <a:schemeClr val="bg1"/>
                </a:solidFill>
              </a:rPr>
              <a:t>Collections</a:t>
            </a:r>
            <a:r>
              <a:rPr lang="zh-CN" altLang="en-US" sz="4400" dirty="0" smtClean="0">
                <a:solidFill>
                  <a:schemeClr val="bg1"/>
                </a:solidFill>
              </a:rPr>
              <a:t>工具类</a:t>
            </a:r>
            <a:endParaRPr lang="en-US" altLang="zh-CN" sz="4400" dirty="0" smtClean="0">
              <a:solidFill>
                <a:schemeClr val="bg1"/>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3728" y="692696"/>
            <a:ext cx="5949854" cy="862630"/>
          </a:xfrm>
        </p:spPr>
        <p:txBody>
          <a:bodyPr>
            <a:normAutofit fontScale="90000"/>
          </a:bodyPr>
          <a:lstStyle/>
          <a:p>
            <a:r>
              <a:rPr lang="zh-CN" altLang="en-US" b="1" dirty="0" smtClean="0">
                <a:latin typeface="+mn-lt"/>
                <a:ea typeface="宋体" pitchFamily="2" charset="-122"/>
                <a:cs typeface="Times New Roman" pitchFamily="18" charset="0"/>
              </a:rPr>
              <a:t>操作集合的工具类：</a:t>
            </a:r>
            <a:r>
              <a:rPr lang="en-US" altLang="zh-CN" b="1" dirty="0" smtClean="0">
                <a:latin typeface="+mn-lt"/>
                <a:ea typeface="宋体" pitchFamily="2" charset="-122"/>
                <a:cs typeface="Times New Roman" pitchFamily="18" charset="0"/>
              </a:rPr>
              <a:t>Collections</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600200"/>
            <a:ext cx="8229600" cy="4829196"/>
          </a:xfrm>
        </p:spPr>
        <p:txBody>
          <a:bodyPr>
            <a:normAutofit fontScale="92500" lnSpcReduction="10000"/>
          </a:bodyPr>
          <a:lstStyle/>
          <a:p>
            <a:pPr>
              <a:buFont typeface="Wingdings" pitchFamily="2" charset="2"/>
              <a:buChar char="l"/>
            </a:pPr>
            <a:r>
              <a:rPr lang="en-US" altLang="zh-CN" sz="2400" dirty="0" smtClean="0">
                <a:ea typeface="宋体" pitchFamily="2" charset="-122"/>
                <a:cs typeface="Times New Roman" pitchFamily="18" charset="0"/>
              </a:rPr>
              <a:t>Collections </a:t>
            </a:r>
            <a:r>
              <a:rPr lang="zh-CN" altLang="en-US" sz="2400" dirty="0" smtClean="0">
                <a:ea typeface="宋体" pitchFamily="2" charset="-122"/>
                <a:cs typeface="Times New Roman" pitchFamily="18" charset="0"/>
              </a:rPr>
              <a:t>是一个操作 </a:t>
            </a:r>
            <a:r>
              <a:rPr lang="en-US" altLang="zh-CN" sz="2400" dirty="0" smtClean="0">
                <a:ea typeface="宋体" pitchFamily="2" charset="-122"/>
                <a:cs typeface="Times New Roman" pitchFamily="18" charset="0"/>
              </a:rPr>
              <a:t>Set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 和 </a:t>
            </a:r>
            <a:r>
              <a:rPr lang="en-US" altLang="zh-CN" sz="2400" dirty="0" smtClean="0">
                <a:ea typeface="宋体" pitchFamily="2" charset="-122"/>
                <a:cs typeface="Times New Roman" pitchFamily="18" charset="0"/>
              </a:rPr>
              <a:t>Map </a:t>
            </a:r>
            <a:r>
              <a:rPr lang="zh-CN" altLang="en-US" sz="2400" dirty="0" smtClean="0">
                <a:ea typeface="宋体" pitchFamily="2" charset="-122"/>
                <a:cs typeface="Times New Roman" pitchFamily="18" charset="0"/>
              </a:rPr>
              <a:t>等集合的</a:t>
            </a:r>
            <a:r>
              <a:rPr lang="zh-CN" altLang="en-US" sz="2400" smtClean="0">
                <a:ea typeface="宋体" pitchFamily="2" charset="-122"/>
                <a:cs typeface="Times New Roman" pitchFamily="18" charset="0"/>
              </a:rPr>
              <a:t>工具</a:t>
            </a:r>
            <a:r>
              <a:rPr lang="zh-CN" altLang="en-US" sz="2400" smtClean="0">
                <a:ea typeface="宋体" pitchFamily="2" charset="-122"/>
                <a:cs typeface="Times New Roman" pitchFamily="18" charset="0"/>
              </a:rPr>
              <a:t>类</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Collections </a:t>
            </a:r>
            <a:r>
              <a:rPr lang="zh-CN" altLang="en-US" sz="2400" dirty="0" smtClean="0">
                <a:ea typeface="宋体" pitchFamily="2" charset="-122"/>
                <a:cs typeface="Times New Roman" pitchFamily="18" charset="0"/>
              </a:rPr>
              <a:t>中提供了一系列静态的方法对集合元素进行排序、查询和修改等操作，还提供了对集合对象设置不可变、对集合对象实现同步控制等方法</a:t>
            </a:r>
            <a:endParaRPr lang="en-US" altLang="zh-CN" sz="2400" dirty="0" smtClean="0">
              <a:ea typeface="宋体" pitchFamily="2" charset="-122"/>
              <a:cs typeface="Times New Roman" pitchFamily="18" charset="0"/>
            </a:endParaRPr>
          </a:p>
          <a:p>
            <a:pPr>
              <a:buFont typeface="Wingdings" pitchFamily="2" charset="2"/>
              <a:buChar char="l"/>
            </a:pPr>
            <a:r>
              <a:rPr lang="zh-CN" altLang="en-US" sz="2400" b="1" dirty="0" smtClean="0">
                <a:solidFill>
                  <a:srgbClr val="C00000"/>
                </a:solidFill>
                <a:ea typeface="宋体" pitchFamily="2" charset="-122"/>
                <a:cs typeface="Times New Roman" pitchFamily="18" charset="0"/>
              </a:rPr>
              <a:t>排序操作</a:t>
            </a:r>
            <a:r>
              <a:rPr lang="zh-CN" altLang="en-US" sz="2400" dirty="0" smtClean="0">
                <a:ea typeface="宋体" pitchFamily="2" charset="-122"/>
                <a:cs typeface="Times New Roman" pitchFamily="18" charset="0"/>
              </a:rPr>
              <a:t>：</a:t>
            </a:r>
            <a:r>
              <a:rPr lang="zh-CN" altLang="en-US" sz="2400" b="1" dirty="0" smtClean="0">
                <a:solidFill>
                  <a:srgbClr val="0000FF"/>
                </a:solidFill>
                <a:ea typeface="宋体" pitchFamily="2" charset="-122"/>
                <a:cs typeface="Times New Roman" pitchFamily="18" charset="0"/>
                <a:sym typeface="Wingdings" pitchFamily="2" charset="2"/>
              </a:rPr>
              <a:t>（均为</a:t>
            </a:r>
            <a:r>
              <a:rPr lang="en-US" altLang="zh-CN" sz="2400" b="1" dirty="0" smtClean="0">
                <a:solidFill>
                  <a:srgbClr val="0000FF"/>
                </a:solidFill>
                <a:ea typeface="宋体" pitchFamily="2" charset="-122"/>
                <a:cs typeface="Times New Roman" pitchFamily="18" charset="0"/>
                <a:sym typeface="Wingdings" pitchFamily="2" charset="2"/>
              </a:rPr>
              <a:t>static</a:t>
            </a:r>
            <a:r>
              <a:rPr lang="zh-CN" altLang="en-US" sz="2400" b="1" dirty="0" smtClean="0">
                <a:solidFill>
                  <a:srgbClr val="0000FF"/>
                </a:solidFill>
                <a:ea typeface="宋体" pitchFamily="2" charset="-122"/>
                <a:cs typeface="Times New Roman" pitchFamily="18" charset="0"/>
                <a:sym typeface="Wingdings" pitchFamily="2" charset="2"/>
              </a:rPr>
              <a:t>方法）</a:t>
            </a:r>
            <a:endParaRPr lang="en-US" altLang="zh-CN" sz="2400" b="1" dirty="0" smtClean="0">
              <a:solidFill>
                <a:srgbClr val="0000FF"/>
              </a:solidFill>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reverse(List)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反转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中元素的顺序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shuffle(List)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对 </a:t>
            </a:r>
            <a:r>
              <a:rPr lang="en-US" altLang="zh-CN" dirty="0" smtClean="0">
                <a:ea typeface="宋体" pitchFamily="2" charset="-122"/>
                <a:cs typeface="Times New Roman" pitchFamily="18" charset="0"/>
              </a:rPr>
              <a:t>List</a:t>
            </a:r>
            <a:r>
              <a:rPr lang="zh-CN" altLang="en-US" dirty="0" smtClean="0">
                <a:ea typeface="宋体" pitchFamily="2" charset="-122"/>
                <a:cs typeface="Times New Roman" pitchFamily="18" charset="0"/>
              </a:rPr>
              <a:t> 集合元素进行随机排序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sort(List)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根据元素的自然顺序对指定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集合元素按升序排序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sort(List</a:t>
            </a:r>
            <a:r>
              <a:rPr lang="zh-CN" altLang="en-US" dirty="0" smtClean="0">
                <a:solidFill>
                  <a:srgbClr val="C00000"/>
                </a:solidFill>
                <a:ea typeface="宋体" pitchFamily="2" charset="-122"/>
                <a:cs typeface="Times New Roman" pitchFamily="18" charset="0"/>
              </a:rPr>
              <a:t>，</a:t>
            </a:r>
            <a:r>
              <a:rPr lang="en-US" altLang="zh-CN" dirty="0" smtClean="0">
                <a:solidFill>
                  <a:srgbClr val="C00000"/>
                </a:solidFill>
                <a:ea typeface="宋体" pitchFamily="2" charset="-122"/>
                <a:cs typeface="Times New Roman" pitchFamily="18" charset="0"/>
              </a:rPr>
              <a:t>Comparator)</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根据指定的 </a:t>
            </a:r>
            <a:r>
              <a:rPr lang="en-US" altLang="zh-CN" dirty="0" smtClean="0">
                <a:ea typeface="宋体" pitchFamily="2" charset="-122"/>
                <a:cs typeface="Times New Roman" pitchFamily="18" charset="0"/>
              </a:rPr>
              <a:t>Comparator </a:t>
            </a:r>
            <a:r>
              <a:rPr lang="zh-CN" altLang="en-US" dirty="0" smtClean="0">
                <a:ea typeface="宋体" pitchFamily="2" charset="-122"/>
                <a:cs typeface="Times New Roman" pitchFamily="18" charset="0"/>
              </a:rPr>
              <a:t>产生的顺序对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集合元素进行排序</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solidFill>
                  <a:srgbClr val="C00000"/>
                </a:solidFill>
                <a:ea typeface="宋体" pitchFamily="2" charset="-122"/>
                <a:cs typeface="Times New Roman" pitchFamily="18" charset="0"/>
              </a:rPr>
              <a:t>swap(List</a:t>
            </a:r>
            <a:r>
              <a:rPr lang="zh-CN" altLang="en-US" dirty="0" smtClean="0">
                <a:solidFill>
                  <a:srgbClr val="C00000"/>
                </a:solidFill>
                <a:ea typeface="宋体" pitchFamily="2" charset="-122"/>
                <a:cs typeface="Times New Roman" pitchFamily="18" charset="0"/>
              </a:rPr>
              <a:t>，</a:t>
            </a:r>
            <a:r>
              <a:rPr lang="en-US" altLang="zh-CN" dirty="0" err="1" smtClean="0">
                <a:solidFill>
                  <a:srgbClr val="C00000"/>
                </a:solidFill>
                <a:ea typeface="宋体" pitchFamily="2" charset="-122"/>
                <a:cs typeface="Times New Roman" pitchFamily="18" charset="0"/>
              </a:rPr>
              <a:t>int</a:t>
            </a:r>
            <a:r>
              <a:rPr lang="zh-CN" altLang="en-US" dirty="0" smtClean="0">
                <a:solidFill>
                  <a:srgbClr val="C00000"/>
                </a:solidFill>
                <a:ea typeface="宋体" pitchFamily="2" charset="-122"/>
                <a:cs typeface="Times New Roman" pitchFamily="18" charset="0"/>
              </a:rPr>
              <a:t>， </a:t>
            </a:r>
            <a:r>
              <a:rPr lang="en-US" altLang="zh-CN" dirty="0" err="1" smtClean="0">
                <a:solidFill>
                  <a:srgbClr val="C00000"/>
                </a:solidFill>
                <a:ea typeface="宋体" pitchFamily="2" charset="-122"/>
                <a:cs typeface="Times New Roman" pitchFamily="18" charset="0"/>
              </a:rPr>
              <a:t>int</a:t>
            </a:r>
            <a:r>
              <a:rPr lang="en-US" altLang="zh-CN" dirty="0" smtClean="0">
                <a:solidFill>
                  <a:srgbClr val="C00000"/>
                </a:solidFill>
                <a:ea typeface="宋体" pitchFamily="2" charset="-122"/>
                <a:cs typeface="Times New Roman" pitchFamily="18" charset="0"/>
              </a:rPr>
              <a:t>)</a:t>
            </a:r>
            <a:r>
              <a:rPr lang="zh-CN" altLang="en-US"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将指定 </a:t>
            </a:r>
            <a:r>
              <a:rPr lang="en-US" altLang="zh-CN" dirty="0" smtClean="0">
                <a:ea typeface="宋体" pitchFamily="2" charset="-122"/>
                <a:cs typeface="Times New Roman" pitchFamily="18" charset="0"/>
              </a:rPr>
              <a:t>list </a:t>
            </a:r>
            <a:r>
              <a:rPr lang="zh-CN" altLang="en-US" dirty="0" smtClean="0">
                <a:ea typeface="宋体" pitchFamily="2" charset="-122"/>
                <a:cs typeface="Times New Roman" pitchFamily="18" charset="0"/>
              </a:rPr>
              <a:t>集合中的 </a:t>
            </a:r>
            <a:r>
              <a:rPr lang="en-US" altLang="zh-CN" dirty="0" err="1" smtClean="0">
                <a:ea typeface="宋体" pitchFamily="2" charset="-122"/>
                <a:cs typeface="Times New Roman" pitchFamily="18" charset="0"/>
              </a:rPr>
              <a:t>i</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处元素和 </a:t>
            </a:r>
            <a:r>
              <a:rPr lang="en-US" altLang="zh-CN" dirty="0" smtClean="0">
                <a:ea typeface="宋体" pitchFamily="2" charset="-122"/>
                <a:cs typeface="Times New Roman" pitchFamily="18" charset="0"/>
              </a:rPr>
              <a:t>j </a:t>
            </a:r>
            <a:r>
              <a:rPr lang="zh-CN" altLang="en-US" dirty="0" smtClean="0">
                <a:ea typeface="宋体" pitchFamily="2" charset="-122"/>
                <a:cs typeface="Times New Roman" pitchFamily="18" charset="0"/>
              </a:rPr>
              <a:t>处元素进行交换</a:t>
            </a:r>
            <a:endParaRPr lang="en-US" altLang="zh-CN" dirty="0" smtClean="0">
              <a:ea typeface="宋体" pitchFamily="2" charset="-122"/>
              <a:cs typeface="Times New Roman" pitchFamily="18" charset="0"/>
            </a:endParaRPr>
          </a:p>
        </p:txBody>
      </p:sp>
      <p:cxnSp>
        <p:nvCxnSpPr>
          <p:cNvPr id="5" name="直接箭头连接符 4"/>
          <p:cNvCxnSpPr/>
          <p:nvPr/>
        </p:nvCxnSpPr>
        <p:spPr>
          <a:xfrm flipV="1">
            <a:off x="4139952" y="456637"/>
            <a:ext cx="1008112" cy="42716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165184" y="256582"/>
            <a:ext cx="3978816" cy="461665"/>
          </a:xfrm>
          <a:prstGeom prst="rect">
            <a:avLst/>
          </a:prstGeom>
          <a:noFill/>
        </p:spPr>
        <p:txBody>
          <a:bodyPr wrap="square" rtlCol="0">
            <a:spAutoFit/>
          </a:bodyPr>
          <a:lstStyle/>
          <a:p>
            <a:r>
              <a:rPr lang="zh-CN" altLang="en-US" sz="2400" b="1" dirty="0" smtClean="0">
                <a:solidFill>
                  <a:srgbClr val="FF0000"/>
                </a:solidFill>
                <a:ea typeface="宋体" pitchFamily="2" charset="-122"/>
              </a:rPr>
              <a:t>操作数组的工具类：</a:t>
            </a:r>
            <a:r>
              <a:rPr lang="en-US" altLang="zh-CN" sz="2400" b="1" dirty="0" smtClean="0">
                <a:solidFill>
                  <a:srgbClr val="FF0000"/>
                </a:solidFill>
                <a:ea typeface="宋体" pitchFamily="2" charset="-122"/>
              </a:rPr>
              <a:t>Arrays</a:t>
            </a:r>
            <a:endParaRPr lang="zh-CN" altLang="en-US" sz="2400" b="1" dirty="0">
              <a:solidFill>
                <a:srgbClr val="FF0000"/>
              </a:solidFill>
              <a:ea typeface="宋体" pitchFamily="2" charset="-122"/>
            </a:endParaRPr>
          </a:p>
        </p:txBody>
      </p:sp>
    </p:spTree>
    <p:extLst>
      <p:ext uri="{BB962C8B-B14F-4D97-AF65-F5344CB8AC3E}">
        <p14:creationId xmlns:p14="http://schemas.microsoft.com/office/powerpoint/2010/main" val="4288997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340768"/>
            <a:ext cx="2448272" cy="502590"/>
          </a:xfrm>
        </p:spPr>
        <p:txBody>
          <a:bodyPr>
            <a:normAutofit/>
          </a:bodyPr>
          <a:lstStyle/>
          <a:p>
            <a:r>
              <a:rPr lang="zh-CN" altLang="en-US" sz="2400" b="1" dirty="0" smtClean="0">
                <a:solidFill>
                  <a:srgbClr val="C00000"/>
                </a:solidFill>
                <a:latin typeface="+mn-lt"/>
                <a:ea typeface="宋体" pitchFamily="2" charset="-122"/>
                <a:cs typeface="Times New Roman" pitchFamily="18" charset="0"/>
              </a:rPr>
              <a:t>查找、替换</a:t>
            </a:r>
            <a:endParaRPr lang="zh-CN" altLang="en-US" sz="2400" b="1" dirty="0">
              <a:solidFill>
                <a:srgbClr val="C00000"/>
              </a:solidFill>
              <a:latin typeface="+mn-lt"/>
              <a:ea typeface="宋体" pitchFamily="2" charset="-122"/>
              <a:cs typeface="Times New Roman" pitchFamily="18" charset="0"/>
            </a:endParaRPr>
          </a:p>
        </p:txBody>
      </p:sp>
      <p:sp>
        <p:nvSpPr>
          <p:cNvPr id="3" name="内容占位符 2"/>
          <p:cNvSpPr>
            <a:spLocks noGrp="1"/>
          </p:cNvSpPr>
          <p:nvPr>
            <p:ph idx="1"/>
          </p:nvPr>
        </p:nvSpPr>
        <p:spPr>
          <a:xfrm>
            <a:off x="467544" y="1844824"/>
            <a:ext cx="8229600" cy="4320480"/>
          </a:xfrm>
        </p:spPr>
        <p:txBody>
          <a:bodyPr>
            <a:normAutofit lnSpcReduction="10000"/>
          </a:bodyPr>
          <a:lstStyle/>
          <a:p>
            <a:pPr>
              <a:buFont typeface="Wingdings" pitchFamily="2" charset="2"/>
              <a:buChar char="l"/>
            </a:pPr>
            <a:r>
              <a:rPr lang="en-US" altLang="zh-CN" sz="2400" dirty="0" smtClean="0">
                <a:ea typeface="宋体" pitchFamily="2" charset="-122"/>
                <a:cs typeface="Times New Roman" pitchFamily="18" charset="0"/>
              </a:rPr>
              <a:t>Object max(Collection)</a:t>
            </a:r>
            <a:r>
              <a:rPr lang="zh-CN" altLang="en-US" sz="2400" dirty="0" smtClean="0">
                <a:ea typeface="宋体" pitchFamily="2" charset="-122"/>
                <a:cs typeface="Times New Roman" pitchFamily="18" charset="0"/>
              </a:rPr>
              <a:t>：根据元素的自然顺序，返回给定集合中的最大元素</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Object max(Collection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Comparator)</a:t>
            </a:r>
            <a:r>
              <a:rPr lang="zh-CN" altLang="en-US" sz="2400" dirty="0" smtClean="0">
                <a:ea typeface="宋体" pitchFamily="2" charset="-122"/>
                <a:cs typeface="Times New Roman" pitchFamily="18" charset="0"/>
              </a:rPr>
              <a:t>：根据 </a:t>
            </a:r>
            <a:r>
              <a:rPr lang="en-US" altLang="zh-CN" sz="2400" dirty="0" smtClean="0">
                <a:ea typeface="宋体" pitchFamily="2" charset="-122"/>
                <a:cs typeface="Times New Roman" pitchFamily="18" charset="0"/>
              </a:rPr>
              <a:t>Comparator </a:t>
            </a:r>
            <a:r>
              <a:rPr lang="zh-CN" altLang="en-US" sz="2400" dirty="0" smtClean="0">
                <a:ea typeface="宋体" pitchFamily="2" charset="-122"/>
                <a:cs typeface="Times New Roman" pitchFamily="18" charset="0"/>
              </a:rPr>
              <a:t>指定的顺序，返回给定集合中的最大元素</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Object min(Collection)</a:t>
            </a:r>
          </a:p>
          <a:p>
            <a:pPr>
              <a:buFont typeface="Wingdings" pitchFamily="2" charset="2"/>
              <a:buChar char="l"/>
            </a:pPr>
            <a:r>
              <a:rPr lang="en-US" altLang="zh-CN" sz="2400" dirty="0" smtClean="0">
                <a:ea typeface="宋体" pitchFamily="2" charset="-122"/>
                <a:cs typeface="Times New Roman" pitchFamily="18" charset="0"/>
              </a:rPr>
              <a:t>Object min(Collection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Comparator)</a:t>
            </a:r>
          </a:p>
          <a:p>
            <a:pPr>
              <a:buFont typeface="Wingdings" pitchFamily="2" charset="2"/>
              <a:buChar char="l"/>
            </a:pPr>
            <a:r>
              <a:rPr lang="en-US" altLang="zh-CN" sz="2400" dirty="0" err="1" smtClean="0">
                <a:ea typeface="宋体" pitchFamily="2" charset="-122"/>
                <a:cs typeface="Times New Roman" pitchFamily="18" charset="0"/>
              </a:rPr>
              <a:t>int</a:t>
            </a:r>
            <a:r>
              <a:rPr lang="en-US" altLang="zh-CN" sz="2400" dirty="0" smtClean="0">
                <a:ea typeface="宋体" pitchFamily="2" charset="-122"/>
                <a:cs typeface="Times New Roman" pitchFamily="18" charset="0"/>
              </a:rPr>
              <a:t> frequency(Collection</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Object)</a:t>
            </a:r>
            <a:r>
              <a:rPr lang="zh-CN" altLang="en-US" sz="2400" dirty="0" smtClean="0">
                <a:ea typeface="宋体" pitchFamily="2" charset="-122"/>
                <a:cs typeface="Times New Roman" pitchFamily="18" charset="0"/>
              </a:rPr>
              <a:t>：返回指定集合中指定元素的出现次数</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smtClean="0">
                <a:solidFill>
                  <a:srgbClr val="C00000"/>
                </a:solidFill>
                <a:ea typeface="宋体" pitchFamily="2" charset="-122"/>
                <a:cs typeface="Times New Roman" pitchFamily="18" charset="0"/>
              </a:rPr>
              <a:t>void copy(List </a:t>
            </a:r>
            <a:r>
              <a:rPr lang="en-US" altLang="zh-CN" sz="2400" dirty="0" err="1" smtClean="0">
                <a:solidFill>
                  <a:srgbClr val="C00000"/>
                </a:solidFill>
                <a:ea typeface="宋体" pitchFamily="2" charset="-122"/>
                <a:cs typeface="Times New Roman" pitchFamily="18" charset="0"/>
              </a:rPr>
              <a:t>dest,List</a:t>
            </a:r>
            <a:r>
              <a:rPr lang="en-US" altLang="zh-CN" sz="2400" dirty="0" smtClean="0">
                <a:solidFill>
                  <a:srgbClr val="C00000"/>
                </a:solidFill>
                <a:ea typeface="宋体" pitchFamily="2" charset="-122"/>
                <a:cs typeface="Times New Roman" pitchFamily="18" charset="0"/>
              </a:rPr>
              <a:t> </a:t>
            </a:r>
            <a:r>
              <a:rPr lang="en-US" altLang="zh-CN" sz="2400" dirty="0" err="1" smtClean="0">
                <a:solidFill>
                  <a:srgbClr val="C00000"/>
                </a:solidFill>
                <a:ea typeface="宋体" pitchFamily="2" charset="-122"/>
                <a:cs typeface="Times New Roman" pitchFamily="18" charset="0"/>
              </a:rPr>
              <a:t>src</a:t>
            </a:r>
            <a:r>
              <a:rPr lang="en-US" altLang="zh-CN" sz="2400" dirty="0" smtClean="0">
                <a:solidFill>
                  <a:srgbClr val="C00000"/>
                </a:solidFill>
                <a:ea typeface="宋体" pitchFamily="2" charset="-122"/>
                <a:cs typeface="Times New Roman" pitchFamily="18" charset="0"/>
              </a:rPr>
              <a:t>)</a:t>
            </a:r>
            <a:r>
              <a:rPr lang="zh-CN" altLang="en-US" sz="2400" dirty="0" smtClean="0">
                <a:ea typeface="宋体" pitchFamily="2" charset="-122"/>
                <a:cs typeface="Times New Roman" pitchFamily="18" charset="0"/>
              </a:rPr>
              <a:t>：将</a:t>
            </a:r>
            <a:r>
              <a:rPr lang="en-US" altLang="zh-CN" sz="2400" dirty="0" err="1" smtClean="0">
                <a:ea typeface="宋体" pitchFamily="2" charset="-122"/>
                <a:cs typeface="Times New Roman" pitchFamily="18" charset="0"/>
              </a:rPr>
              <a:t>src</a:t>
            </a:r>
            <a:r>
              <a:rPr lang="zh-CN" altLang="en-US" sz="2400" dirty="0" smtClean="0">
                <a:ea typeface="宋体" pitchFamily="2" charset="-122"/>
                <a:cs typeface="Times New Roman" pitchFamily="18" charset="0"/>
              </a:rPr>
              <a:t>中的内容复制到</a:t>
            </a:r>
            <a:r>
              <a:rPr lang="en-US" altLang="zh-CN" sz="2400" dirty="0" err="1" smtClean="0">
                <a:ea typeface="宋体" pitchFamily="2" charset="-122"/>
                <a:cs typeface="Times New Roman" pitchFamily="18" charset="0"/>
              </a:rPr>
              <a:t>dest</a:t>
            </a:r>
            <a:r>
              <a:rPr lang="zh-CN" altLang="en-US" sz="2400" dirty="0" smtClean="0">
                <a:ea typeface="宋体" pitchFamily="2" charset="-122"/>
                <a:cs typeface="Times New Roman" pitchFamily="18" charset="0"/>
              </a:rPr>
              <a:t>中</a:t>
            </a:r>
            <a:endParaRPr lang="en-US" altLang="zh-CN" sz="2400" dirty="0" smtClean="0">
              <a:ea typeface="宋体" pitchFamily="2" charset="-122"/>
              <a:cs typeface="Times New Roman" pitchFamily="18" charset="0"/>
            </a:endParaRPr>
          </a:p>
          <a:p>
            <a:pPr>
              <a:buFont typeface="Wingdings" pitchFamily="2" charset="2"/>
              <a:buChar char="l"/>
            </a:pPr>
            <a:r>
              <a:rPr lang="en-US" altLang="zh-CN" sz="2400" dirty="0" err="1" smtClean="0">
                <a:ea typeface="宋体" pitchFamily="2" charset="-122"/>
                <a:cs typeface="Times New Roman" pitchFamily="18" charset="0"/>
              </a:rPr>
              <a:t>boolean</a:t>
            </a:r>
            <a:r>
              <a:rPr lang="en-US" altLang="zh-CN" sz="2400" dirty="0" smtClean="0">
                <a:ea typeface="宋体" pitchFamily="2" charset="-122"/>
                <a:cs typeface="Times New Roman" pitchFamily="18" charset="0"/>
              </a:rPr>
              <a:t> </a:t>
            </a:r>
            <a:r>
              <a:rPr lang="en-US" altLang="zh-CN" sz="2400" dirty="0" err="1" smtClean="0">
                <a:ea typeface="宋体" pitchFamily="2" charset="-122"/>
                <a:cs typeface="Times New Roman" pitchFamily="18" charset="0"/>
              </a:rPr>
              <a:t>replaceAll</a:t>
            </a:r>
            <a:r>
              <a:rPr lang="en-US" altLang="zh-CN" sz="2400" dirty="0" smtClean="0">
                <a:ea typeface="宋体" pitchFamily="2" charset="-122"/>
                <a:cs typeface="Times New Roman" pitchFamily="18" charset="0"/>
              </a:rPr>
              <a:t>(List </a:t>
            </a:r>
            <a:r>
              <a:rPr lang="en-US" altLang="zh-CN" sz="2400" dirty="0" err="1" smtClean="0">
                <a:ea typeface="宋体" pitchFamily="2" charset="-122"/>
                <a:cs typeface="Times New Roman" pitchFamily="18" charset="0"/>
              </a:rPr>
              <a:t>list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oldVal</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Object </a:t>
            </a:r>
            <a:r>
              <a:rPr lang="en-US" altLang="zh-CN" sz="2400" dirty="0" err="1" smtClean="0">
                <a:ea typeface="宋体" pitchFamily="2" charset="-122"/>
                <a:cs typeface="Times New Roman" pitchFamily="18" charset="0"/>
              </a:rPr>
              <a:t>newVal</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：使用新值替换 </a:t>
            </a:r>
            <a:r>
              <a:rPr lang="en-US" altLang="zh-CN" sz="2400" dirty="0" smtClean="0">
                <a:ea typeface="宋体" pitchFamily="2" charset="-122"/>
                <a:cs typeface="Times New Roman" pitchFamily="18" charset="0"/>
              </a:rPr>
              <a:t>List </a:t>
            </a:r>
            <a:r>
              <a:rPr lang="zh-CN" altLang="en-US" sz="2400" dirty="0" smtClean="0">
                <a:ea typeface="宋体" pitchFamily="2" charset="-122"/>
                <a:cs typeface="Times New Roman" pitchFamily="18" charset="0"/>
              </a:rPr>
              <a:t>对象的所有旧值</a:t>
            </a:r>
            <a:endParaRPr lang="en-US" altLang="zh-CN" sz="2400" dirty="0" smtClean="0">
              <a:ea typeface="宋体" pitchFamily="2" charset="-122"/>
              <a:cs typeface="Times New Roman" pitchFamily="18" charset="0"/>
            </a:endParaRPr>
          </a:p>
        </p:txBody>
      </p:sp>
      <p:sp>
        <p:nvSpPr>
          <p:cNvPr id="4" name="标题 1"/>
          <p:cNvSpPr txBox="1">
            <a:spLocks/>
          </p:cNvSpPr>
          <p:nvPr/>
        </p:nvSpPr>
        <p:spPr>
          <a:xfrm>
            <a:off x="2051720" y="620688"/>
            <a:ext cx="5949854" cy="86263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latin typeface="+mn-lt"/>
                <a:ea typeface="宋体" pitchFamily="2" charset="-122"/>
                <a:cs typeface="Times New Roman" pitchFamily="18" charset="0"/>
              </a:rPr>
              <a:t>操作集合的工具类：</a:t>
            </a:r>
            <a:r>
              <a:rPr lang="en-US" altLang="zh-CN" b="1" dirty="0" smtClean="0">
                <a:latin typeface="+mn-lt"/>
                <a:ea typeface="宋体" pitchFamily="2" charset="-122"/>
                <a:cs typeface="Times New Roman" pitchFamily="18" charset="0"/>
              </a:rPr>
              <a:t>Collections</a:t>
            </a:r>
            <a:endParaRPr lang="zh-CN" altLang="en-US" b="1" dirty="0">
              <a:latin typeface="+mn-lt"/>
              <a:ea typeface="宋体" pitchFamily="2" charset="-122"/>
              <a:cs typeface="Times New Roman" pitchFamily="18" charset="0"/>
            </a:endParaRPr>
          </a:p>
        </p:txBody>
      </p:sp>
    </p:spTree>
    <p:extLst>
      <p:ext uri="{BB962C8B-B14F-4D97-AF65-F5344CB8AC3E}">
        <p14:creationId xmlns:p14="http://schemas.microsoft.com/office/powerpoint/2010/main" val="38047734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9792" y="620688"/>
            <a:ext cx="4420606" cy="866348"/>
          </a:xfrm>
        </p:spPr>
        <p:txBody>
          <a:bodyPr/>
          <a:lstStyle/>
          <a:p>
            <a:r>
              <a:rPr lang="zh-CN" altLang="en-US" b="1" dirty="0" smtClean="0">
                <a:latin typeface="+mn-lt"/>
                <a:ea typeface="宋体" pitchFamily="2" charset="-122"/>
                <a:cs typeface="Times New Roman" pitchFamily="18" charset="0"/>
              </a:rPr>
              <a:t>同步控制</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93787" y="1452194"/>
            <a:ext cx="8229600" cy="1328734"/>
          </a:xfrm>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Collections </a:t>
            </a:r>
            <a:r>
              <a:rPr lang="zh-CN" altLang="en-US" sz="2400" dirty="0" smtClean="0">
                <a:ea typeface="宋体" pitchFamily="2" charset="-122"/>
                <a:cs typeface="Times New Roman" pitchFamily="18" charset="0"/>
              </a:rPr>
              <a:t>类中提供了多个 </a:t>
            </a:r>
            <a:r>
              <a:rPr lang="en-US" altLang="zh-CN" sz="2400" dirty="0" err="1" smtClean="0">
                <a:ea typeface="宋体" pitchFamily="2" charset="-122"/>
                <a:cs typeface="Times New Roman" pitchFamily="18" charset="0"/>
              </a:rPr>
              <a:t>synchronizedXxx</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方法，该方法可使将指定集合包装成线程同步的集合，从而可以解决多线程并发访问集合时的线程安全问题</a:t>
            </a:r>
            <a:endParaRPr lang="zh-CN" altLang="en-US" sz="2400" dirty="0">
              <a:ea typeface="宋体" pitchFamily="2" charset="-122"/>
              <a:cs typeface="Times New Roman" pitchFamily="18" charset="0"/>
            </a:endParaRPr>
          </a:p>
        </p:txBody>
      </p:sp>
      <p:pic>
        <p:nvPicPr>
          <p:cNvPr id="6147" name="Picture 3"/>
          <p:cNvPicPr>
            <a:picLocks noChangeAspect="1" noChangeArrowheads="1"/>
          </p:cNvPicPr>
          <p:nvPr/>
        </p:nvPicPr>
        <p:blipFill>
          <a:blip r:embed="rId2"/>
          <a:srcRect/>
          <a:stretch>
            <a:fillRect/>
          </a:stretch>
        </p:blipFill>
        <p:spPr bwMode="auto">
          <a:xfrm>
            <a:off x="107504" y="2780928"/>
            <a:ext cx="9002166" cy="3384376"/>
          </a:xfrm>
          <a:prstGeom prst="rect">
            <a:avLst/>
          </a:prstGeom>
          <a:noFill/>
          <a:ln w="9525">
            <a:noFill/>
            <a:miter lim="800000"/>
            <a:headEnd/>
            <a:tailEnd/>
          </a:ln>
          <a:effectLst/>
        </p:spPr>
      </p:pic>
    </p:spTree>
    <p:extLst>
      <p:ext uri="{BB962C8B-B14F-4D97-AF65-F5344CB8AC3E}">
        <p14:creationId xmlns:p14="http://schemas.microsoft.com/office/powerpoint/2010/main" val="17507849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55776" y="692696"/>
            <a:ext cx="4492614" cy="718614"/>
          </a:xfrm>
        </p:spPr>
        <p:txBody>
          <a:bodyPr/>
          <a:lstStyle/>
          <a:p>
            <a:r>
              <a:rPr lang="en-US" altLang="zh-CN" b="1" dirty="0" smtClean="0">
                <a:latin typeface="+mn-lt"/>
                <a:ea typeface="宋体" pitchFamily="2" charset="-122"/>
                <a:cs typeface="Times New Roman" pitchFamily="18" charset="0"/>
              </a:rPr>
              <a:t>Enumeration</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500175"/>
            <a:ext cx="8229600" cy="642942"/>
          </a:xfrm>
        </p:spPr>
        <p:txBody>
          <a:bodyPr>
            <a:normAutofit/>
          </a:bodyPr>
          <a:lstStyle/>
          <a:p>
            <a:pPr>
              <a:buFont typeface="Wingdings" pitchFamily="2" charset="2"/>
              <a:buChar char="l"/>
            </a:pPr>
            <a:r>
              <a:rPr lang="en-US" altLang="zh-CN" sz="2400" dirty="0" smtClean="0">
                <a:ea typeface="宋体" pitchFamily="2" charset="-122"/>
                <a:cs typeface="Times New Roman" pitchFamily="18" charset="0"/>
              </a:rPr>
              <a:t>Enumeration </a:t>
            </a:r>
            <a:r>
              <a:rPr lang="zh-CN" altLang="en-US" sz="2400" dirty="0" smtClean="0">
                <a:ea typeface="宋体" pitchFamily="2" charset="-122"/>
                <a:cs typeface="Times New Roman" pitchFamily="18" charset="0"/>
              </a:rPr>
              <a:t>接口是 </a:t>
            </a:r>
            <a:r>
              <a:rPr lang="en-US" altLang="zh-CN" sz="2400" dirty="0" err="1" smtClean="0">
                <a:ea typeface="宋体" pitchFamily="2" charset="-122"/>
                <a:cs typeface="Times New Roman" pitchFamily="18" charset="0"/>
              </a:rPr>
              <a:t>Iterator</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迭代器的 </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古老版本</a:t>
            </a:r>
            <a:r>
              <a:rPr lang="en-US" altLang="zh-CN" sz="2400" dirty="0" smtClean="0">
                <a:ea typeface="宋体" pitchFamily="2" charset="-122"/>
                <a:cs typeface="Times New Roman" pitchFamily="18" charset="0"/>
              </a:rPr>
              <a:t>”</a:t>
            </a:r>
            <a:endParaRPr lang="zh-CN" altLang="en-US" sz="2400" dirty="0">
              <a:ea typeface="宋体" pitchFamily="2" charset="-122"/>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107504" y="2143116"/>
            <a:ext cx="8945031" cy="997852"/>
          </a:xfrm>
          <a:prstGeom prst="rect">
            <a:avLst/>
          </a:prstGeom>
          <a:noFill/>
          <a:ln w="9525">
            <a:noFill/>
            <a:miter lim="800000"/>
            <a:headEnd/>
            <a:tailEnd/>
          </a:ln>
          <a:effectLst/>
        </p:spPr>
      </p:pic>
      <p:sp>
        <p:nvSpPr>
          <p:cNvPr id="4" name="TextBox 3"/>
          <p:cNvSpPr txBox="1"/>
          <p:nvPr/>
        </p:nvSpPr>
        <p:spPr>
          <a:xfrm>
            <a:off x="251521" y="3861048"/>
            <a:ext cx="8801014" cy="1938992"/>
          </a:xfrm>
          <a:prstGeom prst="rect">
            <a:avLst/>
          </a:prstGeom>
          <a:noFill/>
        </p:spPr>
        <p:txBody>
          <a:bodyPr wrap="square" rtlCol="0">
            <a:spAutoFit/>
          </a:bodyPr>
          <a:lstStyle/>
          <a:p>
            <a:r>
              <a:rPr lang="en-US" altLang="zh-CN" sz="2400" b="1" dirty="0">
                <a:solidFill>
                  <a:srgbClr val="C00000"/>
                </a:solidFill>
              </a:rPr>
              <a:t>Enumeration </a:t>
            </a:r>
            <a:r>
              <a:rPr lang="en-US" altLang="zh-CN" sz="2400" b="1" dirty="0" err="1">
                <a:solidFill>
                  <a:srgbClr val="C00000"/>
                </a:solidFill>
              </a:rPr>
              <a:t>stringEnum</a:t>
            </a:r>
            <a:r>
              <a:rPr lang="en-US" altLang="zh-CN" sz="2400" b="1" dirty="0">
                <a:solidFill>
                  <a:srgbClr val="C00000"/>
                </a:solidFill>
              </a:rPr>
              <a:t> = new </a:t>
            </a:r>
            <a:r>
              <a:rPr lang="en-US" altLang="zh-CN" sz="2400" b="1" dirty="0" err="1">
                <a:solidFill>
                  <a:srgbClr val="C00000"/>
                </a:solidFill>
              </a:rPr>
              <a:t>StringTokenizer</a:t>
            </a:r>
            <a:r>
              <a:rPr lang="en-US" altLang="zh-CN" sz="2400" b="1" dirty="0">
                <a:solidFill>
                  <a:srgbClr val="C00000"/>
                </a:solidFill>
              </a:rPr>
              <a:t>("</a:t>
            </a:r>
            <a:r>
              <a:rPr lang="en-US" altLang="zh-CN" sz="2400" b="1" dirty="0" smtClean="0">
                <a:solidFill>
                  <a:srgbClr val="C00000"/>
                </a:solidFill>
              </a:rPr>
              <a:t>a-b*c-d-e-g</a:t>
            </a:r>
            <a:r>
              <a:rPr lang="en-US" altLang="zh-CN" sz="2400" b="1" dirty="0">
                <a:solidFill>
                  <a:srgbClr val="C00000"/>
                </a:solidFill>
              </a:rPr>
              <a:t>", </a:t>
            </a:r>
            <a:r>
              <a:rPr lang="en-US" altLang="zh-CN" sz="2400" b="1" dirty="0" smtClean="0">
                <a:solidFill>
                  <a:srgbClr val="C00000"/>
                </a:solidFill>
              </a:rPr>
              <a:t>"-");</a:t>
            </a:r>
            <a:endParaRPr lang="en-US" altLang="zh-CN" sz="2400" b="1" dirty="0">
              <a:solidFill>
                <a:srgbClr val="C00000"/>
              </a:solidFill>
            </a:endParaRPr>
          </a:p>
          <a:p>
            <a:r>
              <a:rPr lang="en-US" altLang="zh-CN" sz="2400" b="1" dirty="0">
                <a:solidFill>
                  <a:srgbClr val="C00000"/>
                </a:solidFill>
              </a:rPr>
              <a:t>	</a:t>
            </a:r>
            <a:r>
              <a:rPr lang="en-US" altLang="zh-CN" sz="2400" b="1" dirty="0" smtClean="0">
                <a:solidFill>
                  <a:srgbClr val="C00000"/>
                </a:solidFill>
              </a:rPr>
              <a:t>while(</a:t>
            </a:r>
            <a:r>
              <a:rPr lang="en-US" altLang="zh-CN" sz="2400" b="1" dirty="0" err="1" smtClean="0">
                <a:solidFill>
                  <a:srgbClr val="C00000"/>
                </a:solidFill>
              </a:rPr>
              <a:t>stringEnum.hasMoreElements</a:t>
            </a:r>
            <a:r>
              <a:rPr lang="en-US" altLang="zh-CN" sz="2400" b="1" dirty="0">
                <a:solidFill>
                  <a:srgbClr val="C00000"/>
                </a:solidFill>
              </a:rPr>
              <a:t>()){</a:t>
            </a:r>
          </a:p>
          <a:p>
            <a:r>
              <a:rPr lang="en-US" altLang="zh-CN" sz="2400" b="1" dirty="0">
                <a:solidFill>
                  <a:srgbClr val="C00000"/>
                </a:solidFill>
              </a:rPr>
              <a:t>		</a:t>
            </a:r>
            <a:r>
              <a:rPr lang="en-US" altLang="zh-CN" sz="2400" b="1" dirty="0" smtClean="0">
                <a:solidFill>
                  <a:srgbClr val="C00000"/>
                </a:solidFill>
              </a:rPr>
              <a:t>Object </a:t>
            </a:r>
            <a:r>
              <a:rPr lang="en-US" altLang="zh-CN" sz="2400" b="1" dirty="0" err="1">
                <a:solidFill>
                  <a:srgbClr val="C00000"/>
                </a:solidFill>
              </a:rPr>
              <a:t>obj</a:t>
            </a:r>
            <a:r>
              <a:rPr lang="en-US" altLang="zh-CN" sz="2400" b="1" dirty="0">
                <a:solidFill>
                  <a:srgbClr val="C00000"/>
                </a:solidFill>
              </a:rPr>
              <a:t> = </a:t>
            </a:r>
            <a:r>
              <a:rPr lang="en-US" altLang="zh-CN" sz="2400" b="1" dirty="0" err="1">
                <a:solidFill>
                  <a:srgbClr val="C00000"/>
                </a:solidFill>
              </a:rPr>
              <a:t>stringEnum.nextElement</a:t>
            </a:r>
            <a:r>
              <a:rPr lang="en-US" altLang="zh-CN" sz="2400" b="1" dirty="0">
                <a:solidFill>
                  <a:srgbClr val="C00000"/>
                </a:solidFill>
              </a:rPr>
              <a:t>();</a:t>
            </a:r>
          </a:p>
          <a:p>
            <a:r>
              <a:rPr lang="en-US" altLang="zh-CN" sz="2400" b="1" dirty="0">
                <a:solidFill>
                  <a:srgbClr val="C00000"/>
                </a:solidFill>
              </a:rPr>
              <a:t>		</a:t>
            </a:r>
            <a:r>
              <a:rPr lang="en-US" altLang="zh-CN" sz="2400" b="1" dirty="0" err="1" smtClean="0">
                <a:solidFill>
                  <a:srgbClr val="C00000"/>
                </a:solidFill>
              </a:rPr>
              <a:t>System.out.println</a:t>
            </a:r>
            <a:r>
              <a:rPr lang="en-US" altLang="zh-CN" sz="2400" b="1" dirty="0" smtClean="0">
                <a:solidFill>
                  <a:srgbClr val="C00000"/>
                </a:solidFill>
              </a:rPr>
              <a:t>(</a:t>
            </a:r>
            <a:r>
              <a:rPr lang="en-US" altLang="zh-CN" sz="2400" b="1" dirty="0" err="1" smtClean="0">
                <a:solidFill>
                  <a:srgbClr val="C00000"/>
                </a:solidFill>
              </a:rPr>
              <a:t>obj</a:t>
            </a:r>
            <a:r>
              <a:rPr lang="en-US" altLang="zh-CN" sz="2400" b="1" dirty="0">
                <a:solidFill>
                  <a:srgbClr val="C00000"/>
                </a:solidFill>
              </a:rPr>
              <a:t>); </a:t>
            </a:r>
          </a:p>
          <a:p>
            <a:r>
              <a:rPr lang="en-US" altLang="zh-CN" sz="2400" b="1" dirty="0">
                <a:solidFill>
                  <a:srgbClr val="C00000"/>
                </a:solidFill>
              </a:rPr>
              <a:t>	</a:t>
            </a:r>
            <a:r>
              <a:rPr lang="en-US" altLang="zh-CN" sz="2400" b="1" dirty="0" smtClean="0">
                <a:solidFill>
                  <a:srgbClr val="C00000"/>
                </a:solidFill>
              </a:rPr>
              <a:t>}</a:t>
            </a:r>
            <a:endParaRPr lang="zh-CN" altLang="en-US" sz="2400" b="1" dirty="0">
              <a:solidFill>
                <a:srgbClr val="C00000"/>
              </a:solidFill>
            </a:endParaRPr>
          </a:p>
        </p:txBody>
      </p:sp>
    </p:spTree>
    <p:extLst>
      <p:ext uri="{BB962C8B-B14F-4D97-AF65-F5344CB8AC3E}">
        <p14:creationId xmlns:p14="http://schemas.microsoft.com/office/powerpoint/2010/main" val="33925489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3928" y="792730"/>
            <a:ext cx="2088232" cy="646331"/>
          </a:xfrm>
          <a:prstGeom prst="rect">
            <a:avLst/>
          </a:prstGeom>
          <a:noFill/>
        </p:spPr>
        <p:txBody>
          <a:bodyPr wrap="square" rtlCol="0">
            <a:spAutoFit/>
          </a:bodyPr>
          <a:lstStyle/>
          <a:p>
            <a:r>
              <a:rPr lang="zh-CN" altLang="en-US" sz="3600" b="1" dirty="0" smtClean="0">
                <a:ea typeface="宋体" pitchFamily="2" charset="-122"/>
              </a:rPr>
              <a:t>练  习</a:t>
            </a:r>
            <a:endParaRPr lang="zh-CN" altLang="en-US" sz="3600" b="1" dirty="0">
              <a:ea typeface="宋体" pitchFamily="2" charset="-122"/>
            </a:endParaRPr>
          </a:p>
        </p:txBody>
      </p:sp>
      <p:sp>
        <p:nvSpPr>
          <p:cNvPr id="3" name="TextBox 2"/>
          <p:cNvSpPr txBox="1"/>
          <p:nvPr/>
        </p:nvSpPr>
        <p:spPr>
          <a:xfrm>
            <a:off x="467544" y="1988840"/>
            <a:ext cx="8280920" cy="2246769"/>
          </a:xfrm>
          <a:prstGeom prst="rect">
            <a:avLst/>
          </a:prstGeom>
          <a:noFill/>
        </p:spPr>
        <p:txBody>
          <a:bodyPr wrap="square" rtlCol="0">
            <a:spAutoFit/>
          </a:bodyPr>
          <a:lstStyle/>
          <a:p>
            <a:r>
              <a:rPr lang="en-US" altLang="zh-CN" sz="2800" dirty="0" smtClean="0">
                <a:ea typeface="宋体" pitchFamily="2" charset="-122"/>
                <a:cs typeface="Times New Roman" pitchFamily="18" charset="0"/>
              </a:rPr>
              <a:t>1.</a:t>
            </a:r>
            <a:r>
              <a:rPr lang="zh-CN" altLang="en-US" sz="2800" dirty="0" smtClean="0">
                <a:ea typeface="宋体" pitchFamily="2" charset="-122"/>
                <a:cs typeface="Times New Roman" pitchFamily="18" charset="0"/>
              </a:rPr>
              <a:t>请从键盘随机输入</a:t>
            </a:r>
            <a:r>
              <a:rPr lang="en-US" altLang="zh-CN" sz="2800" dirty="0" smtClean="0">
                <a:ea typeface="宋体" pitchFamily="2" charset="-122"/>
                <a:cs typeface="Times New Roman" pitchFamily="18" charset="0"/>
              </a:rPr>
              <a:t>10</a:t>
            </a:r>
            <a:r>
              <a:rPr lang="zh-CN" altLang="en-US" sz="2800" dirty="0" smtClean="0">
                <a:ea typeface="宋体" pitchFamily="2" charset="-122"/>
                <a:cs typeface="Times New Roman" pitchFamily="18" charset="0"/>
              </a:rPr>
              <a:t>个整数保存到</a:t>
            </a:r>
            <a:r>
              <a:rPr lang="en-US" altLang="zh-CN" sz="2800" dirty="0" smtClean="0">
                <a:ea typeface="宋体" pitchFamily="2" charset="-122"/>
                <a:cs typeface="Times New Roman" pitchFamily="18" charset="0"/>
              </a:rPr>
              <a:t>List</a:t>
            </a:r>
            <a:r>
              <a:rPr lang="zh-CN" altLang="en-US" sz="2800" dirty="0" smtClean="0">
                <a:ea typeface="宋体" pitchFamily="2" charset="-122"/>
                <a:cs typeface="Times New Roman" pitchFamily="18" charset="0"/>
              </a:rPr>
              <a:t>中，并按倒序、从大到小的顺序显示出来</a:t>
            </a:r>
            <a:endParaRPr lang="en-US" altLang="zh-CN" sz="2800" dirty="0" smtClean="0">
              <a:ea typeface="宋体" pitchFamily="2" charset="-122"/>
              <a:cs typeface="Times New Roman" pitchFamily="18" charset="0"/>
            </a:endParaRPr>
          </a:p>
          <a:p>
            <a:endParaRPr lang="en-US" altLang="zh-CN" sz="2800" dirty="0" smtClean="0">
              <a:ea typeface="宋体" pitchFamily="2" charset="-122"/>
              <a:cs typeface="Times New Roman" pitchFamily="18" charset="0"/>
            </a:endParaRPr>
          </a:p>
          <a:p>
            <a:r>
              <a:rPr lang="en-US" altLang="zh-CN" sz="2800" dirty="0" smtClean="0">
                <a:ea typeface="宋体" pitchFamily="2" charset="-122"/>
                <a:cs typeface="Times New Roman" pitchFamily="18" charset="0"/>
              </a:rPr>
              <a:t>2.</a:t>
            </a:r>
            <a:r>
              <a:rPr lang="zh-CN" altLang="en-US" sz="2800" dirty="0" smtClean="0">
                <a:ea typeface="宋体" pitchFamily="2" charset="-122"/>
                <a:cs typeface="Times New Roman" pitchFamily="18" charset="0"/>
              </a:rPr>
              <a:t>请把学生名与考试分数录入到</a:t>
            </a:r>
            <a:r>
              <a:rPr lang="en-US" altLang="zh-CN" sz="2800" dirty="0" smtClean="0">
                <a:ea typeface="宋体" pitchFamily="2" charset="-122"/>
                <a:cs typeface="Times New Roman" pitchFamily="18" charset="0"/>
              </a:rPr>
              <a:t>Map</a:t>
            </a:r>
            <a:r>
              <a:rPr lang="zh-CN" altLang="en-US" sz="2800" dirty="0" smtClean="0">
                <a:ea typeface="宋体" pitchFamily="2" charset="-122"/>
                <a:cs typeface="Times New Roman" pitchFamily="18" charset="0"/>
              </a:rPr>
              <a:t>中，并按分数显示前三名成绩学员的名字。</a:t>
            </a:r>
            <a:endParaRPr lang="zh-CN" altLang="en-US" sz="2800" dirty="0">
              <a:ea typeface="宋体" pitchFamily="2" charset="-122"/>
              <a:cs typeface="Times New Roman" pitchFamily="18" charset="0"/>
            </a:endParaRPr>
          </a:p>
        </p:txBody>
      </p:sp>
    </p:spTree>
    <p:extLst>
      <p:ext uri="{BB962C8B-B14F-4D97-AF65-F5344CB8AC3E}">
        <p14:creationId xmlns:p14="http://schemas.microsoft.com/office/powerpoint/2010/main" val="30684900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807145"/>
            <a:ext cx="6662687" cy="5574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49100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a:stretch>
            <a:fillRect/>
          </a:stretch>
        </p:blipFill>
        <p:spPr>
          <a:xfrm>
            <a:off x="357158" y="1857364"/>
            <a:ext cx="8429684" cy="1928826"/>
          </a:xfrm>
        </p:spPr>
      </p:pic>
      <p:sp>
        <p:nvSpPr>
          <p:cNvPr id="7" name="TextBox 6"/>
          <p:cNvSpPr txBox="1"/>
          <p:nvPr/>
        </p:nvSpPr>
        <p:spPr>
          <a:xfrm>
            <a:off x="642910" y="2445245"/>
            <a:ext cx="7786742" cy="769441"/>
          </a:xfrm>
          <a:prstGeom prst="rect">
            <a:avLst/>
          </a:prstGeom>
          <a:noFill/>
        </p:spPr>
        <p:txBody>
          <a:bodyPr wrap="square" rtlCol="0">
            <a:spAutoFit/>
          </a:bodyPr>
          <a:lstStyle/>
          <a:p>
            <a:pPr algn="ctr"/>
            <a:r>
              <a:rPr lang="zh-CN" altLang="en-US" sz="4400" dirty="0" smtClean="0">
                <a:solidFill>
                  <a:schemeClr val="bg1"/>
                </a:solidFill>
              </a:rPr>
              <a:t>第五节泛  型</a:t>
            </a:r>
            <a:endParaRPr lang="en-US" altLang="zh-CN" sz="4400" dirty="0" smtClean="0">
              <a:solidFill>
                <a:schemeClr val="bg1"/>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8056" y="817548"/>
            <a:ext cx="6226224" cy="646331"/>
          </a:xfrm>
          <a:prstGeom prst="rect">
            <a:avLst/>
          </a:prstGeom>
          <a:noFill/>
        </p:spPr>
        <p:txBody>
          <a:bodyPr wrap="square" rtlCol="0">
            <a:spAutoFit/>
          </a:bodyPr>
          <a:lstStyle/>
          <a:p>
            <a:r>
              <a:rPr lang="zh-CN" altLang="en-US" sz="3600" b="1" dirty="0" smtClean="0">
                <a:ea typeface="宋体" pitchFamily="2" charset="-122"/>
                <a:cs typeface="Times New Roman" pitchFamily="18" charset="0"/>
              </a:rPr>
              <a:t>一、为什么要有泛型</a:t>
            </a:r>
            <a:r>
              <a:rPr lang="en-US" altLang="zh-CN" sz="3600" b="1" dirty="0" smtClean="0">
                <a:ea typeface="宋体" pitchFamily="2" charset="-122"/>
                <a:cs typeface="Times New Roman" pitchFamily="18" charset="0"/>
              </a:rPr>
              <a:t>(Generic)?</a:t>
            </a:r>
            <a:endParaRPr lang="zh-CN" altLang="en-US" sz="3600" b="1" dirty="0">
              <a:ea typeface="宋体" pitchFamily="2" charset="-122"/>
              <a:cs typeface="Times New Roman" pitchFamily="18" charset="0"/>
            </a:endParaRPr>
          </a:p>
        </p:txBody>
      </p:sp>
      <p:sp>
        <p:nvSpPr>
          <p:cNvPr id="3" name="TextBox 2"/>
          <p:cNvSpPr txBox="1"/>
          <p:nvPr/>
        </p:nvSpPr>
        <p:spPr>
          <a:xfrm>
            <a:off x="509333" y="1844824"/>
            <a:ext cx="7914356" cy="1107996"/>
          </a:xfrm>
          <a:prstGeom prst="rect">
            <a:avLst/>
          </a:prstGeom>
          <a:noFill/>
        </p:spPr>
        <p:txBody>
          <a:bodyPr wrap="square" rtlCol="0">
            <a:spAutoFit/>
          </a:bodyPr>
          <a:lstStyle/>
          <a:p>
            <a:r>
              <a:rPr lang="en-US" altLang="zh-CN" sz="2800" dirty="0" smtClean="0">
                <a:ea typeface="宋体" pitchFamily="2" charset="-122"/>
              </a:rPr>
              <a:t>1. </a:t>
            </a:r>
            <a:r>
              <a:rPr lang="zh-CN" altLang="en-US" sz="2800" dirty="0" smtClean="0">
                <a:ea typeface="宋体" pitchFamily="2" charset="-122"/>
              </a:rPr>
              <a:t>解决元素存储的安全性问题</a:t>
            </a:r>
            <a:endParaRPr lang="en-US" altLang="zh-CN" sz="2800" dirty="0" smtClean="0">
              <a:ea typeface="宋体" pitchFamily="2" charset="-122"/>
            </a:endParaRPr>
          </a:p>
          <a:p>
            <a:pPr>
              <a:spcBef>
                <a:spcPts val="1200"/>
              </a:spcBef>
            </a:pPr>
            <a:r>
              <a:rPr lang="en-US" altLang="zh-CN" sz="2800" dirty="0" smtClean="0">
                <a:ea typeface="宋体" pitchFamily="2" charset="-122"/>
              </a:rPr>
              <a:t>2. </a:t>
            </a:r>
            <a:r>
              <a:rPr lang="zh-CN" altLang="en-US" sz="2800" dirty="0" smtClean="0">
                <a:ea typeface="宋体" pitchFamily="2" charset="-122"/>
              </a:rPr>
              <a:t>解决获取数据元素时，需要类型强转的问题</a:t>
            </a:r>
            <a:endParaRPr lang="zh-CN" altLang="en-US" sz="2800" dirty="0">
              <a:ea typeface="宋体" pitchFamily="2" charset="-122"/>
            </a:endParaRPr>
          </a:p>
        </p:txBody>
      </p:sp>
      <p:sp>
        <p:nvSpPr>
          <p:cNvPr id="6" name="TextBox 5"/>
          <p:cNvSpPr txBox="1"/>
          <p:nvPr/>
        </p:nvSpPr>
        <p:spPr>
          <a:xfrm>
            <a:off x="47122" y="3542205"/>
            <a:ext cx="738664" cy="1285884"/>
          </a:xfrm>
          <a:prstGeom prst="rect">
            <a:avLst/>
          </a:prstGeom>
          <a:noFill/>
        </p:spPr>
        <p:txBody>
          <a:bodyPr vert="eaVert" wrap="square" rtlCol="0">
            <a:spAutoFit/>
          </a:bodyPr>
          <a:lstStyle/>
          <a:p>
            <a:r>
              <a:rPr lang="zh-CN" altLang="en-US" b="1" dirty="0" smtClean="0">
                <a:ea typeface="宋体" pitchFamily="2" charset="-122"/>
              </a:rPr>
              <a:t>在集合中没有泛型时</a:t>
            </a:r>
            <a:endParaRPr lang="zh-CN" altLang="en-US" b="1" dirty="0">
              <a:ea typeface="宋体" pitchFamily="2" charset="-122"/>
            </a:endParaRPr>
          </a:p>
        </p:txBody>
      </p:sp>
      <p:sp>
        <p:nvSpPr>
          <p:cNvPr id="7" name="TextBox 6"/>
          <p:cNvSpPr txBox="1"/>
          <p:nvPr/>
        </p:nvSpPr>
        <p:spPr>
          <a:xfrm>
            <a:off x="714348" y="3788868"/>
            <a:ext cx="1214446"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String</a:t>
            </a:r>
          </a:p>
          <a:p>
            <a:r>
              <a:rPr lang="zh-CN" altLang="en-US" dirty="0" smtClean="0">
                <a:ea typeface="宋体" pitchFamily="2" charset="-122"/>
              </a:rPr>
              <a:t>类型对象</a:t>
            </a:r>
            <a:endParaRPr lang="zh-CN" altLang="en-US" dirty="0">
              <a:ea typeface="宋体" pitchFamily="2" charset="-122"/>
            </a:endParaRPr>
          </a:p>
        </p:txBody>
      </p:sp>
      <p:grpSp>
        <p:nvGrpSpPr>
          <p:cNvPr id="4" name="组合 7"/>
          <p:cNvGrpSpPr/>
          <p:nvPr/>
        </p:nvGrpSpPr>
        <p:grpSpPr>
          <a:xfrm>
            <a:off x="2054824" y="3503116"/>
            <a:ext cx="714380" cy="1214446"/>
            <a:chOff x="2054824" y="1857364"/>
            <a:chExt cx="714380" cy="1214446"/>
          </a:xfrm>
        </p:grpSpPr>
        <p:sp>
          <p:nvSpPr>
            <p:cNvPr id="9" name="右箭头 8"/>
            <p:cNvSpPr/>
            <p:nvPr/>
          </p:nvSpPr>
          <p:spPr>
            <a:xfrm>
              <a:off x="2071670"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10" name="TextBox 9"/>
            <p:cNvSpPr txBox="1"/>
            <p:nvPr/>
          </p:nvSpPr>
          <p:spPr>
            <a:xfrm>
              <a:off x="2054824" y="2272344"/>
              <a:ext cx="714380" cy="369332"/>
            </a:xfrm>
            <a:prstGeom prst="rect">
              <a:avLst/>
            </a:prstGeom>
            <a:noFill/>
          </p:spPr>
          <p:txBody>
            <a:bodyPr wrap="square" rtlCol="0">
              <a:spAutoFit/>
            </a:bodyPr>
            <a:lstStyle/>
            <a:p>
              <a:r>
                <a:rPr lang="zh-CN" altLang="en-US" dirty="0" smtClean="0">
                  <a:ea typeface="宋体" pitchFamily="2" charset="-122"/>
                </a:rPr>
                <a:t>添加</a:t>
              </a:r>
              <a:endParaRPr lang="zh-CN" altLang="en-US" dirty="0">
                <a:ea typeface="宋体" pitchFamily="2" charset="-122"/>
              </a:endParaRPr>
            </a:p>
          </p:txBody>
        </p:sp>
      </p:grpSp>
      <p:sp>
        <p:nvSpPr>
          <p:cNvPr id="11" name="TextBox 10"/>
          <p:cNvSpPr txBox="1"/>
          <p:nvPr/>
        </p:nvSpPr>
        <p:spPr>
          <a:xfrm>
            <a:off x="2786050" y="3785479"/>
            <a:ext cx="1785950" cy="646331"/>
          </a:xfrm>
          <a:prstGeom prst="rect">
            <a:avLst/>
          </a:prstGeom>
          <a:solidFill>
            <a:srgbClr val="92D050"/>
          </a:solidFill>
          <a:ln>
            <a:solidFill>
              <a:schemeClr val="tx1"/>
            </a:solidFill>
          </a:ln>
        </p:spPr>
        <p:txBody>
          <a:bodyPr wrap="square" rtlCol="0">
            <a:spAutoFit/>
          </a:bodyPr>
          <a:lstStyle/>
          <a:p>
            <a:r>
              <a:rPr lang="zh-CN" altLang="en-US" dirty="0" smtClean="0">
                <a:ea typeface="宋体" pitchFamily="2" charset="-122"/>
              </a:rPr>
              <a:t>集合</a:t>
            </a:r>
            <a:endParaRPr lang="en-US" altLang="zh-CN" dirty="0" smtClean="0">
              <a:ea typeface="宋体" pitchFamily="2" charset="-122"/>
            </a:endParaRPr>
          </a:p>
          <a:p>
            <a:r>
              <a:rPr lang="en-US" altLang="zh-CN" dirty="0" smtClean="0">
                <a:ea typeface="宋体" pitchFamily="2" charset="-122"/>
              </a:rPr>
              <a:t>Object</a:t>
            </a:r>
            <a:r>
              <a:rPr lang="zh-CN" altLang="en-US" dirty="0" smtClean="0">
                <a:ea typeface="宋体" pitchFamily="2" charset="-122"/>
              </a:rPr>
              <a:t>类型对象</a:t>
            </a:r>
            <a:endParaRPr lang="zh-CN" altLang="en-US" dirty="0">
              <a:ea typeface="宋体" pitchFamily="2" charset="-122"/>
            </a:endParaRPr>
          </a:p>
        </p:txBody>
      </p:sp>
      <p:grpSp>
        <p:nvGrpSpPr>
          <p:cNvPr id="5" name="组合 11"/>
          <p:cNvGrpSpPr/>
          <p:nvPr/>
        </p:nvGrpSpPr>
        <p:grpSpPr>
          <a:xfrm>
            <a:off x="4698030" y="3503116"/>
            <a:ext cx="714380" cy="1214446"/>
            <a:chOff x="4698030" y="1857364"/>
            <a:chExt cx="714380" cy="1214446"/>
          </a:xfrm>
        </p:grpSpPr>
        <p:sp>
          <p:nvSpPr>
            <p:cNvPr id="13" name="右箭头 12"/>
            <p:cNvSpPr/>
            <p:nvPr/>
          </p:nvSpPr>
          <p:spPr>
            <a:xfrm>
              <a:off x="4714876"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14" name="TextBox 13"/>
            <p:cNvSpPr txBox="1"/>
            <p:nvPr/>
          </p:nvSpPr>
          <p:spPr>
            <a:xfrm>
              <a:off x="4698030" y="2272344"/>
              <a:ext cx="714380" cy="369332"/>
            </a:xfrm>
            <a:prstGeom prst="rect">
              <a:avLst/>
            </a:prstGeom>
            <a:noFill/>
          </p:spPr>
          <p:txBody>
            <a:bodyPr wrap="square" rtlCol="0">
              <a:spAutoFit/>
            </a:bodyPr>
            <a:lstStyle/>
            <a:p>
              <a:r>
                <a:rPr lang="zh-CN" altLang="en-US" dirty="0" smtClean="0">
                  <a:ea typeface="宋体" pitchFamily="2" charset="-122"/>
                </a:rPr>
                <a:t>读取</a:t>
              </a:r>
              <a:endParaRPr lang="zh-CN" altLang="en-US" dirty="0">
                <a:ea typeface="宋体" pitchFamily="2" charset="-122"/>
              </a:endParaRPr>
            </a:p>
          </p:txBody>
        </p:sp>
      </p:grpSp>
      <p:sp>
        <p:nvSpPr>
          <p:cNvPr id="15" name="TextBox 14"/>
          <p:cNvSpPr txBox="1"/>
          <p:nvPr/>
        </p:nvSpPr>
        <p:spPr>
          <a:xfrm>
            <a:off x="5429256" y="3788868"/>
            <a:ext cx="1214446"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Object</a:t>
            </a:r>
          </a:p>
          <a:p>
            <a:r>
              <a:rPr lang="zh-CN" altLang="en-US" dirty="0" smtClean="0">
                <a:ea typeface="宋体" pitchFamily="2" charset="-122"/>
              </a:rPr>
              <a:t>类型对象</a:t>
            </a:r>
            <a:endParaRPr lang="zh-CN" altLang="en-US" dirty="0">
              <a:ea typeface="宋体" pitchFamily="2" charset="-122"/>
            </a:endParaRPr>
          </a:p>
        </p:txBody>
      </p:sp>
      <p:grpSp>
        <p:nvGrpSpPr>
          <p:cNvPr id="8" name="组合 25"/>
          <p:cNvGrpSpPr/>
          <p:nvPr/>
        </p:nvGrpSpPr>
        <p:grpSpPr>
          <a:xfrm>
            <a:off x="214281" y="4574686"/>
            <a:ext cx="4822065" cy="726522"/>
            <a:chOff x="214281" y="2928934"/>
            <a:chExt cx="4822065" cy="726522"/>
          </a:xfrm>
        </p:grpSpPr>
        <p:sp>
          <p:nvSpPr>
            <p:cNvPr id="27" name="TextBox 26"/>
            <p:cNvSpPr txBox="1"/>
            <p:nvPr/>
          </p:nvSpPr>
          <p:spPr>
            <a:xfrm>
              <a:off x="214281" y="3286124"/>
              <a:ext cx="4822065" cy="369332"/>
            </a:xfrm>
            <a:prstGeom prst="rect">
              <a:avLst/>
            </a:prstGeom>
            <a:noFill/>
          </p:spPr>
          <p:txBody>
            <a:bodyPr wrap="square" rtlCol="0">
              <a:spAutoFit/>
            </a:bodyPr>
            <a:lstStyle/>
            <a:p>
              <a:r>
                <a:rPr lang="zh-CN" altLang="en-US" dirty="0" smtClean="0">
                  <a:ea typeface="宋体" pitchFamily="2" charset="-122"/>
                </a:rPr>
                <a:t>任何类型都可以添加到集合</a:t>
              </a:r>
              <a:r>
                <a:rPr lang="zh-CN" altLang="en-US" dirty="0">
                  <a:ea typeface="宋体" pitchFamily="2" charset="-122"/>
                </a:rPr>
                <a:t>中：</a:t>
              </a:r>
              <a:r>
                <a:rPr lang="zh-CN" altLang="en-US" b="1" dirty="0">
                  <a:solidFill>
                    <a:srgbClr val="FF0000"/>
                  </a:solidFill>
                  <a:ea typeface="宋体" pitchFamily="2" charset="-122"/>
                </a:rPr>
                <a:t>类型不</a:t>
              </a:r>
              <a:r>
                <a:rPr lang="zh-CN" altLang="en-US" b="1" dirty="0" smtClean="0">
                  <a:solidFill>
                    <a:srgbClr val="FF0000"/>
                  </a:solidFill>
                  <a:ea typeface="宋体" pitchFamily="2" charset="-122"/>
                </a:rPr>
                <a:t>安全</a:t>
              </a:r>
              <a:endParaRPr lang="zh-CN" altLang="en-US" b="1" dirty="0">
                <a:solidFill>
                  <a:srgbClr val="FF0000"/>
                </a:solidFill>
                <a:ea typeface="宋体" pitchFamily="2" charset="-122"/>
              </a:endParaRPr>
            </a:p>
          </p:txBody>
        </p:sp>
        <p:sp>
          <p:nvSpPr>
            <p:cNvPr id="29" name="TextBox 28"/>
            <p:cNvSpPr txBox="1"/>
            <p:nvPr/>
          </p:nvSpPr>
          <p:spPr>
            <a:xfrm>
              <a:off x="3571868" y="3286124"/>
              <a:ext cx="1357322" cy="369332"/>
            </a:xfrm>
            <a:prstGeom prst="rect">
              <a:avLst/>
            </a:prstGeom>
            <a:noFill/>
          </p:spPr>
          <p:txBody>
            <a:bodyPr wrap="square" rtlCol="0">
              <a:spAutoFit/>
            </a:bodyPr>
            <a:lstStyle/>
            <a:p>
              <a:endParaRPr lang="zh-CN" altLang="en-US" b="1" dirty="0">
                <a:solidFill>
                  <a:srgbClr val="C00000"/>
                </a:solidFill>
                <a:ea typeface="宋体" pitchFamily="2" charset="-122"/>
              </a:endParaRPr>
            </a:p>
          </p:txBody>
        </p:sp>
        <p:sp>
          <p:nvSpPr>
            <p:cNvPr id="30" name="上箭头 29"/>
            <p:cNvSpPr/>
            <p:nvPr/>
          </p:nvSpPr>
          <p:spPr>
            <a:xfrm>
              <a:off x="1428728" y="2928934"/>
              <a:ext cx="642942" cy="28575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grpSp>
      <p:grpSp>
        <p:nvGrpSpPr>
          <p:cNvPr id="12" name="组合 30"/>
          <p:cNvGrpSpPr/>
          <p:nvPr/>
        </p:nvGrpSpPr>
        <p:grpSpPr>
          <a:xfrm>
            <a:off x="6769732" y="3503116"/>
            <a:ext cx="714380" cy="1214446"/>
            <a:chOff x="6769732" y="1857364"/>
            <a:chExt cx="714380" cy="1214446"/>
          </a:xfrm>
        </p:grpSpPr>
        <p:sp>
          <p:nvSpPr>
            <p:cNvPr id="32" name="右箭头 31"/>
            <p:cNvSpPr/>
            <p:nvPr/>
          </p:nvSpPr>
          <p:spPr>
            <a:xfrm>
              <a:off x="6786578" y="1857364"/>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33" name="TextBox 32"/>
            <p:cNvSpPr txBox="1"/>
            <p:nvPr/>
          </p:nvSpPr>
          <p:spPr>
            <a:xfrm>
              <a:off x="6769732" y="2272344"/>
              <a:ext cx="714380" cy="369332"/>
            </a:xfrm>
            <a:prstGeom prst="rect">
              <a:avLst/>
            </a:prstGeom>
            <a:noFill/>
          </p:spPr>
          <p:txBody>
            <a:bodyPr wrap="square" rtlCol="0">
              <a:spAutoFit/>
            </a:bodyPr>
            <a:lstStyle/>
            <a:p>
              <a:r>
                <a:rPr lang="zh-CN" altLang="en-US" dirty="0" smtClean="0">
                  <a:ea typeface="宋体" pitchFamily="2" charset="-122"/>
                </a:rPr>
                <a:t>强转</a:t>
              </a:r>
              <a:endParaRPr lang="zh-CN" altLang="en-US" dirty="0">
                <a:ea typeface="宋体" pitchFamily="2" charset="-122"/>
              </a:endParaRPr>
            </a:p>
          </p:txBody>
        </p:sp>
      </p:grpSp>
      <p:sp>
        <p:nvSpPr>
          <p:cNvPr id="34" name="TextBox 33"/>
          <p:cNvSpPr txBox="1"/>
          <p:nvPr/>
        </p:nvSpPr>
        <p:spPr>
          <a:xfrm>
            <a:off x="7500958" y="3788868"/>
            <a:ext cx="1214446"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String</a:t>
            </a:r>
          </a:p>
          <a:p>
            <a:r>
              <a:rPr lang="zh-CN" altLang="en-US" dirty="0" smtClean="0">
                <a:ea typeface="宋体" pitchFamily="2" charset="-122"/>
              </a:rPr>
              <a:t>类型对象</a:t>
            </a:r>
            <a:endParaRPr lang="zh-CN" altLang="en-US" dirty="0">
              <a:ea typeface="宋体" pitchFamily="2" charset="-122"/>
            </a:endParaRPr>
          </a:p>
        </p:txBody>
      </p:sp>
      <p:grpSp>
        <p:nvGrpSpPr>
          <p:cNvPr id="16" name="组合 34"/>
          <p:cNvGrpSpPr/>
          <p:nvPr/>
        </p:nvGrpSpPr>
        <p:grpSpPr>
          <a:xfrm>
            <a:off x="5500693" y="4574686"/>
            <a:ext cx="3463796" cy="1003521"/>
            <a:chOff x="5500693" y="2928934"/>
            <a:chExt cx="3457266" cy="1003521"/>
          </a:xfrm>
        </p:grpSpPr>
        <p:sp>
          <p:nvSpPr>
            <p:cNvPr id="36" name="下箭头 35"/>
            <p:cNvSpPr/>
            <p:nvPr/>
          </p:nvSpPr>
          <p:spPr>
            <a:xfrm>
              <a:off x="7786710" y="2928934"/>
              <a:ext cx="571504" cy="28575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37" name="TextBox 36"/>
            <p:cNvSpPr txBox="1"/>
            <p:nvPr/>
          </p:nvSpPr>
          <p:spPr>
            <a:xfrm>
              <a:off x="5500693" y="3286124"/>
              <a:ext cx="3457266" cy="646331"/>
            </a:xfrm>
            <a:prstGeom prst="rect">
              <a:avLst/>
            </a:prstGeom>
            <a:noFill/>
          </p:spPr>
          <p:txBody>
            <a:bodyPr wrap="square" rtlCol="0">
              <a:spAutoFit/>
            </a:bodyPr>
            <a:lstStyle/>
            <a:p>
              <a:r>
                <a:rPr lang="zh-CN" altLang="en-US" dirty="0" smtClean="0">
                  <a:ea typeface="宋体" pitchFamily="2" charset="-122"/>
                </a:rPr>
                <a:t>读取出来的对象需要强转：</a:t>
              </a:r>
              <a:r>
                <a:rPr lang="zh-CN" altLang="en-US" b="1" dirty="0" smtClean="0">
                  <a:solidFill>
                    <a:srgbClr val="FF0000"/>
                  </a:solidFill>
                  <a:ea typeface="宋体" pitchFamily="2" charset="-122"/>
                </a:rPr>
                <a:t>繁琐</a:t>
              </a:r>
              <a:endParaRPr lang="en-US" altLang="zh-CN" b="1" dirty="0" smtClean="0">
                <a:solidFill>
                  <a:srgbClr val="FF0000"/>
                </a:solidFill>
                <a:ea typeface="宋体" pitchFamily="2" charset="-122"/>
              </a:endParaRPr>
            </a:p>
            <a:p>
              <a:r>
                <a:rPr lang="zh-CN" altLang="en-US" dirty="0" smtClean="0">
                  <a:ea typeface="宋体" pitchFamily="2" charset="-122"/>
                </a:rPr>
                <a:t>可能有</a:t>
              </a:r>
              <a:r>
                <a:rPr lang="en-US" altLang="zh-CN" dirty="0" err="1" smtClean="0">
                  <a:ea typeface="宋体" pitchFamily="2" charset="-122"/>
                </a:rPr>
                <a:t>ClassCastException</a:t>
              </a:r>
              <a:endParaRPr lang="zh-CN" altLang="en-US" dirty="0">
                <a:ea typeface="宋体" pitchFamily="2" charset="-122"/>
              </a:endParaRPr>
            </a:p>
          </p:txBody>
        </p:sp>
      </p:grpSp>
    </p:spTree>
    <p:extLst>
      <p:ext uri="{BB962C8B-B14F-4D97-AF65-F5344CB8AC3E}">
        <p14:creationId xmlns:p14="http://schemas.microsoft.com/office/powerpoint/2010/main" val="59779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1" grpId="0" animBg="1"/>
      <p:bldP spid="15" grpId="0" animBg="1"/>
      <p:bldP spid="3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8056" y="817548"/>
            <a:ext cx="6226224" cy="646331"/>
          </a:xfrm>
          <a:prstGeom prst="rect">
            <a:avLst/>
          </a:prstGeom>
          <a:noFill/>
        </p:spPr>
        <p:txBody>
          <a:bodyPr wrap="square" rtlCol="0">
            <a:spAutoFit/>
          </a:bodyPr>
          <a:lstStyle/>
          <a:p>
            <a:r>
              <a:rPr lang="zh-CN" altLang="en-US" sz="3600" b="1" dirty="0" smtClean="0">
                <a:ea typeface="宋体" pitchFamily="2" charset="-122"/>
                <a:cs typeface="Times New Roman" pitchFamily="18" charset="0"/>
              </a:rPr>
              <a:t>一、为什么要有泛型</a:t>
            </a:r>
            <a:r>
              <a:rPr lang="en-US" altLang="zh-CN" sz="3600" b="1" dirty="0" smtClean="0">
                <a:ea typeface="宋体" pitchFamily="2" charset="-122"/>
                <a:cs typeface="Times New Roman" pitchFamily="18" charset="0"/>
              </a:rPr>
              <a:t>Generic?</a:t>
            </a:r>
            <a:endParaRPr lang="zh-CN" altLang="en-US" sz="3600" b="1" dirty="0">
              <a:ea typeface="宋体" pitchFamily="2" charset="-122"/>
              <a:cs typeface="Times New Roman" pitchFamily="18" charset="0"/>
            </a:endParaRPr>
          </a:p>
        </p:txBody>
      </p:sp>
      <p:sp>
        <p:nvSpPr>
          <p:cNvPr id="5" name="TextBox 4"/>
          <p:cNvSpPr txBox="1"/>
          <p:nvPr/>
        </p:nvSpPr>
        <p:spPr>
          <a:xfrm>
            <a:off x="503250" y="3501008"/>
            <a:ext cx="8280920" cy="2939266"/>
          </a:xfrm>
          <a:prstGeom prst="rect">
            <a:avLst/>
          </a:prstGeom>
          <a:noFill/>
        </p:spPr>
        <p:txBody>
          <a:bodyPr wrap="square" rtlCol="0">
            <a:spAutoFit/>
          </a:bodyPr>
          <a:lstStyle/>
          <a:p>
            <a:r>
              <a:rPr lang="zh-CN" altLang="en-US" sz="2500" dirty="0" smtClean="0">
                <a:ea typeface="宋体" pitchFamily="2" charset="-122"/>
                <a:cs typeface="Times New Roman" pitchFamily="18" charset="0"/>
              </a:rPr>
              <a:t>        泛型，</a:t>
            </a:r>
            <a:r>
              <a:rPr lang="en-US" altLang="zh-CN" sz="2500" dirty="0" smtClean="0">
                <a:ea typeface="宋体" pitchFamily="2" charset="-122"/>
                <a:cs typeface="Times New Roman" pitchFamily="18" charset="0"/>
              </a:rPr>
              <a:t>JDK1.5</a:t>
            </a:r>
            <a:r>
              <a:rPr lang="zh-CN" altLang="en-US" sz="2500" dirty="0" smtClean="0">
                <a:ea typeface="宋体" pitchFamily="2" charset="-122"/>
                <a:cs typeface="Times New Roman" pitchFamily="18" charset="0"/>
              </a:rPr>
              <a:t>新加入的，解决数据类型的安全性问题，其主要原理是在类声明时通过一个标识表示类中某个属性的类型或者是某个方法的返回值及参数类型。这样在类声明或实例化时只要指定好需要的具体的类型即可。</a:t>
            </a:r>
            <a:endParaRPr lang="en-US" altLang="zh-CN" sz="2500" dirty="0">
              <a:ea typeface="宋体" pitchFamily="2" charset="-122"/>
              <a:cs typeface="Times New Roman" pitchFamily="18" charset="0"/>
            </a:endParaRPr>
          </a:p>
          <a:p>
            <a:pPr>
              <a:spcBef>
                <a:spcPts val="1200"/>
              </a:spcBef>
            </a:pPr>
            <a:r>
              <a:rPr lang="en-US" altLang="zh-CN" sz="2500" dirty="0" smtClean="0">
                <a:ea typeface="宋体" pitchFamily="2" charset="-122"/>
                <a:cs typeface="Times New Roman" pitchFamily="18" charset="0"/>
              </a:rPr>
              <a:t>        Java</a:t>
            </a:r>
            <a:r>
              <a:rPr lang="zh-CN" altLang="en-US" sz="2500" dirty="0">
                <a:ea typeface="宋体" pitchFamily="2" charset="-122"/>
                <a:cs typeface="Times New Roman" pitchFamily="18" charset="0"/>
              </a:rPr>
              <a:t>泛型可以保证如果程序在编译时没有发出警告，运行时就不会产生</a:t>
            </a:r>
            <a:r>
              <a:rPr lang="en-US" altLang="zh-CN" sz="2500" dirty="0" err="1">
                <a:ea typeface="宋体" pitchFamily="2" charset="-122"/>
                <a:cs typeface="Times New Roman" pitchFamily="18" charset="0"/>
              </a:rPr>
              <a:t>ClassCastException</a:t>
            </a:r>
            <a:r>
              <a:rPr lang="zh-CN" altLang="en-US" sz="2500" dirty="0">
                <a:ea typeface="宋体" pitchFamily="2" charset="-122"/>
                <a:cs typeface="Times New Roman" pitchFamily="18" charset="0"/>
              </a:rPr>
              <a:t>异常。同时，代码更加简洁、健壮</a:t>
            </a:r>
            <a:r>
              <a:rPr lang="zh-CN" altLang="en-US" sz="2500" dirty="0" smtClean="0">
                <a:ea typeface="宋体" pitchFamily="2" charset="-122"/>
                <a:cs typeface="Times New Roman" pitchFamily="18" charset="0"/>
              </a:rPr>
              <a:t>。</a:t>
            </a:r>
            <a:endParaRPr lang="zh-CN" altLang="en-US" sz="2500" dirty="0">
              <a:ea typeface="宋体" pitchFamily="2" charset="-122"/>
              <a:cs typeface="Times New Roman" pitchFamily="18" charset="0"/>
            </a:endParaRPr>
          </a:p>
        </p:txBody>
      </p:sp>
      <p:sp>
        <p:nvSpPr>
          <p:cNvPr id="4" name="TextBox 3"/>
          <p:cNvSpPr txBox="1"/>
          <p:nvPr/>
        </p:nvSpPr>
        <p:spPr>
          <a:xfrm>
            <a:off x="345016" y="1696135"/>
            <a:ext cx="738664" cy="1214446"/>
          </a:xfrm>
          <a:prstGeom prst="rect">
            <a:avLst/>
          </a:prstGeom>
          <a:noFill/>
        </p:spPr>
        <p:txBody>
          <a:bodyPr vert="eaVert" wrap="square" rtlCol="0">
            <a:spAutoFit/>
          </a:bodyPr>
          <a:lstStyle/>
          <a:p>
            <a:r>
              <a:rPr lang="zh-CN" altLang="en-US" b="1" dirty="0" smtClean="0">
                <a:ea typeface="宋体" pitchFamily="2" charset="-122"/>
              </a:rPr>
              <a:t>集合中使用泛型时</a:t>
            </a:r>
            <a:endParaRPr lang="zh-CN" altLang="en-US" b="1" dirty="0">
              <a:ea typeface="宋体" pitchFamily="2" charset="-122"/>
            </a:endParaRPr>
          </a:p>
        </p:txBody>
      </p:sp>
      <p:sp>
        <p:nvSpPr>
          <p:cNvPr id="6" name="TextBox 5"/>
          <p:cNvSpPr txBox="1"/>
          <p:nvPr/>
        </p:nvSpPr>
        <p:spPr>
          <a:xfrm>
            <a:off x="1214414" y="1927123"/>
            <a:ext cx="1267360"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String</a:t>
            </a:r>
          </a:p>
          <a:p>
            <a:r>
              <a:rPr lang="zh-CN" altLang="en-US" dirty="0" smtClean="0">
                <a:ea typeface="宋体" pitchFamily="2" charset="-122"/>
              </a:rPr>
              <a:t>类型对象</a:t>
            </a:r>
            <a:endParaRPr lang="zh-CN" altLang="en-US" dirty="0">
              <a:ea typeface="宋体" pitchFamily="2" charset="-122"/>
            </a:endParaRPr>
          </a:p>
        </p:txBody>
      </p:sp>
      <p:grpSp>
        <p:nvGrpSpPr>
          <p:cNvPr id="3" name="组合 6"/>
          <p:cNvGrpSpPr/>
          <p:nvPr/>
        </p:nvGrpSpPr>
        <p:grpSpPr>
          <a:xfrm>
            <a:off x="2554890" y="1641371"/>
            <a:ext cx="745506" cy="1214446"/>
            <a:chOff x="2554890" y="3786190"/>
            <a:chExt cx="714380" cy="1214446"/>
          </a:xfrm>
        </p:grpSpPr>
        <p:sp>
          <p:nvSpPr>
            <p:cNvPr id="8" name="右箭头 7"/>
            <p:cNvSpPr/>
            <p:nvPr/>
          </p:nvSpPr>
          <p:spPr>
            <a:xfrm>
              <a:off x="2571736" y="3786190"/>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9" name="TextBox 8"/>
            <p:cNvSpPr txBox="1"/>
            <p:nvPr/>
          </p:nvSpPr>
          <p:spPr>
            <a:xfrm>
              <a:off x="2554890" y="4201170"/>
              <a:ext cx="714380" cy="369332"/>
            </a:xfrm>
            <a:prstGeom prst="rect">
              <a:avLst/>
            </a:prstGeom>
            <a:noFill/>
          </p:spPr>
          <p:txBody>
            <a:bodyPr wrap="square" rtlCol="0">
              <a:spAutoFit/>
            </a:bodyPr>
            <a:lstStyle/>
            <a:p>
              <a:r>
                <a:rPr lang="zh-CN" altLang="en-US" dirty="0" smtClean="0">
                  <a:ea typeface="宋体" pitchFamily="2" charset="-122"/>
                </a:rPr>
                <a:t>添加</a:t>
              </a:r>
              <a:endParaRPr lang="zh-CN" altLang="en-US" dirty="0">
                <a:ea typeface="宋体" pitchFamily="2" charset="-122"/>
              </a:endParaRPr>
            </a:p>
          </p:txBody>
        </p:sp>
      </p:grpSp>
      <p:sp>
        <p:nvSpPr>
          <p:cNvPr id="10" name="TextBox 9"/>
          <p:cNvSpPr txBox="1"/>
          <p:nvPr/>
        </p:nvSpPr>
        <p:spPr>
          <a:xfrm>
            <a:off x="3286116" y="1923734"/>
            <a:ext cx="1863764" cy="646331"/>
          </a:xfrm>
          <a:prstGeom prst="rect">
            <a:avLst/>
          </a:prstGeom>
          <a:solidFill>
            <a:srgbClr val="92D050"/>
          </a:solidFill>
          <a:ln>
            <a:solidFill>
              <a:schemeClr val="tx1"/>
            </a:solidFill>
          </a:ln>
        </p:spPr>
        <p:txBody>
          <a:bodyPr wrap="square" rtlCol="0">
            <a:spAutoFit/>
          </a:bodyPr>
          <a:lstStyle/>
          <a:p>
            <a:r>
              <a:rPr lang="zh-CN" altLang="en-US" dirty="0" smtClean="0">
                <a:ea typeface="宋体" pitchFamily="2" charset="-122"/>
              </a:rPr>
              <a:t>集合</a:t>
            </a:r>
            <a:endParaRPr lang="en-US" altLang="zh-CN" dirty="0" smtClean="0">
              <a:ea typeface="宋体" pitchFamily="2" charset="-122"/>
            </a:endParaRPr>
          </a:p>
          <a:p>
            <a:r>
              <a:rPr lang="en-US" altLang="zh-CN" dirty="0" smtClean="0">
                <a:ea typeface="宋体" pitchFamily="2" charset="-122"/>
              </a:rPr>
              <a:t>String</a:t>
            </a:r>
            <a:r>
              <a:rPr lang="zh-CN" altLang="en-US" dirty="0" smtClean="0">
                <a:ea typeface="宋体" pitchFamily="2" charset="-122"/>
              </a:rPr>
              <a:t>类型对象</a:t>
            </a:r>
            <a:endParaRPr lang="zh-CN" altLang="en-US" dirty="0">
              <a:ea typeface="宋体" pitchFamily="2" charset="-122"/>
            </a:endParaRPr>
          </a:p>
        </p:txBody>
      </p:sp>
      <p:grpSp>
        <p:nvGrpSpPr>
          <p:cNvPr id="7" name="组合 10"/>
          <p:cNvGrpSpPr/>
          <p:nvPr/>
        </p:nvGrpSpPr>
        <p:grpSpPr>
          <a:xfrm>
            <a:off x="5198096" y="1641371"/>
            <a:ext cx="745506" cy="1214446"/>
            <a:chOff x="5198096" y="3786190"/>
            <a:chExt cx="714380" cy="1214446"/>
          </a:xfrm>
        </p:grpSpPr>
        <p:sp>
          <p:nvSpPr>
            <p:cNvPr id="12" name="右箭头 11"/>
            <p:cNvSpPr/>
            <p:nvPr/>
          </p:nvSpPr>
          <p:spPr>
            <a:xfrm>
              <a:off x="5214942" y="3786190"/>
              <a:ext cx="642942" cy="1214446"/>
            </a:xfrm>
            <a:prstGeom prst="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sp>
          <p:nvSpPr>
            <p:cNvPr id="13" name="TextBox 12"/>
            <p:cNvSpPr txBox="1"/>
            <p:nvPr/>
          </p:nvSpPr>
          <p:spPr>
            <a:xfrm>
              <a:off x="5198096" y="4201170"/>
              <a:ext cx="714380" cy="369332"/>
            </a:xfrm>
            <a:prstGeom prst="rect">
              <a:avLst/>
            </a:prstGeom>
            <a:noFill/>
          </p:spPr>
          <p:txBody>
            <a:bodyPr wrap="square" rtlCol="0">
              <a:spAutoFit/>
            </a:bodyPr>
            <a:lstStyle/>
            <a:p>
              <a:r>
                <a:rPr lang="zh-CN" altLang="en-US" dirty="0" smtClean="0">
                  <a:ea typeface="宋体" pitchFamily="2" charset="-122"/>
                </a:rPr>
                <a:t>读取</a:t>
              </a:r>
              <a:endParaRPr lang="zh-CN" altLang="en-US" dirty="0">
                <a:ea typeface="宋体" pitchFamily="2" charset="-122"/>
              </a:endParaRPr>
            </a:p>
          </p:txBody>
        </p:sp>
      </p:grpSp>
      <p:sp>
        <p:nvSpPr>
          <p:cNvPr id="14" name="TextBox 13"/>
          <p:cNvSpPr txBox="1"/>
          <p:nvPr/>
        </p:nvSpPr>
        <p:spPr>
          <a:xfrm>
            <a:off x="5929322" y="1927123"/>
            <a:ext cx="2832922" cy="646331"/>
          </a:xfrm>
          <a:prstGeom prst="rect">
            <a:avLst/>
          </a:prstGeom>
          <a:solidFill>
            <a:srgbClr val="92D050"/>
          </a:solidFill>
          <a:ln>
            <a:solidFill>
              <a:schemeClr val="tx1"/>
            </a:solidFill>
          </a:ln>
        </p:spPr>
        <p:txBody>
          <a:bodyPr wrap="square" rtlCol="0">
            <a:spAutoFit/>
          </a:bodyPr>
          <a:lstStyle/>
          <a:p>
            <a:r>
              <a:rPr lang="en-US" altLang="zh-CN" dirty="0" smtClean="0">
                <a:ea typeface="宋体" pitchFamily="2" charset="-122"/>
              </a:rPr>
              <a:t>String</a:t>
            </a:r>
          </a:p>
          <a:p>
            <a:r>
              <a:rPr lang="zh-CN" altLang="en-US" dirty="0" smtClean="0">
                <a:ea typeface="宋体" pitchFamily="2" charset="-122"/>
              </a:rPr>
              <a:t>类型对象，不需要强转</a:t>
            </a:r>
            <a:endParaRPr lang="zh-CN" altLang="en-US" dirty="0">
              <a:ea typeface="宋体" pitchFamily="2" charset="-122"/>
            </a:endParaRPr>
          </a:p>
        </p:txBody>
      </p:sp>
      <p:grpSp>
        <p:nvGrpSpPr>
          <p:cNvPr id="11" name="组合 14"/>
          <p:cNvGrpSpPr/>
          <p:nvPr/>
        </p:nvGrpSpPr>
        <p:grpSpPr>
          <a:xfrm>
            <a:off x="112349" y="2641503"/>
            <a:ext cx="5026711" cy="1003521"/>
            <a:chOff x="112350" y="4786322"/>
            <a:chExt cx="4816840" cy="1003521"/>
          </a:xfrm>
        </p:grpSpPr>
        <p:sp>
          <p:nvSpPr>
            <p:cNvPr id="16" name="TextBox 15"/>
            <p:cNvSpPr txBox="1"/>
            <p:nvPr/>
          </p:nvSpPr>
          <p:spPr>
            <a:xfrm>
              <a:off x="112350" y="5143512"/>
              <a:ext cx="4816840" cy="646331"/>
            </a:xfrm>
            <a:prstGeom prst="rect">
              <a:avLst/>
            </a:prstGeom>
            <a:noFill/>
          </p:spPr>
          <p:txBody>
            <a:bodyPr wrap="square" rtlCol="0">
              <a:spAutoFit/>
            </a:bodyPr>
            <a:lstStyle/>
            <a:p>
              <a:r>
                <a:rPr lang="zh-CN" altLang="en-US" dirty="0" smtClean="0">
                  <a:ea typeface="宋体" pitchFamily="2" charset="-122"/>
                </a:rPr>
                <a:t>只有指定类型才可以添加到集合</a:t>
              </a:r>
              <a:r>
                <a:rPr lang="zh-CN" altLang="en-US" dirty="0">
                  <a:ea typeface="宋体" pitchFamily="2" charset="-122"/>
                </a:rPr>
                <a:t>中：</a:t>
              </a:r>
              <a:r>
                <a:rPr lang="zh-CN" altLang="en-US" b="1" dirty="0">
                  <a:solidFill>
                    <a:srgbClr val="0000FF"/>
                  </a:solidFill>
                  <a:ea typeface="宋体" pitchFamily="2" charset="-122"/>
                </a:rPr>
                <a:t>类型安全</a:t>
              </a:r>
            </a:p>
            <a:p>
              <a:endParaRPr lang="zh-CN" altLang="en-US" dirty="0">
                <a:ea typeface="宋体" pitchFamily="2" charset="-122"/>
              </a:endParaRPr>
            </a:p>
          </p:txBody>
        </p:sp>
        <p:sp>
          <p:nvSpPr>
            <p:cNvPr id="17" name="上箭头 16"/>
            <p:cNvSpPr/>
            <p:nvPr/>
          </p:nvSpPr>
          <p:spPr>
            <a:xfrm>
              <a:off x="1571604" y="4786322"/>
              <a:ext cx="642942" cy="285752"/>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grpSp>
      <p:grpSp>
        <p:nvGrpSpPr>
          <p:cNvPr id="15" name="组合 17"/>
          <p:cNvGrpSpPr/>
          <p:nvPr/>
        </p:nvGrpSpPr>
        <p:grpSpPr>
          <a:xfrm>
            <a:off x="5000628" y="2641503"/>
            <a:ext cx="4323900" cy="714380"/>
            <a:chOff x="5000628" y="4786322"/>
            <a:chExt cx="4143372" cy="714380"/>
          </a:xfrm>
        </p:grpSpPr>
        <p:sp>
          <p:nvSpPr>
            <p:cNvPr id="19" name="TextBox 18"/>
            <p:cNvSpPr txBox="1"/>
            <p:nvPr/>
          </p:nvSpPr>
          <p:spPr>
            <a:xfrm>
              <a:off x="5000628" y="5131370"/>
              <a:ext cx="4143372" cy="369332"/>
            </a:xfrm>
            <a:prstGeom prst="rect">
              <a:avLst/>
            </a:prstGeom>
            <a:noFill/>
          </p:spPr>
          <p:txBody>
            <a:bodyPr wrap="square" rtlCol="0">
              <a:spAutoFit/>
            </a:bodyPr>
            <a:lstStyle/>
            <a:p>
              <a:r>
                <a:rPr lang="zh-CN" altLang="en-US" dirty="0" smtClean="0">
                  <a:ea typeface="宋体" pitchFamily="2" charset="-122"/>
                </a:rPr>
                <a:t>读取出来的对象不需要强转：</a:t>
              </a:r>
              <a:r>
                <a:rPr lang="zh-CN" altLang="en-US" b="1" dirty="0" smtClean="0">
                  <a:solidFill>
                    <a:srgbClr val="0000FF"/>
                  </a:solidFill>
                  <a:ea typeface="宋体" pitchFamily="2" charset="-122"/>
                </a:rPr>
                <a:t>便捷</a:t>
              </a:r>
              <a:endParaRPr lang="zh-CN" altLang="en-US" b="1" dirty="0">
                <a:solidFill>
                  <a:srgbClr val="0000FF"/>
                </a:solidFill>
                <a:ea typeface="宋体" pitchFamily="2" charset="-122"/>
              </a:endParaRPr>
            </a:p>
          </p:txBody>
        </p:sp>
        <p:sp>
          <p:nvSpPr>
            <p:cNvPr id="20" name="下箭头 19"/>
            <p:cNvSpPr/>
            <p:nvPr/>
          </p:nvSpPr>
          <p:spPr>
            <a:xfrm>
              <a:off x="6143636" y="4786322"/>
              <a:ext cx="571504" cy="28575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itchFamily="2" charset="-122"/>
              </a:endParaRPr>
            </a:p>
          </p:txBody>
        </p:sp>
      </p:grpSp>
    </p:spTree>
    <p:extLst>
      <p:ext uri="{BB962C8B-B14F-4D97-AF65-F5344CB8AC3E}">
        <p14:creationId xmlns:p14="http://schemas.microsoft.com/office/powerpoint/2010/main" val="139844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0" grpId="0" animBg="1"/>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1880" y="687708"/>
            <a:ext cx="3528392" cy="646331"/>
          </a:xfrm>
          <a:prstGeom prst="rect">
            <a:avLst/>
          </a:prstGeom>
          <a:noFill/>
        </p:spPr>
        <p:txBody>
          <a:bodyPr wrap="square" rtlCol="0">
            <a:spAutoFit/>
          </a:bodyPr>
          <a:lstStyle/>
          <a:p>
            <a:r>
              <a:rPr lang="zh-CN" altLang="en-US" sz="3600" b="1" dirty="0" smtClean="0">
                <a:ea typeface="宋体" pitchFamily="2" charset="-122"/>
              </a:rPr>
              <a:t>二、使用泛型</a:t>
            </a:r>
            <a:endParaRPr lang="zh-CN" altLang="en-US" sz="3600" b="1" dirty="0">
              <a:ea typeface="宋体" pitchFamily="2" charset="-122"/>
            </a:endParaRPr>
          </a:p>
        </p:txBody>
      </p:sp>
      <p:sp>
        <p:nvSpPr>
          <p:cNvPr id="3" name="TextBox 2"/>
          <p:cNvSpPr txBox="1"/>
          <p:nvPr/>
        </p:nvSpPr>
        <p:spPr>
          <a:xfrm>
            <a:off x="321256" y="1334039"/>
            <a:ext cx="8510737" cy="4585871"/>
          </a:xfrm>
          <a:prstGeom prst="rect">
            <a:avLst/>
          </a:prstGeom>
          <a:noFill/>
        </p:spPr>
        <p:txBody>
          <a:bodyPr wrap="square" rtlCol="0">
            <a:spAutoFit/>
          </a:bodyPr>
          <a:lstStyle/>
          <a:p>
            <a:r>
              <a:rPr lang="en-US" altLang="zh-CN" sz="2400" b="1" dirty="0" smtClean="0">
                <a:solidFill>
                  <a:srgbClr val="FF0000"/>
                </a:solidFill>
                <a:ea typeface="宋体" pitchFamily="2" charset="-122"/>
                <a:cs typeface="Times New Roman" pitchFamily="18" charset="0"/>
              </a:rPr>
              <a:t>1.</a:t>
            </a:r>
            <a:r>
              <a:rPr lang="zh-CN" altLang="en-US" sz="2400" b="1" dirty="0" smtClean="0">
                <a:solidFill>
                  <a:srgbClr val="FF0000"/>
                </a:solidFill>
                <a:ea typeface="宋体" pitchFamily="2" charset="-122"/>
                <a:cs typeface="Times New Roman" pitchFamily="18" charset="0"/>
              </a:rPr>
              <a:t>泛型的声明</a:t>
            </a:r>
            <a:endParaRPr lang="en-US" altLang="zh-CN" sz="2400" b="1" dirty="0" smtClean="0">
              <a:solidFill>
                <a:srgbClr val="FF0000"/>
              </a:solidFill>
              <a:ea typeface="宋体" pitchFamily="2" charset="-122"/>
              <a:cs typeface="Times New Roman" pitchFamily="18" charset="0"/>
            </a:endParaRPr>
          </a:p>
          <a:p>
            <a:r>
              <a:rPr lang="en-US" altLang="zh-CN" sz="2400" dirty="0" smtClean="0">
                <a:ea typeface="宋体" pitchFamily="2" charset="-122"/>
                <a:cs typeface="Times New Roman" pitchFamily="18" charset="0"/>
              </a:rPr>
              <a:t>	</a:t>
            </a:r>
            <a:r>
              <a:rPr lang="en-US" altLang="zh-CN" sz="2800" dirty="0" smtClean="0">
                <a:ea typeface="宋体" pitchFamily="2" charset="-122"/>
                <a:cs typeface="Times New Roman" pitchFamily="18" charset="0"/>
              </a:rPr>
              <a:t>interface List&lt;T&gt; </a:t>
            </a:r>
            <a:r>
              <a:rPr lang="zh-CN" altLang="en-US" sz="2800" dirty="0" smtClean="0">
                <a:ea typeface="宋体" pitchFamily="2" charset="-122"/>
                <a:cs typeface="Times New Roman" pitchFamily="18" charset="0"/>
              </a:rPr>
              <a:t>和 </a:t>
            </a:r>
            <a:r>
              <a:rPr lang="en-US" altLang="zh-CN" sz="2800" dirty="0" smtClean="0">
                <a:ea typeface="宋体" pitchFamily="2" charset="-122"/>
                <a:cs typeface="Times New Roman" pitchFamily="18" charset="0"/>
              </a:rPr>
              <a:t>class </a:t>
            </a:r>
            <a:r>
              <a:rPr lang="en-US" altLang="zh-CN" sz="2800" dirty="0" err="1" smtClean="0">
                <a:ea typeface="宋体" pitchFamily="2" charset="-122"/>
                <a:cs typeface="Times New Roman" pitchFamily="18" charset="0"/>
              </a:rPr>
              <a:t>TestGen</a:t>
            </a:r>
            <a:r>
              <a:rPr lang="en-US" altLang="zh-CN" sz="2800" dirty="0" smtClean="0">
                <a:ea typeface="宋体" pitchFamily="2" charset="-122"/>
                <a:cs typeface="Times New Roman" pitchFamily="18" charset="0"/>
              </a:rPr>
              <a:t>&lt;K,V&gt; </a:t>
            </a:r>
          </a:p>
          <a:p>
            <a:r>
              <a:rPr lang="en-US" altLang="zh-CN" sz="2800" dirty="0" smtClean="0">
                <a:ea typeface="宋体" pitchFamily="2" charset="-122"/>
                <a:cs typeface="Times New Roman" pitchFamily="18" charset="0"/>
              </a:rPr>
              <a:t>	</a:t>
            </a:r>
            <a:r>
              <a:rPr lang="zh-CN" altLang="en-US" sz="2800" dirty="0" smtClean="0">
                <a:ea typeface="宋体" pitchFamily="2" charset="-122"/>
                <a:cs typeface="Times New Roman" pitchFamily="18" charset="0"/>
              </a:rPr>
              <a:t>其中，</a:t>
            </a:r>
            <a:r>
              <a:rPr lang="en-US" altLang="zh-CN" sz="2800" dirty="0" smtClean="0">
                <a:ea typeface="宋体" pitchFamily="2" charset="-122"/>
                <a:cs typeface="Times New Roman" pitchFamily="18" charset="0"/>
              </a:rPr>
              <a:t>T,K,V</a:t>
            </a:r>
            <a:r>
              <a:rPr lang="zh-CN" altLang="en-US" sz="2800" dirty="0" smtClean="0">
                <a:ea typeface="宋体" pitchFamily="2" charset="-122"/>
                <a:cs typeface="Times New Roman" pitchFamily="18" charset="0"/>
              </a:rPr>
              <a:t>不代表值，而是表示类型。这里使</a:t>
            </a:r>
            <a:endParaRPr lang="en-US" altLang="zh-CN" sz="2800" dirty="0" smtClean="0">
              <a:ea typeface="宋体" pitchFamily="2" charset="-122"/>
              <a:cs typeface="Times New Roman" pitchFamily="18" charset="0"/>
            </a:endParaRPr>
          </a:p>
          <a:p>
            <a:r>
              <a:rPr lang="en-US" altLang="zh-CN" sz="2800" dirty="0">
                <a:ea typeface="宋体" pitchFamily="2" charset="-122"/>
                <a:cs typeface="Times New Roman" pitchFamily="18" charset="0"/>
              </a:rPr>
              <a:t> </a:t>
            </a:r>
            <a:r>
              <a:rPr lang="en-US" altLang="zh-CN" sz="2800" dirty="0" smtClean="0">
                <a:ea typeface="宋体" pitchFamily="2" charset="-122"/>
                <a:cs typeface="Times New Roman" pitchFamily="18" charset="0"/>
              </a:rPr>
              <a:t>          </a:t>
            </a:r>
            <a:r>
              <a:rPr lang="zh-CN" altLang="en-US" sz="2800" dirty="0" smtClean="0">
                <a:ea typeface="宋体" pitchFamily="2" charset="-122"/>
                <a:cs typeface="Times New Roman" pitchFamily="18" charset="0"/>
              </a:rPr>
              <a:t>用任意字母都可以。常用</a:t>
            </a:r>
            <a:r>
              <a:rPr lang="en-US" altLang="zh-CN" sz="2800" dirty="0" smtClean="0">
                <a:ea typeface="宋体" pitchFamily="2" charset="-122"/>
                <a:cs typeface="Times New Roman" pitchFamily="18" charset="0"/>
              </a:rPr>
              <a:t>T</a:t>
            </a:r>
            <a:r>
              <a:rPr lang="zh-CN" altLang="en-US" sz="2800" dirty="0" smtClean="0">
                <a:ea typeface="宋体" pitchFamily="2" charset="-122"/>
                <a:cs typeface="Times New Roman" pitchFamily="18" charset="0"/>
              </a:rPr>
              <a:t>表示，是</a:t>
            </a:r>
            <a:r>
              <a:rPr lang="en-US" altLang="zh-CN" sz="2800" dirty="0" smtClean="0">
                <a:ea typeface="宋体" pitchFamily="2" charset="-122"/>
                <a:cs typeface="Times New Roman" pitchFamily="18" charset="0"/>
              </a:rPr>
              <a:t>Type</a:t>
            </a:r>
            <a:r>
              <a:rPr lang="zh-CN" altLang="en-US" sz="2800" dirty="0" smtClean="0">
                <a:ea typeface="宋体" pitchFamily="2" charset="-122"/>
                <a:cs typeface="Times New Roman" pitchFamily="18" charset="0"/>
              </a:rPr>
              <a:t>的缩写。</a:t>
            </a:r>
            <a:endParaRPr lang="en-US" altLang="zh-CN" sz="2800" dirty="0" smtClean="0">
              <a:ea typeface="宋体" pitchFamily="2" charset="-122"/>
              <a:cs typeface="Times New Roman" pitchFamily="18" charset="0"/>
            </a:endParaRPr>
          </a:p>
          <a:p>
            <a:r>
              <a:rPr lang="en-US" altLang="zh-CN" sz="2400" dirty="0" smtClean="0">
                <a:ea typeface="宋体" pitchFamily="2" charset="-122"/>
                <a:cs typeface="Times New Roman" pitchFamily="18" charset="0"/>
              </a:rPr>
              <a:t>	</a:t>
            </a:r>
          </a:p>
          <a:p>
            <a:endParaRPr lang="en-US" altLang="zh-CN" sz="2400" b="1" dirty="0" smtClean="0">
              <a:solidFill>
                <a:srgbClr val="FF0000"/>
              </a:solidFill>
              <a:ea typeface="宋体" pitchFamily="2" charset="-122"/>
              <a:cs typeface="Times New Roman" pitchFamily="18" charset="0"/>
            </a:endParaRPr>
          </a:p>
          <a:p>
            <a:r>
              <a:rPr lang="en-US" altLang="zh-CN" sz="2400" b="1" dirty="0" smtClean="0">
                <a:solidFill>
                  <a:srgbClr val="FF0000"/>
                </a:solidFill>
                <a:ea typeface="宋体" pitchFamily="2" charset="-122"/>
                <a:cs typeface="Times New Roman" pitchFamily="18" charset="0"/>
              </a:rPr>
              <a:t>2.</a:t>
            </a:r>
            <a:r>
              <a:rPr lang="zh-CN" altLang="en-US" sz="2400" b="1" dirty="0" smtClean="0">
                <a:solidFill>
                  <a:srgbClr val="FF0000"/>
                </a:solidFill>
                <a:ea typeface="宋体" pitchFamily="2" charset="-122"/>
                <a:cs typeface="Times New Roman" pitchFamily="18" charset="0"/>
              </a:rPr>
              <a:t>泛型的实例化：</a:t>
            </a:r>
            <a:endParaRPr lang="en-US" altLang="zh-CN" sz="2400" b="1" dirty="0" smtClean="0">
              <a:solidFill>
                <a:srgbClr val="FF0000"/>
              </a:solidFill>
              <a:ea typeface="宋体" pitchFamily="2" charset="-122"/>
              <a:cs typeface="Times New Roman" pitchFamily="18" charset="0"/>
            </a:endParaRPr>
          </a:p>
          <a:p>
            <a:r>
              <a:rPr lang="en-US" altLang="zh-CN" sz="2400" dirty="0">
                <a:ea typeface="宋体" pitchFamily="2" charset="-122"/>
                <a:cs typeface="Times New Roman" pitchFamily="18" charset="0"/>
              </a:rPr>
              <a:t> </a:t>
            </a:r>
            <a:r>
              <a:rPr lang="en-US" altLang="zh-CN" sz="2400" dirty="0" smtClean="0">
                <a:ea typeface="宋体" pitchFamily="2" charset="-122"/>
                <a:cs typeface="Times New Roman" pitchFamily="18" charset="0"/>
              </a:rPr>
              <a:t>    </a:t>
            </a:r>
            <a:r>
              <a:rPr lang="zh-CN" altLang="en-US" sz="2800" dirty="0" smtClean="0">
                <a:ea typeface="宋体" pitchFamily="2" charset="-122"/>
                <a:cs typeface="Times New Roman" pitchFamily="18" charset="0"/>
              </a:rPr>
              <a:t>一定</a:t>
            </a:r>
            <a:r>
              <a:rPr lang="zh-CN" altLang="en-US" sz="2800" dirty="0">
                <a:ea typeface="宋体" pitchFamily="2" charset="-122"/>
                <a:cs typeface="Times New Roman" pitchFamily="18" charset="0"/>
              </a:rPr>
              <a:t>要</a:t>
            </a:r>
            <a:r>
              <a:rPr lang="zh-CN" altLang="en-US" sz="2800" dirty="0" smtClean="0">
                <a:ea typeface="宋体" pitchFamily="2" charset="-122"/>
                <a:cs typeface="Times New Roman" pitchFamily="18" charset="0"/>
              </a:rPr>
              <a:t>在类名后面指定类型参数的值（类型）。如：</a:t>
            </a:r>
            <a:endParaRPr lang="en-US" altLang="zh-CN" sz="2400" dirty="0" smtClean="0">
              <a:ea typeface="宋体" pitchFamily="2" charset="-122"/>
              <a:cs typeface="Times New Roman" pitchFamily="18" charset="0"/>
            </a:endParaRPr>
          </a:p>
          <a:p>
            <a:r>
              <a:rPr lang="en-US" altLang="zh-CN" sz="2400" dirty="0">
                <a:ea typeface="宋体" pitchFamily="2" charset="-122"/>
                <a:cs typeface="Times New Roman" pitchFamily="18" charset="0"/>
              </a:rPr>
              <a:t> </a:t>
            </a:r>
            <a:r>
              <a:rPr lang="en-US" altLang="zh-CN" sz="2400" dirty="0" smtClean="0">
                <a:ea typeface="宋体" pitchFamily="2" charset="-122"/>
                <a:cs typeface="Times New Roman" pitchFamily="18" charset="0"/>
              </a:rPr>
              <a:t>         </a:t>
            </a:r>
            <a:r>
              <a:rPr lang="en-US" altLang="zh-CN" sz="2800" b="1" dirty="0" smtClean="0">
                <a:solidFill>
                  <a:srgbClr val="C00000"/>
                </a:solidFill>
                <a:ea typeface="宋体" pitchFamily="2" charset="-122"/>
                <a:cs typeface="Times New Roman" pitchFamily="18" charset="0"/>
              </a:rPr>
              <a:t>List&lt;String&gt; </a:t>
            </a:r>
            <a:r>
              <a:rPr lang="en-US" altLang="zh-CN" sz="2800" b="1" dirty="0" err="1" smtClean="0">
                <a:solidFill>
                  <a:srgbClr val="C00000"/>
                </a:solidFill>
                <a:ea typeface="宋体" pitchFamily="2" charset="-122"/>
                <a:cs typeface="Times New Roman" pitchFamily="18" charset="0"/>
              </a:rPr>
              <a:t>strList</a:t>
            </a:r>
            <a:r>
              <a:rPr lang="en-US" altLang="zh-CN" sz="2800" b="1" dirty="0" smtClean="0">
                <a:solidFill>
                  <a:srgbClr val="C00000"/>
                </a:solidFill>
                <a:ea typeface="宋体" pitchFamily="2" charset="-122"/>
                <a:cs typeface="Times New Roman" pitchFamily="18" charset="0"/>
              </a:rPr>
              <a:t> = new </a:t>
            </a:r>
            <a:r>
              <a:rPr lang="en-US" altLang="zh-CN" sz="2800" b="1" dirty="0" err="1" smtClean="0">
                <a:solidFill>
                  <a:srgbClr val="C00000"/>
                </a:solidFill>
                <a:ea typeface="宋体" pitchFamily="2" charset="-122"/>
                <a:cs typeface="Times New Roman" pitchFamily="18" charset="0"/>
              </a:rPr>
              <a:t>ArrayList</a:t>
            </a:r>
            <a:r>
              <a:rPr lang="en-US" altLang="zh-CN" sz="2800" b="1" dirty="0" smtClean="0">
                <a:solidFill>
                  <a:srgbClr val="C00000"/>
                </a:solidFill>
                <a:ea typeface="宋体" pitchFamily="2" charset="-122"/>
                <a:cs typeface="Times New Roman" pitchFamily="18" charset="0"/>
              </a:rPr>
              <a:t>&lt;String&gt;();</a:t>
            </a:r>
          </a:p>
          <a:p>
            <a:r>
              <a:rPr lang="en-US" altLang="zh-CN" sz="2800" b="1" dirty="0">
                <a:solidFill>
                  <a:srgbClr val="C00000"/>
                </a:solidFill>
                <a:ea typeface="宋体" pitchFamily="2" charset="-122"/>
                <a:cs typeface="Times New Roman" pitchFamily="18" charset="0"/>
              </a:rPr>
              <a:t> </a:t>
            </a:r>
            <a:r>
              <a:rPr lang="en-US" altLang="zh-CN" sz="2800" b="1" dirty="0" smtClean="0">
                <a:solidFill>
                  <a:srgbClr val="C00000"/>
                </a:solidFill>
                <a:ea typeface="宋体" pitchFamily="2" charset="-122"/>
                <a:cs typeface="Times New Roman" pitchFamily="18" charset="0"/>
              </a:rPr>
              <a:t>       Iterator&lt;Customer&gt; iterator = </a:t>
            </a:r>
            <a:r>
              <a:rPr lang="en-US" altLang="zh-CN" sz="2800" b="1" dirty="0" err="1" smtClean="0">
                <a:solidFill>
                  <a:srgbClr val="C00000"/>
                </a:solidFill>
                <a:ea typeface="宋体" pitchFamily="2" charset="-122"/>
                <a:cs typeface="Times New Roman" pitchFamily="18" charset="0"/>
              </a:rPr>
              <a:t>customers.iterator</a:t>
            </a:r>
            <a:r>
              <a:rPr lang="en-US" altLang="zh-CN" sz="2800" b="1" dirty="0" smtClean="0">
                <a:solidFill>
                  <a:srgbClr val="C00000"/>
                </a:solidFill>
                <a:ea typeface="宋体" pitchFamily="2" charset="-122"/>
                <a:cs typeface="Times New Roman" pitchFamily="18" charset="0"/>
              </a:rPr>
              <a:t>();</a:t>
            </a:r>
          </a:p>
          <a:p>
            <a:pPr marL="914400" lvl="1" indent="-457200">
              <a:buFont typeface="Wingdings" pitchFamily="2" charset="2"/>
              <a:buChar char="Ø"/>
            </a:pPr>
            <a:r>
              <a:rPr lang="en-US" altLang="zh-CN" sz="2400" dirty="0" smtClean="0">
                <a:solidFill>
                  <a:srgbClr val="0000FF"/>
                </a:solidFill>
                <a:ea typeface="宋体" pitchFamily="2" charset="-122"/>
                <a:cs typeface="Times New Roman" pitchFamily="18" charset="0"/>
              </a:rPr>
              <a:t>T</a:t>
            </a:r>
            <a:r>
              <a:rPr lang="zh-CN" altLang="en-US" sz="2400" dirty="0" smtClean="0">
                <a:solidFill>
                  <a:srgbClr val="0000FF"/>
                </a:solidFill>
                <a:ea typeface="宋体" pitchFamily="2" charset="-122"/>
                <a:cs typeface="Times New Roman" pitchFamily="18" charset="0"/>
              </a:rPr>
              <a:t>只能是类，不能用基本数据类型填充。</a:t>
            </a:r>
            <a:endParaRPr lang="en-US" altLang="zh-CN" sz="2400" dirty="0" smtClean="0">
              <a:solidFill>
                <a:srgbClr val="0000FF"/>
              </a:solidFill>
              <a:ea typeface="宋体" pitchFamily="2" charset="-122"/>
              <a:cs typeface="Times New Roman" pitchFamily="18" charset="0"/>
            </a:endParaRPr>
          </a:p>
        </p:txBody>
      </p:sp>
      <p:cxnSp>
        <p:nvCxnSpPr>
          <p:cNvPr id="7" name="直接箭头连接符 6"/>
          <p:cNvCxnSpPr/>
          <p:nvPr/>
        </p:nvCxnSpPr>
        <p:spPr>
          <a:xfrm>
            <a:off x="827584" y="1916832"/>
            <a:ext cx="0" cy="1656184"/>
          </a:xfrm>
          <a:prstGeom prst="straightConnector1">
            <a:avLst/>
          </a:prstGeom>
          <a:ln w="508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9441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2730" y="908720"/>
            <a:ext cx="5353260" cy="646331"/>
          </a:xfrm>
          <a:prstGeom prst="rect">
            <a:avLst/>
          </a:prstGeom>
          <a:noFill/>
        </p:spPr>
        <p:txBody>
          <a:bodyPr wrap="square" rtlCol="0">
            <a:spAutoFit/>
          </a:bodyPr>
          <a:lstStyle/>
          <a:p>
            <a:r>
              <a:rPr lang="zh-CN" altLang="en-US" sz="3600" b="1" dirty="0">
                <a:latin typeface="宋体" pitchFamily="2" charset="-122"/>
                <a:ea typeface="宋体" pitchFamily="2" charset="-122"/>
              </a:rPr>
              <a:t>三</a:t>
            </a:r>
            <a:r>
              <a:rPr lang="zh-CN" altLang="en-US" sz="3600" b="1" dirty="0" smtClean="0">
                <a:latin typeface="宋体" pitchFamily="2" charset="-122"/>
                <a:ea typeface="宋体" pitchFamily="2" charset="-122"/>
              </a:rPr>
              <a:t>、泛型的几个重要使用</a:t>
            </a:r>
            <a:endParaRPr lang="zh-CN" altLang="en-US" sz="3600" b="1" dirty="0">
              <a:latin typeface="宋体" pitchFamily="2" charset="-122"/>
              <a:ea typeface="宋体" pitchFamily="2" charset="-122"/>
            </a:endParaRPr>
          </a:p>
        </p:txBody>
      </p:sp>
      <p:sp>
        <p:nvSpPr>
          <p:cNvPr id="3" name="TextBox 2"/>
          <p:cNvSpPr txBox="1"/>
          <p:nvPr/>
        </p:nvSpPr>
        <p:spPr>
          <a:xfrm>
            <a:off x="581625" y="2276872"/>
            <a:ext cx="8064896" cy="2576667"/>
          </a:xfrm>
          <a:prstGeom prst="rect">
            <a:avLst/>
          </a:prstGeom>
          <a:noFill/>
        </p:spPr>
        <p:txBody>
          <a:bodyPr wrap="square" rtlCol="0">
            <a:spAutoFit/>
          </a:bodyPr>
          <a:lstStyle/>
          <a:p>
            <a:pPr>
              <a:lnSpc>
                <a:spcPct val="150000"/>
              </a:lnSpc>
            </a:pPr>
            <a:r>
              <a:rPr lang="en-US" altLang="zh-CN" sz="2800" b="1" dirty="0" smtClean="0">
                <a:latin typeface="宋体" pitchFamily="2" charset="-122"/>
                <a:ea typeface="宋体" pitchFamily="2" charset="-122"/>
              </a:rPr>
              <a:t>1.</a:t>
            </a:r>
            <a:r>
              <a:rPr lang="zh-CN" altLang="en-US" sz="2800" b="1" dirty="0" smtClean="0">
                <a:latin typeface="宋体" pitchFamily="2" charset="-122"/>
                <a:ea typeface="宋体" pitchFamily="2" charset="-122"/>
              </a:rPr>
              <a:t>在集合中使用泛型</a:t>
            </a:r>
            <a:endParaRPr lang="en-US" altLang="zh-CN" sz="2800" b="1" dirty="0" smtClean="0">
              <a:latin typeface="宋体" pitchFamily="2" charset="-122"/>
              <a:ea typeface="宋体" pitchFamily="2" charset="-122"/>
            </a:endParaRPr>
          </a:p>
          <a:p>
            <a:pPr>
              <a:lnSpc>
                <a:spcPct val="150000"/>
              </a:lnSpc>
            </a:pPr>
            <a:r>
              <a:rPr lang="en-US" altLang="zh-CN" sz="2800" b="1" dirty="0" smtClean="0">
                <a:latin typeface="宋体" pitchFamily="2" charset="-122"/>
                <a:ea typeface="宋体" pitchFamily="2" charset="-122"/>
              </a:rPr>
              <a:t>2.</a:t>
            </a:r>
            <a:r>
              <a:rPr lang="zh-CN" altLang="en-US" sz="2800" b="1" dirty="0" smtClean="0">
                <a:latin typeface="宋体" pitchFamily="2" charset="-122"/>
                <a:ea typeface="宋体" pitchFamily="2" charset="-122"/>
              </a:rPr>
              <a:t>自定义泛型类</a:t>
            </a:r>
            <a:endParaRPr lang="en-US" altLang="zh-CN" sz="2800" b="1" dirty="0" smtClean="0">
              <a:latin typeface="宋体" pitchFamily="2" charset="-122"/>
              <a:ea typeface="宋体" pitchFamily="2" charset="-122"/>
            </a:endParaRPr>
          </a:p>
          <a:p>
            <a:pPr>
              <a:lnSpc>
                <a:spcPct val="150000"/>
              </a:lnSpc>
            </a:pPr>
            <a:r>
              <a:rPr lang="en-US" altLang="zh-CN" sz="2800" b="1" dirty="0" smtClean="0">
                <a:latin typeface="宋体" pitchFamily="2" charset="-122"/>
                <a:ea typeface="宋体" pitchFamily="2" charset="-122"/>
              </a:rPr>
              <a:t>3.</a:t>
            </a:r>
            <a:r>
              <a:rPr lang="zh-CN" altLang="en-US" sz="2800" b="1" dirty="0" smtClean="0">
                <a:latin typeface="宋体" pitchFamily="2" charset="-122"/>
                <a:ea typeface="宋体" pitchFamily="2" charset="-122"/>
              </a:rPr>
              <a:t>泛型方法</a:t>
            </a:r>
            <a:endParaRPr lang="en-US" altLang="zh-CN" sz="2800" b="1" dirty="0" smtClean="0">
              <a:latin typeface="宋体" pitchFamily="2" charset="-122"/>
              <a:ea typeface="宋体" pitchFamily="2" charset="-122"/>
            </a:endParaRPr>
          </a:p>
          <a:p>
            <a:pPr>
              <a:lnSpc>
                <a:spcPct val="150000"/>
              </a:lnSpc>
            </a:pPr>
            <a:r>
              <a:rPr lang="en-US" altLang="zh-CN" sz="2800" b="1" dirty="0" smtClean="0">
                <a:latin typeface="宋体" pitchFamily="2" charset="-122"/>
                <a:ea typeface="宋体" pitchFamily="2" charset="-122"/>
              </a:rPr>
              <a:t>4.</a:t>
            </a:r>
            <a:r>
              <a:rPr lang="zh-CN" altLang="en-US" sz="2800" b="1" dirty="0" smtClean="0">
                <a:latin typeface="宋体" pitchFamily="2" charset="-122"/>
                <a:ea typeface="宋体" pitchFamily="2" charset="-122"/>
              </a:rPr>
              <a:t>泛型接口</a:t>
            </a:r>
            <a:endParaRPr lang="zh-CN" altLang="en-US" sz="2800" b="1" dirty="0">
              <a:latin typeface="宋体" pitchFamily="2" charset="-122"/>
              <a:ea typeface="宋体" pitchFamily="2" charset="-122"/>
            </a:endParaRPr>
          </a:p>
        </p:txBody>
      </p:sp>
    </p:spTree>
    <p:extLst>
      <p:ext uri="{BB962C8B-B14F-4D97-AF65-F5344CB8AC3E}">
        <p14:creationId xmlns:p14="http://schemas.microsoft.com/office/powerpoint/2010/main" val="35077331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816501"/>
            <a:ext cx="5964832" cy="646331"/>
          </a:xfrm>
          <a:prstGeom prst="rect">
            <a:avLst/>
          </a:prstGeom>
          <a:noFill/>
        </p:spPr>
        <p:txBody>
          <a:bodyPr wrap="square" rtlCol="0">
            <a:spAutoFit/>
          </a:bodyPr>
          <a:lstStyle/>
          <a:p>
            <a:r>
              <a:rPr lang="en-US" altLang="zh-CN" sz="3600" b="1" dirty="0" smtClean="0">
                <a:ea typeface="宋体" pitchFamily="2" charset="-122"/>
              </a:rPr>
              <a:t>3.1 </a:t>
            </a:r>
            <a:r>
              <a:rPr lang="zh-CN" altLang="en-US" sz="3600" b="1" dirty="0" smtClean="0">
                <a:ea typeface="宋体" pitchFamily="2" charset="-122"/>
              </a:rPr>
              <a:t>对于泛型类（含集合类）</a:t>
            </a:r>
            <a:endParaRPr lang="en-US" altLang="zh-CN" sz="3600" b="1" dirty="0" smtClean="0">
              <a:ea typeface="宋体" pitchFamily="2" charset="-122"/>
            </a:endParaRPr>
          </a:p>
        </p:txBody>
      </p:sp>
      <p:sp>
        <p:nvSpPr>
          <p:cNvPr id="3" name="TextBox 2"/>
          <p:cNvSpPr txBox="1"/>
          <p:nvPr/>
        </p:nvSpPr>
        <p:spPr>
          <a:xfrm>
            <a:off x="357395" y="1772816"/>
            <a:ext cx="8568952" cy="1957524"/>
          </a:xfrm>
          <a:prstGeom prst="rect">
            <a:avLst/>
          </a:prstGeom>
          <a:noFill/>
        </p:spPr>
        <p:txBody>
          <a:bodyPr wrap="square" rtlCol="0">
            <a:spAutoFit/>
          </a:bodyPr>
          <a:lstStyle/>
          <a:p>
            <a:pPr>
              <a:lnSpc>
                <a:spcPct val="150000"/>
              </a:lnSpc>
            </a:pPr>
            <a:r>
              <a:rPr lang="en-US" altLang="zh-CN" sz="2800" b="1" dirty="0" smtClean="0">
                <a:ea typeface="宋体" pitchFamily="2" charset="-122"/>
              </a:rPr>
              <a:t>1.</a:t>
            </a:r>
            <a:r>
              <a:rPr lang="zh-CN" altLang="en-US" sz="2800" b="1" dirty="0" smtClean="0">
                <a:ea typeface="宋体" pitchFamily="2" charset="-122"/>
              </a:rPr>
              <a:t>对象实例化时不指定泛型，默认为：</a:t>
            </a:r>
            <a:r>
              <a:rPr lang="en-US" altLang="zh-CN" sz="2800" b="1" dirty="0" smtClean="0">
                <a:ea typeface="宋体" pitchFamily="2" charset="-122"/>
              </a:rPr>
              <a:t>Object</a:t>
            </a:r>
            <a:r>
              <a:rPr lang="zh-CN" altLang="en-US" sz="2800" b="1" dirty="0" smtClean="0">
                <a:ea typeface="宋体" pitchFamily="2" charset="-122"/>
              </a:rPr>
              <a:t>。</a:t>
            </a:r>
            <a:endParaRPr lang="en-US" altLang="zh-CN" sz="2800" b="1" dirty="0" smtClean="0">
              <a:ea typeface="宋体" pitchFamily="2" charset="-122"/>
            </a:endParaRPr>
          </a:p>
          <a:p>
            <a:pPr>
              <a:lnSpc>
                <a:spcPct val="150000"/>
              </a:lnSpc>
            </a:pPr>
            <a:r>
              <a:rPr lang="en-US" altLang="zh-CN" sz="2800" b="1" dirty="0" smtClean="0">
                <a:ea typeface="宋体" pitchFamily="2" charset="-122"/>
              </a:rPr>
              <a:t>2.</a:t>
            </a:r>
            <a:r>
              <a:rPr lang="zh-CN" altLang="en-US" sz="2800" b="1" dirty="0" smtClean="0">
                <a:ea typeface="宋体" pitchFamily="2" charset="-122"/>
              </a:rPr>
              <a:t>泛型不同的引用不能相互赋值。</a:t>
            </a:r>
            <a:endParaRPr lang="en-US" altLang="zh-CN" sz="2800" b="1" dirty="0" smtClean="0">
              <a:ea typeface="宋体" pitchFamily="2" charset="-122"/>
            </a:endParaRPr>
          </a:p>
          <a:p>
            <a:pPr>
              <a:lnSpc>
                <a:spcPct val="150000"/>
              </a:lnSpc>
            </a:pPr>
            <a:r>
              <a:rPr lang="en-US" altLang="zh-CN" sz="2800" b="1" dirty="0" smtClean="0">
                <a:ea typeface="宋体" pitchFamily="2" charset="-122"/>
              </a:rPr>
              <a:t>3.</a:t>
            </a:r>
            <a:r>
              <a:rPr lang="zh-CN" altLang="en-US" sz="2800" b="1" dirty="0" smtClean="0">
                <a:ea typeface="宋体" pitchFamily="2" charset="-122"/>
              </a:rPr>
              <a:t>加入集合中的对象类型必须与指定的泛型类型一致。</a:t>
            </a:r>
            <a:endParaRPr lang="en-US" altLang="zh-CN" sz="2800" b="1" dirty="0" smtClean="0">
              <a:ea typeface="宋体" pitchFamily="2" charset="-122"/>
            </a:endParaRPr>
          </a:p>
        </p:txBody>
      </p:sp>
      <p:pic>
        <p:nvPicPr>
          <p:cNvPr id="4" name="图片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174425" y="3861048"/>
            <a:ext cx="7128792" cy="2428986"/>
          </a:xfrm>
          <a:prstGeom prst="rect">
            <a:avLst/>
          </a:prstGeom>
        </p:spPr>
      </p:pic>
    </p:spTree>
    <p:extLst>
      <p:ext uri="{BB962C8B-B14F-4D97-AF65-F5344CB8AC3E}">
        <p14:creationId xmlns:p14="http://schemas.microsoft.com/office/powerpoint/2010/main" val="5109942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91880" y="5517232"/>
            <a:ext cx="5256584"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979712" y="908720"/>
            <a:ext cx="5976664" cy="646331"/>
          </a:xfrm>
          <a:prstGeom prst="rect">
            <a:avLst/>
          </a:prstGeom>
          <a:noFill/>
        </p:spPr>
        <p:txBody>
          <a:bodyPr wrap="square" rtlCol="0">
            <a:spAutoFit/>
          </a:bodyPr>
          <a:lstStyle/>
          <a:p>
            <a:r>
              <a:rPr lang="en-US" altLang="zh-CN" sz="3600" b="1" dirty="0" smtClean="0">
                <a:ea typeface="宋体" pitchFamily="2" charset="-122"/>
              </a:rPr>
              <a:t>3.1 </a:t>
            </a:r>
            <a:r>
              <a:rPr lang="zh-CN" altLang="en-US" sz="3600" b="1" dirty="0" smtClean="0">
                <a:ea typeface="宋体" pitchFamily="2" charset="-122"/>
              </a:rPr>
              <a:t>对于泛型类（含集合类）</a:t>
            </a:r>
            <a:endParaRPr lang="en-US" altLang="zh-CN" sz="3600" b="1" dirty="0" smtClean="0">
              <a:ea typeface="宋体" pitchFamily="2" charset="-122"/>
            </a:endParaRPr>
          </a:p>
        </p:txBody>
      </p:sp>
      <p:sp>
        <p:nvSpPr>
          <p:cNvPr id="3" name="TextBox 2"/>
          <p:cNvSpPr txBox="1"/>
          <p:nvPr/>
        </p:nvSpPr>
        <p:spPr>
          <a:xfrm>
            <a:off x="345232" y="2060848"/>
            <a:ext cx="8403232" cy="3323987"/>
          </a:xfrm>
          <a:prstGeom prst="rect">
            <a:avLst/>
          </a:prstGeom>
          <a:noFill/>
        </p:spPr>
        <p:txBody>
          <a:bodyPr wrap="square" rtlCol="0">
            <a:spAutoFit/>
          </a:bodyPr>
          <a:lstStyle/>
          <a:p>
            <a:pPr>
              <a:lnSpc>
                <a:spcPct val="150000"/>
              </a:lnSpc>
            </a:pPr>
            <a:r>
              <a:rPr lang="en-US" altLang="zh-CN" sz="2800" b="1" dirty="0" smtClean="0">
                <a:ea typeface="宋体" pitchFamily="2" charset="-122"/>
              </a:rPr>
              <a:t>4.</a:t>
            </a:r>
            <a:r>
              <a:rPr lang="zh-CN" altLang="en-US" sz="2800" b="1" dirty="0" smtClean="0">
                <a:solidFill>
                  <a:srgbClr val="C00000"/>
                </a:solidFill>
                <a:ea typeface="宋体" pitchFamily="2" charset="-122"/>
              </a:rPr>
              <a:t>静态方法中不能使用类的泛型。</a:t>
            </a:r>
            <a:endParaRPr lang="en-US" altLang="zh-CN" sz="2800" b="1" dirty="0" smtClean="0">
              <a:solidFill>
                <a:srgbClr val="C00000"/>
              </a:solidFill>
              <a:ea typeface="宋体" pitchFamily="2" charset="-122"/>
            </a:endParaRPr>
          </a:p>
          <a:p>
            <a:pPr>
              <a:lnSpc>
                <a:spcPct val="150000"/>
              </a:lnSpc>
            </a:pPr>
            <a:r>
              <a:rPr lang="en-US" altLang="zh-CN" sz="2800" b="1" dirty="0" smtClean="0">
                <a:ea typeface="宋体" pitchFamily="2" charset="-122"/>
              </a:rPr>
              <a:t>5.</a:t>
            </a:r>
            <a:r>
              <a:rPr lang="zh-CN" altLang="en-US" sz="2800" b="1" dirty="0" smtClean="0">
                <a:ea typeface="宋体" pitchFamily="2" charset="-122"/>
              </a:rPr>
              <a:t>如果泛型类是一个接口或抽象类，则不可创建泛型  </a:t>
            </a:r>
            <a:endParaRPr lang="en-US" altLang="zh-CN" sz="2800" b="1" dirty="0" smtClean="0">
              <a:ea typeface="宋体" pitchFamily="2" charset="-122"/>
            </a:endParaRPr>
          </a:p>
          <a:p>
            <a:pPr>
              <a:lnSpc>
                <a:spcPct val="150000"/>
              </a:lnSpc>
            </a:pPr>
            <a:r>
              <a:rPr lang="en-US" altLang="zh-CN" sz="2800" b="1" dirty="0">
                <a:ea typeface="宋体" pitchFamily="2" charset="-122"/>
              </a:rPr>
              <a:t> </a:t>
            </a:r>
            <a:r>
              <a:rPr lang="en-US" altLang="zh-CN" sz="2800" b="1" dirty="0" smtClean="0">
                <a:ea typeface="宋体" pitchFamily="2" charset="-122"/>
              </a:rPr>
              <a:t> </a:t>
            </a:r>
            <a:r>
              <a:rPr lang="zh-CN" altLang="en-US" sz="2800" b="1" dirty="0" smtClean="0">
                <a:ea typeface="宋体" pitchFamily="2" charset="-122"/>
              </a:rPr>
              <a:t>类的对象。</a:t>
            </a:r>
            <a:endParaRPr lang="en-US" altLang="zh-CN" sz="2800" b="1" dirty="0" smtClean="0">
              <a:ea typeface="宋体" pitchFamily="2" charset="-122"/>
            </a:endParaRPr>
          </a:p>
          <a:p>
            <a:pPr>
              <a:lnSpc>
                <a:spcPct val="150000"/>
              </a:lnSpc>
            </a:pPr>
            <a:r>
              <a:rPr lang="en-US" altLang="zh-CN" sz="2800" b="1" dirty="0" smtClean="0">
                <a:ea typeface="宋体" pitchFamily="2" charset="-122"/>
              </a:rPr>
              <a:t>6.</a:t>
            </a:r>
            <a:r>
              <a:rPr lang="zh-CN" altLang="en-US" sz="2800" b="1" dirty="0" smtClean="0">
                <a:ea typeface="宋体" pitchFamily="2" charset="-122"/>
              </a:rPr>
              <a:t>不能在</a:t>
            </a:r>
            <a:r>
              <a:rPr lang="en-US" altLang="zh-CN" sz="2800" b="1" dirty="0" smtClean="0">
                <a:ea typeface="宋体" pitchFamily="2" charset="-122"/>
              </a:rPr>
              <a:t>catch</a:t>
            </a:r>
            <a:r>
              <a:rPr lang="zh-CN" altLang="en-US" sz="2800" b="1" dirty="0" smtClean="0">
                <a:ea typeface="宋体" pitchFamily="2" charset="-122"/>
              </a:rPr>
              <a:t>中使用泛型</a:t>
            </a:r>
            <a:endParaRPr lang="en-US" altLang="zh-CN" sz="2800" b="1" dirty="0" smtClean="0">
              <a:ea typeface="宋体" pitchFamily="2" charset="-122"/>
            </a:endParaRPr>
          </a:p>
          <a:p>
            <a:pPr>
              <a:lnSpc>
                <a:spcPct val="150000"/>
              </a:lnSpc>
            </a:pPr>
            <a:r>
              <a:rPr lang="en-US" altLang="zh-CN" sz="2800" b="1" dirty="0" smtClean="0">
                <a:ea typeface="宋体" pitchFamily="2" charset="-122"/>
              </a:rPr>
              <a:t>7.</a:t>
            </a:r>
            <a:r>
              <a:rPr lang="zh-CN" altLang="en-US" sz="2800" b="1" dirty="0" smtClean="0">
                <a:ea typeface="宋体" pitchFamily="2" charset="-122"/>
              </a:rPr>
              <a:t>从泛型类派生子类，泛型类型需具体化</a:t>
            </a:r>
            <a:endParaRPr lang="zh-CN" altLang="en-US" sz="2800" b="1" dirty="0">
              <a:ea typeface="宋体" pitchFamily="2" charset="-122"/>
            </a:endParaRPr>
          </a:p>
        </p:txBody>
      </p:sp>
      <p:sp>
        <p:nvSpPr>
          <p:cNvPr id="4" name="矩形 3"/>
          <p:cNvSpPr/>
          <p:nvPr/>
        </p:nvSpPr>
        <p:spPr>
          <a:xfrm>
            <a:off x="3563888" y="5661248"/>
            <a:ext cx="5256584" cy="707886"/>
          </a:xfrm>
          <a:prstGeom prst="rect">
            <a:avLst/>
          </a:prstGeom>
        </p:spPr>
        <p:txBody>
          <a:bodyPr wrap="square">
            <a:spAutoFit/>
          </a:bodyPr>
          <a:lstStyle/>
          <a:p>
            <a:r>
              <a:rPr lang="zh-CN" altLang="en-US" sz="2000" b="1" dirty="0">
                <a:solidFill>
                  <a:srgbClr val="FFFF00"/>
                </a:solidFill>
                <a:ea typeface="宋体" pitchFamily="2" charset="-122"/>
              </a:rPr>
              <a:t>把一</a:t>
            </a:r>
            <a:r>
              <a:rPr lang="zh-CN" altLang="en-US" sz="2000" b="1" dirty="0" smtClean="0">
                <a:solidFill>
                  <a:srgbClr val="FFFF00"/>
                </a:solidFill>
                <a:ea typeface="宋体" pitchFamily="2" charset="-122"/>
              </a:rPr>
              <a:t>个集合中</a:t>
            </a:r>
            <a:r>
              <a:rPr lang="zh-CN" altLang="en-US" sz="2000" b="1" dirty="0">
                <a:solidFill>
                  <a:srgbClr val="FFFF00"/>
                </a:solidFill>
                <a:ea typeface="宋体" pitchFamily="2" charset="-122"/>
              </a:rPr>
              <a:t>的内容限制为一个特定的</a:t>
            </a:r>
            <a:r>
              <a:rPr lang="zh-CN" altLang="en-US" sz="2000" b="1" dirty="0" smtClean="0">
                <a:solidFill>
                  <a:srgbClr val="FFFF00"/>
                </a:solidFill>
                <a:ea typeface="宋体" pitchFamily="2" charset="-122"/>
              </a:rPr>
              <a:t>数据类型，这</a:t>
            </a:r>
            <a:r>
              <a:rPr lang="zh-CN" altLang="en-US" sz="2000" b="1" dirty="0">
                <a:solidFill>
                  <a:srgbClr val="FFFF00"/>
                </a:solidFill>
                <a:ea typeface="宋体" pitchFamily="2" charset="-122"/>
              </a:rPr>
              <a:t>就是</a:t>
            </a:r>
            <a:r>
              <a:rPr lang="en-US" altLang="zh-CN" sz="2000" b="1" dirty="0">
                <a:solidFill>
                  <a:srgbClr val="FFFF00"/>
                </a:solidFill>
                <a:ea typeface="宋体" pitchFamily="2" charset="-122"/>
              </a:rPr>
              <a:t>generics</a:t>
            </a:r>
            <a:r>
              <a:rPr lang="zh-CN" altLang="en-US" sz="2000" b="1" dirty="0">
                <a:solidFill>
                  <a:srgbClr val="FFFF00"/>
                </a:solidFill>
                <a:ea typeface="宋体" pitchFamily="2" charset="-122"/>
              </a:rPr>
              <a:t>背后的核心思想。</a:t>
            </a:r>
          </a:p>
        </p:txBody>
      </p:sp>
    </p:spTree>
    <p:extLst>
      <p:ext uri="{BB962C8B-B14F-4D97-AF65-F5344CB8AC3E}">
        <p14:creationId xmlns:p14="http://schemas.microsoft.com/office/powerpoint/2010/main" val="40172447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872" y="1196752"/>
            <a:ext cx="4644008" cy="4165436"/>
          </a:xfrm>
        </p:spPr>
        <p:txBody>
          <a:bodyPr>
            <a:noAutofit/>
          </a:bodyPr>
          <a:lstStyle/>
          <a:p>
            <a:pPr marL="0" indent="0">
              <a:buNone/>
            </a:pPr>
            <a:r>
              <a:rPr lang="en-US" altLang="zh-CN" sz="2400" b="1" dirty="0">
                <a:solidFill>
                  <a:srgbClr val="C00000"/>
                </a:solidFill>
                <a:ea typeface="宋体" pitchFamily="2" charset="-122"/>
              </a:rPr>
              <a:t>class Person&lt;T&gt;{</a:t>
            </a:r>
          </a:p>
          <a:p>
            <a:pPr marL="0" indent="0">
              <a:buNone/>
            </a:pPr>
            <a:r>
              <a:rPr lang="en-US" altLang="zh-CN" sz="2400" b="1" dirty="0">
                <a:solidFill>
                  <a:srgbClr val="C00000"/>
                </a:solidFill>
                <a:ea typeface="宋体" pitchFamily="2" charset="-122"/>
              </a:rPr>
              <a:t>	</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使用</a:t>
            </a:r>
            <a:r>
              <a:rPr lang="en-US" altLang="zh-CN" sz="2400" b="1" dirty="0">
                <a:solidFill>
                  <a:srgbClr val="0000FF"/>
                </a:solidFill>
                <a:ea typeface="宋体" pitchFamily="2" charset="-122"/>
              </a:rPr>
              <a:t>T</a:t>
            </a:r>
            <a:r>
              <a:rPr lang="zh-CN" altLang="en-US" sz="2400" b="1" dirty="0">
                <a:solidFill>
                  <a:srgbClr val="0000FF"/>
                </a:solidFill>
                <a:ea typeface="宋体" pitchFamily="2" charset="-122"/>
              </a:rPr>
              <a:t>类型定义变量</a:t>
            </a:r>
          </a:p>
          <a:p>
            <a:pPr marL="0" indent="0">
              <a:buNone/>
            </a:pPr>
            <a:r>
              <a:rPr lang="zh-CN" altLang="en-US" sz="2400" b="1" dirty="0">
                <a:solidFill>
                  <a:srgbClr val="C00000"/>
                </a:solidFill>
                <a:ea typeface="宋体" pitchFamily="2" charset="-122"/>
              </a:rPr>
              <a:t>	</a:t>
            </a:r>
            <a:r>
              <a:rPr lang="en-US" altLang="zh-CN" sz="2400" b="1" dirty="0">
                <a:solidFill>
                  <a:srgbClr val="C00000"/>
                </a:solidFill>
                <a:ea typeface="宋体" pitchFamily="2" charset="-122"/>
              </a:rPr>
              <a:t>private T info;</a:t>
            </a:r>
          </a:p>
          <a:p>
            <a:pPr marL="0" indent="0">
              <a:buNone/>
            </a:pPr>
            <a:r>
              <a:rPr lang="en-US" altLang="zh-CN" sz="2400" b="1" dirty="0">
                <a:solidFill>
                  <a:srgbClr val="C00000"/>
                </a:solidFill>
                <a:ea typeface="宋体" pitchFamily="2" charset="-122"/>
              </a:rPr>
              <a:t>	</a:t>
            </a:r>
            <a:r>
              <a:rPr lang="en-US" altLang="zh-CN" sz="2400" b="1" dirty="0">
                <a:solidFill>
                  <a:srgbClr val="0000FF"/>
                </a:solidFill>
                <a:ea typeface="宋体" pitchFamily="2" charset="-122"/>
              </a:rPr>
              <a:t>//</a:t>
            </a:r>
            <a:r>
              <a:rPr lang="zh-CN" altLang="en-US" sz="2400" b="1" dirty="0">
                <a:solidFill>
                  <a:srgbClr val="0000FF"/>
                </a:solidFill>
                <a:ea typeface="宋体" pitchFamily="2" charset="-122"/>
              </a:rPr>
              <a:t>使用</a:t>
            </a:r>
            <a:r>
              <a:rPr lang="en-US" altLang="zh-CN" sz="2400" b="1" dirty="0">
                <a:solidFill>
                  <a:srgbClr val="0000FF"/>
                </a:solidFill>
                <a:ea typeface="宋体" pitchFamily="2" charset="-122"/>
              </a:rPr>
              <a:t>T</a:t>
            </a:r>
            <a:r>
              <a:rPr lang="zh-CN" altLang="en-US" sz="2400" b="1" dirty="0">
                <a:solidFill>
                  <a:srgbClr val="0000FF"/>
                </a:solidFill>
                <a:ea typeface="宋体" pitchFamily="2" charset="-122"/>
              </a:rPr>
              <a:t>类型定义一般方法</a:t>
            </a:r>
          </a:p>
          <a:p>
            <a:pPr marL="0" indent="0">
              <a:buNone/>
            </a:pPr>
            <a:r>
              <a:rPr lang="zh-CN" altLang="en-US" sz="2400" b="1" dirty="0">
                <a:solidFill>
                  <a:srgbClr val="C00000"/>
                </a:solidFill>
                <a:ea typeface="宋体" pitchFamily="2" charset="-122"/>
              </a:rPr>
              <a:t>	</a:t>
            </a:r>
            <a:r>
              <a:rPr lang="en-US" altLang="zh-CN" sz="2400" b="1" dirty="0">
                <a:solidFill>
                  <a:srgbClr val="C00000"/>
                </a:solidFill>
                <a:ea typeface="宋体" pitchFamily="2" charset="-122"/>
              </a:rPr>
              <a:t>public T </a:t>
            </a:r>
            <a:r>
              <a:rPr lang="en-US" altLang="zh-CN" sz="2400" b="1" dirty="0" err="1">
                <a:solidFill>
                  <a:srgbClr val="C00000"/>
                </a:solidFill>
                <a:ea typeface="宋体" pitchFamily="2" charset="-122"/>
              </a:rPr>
              <a:t>getInfo</a:t>
            </a:r>
            <a:r>
              <a:rPr lang="en-US" altLang="zh-CN" sz="2400" b="1" dirty="0">
                <a:solidFill>
                  <a:srgbClr val="C00000"/>
                </a:solidFill>
                <a:ea typeface="宋体" pitchFamily="2" charset="-122"/>
              </a:rPr>
              <a:t>(){</a:t>
            </a:r>
          </a:p>
          <a:p>
            <a:pPr marL="0" indent="0">
              <a:buNone/>
            </a:pPr>
            <a:r>
              <a:rPr lang="en-US" altLang="zh-CN" sz="2400" b="1" dirty="0">
                <a:solidFill>
                  <a:srgbClr val="C00000"/>
                </a:solidFill>
                <a:ea typeface="宋体" pitchFamily="2" charset="-122"/>
              </a:rPr>
              <a:t>		return info;</a:t>
            </a:r>
          </a:p>
          <a:p>
            <a:pPr marL="0" indent="0">
              <a:buNone/>
            </a:pPr>
            <a:r>
              <a:rPr lang="en-US" altLang="zh-CN" sz="2400" b="1" dirty="0">
                <a:solidFill>
                  <a:srgbClr val="C00000"/>
                </a:solidFill>
                <a:ea typeface="宋体" pitchFamily="2" charset="-122"/>
              </a:rPr>
              <a:t>	}</a:t>
            </a:r>
          </a:p>
          <a:p>
            <a:pPr marL="0" indent="0">
              <a:buNone/>
            </a:pPr>
            <a:r>
              <a:rPr lang="en-US" altLang="zh-CN" sz="2400" b="1" dirty="0">
                <a:solidFill>
                  <a:srgbClr val="C00000"/>
                </a:solidFill>
                <a:ea typeface="宋体" pitchFamily="2" charset="-122"/>
              </a:rPr>
              <a:t>	public void </a:t>
            </a:r>
            <a:r>
              <a:rPr lang="en-US" altLang="zh-CN" sz="2400" b="1" dirty="0" err="1">
                <a:solidFill>
                  <a:srgbClr val="C00000"/>
                </a:solidFill>
                <a:ea typeface="宋体" pitchFamily="2" charset="-122"/>
              </a:rPr>
              <a:t>setInfo</a:t>
            </a:r>
            <a:r>
              <a:rPr lang="en-US" altLang="zh-CN" sz="2400" b="1" dirty="0">
                <a:solidFill>
                  <a:srgbClr val="C00000"/>
                </a:solidFill>
                <a:ea typeface="宋体" pitchFamily="2" charset="-122"/>
              </a:rPr>
              <a:t>(T info){</a:t>
            </a:r>
          </a:p>
          <a:p>
            <a:pPr marL="0" indent="0">
              <a:buNone/>
            </a:pPr>
            <a:r>
              <a:rPr lang="en-US" altLang="zh-CN" sz="2400" b="1" dirty="0">
                <a:solidFill>
                  <a:srgbClr val="C00000"/>
                </a:solidFill>
                <a:ea typeface="宋体" pitchFamily="2" charset="-122"/>
              </a:rPr>
              <a:t>		this.info = info;</a:t>
            </a:r>
          </a:p>
          <a:p>
            <a:pPr marL="0" indent="0">
              <a:buNone/>
            </a:pPr>
            <a:r>
              <a:rPr lang="en-US" altLang="zh-CN" sz="2400" b="1" dirty="0">
                <a:solidFill>
                  <a:srgbClr val="C00000"/>
                </a:solidFill>
                <a:ea typeface="宋体" pitchFamily="2" charset="-122"/>
              </a:rPr>
              <a:t>	</a:t>
            </a:r>
            <a:r>
              <a:rPr lang="en-US" altLang="zh-CN" sz="2400" b="1" dirty="0" smtClean="0">
                <a:solidFill>
                  <a:srgbClr val="C00000"/>
                </a:solidFill>
                <a:ea typeface="宋体" pitchFamily="2" charset="-122"/>
              </a:rPr>
              <a:t>}</a:t>
            </a:r>
            <a:endParaRPr lang="en-US" altLang="zh-CN" sz="2400" b="1" dirty="0">
              <a:solidFill>
                <a:srgbClr val="C00000"/>
              </a:solidFill>
              <a:ea typeface="宋体" pitchFamily="2" charset="-122"/>
            </a:endParaRPr>
          </a:p>
        </p:txBody>
      </p:sp>
      <p:sp>
        <p:nvSpPr>
          <p:cNvPr id="4" name="TextBox 3"/>
          <p:cNvSpPr txBox="1"/>
          <p:nvPr/>
        </p:nvSpPr>
        <p:spPr>
          <a:xfrm>
            <a:off x="4672560" y="1196752"/>
            <a:ext cx="4320480" cy="5262979"/>
          </a:xfrm>
          <a:prstGeom prst="rect">
            <a:avLst/>
          </a:prstGeom>
          <a:noFill/>
        </p:spPr>
        <p:txBody>
          <a:bodyPr wrap="square" rtlCol="0">
            <a:spAutoFit/>
          </a:bodyPr>
          <a:lstStyle/>
          <a:p>
            <a:r>
              <a:rPr lang="en-US" altLang="zh-CN" sz="2400" b="1" dirty="0" smtClean="0">
                <a:solidFill>
                  <a:srgbClr val="0000FF"/>
                </a:solidFill>
                <a:ea typeface="宋体" pitchFamily="2" charset="-122"/>
              </a:rPr>
              <a:t>//</a:t>
            </a:r>
            <a:r>
              <a:rPr lang="zh-CN" altLang="en-US" sz="2400" b="1" dirty="0">
                <a:solidFill>
                  <a:srgbClr val="0000FF"/>
                </a:solidFill>
                <a:ea typeface="宋体" pitchFamily="2" charset="-122"/>
              </a:rPr>
              <a:t>使用</a:t>
            </a:r>
            <a:r>
              <a:rPr lang="en-US" altLang="zh-CN" sz="2400" b="1" dirty="0">
                <a:solidFill>
                  <a:srgbClr val="0000FF"/>
                </a:solidFill>
                <a:ea typeface="宋体" pitchFamily="2" charset="-122"/>
              </a:rPr>
              <a:t>T</a:t>
            </a:r>
            <a:r>
              <a:rPr lang="zh-CN" altLang="en-US" sz="2400" b="1" dirty="0">
                <a:solidFill>
                  <a:srgbClr val="0000FF"/>
                </a:solidFill>
                <a:ea typeface="宋体" pitchFamily="2" charset="-122"/>
              </a:rPr>
              <a:t>类型定义构造器</a:t>
            </a:r>
          </a:p>
          <a:p>
            <a:r>
              <a:rPr lang="en-US" altLang="zh-CN" sz="2400" b="1" dirty="0" smtClean="0">
                <a:solidFill>
                  <a:srgbClr val="C00000"/>
                </a:solidFill>
                <a:ea typeface="宋体" pitchFamily="2" charset="-122"/>
              </a:rPr>
              <a:t>public </a:t>
            </a:r>
            <a:r>
              <a:rPr lang="en-US" altLang="zh-CN" sz="2400" b="1" dirty="0">
                <a:solidFill>
                  <a:srgbClr val="C00000"/>
                </a:solidFill>
                <a:ea typeface="宋体" pitchFamily="2" charset="-122"/>
              </a:rPr>
              <a:t>Person(){}</a:t>
            </a:r>
          </a:p>
          <a:p>
            <a:r>
              <a:rPr lang="en-US" altLang="zh-CN" sz="2400" b="1" dirty="0" smtClean="0">
                <a:solidFill>
                  <a:srgbClr val="C00000"/>
                </a:solidFill>
                <a:ea typeface="宋体" pitchFamily="2" charset="-122"/>
              </a:rPr>
              <a:t>public </a:t>
            </a:r>
            <a:r>
              <a:rPr lang="en-US" altLang="zh-CN" sz="2400" b="1" dirty="0">
                <a:solidFill>
                  <a:srgbClr val="C00000"/>
                </a:solidFill>
                <a:ea typeface="宋体" pitchFamily="2" charset="-122"/>
              </a:rPr>
              <a:t>Person(T info){</a:t>
            </a:r>
          </a:p>
          <a:p>
            <a:r>
              <a:rPr lang="en-US" altLang="zh-CN" sz="2400" b="1" dirty="0">
                <a:solidFill>
                  <a:srgbClr val="C00000"/>
                </a:solidFill>
                <a:ea typeface="宋体" pitchFamily="2" charset="-122"/>
              </a:rPr>
              <a:t>	</a:t>
            </a:r>
            <a:r>
              <a:rPr lang="en-US" altLang="zh-CN" sz="2400" b="1" dirty="0" smtClean="0">
                <a:solidFill>
                  <a:srgbClr val="C00000"/>
                </a:solidFill>
                <a:ea typeface="宋体" pitchFamily="2" charset="-122"/>
              </a:rPr>
              <a:t>this.info </a:t>
            </a:r>
            <a:r>
              <a:rPr lang="en-US" altLang="zh-CN" sz="2400" b="1" dirty="0">
                <a:solidFill>
                  <a:srgbClr val="C00000"/>
                </a:solidFill>
                <a:ea typeface="宋体" pitchFamily="2" charset="-122"/>
              </a:rPr>
              <a:t>= info;</a:t>
            </a:r>
          </a:p>
          <a:p>
            <a:r>
              <a:rPr lang="en-US" altLang="zh-CN" sz="2400" b="1" dirty="0" smtClean="0">
                <a:solidFill>
                  <a:srgbClr val="C00000"/>
                </a:solidFill>
                <a:ea typeface="宋体" pitchFamily="2" charset="-122"/>
              </a:rPr>
              <a:t>}</a:t>
            </a:r>
            <a:endParaRPr lang="en-US" altLang="zh-CN" sz="2400" b="1" dirty="0">
              <a:solidFill>
                <a:srgbClr val="C00000"/>
              </a:solidFill>
              <a:ea typeface="宋体" pitchFamily="2" charset="-122"/>
            </a:endParaRPr>
          </a:p>
          <a:p>
            <a:r>
              <a:rPr lang="en-US" altLang="zh-CN" sz="2400" b="1" dirty="0" smtClean="0">
                <a:solidFill>
                  <a:srgbClr val="0000FF"/>
                </a:solidFill>
                <a:ea typeface="宋体" pitchFamily="2" charset="-122"/>
              </a:rPr>
              <a:t>//</a:t>
            </a:r>
            <a:r>
              <a:rPr lang="en-US" altLang="zh-CN" sz="2400" b="1" dirty="0">
                <a:solidFill>
                  <a:srgbClr val="0000FF"/>
                </a:solidFill>
                <a:ea typeface="宋体" pitchFamily="2" charset="-122"/>
              </a:rPr>
              <a:t>static</a:t>
            </a:r>
            <a:r>
              <a:rPr lang="zh-CN" altLang="en-US" sz="2400" b="1" dirty="0">
                <a:solidFill>
                  <a:srgbClr val="0000FF"/>
                </a:solidFill>
                <a:ea typeface="宋体" pitchFamily="2" charset="-122"/>
              </a:rPr>
              <a:t>的方法中不能声明泛型</a:t>
            </a:r>
          </a:p>
          <a:p>
            <a:r>
              <a:rPr lang="en-US" altLang="zh-CN" sz="2400" b="1" dirty="0" smtClean="0">
                <a:solidFill>
                  <a:srgbClr val="C00000"/>
                </a:solidFill>
                <a:ea typeface="宋体" pitchFamily="2" charset="-122"/>
              </a:rPr>
              <a:t>//public </a:t>
            </a:r>
            <a:r>
              <a:rPr lang="en-US" altLang="zh-CN" sz="2400" b="1" dirty="0">
                <a:solidFill>
                  <a:srgbClr val="C00000"/>
                </a:solidFill>
                <a:ea typeface="宋体" pitchFamily="2" charset="-122"/>
              </a:rPr>
              <a:t>static void show(T t){</a:t>
            </a:r>
          </a:p>
          <a:p>
            <a:r>
              <a:rPr lang="en-US" altLang="zh-CN" sz="2400" b="1" dirty="0" smtClean="0">
                <a:solidFill>
                  <a:srgbClr val="C00000"/>
                </a:solidFill>
                <a:ea typeface="宋体" pitchFamily="2" charset="-122"/>
              </a:rPr>
              <a:t>//}</a:t>
            </a:r>
            <a:endParaRPr lang="en-US" altLang="zh-CN" sz="2400" b="1" dirty="0">
              <a:solidFill>
                <a:srgbClr val="C00000"/>
              </a:solidFill>
              <a:ea typeface="宋体" pitchFamily="2" charset="-122"/>
            </a:endParaRPr>
          </a:p>
          <a:p>
            <a:r>
              <a:rPr lang="en-US" altLang="zh-CN" sz="2400" b="1" dirty="0" smtClean="0">
                <a:solidFill>
                  <a:srgbClr val="0000FF"/>
                </a:solidFill>
                <a:ea typeface="宋体" pitchFamily="2" charset="-122"/>
              </a:rPr>
              <a:t>//</a:t>
            </a:r>
            <a:r>
              <a:rPr lang="zh-CN" altLang="en-US" sz="2400" b="1" dirty="0">
                <a:solidFill>
                  <a:srgbClr val="0000FF"/>
                </a:solidFill>
                <a:ea typeface="宋体" pitchFamily="2" charset="-122"/>
              </a:rPr>
              <a:t>不能在</a:t>
            </a:r>
            <a:r>
              <a:rPr lang="en-US" altLang="zh-CN" sz="2400" b="1" dirty="0">
                <a:solidFill>
                  <a:srgbClr val="0000FF"/>
                </a:solidFill>
                <a:ea typeface="宋体" pitchFamily="2" charset="-122"/>
              </a:rPr>
              <a:t>try-catch</a:t>
            </a:r>
            <a:r>
              <a:rPr lang="zh-CN" altLang="en-US" sz="2400" b="1" dirty="0">
                <a:solidFill>
                  <a:srgbClr val="0000FF"/>
                </a:solidFill>
                <a:ea typeface="宋体" pitchFamily="2" charset="-122"/>
              </a:rPr>
              <a:t>中使用泛型定义</a:t>
            </a:r>
          </a:p>
          <a:p>
            <a:r>
              <a:rPr lang="en-US" altLang="zh-CN" sz="2400" b="1" dirty="0" smtClean="0">
                <a:solidFill>
                  <a:srgbClr val="C00000"/>
                </a:solidFill>
                <a:ea typeface="宋体" pitchFamily="2" charset="-122"/>
              </a:rPr>
              <a:t>//</a:t>
            </a:r>
            <a:r>
              <a:rPr lang="en-US" altLang="zh-CN" sz="2400" b="1" dirty="0">
                <a:solidFill>
                  <a:srgbClr val="C00000"/>
                </a:solidFill>
                <a:ea typeface="宋体" pitchFamily="2" charset="-122"/>
              </a:rPr>
              <a:t>try{}</a:t>
            </a:r>
          </a:p>
          <a:p>
            <a:r>
              <a:rPr lang="en-US" altLang="zh-CN" sz="2400" b="1" dirty="0" smtClean="0">
                <a:solidFill>
                  <a:srgbClr val="C00000"/>
                </a:solidFill>
                <a:ea typeface="宋体" pitchFamily="2" charset="-122"/>
              </a:rPr>
              <a:t>//</a:t>
            </a:r>
            <a:r>
              <a:rPr lang="en-US" altLang="zh-CN" sz="2400" b="1" dirty="0">
                <a:solidFill>
                  <a:srgbClr val="C00000"/>
                </a:solidFill>
                <a:ea typeface="宋体" pitchFamily="2" charset="-122"/>
              </a:rPr>
              <a:t>catch(T t){}		</a:t>
            </a:r>
          </a:p>
          <a:p>
            <a:r>
              <a:rPr lang="en-US" altLang="zh-CN" sz="2400" b="1" dirty="0">
                <a:solidFill>
                  <a:srgbClr val="C00000"/>
                </a:solidFill>
                <a:ea typeface="宋体" pitchFamily="2" charset="-122"/>
              </a:rPr>
              <a:t>}</a:t>
            </a:r>
            <a:endParaRPr lang="zh-CN" altLang="en-US" sz="2400" b="1" dirty="0">
              <a:solidFill>
                <a:srgbClr val="C00000"/>
              </a:solidFill>
              <a:ea typeface="宋体" pitchFamily="2" charset="-122"/>
            </a:endParaRPr>
          </a:p>
          <a:p>
            <a:endParaRPr lang="zh-CN" altLang="en-US" sz="2400" dirty="0">
              <a:ea typeface="宋体" pitchFamily="2" charset="-122"/>
            </a:endParaRPr>
          </a:p>
        </p:txBody>
      </p:sp>
      <p:sp>
        <p:nvSpPr>
          <p:cNvPr id="5" name="TextBox 4"/>
          <p:cNvSpPr txBox="1"/>
          <p:nvPr/>
        </p:nvSpPr>
        <p:spPr>
          <a:xfrm>
            <a:off x="2728344" y="575916"/>
            <a:ext cx="3888432" cy="646331"/>
          </a:xfrm>
          <a:prstGeom prst="rect">
            <a:avLst/>
          </a:prstGeom>
          <a:noFill/>
        </p:spPr>
        <p:txBody>
          <a:bodyPr wrap="square" rtlCol="0">
            <a:spAutoFit/>
          </a:bodyPr>
          <a:lstStyle/>
          <a:p>
            <a:r>
              <a:rPr lang="en-US" altLang="zh-CN" sz="3600" b="1" dirty="0" smtClean="0">
                <a:ea typeface="宋体" pitchFamily="2" charset="-122"/>
              </a:rPr>
              <a:t>3.2 </a:t>
            </a:r>
            <a:r>
              <a:rPr lang="zh-CN" altLang="en-US" sz="3600" b="1" dirty="0" smtClean="0">
                <a:ea typeface="宋体" pitchFamily="2" charset="-122"/>
              </a:rPr>
              <a:t>自定义泛型类</a:t>
            </a:r>
            <a:endParaRPr lang="en-US" altLang="zh-CN" sz="3600" b="1" dirty="0" smtClean="0">
              <a:ea typeface="宋体" pitchFamily="2" charset="-122"/>
            </a:endParaRPr>
          </a:p>
        </p:txBody>
      </p:sp>
    </p:spTree>
    <p:extLst>
      <p:ext uri="{BB962C8B-B14F-4D97-AF65-F5344CB8AC3E}">
        <p14:creationId xmlns:p14="http://schemas.microsoft.com/office/powerpoint/2010/main" val="31676940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24" y="719763"/>
            <a:ext cx="3888432" cy="646331"/>
          </a:xfrm>
          <a:prstGeom prst="rect">
            <a:avLst/>
          </a:prstGeom>
          <a:noFill/>
        </p:spPr>
        <p:txBody>
          <a:bodyPr wrap="square" rtlCol="0">
            <a:spAutoFit/>
          </a:bodyPr>
          <a:lstStyle/>
          <a:p>
            <a:r>
              <a:rPr lang="en-US" altLang="zh-CN" sz="3600" b="1" dirty="0" smtClean="0">
                <a:ea typeface="宋体" pitchFamily="2" charset="-122"/>
              </a:rPr>
              <a:t>3.3 </a:t>
            </a:r>
            <a:r>
              <a:rPr lang="zh-CN" altLang="en-US" sz="3600" b="1" dirty="0" smtClean="0">
                <a:ea typeface="宋体" pitchFamily="2" charset="-122"/>
              </a:rPr>
              <a:t>对于泛型方法</a:t>
            </a:r>
            <a:endParaRPr lang="en-US" altLang="zh-CN" sz="3600" b="1" dirty="0" smtClean="0">
              <a:ea typeface="宋体" pitchFamily="2" charset="-122"/>
            </a:endParaRPr>
          </a:p>
        </p:txBody>
      </p:sp>
      <p:sp>
        <p:nvSpPr>
          <p:cNvPr id="3" name="TextBox 2"/>
          <p:cNvSpPr txBox="1"/>
          <p:nvPr/>
        </p:nvSpPr>
        <p:spPr>
          <a:xfrm>
            <a:off x="258251" y="1366094"/>
            <a:ext cx="8712968" cy="5468164"/>
          </a:xfrm>
          <a:prstGeom prst="rect">
            <a:avLst/>
          </a:prstGeom>
          <a:noFill/>
        </p:spPr>
        <p:txBody>
          <a:bodyPr wrap="square" rtlCol="0">
            <a:spAutoFit/>
          </a:bodyPr>
          <a:lstStyle/>
          <a:p>
            <a:r>
              <a:rPr lang="zh-CN" altLang="en-US" sz="2400" b="1" dirty="0" smtClean="0">
                <a:ea typeface="宋体" pitchFamily="2" charset="-122"/>
              </a:rPr>
              <a:t>方法，也可以被泛型化，不管此时定义在其中的类是不是泛型化的。在泛型方法中可以定义泛型参数，此时，参数的类型就是传入数据的类型。</a:t>
            </a:r>
            <a:endParaRPr lang="en-US" altLang="zh-CN" sz="2400" b="1" dirty="0" smtClean="0">
              <a:ea typeface="宋体" pitchFamily="2" charset="-122"/>
            </a:endParaRPr>
          </a:p>
          <a:p>
            <a:endParaRPr lang="en-US" altLang="zh-CN" sz="2400" b="1" dirty="0">
              <a:ea typeface="宋体" pitchFamily="2" charset="-122"/>
            </a:endParaRPr>
          </a:p>
          <a:p>
            <a:r>
              <a:rPr lang="zh-CN" altLang="en-US" sz="2400" b="1" dirty="0" smtClean="0">
                <a:ea typeface="宋体" pitchFamily="2" charset="-122"/>
              </a:rPr>
              <a:t>泛型方法的格式：</a:t>
            </a:r>
            <a:endParaRPr lang="en-US" altLang="zh-CN" sz="2400" b="1" dirty="0" smtClean="0">
              <a:ea typeface="宋体" pitchFamily="2" charset="-122"/>
            </a:endParaRPr>
          </a:p>
          <a:p>
            <a:r>
              <a:rPr lang="en-US" altLang="zh-CN" sz="2400" b="1" dirty="0" smtClean="0">
                <a:solidFill>
                  <a:srgbClr val="0000FF"/>
                </a:solidFill>
                <a:ea typeface="宋体" pitchFamily="2" charset="-122"/>
              </a:rPr>
              <a:t>[</a:t>
            </a:r>
            <a:r>
              <a:rPr lang="zh-CN" altLang="en-US" sz="2400" b="1" dirty="0" smtClean="0">
                <a:solidFill>
                  <a:srgbClr val="0000FF"/>
                </a:solidFill>
                <a:ea typeface="宋体" pitchFamily="2" charset="-122"/>
              </a:rPr>
              <a:t>访问权限</a:t>
            </a:r>
            <a:r>
              <a:rPr lang="en-US" altLang="zh-CN" sz="2400" b="1" dirty="0" smtClean="0">
                <a:solidFill>
                  <a:srgbClr val="0000FF"/>
                </a:solidFill>
                <a:ea typeface="宋体" pitchFamily="2" charset="-122"/>
              </a:rPr>
              <a:t>]</a:t>
            </a:r>
            <a:r>
              <a:rPr lang="zh-CN" altLang="en-US" sz="2400" b="1" dirty="0" smtClean="0">
                <a:solidFill>
                  <a:srgbClr val="0000FF"/>
                </a:solidFill>
                <a:ea typeface="宋体" pitchFamily="2" charset="-122"/>
              </a:rPr>
              <a:t>  </a:t>
            </a:r>
            <a:r>
              <a:rPr lang="en-US" altLang="zh-CN" sz="2400" b="1" dirty="0" smtClean="0">
                <a:solidFill>
                  <a:srgbClr val="FF0000"/>
                </a:solidFill>
                <a:ea typeface="宋体" pitchFamily="2" charset="-122"/>
              </a:rPr>
              <a:t>&lt;</a:t>
            </a:r>
            <a:r>
              <a:rPr lang="zh-CN" altLang="en-US" sz="2400" b="1" dirty="0" smtClean="0">
                <a:solidFill>
                  <a:srgbClr val="FF0000"/>
                </a:solidFill>
                <a:ea typeface="宋体" pitchFamily="2" charset="-122"/>
              </a:rPr>
              <a:t>泛型</a:t>
            </a:r>
            <a:r>
              <a:rPr lang="en-US" altLang="zh-CN" sz="2400" b="1" dirty="0" smtClean="0">
                <a:solidFill>
                  <a:srgbClr val="FF0000"/>
                </a:solidFill>
                <a:ea typeface="宋体" pitchFamily="2" charset="-122"/>
              </a:rPr>
              <a:t>&gt;</a:t>
            </a:r>
            <a:r>
              <a:rPr lang="zh-CN" altLang="en-US" sz="2400" b="1" dirty="0" smtClean="0">
                <a:solidFill>
                  <a:srgbClr val="FF0000"/>
                </a:solidFill>
                <a:ea typeface="宋体" pitchFamily="2" charset="-122"/>
              </a:rPr>
              <a:t>  </a:t>
            </a:r>
            <a:r>
              <a:rPr lang="zh-CN" altLang="en-US" sz="2400" b="1" dirty="0" smtClean="0">
                <a:solidFill>
                  <a:srgbClr val="0000FF"/>
                </a:solidFill>
                <a:ea typeface="宋体" pitchFamily="2" charset="-122"/>
              </a:rPr>
              <a:t>返回类型  方法名</a:t>
            </a:r>
            <a:r>
              <a:rPr lang="en-US" altLang="zh-CN" sz="2400" b="1" dirty="0" smtClean="0">
                <a:solidFill>
                  <a:srgbClr val="0000FF"/>
                </a:solidFill>
                <a:ea typeface="宋体" pitchFamily="2" charset="-122"/>
              </a:rPr>
              <a:t>([</a:t>
            </a:r>
            <a:r>
              <a:rPr lang="zh-CN" altLang="en-US" sz="2400" b="1" dirty="0" smtClean="0">
                <a:solidFill>
                  <a:srgbClr val="0000FF"/>
                </a:solidFill>
                <a:ea typeface="宋体" pitchFamily="2" charset="-122"/>
              </a:rPr>
              <a:t>泛型标识 参数名称</a:t>
            </a:r>
            <a:r>
              <a:rPr lang="en-US" altLang="zh-CN" sz="2400" b="1" dirty="0" smtClean="0">
                <a:solidFill>
                  <a:srgbClr val="0000FF"/>
                </a:solidFill>
                <a:ea typeface="宋体" pitchFamily="2" charset="-122"/>
              </a:rPr>
              <a:t>])</a:t>
            </a:r>
            <a:r>
              <a:rPr lang="zh-CN" altLang="en-US" sz="2400" b="1" dirty="0" smtClean="0">
                <a:solidFill>
                  <a:srgbClr val="0000FF"/>
                </a:solidFill>
                <a:ea typeface="宋体" pitchFamily="2" charset="-122"/>
              </a:rPr>
              <a:t>  抛出的异常</a:t>
            </a:r>
            <a:endParaRPr lang="en-US" altLang="zh-CN" sz="2400" b="1" dirty="0" smtClean="0">
              <a:solidFill>
                <a:srgbClr val="0000FF"/>
              </a:solidFill>
              <a:ea typeface="宋体" pitchFamily="2" charset="-122"/>
            </a:endParaRPr>
          </a:p>
          <a:p>
            <a:endParaRPr lang="en-US" altLang="zh-CN" sz="2800" dirty="0">
              <a:ea typeface="宋体" pitchFamily="2" charset="-122"/>
              <a:cs typeface="Times New Roman" pitchFamily="18" charset="0"/>
            </a:endParaRPr>
          </a:p>
          <a:p>
            <a:pPr>
              <a:lnSpc>
                <a:spcPts val="2300"/>
              </a:lnSpc>
            </a:pPr>
            <a:r>
              <a:rPr lang="en-US" altLang="zh-CN" sz="2800" b="1" dirty="0">
                <a:solidFill>
                  <a:srgbClr val="C00000"/>
                </a:solidFill>
                <a:ea typeface="宋体" pitchFamily="2" charset="-122"/>
                <a:cs typeface="Times New Roman" pitchFamily="18" charset="0"/>
              </a:rPr>
              <a:t>public class </a:t>
            </a:r>
            <a:r>
              <a:rPr lang="en-US" altLang="zh-CN" sz="2800" b="1" dirty="0" smtClean="0">
                <a:solidFill>
                  <a:srgbClr val="C00000"/>
                </a:solidFill>
                <a:ea typeface="宋体" pitchFamily="2" charset="-122"/>
                <a:cs typeface="Times New Roman" pitchFamily="18" charset="0"/>
              </a:rPr>
              <a:t>DAO {</a:t>
            </a:r>
            <a:endParaRPr lang="en-US" altLang="zh-CN" sz="2800" b="1" dirty="0">
              <a:solidFill>
                <a:srgbClr val="C00000"/>
              </a:solidFill>
              <a:ea typeface="宋体" pitchFamily="2" charset="-122"/>
              <a:cs typeface="Times New Roman" pitchFamily="18" charset="0"/>
            </a:endParaRPr>
          </a:p>
          <a:p>
            <a:pPr>
              <a:lnSpc>
                <a:spcPts val="2300"/>
              </a:lnSpc>
            </a:pPr>
            <a:r>
              <a:rPr lang="en-US" altLang="zh-CN" sz="2800" b="1" dirty="0">
                <a:solidFill>
                  <a:srgbClr val="C00000"/>
                </a:solidFill>
                <a:ea typeface="宋体" pitchFamily="2" charset="-122"/>
                <a:cs typeface="Times New Roman" pitchFamily="18" charset="0"/>
              </a:rPr>
              <a:t>	</a:t>
            </a:r>
            <a:endParaRPr lang="en-US" altLang="zh-CN" sz="2800" b="1" dirty="0" smtClean="0">
              <a:solidFill>
                <a:srgbClr val="C00000"/>
              </a:solidFill>
              <a:ea typeface="宋体" pitchFamily="2" charset="-122"/>
              <a:cs typeface="Times New Roman" pitchFamily="18" charset="0"/>
            </a:endParaRPr>
          </a:p>
          <a:p>
            <a:pPr>
              <a:lnSpc>
                <a:spcPts val="2300"/>
              </a:lnSpc>
            </a:pPr>
            <a:r>
              <a:rPr lang="en-US" altLang="zh-CN" sz="2800" b="1" dirty="0">
                <a:solidFill>
                  <a:srgbClr val="C00000"/>
                </a:solidFill>
                <a:ea typeface="宋体" pitchFamily="2" charset="-122"/>
                <a:cs typeface="Times New Roman" pitchFamily="18" charset="0"/>
              </a:rPr>
              <a:t>	</a:t>
            </a:r>
            <a:r>
              <a:rPr lang="en-US" altLang="zh-CN" sz="2800" b="1" dirty="0" smtClean="0">
                <a:solidFill>
                  <a:srgbClr val="C00000"/>
                </a:solidFill>
                <a:ea typeface="宋体" pitchFamily="2" charset="-122"/>
                <a:cs typeface="Times New Roman" pitchFamily="18" charset="0"/>
              </a:rPr>
              <a:t>public </a:t>
            </a:r>
            <a:r>
              <a:rPr lang="en-US" altLang="zh-CN" sz="2800" b="1" dirty="0">
                <a:solidFill>
                  <a:srgbClr val="C00000"/>
                </a:solidFill>
                <a:ea typeface="宋体" pitchFamily="2" charset="-122"/>
                <a:cs typeface="Times New Roman" pitchFamily="18" charset="0"/>
              </a:rPr>
              <a:t>&lt;E&gt;  E get(</a:t>
            </a:r>
            <a:r>
              <a:rPr lang="en-US" altLang="zh-CN" sz="2800" b="1" dirty="0" err="1">
                <a:solidFill>
                  <a:srgbClr val="C00000"/>
                </a:solidFill>
                <a:ea typeface="宋体" pitchFamily="2" charset="-122"/>
                <a:cs typeface="Times New Roman" pitchFamily="18" charset="0"/>
              </a:rPr>
              <a:t>int</a:t>
            </a:r>
            <a:r>
              <a:rPr lang="en-US" altLang="zh-CN" sz="2800" b="1" dirty="0">
                <a:solidFill>
                  <a:srgbClr val="C00000"/>
                </a:solidFill>
                <a:ea typeface="宋体" pitchFamily="2" charset="-122"/>
                <a:cs typeface="Times New Roman" pitchFamily="18" charset="0"/>
              </a:rPr>
              <a:t> id, E e){</a:t>
            </a:r>
          </a:p>
          <a:p>
            <a:pPr>
              <a:lnSpc>
                <a:spcPts val="2300"/>
              </a:lnSpc>
            </a:pPr>
            <a:r>
              <a:rPr lang="en-US" altLang="zh-CN" sz="2800" b="1" dirty="0">
                <a:solidFill>
                  <a:srgbClr val="C00000"/>
                </a:solidFill>
                <a:ea typeface="宋体" pitchFamily="2" charset="-122"/>
                <a:cs typeface="Times New Roman" pitchFamily="18" charset="0"/>
              </a:rPr>
              <a:t>		</a:t>
            </a:r>
          </a:p>
          <a:p>
            <a:pPr>
              <a:lnSpc>
                <a:spcPts val="2300"/>
              </a:lnSpc>
            </a:pPr>
            <a:r>
              <a:rPr lang="en-US" altLang="zh-CN" sz="2800" b="1" dirty="0">
                <a:solidFill>
                  <a:srgbClr val="C00000"/>
                </a:solidFill>
                <a:ea typeface="宋体" pitchFamily="2" charset="-122"/>
                <a:cs typeface="Times New Roman" pitchFamily="18" charset="0"/>
              </a:rPr>
              <a:t>		E result = null;</a:t>
            </a:r>
          </a:p>
          <a:p>
            <a:pPr>
              <a:lnSpc>
                <a:spcPts val="2300"/>
              </a:lnSpc>
            </a:pPr>
            <a:r>
              <a:rPr lang="en-US" altLang="zh-CN" sz="2800" b="1" dirty="0">
                <a:solidFill>
                  <a:srgbClr val="C00000"/>
                </a:solidFill>
                <a:ea typeface="宋体" pitchFamily="2" charset="-122"/>
                <a:cs typeface="Times New Roman" pitchFamily="18" charset="0"/>
              </a:rPr>
              <a:t>		</a:t>
            </a:r>
          </a:p>
          <a:p>
            <a:pPr>
              <a:lnSpc>
                <a:spcPts val="2300"/>
              </a:lnSpc>
            </a:pPr>
            <a:r>
              <a:rPr lang="en-US" altLang="zh-CN" sz="2800" b="1" dirty="0">
                <a:solidFill>
                  <a:srgbClr val="C00000"/>
                </a:solidFill>
                <a:ea typeface="宋体" pitchFamily="2" charset="-122"/>
                <a:cs typeface="Times New Roman" pitchFamily="18" charset="0"/>
              </a:rPr>
              <a:t>		return result;</a:t>
            </a:r>
          </a:p>
          <a:p>
            <a:pPr>
              <a:lnSpc>
                <a:spcPts val="2300"/>
              </a:lnSpc>
            </a:pPr>
            <a:r>
              <a:rPr lang="en-US" altLang="zh-CN" sz="2800" b="1" dirty="0">
                <a:solidFill>
                  <a:srgbClr val="C00000"/>
                </a:solidFill>
                <a:ea typeface="宋体" pitchFamily="2" charset="-122"/>
                <a:cs typeface="Times New Roman" pitchFamily="18" charset="0"/>
              </a:rPr>
              <a:t>	</a:t>
            </a:r>
            <a:r>
              <a:rPr lang="en-US" altLang="zh-CN" sz="2800" b="1" dirty="0" smtClean="0">
                <a:solidFill>
                  <a:srgbClr val="C00000"/>
                </a:solidFill>
                <a:ea typeface="宋体" pitchFamily="2" charset="-122"/>
                <a:cs typeface="Times New Roman" pitchFamily="18" charset="0"/>
              </a:rPr>
              <a:t>}}</a:t>
            </a:r>
            <a:endParaRPr lang="zh-CN" altLang="en-US" sz="2800" b="1" dirty="0">
              <a:solidFill>
                <a:srgbClr val="C00000"/>
              </a:solidFill>
              <a:ea typeface="宋体" pitchFamily="2" charset="-122"/>
              <a:cs typeface="Times New Roman" pitchFamily="18" charset="0"/>
            </a:endParaRPr>
          </a:p>
        </p:txBody>
      </p:sp>
    </p:spTree>
    <p:extLst>
      <p:ext uri="{BB962C8B-B14F-4D97-AF65-F5344CB8AC3E}">
        <p14:creationId xmlns:p14="http://schemas.microsoft.com/office/powerpoint/2010/main" val="16517883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836712"/>
            <a:ext cx="8496944" cy="5632311"/>
          </a:xfrm>
          <a:prstGeom prst="rect">
            <a:avLst/>
          </a:prstGeom>
          <a:noFill/>
        </p:spPr>
        <p:txBody>
          <a:bodyPr wrap="square" rtlCol="0">
            <a:spAutoFit/>
          </a:bodyPr>
          <a:lstStyle/>
          <a:p>
            <a:r>
              <a:rPr lang="en-US" altLang="zh-CN" sz="2000" b="1" dirty="0">
                <a:solidFill>
                  <a:srgbClr val="C00000"/>
                </a:solidFill>
                <a:ea typeface="宋体" pitchFamily="2" charset="-122"/>
              </a:rPr>
              <a:t>static &lt;T&gt; void </a:t>
            </a:r>
            <a:r>
              <a:rPr lang="en-US" altLang="zh-CN" sz="2000" b="1" dirty="0" err="1">
                <a:solidFill>
                  <a:srgbClr val="C00000"/>
                </a:solidFill>
                <a:ea typeface="宋体" pitchFamily="2" charset="-122"/>
              </a:rPr>
              <a:t>fromArrayToCollection</a:t>
            </a:r>
            <a:r>
              <a:rPr lang="en-US" altLang="zh-CN" sz="2000" b="1" dirty="0">
                <a:solidFill>
                  <a:srgbClr val="C00000"/>
                </a:solidFill>
                <a:ea typeface="宋体" pitchFamily="2" charset="-122"/>
              </a:rPr>
              <a:t>(T[] a, Collection&lt;T&gt; c) {</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for </a:t>
            </a:r>
            <a:r>
              <a:rPr lang="en-US" altLang="zh-CN" sz="2000" b="1" dirty="0">
                <a:solidFill>
                  <a:srgbClr val="C00000"/>
                </a:solidFill>
                <a:ea typeface="宋体" pitchFamily="2" charset="-122"/>
              </a:rPr>
              <a:t>(T o : a) {</a:t>
            </a:r>
          </a:p>
          <a:p>
            <a:r>
              <a:rPr lang="en-US" altLang="zh-CN" sz="2000" b="1" dirty="0">
                <a:solidFill>
                  <a:srgbClr val="C00000"/>
                </a:solidFill>
                <a:ea typeface="宋体" pitchFamily="2" charset="-122"/>
              </a:rPr>
              <a:t>		</a:t>
            </a:r>
            <a:r>
              <a:rPr lang="en-US" altLang="zh-CN" sz="2000" b="1" dirty="0" err="1" smtClean="0">
                <a:solidFill>
                  <a:srgbClr val="C00000"/>
                </a:solidFill>
                <a:ea typeface="宋体" pitchFamily="2" charset="-122"/>
              </a:rPr>
              <a:t>c.add</a:t>
            </a:r>
            <a:r>
              <a:rPr lang="en-US" altLang="zh-CN" sz="2000" b="1" dirty="0" smtClean="0">
                <a:solidFill>
                  <a:srgbClr val="C00000"/>
                </a:solidFill>
                <a:ea typeface="宋体" pitchFamily="2" charset="-122"/>
              </a:rPr>
              <a:t>(o</a:t>
            </a:r>
            <a:r>
              <a:rPr lang="en-US" altLang="zh-CN" sz="2000" b="1" dirty="0">
                <a:solidFill>
                  <a:srgbClr val="C00000"/>
                </a:solidFill>
                <a:ea typeface="宋体" pitchFamily="2" charset="-122"/>
              </a:rPr>
              <a:t>);</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a:t>
            </a:r>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a:t>
            </a:r>
            <a:endParaRPr lang="en-US" altLang="zh-CN" sz="2000" b="1" dirty="0">
              <a:solidFill>
                <a:srgbClr val="C00000"/>
              </a:solidFill>
              <a:ea typeface="宋体" pitchFamily="2" charset="-122"/>
            </a:endParaRPr>
          </a:p>
          <a:p>
            <a:r>
              <a:rPr lang="en-US" altLang="zh-CN" sz="2000" b="1" dirty="0" smtClean="0">
                <a:solidFill>
                  <a:srgbClr val="C00000"/>
                </a:solidFill>
                <a:ea typeface="宋体" pitchFamily="2" charset="-122"/>
              </a:rPr>
              <a:t>public </a:t>
            </a:r>
            <a:r>
              <a:rPr lang="en-US" altLang="zh-CN" sz="2000" b="1" dirty="0">
                <a:solidFill>
                  <a:srgbClr val="C00000"/>
                </a:solidFill>
                <a:ea typeface="宋体" pitchFamily="2" charset="-122"/>
              </a:rPr>
              <a:t>static void main(String[] </a:t>
            </a:r>
            <a:r>
              <a:rPr lang="en-US" altLang="zh-CN" sz="2000" b="1" dirty="0" err="1">
                <a:solidFill>
                  <a:srgbClr val="C00000"/>
                </a:solidFill>
                <a:ea typeface="宋体" pitchFamily="2" charset="-122"/>
              </a:rPr>
              <a:t>args</a:t>
            </a:r>
            <a:r>
              <a:rPr lang="en-US" altLang="zh-CN" sz="2000" b="1" dirty="0">
                <a:solidFill>
                  <a:srgbClr val="C00000"/>
                </a:solidFill>
                <a:ea typeface="宋体" pitchFamily="2" charset="-122"/>
              </a:rPr>
              <a:t>) {</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Object</a:t>
            </a:r>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ao</a:t>
            </a:r>
            <a:r>
              <a:rPr lang="en-US" altLang="zh-CN" sz="2000" b="1" dirty="0">
                <a:solidFill>
                  <a:srgbClr val="C00000"/>
                </a:solidFill>
                <a:ea typeface="宋体" pitchFamily="2" charset="-122"/>
              </a:rPr>
              <a:t> = new Object[100];</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Collection&lt;Object</a:t>
            </a:r>
            <a:r>
              <a:rPr lang="en-US" altLang="zh-CN" sz="2000" b="1" dirty="0">
                <a:solidFill>
                  <a:srgbClr val="C00000"/>
                </a:solidFill>
                <a:ea typeface="宋体" pitchFamily="2" charset="-122"/>
              </a:rPr>
              <a:t>&gt; co = new </a:t>
            </a:r>
            <a:r>
              <a:rPr lang="en-US" altLang="zh-CN" sz="2000" b="1" dirty="0" err="1">
                <a:solidFill>
                  <a:srgbClr val="C00000"/>
                </a:solidFill>
                <a:ea typeface="宋体" pitchFamily="2" charset="-122"/>
              </a:rPr>
              <a:t>ArrayList</a:t>
            </a:r>
            <a:r>
              <a:rPr lang="en-US" altLang="zh-CN" sz="2000" b="1" dirty="0">
                <a:solidFill>
                  <a:srgbClr val="C00000"/>
                </a:solidFill>
                <a:ea typeface="宋体" pitchFamily="2" charset="-122"/>
              </a:rPr>
              <a:t>&lt;Object&gt;();</a:t>
            </a:r>
          </a:p>
          <a:p>
            <a:r>
              <a:rPr lang="en-US" altLang="zh-CN" sz="2000" b="1" dirty="0">
                <a:solidFill>
                  <a:srgbClr val="C00000"/>
                </a:solidFill>
                <a:ea typeface="宋体" pitchFamily="2" charset="-122"/>
              </a:rPr>
              <a:t>	</a:t>
            </a:r>
            <a:r>
              <a:rPr lang="en-US" altLang="zh-CN" sz="2000" b="1" dirty="0" err="1" smtClean="0">
                <a:solidFill>
                  <a:srgbClr val="C00000"/>
                </a:solidFill>
                <a:ea typeface="宋体" pitchFamily="2" charset="-122"/>
              </a:rPr>
              <a:t>fromArrayToCollection</a:t>
            </a:r>
            <a:r>
              <a:rPr lang="en-US" altLang="zh-CN" sz="2000" b="1" dirty="0" smtClean="0">
                <a:solidFill>
                  <a:srgbClr val="C00000"/>
                </a:solidFill>
                <a:ea typeface="宋体" pitchFamily="2" charset="-122"/>
              </a:rPr>
              <a:t>(</a:t>
            </a:r>
            <a:r>
              <a:rPr lang="en-US" altLang="zh-CN" sz="2000" b="1" dirty="0" err="1" smtClean="0">
                <a:solidFill>
                  <a:srgbClr val="C00000"/>
                </a:solidFill>
                <a:ea typeface="宋体" pitchFamily="2" charset="-122"/>
              </a:rPr>
              <a:t>ao</a:t>
            </a:r>
            <a:r>
              <a:rPr lang="en-US" altLang="zh-CN" sz="2000" b="1" dirty="0">
                <a:solidFill>
                  <a:srgbClr val="C00000"/>
                </a:solidFill>
                <a:ea typeface="宋体" pitchFamily="2" charset="-122"/>
              </a:rPr>
              <a:t>, co);</a:t>
            </a:r>
          </a:p>
          <a:p>
            <a:endParaRPr lang="en-US" altLang="zh-CN" sz="2000" b="1" dirty="0">
              <a:solidFill>
                <a:srgbClr val="C00000"/>
              </a:solidFill>
              <a:ea typeface="宋体" pitchFamily="2" charset="-122"/>
            </a:endParaRP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String</a:t>
            </a:r>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sa</a:t>
            </a:r>
            <a:r>
              <a:rPr lang="en-US" altLang="zh-CN" sz="2000" b="1" dirty="0">
                <a:solidFill>
                  <a:srgbClr val="C00000"/>
                </a:solidFill>
                <a:ea typeface="宋体" pitchFamily="2" charset="-122"/>
              </a:rPr>
              <a:t> = new String[20];</a:t>
            </a: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Collection&lt;String</a:t>
            </a:r>
            <a:r>
              <a:rPr lang="en-US" altLang="zh-CN" sz="2000" b="1" dirty="0">
                <a:solidFill>
                  <a:srgbClr val="C00000"/>
                </a:solidFill>
                <a:ea typeface="宋体" pitchFamily="2" charset="-122"/>
              </a:rPr>
              <a:t>&gt; </a:t>
            </a:r>
            <a:r>
              <a:rPr lang="en-US" altLang="zh-CN" sz="2000" b="1" dirty="0" err="1">
                <a:solidFill>
                  <a:srgbClr val="C00000"/>
                </a:solidFill>
                <a:ea typeface="宋体" pitchFamily="2" charset="-122"/>
              </a:rPr>
              <a:t>cs</a:t>
            </a:r>
            <a:r>
              <a:rPr lang="en-US" altLang="zh-CN" sz="2000" b="1" dirty="0">
                <a:solidFill>
                  <a:srgbClr val="C00000"/>
                </a:solidFill>
                <a:ea typeface="宋体" pitchFamily="2" charset="-122"/>
              </a:rPr>
              <a:t> = new </a:t>
            </a:r>
            <a:r>
              <a:rPr lang="en-US" altLang="zh-CN" sz="2000" b="1" dirty="0" err="1">
                <a:solidFill>
                  <a:srgbClr val="C00000"/>
                </a:solidFill>
                <a:ea typeface="宋体" pitchFamily="2" charset="-122"/>
              </a:rPr>
              <a:t>ArrayList</a:t>
            </a:r>
            <a:r>
              <a:rPr lang="en-US" altLang="zh-CN" sz="2000" b="1" dirty="0">
                <a:solidFill>
                  <a:srgbClr val="C00000"/>
                </a:solidFill>
                <a:ea typeface="宋体" pitchFamily="2" charset="-122"/>
              </a:rPr>
              <a:t>&lt;&gt;();</a:t>
            </a:r>
          </a:p>
          <a:p>
            <a:r>
              <a:rPr lang="en-US" altLang="zh-CN" sz="2000" b="1" dirty="0">
                <a:solidFill>
                  <a:srgbClr val="C00000"/>
                </a:solidFill>
                <a:ea typeface="宋体" pitchFamily="2" charset="-122"/>
              </a:rPr>
              <a:t>	</a:t>
            </a:r>
            <a:r>
              <a:rPr lang="en-US" altLang="zh-CN" sz="2000" b="1" dirty="0" err="1" smtClean="0">
                <a:solidFill>
                  <a:srgbClr val="C00000"/>
                </a:solidFill>
                <a:ea typeface="宋体" pitchFamily="2" charset="-122"/>
              </a:rPr>
              <a:t>fromArrayToCollection</a:t>
            </a:r>
            <a:r>
              <a:rPr lang="en-US" altLang="zh-CN" sz="2000" b="1" dirty="0" smtClean="0">
                <a:solidFill>
                  <a:srgbClr val="C00000"/>
                </a:solidFill>
                <a:ea typeface="宋体" pitchFamily="2" charset="-122"/>
              </a:rPr>
              <a:t>(</a:t>
            </a:r>
            <a:r>
              <a:rPr lang="en-US" altLang="zh-CN" sz="2000" b="1" dirty="0" err="1" smtClean="0">
                <a:solidFill>
                  <a:srgbClr val="C00000"/>
                </a:solidFill>
                <a:ea typeface="宋体" pitchFamily="2" charset="-122"/>
              </a:rPr>
              <a:t>sa</a:t>
            </a:r>
            <a:r>
              <a:rPr lang="en-US" altLang="zh-CN" sz="2000" b="1" dirty="0">
                <a:solidFill>
                  <a:srgbClr val="C00000"/>
                </a:solidFill>
                <a:ea typeface="宋体" pitchFamily="2" charset="-122"/>
              </a:rPr>
              <a:t>, </a:t>
            </a:r>
            <a:r>
              <a:rPr lang="en-US" altLang="zh-CN" sz="2000" b="1" dirty="0" err="1">
                <a:solidFill>
                  <a:srgbClr val="C00000"/>
                </a:solidFill>
                <a:ea typeface="宋体" pitchFamily="2" charset="-122"/>
              </a:rPr>
              <a:t>cs</a:t>
            </a:r>
            <a:r>
              <a:rPr lang="en-US" altLang="zh-CN" sz="2000" b="1" dirty="0">
                <a:solidFill>
                  <a:srgbClr val="C00000"/>
                </a:solidFill>
                <a:ea typeface="宋体" pitchFamily="2" charset="-122"/>
              </a:rPr>
              <a:t>);</a:t>
            </a:r>
          </a:p>
          <a:p>
            <a:endParaRPr lang="en-US" altLang="zh-CN" sz="2000" b="1" dirty="0">
              <a:solidFill>
                <a:srgbClr val="C00000"/>
              </a:solidFill>
              <a:ea typeface="宋体" pitchFamily="2" charset="-122"/>
            </a:endParaRPr>
          </a:p>
          <a:p>
            <a:r>
              <a:rPr lang="en-US" altLang="zh-CN" sz="2000" b="1" dirty="0">
                <a:solidFill>
                  <a:srgbClr val="C00000"/>
                </a:solidFill>
                <a:ea typeface="宋体" pitchFamily="2" charset="-122"/>
              </a:rPr>
              <a:t>	</a:t>
            </a:r>
            <a:r>
              <a:rPr lang="en-US" altLang="zh-CN" sz="2000" b="1" dirty="0" smtClean="0">
                <a:solidFill>
                  <a:srgbClr val="C00000"/>
                </a:solidFill>
                <a:ea typeface="宋体" pitchFamily="2" charset="-122"/>
              </a:rPr>
              <a:t>Collection&lt;Double</a:t>
            </a:r>
            <a:r>
              <a:rPr lang="en-US" altLang="zh-CN" sz="2000" b="1" dirty="0">
                <a:solidFill>
                  <a:srgbClr val="C00000"/>
                </a:solidFill>
                <a:ea typeface="宋体" pitchFamily="2" charset="-122"/>
              </a:rPr>
              <a:t>&gt; cd = new </a:t>
            </a:r>
            <a:r>
              <a:rPr lang="en-US" altLang="zh-CN" sz="2000" b="1" dirty="0" err="1">
                <a:solidFill>
                  <a:srgbClr val="C00000"/>
                </a:solidFill>
                <a:ea typeface="宋体" pitchFamily="2" charset="-122"/>
              </a:rPr>
              <a:t>ArrayList</a:t>
            </a:r>
            <a:r>
              <a:rPr lang="en-US" altLang="zh-CN" sz="2000" b="1" dirty="0">
                <a:solidFill>
                  <a:srgbClr val="C00000"/>
                </a:solidFill>
                <a:ea typeface="宋体" pitchFamily="2" charset="-122"/>
              </a:rPr>
              <a:t>&lt;&gt;();</a:t>
            </a:r>
          </a:p>
          <a:p>
            <a:r>
              <a:rPr lang="en-US" altLang="zh-CN" sz="2000" b="1" dirty="0">
                <a:solidFill>
                  <a:srgbClr val="C00000"/>
                </a:solidFill>
                <a:ea typeface="宋体" pitchFamily="2" charset="-122"/>
              </a:rPr>
              <a:t>	</a:t>
            </a:r>
            <a:r>
              <a:rPr lang="en-US" altLang="zh-CN" sz="2000" b="1" dirty="0" smtClean="0">
                <a:ea typeface="宋体" pitchFamily="2" charset="-122"/>
              </a:rPr>
              <a:t>// </a:t>
            </a:r>
            <a:r>
              <a:rPr lang="zh-CN" altLang="en-US" sz="2000" b="1" dirty="0">
                <a:ea typeface="宋体" pitchFamily="2" charset="-122"/>
              </a:rPr>
              <a:t>下面代码中</a:t>
            </a:r>
            <a:r>
              <a:rPr lang="en-US" altLang="zh-CN" sz="2000" b="1" dirty="0">
                <a:ea typeface="宋体" pitchFamily="2" charset="-122"/>
              </a:rPr>
              <a:t>T</a:t>
            </a:r>
            <a:r>
              <a:rPr lang="zh-CN" altLang="en-US" sz="2000" b="1" dirty="0">
                <a:ea typeface="宋体" pitchFamily="2" charset="-122"/>
              </a:rPr>
              <a:t>是</a:t>
            </a:r>
            <a:r>
              <a:rPr lang="en-US" altLang="zh-CN" sz="2000" b="1" dirty="0">
                <a:ea typeface="宋体" pitchFamily="2" charset="-122"/>
              </a:rPr>
              <a:t>Double</a:t>
            </a:r>
            <a:r>
              <a:rPr lang="zh-CN" altLang="en-US" sz="2000" b="1" dirty="0">
                <a:ea typeface="宋体" pitchFamily="2" charset="-122"/>
              </a:rPr>
              <a:t>类，但</a:t>
            </a:r>
            <a:r>
              <a:rPr lang="en-US" altLang="zh-CN" sz="2000" b="1" dirty="0" err="1">
                <a:ea typeface="宋体" pitchFamily="2" charset="-122"/>
              </a:rPr>
              <a:t>sa</a:t>
            </a:r>
            <a:r>
              <a:rPr lang="zh-CN" altLang="en-US" sz="2000" b="1" dirty="0">
                <a:ea typeface="宋体" pitchFamily="2" charset="-122"/>
              </a:rPr>
              <a:t>是</a:t>
            </a:r>
            <a:r>
              <a:rPr lang="en-US" altLang="zh-CN" sz="2000" b="1" dirty="0">
                <a:ea typeface="宋体" pitchFamily="2" charset="-122"/>
              </a:rPr>
              <a:t>String</a:t>
            </a:r>
            <a:r>
              <a:rPr lang="zh-CN" altLang="en-US" sz="2000" b="1" dirty="0">
                <a:ea typeface="宋体" pitchFamily="2" charset="-122"/>
              </a:rPr>
              <a:t>类型，编译错误。</a:t>
            </a:r>
          </a:p>
          <a:p>
            <a:r>
              <a:rPr lang="zh-CN" altLang="en-US" sz="2000" b="1" dirty="0">
                <a:solidFill>
                  <a:srgbClr val="C00000"/>
                </a:solidFill>
                <a:ea typeface="宋体" pitchFamily="2" charset="-122"/>
              </a:rPr>
              <a:t>	</a:t>
            </a:r>
            <a:r>
              <a:rPr lang="en-US" altLang="zh-CN" sz="2000" b="1" dirty="0" smtClean="0">
                <a:solidFill>
                  <a:srgbClr val="C00000"/>
                </a:solidFill>
                <a:ea typeface="宋体" pitchFamily="2" charset="-122"/>
              </a:rPr>
              <a:t>// </a:t>
            </a:r>
            <a:r>
              <a:rPr lang="en-US" altLang="zh-CN" sz="2000" b="1" dirty="0" err="1">
                <a:solidFill>
                  <a:srgbClr val="C00000"/>
                </a:solidFill>
                <a:ea typeface="宋体" pitchFamily="2" charset="-122"/>
              </a:rPr>
              <a:t>fromArrayToCollection</a:t>
            </a:r>
            <a:r>
              <a:rPr lang="en-US" altLang="zh-CN" sz="2000" b="1" dirty="0">
                <a:solidFill>
                  <a:srgbClr val="C00000"/>
                </a:solidFill>
                <a:ea typeface="宋体" pitchFamily="2" charset="-122"/>
              </a:rPr>
              <a:t>(</a:t>
            </a:r>
            <a:r>
              <a:rPr lang="en-US" altLang="zh-CN" sz="2000" b="1" dirty="0" err="1">
                <a:solidFill>
                  <a:srgbClr val="C00000"/>
                </a:solidFill>
                <a:ea typeface="宋体" pitchFamily="2" charset="-122"/>
              </a:rPr>
              <a:t>sa</a:t>
            </a:r>
            <a:r>
              <a:rPr lang="en-US" altLang="zh-CN" sz="2000" b="1" dirty="0">
                <a:solidFill>
                  <a:srgbClr val="C00000"/>
                </a:solidFill>
                <a:ea typeface="宋体" pitchFamily="2" charset="-122"/>
              </a:rPr>
              <a:t>, cd);</a:t>
            </a:r>
          </a:p>
          <a:p>
            <a:r>
              <a:rPr lang="en-US" altLang="zh-CN" sz="2000" b="1" dirty="0">
                <a:solidFill>
                  <a:srgbClr val="C00000"/>
                </a:solidFill>
                <a:ea typeface="宋体" pitchFamily="2" charset="-122"/>
              </a:rPr>
              <a:t>	</a:t>
            </a:r>
            <a:r>
              <a:rPr lang="en-US" altLang="zh-CN" sz="2000" b="1" dirty="0" smtClean="0">
                <a:ea typeface="宋体" pitchFamily="2" charset="-122"/>
              </a:rPr>
              <a:t>// </a:t>
            </a:r>
            <a:r>
              <a:rPr lang="zh-CN" altLang="en-US" sz="2000" b="1" dirty="0">
                <a:ea typeface="宋体" pitchFamily="2" charset="-122"/>
              </a:rPr>
              <a:t>下面代码中</a:t>
            </a:r>
            <a:r>
              <a:rPr lang="en-US" altLang="zh-CN" sz="2000" b="1" dirty="0">
                <a:ea typeface="宋体" pitchFamily="2" charset="-122"/>
              </a:rPr>
              <a:t>T</a:t>
            </a:r>
            <a:r>
              <a:rPr lang="zh-CN" altLang="en-US" sz="2000" b="1" dirty="0">
                <a:ea typeface="宋体" pitchFamily="2" charset="-122"/>
              </a:rPr>
              <a:t>是</a:t>
            </a:r>
            <a:r>
              <a:rPr lang="en-US" altLang="zh-CN" sz="2000" b="1" dirty="0">
                <a:ea typeface="宋体" pitchFamily="2" charset="-122"/>
              </a:rPr>
              <a:t>Object</a:t>
            </a:r>
            <a:r>
              <a:rPr lang="zh-CN" altLang="en-US" sz="2000" b="1" dirty="0">
                <a:ea typeface="宋体" pitchFamily="2" charset="-122"/>
              </a:rPr>
              <a:t>类型，</a:t>
            </a:r>
            <a:r>
              <a:rPr lang="en-US" altLang="zh-CN" sz="2000" b="1" dirty="0" err="1">
                <a:ea typeface="宋体" pitchFamily="2" charset="-122"/>
              </a:rPr>
              <a:t>sa</a:t>
            </a:r>
            <a:r>
              <a:rPr lang="zh-CN" altLang="en-US" sz="2000" b="1" dirty="0">
                <a:ea typeface="宋体" pitchFamily="2" charset="-122"/>
              </a:rPr>
              <a:t>是</a:t>
            </a:r>
            <a:r>
              <a:rPr lang="en-US" altLang="zh-CN" sz="2000" b="1" dirty="0">
                <a:ea typeface="宋体" pitchFamily="2" charset="-122"/>
              </a:rPr>
              <a:t>String</a:t>
            </a:r>
            <a:r>
              <a:rPr lang="zh-CN" altLang="en-US" sz="2000" b="1" dirty="0">
                <a:ea typeface="宋体" pitchFamily="2" charset="-122"/>
              </a:rPr>
              <a:t>类型，可以赋值成功。</a:t>
            </a:r>
          </a:p>
          <a:p>
            <a:r>
              <a:rPr lang="zh-CN" altLang="en-US" sz="2000" b="1" dirty="0">
                <a:solidFill>
                  <a:srgbClr val="C00000"/>
                </a:solidFill>
                <a:ea typeface="宋体" pitchFamily="2" charset="-122"/>
              </a:rPr>
              <a:t>	</a:t>
            </a:r>
            <a:r>
              <a:rPr lang="en-US" altLang="zh-CN" sz="2000" b="1" dirty="0" err="1" smtClean="0">
                <a:solidFill>
                  <a:srgbClr val="C00000"/>
                </a:solidFill>
                <a:ea typeface="宋体" pitchFamily="2" charset="-122"/>
              </a:rPr>
              <a:t>fromArrayToCollection</a:t>
            </a:r>
            <a:r>
              <a:rPr lang="en-US" altLang="zh-CN" sz="2000" b="1" dirty="0" smtClean="0">
                <a:solidFill>
                  <a:srgbClr val="C00000"/>
                </a:solidFill>
                <a:ea typeface="宋体" pitchFamily="2" charset="-122"/>
              </a:rPr>
              <a:t>(</a:t>
            </a:r>
            <a:r>
              <a:rPr lang="en-US" altLang="zh-CN" sz="2000" b="1" dirty="0" err="1" smtClean="0">
                <a:solidFill>
                  <a:srgbClr val="C00000"/>
                </a:solidFill>
                <a:ea typeface="宋体" pitchFamily="2" charset="-122"/>
              </a:rPr>
              <a:t>sa</a:t>
            </a:r>
            <a:r>
              <a:rPr lang="en-US" altLang="zh-CN" sz="2000" b="1" dirty="0">
                <a:solidFill>
                  <a:srgbClr val="C00000"/>
                </a:solidFill>
                <a:ea typeface="宋体" pitchFamily="2" charset="-122"/>
              </a:rPr>
              <a:t>, co</a:t>
            </a:r>
            <a:r>
              <a:rPr lang="en-US" altLang="zh-CN" sz="2000" b="1" dirty="0" smtClean="0">
                <a:solidFill>
                  <a:srgbClr val="C00000"/>
                </a:solidFill>
                <a:ea typeface="宋体" pitchFamily="2" charset="-122"/>
              </a:rPr>
              <a:t>);  }</a:t>
            </a:r>
            <a:endParaRPr lang="zh-CN" altLang="en-US" sz="2000" b="1" dirty="0">
              <a:solidFill>
                <a:srgbClr val="C00000"/>
              </a:solidFill>
              <a:ea typeface="宋体" pitchFamily="2" charset="-122"/>
            </a:endParaRPr>
          </a:p>
        </p:txBody>
      </p:sp>
    </p:spTree>
    <p:extLst>
      <p:ext uri="{BB962C8B-B14F-4D97-AF65-F5344CB8AC3E}">
        <p14:creationId xmlns:p14="http://schemas.microsoft.com/office/powerpoint/2010/main" val="881855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714356"/>
            <a:ext cx="8229600" cy="1000132"/>
          </a:xfrm>
        </p:spPr>
        <p:txBody>
          <a:bodyPr>
            <a:normAutofit/>
          </a:bodyPr>
          <a:lstStyle/>
          <a:p>
            <a:r>
              <a:rPr lang="en-US" altLang="zh-CN" b="1" dirty="0" smtClean="0">
                <a:latin typeface="+mn-lt"/>
                <a:ea typeface="宋体" pitchFamily="2" charset="-122"/>
                <a:cs typeface="Times New Roman" pitchFamily="18" charset="0"/>
              </a:rPr>
              <a:t>Java</a:t>
            </a:r>
            <a:r>
              <a:rPr lang="zh-CN" altLang="en-US" b="1" dirty="0" smtClean="0">
                <a:latin typeface="+mn-lt"/>
                <a:ea typeface="宋体" pitchFamily="2" charset="-122"/>
                <a:cs typeface="Times New Roman" pitchFamily="18" charset="0"/>
              </a:rPr>
              <a:t>集合框架</a:t>
            </a:r>
            <a:endParaRPr lang="zh-CN" altLang="en-US" b="1" dirty="0">
              <a:latin typeface="+mn-lt"/>
              <a:ea typeface="宋体" pitchFamily="2" charset="-122"/>
              <a:cs typeface="Times New Roman" pitchFamily="18" charset="0"/>
            </a:endParaRPr>
          </a:p>
        </p:txBody>
      </p:sp>
      <p:pic>
        <p:nvPicPr>
          <p:cNvPr id="7" name="图片 6" descr="Java集合框架3.png"/>
          <p:cNvPicPr>
            <a:picLocks noChangeAspect="1"/>
          </p:cNvPicPr>
          <p:nvPr/>
        </p:nvPicPr>
        <p:blipFill>
          <a:blip r:embed="rId2"/>
          <a:stretch>
            <a:fillRect/>
          </a:stretch>
        </p:blipFill>
        <p:spPr>
          <a:xfrm>
            <a:off x="97156" y="1928802"/>
            <a:ext cx="8929718" cy="4440079"/>
          </a:xfrm>
          <a:prstGeom prst="rect">
            <a:avLst/>
          </a:prstGeom>
        </p:spPr>
      </p:pic>
    </p:spTree>
    <p:extLst>
      <p:ext uri="{BB962C8B-B14F-4D97-AF65-F5344CB8AC3E}">
        <p14:creationId xmlns:p14="http://schemas.microsoft.com/office/powerpoint/2010/main" val="30031553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642918"/>
            <a:ext cx="8229600" cy="857256"/>
          </a:xfrm>
        </p:spPr>
        <p:txBody>
          <a:bodyPr/>
          <a:lstStyle/>
          <a:p>
            <a:r>
              <a:rPr lang="zh-CN" altLang="en-US" b="1" dirty="0" smtClean="0">
                <a:latin typeface="宋体" pitchFamily="2" charset="-122"/>
                <a:ea typeface="宋体" pitchFamily="2" charset="-122"/>
              </a:rPr>
              <a:t>练 习</a:t>
            </a:r>
            <a:endParaRPr lang="zh-CN" altLang="en-US" b="1" dirty="0">
              <a:latin typeface="宋体" pitchFamily="2" charset="-122"/>
              <a:ea typeface="宋体" pitchFamily="2" charset="-122"/>
            </a:endParaRPr>
          </a:p>
        </p:txBody>
      </p:sp>
      <p:sp>
        <p:nvSpPr>
          <p:cNvPr id="3" name="内容占位符 2"/>
          <p:cNvSpPr>
            <a:spLocks noGrp="1"/>
          </p:cNvSpPr>
          <p:nvPr>
            <p:ph idx="1"/>
          </p:nvPr>
        </p:nvSpPr>
        <p:spPr/>
        <p:txBody>
          <a:bodyPr>
            <a:normAutofit/>
          </a:bodyPr>
          <a:lstStyle/>
          <a:p>
            <a:pPr marL="457200" indent="-457200">
              <a:lnSpc>
                <a:spcPct val="150000"/>
              </a:lnSpc>
              <a:buFont typeface="+mj-lt"/>
              <a:buAutoNum type="arabicPeriod"/>
              <a:defRPr/>
            </a:pPr>
            <a:r>
              <a:rPr lang="zh-CN" altLang="en-US" sz="2400" dirty="0" smtClean="0">
                <a:ea typeface="宋体" pitchFamily="2" charset="-122"/>
              </a:rPr>
              <a:t>编写程序，在</a:t>
            </a:r>
            <a:r>
              <a:rPr lang="en-US" altLang="zh-CN" sz="2400" dirty="0" smtClean="0">
                <a:ea typeface="宋体" pitchFamily="2" charset="-122"/>
              </a:rPr>
              <a:t>main</a:t>
            </a:r>
            <a:r>
              <a:rPr lang="zh-CN" altLang="en-US" sz="2400" dirty="0" smtClean="0">
                <a:ea typeface="宋体" pitchFamily="2" charset="-122"/>
              </a:rPr>
              <a:t>方法中接收</a:t>
            </a:r>
            <a:r>
              <a:rPr lang="en-US" altLang="zh-CN" sz="2400" dirty="0" smtClean="0">
                <a:ea typeface="宋体" pitchFamily="2" charset="-122"/>
              </a:rPr>
              <a:t>5</a:t>
            </a:r>
            <a:r>
              <a:rPr lang="zh-CN" altLang="en-US" sz="2400" dirty="0" smtClean="0">
                <a:ea typeface="宋体" pitchFamily="2" charset="-122"/>
              </a:rPr>
              <a:t>个参数整数字符串；</a:t>
            </a:r>
          </a:p>
          <a:p>
            <a:pPr marL="457200" indent="-457200">
              <a:lnSpc>
                <a:spcPct val="150000"/>
              </a:lnSpc>
              <a:buFont typeface="+mj-lt"/>
              <a:buAutoNum type="arabicPeriod"/>
              <a:defRPr/>
            </a:pPr>
            <a:r>
              <a:rPr lang="zh-CN" altLang="en-US" sz="2400" dirty="0" smtClean="0">
                <a:ea typeface="宋体" pitchFamily="2" charset="-122"/>
              </a:rPr>
              <a:t>创建</a:t>
            </a:r>
            <a:r>
              <a:rPr lang="en-US" altLang="zh-CN" sz="2400" dirty="0" err="1" smtClean="0">
                <a:ea typeface="宋体" pitchFamily="2" charset="-122"/>
              </a:rPr>
              <a:t>TreeSet</a:t>
            </a:r>
            <a:r>
              <a:rPr lang="zh-CN" altLang="en-US" sz="2400" dirty="0" smtClean="0">
                <a:ea typeface="宋体" pitchFamily="2" charset="-122"/>
              </a:rPr>
              <a:t>类型的集合（使用泛型），将</a:t>
            </a:r>
            <a:r>
              <a:rPr lang="en-US" altLang="zh-CN" sz="2400" dirty="0" smtClean="0">
                <a:ea typeface="宋体" pitchFamily="2" charset="-122"/>
              </a:rPr>
              <a:t>5</a:t>
            </a:r>
            <a:r>
              <a:rPr lang="zh-CN" altLang="en-US" sz="2400" dirty="0" smtClean="0">
                <a:ea typeface="宋体" pitchFamily="2" charset="-122"/>
              </a:rPr>
              <a:t>个字符串以整数形式添加到集合中；</a:t>
            </a:r>
          </a:p>
          <a:p>
            <a:pPr marL="457200" indent="-457200">
              <a:lnSpc>
                <a:spcPct val="150000"/>
              </a:lnSpc>
              <a:buFont typeface="+mj-lt"/>
              <a:buAutoNum type="arabicPeriod"/>
              <a:defRPr/>
            </a:pPr>
            <a:r>
              <a:rPr lang="zh-CN" altLang="en-US" sz="2400" dirty="0" smtClean="0">
                <a:ea typeface="宋体" pitchFamily="2" charset="-122"/>
              </a:rPr>
              <a:t>增强型</a:t>
            </a:r>
            <a:r>
              <a:rPr lang="en-US" altLang="zh-CN" sz="2400" dirty="0" smtClean="0">
                <a:ea typeface="宋体" pitchFamily="2" charset="-122"/>
              </a:rPr>
              <a:t>for</a:t>
            </a:r>
            <a:r>
              <a:rPr lang="zh-CN" altLang="en-US" sz="2400" dirty="0" smtClean="0">
                <a:ea typeface="宋体" pitchFamily="2" charset="-122"/>
              </a:rPr>
              <a:t>循环遍历该集合，打印所有元素，并将所有元素之和打印出来。</a:t>
            </a:r>
          </a:p>
          <a:p>
            <a:pPr>
              <a:lnSpc>
                <a:spcPct val="150000"/>
              </a:lnSpc>
            </a:pPr>
            <a:endParaRPr lang="zh-CN" alt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980728"/>
            <a:ext cx="4752528" cy="504056"/>
          </a:xfrm>
        </p:spPr>
        <p:txBody>
          <a:bodyPr>
            <a:normAutofit/>
          </a:bodyPr>
          <a:lstStyle/>
          <a:p>
            <a:r>
              <a:rPr lang="zh-CN" altLang="en-US" sz="2400" b="1" dirty="0" smtClean="0">
                <a:latin typeface="宋体" pitchFamily="2" charset="-122"/>
                <a:ea typeface="宋体" pitchFamily="2" charset="-122"/>
              </a:rPr>
              <a:t>请输出如下来两段代码有何不同</a:t>
            </a:r>
            <a:endParaRPr lang="zh-CN" altLang="en-US" sz="2400" b="1" dirty="0">
              <a:latin typeface="宋体" pitchFamily="2" charset="-122"/>
              <a:ea typeface="宋体" pitchFamily="2" charset="-122"/>
            </a:endParaRPr>
          </a:p>
        </p:txBody>
      </p:sp>
      <p:sp>
        <p:nvSpPr>
          <p:cNvPr id="3" name="内容占位符 2"/>
          <p:cNvSpPr>
            <a:spLocks noGrp="1"/>
          </p:cNvSpPr>
          <p:nvPr>
            <p:ph idx="1"/>
          </p:nvPr>
        </p:nvSpPr>
        <p:spPr>
          <a:xfrm>
            <a:off x="1115616" y="1700808"/>
            <a:ext cx="6048672" cy="2304255"/>
          </a:xfrm>
        </p:spPr>
        <p:txBody>
          <a:bodyPr>
            <a:normAutofit/>
          </a:bodyPr>
          <a:lstStyle/>
          <a:p>
            <a:pPr marL="0" indent="0">
              <a:buNone/>
            </a:pPr>
            <a:r>
              <a:rPr lang="en-US" altLang="zh-CN" sz="2400" dirty="0"/>
              <a:t>void </a:t>
            </a:r>
            <a:r>
              <a:rPr lang="en-US" altLang="zh-CN" sz="2400" dirty="0" err="1"/>
              <a:t>printCollection</a:t>
            </a:r>
            <a:r>
              <a:rPr lang="en-US" altLang="zh-CN" sz="2400" dirty="0"/>
              <a:t>(Collection c) {</a:t>
            </a:r>
          </a:p>
          <a:p>
            <a:pPr marL="0" indent="0">
              <a:buNone/>
            </a:pPr>
            <a:r>
              <a:rPr lang="en-US" altLang="zh-CN" sz="2400" dirty="0"/>
              <a:t>                 Iterator </a:t>
            </a:r>
            <a:r>
              <a:rPr lang="en-US" altLang="zh-CN" sz="2400" dirty="0" err="1"/>
              <a:t>i</a:t>
            </a:r>
            <a:r>
              <a:rPr lang="en-US" altLang="zh-CN" sz="2400" dirty="0"/>
              <a:t> = </a:t>
            </a:r>
            <a:r>
              <a:rPr lang="en-US" altLang="zh-CN" sz="2400" dirty="0" err="1"/>
              <a:t>c.iterator</a:t>
            </a:r>
            <a:r>
              <a:rPr lang="en-US" altLang="zh-CN" sz="2400" dirty="0"/>
              <a:t>();</a:t>
            </a:r>
          </a:p>
          <a:p>
            <a:pPr marL="0" indent="0">
              <a:buNone/>
            </a:pPr>
            <a:r>
              <a:rPr lang="en-US" altLang="zh-CN" sz="2400" dirty="0"/>
              <a:t>                 for (</a:t>
            </a:r>
            <a:r>
              <a:rPr lang="en-US" altLang="zh-CN" sz="2400" dirty="0" err="1"/>
              <a:t>int</a:t>
            </a:r>
            <a:r>
              <a:rPr lang="en-US" altLang="zh-CN" sz="2400" dirty="0"/>
              <a:t> k = 0; k &lt; </a:t>
            </a:r>
            <a:r>
              <a:rPr lang="en-US" altLang="zh-CN" sz="2400" dirty="0" err="1"/>
              <a:t>c.size</a:t>
            </a:r>
            <a:r>
              <a:rPr lang="en-US" altLang="zh-CN" sz="2400" dirty="0"/>
              <a:t>(); k++) {</a:t>
            </a:r>
          </a:p>
          <a:p>
            <a:pPr marL="0" indent="0">
              <a:buNone/>
            </a:pPr>
            <a:r>
              <a:rPr lang="en-US" altLang="zh-CN" sz="2400" dirty="0"/>
              <a:t>                       </a:t>
            </a:r>
            <a:r>
              <a:rPr lang="en-US" altLang="zh-CN" sz="2400" dirty="0" err="1"/>
              <a:t>System.out.println</a:t>
            </a:r>
            <a:r>
              <a:rPr lang="en-US" altLang="zh-CN" sz="2400" dirty="0"/>
              <a:t>(</a:t>
            </a:r>
            <a:r>
              <a:rPr lang="en-US" altLang="zh-CN" sz="2400" dirty="0" err="1"/>
              <a:t>i.next</a:t>
            </a:r>
            <a:r>
              <a:rPr lang="en-US" altLang="zh-CN" sz="2400" dirty="0"/>
              <a:t>());</a:t>
            </a:r>
          </a:p>
          <a:p>
            <a:pPr marL="0" indent="0">
              <a:buNone/>
            </a:pPr>
            <a:r>
              <a:rPr lang="en-US" altLang="zh-CN" sz="2400" dirty="0" smtClean="0"/>
              <a:t>}   }</a:t>
            </a:r>
            <a:endParaRPr lang="zh-CN" altLang="en-US" sz="2400" dirty="0"/>
          </a:p>
        </p:txBody>
      </p:sp>
      <p:sp>
        <p:nvSpPr>
          <p:cNvPr id="4" name="内容占位符 2"/>
          <p:cNvSpPr txBox="1">
            <a:spLocks/>
          </p:cNvSpPr>
          <p:nvPr/>
        </p:nvSpPr>
        <p:spPr>
          <a:xfrm>
            <a:off x="1115616" y="4293096"/>
            <a:ext cx="6120680" cy="18722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t>void </a:t>
            </a:r>
            <a:r>
              <a:rPr lang="en-US" altLang="zh-CN" sz="2400" dirty="0" err="1"/>
              <a:t>printCollection</a:t>
            </a:r>
            <a:r>
              <a:rPr lang="en-US" altLang="zh-CN" sz="2400" dirty="0"/>
              <a:t>(Collection&lt;Object&gt; c) {</a:t>
            </a:r>
          </a:p>
          <a:p>
            <a:pPr marL="0" indent="0">
              <a:buNone/>
            </a:pPr>
            <a:r>
              <a:rPr lang="en-US" altLang="zh-CN" sz="2400" dirty="0"/>
              <a:t>           for (Object e : c) {</a:t>
            </a:r>
          </a:p>
          <a:p>
            <a:pPr marL="0" indent="0">
              <a:buNone/>
            </a:pPr>
            <a:r>
              <a:rPr lang="en-US" altLang="zh-CN" sz="2400" dirty="0"/>
              <a:t>                 </a:t>
            </a:r>
            <a:r>
              <a:rPr lang="en-US" altLang="zh-CN" sz="2400" dirty="0" err="1"/>
              <a:t>System.out.println</a:t>
            </a:r>
            <a:r>
              <a:rPr lang="en-US" altLang="zh-CN" sz="2400" dirty="0"/>
              <a:t>(e);</a:t>
            </a:r>
          </a:p>
          <a:p>
            <a:pPr marL="0" indent="0">
              <a:buNone/>
            </a:pPr>
            <a:r>
              <a:rPr lang="en-US" altLang="zh-CN" sz="2400" dirty="0" smtClean="0"/>
              <a:t>} }</a:t>
            </a:r>
            <a:endParaRPr lang="zh-CN" altLang="en-US" sz="2400" dirty="0"/>
          </a:p>
        </p:txBody>
      </p:sp>
      <p:sp>
        <p:nvSpPr>
          <p:cNvPr id="5" name="矩形 4"/>
          <p:cNvSpPr/>
          <p:nvPr/>
        </p:nvSpPr>
        <p:spPr>
          <a:xfrm>
            <a:off x="755576" y="1700808"/>
            <a:ext cx="6768752" cy="237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55576" y="4077072"/>
            <a:ext cx="6768752" cy="2376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035587" y="46365"/>
            <a:ext cx="4968552" cy="646331"/>
          </a:xfrm>
          <a:prstGeom prst="rect">
            <a:avLst/>
          </a:prstGeom>
          <a:noFill/>
        </p:spPr>
        <p:txBody>
          <a:bodyPr wrap="square" rtlCol="0">
            <a:spAutoFit/>
          </a:bodyPr>
          <a:lstStyle/>
          <a:p>
            <a:r>
              <a:rPr lang="en-US" altLang="zh-CN" sz="3600" b="1" dirty="0" smtClean="0">
                <a:solidFill>
                  <a:srgbClr val="FFFF00"/>
                </a:solidFill>
                <a:ea typeface="宋体" pitchFamily="2" charset="-122"/>
              </a:rPr>
              <a:t>3.4 </a:t>
            </a:r>
            <a:r>
              <a:rPr lang="zh-CN" altLang="en-US" sz="3600" b="1" dirty="0" smtClean="0">
                <a:solidFill>
                  <a:srgbClr val="FFFF00"/>
                </a:solidFill>
                <a:ea typeface="宋体" pitchFamily="2" charset="-122"/>
              </a:rPr>
              <a:t>泛型和继承的关系</a:t>
            </a:r>
            <a:endParaRPr lang="en-US" altLang="zh-CN" sz="3600" b="1" dirty="0" smtClean="0">
              <a:solidFill>
                <a:srgbClr val="FFFF00"/>
              </a:solidFill>
              <a:ea typeface="宋体" pitchFamily="2" charset="-122"/>
            </a:endParaRPr>
          </a:p>
        </p:txBody>
      </p:sp>
    </p:spTree>
    <p:extLst>
      <p:ext uri="{BB962C8B-B14F-4D97-AF65-F5344CB8AC3E}">
        <p14:creationId xmlns:p14="http://schemas.microsoft.com/office/powerpoint/2010/main" val="28307129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3748" y="936773"/>
            <a:ext cx="4968552" cy="646331"/>
          </a:xfrm>
          <a:prstGeom prst="rect">
            <a:avLst/>
          </a:prstGeom>
          <a:noFill/>
        </p:spPr>
        <p:txBody>
          <a:bodyPr wrap="square" rtlCol="0">
            <a:spAutoFit/>
          </a:bodyPr>
          <a:lstStyle/>
          <a:p>
            <a:r>
              <a:rPr lang="en-US" altLang="zh-CN" sz="3600" b="1" dirty="0" smtClean="0">
                <a:ea typeface="宋体" pitchFamily="2" charset="-122"/>
              </a:rPr>
              <a:t>3.4 </a:t>
            </a:r>
            <a:r>
              <a:rPr lang="zh-CN" altLang="en-US" sz="3600" b="1" dirty="0" smtClean="0">
                <a:ea typeface="宋体" pitchFamily="2" charset="-122"/>
              </a:rPr>
              <a:t>泛型和继承的关系</a:t>
            </a:r>
            <a:endParaRPr lang="en-US" altLang="zh-CN" sz="3600" b="1" dirty="0" smtClean="0">
              <a:ea typeface="宋体" pitchFamily="2" charset="-122"/>
            </a:endParaRPr>
          </a:p>
        </p:txBody>
      </p:sp>
      <p:sp>
        <p:nvSpPr>
          <p:cNvPr id="3" name="TextBox 2"/>
          <p:cNvSpPr txBox="1"/>
          <p:nvPr/>
        </p:nvSpPr>
        <p:spPr>
          <a:xfrm>
            <a:off x="395536" y="1772816"/>
            <a:ext cx="8352928" cy="2092881"/>
          </a:xfrm>
          <a:prstGeom prst="rect">
            <a:avLst/>
          </a:prstGeom>
          <a:noFill/>
        </p:spPr>
        <p:txBody>
          <a:bodyPr wrap="square" rtlCol="0">
            <a:spAutoFit/>
          </a:bodyPr>
          <a:lstStyle/>
          <a:p>
            <a:r>
              <a:rPr lang="zh-CN" altLang="en-US" sz="2600" dirty="0" smtClean="0">
                <a:ea typeface="宋体" pitchFamily="2" charset="-122"/>
                <a:cs typeface="Times New Roman" pitchFamily="18" charset="0"/>
              </a:rPr>
              <a:t>如果</a:t>
            </a:r>
            <a:r>
              <a:rPr lang="en-US" altLang="zh-CN" sz="2600" dirty="0" smtClean="0">
                <a:ea typeface="宋体" pitchFamily="2" charset="-122"/>
                <a:cs typeface="Times New Roman" pitchFamily="18" charset="0"/>
              </a:rPr>
              <a:t>B</a:t>
            </a:r>
            <a:r>
              <a:rPr lang="zh-CN" altLang="en-US" sz="2600" dirty="0" smtClean="0">
                <a:ea typeface="宋体" pitchFamily="2" charset="-122"/>
                <a:cs typeface="Times New Roman" pitchFamily="18" charset="0"/>
              </a:rPr>
              <a:t>是</a:t>
            </a:r>
            <a:r>
              <a:rPr lang="en-US" altLang="zh-CN" sz="2600" dirty="0" smtClean="0">
                <a:ea typeface="宋体" pitchFamily="2" charset="-122"/>
                <a:cs typeface="Times New Roman" pitchFamily="18" charset="0"/>
              </a:rPr>
              <a:t>A</a:t>
            </a:r>
            <a:r>
              <a:rPr lang="zh-CN" altLang="en-US" sz="2600" dirty="0" smtClean="0">
                <a:ea typeface="宋体" pitchFamily="2" charset="-122"/>
                <a:cs typeface="Times New Roman" pitchFamily="18" charset="0"/>
              </a:rPr>
              <a:t>的一个子类型（子类或者子接口），而</a:t>
            </a:r>
            <a:r>
              <a:rPr lang="en-US" altLang="zh-CN" sz="2600" dirty="0" smtClean="0">
                <a:ea typeface="宋体" pitchFamily="2" charset="-122"/>
                <a:cs typeface="Times New Roman" pitchFamily="18" charset="0"/>
              </a:rPr>
              <a:t>G</a:t>
            </a:r>
            <a:r>
              <a:rPr lang="zh-CN" altLang="en-US" sz="2600" dirty="0" smtClean="0">
                <a:ea typeface="宋体" pitchFamily="2" charset="-122"/>
                <a:cs typeface="Times New Roman" pitchFamily="18" charset="0"/>
              </a:rPr>
              <a:t>是具有泛型声明的类或接口，</a:t>
            </a:r>
            <a:r>
              <a:rPr lang="en-US" altLang="zh-CN" sz="2600" dirty="0" smtClean="0">
                <a:ea typeface="宋体" pitchFamily="2" charset="-122"/>
                <a:cs typeface="Times New Roman" pitchFamily="18" charset="0"/>
              </a:rPr>
              <a:t>G&lt;B&gt;</a:t>
            </a:r>
            <a:r>
              <a:rPr lang="zh-CN" altLang="en-US" sz="2600" dirty="0" smtClean="0">
                <a:ea typeface="宋体" pitchFamily="2" charset="-122"/>
                <a:cs typeface="Times New Roman" pitchFamily="18" charset="0"/>
              </a:rPr>
              <a:t>并不是</a:t>
            </a:r>
            <a:r>
              <a:rPr lang="en-US" altLang="zh-CN" sz="2600" dirty="0" smtClean="0">
                <a:ea typeface="宋体" pitchFamily="2" charset="-122"/>
                <a:cs typeface="Times New Roman" pitchFamily="18" charset="0"/>
              </a:rPr>
              <a:t>G&lt;A&gt;</a:t>
            </a:r>
            <a:r>
              <a:rPr lang="zh-CN" altLang="en-US" sz="2600" dirty="0" smtClean="0">
                <a:ea typeface="宋体" pitchFamily="2" charset="-122"/>
                <a:cs typeface="Times New Roman" pitchFamily="18" charset="0"/>
              </a:rPr>
              <a:t>的子类型！</a:t>
            </a:r>
            <a:endParaRPr lang="en-US" altLang="zh-CN" sz="2600" dirty="0" smtClean="0">
              <a:ea typeface="宋体" pitchFamily="2" charset="-122"/>
              <a:cs typeface="Times New Roman" pitchFamily="18" charset="0"/>
            </a:endParaRPr>
          </a:p>
          <a:p>
            <a:endParaRPr lang="en-US" altLang="zh-CN" sz="2600" dirty="0">
              <a:ea typeface="宋体" pitchFamily="2" charset="-122"/>
              <a:cs typeface="Times New Roman" pitchFamily="18" charset="0"/>
            </a:endParaRPr>
          </a:p>
          <a:p>
            <a:r>
              <a:rPr lang="zh-CN" altLang="en-US" sz="2600" dirty="0" smtClean="0">
                <a:ea typeface="宋体" pitchFamily="2" charset="-122"/>
                <a:cs typeface="Times New Roman" pitchFamily="18" charset="0"/>
              </a:rPr>
              <a:t>比如：</a:t>
            </a:r>
            <a:r>
              <a:rPr lang="en-US" altLang="zh-CN" sz="2600" dirty="0" smtClean="0">
                <a:ea typeface="宋体" pitchFamily="2" charset="-122"/>
                <a:cs typeface="Times New Roman" pitchFamily="18" charset="0"/>
              </a:rPr>
              <a:t>String</a:t>
            </a:r>
            <a:r>
              <a:rPr lang="zh-CN" altLang="en-US" sz="2600" dirty="0" smtClean="0">
                <a:ea typeface="宋体" pitchFamily="2" charset="-122"/>
                <a:cs typeface="Times New Roman" pitchFamily="18" charset="0"/>
              </a:rPr>
              <a:t>是</a:t>
            </a:r>
            <a:r>
              <a:rPr lang="en-US" altLang="zh-CN" sz="2600" dirty="0" smtClean="0">
                <a:ea typeface="宋体" pitchFamily="2" charset="-122"/>
                <a:cs typeface="Times New Roman" pitchFamily="18" charset="0"/>
              </a:rPr>
              <a:t>Object</a:t>
            </a:r>
            <a:r>
              <a:rPr lang="zh-CN" altLang="en-US" sz="2600" dirty="0" smtClean="0">
                <a:ea typeface="宋体" pitchFamily="2" charset="-122"/>
                <a:cs typeface="Times New Roman" pitchFamily="18" charset="0"/>
              </a:rPr>
              <a:t>的子类，但是</a:t>
            </a:r>
            <a:r>
              <a:rPr lang="en-US" altLang="zh-CN" sz="2600" dirty="0" smtClean="0">
                <a:ea typeface="宋体" pitchFamily="2" charset="-122"/>
                <a:cs typeface="Times New Roman" pitchFamily="18" charset="0"/>
              </a:rPr>
              <a:t>List&lt;String &gt;</a:t>
            </a:r>
            <a:r>
              <a:rPr lang="zh-CN" altLang="en-US" sz="2600" dirty="0" smtClean="0">
                <a:ea typeface="宋体" pitchFamily="2" charset="-122"/>
                <a:cs typeface="Times New Roman" pitchFamily="18" charset="0"/>
              </a:rPr>
              <a:t>并不是</a:t>
            </a:r>
            <a:r>
              <a:rPr lang="en-US" altLang="zh-CN" sz="2600" dirty="0" smtClean="0">
                <a:ea typeface="宋体" pitchFamily="2" charset="-122"/>
                <a:cs typeface="Times New Roman" pitchFamily="18" charset="0"/>
              </a:rPr>
              <a:t>List&lt;Object&gt;</a:t>
            </a:r>
            <a:r>
              <a:rPr lang="zh-CN" altLang="en-US" sz="2600" dirty="0" smtClean="0">
                <a:ea typeface="宋体" pitchFamily="2" charset="-122"/>
                <a:cs typeface="Times New Roman" pitchFamily="18" charset="0"/>
              </a:rPr>
              <a:t>的子类。</a:t>
            </a:r>
            <a:endParaRPr lang="zh-CN" altLang="en-US" sz="2600" dirty="0">
              <a:ea typeface="宋体" pitchFamily="2" charset="-122"/>
              <a:cs typeface="Times New Roman" pitchFamily="18" charset="0"/>
            </a:endParaRPr>
          </a:p>
        </p:txBody>
      </p:sp>
      <p:sp>
        <p:nvSpPr>
          <p:cNvPr id="5" name="矩形 4"/>
          <p:cNvSpPr/>
          <p:nvPr/>
        </p:nvSpPr>
        <p:spPr>
          <a:xfrm>
            <a:off x="1043608" y="419848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43608" y="5625290"/>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436096" y="419848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436096" y="5618217"/>
            <a:ext cx="1656184" cy="45464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stCxn id="6" idx="0"/>
            <a:endCxn id="5" idx="2"/>
          </p:cNvCxnSpPr>
          <p:nvPr/>
        </p:nvCxnSpPr>
        <p:spPr>
          <a:xfrm flipV="1">
            <a:off x="1871700" y="4653136"/>
            <a:ext cx="0" cy="9721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264188" y="4653136"/>
            <a:ext cx="0" cy="9721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91680" y="4133423"/>
            <a:ext cx="612068" cy="584775"/>
          </a:xfrm>
          <a:prstGeom prst="rect">
            <a:avLst/>
          </a:prstGeom>
          <a:noFill/>
        </p:spPr>
        <p:txBody>
          <a:bodyPr wrap="square" rtlCol="0">
            <a:spAutoFit/>
          </a:bodyPr>
          <a:lstStyle/>
          <a:p>
            <a:r>
              <a:rPr lang="en-US" altLang="zh-CN" sz="3200" dirty="0" smtClean="0"/>
              <a:t>A</a:t>
            </a:r>
            <a:endParaRPr lang="zh-CN" altLang="en-US" sz="3200" dirty="0"/>
          </a:p>
        </p:txBody>
      </p:sp>
      <p:sp>
        <p:nvSpPr>
          <p:cNvPr id="13" name="TextBox 12"/>
          <p:cNvSpPr txBox="1"/>
          <p:nvPr/>
        </p:nvSpPr>
        <p:spPr>
          <a:xfrm>
            <a:off x="1727684" y="5553152"/>
            <a:ext cx="612068" cy="584775"/>
          </a:xfrm>
          <a:prstGeom prst="rect">
            <a:avLst/>
          </a:prstGeom>
          <a:noFill/>
        </p:spPr>
        <p:txBody>
          <a:bodyPr wrap="square" rtlCol="0">
            <a:spAutoFit/>
          </a:bodyPr>
          <a:lstStyle/>
          <a:p>
            <a:r>
              <a:rPr lang="en-US" altLang="zh-CN" sz="3200" dirty="0" smtClean="0"/>
              <a:t>B</a:t>
            </a:r>
            <a:endParaRPr lang="zh-CN" altLang="en-US" sz="3200" dirty="0"/>
          </a:p>
        </p:txBody>
      </p:sp>
      <p:sp>
        <p:nvSpPr>
          <p:cNvPr id="14" name="TextBox 13"/>
          <p:cNvSpPr txBox="1"/>
          <p:nvPr/>
        </p:nvSpPr>
        <p:spPr>
          <a:xfrm>
            <a:off x="5724128" y="4133423"/>
            <a:ext cx="1224136" cy="584775"/>
          </a:xfrm>
          <a:prstGeom prst="rect">
            <a:avLst/>
          </a:prstGeom>
          <a:noFill/>
        </p:spPr>
        <p:txBody>
          <a:bodyPr wrap="square" rtlCol="0">
            <a:spAutoFit/>
          </a:bodyPr>
          <a:lstStyle/>
          <a:p>
            <a:r>
              <a:rPr lang="en-US" altLang="zh-CN" sz="3200" dirty="0" smtClean="0"/>
              <a:t>G&lt;A&gt;</a:t>
            </a:r>
            <a:endParaRPr lang="zh-CN" altLang="en-US" sz="3200" dirty="0"/>
          </a:p>
        </p:txBody>
      </p:sp>
      <p:sp>
        <p:nvSpPr>
          <p:cNvPr id="15" name="TextBox 14"/>
          <p:cNvSpPr txBox="1"/>
          <p:nvPr/>
        </p:nvSpPr>
        <p:spPr>
          <a:xfrm>
            <a:off x="5724128" y="5589240"/>
            <a:ext cx="1224136" cy="584775"/>
          </a:xfrm>
          <a:prstGeom prst="rect">
            <a:avLst/>
          </a:prstGeom>
          <a:noFill/>
        </p:spPr>
        <p:txBody>
          <a:bodyPr wrap="square" rtlCol="0">
            <a:spAutoFit/>
          </a:bodyPr>
          <a:lstStyle/>
          <a:p>
            <a:r>
              <a:rPr lang="en-US" altLang="zh-CN" sz="3200" dirty="0" smtClean="0"/>
              <a:t>G&lt;B&gt;</a:t>
            </a:r>
            <a:endParaRPr lang="zh-CN" altLang="en-US" sz="3200" dirty="0"/>
          </a:p>
        </p:txBody>
      </p:sp>
      <p:sp>
        <p:nvSpPr>
          <p:cNvPr id="16" name="乘号 15"/>
          <p:cNvSpPr/>
          <p:nvPr/>
        </p:nvSpPr>
        <p:spPr>
          <a:xfrm>
            <a:off x="5832140" y="4882914"/>
            <a:ext cx="864096" cy="70632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58096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24744"/>
            <a:ext cx="8280920" cy="5293757"/>
          </a:xfrm>
          <a:prstGeom prst="rect">
            <a:avLst/>
          </a:prstGeom>
          <a:noFill/>
        </p:spPr>
        <p:txBody>
          <a:bodyPr wrap="square" rtlCol="0">
            <a:spAutoFit/>
          </a:bodyPr>
          <a:lstStyle/>
          <a:p>
            <a:r>
              <a:rPr lang="en-US" altLang="zh-CN" sz="2600" dirty="0">
                <a:ea typeface="宋体" pitchFamily="2" charset="-122"/>
                <a:cs typeface="Times New Roman" pitchFamily="18" charset="0"/>
              </a:rPr>
              <a:t>public void </a:t>
            </a:r>
            <a:r>
              <a:rPr lang="en-US" altLang="zh-CN" sz="2600" dirty="0" err="1">
                <a:ea typeface="宋体" pitchFamily="2" charset="-122"/>
                <a:cs typeface="Times New Roman" pitchFamily="18" charset="0"/>
              </a:rPr>
              <a:t>testGenericAndSubClass</a:t>
            </a:r>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a:t>
            </a: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Person</a:t>
            </a:r>
            <a:r>
              <a:rPr lang="en-US" altLang="zh-CN" sz="2600" dirty="0">
                <a:ea typeface="宋体" pitchFamily="2" charset="-122"/>
                <a:cs typeface="Times New Roman" pitchFamily="18" charset="0"/>
              </a:rPr>
              <a:t>[] persons = null;</a:t>
            </a: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Man</a:t>
            </a:r>
            <a:r>
              <a:rPr lang="en-US" altLang="zh-CN" sz="2600" dirty="0">
                <a:ea typeface="宋体" pitchFamily="2" charset="-122"/>
                <a:cs typeface="Times New Roman" pitchFamily="18" charset="0"/>
              </a:rPr>
              <a:t>[] mans = null;</a:t>
            </a:r>
          </a:p>
          <a:p>
            <a:r>
              <a:rPr lang="en-US" altLang="zh-CN" sz="2600" dirty="0" smtClean="0">
                <a:ea typeface="宋体" pitchFamily="2" charset="-122"/>
                <a:cs typeface="Times New Roman" pitchFamily="18" charset="0"/>
              </a:rPr>
              <a:t>	</a:t>
            </a:r>
            <a:r>
              <a:rPr lang="en-US" altLang="zh-CN" sz="2600" dirty="0">
                <a:ea typeface="宋体" pitchFamily="2" charset="-122"/>
                <a:cs typeface="Times New Roman" pitchFamily="18" charset="0"/>
              </a:rPr>
              <a:t>// </a:t>
            </a:r>
            <a:r>
              <a:rPr lang="zh-CN" altLang="en-US" sz="2600" dirty="0">
                <a:ea typeface="宋体" pitchFamily="2" charset="-122"/>
                <a:cs typeface="Times New Roman" pitchFamily="18" charset="0"/>
              </a:rPr>
              <a:t>而 </a:t>
            </a:r>
            <a:r>
              <a:rPr lang="en-US" altLang="zh-CN" sz="2600" dirty="0">
                <a:ea typeface="宋体" pitchFamily="2" charset="-122"/>
                <a:cs typeface="Times New Roman" pitchFamily="18" charset="0"/>
              </a:rPr>
              <a:t>Person[] </a:t>
            </a:r>
            <a:r>
              <a:rPr lang="zh-CN" altLang="en-US" sz="2600" dirty="0">
                <a:ea typeface="宋体" pitchFamily="2" charset="-122"/>
                <a:cs typeface="Times New Roman" pitchFamily="18" charset="0"/>
              </a:rPr>
              <a:t>是 </a:t>
            </a:r>
            <a:r>
              <a:rPr lang="en-US" altLang="zh-CN" sz="2600" dirty="0">
                <a:ea typeface="宋体" pitchFamily="2" charset="-122"/>
                <a:cs typeface="Times New Roman" pitchFamily="18" charset="0"/>
              </a:rPr>
              <a:t>Man[] </a:t>
            </a:r>
            <a:r>
              <a:rPr lang="zh-CN" altLang="en-US" sz="2600" dirty="0">
                <a:ea typeface="宋体" pitchFamily="2" charset="-122"/>
                <a:cs typeface="Times New Roman" pitchFamily="18" charset="0"/>
              </a:rPr>
              <a:t>的父类</a:t>
            </a:r>
            <a:r>
              <a:rPr lang="en-US" altLang="zh-CN" sz="2600" dirty="0" smtClean="0">
                <a:ea typeface="宋体" pitchFamily="2" charset="-122"/>
                <a:cs typeface="Times New Roman" pitchFamily="18" charset="0"/>
              </a:rPr>
              <a:t>.</a:t>
            </a:r>
            <a:endParaRPr lang="en-US" altLang="zh-CN" sz="2600" dirty="0">
              <a:ea typeface="宋体" pitchFamily="2" charset="-122"/>
              <a:cs typeface="Times New Roman" pitchFamily="18" charset="0"/>
            </a:endParaRPr>
          </a:p>
          <a:p>
            <a:r>
              <a:rPr lang="en-US" altLang="zh-CN" sz="2600" dirty="0">
                <a:ea typeface="宋体" pitchFamily="2" charset="-122"/>
                <a:cs typeface="Times New Roman" pitchFamily="18" charset="0"/>
              </a:rPr>
              <a:t>	</a:t>
            </a:r>
            <a:r>
              <a:rPr lang="en-US" altLang="zh-CN" sz="2600" dirty="0" smtClean="0">
                <a:solidFill>
                  <a:srgbClr val="FF0000"/>
                </a:solidFill>
                <a:ea typeface="宋体" pitchFamily="2" charset="-122"/>
                <a:cs typeface="Times New Roman" pitchFamily="18" charset="0"/>
              </a:rPr>
              <a:t>persons </a:t>
            </a:r>
            <a:r>
              <a:rPr lang="en-US" altLang="zh-CN" sz="2600" dirty="0">
                <a:solidFill>
                  <a:srgbClr val="FF0000"/>
                </a:solidFill>
                <a:ea typeface="宋体" pitchFamily="2" charset="-122"/>
                <a:cs typeface="Times New Roman" pitchFamily="18" charset="0"/>
              </a:rPr>
              <a:t>= mans;</a:t>
            </a:r>
          </a:p>
          <a:p>
            <a:endParaRPr lang="en-US" altLang="zh-CN" sz="2600" dirty="0">
              <a:ea typeface="宋体" pitchFamily="2" charset="-122"/>
              <a:cs typeface="Times New Roman" pitchFamily="18" charset="0"/>
            </a:endParaRP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Person </a:t>
            </a:r>
            <a:r>
              <a:rPr lang="en-US" altLang="zh-CN" sz="2600" dirty="0">
                <a:ea typeface="宋体" pitchFamily="2" charset="-122"/>
                <a:cs typeface="Times New Roman" pitchFamily="18" charset="0"/>
              </a:rPr>
              <a:t>p = mans[0];</a:t>
            </a:r>
          </a:p>
          <a:p>
            <a:endParaRPr lang="en-US" altLang="zh-CN" sz="2600" dirty="0">
              <a:ea typeface="宋体" pitchFamily="2" charset="-122"/>
              <a:cs typeface="Times New Roman" pitchFamily="18" charset="0"/>
            </a:endParaRP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 </a:t>
            </a:r>
            <a:r>
              <a:rPr lang="zh-CN" altLang="en-US" sz="2600" dirty="0">
                <a:ea typeface="宋体" pitchFamily="2" charset="-122"/>
                <a:cs typeface="Times New Roman" pitchFamily="18" charset="0"/>
              </a:rPr>
              <a:t>在泛型的集合上</a:t>
            </a:r>
          </a:p>
          <a:p>
            <a:r>
              <a:rPr lang="zh-CN" altLang="en-US" sz="2600" dirty="0">
                <a:ea typeface="宋体" pitchFamily="2" charset="-122"/>
                <a:cs typeface="Times New Roman" pitchFamily="18" charset="0"/>
              </a:rPr>
              <a:t>	</a:t>
            </a:r>
            <a:r>
              <a:rPr lang="en-US" altLang="zh-CN" sz="2600" dirty="0" smtClean="0">
                <a:ea typeface="宋体" pitchFamily="2" charset="-122"/>
                <a:cs typeface="Times New Roman" pitchFamily="18" charset="0"/>
              </a:rPr>
              <a:t>List&lt;Person</a:t>
            </a:r>
            <a:r>
              <a:rPr lang="en-US" altLang="zh-CN" sz="2600" dirty="0">
                <a:ea typeface="宋体" pitchFamily="2" charset="-122"/>
                <a:cs typeface="Times New Roman" pitchFamily="18" charset="0"/>
              </a:rPr>
              <a:t>&gt; </a:t>
            </a:r>
            <a:r>
              <a:rPr lang="en-US" altLang="zh-CN" sz="2600" dirty="0" err="1">
                <a:ea typeface="宋体" pitchFamily="2" charset="-122"/>
                <a:cs typeface="Times New Roman" pitchFamily="18" charset="0"/>
              </a:rPr>
              <a:t>personList</a:t>
            </a:r>
            <a:r>
              <a:rPr lang="en-US" altLang="zh-CN" sz="2600" dirty="0">
                <a:ea typeface="宋体" pitchFamily="2" charset="-122"/>
                <a:cs typeface="Times New Roman" pitchFamily="18" charset="0"/>
              </a:rPr>
              <a:t> = null;</a:t>
            </a:r>
          </a:p>
          <a:p>
            <a:r>
              <a:rPr lang="en-US" altLang="zh-CN" sz="2600" dirty="0">
                <a:ea typeface="宋体" pitchFamily="2" charset="-122"/>
                <a:cs typeface="Times New Roman" pitchFamily="18" charset="0"/>
              </a:rPr>
              <a:t>	</a:t>
            </a:r>
            <a:r>
              <a:rPr lang="en-US" altLang="zh-CN" sz="2600" dirty="0" smtClean="0">
                <a:ea typeface="宋体" pitchFamily="2" charset="-122"/>
                <a:cs typeface="Times New Roman" pitchFamily="18" charset="0"/>
              </a:rPr>
              <a:t>List&lt;Man</a:t>
            </a:r>
            <a:r>
              <a:rPr lang="en-US" altLang="zh-CN" sz="2600" dirty="0">
                <a:ea typeface="宋体" pitchFamily="2" charset="-122"/>
                <a:cs typeface="Times New Roman" pitchFamily="18" charset="0"/>
              </a:rPr>
              <a:t>&gt; </a:t>
            </a:r>
            <a:r>
              <a:rPr lang="en-US" altLang="zh-CN" sz="2600" dirty="0" err="1">
                <a:ea typeface="宋体" pitchFamily="2" charset="-122"/>
                <a:cs typeface="Times New Roman" pitchFamily="18" charset="0"/>
              </a:rPr>
              <a:t>manList</a:t>
            </a:r>
            <a:r>
              <a:rPr lang="en-US" altLang="zh-CN" sz="2600" dirty="0">
                <a:ea typeface="宋体" pitchFamily="2" charset="-122"/>
                <a:cs typeface="Times New Roman" pitchFamily="18" charset="0"/>
              </a:rPr>
              <a:t> = null;</a:t>
            </a:r>
          </a:p>
          <a:p>
            <a:r>
              <a:rPr lang="en-US" altLang="zh-CN" sz="2600" dirty="0">
                <a:ea typeface="宋体" pitchFamily="2" charset="-122"/>
                <a:cs typeface="Times New Roman" pitchFamily="18" charset="0"/>
              </a:rPr>
              <a:t>	</a:t>
            </a:r>
            <a:r>
              <a:rPr lang="en-US" altLang="zh-CN" sz="2600" dirty="0" smtClean="0">
                <a:solidFill>
                  <a:srgbClr val="FF0000"/>
                </a:solidFill>
                <a:ea typeface="宋体" pitchFamily="2" charset="-122"/>
                <a:cs typeface="Times New Roman" pitchFamily="18" charset="0"/>
              </a:rPr>
              <a:t>// </a:t>
            </a:r>
            <a:r>
              <a:rPr lang="en-US" altLang="zh-CN" sz="2600" dirty="0" err="1">
                <a:solidFill>
                  <a:srgbClr val="FF0000"/>
                </a:solidFill>
                <a:ea typeface="宋体" pitchFamily="2" charset="-122"/>
                <a:cs typeface="Times New Roman" pitchFamily="18" charset="0"/>
              </a:rPr>
              <a:t>personList</a:t>
            </a:r>
            <a:r>
              <a:rPr lang="en-US" altLang="zh-CN" sz="2600" dirty="0">
                <a:solidFill>
                  <a:srgbClr val="FF0000"/>
                </a:solidFill>
                <a:ea typeface="宋体" pitchFamily="2" charset="-122"/>
                <a:cs typeface="Times New Roman" pitchFamily="18" charset="0"/>
              </a:rPr>
              <a:t> = </a:t>
            </a:r>
            <a:r>
              <a:rPr lang="en-US" altLang="zh-CN" sz="2600" dirty="0" err="1">
                <a:solidFill>
                  <a:srgbClr val="FF0000"/>
                </a:solidFill>
                <a:ea typeface="宋体" pitchFamily="2" charset="-122"/>
                <a:cs typeface="Times New Roman" pitchFamily="18" charset="0"/>
              </a:rPr>
              <a:t>manList</a:t>
            </a:r>
            <a:r>
              <a:rPr lang="en-US" altLang="zh-CN" sz="2600" dirty="0" smtClean="0">
                <a:solidFill>
                  <a:srgbClr val="FF0000"/>
                </a:solidFill>
                <a:ea typeface="宋体" pitchFamily="2" charset="-122"/>
                <a:cs typeface="Times New Roman" pitchFamily="18" charset="0"/>
              </a:rPr>
              <a:t>;(</a:t>
            </a:r>
            <a:r>
              <a:rPr lang="zh-CN" altLang="en-US" sz="2600" dirty="0" smtClean="0">
                <a:solidFill>
                  <a:srgbClr val="FF0000"/>
                </a:solidFill>
                <a:ea typeface="宋体" pitchFamily="2" charset="-122"/>
                <a:cs typeface="Times New Roman" pitchFamily="18" charset="0"/>
              </a:rPr>
              <a:t>报错</a:t>
            </a:r>
            <a:r>
              <a:rPr lang="en-US" altLang="zh-CN" sz="2600" dirty="0" smtClean="0">
                <a:solidFill>
                  <a:srgbClr val="FF0000"/>
                </a:solidFill>
                <a:ea typeface="宋体" pitchFamily="2" charset="-122"/>
                <a:cs typeface="Times New Roman" pitchFamily="18" charset="0"/>
              </a:rPr>
              <a:t>)</a:t>
            </a:r>
          </a:p>
          <a:p>
            <a:r>
              <a:rPr lang="en-US" altLang="zh-CN" sz="2600" dirty="0">
                <a:ea typeface="宋体" pitchFamily="2" charset="-122"/>
                <a:cs typeface="Times New Roman" pitchFamily="18" charset="0"/>
              </a:rPr>
              <a:t>}</a:t>
            </a:r>
            <a:endParaRPr lang="zh-CN" altLang="en-US" sz="2600" dirty="0">
              <a:ea typeface="宋体" pitchFamily="2" charset="-122"/>
              <a:cs typeface="Times New Roman" pitchFamily="18" charset="0"/>
            </a:endParaRPr>
          </a:p>
        </p:txBody>
      </p:sp>
    </p:spTree>
    <p:extLst>
      <p:ext uri="{BB962C8B-B14F-4D97-AF65-F5344CB8AC3E}">
        <p14:creationId xmlns:p14="http://schemas.microsoft.com/office/powerpoint/2010/main" val="159840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5856" y="836712"/>
            <a:ext cx="2520280" cy="646331"/>
          </a:xfrm>
          <a:prstGeom prst="rect">
            <a:avLst/>
          </a:prstGeom>
          <a:noFill/>
        </p:spPr>
        <p:txBody>
          <a:bodyPr wrap="square" rtlCol="0">
            <a:spAutoFit/>
          </a:bodyPr>
          <a:lstStyle/>
          <a:p>
            <a:r>
              <a:rPr lang="en-US" altLang="zh-CN" sz="3600" b="1" dirty="0" smtClean="0">
                <a:ea typeface="宋体" pitchFamily="2" charset="-122"/>
              </a:rPr>
              <a:t>3.5 </a:t>
            </a:r>
            <a:r>
              <a:rPr lang="zh-CN" altLang="en-US" sz="3600" b="1" dirty="0" smtClean="0">
                <a:ea typeface="宋体" pitchFamily="2" charset="-122"/>
              </a:rPr>
              <a:t>通配符</a:t>
            </a:r>
            <a:endParaRPr lang="en-US" altLang="zh-CN" sz="3600" b="1" dirty="0" smtClean="0">
              <a:ea typeface="宋体" pitchFamily="2" charset="-122"/>
            </a:endParaRPr>
          </a:p>
        </p:txBody>
      </p:sp>
      <p:sp>
        <p:nvSpPr>
          <p:cNvPr id="3" name="TextBox 2"/>
          <p:cNvSpPr txBox="1"/>
          <p:nvPr/>
        </p:nvSpPr>
        <p:spPr>
          <a:xfrm>
            <a:off x="395536" y="1700808"/>
            <a:ext cx="8280920" cy="3785652"/>
          </a:xfrm>
          <a:prstGeom prst="rect">
            <a:avLst/>
          </a:prstGeom>
          <a:noFill/>
        </p:spPr>
        <p:txBody>
          <a:bodyPr wrap="square" rtlCol="0">
            <a:spAutoFit/>
          </a:bodyPr>
          <a:lstStyle/>
          <a:p>
            <a:r>
              <a:rPr lang="en-US" altLang="zh-CN" sz="2400" dirty="0" smtClean="0">
                <a:ea typeface="宋体" pitchFamily="2" charset="-122"/>
                <a:cs typeface="Times New Roman" pitchFamily="18" charset="0"/>
              </a:rPr>
              <a:t>1.</a:t>
            </a:r>
            <a:r>
              <a:rPr lang="zh-CN" altLang="en-US" sz="2400" dirty="0" smtClean="0">
                <a:ea typeface="宋体" pitchFamily="2" charset="-122"/>
                <a:cs typeface="Times New Roman" pitchFamily="18" charset="0"/>
              </a:rPr>
              <a:t>使用类型</a:t>
            </a:r>
            <a:r>
              <a:rPr lang="zh-CN" altLang="en-US" sz="2400" b="1" dirty="0" smtClean="0">
                <a:solidFill>
                  <a:srgbClr val="FF0000"/>
                </a:solidFill>
                <a:ea typeface="宋体" pitchFamily="2" charset="-122"/>
                <a:cs typeface="Times New Roman" pitchFamily="18" charset="0"/>
              </a:rPr>
              <a:t>通配符：？</a:t>
            </a:r>
            <a:r>
              <a:rPr lang="en-US" altLang="zh-CN" sz="2400" dirty="0">
                <a:ea typeface="宋体" pitchFamily="2" charset="-122"/>
                <a:cs typeface="Times New Roman" pitchFamily="18" charset="0"/>
              </a:rPr>
              <a:t> </a:t>
            </a:r>
            <a:endParaRPr lang="en-US" altLang="zh-CN" sz="2400" dirty="0" smtClean="0">
              <a:ea typeface="宋体" pitchFamily="2" charset="-122"/>
              <a:cs typeface="Times New Roman" pitchFamily="18" charset="0"/>
            </a:endParaRPr>
          </a:p>
          <a:p>
            <a:r>
              <a:rPr lang="zh-CN" altLang="en-US" sz="2400" dirty="0" smtClean="0">
                <a:ea typeface="宋体" pitchFamily="2" charset="-122"/>
                <a:cs typeface="Times New Roman" pitchFamily="18" charset="0"/>
              </a:rPr>
              <a:t>比如：</a:t>
            </a:r>
            <a:r>
              <a:rPr lang="en-US" altLang="zh-CN" sz="2400" dirty="0" smtClean="0">
                <a:ea typeface="宋体" pitchFamily="2" charset="-122"/>
                <a:cs typeface="Times New Roman" pitchFamily="18" charset="0"/>
              </a:rPr>
              <a:t>List&lt;?&gt;   </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Map&lt;?,?&gt;</a:t>
            </a:r>
          </a:p>
          <a:p>
            <a:r>
              <a:rPr lang="en-US" altLang="zh-CN" sz="2400" dirty="0" smtClean="0">
                <a:ea typeface="宋体" pitchFamily="2" charset="-122"/>
                <a:cs typeface="Times New Roman" pitchFamily="18" charset="0"/>
              </a:rPr>
              <a:t>List&lt;?&gt;</a:t>
            </a:r>
            <a:r>
              <a:rPr lang="zh-CN" altLang="en-US" sz="2400" dirty="0" smtClean="0">
                <a:ea typeface="宋体" pitchFamily="2" charset="-122"/>
                <a:cs typeface="Times New Roman" pitchFamily="18" charset="0"/>
              </a:rPr>
              <a:t>是</a:t>
            </a:r>
            <a:r>
              <a:rPr lang="en-US" altLang="zh-CN" sz="2400" dirty="0" smtClean="0">
                <a:ea typeface="宋体" pitchFamily="2" charset="-122"/>
                <a:cs typeface="Times New Roman" pitchFamily="18" charset="0"/>
              </a:rPr>
              <a:t>List&lt;String&gt;</a:t>
            </a:r>
            <a:r>
              <a:rPr lang="zh-CN" altLang="en-US" sz="2400" dirty="0" smtClean="0">
                <a:ea typeface="宋体" pitchFamily="2" charset="-122"/>
                <a:cs typeface="Times New Roman" pitchFamily="18" charset="0"/>
              </a:rPr>
              <a:t>、</a:t>
            </a:r>
            <a:r>
              <a:rPr lang="en-US" altLang="zh-CN" sz="2400" dirty="0" smtClean="0">
                <a:ea typeface="宋体" pitchFamily="2" charset="-122"/>
                <a:cs typeface="Times New Roman" pitchFamily="18" charset="0"/>
              </a:rPr>
              <a:t>List&lt;Object&gt;</a:t>
            </a:r>
            <a:r>
              <a:rPr lang="zh-CN" altLang="en-US" sz="2400" dirty="0" smtClean="0">
                <a:ea typeface="宋体" pitchFamily="2" charset="-122"/>
                <a:cs typeface="Times New Roman" pitchFamily="18" charset="0"/>
              </a:rPr>
              <a:t>等各种泛型</a:t>
            </a:r>
            <a:r>
              <a:rPr lang="en-US" altLang="zh-CN" sz="2400" dirty="0" smtClean="0">
                <a:ea typeface="宋体" pitchFamily="2" charset="-122"/>
                <a:cs typeface="Times New Roman" pitchFamily="18" charset="0"/>
              </a:rPr>
              <a:t>List</a:t>
            </a:r>
            <a:r>
              <a:rPr lang="zh-CN" altLang="en-US" sz="2400" dirty="0" smtClean="0">
                <a:ea typeface="宋体" pitchFamily="2" charset="-122"/>
                <a:cs typeface="Times New Roman" pitchFamily="18" charset="0"/>
              </a:rPr>
              <a:t>的父类。</a:t>
            </a:r>
            <a:endParaRPr lang="en-US" altLang="zh-CN" sz="2400" dirty="0" smtClean="0">
              <a:ea typeface="宋体" pitchFamily="2" charset="-122"/>
              <a:cs typeface="Times New Roman" pitchFamily="18" charset="0"/>
            </a:endParaRPr>
          </a:p>
          <a:p>
            <a:endParaRPr lang="en-US" altLang="zh-CN" sz="2400" dirty="0" smtClean="0">
              <a:ea typeface="宋体" pitchFamily="2" charset="-122"/>
              <a:cs typeface="Times New Roman" pitchFamily="18" charset="0"/>
            </a:endParaRPr>
          </a:p>
          <a:p>
            <a:r>
              <a:rPr lang="en-US" altLang="zh-CN" sz="2400" dirty="0" smtClean="0">
                <a:ea typeface="宋体" pitchFamily="2" charset="-122"/>
                <a:cs typeface="Times New Roman" pitchFamily="18" charset="0"/>
              </a:rPr>
              <a:t>2.</a:t>
            </a:r>
            <a:r>
              <a:rPr lang="zh-CN" altLang="zh-CN" sz="2400" b="1" dirty="0" smtClean="0">
                <a:solidFill>
                  <a:srgbClr val="FF0000"/>
                </a:solidFill>
                <a:ea typeface="宋体" pitchFamily="2" charset="-122"/>
                <a:cs typeface="Times New Roman" pitchFamily="18" charset="0"/>
              </a:rPr>
              <a:t>读</a:t>
            </a:r>
            <a:r>
              <a:rPr lang="zh-CN" altLang="en-US" sz="2400" b="1" dirty="0" smtClean="0">
                <a:solidFill>
                  <a:srgbClr val="FF0000"/>
                </a:solidFill>
                <a:ea typeface="宋体" pitchFamily="2" charset="-122"/>
                <a:cs typeface="Times New Roman" pitchFamily="18" charset="0"/>
              </a:rPr>
              <a:t>取</a:t>
            </a:r>
            <a:r>
              <a:rPr lang="en-US" altLang="zh-CN" sz="2400" dirty="0" smtClean="0">
                <a:ea typeface="宋体" pitchFamily="2" charset="-122"/>
                <a:cs typeface="Times New Roman" pitchFamily="18" charset="0"/>
              </a:rPr>
              <a:t>List&lt;?&gt;</a:t>
            </a:r>
            <a:r>
              <a:rPr lang="zh-CN" altLang="en-US" sz="2400" dirty="0" smtClean="0">
                <a:ea typeface="宋体" pitchFamily="2" charset="-122"/>
                <a:cs typeface="Times New Roman" pitchFamily="18" charset="0"/>
              </a:rPr>
              <a:t>的对象</a:t>
            </a:r>
            <a:r>
              <a:rPr lang="en-US" altLang="zh-CN" sz="2400" dirty="0" smtClean="0">
                <a:ea typeface="宋体" pitchFamily="2" charset="-122"/>
                <a:cs typeface="Times New Roman" pitchFamily="18" charset="0"/>
              </a:rPr>
              <a:t>list</a:t>
            </a:r>
            <a:r>
              <a:rPr lang="zh-CN" altLang="zh-CN" sz="2400" dirty="0">
                <a:ea typeface="宋体" pitchFamily="2" charset="-122"/>
                <a:cs typeface="Times New Roman" pitchFamily="18" charset="0"/>
              </a:rPr>
              <a:t>中的元素时，永远是安全的，因为不管</a:t>
            </a:r>
            <a:r>
              <a:rPr lang="en-US" altLang="zh-CN" sz="2400" dirty="0">
                <a:ea typeface="宋体" pitchFamily="2" charset="-122"/>
                <a:cs typeface="Times New Roman" pitchFamily="18" charset="0"/>
              </a:rPr>
              <a:t>list</a:t>
            </a:r>
            <a:r>
              <a:rPr lang="zh-CN" altLang="zh-CN" sz="2400" dirty="0">
                <a:ea typeface="宋体" pitchFamily="2" charset="-122"/>
                <a:cs typeface="Times New Roman" pitchFamily="18" charset="0"/>
              </a:rPr>
              <a:t>的真实类型是什么，它包含的都是</a:t>
            </a:r>
            <a:r>
              <a:rPr lang="en-US" altLang="zh-CN" sz="2400" dirty="0">
                <a:ea typeface="宋体" pitchFamily="2" charset="-122"/>
                <a:cs typeface="Times New Roman" pitchFamily="18" charset="0"/>
              </a:rPr>
              <a:t>Object</a:t>
            </a:r>
            <a:r>
              <a:rPr lang="zh-CN" altLang="zh-CN"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endParaRPr lang="en-US" altLang="zh-CN" sz="2400" dirty="0">
              <a:ea typeface="宋体" pitchFamily="2" charset="-122"/>
              <a:cs typeface="Times New Roman" pitchFamily="18" charset="0"/>
            </a:endParaRPr>
          </a:p>
          <a:p>
            <a:r>
              <a:rPr lang="en-US" altLang="zh-CN" sz="2400" dirty="0" smtClean="0">
                <a:ea typeface="宋体" pitchFamily="2" charset="-122"/>
                <a:cs typeface="Times New Roman" pitchFamily="18" charset="0"/>
              </a:rPr>
              <a:t>3.</a:t>
            </a:r>
            <a:r>
              <a:rPr lang="zh-CN" altLang="zh-CN" sz="2400" b="1" dirty="0">
                <a:solidFill>
                  <a:srgbClr val="FF0000"/>
                </a:solidFill>
                <a:ea typeface="宋体" pitchFamily="2" charset="-122"/>
                <a:cs typeface="Times New Roman" pitchFamily="18" charset="0"/>
              </a:rPr>
              <a:t>写入</a:t>
            </a:r>
            <a:r>
              <a:rPr lang="en-US" altLang="zh-CN" sz="2400" dirty="0">
                <a:ea typeface="宋体" pitchFamily="2" charset="-122"/>
                <a:cs typeface="Times New Roman" pitchFamily="18" charset="0"/>
              </a:rPr>
              <a:t>list</a:t>
            </a:r>
            <a:r>
              <a:rPr lang="zh-CN" altLang="zh-CN" sz="2400" dirty="0">
                <a:ea typeface="宋体" pitchFamily="2" charset="-122"/>
                <a:cs typeface="Times New Roman" pitchFamily="18" charset="0"/>
              </a:rPr>
              <a:t>中的元素时，不行。因为我们不知道</a:t>
            </a:r>
            <a:r>
              <a:rPr lang="en-US" altLang="zh-CN" sz="2400" dirty="0">
                <a:ea typeface="宋体" pitchFamily="2" charset="-122"/>
                <a:cs typeface="Times New Roman" pitchFamily="18" charset="0"/>
              </a:rPr>
              <a:t>c</a:t>
            </a:r>
            <a:r>
              <a:rPr lang="zh-CN" altLang="zh-CN" sz="2400" dirty="0">
                <a:ea typeface="宋体" pitchFamily="2" charset="-122"/>
                <a:cs typeface="Times New Roman" pitchFamily="18" charset="0"/>
              </a:rPr>
              <a:t>的元素类型，我们不能向其中添加对象</a:t>
            </a:r>
            <a:r>
              <a:rPr lang="zh-CN" altLang="zh-CN" sz="2400" dirty="0" smtClean="0">
                <a:ea typeface="宋体" pitchFamily="2" charset="-122"/>
                <a:cs typeface="Times New Roman" pitchFamily="18" charset="0"/>
              </a:rPr>
              <a:t>。</a:t>
            </a:r>
            <a:endParaRPr lang="en-US" altLang="zh-CN" sz="2400" dirty="0" smtClean="0">
              <a:ea typeface="宋体" pitchFamily="2" charset="-122"/>
              <a:cs typeface="Times New Roman" pitchFamily="18" charset="0"/>
            </a:endParaRPr>
          </a:p>
          <a:p>
            <a:pPr marL="800100" lvl="1" indent="-342900">
              <a:buFont typeface="Wingdings" pitchFamily="2" charset="2"/>
              <a:buChar char="Ø"/>
            </a:pPr>
            <a:r>
              <a:rPr lang="zh-CN" altLang="zh-CN" sz="2400" dirty="0" smtClean="0">
                <a:ea typeface="宋体" pitchFamily="2" charset="-122"/>
                <a:cs typeface="Times New Roman" pitchFamily="18" charset="0"/>
              </a:rPr>
              <a:t>唯一</a:t>
            </a:r>
            <a:r>
              <a:rPr lang="zh-CN" altLang="zh-CN" sz="2400" dirty="0">
                <a:ea typeface="宋体" pitchFamily="2" charset="-122"/>
                <a:cs typeface="Times New Roman" pitchFamily="18" charset="0"/>
              </a:rPr>
              <a:t>的例外是</a:t>
            </a:r>
            <a:r>
              <a:rPr lang="en-US" altLang="zh-CN" sz="2400" dirty="0">
                <a:ea typeface="宋体" pitchFamily="2" charset="-122"/>
                <a:cs typeface="Times New Roman" pitchFamily="18" charset="0"/>
              </a:rPr>
              <a:t>null</a:t>
            </a:r>
            <a:r>
              <a:rPr lang="zh-CN" altLang="zh-CN" sz="2400" dirty="0">
                <a:ea typeface="宋体" pitchFamily="2" charset="-122"/>
                <a:cs typeface="Times New Roman" pitchFamily="18" charset="0"/>
              </a:rPr>
              <a:t>，它是所有类型的成员。</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5749020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340768"/>
            <a:ext cx="8208912" cy="4062651"/>
          </a:xfrm>
          <a:prstGeom prst="rect">
            <a:avLst/>
          </a:prstGeom>
        </p:spPr>
        <p:txBody>
          <a:bodyPr wrap="square">
            <a:spAutoFit/>
          </a:bodyPr>
          <a:lstStyle/>
          <a:p>
            <a:pPr latinLnBrk="1"/>
            <a:r>
              <a:rPr lang="zh-CN" altLang="zh-CN" sz="2400" b="1" dirty="0">
                <a:solidFill>
                  <a:srgbClr val="FF0000"/>
                </a:solidFill>
                <a:ea typeface="宋体" pitchFamily="2" charset="-122"/>
              </a:rPr>
              <a:t>将任意元素加入到其中不是类型安全的</a:t>
            </a:r>
            <a:r>
              <a:rPr lang="zh-CN" altLang="zh-CN" sz="2400" dirty="0">
                <a:solidFill>
                  <a:srgbClr val="FF0000"/>
                </a:solidFill>
                <a:ea typeface="宋体" pitchFamily="2" charset="-122"/>
              </a:rPr>
              <a:t>：</a:t>
            </a:r>
          </a:p>
          <a:p>
            <a:pPr latinLnBrk="1"/>
            <a:r>
              <a:rPr lang="en-US" altLang="zh-CN" sz="2400" dirty="0">
                <a:ea typeface="宋体" pitchFamily="2" charset="-122"/>
              </a:rPr>
              <a:t>Collection&lt;?&gt; c = </a:t>
            </a:r>
            <a:r>
              <a:rPr lang="en-US" altLang="zh-CN" sz="2400" b="1" dirty="0">
                <a:ea typeface="宋体" pitchFamily="2" charset="-122"/>
              </a:rPr>
              <a:t>new</a:t>
            </a:r>
            <a:r>
              <a:rPr lang="en-US" altLang="zh-CN" sz="2400" dirty="0">
                <a:ea typeface="宋体" pitchFamily="2" charset="-122"/>
              </a:rPr>
              <a:t> </a:t>
            </a:r>
            <a:r>
              <a:rPr lang="en-US" altLang="zh-CN" sz="2400" dirty="0" err="1">
                <a:ea typeface="宋体" pitchFamily="2" charset="-122"/>
              </a:rPr>
              <a:t>ArrayList</a:t>
            </a:r>
            <a:r>
              <a:rPr lang="en-US" altLang="zh-CN" sz="2400" dirty="0">
                <a:ea typeface="宋体" pitchFamily="2" charset="-122"/>
              </a:rPr>
              <a:t>&lt;String&gt;();</a:t>
            </a:r>
            <a:endParaRPr lang="zh-CN" altLang="zh-CN" sz="2400" dirty="0">
              <a:ea typeface="宋体" pitchFamily="2" charset="-122"/>
            </a:endParaRPr>
          </a:p>
          <a:p>
            <a:pPr latinLnBrk="1"/>
            <a:r>
              <a:rPr lang="en-US" altLang="zh-CN" sz="2400" dirty="0" err="1">
                <a:ea typeface="宋体" pitchFamily="2" charset="-122"/>
              </a:rPr>
              <a:t>c.add</a:t>
            </a:r>
            <a:r>
              <a:rPr lang="en-US" altLang="zh-CN" sz="2400" dirty="0">
                <a:ea typeface="宋体" pitchFamily="2" charset="-122"/>
              </a:rPr>
              <a:t>(</a:t>
            </a:r>
            <a:r>
              <a:rPr lang="en-US" altLang="zh-CN" sz="2400" b="1" dirty="0">
                <a:ea typeface="宋体" pitchFamily="2" charset="-122"/>
              </a:rPr>
              <a:t>new</a:t>
            </a:r>
            <a:r>
              <a:rPr lang="en-US" altLang="zh-CN" sz="2400" dirty="0">
                <a:ea typeface="宋体" pitchFamily="2" charset="-122"/>
              </a:rPr>
              <a:t> Object()); // </a:t>
            </a:r>
            <a:r>
              <a:rPr lang="zh-CN" altLang="zh-CN" sz="2400" dirty="0">
                <a:ea typeface="宋体" pitchFamily="2" charset="-122"/>
              </a:rPr>
              <a:t>编译时错误</a:t>
            </a:r>
          </a:p>
          <a:p>
            <a:pPr latinLnBrk="1"/>
            <a:r>
              <a:rPr lang="zh-CN" altLang="zh-CN" sz="2400" b="1" dirty="0">
                <a:solidFill>
                  <a:srgbClr val="FF0000"/>
                </a:solidFill>
                <a:ea typeface="宋体" pitchFamily="2" charset="-122"/>
              </a:rPr>
              <a:t>因为我们不知道</a:t>
            </a:r>
            <a:r>
              <a:rPr lang="en-US" altLang="zh-CN" sz="2400" b="1" dirty="0">
                <a:solidFill>
                  <a:srgbClr val="FF0000"/>
                </a:solidFill>
                <a:ea typeface="宋体" pitchFamily="2" charset="-122"/>
              </a:rPr>
              <a:t>c</a:t>
            </a:r>
            <a:r>
              <a:rPr lang="zh-CN" altLang="zh-CN" sz="2400" b="1" dirty="0">
                <a:solidFill>
                  <a:srgbClr val="FF0000"/>
                </a:solidFill>
                <a:ea typeface="宋体" pitchFamily="2" charset="-122"/>
              </a:rPr>
              <a:t>的元素类型，我们不能向其中添加对象。</a:t>
            </a:r>
            <a:endParaRPr lang="zh-CN" altLang="zh-CN" sz="2400" dirty="0">
              <a:solidFill>
                <a:srgbClr val="FF0000"/>
              </a:solidFill>
              <a:ea typeface="宋体" pitchFamily="2" charset="-122"/>
            </a:endParaRPr>
          </a:p>
          <a:p>
            <a:pPr latinLnBrk="1"/>
            <a:r>
              <a:rPr lang="en-US" altLang="zh-CN" sz="2200" dirty="0" smtClean="0">
                <a:ea typeface="宋体" pitchFamily="2" charset="-122"/>
              </a:rPr>
              <a:t>        add</a:t>
            </a:r>
            <a:r>
              <a:rPr lang="zh-CN" altLang="zh-CN" sz="2200" dirty="0">
                <a:ea typeface="宋体" pitchFamily="2" charset="-122"/>
              </a:rPr>
              <a:t>方法有类型参数</a:t>
            </a:r>
            <a:r>
              <a:rPr lang="en-US" altLang="zh-CN" sz="2200" dirty="0">
                <a:ea typeface="宋体" pitchFamily="2" charset="-122"/>
              </a:rPr>
              <a:t>E</a:t>
            </a:r>
            <a:r>
              <a:rPr lang="zh-CN" altLang="zh-CN" sz="2200" dirty="0">
                <a:ea typeface="宋体" pitchFamily="2" charset="-122"/>
              </a:rPr>
              <a:t>作为集合的元素类型。我们传给</a:t>
            </a:r>
            <a:r>
              <a:rPr lang="en-US" altLang="zh-CN" sz="2200" dirty="0">
                <a:ea typeface="宋体" pitchFamily="2" charset="-122"/>
              </a:rPr>
              <a:t>add</a:t>
            </a:r>
            <a:r>
              <a:rPr lang="zh-CN" altLang="zh-CN" sz="2200" dirty="0">
                <a:ea typeface="宋体" pitchFamily="2" charset="-122"/>
              </a:rPr>
              <a:t>的任何参数都必须是一个未知类型的子类。因为我们不知道那是什么类型，所以我们无法传任何东西进去</a:t>
            </a:r>
            <a:r>
              <a:rPr lang="zh-CN" altLang="zh-CN" sz="2200" dirty="0" smtClean="0">
                <a:ea typeface="宋体" pitchFamily="2" charset="-122"/>
              </a:rPr>
              <a:t>。</a:t>
            </a:r>
            <a:endParaRPr lang="en-US" altLang="zh-CN" sz="2200" dirty="0" smtClean="0">
              <a:ea typeface="宋体" pitchFamily="2" charset="-122"/>
            </a:endParaRPr>
          </a:p>
          <a:p>
            <a:pPr latinLnBrk="1"/>
            <a:r>
              <a:rPr lang="zh-CN" altLang="zh-CN" sz="2400" b="1" dirty="0" smtClean="0">
                <a:solidFill>
                  <a:srgbClr val="FF0000"/>
                </a:solidFill>
                <a:ea typeface="宋体" pitchFamily="2" charset="-122"/>
              </a:rPr>
              <a:t>唯一</a:t>
            </a:r>
            <a:r>
              <a:rPr lang="zh-CN" altLang="zh-CN" sz="2400" b="1" dirty="0">
                <a:solidFill>
                  <a:srgbClr val="FF0000"/>
                </a:solidFill>
                <a:ea typeface="宋体" pitchFamily="2" charset="-122"/>
              </a:rPr>
              <a:t>的</a:t>
            </a:r>
            <a:r>
              <a:rPr lang="zh-CN" altLang="zh-CN" sz="2400" b="1" dirty="0" smtClean="0">
                <a:solidFill>
                  <a:srgbClr val="FF0000"/>
                </a:solidFill>
                <a:ea typeface="宋体" pitchFamily="2" charset="-122"/>
              </a:rPr>
              <a:t>例外</a:t>
            </a:r>
            <a:r>
              <a:rPr lang="zh-CN" altLang="en-US" sz="2400" b="1" dirty="0" smtClean="0">
                <a:solidFill>
                  <a:srgbClr val="FF0000"/>
                </a:solidFill>
                <a:ea typeface="宋体" pitchFamily="2" charset="-122"/>
              </a:rPr>
              <a:t>的</a:t>
            </a:r>
            <a:r>
              <a:rPr lang="zh-CN" altLang="zh-CN" sz="2400" b="1" dirty="0" smtClean="0">
                <a:solidFill>
                  <a:srgbClr val="FF0000"/>
                </a:solidFill>
                <a:ea typeface="宋体" pitchFamily="2" charset="-122"/>
              </a:rPr>
              <a:t>是</a:t>
            </a:r>
            <a:r>
              <a:rPr lang="en-US" altLang="zh-CN" sz="2400" b="1" dirty="0">
                <a:solidFill>
                  <a:srgbClr val="FF0000"/>
                </a:solidFill>
                <a:ea typeface="宋体" pitchFamily="2" charset="-122"/>
              </a:rPr>
              <a:t>null</a:t>
            </a:r>
            <a:r>
              <a:rPr lang="zh-CN" altLang="zh-CN" sz="2400" b="1" dirty="0">
                <a:solidFill>
                  <a:srgbClr val="FF0000"/>
                </a:solidFill>
                <a:ea typeface="宋体" pitchFamily="2" charset="-122"/>
              </a:rPr>
              <a:t>，它是所有类型的成员</a:t>
            </a:r>
            <a:r>
              <a:rPr lang="zh-CN" altLang="zh-CN" sz="2400" b="1" dirty="0" smtClean="0">
                <a:solidFill>
                  <a:srgbClr val="FF0000"/>
                </a:solidFill>
                <a:ea typeface="宋体" pitchFamily="2" charset="-122"/>
              </a:rPr>
              <a:t>。</a:t>
            </a:r>
            <a:endParaRPr lang="en-US" altLang="zh-CN" sz="2400" b="1" dirty="0" smtClean="0">
              <a:solidFill>
                <a:srgbClr val="FF0000"/>
              </a:solidFill>
              <a:ea typeface="宋体" pitchFamily="2" charset="-122"/>
            </a:endParaRPr>
          </a:p>
          <a:p>
            <a:pPr latinLnBrk="1"/>
            <a:endParaRPr lang="en-US" altLang="zh-CN" sz="2400" b="1" dirty="0">
              <a:solidFill>
                <a:srgbClr val="FF0000"/>
              </a:solidFill>
              <a:ea typeface="宋体" pitchFamily="2" charset="-122"/>
            </a:endParaRPr>
          </a:p>
          <a:p>
            <a:pPr latinLnBrk="1"/>
            <a:r>
              <a:rPr lang="zh-CN" altLang="zh-CN" sz="2400" b="1" dirty="0">
                <a:solidFill>
                  <a:srgbClr val="FF0000"/>
                </a:solidFill>
                <a:ea typeface="宋体" pitchFamily="2" charset="-122"/>
              </a:rPr>
              <a:t>另一方面，我们可以调用</a:t>
            </a:r>
            <a:r>
              <a:rPr lang="en-US" altLang="zh-CN" sz="2400" b="1" dirty="0">
                <a:solidFill>
                  <a:srgbClr val="FF0000"/>
                </a:solidFill>
                <a:ea typeface="宋体" pitchFamily="2" charset="-122"/>
              </a:rPr>
              <a:t>get()</a:t>
            </a:r>
            <a:r>
              <a:rPr lang="zh-CN" altLang="zh-CN" sz="2400" b="1" dirty="0">
                <a:solidFill>
                  <a:srgbClr val="FF0000"/>
                </a:solidFill>
                <a:ea typeface="宋体" pitchFamily="2" charset="-122"/>
              </a:rPr>
              <a:t>方法并使用其返回值。返回值是一个未知的类型，但是我们知道，它总是一个</a:t>
            </a:r>
            <a:r>
              <a:rPr lang="en-US" altLang="zh-CN" sz="2400" b="1" dirty="0">
                <a:solidFill>
                  <a:srgbClr val="FF0000"/>
                </a:solidFill>
                <a:ea typeface="宋体" pitchFamily="2" charset="-122"/>
              </a:rPr>
              <a:t>Object</a:t>
            </a:r>
            <a:endParaRPr lang="zh-CN" altLang="zh-CN" sz="2400" dirty="0">
              <a:solidFill>
                <a:srgbClr val="FF0000"/>
              </a:solidFill>
              <a:ea typeface="宋体" pitchFamily="2" charset="-122"/>
            </a:endParaRPr>
          </a:p>
        </p:txBody>
      </p:sp>
    </p:spTree>
    <p:extLst>
      <p:ext uri="{BB962C8B-B14F-4D97-AF65-F5344CB8AC3E}">
        <p14:creationId xmlns:p14="http://schemas.microsoft.com/office/powerpoint/2010/main" val="15466248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908720"/>
            <a:ext cx="8784976" cy="5847755"/>
          </a:xfrm>
          <a:prstGeom prst="rect">
            <a:avLst/>
          </a:prstGeom>
          <a:noFill/>
        </p:spPr>
        <p:txBody>
          <a:bodyPr wrap="square" rtlCol="0">
            <a:spAutoFit/>
          </a:bodyPr>
          <a:lstStyle/>
          <a:p>
            <a:r>
              <a:rPr lang="en-US" altLang="zh-CN" sz="2200" b="1" dirty="0">
                <a:solidFill>
                  <a:srgbClr val="C00000"/>
                </a:solidFill>
                <a:ea typeface="宋体" pitchFamily="2" charset="-122"/>
              </a:rPr>
              <a:t>public static void main(String[] </a:t>
            </a:r>
            <a:r>
              <a:rPr lang="en-US" altLang="zh-CN" sz="2200" b="1" dirty="0" err="1">
                <a:solidFill>
                  <a:srgbClr val="C00000"/>
                </a:solidFill>
                <a:ea typeface="宋体" pitchFamily="2" charset="-122"/>
              </a:rPr>
              <a:t>args</a:t>
            </a:r>
            <a:r>
              <a:rPr lang="en-US" altLang="zh-CN" sz="2200" b="1" dirty="0">
                <a:solidFill>
                  <a:srgbClr val="C00000"/>
                </a:solidFill>
                <a:ea typeface="宋体" pitchFamily="2" charset="-122"/>
              </a:rPr>
              <a:t>) {</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a:t>
            </a:r>
            <a:r>
              <a:rPr lang="en-US" altLang="zh-CN" sz="2200" b="1" dirty="0">
                <a:solidFill>
                  <a:srgbClr val="C00000"/>
                </a:solidFill>
                <a:ea typeface="宋体" pitchFamily="2" charset="-122"/>
              </a:rPr>
              <a:t>&lt;?&gt; list = null;</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 </a:t>
            </a:r>
            <a:r>
              <a:rPr lang="en-US" altLang="zh-CN" sz="2200" b="1" dirty="0">
                <a:solidFill>
                  <a:srgbClr val="C00000"/>
                </a:solidFill>
                <a:ea typeface="宋体" pitchFamily="2" charset="-122"/>
              </a:rPr>
              <a:t>=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&lt;String&gt;();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 </a:t>
            </a:r>
            <a:r>
              <a:rPr lang="en-US" altLang="zh-CN" sz="2200" b="1" dirty="0">
                <a:solidFill>
                  <a:srgbClr val="C00000"/>
                </a:solidFill>
                <a:ea typeface="宋体" pitchFamily="2" charset="-122"/>
              </a:rPr>
              <a:t>=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&lt;Double&gt;();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a:t>
            </a:r>
            <a:r>
              <a:rPr lang="en-US" altLang="zh-CN" sz="2200" b="1" dirty="0" err="1">
                <a:solidFill>
                  <a:srgbClr val="C00000"/>
                </a:solidFill>
                <a:ea typeface="宋体" pitchFamily="2" charset="-122"/>
              </a:rPr>
              <a:t>list.add</a:t>
            </a:r>
            <a:r>
              <a:rPr lang="en-US" altLang="zh-CN" sz="2200" b="1" dirty="0">
                <a:solidFill>
                  <a:srgbClr val="C00000"/>
                </a:solidFill>
                <a:ea typeface="宋体" pitchFamily="2" charset="-122"/>
              </a:rPr>
              <a:t>(3);</a:t>
            </a:r>
          </a:p>
          <a:p>
            <a:r>
              <a:rPr lang="en-US" altLang="zh-CN" sz="2200" b="1" dirty="0">
                <a:solidFill>
                  <a:srgbClr val="C00000"/>
                </a:solidFill>
                <a:ea typeface="宋体" pitchFamily="2" charset="-122"/>
              </a:rPr>
              <a:t>	</a:t>
            </a:r>
            <a:r>
              <a:rPr lang="en-US" altLang="zh-CN" sz="2200" b="1" dirty="0" err="1" smtClean="0">
                <a:solidFill>
                  <a:srgbClr val="C00000"/>
                </a:solidFill>
                <a:ea typeface="宋体" pitchFamily="2" charset="-122"/>
              </a:rPr>
              <a:t>list.add</a:t>
            </a:r>
            <a:r>
              <a:rPr lang="en-US" altLang="zh-CN" sz="2200" b="1" dirty="0" smtClean="0">
                <a:solidFill>
                  <a:srgbClr val="C00000"/>
                </a:solidFill>
                <a:ea typeface="宋体" pitchFamily="2" charset="-122"/>
              </a:rPr>
              <a:t>(null</a:t>
            </a:r>
            <a:r>
              <a:rPr lang="en-US" altLang="zh-CN" sz="2200" b="1" dirty="0">
                <a:solidFill>
                  <a:srgbClr val="C00000"/>
                </a:solidFill>
                <a:ea typeface="宋体" pitchFamily="2" charset="-122"/>
              </a:rPr>
              <a:t>);</a:t>
            </a:r>
          </a:p>
          <a:p>
            <a:r>
              <a:rPr lang="en-US" altLang="zh-CN" sz="2200" b="1" dirty="0">
                <a:solidFill>
                  <a:srgbClr val="C00000"/>
                </a:solidFill>
                <a:ea typeface="宋体" pitchFamily="2" charset="-122"/>
              </a:rPr>
              <a:t>		</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List&lt;String</a:t>
            </a:r>
            <a:r>
              <a:rPr lang="en-US" altLang="zh-CN" sz="2200" b="1" dirty="0">
                <a:solidFill>
                  <a:srgbClr val="C00000"/>
                </a:solidFill>
                <a:ea typeface="宋体" pitchFamily="2" charset="-122"/>
              </a:rPr>
              <a:t>&gt; l1 =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&lt;String&gt;();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List&lt;Integer</a:t>
            </a:r>
            <a:r>
              <a:rPr lang="en-US" altLang="zh-CN" sz="2200" b="1" dirty="0">
                <a:solidFill>
                  <a:srgbClr val="C00000"/>
                </a:solidFill>
                <a:ea typeface="宋体" pitchFamily="2" charset="-122"/>
              </a:rPr>
              <a:t>&gt; l2 = new </a:t>
            </a:r>
            <a:r>
              <a:rPr lang="en-US" altLang="zh-CN" sz="2200" b="1" dirty="0" err="1">
                <a:solidFill>
                  <a:srgbClr val="C00000"/>
                </a:solidFill>
                <a:ea typeface="宋体" pitchFamily="2" charset="-122"/>
              </a:rPr>
              <a:t>ArrayList</a:t>
            </a:r>
            <a:r>
              <a:rPr lang="en-US" altLang="zh-CN" sz="2200" b="1" dirty="0">
                <a:solidFill>
                  <a:srgbClr val="C00000"/>
                </a:solidFill>
                <a:ea typeface="宋体" pitchFamily="2" charset="-122"/>
              </a:rPr>
              <a:t>&lt;Integer&gt;();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l1.add(“</a:t>
            </a:r>
            <a:r>
              <a:rPr lang="zh-CN" altLang="en-US" sz="2200" b="1" dirty="0" smtClean="0">
                <a:solidFill>
                  <a:srgbClr val="C00000"/>
                </a:solidFill>
                <a:ea typeface="宋体" pitchFamily="2" charset="-122"/>
              </a:rPr>
              <a:t>尚硅谷</a:t>
            </a:r>
            <a:r>
              <a:rPr lang="en-US" altLang="zh-CN" sz="2200" b="1" dirty="0" smtClean="0">
                <a:solidFill>
                  <a:srgbClr val="C00000"/>
                </a:solidFill>
                <a:ea typeface="宋体" pitchFamily="2" charset="-122"/>
              </a:rPr>
              <a:t>");</a:t>
            </a:r>
            <a:endParaRPr lang="en-US" altLang="zh-CN" sz="2200" b="1" dirty="0">
              <a:solidFill>
                <a:srgbClr val="C00000"/>
              </a:solidFill>
              <a:ea typeface="宋体" pitchFamily="2" charset="-122"/>
            </a:endParaRP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l2.add(15</a:t>
            </a:r>
            <a:r>
              <a:rPr lang="en-US" altLang="zh-CN" sz="2200" b="1" dirty="0">
                <a:solidFill>
                  <a:srgbClr val="C00000"/>
                </a:solidFill>
                <a:ea typeface="宋体" pitchFamily="2" charset="-122"/>
              </a:rPr>
              <a: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read(l1</a:t>
            </a:r>
            <a:r>
              <a:rPr lang="en-US" altLang="zh-CN" sz="2200" b="1" dirty="0">
                <a:solidFill>
                  <a:srgbClr val="C00000"/>
                </a:solidFill>
                <a:ea typeface="宋体" pitchFamily="2" charset="-122"/>
              </a:rPr>
              <a: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read(l2);  }</a:t>
            </a:r>
            <a:endParaRPr lang="en-US" altLang="zh-CN" sz="2200" b="1" dirty="0">
              <a:solidFill>
                <a:srgbClr val="C00000"/>
              </a:solidFill>
              <a:ea typeface="宋体" pitchFamily="2" charset="-122"/>
            </a:endParaRPr>
          </a:p>
          <a:p>
            <a:r>
              <a:rPr lang="en-US" altLang="zh-CN" sz="2200" b="1" dirty="0" smtClean="0">
                <a:solidFill>
                  <a:srgbClr val="C00000"/>
                </a:solidFill>
                <a:ea typeface="宋体" pitchFamily="2" charset="-122"/>
              </a:rPr>
              <a:t>	static </a:t>
            </a:r>
            <a:r>
              <a:rPr lang="en-US" altLang="zh-CN" sz="2200" b="1" dirty="0">
                <a:solidFill>
                  <a:srgbClr val="C00000"/>
                </a:solidFill>
                <a:ea typeface="宋体" pitchFamily="2" charset="-122"/>
              </a:rPr>
              <a:t>void read(List&lt;?&gt; list){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	for(Object </a:t>
            </a:r>
            <a:r>
              <a:rPr lang="en-US" altLang="zh-CN" sz="2200" b="1" dirty="0">
                <a:solidFill>
                  <a:srgbClr val="C00000"/>
                </a:solidFill>
                <a:ea typeface="宋体" pitchFamily="2" charset="-122"/>
              </a:rPr>
              <a:t>o : list){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	</a:t>
            </a:r>
            <a:r>
              <a:rPr lang="en-US" altLang="zh-CN" sz="2200" b="1" dirty="0" err="1" smtClean="0">
                <a:solidFill>
                  <a:srgbClr val="C00000"/>
                </a:solidFill>
                <a:ea typeface="宋体" pitchFamily="2" charset="-122"/>
              </a:rPr>
              <a:t>System.out.println</a:t>
            </a:r>
            <a:r>
              <a:rPr lang="en-US" altLang="zh-CN" sz="2200" b="1" dirty="0" smtClean="0">
                <a:solidFill>
                  <a:srgbClr val="C00000"/>
                </a:solidFill>
                <a:ea typeface="宋体" pitchFamily="2" charset="-122"/>
              </a:rPr>
              <a:t>(o</a:t>
            </a:r>
            <a:r>
              <a:rPr lang="en-US" altLang="zh-CN" sz="2200" b="1" dirty="0">
                <a:solidFill>
                  <a:srgbClr val="C00000"/>
                </a:solidFill>
                <a:ea typeface="宋体" pitchFamily="2" charset="-122"/>
              </a:rPr>
              <a:t>);</a:t>
            </a:r>
          </a:p>
          <a:p>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a:t>
            </a:r>
            <a:r>
              <a:rPr lang="en-US" altLang="zh-CN" sz="2200" b="1" dirty="0">
                <a:solidFill>
                  <a:srgbClr val="C00000"/>
                </a:solidFill>
                <a:ea typeface="宋体" pitchFamily="2" charset="-122"/>
              </a:rPr>
              <a:t> </a:t>
            </a:r>
            <a:r>
              <a:rPr lang="en-US" altLang="zh-CN" sz="2200" b="1" dirty="0" smtClean="0">
                <a:solidFill>
                  <a:srgbClr val="C00000"/>
                </a:solidFill>
                <a:ea typeface="宋体" pitchFamily="2" charset="-122"/>
              </a:rPr>
              <a:t> }</a:t>
            </a:r>
            <a:endParaRPr lang="zh-CN" altLang="en-US" sz="2200" b="1" dirty="0">
              <a:solidFill>
                <a:srgbClr val="C00000"/>
              </a:solidFill>
              <a:ea typeface="宋体" pitchFamily="2" charset="-122"/>
            </a:endParaRPr>
          </a:p>
        </p:txBody>
      </p:sp>
    </p:spTree>
    <p:extLst>
      <p:ext uri="{BB962C8B-B14F-4D97-AF65-F5344CB8AC3E}">
        <p14:creationId xmlns:p14="http://schemas.microsoft.com/office/powerpoint/2010/main" val="39965024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81367"/>
            <a:ext cx="5616624" cy="523220"/>
          </a:xfrm>
          <a:prstGeom prst="rect">
            <a:avLst/>
          </a:prstGeom>
          <a:noFill/>
        </p:spPr>
        <p:txBody>
          <a:bodyPr wrap="square" rtlCol="0">
            <a:spAutoFit/>
          </a:bodyPr>
          <a:lstStyle/>
          <a:p>
            <a:r>
              <a:rPr lang="en-US" altLang="zh-CN" sz="2800" b="1" dirty="0" smtClean="0">
                <a:ea typeface="宋体" pitchFamily="2" charset="-122"/>
              </a:rPr>
              <a:t>3.5.1 </a:t>
            </a:r>
            <a:r>
              <a:rPr lang="zh-CN" altLang="en-US" sz="2800" b="1" dirty="0" smtClean="0">
                <a:ea typeface="宋体" pitchFamily="2" charset="-122"/>
              </a:rPr>
              <a:t>有限制的通配符</a:t>
            </a:r>
            <a:endParaRPr lang="en-US" altLang="zh-CN" sz="2800" b="1" dirty="0" smtClean="0">
              <a:ea typeface="宋体" pitchFamily="2" charset="-122"/>
            </a:endParaRPr>
          </a:p>
        </p:txBody>
      </p:sp>
      <p:sp>
        <p:nvSpPr>
          <p:cNvPr id="3" name="TextBox 2"/>
          <p:cNvSpPr txBox="1"/>
          <p:nvPr/>
        </p:nvSpPr>
        <p:spPr>
          <a:xfrm>
            <a:off x="467544" y="1700808"/>
            <a:ext cx="8064896" cy="4154984"/>
          </a:xfrm>
          <a:prstGeom prst="rect">
            <a:avLst/>
          </a:prstGeom>
          <a:noFill/>
        </p:spPr>
        <p:txBody>
          <a:bodyPr wrap="square" rtlCol="0">
            <a:spAutoFit/>
          </a:bodyPr>
          <a:lstStyle/>
          <a:p>
            <a:r>
              <a:rPr lang="en-US" altLang="zh-CN" sz="2400" b="1" dirty="0" smtClean="0">
                <a:solidFill>
                  <a:schemeClr val="bg1">
                    <a:lumMod val="65000"/>
                  </a:schemeClr>
                </a:solidFill>
                <a:ea typeface="宋体" pitchFamily="2" charset="-122"/>
                <a:cs typeface="Times New Roman" pitchFamily="18" charset="0"/>
              </a:rPr>
              <a:t>&lt;?&gt;</a:t>
            </a:r>
          </a:p>
          <a:p>
            <a:r>
              <a:rPr lang="zh-CN" altLang="en-US" sz="2400" dirty="0" smtClean="0">
                <a:solidFill>
                  <a:schemeClr val="bg1">
                    <a:lumMod val="65000"/>
                  </a:schemeClr>
                </a:solidFill>
                <a:ea typeface="宋体" pitchFamily="2" charset="-122"/>
                <a:cs typeface="Times New Roman" pitchFamily="18" charset="0"/>
              </a:rPr>
              <a:t>允许所有泛型的引用调用</a:t>
            </a:r>
            <a:endParaRPr lang="en-US" altLang="zh-CN" sz="2400" dirty="0" smtClean="0">
              <a:solidFill>
                <a:schemeClr val="bg1">
                  <a:lumMod val="65000"/>
                </a:schemeClr>
              </a:solidFill>
              <a:ea typeface="宋体" pitchFamily="2" charset="-122"/>
              <a:cs typeface="Times New Roman" pitchFamily="18" charset="0"/>
            </a:endParaRPr>
          </a:p>
          <a:p>
            <a:r>
              <a:rPr lang="zh-CN" altLang="en-US" sz="2400" dirty="0" smtClean="0">
                <a:ea typeface="宋体" pitchFamily="2" charset="-122"/>
                <a:cs typeface="Times New Roman" pitchFamily="18" charset="0"/>
              </a:rPr>
              <a:t>举例：</a:t>
            </a:r>
            <a:endParaRPr lang="en-US" altLang="zh-CN" sz="2400" dirty="0" smtClean="0">
              <a:ea typeface="宋体" pitchFamily="2" charset="-122"/>
              <a:cs typeface="Times New Roman" pitchFamily="18" charset="0"/>
            </a:endParaRPr>
          </a:p>
          <a:p>
            <a:r>
              <a:rPr lang="en-US" altLang="zh-CN" sz="2400" b="1" dirty="0">
                <a:solidFill>
                  <a:srgbClr val="C00000"/>
                </a:solidFill>
                <a:ea typeface="宋体" pitchFamily="2" charset="-122"/>
                <a:cs typeface="Times New Roman" pitchFamily="18" charset="0"/>
              </a:rPr>
              <a:t>&lt;?</a:t>
            </a:r>
            <a:r>
              <a:rPr lang="zh-CN" altLang="en-US" sz="2400" b="1" dirty="0">
                <a:solidFill>
                  <a:srgbClr val="C00000"/>
                </a:solidFill>
                <a:ea typeface="宋体" pitchFamily="2" charset="-122"/>
                <a:cs typeface="Times New Roman" pitchFamily="18" charset="0"/>
              </a:rPr>
              <a:t> </a:t>
            </a:r>
            <a:r>
              <a:rPr lang="en-US" altLang="zh-CN" sz="2400" b="1" dirty="0">
                <a:solidFill>
                  <a:srgbClr val="C00000"/>
                </a:solidFill>
                <a:ea typeface="宋体" pitchFamily="2" charset="-122"/>
                <a:cs typeface="Times New Roman" pitchFamily="18" charset="0"/>
              </a:rPr>
              <a:t>extends Number</a:t>
            </a:r>
            <a:r>
              <a:rPr lang="en-US" altLang="zh-CN" sz="2400" b="1" dirty="0" smtClean="0">
                <a:solidFill>
                  <a:srgbClr val="C00000"/>
                </a:solidFill>
                <a:ea typeface="宋体" pitchFamily="2" charset="-122"/>
                <a:cs typeface="Times New Roman" pitchFamily="18" charset="0"/>
              </a:rPr>
              <a:t>&gt;     (</a:t>
            </a:r>
            <a:r>
              <a:rPr lang="zh-CN" altLang="en-US" sz="2400" b="1" dirty="0" smtClean="0">
                <a:solidFill>
                  <a:srgbClr val="C00000"/>
                </a:solidFill>
                <a:ea typeface="宋体" pitchFamily="2" charset="-122"/>
                <a:cs typeface="Times New Roman" pitchFamily="18" charset="0"/>
              </a:rPr>
              <a:t>无穷小 </a:t>
            </a:r>
            <a:r>
              <a:rPr lang="en-US" altLang="zh-CN" sz="2400" b="1" dirty="0" smtClean="0">
                <a:solidFill>
                  <a:srgbClr val="C00000"/>
                </a:solidFill>
                <a:ea typeface="宋体" pitchFamily="2" charset="-122"/>
                <a:cs typeface="Times New Roman" pitchFamily="18" charset="0"/>
              </a:rPr>
              <a:t>, Number]</a:t>
            </a:r>
            <a:endParaRPr lang="en-US" altLang="zh-CN" sz="2400" b="1" dirty="0">
              <a:solidFill>
                <a:srgbClr val="C00000"/>
              </a:solidFill>
              <a:ea typeface="宋体" pitchFamily="2" charset="-122"/>
              <a:cs typeface="Times New Roman" pitchFamily="18" charset="0"/>
            </a:endParaRPr>
          </a:p>
          <a:p>
            <a:r>
              <a:rPr lang="zh-CN" altLang="en-US" sz="2400" dirty="0" smtClean="0">
                <a:ea typeface="宋体" pitchFamily="2" charset="-122"/>
                <a:cs typeface="Times New Roman" pitchFamily="18" charset="0"/>
              </a:rPr>
              <a:t>只允许泛型为</a:t>
            </a:r>
            <a:r>
              <a:rPr lang="en-US" altLang="zh-CN" sz="2400" dirty="0" smtClean="0">
                <a:ea typeface="宋体" pitchFamily="2" charset="-122"/>
                <a:cs typeface="Times New Roman" pitchFamily="18" charset="0"/>
              </a:rPr>
              <a:t>Number</a:t>
            </a:r>
            <a:r>
              <a:rPr lang="zh-CN" altLang="en-US" sz="2400" dirty="0" smtClean="0">
                <a:ea typeface="宋体" pitchFamily="2" charset="-122"/>
                <a:cs typeface="Times New Roman" pitchFamily="18" charset="0"/>
              </a:rPr>
              <a:t>及</a:t>
            </a:r>
            <a:r>
              <a:rPr lang="en-US" altLang="zh-CN" sz="2400" dirty="0" smtClean="0">
                <a:ea typeface="宋体" pitchFamily="2" charset="-122"/>
                <a:cs typeface="Times New Roman" pitchFamily="18" charset="0"/>
              </a:rPr>
              <a:t>Number</a:t>
            </a:r>
            <a:r>
              <a:rPr lang="zh-CN" altLang="en-US" sz="2400" dirty="0" smtClean="0">
                <a:ea typeface="宋体" pitchFamily="2" charset="-122"/>
                <a:cs typeface="Times New Roman" pitchFamily="18" charset="0"/>
              </a:rPr>
              <a:t>子类的引用调用</a:t>
            </a:r>
            <a:endParaRPr lang="en-US" altLang="zh-CN" sz="2400" dirty="0" smtClean="0">
              <a:ea typeface="宋体" pitchFamily="2" charset="-122"/>
              <a:cs typeface="Times New Roman" pitchFamily="18" charset="0"/>
            </a:endParaRPr>
          </a:p>
          <a:p>
            <a:endParaRPr lang="en-US" altLang="zh-CN" sz="2400" dirty="0" smtClean="0">
              <a:ea typeface="宋体" pitchFamily="2" charset="-122"/>
              <a:cs typeface="Times New Roman" pitchFamily="18" charset="0"/>
            </a:endParaRPr>
          </a:p>
          <a:p>
            <a:r>
              <a:rPr lang="en-US" altLang="zh-CN" sz="2400" b="1" dirty="0" smtClean="0">
                <a:solidFill>
                  <a:srgbClr val="C00000"/>
                </a:solidFill>
                <a:ea typeface="宋体" pitchFamily="2" charset="-122"/>
                <a:cs typeface="Times New Roman" pitchFamily="18" charset="0"/>
              </a:rPr>
              <a:t>&lt;? super Number&gt;      [Number , </a:t>
            </a:r>
            <a:r>
              <a:rPr lang="zh-CN" altLang="en-US" sz="2400" b="1" dirty="0" smtClean="0">
                <a:solidFill>
                  <a:srgbClr val="C00000"/>
                </a:solidFill>
                <a:ea typeface="宋体" pitchFamily="2" charset="-122"/>
                <a:cs typeface="Times New Roman" pitchFamily="18" charset="0"/>
              </a:rPr>
              <a:t>无穷大</a:t>
            </a:r>
            <a:r>
              <a:rPr lang="en-US" altLang="zh-CN" sz="2400" b="1" smtClean="0">
                <a:solidFill>
                  <a:srgbClr val="C00000"/>
                </a:solidFill>
                <a:ea typeface="宋体" pitchFamily="2" charset="-122"/>
                <a:cs typeface="Times New Roman" pitchFamily="18" charset="0"/>
              </a:rPr>
              <a:t>)</a:t>
            </a:r>
            <a:endParaRPr lang="en-US" altLang="zh-CN" sz="2400" b="1" dirty="0">
              <a:solidFill>
                <a:srgbClr val="C00000"/>
              </a:solidFill>
              <a:ea typeface="宋体" pitchFamily="2" charset="-122"/>
              <a:cs typeface="Times New Roman" pitchFamily="18" charset="0"/>
            </a:endParaRPr>
          </a:p>
          <a:p>
            <a:r>
              <a:rPr lang="zh-CN" altLang="en-US" sz="2400" dirty="0" smtClean="0">
                <a:ea typeface="宋体" pitchFamily="2" charset="-122"/>
                <a:cs typeface="Times New Roman" pitchFamily="18" charset="0"/>
              </a:rPr>
              <a:t>只允许泛型为</a:t>
            </a:r>
            <a:r>
              <a:rPr lang="en-US" altLang="zh-CN" sz="2400" dirty="0" smtClean="0">
                <a:ea typeface="宋体" pitchFamily="2" charset="-122"/>
                <a:cs typeface="Times New Roman" pitchFamily="18" charset="0"/>
              </a:rPr>
              <a:t>Number</a:t>
            </a:r>
            <a:r>
              <a:rPr lang="zh-CN" altLang="en-US" sz="2400" dirty="0" smtClean="0">
                <a:ea typeface="宋体" pitchFamily="2" charset="-122"/>
                <a:cs typeface="Times New Roman" pitchFamily="18" charset="0"/>
              </a:rPr>
              <a:t>及</a:t>
            </a:r>
            <a:r>
              <a:rPr lang="en-US" altLang="zh-CN" sz="2400" dirty="0" smtClean="0">
                <a:ea typeface="宋体" pitchFamily="2" charset="-122"/>
                <a:cs typeface="Times New Roman" pitchFamily="18" charset="0"/>
              </a:rPr>
              <a:t>Number</a:t>
            </a:r>
            <a:r>
              <a:rPr lang="zh-CN" altLang="en-US" sz="2400" dirty="0">
                <a:ea typeface="宋体" pitchFamily="2" charset="-122"/>
                <a:cs typeface="Times New Roman" pitchFamily="18" charset="0"/>
              </a:rPr>
              <a:t>父</a:t>
            </a:r>
            <a:r>
              <a:rPr lang="zh-CN" altLang="en-US" sz="2400" dirty="0" smtClean="0">
                <a:ea typeface="宋体" pitchFamily="2" charset="-122"/>
                <a:cs typeface="Times New Roman" pitchFamily="18" charset="0"/>
              </a:rPr>
              <a:t>类的引用调用</a:t>
            </a:r>
            <a:endParaRPr lang="en-US" altLang="zh-CN" sz="2400" dirty="0" smtClean="0">
              <a:ea typeface="宋体" pitchFamily="2" charset="-122"/>
              <a:cs typeface="Times New Roman" pitchFamily="18" charset="0"/>
            </a:endParaRPr>
          </a:p>
          <a:p>
            <a:endParaRPr lang="en-US" altLang="zh-CN" sz="2400" dirty="0" smtClean="0">
              <a:ea typeface="宋体" pitchFamily="2" charset="-122"/>
              <a:cs typeface="Times New Roman" pitchFamily="18" charset="0"/>
            </a:endParaRPr>
          </a:p>
          <a:p>
            <a:r>
              <a:rPr lang="en-US" altLang="zh-CN" sz="2400" b="1" dirty="0">
                <a:solidFill>
                  <a:srgbClr val="C00000"/>
                </a:solidFill>
                <a:ea typeface="宋体" pitchFamily="2" charset="-122"/>
                <a:cs typeface="Times New Roman" pitchFamily="18" charset="0"/>
              </a:rPr>
              <a:t>&lt;? extends Comparable&gt;</a:t>
            </a:r>
          </a:p>
          <a:p>
            <a:r>
              <a:rPr lang="zh-CN" altLang="en-US" sz="2400" dirty="0" smtClean="0">
                <a:ea typeface="宋体" pitchFamily="2" charset="-122"/>
                <a:cs typeface="Times New Roman" pitchFamily="18" charset="0"/>
              </a:rPr>
              <a:t>只允许泛型为实现</a:t>
            </a:r>
            <a:r>
              <a:rPr lang="en-US" altLang="zh-CN" sz="2400" dirty="0" smtClean="0">
                <a:ea typeface="宋体" pitchFamily="2" charset="-122"/>
                <a:cs typeface="Times New Roman" pitchFamily="18" charset="0"/>
              </a:rPr>
              <a:t>Comparable</a:t>
            </a:r>
            <a:r>
              <a:rPr lang="zh-CN" altLang="en-US" sz="2400" dirty="0" smtClean="0">
                <a:ea typeface="宋体" pitchFamily="2" charset="-122"/>
                <a:cs typeface="Times New Roman" pitchFamily="18" charset="0"/>
              </a:rPr>
              <a:t>接口的实现类的引用调用</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33231904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81367"/>
            <a:ext cx="5616624" cy="523220"/>
          </a:xfrm>
          <a:prstGeom prst="rect">
            <a:avLst/>
          </a:prstGeom>
          <a:noFill/>
        </p:spPr>
        <p:txBody>
          <a:bodyPr wrap="square" rtlCol="0">
            <a:spAutoFit/>
          </a:bodyPr>
          <a:lstStyle/>
          <a:p>
            <a:r>
              <a:rPr lang="en-US" altLang="zh-CN" sz="2800" b="1" dirty="0" smtClean="0">
                <a:ea typeface="宋体" pitchFamily="2" charset="-122"/>
              </a:rPr>
              <a:t>3.5.1 </a:t>
            </a:r>
            <a:r>
              <a:rPr lang="zh-CN" altLang="en-US" sz="2800" b="1" dirty="0" smtClean="0">
                <a:ea typeface="宋体" pitchFamily="2" charset="-122"/>
              </a:rPr>
              <a:t>有限制的通配符</a:t>
            </a:r>
            <a:endParaRPr lang="en-US" altLang="zh-CN" sz="2800" b="1" dirty="0" smtClean="0">
              <a:ea typeface="宋体" pitchFamily="2" charset="-122"/>
            </a:endParaRPr>
          </a:p>
        </p:txBody>
      </p:sp>
      <p:sp>
        <p:nvSpPr>
          <p:cNvPr id="4" name="矩形 3"/>
          <p:cNvSpPr/>
          <p:nvPr/>
        </p:nvSpPr>
        <p:spPr>
          <a:xfrm>
            <a:off x="467544" y="1772816"/>
            <a:ext cx="8424936" cy="3816429"/>
          </a:xfrm>
          <a:prstGeom prst="rect">
            <a:avLst/>
          </a:prstGeom>
        </p:spPr>
        <p:txBody>
          <a:bodyPr wrap="square">
            <a:spAutoFit/>
          </a:bodyPr>
          <a:lstStyle/>
          <a:p>
            <a:r>
              <a:rPr lang="en-US" altLang="zh-CN" sz="2200" dirty="0">
                <a:solidFill>
                  <a:srgbClr val="C00000"/>
                </a:solidFill>
                <a:ea typeface="宋体" pitchFamily="2" charset="-122"/>
              </a:rPr>
              <a:t>public static void printCollection3(Collection&lt;? extends Person&gt; </a:t>
            </a:r>
            <a:r>
              <a:rPr lang="en-US" altLang="zh-CN" sz="2200" dirty="0" err="1">
                <a:solidFill>
                  <a:srgbClr val="C00000"/>
                </a:solidFill>
                <a:ea typeface="宋体" pitchFamily="2" charset="-122"/>
              </a:rPr>
              <a:t>coll</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smtClean="0">
                <a:solidFill>
                  <a:srgbClr val="0000FF"/>
                </a:solidFill>
                <a:ea typeface="宋体" pitchFamily="2" charset="-122"/>
              </a:rPr>
              <a:t>//</a:t>
            </a:r>
            <a:r>
              <a:rPr lang="en-US" altLang="zh-CN" sz="2200" dirty="0">
                <a:solidFill>
                  <a:srgbClr val="0000FF"/>
                </a:solidFill>
                <a:ea typeface="宋体" pitchFamily="2" charset="-122"/>
              </a:rPr>
              <a:t>Iterator</a:t>
            </a:r>
            <a:r>
              <a:rPr lang="zh-CN" altLang="en-US" sz="2200" dirty="0">
                <a:solidFill>
                  <a:srgbClr val="0000FF"/>
                </a:solidFill>
                <a:ea typeface="宋体" pitchFamily="2" charset="-122"/>
              </a:rPr>
              <a:t>只能用</a:t>
            </a:r>
            <a:r>
              <a:rPr lang="en-US" altLang="zh-CN" sz="2200" dirty="0">
                <a:solidFill>
                  <a:srgbClr val="0000FF"/>
                </a:solidFill>
                <a:ea typeface="宋体" pitchFamily="2" charset="-122"/>
              </a:rPr>
              <a:t>Iterator</a:t>
            </a:r>
            <a:r>
              <a:rPr lang="en-US" altLang="zh-CN" sz="2200" dirty="0" smtClean="0">
                <a:solidFill>
                  <a:srgbClr val="0000FF"/>
                </a:solidFill>
                <a:ea typeface="宋体" pitchFamily="2" charset="-122"/>
              </a:rPr>
              <a:t>&lt;?&gt;</a:t>
            </a:r>
            <a:r>
              <a:rPr lang="zh-CN" altLang="en-US" sz="2200" dirty="0" smtClean="0">
                <a:solidFill>
                  <a:srgbClr val="0000FF"/>
                </a:solidFill>
                <a:ea typeface="宋体" pitchFamily="2" charset="-122"/>
              </a:rPr>
              <a:t>或</a:t>
            </a:r>
            <a:r>
              <a:rPr lang="en-US" altLang="zh-CN" sz="2200" dirty="0" smtClean="0">
                <a:solidFill>
                  <a:srgbClr val="0000FF"/>
                </a:solidFill>
                <a:ea typeface="宋体" pitchFamily="2" charset="-122"/>
              </a:rPr>
              <a:t>Iterator&lt;? </a:t>
            </a:r>
            <a:r>
              <a:rPr lang="en-US" altLang="zh-CN" sz="2200" dirty="0">
                <a:solidFill>
                  <a:srgbClr val="0000FF"/>
                </a:solidFill>
                <a:ea typeface="宋体" pitchFamily="2" charset="-122"/>
              </a:rPr>
              <a:t>e</a:t>
            </a:r>
            <a:r>
              <a:rPr lang="en-US" altLang="zh-CN" sz="2200" dirty="0" smtClean="0">
                <a:solidFill>
                  <a:srgbClr val="0000FF"/>
                </a:solidFill>
                <a:ea typeface="宋体" pitchFamily="2" charset="-122"/>
              </a:rPr>
              <a:t>xtends Person&gt;.why</a:t>
            </a:r>
            <a:r>
              <a:rPr lang="en-US" altLang="zh-CN" sz="2200" dirty="0">
                <a:solidFill>
                  <a:srgbClr val="0000FF"/>
                </a:solidFill>
                <a:ea typeface="宋体" pitchFamily="2" charset="-122"/>
              </a:rPr>
              <a:t>?</a:t>
            </a:r>
          </a:p>
          <a:p>
            <a:r>
              <a:rPr lang="en-US" altLang="zh-CN" sz="2200" dirty="0">
                <a:solidFill>
                  <a:srgbClr val="C00000"/>
                </a:solidFill>
                <a:ea typeface="宋体" pitchFamily="2" charset="-122"/>
              </a:rPr>
              <a:t>	</a:t>
            </a:r>
            <a:r>
              <a:rPr lang="en-US" altLang="zh-CN" sz="2200" dirty="0" smtClean="0">
                <a:solidFill>
                  <a:srgbClr val="C00000"/>
                </a:solidFill>
                <a:ea typeface="宋体" pitchFamily="2" charset="-122"/>
              </a:rPr>
              <a:t>Iterator</a:t>
            </a:r>
            <a:r>
              <a:rPr lang="en-US" altLang="zh-CN" sz="2200" dirty="0">
                <a:solidFill>
                  <a:srgbClr val="C00000"/>
                </a:solidFill>
                <a:ea typeface="宋体" pitchFamily="2" charset="-122"/>
              </a:rPr>
              <a:t>&lt;?&gt; iterator  = </a:t>
            </a:r>
            <a:r>
              <a:rPr lang="en-US" altLang="zh-CN" sz="2200" dirty="0" err="1">
                <a:solidFill>
                  <a:srgbClr val="C00000"/>
                </a:solidFill>
                <a:ea typeface="宋体" pitchFamily="2" charset="-122"/>
              </a:rPr>
              <a:t>coll.iterator</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smtClean="0">
                <a:solidFill>
                  <a:srgbClr val="C00000"/>
                </a:solidFill>
                <a:ea typeface="宋体" pitchFamily="2" charset="-122"/>
              </a:rPr>
              <a:t>while(</a:t>
            </a:r>
            <a:r>
              <a:rPr lang="en-US" altLang="zh-CN" sz="2200" dirty="0" err="1" smtClean="0">
                <a:solidFill>
                  <a:srgbClr val="C00000"/>
                </a:solidFill>
                <a:ea typeface="宋体" pitchFamily="2" charset="-122"/>
              </a:rPr>
              <a:t>iterator.hasNext</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err="1">
                <a:solidFill>
                  <a:srgbClr val="C00000"/>
                </a:solidFill>
                <a:ea typeface="宋体" pitchFamily="2" charset="-122"/>
              </a:rPr>
              <a:t>System.out.println</a:t>
            </a:r>
            <a:r>
              <a:rPr lang="en-US" altLang="zh-CN" sz="2200" dirty="0">
                <a:solidFill>
                  <a:srgbClr val="C00000"/>
                </a:solidFill>
                <a:ea typeface="宋体" pitchFamily="2" charset="-122"/>
              </a:rPr>
              <a:t>(</a:t>
            </a:r>
            <a:r>
              <a:rPr lang="en-US" altLang="zh-CN" sz="2200" dirty="0" err="1">
                <a:solidFill>
                  <a:srgbClr val="C00000"/>
                </a:solidFill>
                <a:ea typeface="宋体" pitchFamily="2" charset="-122"/>
              </a:rPr>
              <a:t>iterator.next</a:t>
            </a:r>
            <a:r>
              <a:rPr lang="en-US" altLang="zh-CN" sz="2200" dirty="0">
                <a:solidFill>
                  <a:srgbClr val="C00000"/>
                </a:solidFill>
                <a:ea typeface="宋体" pitchFamily="2" charset="-122"/>
              </a:rPr>
              <a:t>());</a:t>
            </a:r>
          </a:p>
          <a:p>
            <a:r>
              <a:rPr lang="en-US" altLang="zh-CN" sz="2200" dirty="0" smtClean="0">
                <a:solidFill>
                  <a:srgbClr val="C00000"/>
                </a:solidFill>
                <a:ea typeface="宋体" pitchFamily="2" charset="-122"/>
              </a:rPr>
              <a:t>}   }</a:t>
            </a:r>
            <a:endParaRPr lang="en-US" altLang="zh-CN" sz="2200" dirty="0">
              <a:solidFill>
                <a:srgbClr val="C00000"/>
              </a:solidFill>
              <a:ea typeface="宋体" pitchFamily="2" charset="-122"/>
            </a:endParaRPr>
          </a:p>
          <a:p>
            <a:r>
              <a:rPr lang="en-US" altLang="zh-CN" sz="2200" dirty="0" smtClean="0">
                <a:solidFill>
                  <a:srgbClr val="C00000"/>
                </a:solidFill>
                <a:ea typeface="宋体" pitchFamily="2" charset="-122"/>
              </a:rPr>
              <a:t>public </a:t>
            </a:r>
            <a:r>
              <a:rPr lang="en-US" altLang="zh-CN" sz="2200" dirty="0">
                <a:solidFill>
                  <a:srgbClr val="C00000"/>
                </a:solidFill>
                <a:ea typeface="宋体" pitchFamily="2" charset="-122"/>
              </a:rPr>
              <a:t>static void printCollection4(Collection&lt;? super Person&gt; </a:t>
            </a:r>
            <a:r>
              <a:rPr lang="en-US" altLang="zh-CN" sz="2200" dirty="0" err="1">
                <a:solidFill>
                  <a:srgbClr val="C00000"/>
                </a:solidFill>
                <a:ea typeface="宋体" pitchFamily="2" charset="-122"/>
              </a:rPr>
              <a:t>coll</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Iterator&lt;?&gt; iterator  = </a:t>
            </a:r>
            <a:r>
              <a:rPr lang="en-US" altLang="zh-CN" sz="2200" dirty="0" err="1">
                <a:solidFill>
                  <a:srgbClr val="C00000"/>
                </a:solidFill>
                <a:ea typeface="宋体" pitchFamily="2" charset="-122"/>
              </a:rPr>
              <a:t>coll.iterator</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while(</a:t>
            </a:r>
            <a:r>
              <a:rPr lang="en-US" altLang="zh-CN" sz="2200" dirty="0" err="1">
                <a:solidFill>
                  <a:srgbClr val="C00000"/>
                </a:solidFill>
                <a:ea typeface="宋体" pitchFamily="2" charset="-122"/>
              </a:rPr>
              <a:t>iterator.hasNext</a:t>
            </a:r>
            <a:r>
              <a:rPr lang="en-US" altLang="zh-CN" sz="2200" dirty="0">
                <a:solidFill>
                  <a:srgbClr val="C00000"/>
                </a:solidFill>
                <a:ea typeface="宋体" pitchFamily="2" charset="-122"/>
              </a:rPr>
              <a:t>()){</a:t>
            </a:r>
          </a:p>
          <a:p>
            <a:r>
              <a:rPr lang="en-US" altLang="zh-CN" sz="2200" dirty="0">
                <a:solidFill>
                  <a:srgbClr val="C00000"/>
                </a:solidFill>
                <a:ea typeface="宋体" pitchFamily="2" charset="-122"/>
              </a:rPr>
              <a:t>		</a:t>
            </a:r>
            <a:r>
              <a:rPr lang="en-US" altLang="zh-CN" sz="2200" dirty="0" err="1">
                <a:solidFill>
                  <a:srgbClr val="C00000"/>
                </a:solidFill>
                <a:ea typeface="宋体" pitchFamily="2" charset="-122"/>
              </a:rPr>
              <a:t>System.out.println</a:t>
            </a:r>
            <a:r>
              <a:rPr lang="en-US" altLang="zh-CN" sz="2200" dirty="0">
                <a:solidFill>
                  <a:srgbClr val="C00000"/>
                </a:solidFill>
                <a:ea typeface="宋体" pitchFamily="2" charset="-122"/>
              </a:rPr>
              <a:t>(</a:t>
            </a:r>
            <a:r>
              <a:rPr lang="en-US" altLang="zh-CN" sz="2200" dirty="0" err="1">
                <a:solidFill>
                  <a:srgbClr val="C00000"/>
                </a:solidFill>
                <a:ea typeface="宋体" pitchFamily="2" charset="-122"/>
              </a:rPr>
              <a:t>iterator.next</a:t>
            </a:r>
            <a:r>
              <a:rPr lang="en-US" altLang="zh-CN" sz="2200" dirty="0">
                <a:solidFill>
                  <a:srgbClr val="C00000"/>
                </a:solidFill>
                <a:ea typeface="宋体" pitchFamily="2" charset="-122"/>
              </a:rPr>
              <a:t>());</a:t>
            </a:r>
          </a:p>
          <a:p>
            <a:r>
              <a:rPr lang="en-US" altLang="zh-CN" sz="2200" dirty="0" smtClean="0">
                <a:solidFill>
                  <a:srgbClr val="C00000"/>
                </a:solidFill>
                <a:ea typeface="宋体" pitchFamily="2" charset="-122"/>
              </a:rPr>
              <a:t>}   }</a:t>
            </a:r>
            <a:endParaRPr lang="zh-CN" altLang="en-US" sz="2200" dirty="0">
              <a:solidFill>
                <a:srgbClr val="C00000"/>
              </a:solidFill>
              <a:ea typeface="宋体" pitchFamily="2" charset="-122"/>
            </a:endParaRPr>
          </a:p>
        </p:txBody>
      </p:sp>
    </p:spTree>
    <p:extLst>
      <p:ext uri="{BB962C8B-B14F-4D97-AF65-F5344CB8AC3E}">
        <p14:creationId xmlns:p14="http://schemas.microsoft.com/office/powerpoint/2010/main" val="33629060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96752"/>
            <a:ext cx="7704856" cy="523220"/>
          </a:xfrm>
          <a:prstGeom prst="rect">
            <a:avLst/>
          </a:prstGeom>
          <a:noFill/>
        </p:spPr>
        <p:txBody>
          <a:bodyPr wrap="square" rtlCol="0">
            <a:spAutoFit/>
          </a:bodyPr>
          <a:lstStyle/>
          <a:p>
            <a:r>
              <a:rPr lang="zh-CN" altLang="en-US" sz="2800" b="1" dirty="0" smtClean="0">
                <a:solidFill>
                  <a:srgbClr val="FF0000"/>
                </a:solidFill>
                <a:ea typeface="宋体" pitchFamily="2" charset="-122"/>
              </a:rPr>
              <a:t>范例：泛型应用</a:t>
            </a:r>
            <a:endParaRPr lang="zh-CN" altLang="en-US" sz="2800" b="1" dirty="0">
              <a:solidFill>
                <a:srgbClr val="FF0000"/>
              </a:solidFill>
              <a:ea typeface="宋体" pitchFamily="2" charset="-122"/>
            </a:endParaRPr>
          </a:p>
        </p:txBody>
      </p:sp>
      <p:sp>
        <p:nvSpPr>
          <p:cNvPr id="3" name="TextBox 2"/>
          <p:cNvSpPr txBox="1"/>
          <p:nvPr/>
        </p:nvSpPr>
        <p:spPr>
          <a:xfrm>
            <a:off x="543165" y="1988840"/>
            <a:ext cx="8136904" cy="1938992"/>
          </a:xfrm>
          <a:prstGeom prst="rect">
            <a:avLst/>
          </a:prstGeom>
          <a:noFill/>
        </p:spPr>
        <p:txBody>
          <a:bodyPr wrap="square" rtlCol="0">
            <a:spAutoFit/>
          </a:bodyPr>
          <a:lstStyle/>
          <a:p>
            <a:r>
              <a:rPr lang="zh-CN" altLang="en-US" sz="2400" dirty="0" smtClean="0">
                <a:ea typeface="宋体" pitchFamily="2" charset="-122"/>
              </a:rPr>
              <a:t>    用户在设计类的时候往往会使用类的关联关系，例如，一个人中可以定义一个信息的属性，但是一个人可能有各种各样的信息（如联系方式、基本信息等），所以此信息属性的类型就可以通过泛型进行声明，然后只要设计相应的信息类即可。</a:t>
            </a:r>
            <a:endParaRPr lang="zh-CN" altLang="en-US" sz="2400" dirty="0">
              <a:ea typeface="宋体" pitchFamily="2" charset="-122"/>
            </a:endParaRPr>
          </a:p>
        </p:txBody>
      </p:sp>
      <p:pic>
        <p:nvPicPr>
          <p:cNvPr id="4" name="图片 3"/>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329383" y="3717031"/>
            <a:ext cx="5915025" cy="2409825"/>
          </a:xfrm>
          <a:prstGeom prst="rect">
            <a:avLst/>
          </a:prstGeom>
        </p:spPr>
      </p:pic>
      <p:sp>
        <p:nvSpPr>
          <p:cNvPr id="5" name="TextBox 4"/>
          <p:cNvSpPr txBox="1"/>
          <p:nvPr/>
        </p:nvSpPr>
        <p:spPr>
          <a:xfrm>
            <a:off x="567072" y="5805264"/>
            <a:ext cx="2880320" cy="461665"/>
          </a:xfrm>
          <a:prstGeom prst="rect">
            <a:avLst/>
          </a:prstGeom>
          <a:noFill/>
        </p:spPr>
        <p:txBody>
          <a:bodyPr wrap="square" rtlCol="0">
            <a:spAutoFit/>
          </a:bodyPr>
          <a:lstStyle/>
          <a:p>
            <a:r>
              <a:rPr lang="en-US" altLang="zh-CN" sz="2400" b="1" dirty="0" smtClean="0">
                <a:ea typeface="宋体" pitchFamily="2" charset="-122"/>
              </a:rPr>
              <a:t>GenericPerson.java</a:t>
            </a:r>
            <a:endParaRPr lang="zh-CN" altLang="en-US" sz="2400" b="1" dirty="0">
              <a:ea typeface="宋体" pitchFamily="2" charset="-122"/>
            </a:endParaRPr>
          </a:p>
        </p:txBody>
      </p:sp>
    </p:spTree>
    <p:extLst>
      <p:ext uri="{BB962C8B-B14F-4D97-AF65-F5344CB8AC3E}">
        <p14:creationId xmlns:p14="http://schemas.microsoft.com/office/powerpoint/2010/main" val="3924057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765706927"/>
              </p:ext>
            </p:extLst>
          </p:nvPr>
        </p:nvGraphicFramePr>
        <p:xfrm>
          <a:off x="1259632" y="1196752"/>
          <a:ext cx="1391816" cy="4984330"/>
        </p:xfrm>
        <a:graphic>
          <a:graphicData uri="http://schemas.openxmlformats.org/drawingml/2006/table">
            <a:tbl>
              <a:tblPr firstRow="1" bandRow="1">
                <a:tableStyleId>{5940675A-B579-460E-94D1-54222C63F5DA}</a:tableStyleId>
              </a:tblPr>
              <a:tblGrid>
                <a:gridCol w="1391816"/>
              </a:tblGrid>
              <a:tr h="996866">
                <a:tc>
                  <a:txBody>
                    <a:bodyPr/>
                    <a:lstStyle/>
                    <a:p>
                      <a:endParaRPr lang="zh-CN" altLang="en-US"/>
                    </a:p>
                  </a:txBody>
                  <a:tcPr/>
                </a:tc>
              </a:tr>
              <a:tr h="996866">
                <a:tc>
                  <a:txBody>
                    <a:bodyPr/>
                    <a:lstStyle/>
                    <a:p>
                      <a:endParaRPr lang="zh-CN" altLang="en-US"/>
                    </a:p>
                  </a:txBody>
                  <a:tcPr/>
                </a:tc>
              </a:tr>
              <a:tr h="996866">
                <a:tc>
                  <a:txBody>
                    <a:bodyPr/>
                    <a:lstStyle/>
                    <a:p>
                      <a:endParaRPr lang="zh-CN" altLang="en-US"/>
                    </a:p>
                  </a:txBody>
                  <a:tcPr/>
                </a:tc>
              </a:tr>
              <a:tr h="996866">
                <a:tc>
                  <a:txBody>
                    <a:bodyPr/>
                    <a:lstStyle/>
                    <a:p>
                      <a:endParaRPr lang="zh-CN" altLang="en-US"/>
                    </a:p>
                  </a:txBody>
                  <a:tcPr/>
                </a:tc>
              </a:tr>
              <a:tr h="996866">
                <a:tc>
                  <a:txBody>
                    <a:bodyPr/>
                    <a:lstStyle/>
                    <a:p>
                      <a:endParaRPr lang="zh-CN" altLang="en-US"/>
                    </a:p>
                  </a:txBody>
                  <a:tcPr/>
                </a:tc>
              </a:tr>
            </a:tbl>
          </a:graphicData>
        </a:graphic>
      </p:graphicFrame>
      <p:sp>
        <p:nvSpPr>
          <p:cNvPr id="6" name="椭圆 5"/>
          <p:cNvSpPr/>
          <p:nvPr/>
        </p:nvSpPr>
        <p:spPr>
          <a:xfrm>
            <a:off x="1835696" y="1628800"/>
            <a:ext cx="119844" cy="216024"/>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sp>
        <p:nvSpPr>
          <p:cNvPr id="8" name="椭圆 7"/>
          <p:cNvSpPr/>
          <p:nvPr/>
        </p:nvSpPr>
        <p:spPr>
          <a:xfrm>
            <a:off x="1835696" y="3573016"/>
            <a:ext cx="216024" cy="288032"/>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sp>
        <p:nvSpPr>
          <p:cNvPr id="9" name="椭圆 8"/>
          <p:cNvSpPr/>
          <p:nvPr/>
        </p:nvSpPr>
        <p:spPr>
          <a:xfrm>
            <a:off x="1691680" y="4509120"/>
            <a:ext cx="263860" cy="216024"/>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err="1" smtClean="0">
              <a:solidFill>
                <a:schemeClr val="tx1"/>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1936697072"/>
              </p:ext>
            </p:extLst>
          </p:nvPr>
        </p:nvGraphicFramePr>
        <p:xfrm>
          <a:off x="2051720" y="4434252"/>
          <a:ext cx="3336033" cy="365760"/>
        </p:xfrm>
        <a:graphic>
          <a:graphicData uri="http://schemas.openxmlformats.org/drawingml/2006/table">
            <a:tbl>
              <a:tblPr firstRow="1" bandRow="1">
                <a:tableStyleId>{5C22544A-7EE6-4342-B048-85BDC9FD1C3A}</a:tableStyleId>
              </a:tblPr>
              <a:tblGrid>
                <a:gridCol w="1112011"/>
                <a:gridCol w="1112011"/>
                <a:gridCol w="1112011"/>
              </a:tblGrid>
              <a:tr h="231800">
                <a:tc>
                  <a:txBody>
                    <a:bodyPr/>
                    <a:lstStyle/>
                    <a:p>
                      <a:endParaRPr lang="zh-CN" altLang="en-US"/>
                    </a:p>
                  </a:txBody>
                  <a:tcPr/>
                </a:tc>
                <a:tc>
                  <a:txBody>
                    <a:bodyPr/>
                    <a:lstStyle/>
                    <a:p>
                      <a:r>
                        <a:rPr lang="en-US" altLang="zh-CN" smtClean="0"/>
                        <a:t>CC</a:t>
                      </a:r>
                      <a:endParaRPr lang="zh-CN" altLang="en-US"/>
                    </a:p>
                  </a:txBody>
                  <a:tcPr/>
                </a:tc>
                <a:tc>
                  <a:txBody>
                    <a:bodyPr/>
                    <a:lstStyle/>
                    <a:p>
                      <a:r>
                        <a:rPr lang="en-US" altLang="zh-CN" smtClean="0"/>
                        <a:t>null</a:t>
                      </a:r>
                      <a:endParaRPr lang="zh-CN" altLang="en-US"/>
                    </a:p>
                  </a:txBody>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744489162"/>
              </p:ext>
            </p:extLst>
          </p:nvPr>
        </p:nvGraphicFramePr>
        <p:xfrm>
          <a:off x="2195736" y="1445920"/>
          <a:ext cx="3336033" cy="365760"/>
        </p:xfrm>
        <a:graphic>
          <a:graphicData uri="http://schemas.openxmlformats.org/drawingml/2006/table">
            <a:tbl>
              <a:tblPr firstRow="1" bandRow="1">
                <a:tableStyleId>{5C22544A-7EE6-4342-B048-85BDC9FD1C3A}</a:tableStyleId>
              </a:tblPr>
              <a:tblGrid>
                <a:gridCol w="1112011"/>
                <a:gridCol w="1112011"/>
                <a:gridCol w="1112011"/>
              </a:tblGrid>
              <a:tr h="231800">
                <a:tc>
                  <a:txBody>
                    <a:bodyPr/>
                    <a:lstStyle/>
                    <a:p>
                      <a:r>
                        <a:rPr lang="en-US" altLang="zh-CN" smtClean="0"/>
                        <a:t>null</a:t>
                      </a:r>
                      <a:endParaRPr lang="zh-CN" altLang="en-US"/>
                    </a:p>
                  </a:txBody>
                  <a:tcPr/>
                </a:tc>
                <a:tc>
                  <a:txBody>
                    <a:bodyPr/>
                    <a:lstStyle/>
                    <a:p>
                      <a:r>
                        <a:rPr lang="en-US" altLang="zh-CN" smtClean="0"/>
                        <a:t>BB</a:t>
                      </a:r>
                      <a:endParaRPr lang="zh-CN" altLang="en-US"/>
                    </a:p>
                  </a:txBody>
                  <a:tcPr/>
                </a:tc>
                <a:tc>
                  <a:txBody>
                    <a:bodyPr/>
                    <a:lstStyle/>
                    <a:p>
                      <a:endParaRPr lang="zh-CN" altLang="en-US"/>
                    </a:p>
                  </a:txBody>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227243020"/>
              </p:ext>
            </p:extLst>
          </p:nvPr>
        </p:nvGraphicFramePr>
        <p:xfrm>
          <a:off x="2076341" y="3506037"/>
          <a:ext cx="3336033" cy="365760"/>
        </p:xfrm>
        <a:graphic>
          <a:graphicData uri="http://schemas.openxmlformats.org/drawingml/2006/table">
            <a:tbl>
              <a:tblPr firstRow="1" bandRow="1">
                <a:tableStyleId>{5C22544A-7EE6-4342-B048-85BDC9FD1C3A}</a:tableStyleId>
              </a:tblPr>
              <a:tblGrid>
                <a:gridCol w="1112011"/>
                <a:gridCol w="1112011"/>
                <a:gridCol w="1112011"/>
              </a:tblGrid>
              <a:tr h="231800">
                <a:tc>
                  <a:txBody>
                    <a:bodyPr/>
                    <a:lstStyle/>
                    <a:p>
                      <a:endParaRPr lang="zh-CN" altLang="en-US"/>
                    </a:p>
                  </a:txBody>
                  <a:tcPr/>
                </a:tc>
                <a:tc>
                  <a:txBody>
                    <a:bodyPr/>
                    <a:lstStyle/>
                    <a:p>
                      <a:r>
                        <a:rPr lang="en-US" altLang="zh-CN" smtClean="0"/>
                        <a:t>AA</a:t>
                      </a:r>
                      <a:endParaRPr lang="zh-CN" altLang="en-US"/>
                    </a:p>
                  </a:txBody>
                  <a:tcPr/>
                </a:tc>
                <a:tc>
                  <a:txBody>
                    <a:bodyPr/>
                    <a:lstStyle/>
                    <a:p>
                      <a:endParaRPr lang="zh-CN" altLang="en-US"/>
                    </a:p>
                  </a:txBody>
                  <a:tcPr/>
                </a:tc>
              </a:tr>
            </a:tbl>
          </a:graphicData>
        </a:graphic>
      </p:graphicFrame>
      <p:cxnSp>
        <p:nvCxnSpPr>
          <p:cNvPr id="16" name="直接箭头连接符 15"/>
          <p:cNvCxnSpPr/>
          <p:nvPr/>
        </p:nvCxnSpPr>
        <p:spPr>
          <a:xfrm flipH="1">
            <a:off x="2195736" y="1628800"/>
            <a:ext cx="2880320" cy="2088232"/>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2771800" y="1628800"/>
            <a:ext cx="2520280" cy="2088232"/>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2339752" y="3573016"/>
            <a:ext cx="2520280" cy="1044116"/>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2759460" y="3625592"/>
            <a:ext cx="2316596" cy="99154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500061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014944463"/>
              </p:ext>
            </p:extLst>
          </p:nvPr>
        </p:nvGraphicFramePr>
        <p:xfrm>
          <a:off x="755576" y="1124744"/>
          <a:ext cx="959768" cy="4768305"/>
        </p:xfrm>
        <a:graphic>
          <a:graphicData uri="http://schemas.openxmlformats.org/drawingml/2006/table">
            <a:tbl>
              <a:tblPr firstRow="1" bandRow="1">
                <a:tableStyleId>{5940675A-B579-460E-94D1-54222C63F5DA}</a:tableStyleId>
              </a:tblPr>
              <a:tblGrid>
                <a:gridCol w="959768"/>
              </a:tblGrid>
              <a:tr h="953661">
                <a:tc>
                  <a:txBody>
                    <a:bodyPr/>
                    <a:lstStyle/>
                    <a:p>
                      <a:endParaRPr lang="zh-CN" altLang="en-US" dirty="0"/>
                    </a:p>
                  </a:txBody>
                  <a:tcPr/>
                </a:tc>
              </a:tr>
              <a:tr h="953661">
                <a:tc>
                  <a:txBody>
                    <a:bodyPr/>
                    <a:lstStyle/>
                    <a:p>
                      <a:endParaRPr lang="zh-CN" altLang="en-US"/>
                    </a:p>
                  </a:txBody>
                  <a:tcPr/>
                </a:tc>
              </a:tr>
              <a:tr h="953661">
                <a:tc>
                  <a:txBody>
                    <a:bodyPr/>
                    <a:lstStyle/>
                    <a:p>
                      <a:endParaRPr lang="zh-CN" altLang="en-US"/>
                    </a:p>
                  </a:txBody>
                  <a:tcPr/>
                </a:tc>
              </a:tr>
              <a:tr h="953661">
                <a:tc>
                  <a:txBody>
                    <a:bodyPr/>
                    <a:lstStyle/>
                    <a:p>
                      <a:endParaRPr lang="zh-CN" altLang="en-US"/>
                    </a:p>
                  </a:txBody>
                  <a:tcPr/>
                </a:tc>
              </a:tr>
              <a:tr h="953661">
                <a:tc>
                  <a:txBody>
                    <a:bodyPr/>
                    <a:lstStyle/>
                    <a:p>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043597620"/>
              </p:ext>
            </p:extLst>
          </p:nvPr>
        </p:nvGraphicFramePr>
        <p:xfrm>
          <a:off x="1979712" y="4293096"/>
          <a:ext cx="4992216" cy="365760"/>
        </p:xfrm>
        <a:graphic>
          <a:graphicData uri="http://schemas.openxmlformats.org/drawingml/2006/table">
            <a:tbl>
              <a:tblPr firstRow="1" bandRow="1">
                <a:tableStyleId>{5C22544A-7EE6-4342-B048-85BDC9FD1C3A}</a:tableStyleId>
              </a:tblPr>
              <a:tblGrid>
                <a:gridCol w="1664072"/>
                <a:gridCol w="1664072"/>
                <a:gridCol w="1664072"/>
              </a:tblGrid>
              <a:tr h="303808">
                <a:tc>
                  <a:txBody>
                    <a:bodyPr/>
                    <a:lstStyle/>
                    <a:p>
                      <a:r>
                        <a:rPr lang="en-US" altLang="zh-CN" dirty="0" smtClean="0"/>
                        <a:t>null</a:t>
                      </a:r>
                      <a:endParaRPr lang="zh-CN" altLang="en-US" dirty="0"/>
                    </a:p>
                  </a:txBody>
                  <a:tcPr/>
                </a:tc>
                <a:tc>
                  <a:txBody>
                    <a:bodyPr/>
                    <a:lstStyle/>
                    <a:p>
                      <a:r>
                        <a:rPr lang="en-US" altLang="zh-CN" dirty="0" smtClean="0"/>
                        <a:t>AA</a:t>
                      </a:r>
                      <a:endParaRPr lang="zh-CN" altLang="en-US" dirty="0"/>
                    </a:p>
                  </a:txBody>
                  <a:tcPr/>
                </a:tc>
                <a:tc>
                  <a:txBody>
                    <a:bodyPr/>
                    <a:lstStyle/>
                    <a:p>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090149144"/>
              </p:ext>
            </p:extLst>
          </p:nvPr>
        </p:nvGraphicFramePr>
        <p:xfrm>
          <a:off x="1907704" y="2348880"/>
          <a:ext cx="5064225" cy="375816"/>
        </p:xfrm>
        <a:graphic>
          <a:graphicData uri="http://schemas.openxmlformats.org/drawingml/2006/table">
            <a:tbl>
              <a:tblPr firstRow="1" bandRow="1">
                <a:tableStyleId>{5C22544A-7EE6-4342-B048-85BDC9FD1C3A}</a:tableStyleId>
              </a:tblPr>
              <a:tblGrid>
                <a:gridCol w="1688075"/>
                <a:gridCol w="1688075"/>
                <a:gridCol w="1688075"/>
              </a:tblGrid>
              <a:tr h="375816">
                <a:tc>
                  <a:txBody>
                    <a:bodyPr/>
                    <a:lstStyle/>
                    <a:p>
                      <a:endParaRPr lang="zh-CN" altLang="en-US" dirty="0"/>
                    </a:p>
                  </a:txBody>
                  <a:tcPr/>
                </a:tc>
                <a:tc>
                  <a:txBody>
                    <a:bodyPr/>
                    <a:lstStyle/>
                    <a:p>
                      <a:r>
                        <a:rPr lang="en-US" altLang="zh-CN" dirty="0" smtClean="0"/>
                        <a:t>BB</a:t>
                      </a:r>
                      <a:endParaRPr lang="zh-CN" altLang="en-US" dirty="0"/>
                    </a:p>
                  </a:txBody>
                  <a:tcPr/>
                </a:tc>
                <a:tc>
                  <a:txBody>
                    <a:bodyPr/>
                    <a:lstStyle/>
                    <a:p>
                      <a:endParaRPr lang="zh-CN" altLang="en-US" dirty="0"/>
                    </a:p>
                  </a:txBody>
                  <a:tcPr/>
                </a:tc>
              </a:tr>
            </a:tbl>
          </a:graphicData>
        </a:graphic>
      </p:graphicFrame>
      <p:cxnSp>
        <p:nvCxnSpPr>
          <p:cNvPr id="8" name="直接箭头连接符 7"/>
          <p:cNvCxnSpPr/>
          <p:nvPr/>
        </p:nvCxnSpPr>
        <p:spPr>
          <a:xfrm flipH="1" flipV="1">
            <a:off x="2627784" y="2492896"/>
            <a:ext cx="3816424" cy="1944216"/>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表格 8"/>
          <p:cNvGraphicFramePr>
            <a:graphicFrameLocks noGrp="1"/>
          </p:cNvGraphicFramePr>
          <p:nvPr>
            <p:extLst>
              <p:ext uri="{D42A27DB-BD31-4B8C-83A1-F6EECF244321}">
                <p14:modId xmlns:p14="http://schemas.microsoft.com/office/powerpoint/2010/main" val="2815071227"/>
              </p:ext>
            </p:extLst>
          </p:nvPr>
        </p:nvGraphicFramePr>
        <p:xfrm>
          <a:off x="1835696" y="1268760"/>
          <a:ext cx="5064225" cy="375816"/>
        </p:xfrm>
        <a:graphic>
          <a:graphicData uri="http://schemas.openxmlformats.org/drawingml/2006/table">
            <a:tbl>
              <a:tblPr firstRow="1" bandRow="1">
                <a:tableStyleId>{5C22544A-7EE6-4342-B048-85BDC9FD1C3A}</a:tableStyleId>
              </a:tblPr>
              <a:tblGrid>
                <a:gridCol w="1688075"/>
                <a:gridCol w="1688075"/>
                <a:gridCol w="1688075"/>
              </a:tblGrid>
              <a:tr h="375816">
                <a:tc>
                  <a:txBody>
                    <a:bodyPr/>
                    <a:lstStyle/>
                    <a:p>
                      <a:endParaRPr lang="zh-CN" altLang="en-US" dirty="0"/>
                    </a:p>
                  </a:txBody>
                  <a:tcPr/>
                </a:tc>
                <a:tc>
                  <a:txBody>
                    <a:bodyPr/>
                    <a:lstStyle/>
                    <a:p>
                      <a:r>
                        <a:rPr lang="en-US" altLang="zh-CN" dirty="0" smtClean="0"/>
                        <a:t>CC</a:t>
                      </a:r>
                      <a:endParaRPr lang="zh-CN" altLang="en-US" dirty="0"/>
                    </a:p>
                  </a:txBody>
                  <a:tcPr/>
                </a:tc>
                <a:tc>
                  <a:txBody>
                    <a:bodyPr/>
                    <a:lstStyle/>
                    <a:p>
                      <a:endParaRPr lang="zh-CN" altLang="en-US" dirty="0"/>
                    </a:p>
                  </a:txBody>
                  <a:tcPr/>
                </a:tc>
              </a:tr>
            </a:tbl>
          </a:graphicData>
        </a:graphic>
      </p:graphicFrame>
      <p:cxnSp>
        <p:nvCxnSpPr>
          <p:cNvPr id="11" name="直接箭头连接符 10"/>
          <p:cNvCxnSpPr/>
          <p:nvPr/>
        </p:nvCxnSpPr>
        <p:spPr>
          <a:xfrm flipH="1" flipV="1">
            <a:off x="2627784" y="1484784"/>
            <a:ext cx="3744416" cy="1008112"/>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a:graphicFrameLocks noGrp="1"/>
          </p:cNvGraphicFramePr>
          <p:nvPr>
            <p:extLst>
              <p:ext uri="{D42A27DB-BD31-4B8C-83A1-F6EECF244321}">
                <p14:modId xmlns:p14="http://schemas.microsoft.com/office/powerpoint/2010/main" val="3271905807"/>
              </p:ext>
            </p:extLst>
          </p:nvPr>
        </p:nvGraphicFramePr>
        <p:xfrm>
          <a:off x="1979712" y="3284984"/>
          <a:ext cx="5064225" cy="375816"/>
        </p:xfrm>
        <a:graphic>
          <a:graphicData uri="http://schemas.openxmlformats.org/drawingml/2006/table">
            <a:tbl>
              <a:tblPr firstRow="1" bandRow="1">
                <a:tableStyleId>{5C22544A-7EE6-4342-B048-85BDC9FD1C3A}</a:tableStyleId>
              </a:tblPr>
              <a:tblGrid>
                <a:gridCol w="1688075"/>
                <a:gridCol w="1688075"/>
                <a:gridCol w="1688075"/>
              </a:tblGrid>
              <a:tr h="375816">
                <a:tc>
                  <a:txBody>
                    <a:bodyPr/>
                    <a:lstStyle/>
                    <a:p>
                      <a:endParaRPr lang="zh-CN" altLang="en-US" dirty="0"/>
                    </a:p>
                  </a:txBody>
                  <a:tcPr/>
                </a:tc>
                <a:tc>
                  <a:txBody>
                    <a:bodyPr/>
                    <a:lstStyle/>
                    <a:p>
                      <a:r>
                        <a:rPr lang="en-US" altLang="zh-CN" dirty="0" smtClean="0"/>
                        <a:t>DD</a:t>
                      </a:r>
                      <a:endParaRPr lang="zh-CN" altLang="en-US" dirty="0"/>
                    </a:p>
                  </a:txBody>
                  <a:tcPr/>
                </a:tc>
                <a:tc>
                  <a:txBody>
                    <a:bodyPr/>
                    <a:lstStyle/>
                    <a:p>
                      <a:r>
                        <a:rPr lang="en-US" altLang="zh-CN" dirty="0" smtClean="0"/>
                        <a:t>null</a:t>
                      </a:r>
                      <a:endParaRPr lang="zh-CN" altLang="en-US" dirty="0"/>
                    </a:p>
                  </a:txBody>
                  <a:tcPr/>
                </a:tc>
              </a:tr>
            </a:tbl>
          </a:graphicData>
        </a:graphic>
      </p:graphicFrame>
      <p:cxnSp>
        <p:nvCxnSpPr>
          <p:cNvPr id="14" name="直接箭头连接符 13"/>
          <p:cNvCxnSpPr/>
          <p:nvPr/>
        </p:nvCxnSpPr>
        <p:spPr>
          <a:xfrm flipH="1">
            <a:off x="2411760" y="1484784"/>
            <a:ext cx="3960440" cy="2016224"/>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541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822811589"/>
              </p:ext>
            </p:extLst>
          </p:nvPr>
        </p:nvGraphicFramePr>
        <p:xfrm>
          <a:off x="899592" y="1124744"/>
          <a:ext cx="1103784" cy="4984330"/>
        </p:xfrm>
        <a:graphic>
          <a:graphicData uri="http://schemas.openxmlformats.org/drawingml/2006/table">
            <a:tbl>
              <a:tblPr firstRow="1" bandRow="1">
                <a:tableStyleId>{5940675A-B579-460E-94D1-54222C63F5DA}</a:tableStyleId>
              </a:tblPr>
              <a:tblGrid>
                <a:gridCol w="1103784"/>
              </a:tblGrid>
              <a:tr h="996866">
                <a:tc>
                  <a:txBody>
                    <a:bodyPr/>
                    <a:lstStyle/>
                    <a:p>
                      <a:endParaRPr lang="zh-CN" altLang="en-US" dirty="0"/>
                    </a:p>
                  </a:txBody>
                  <a:tcPr/>
                </a:tc>
              </a:tr>
              <a:tr h="996866">
                <a:tc>
                  <a:txBody>
                    <a:bodyPr/>
                    <a:lstStyle/>
                    <a:p>
                      <a:endParaRPr lang="zh-CN" altLang="en-US"/>
                    </a:p>
                  </a:txBody>
                  <a:tcPr/>
                </a:tc>
              </a:tr>
              <a:tr h="996866">
                <a:tc>
                  <a:txBody>
                    <a:bodyPr/>
                    <a:lstStyle/>
                    <a:p>
                      <a:endParaRPr lang="zh-CN" altLang="en-US"/>
                    </a:p>
                  </a:txBody>
                  <a:tcPr/>
                </a:tc>
              </a:tr>
              <a:tr h="996866">
                <a:tc>
                  <a:txBody>
                    <a:bodyPr/>
                    <a:lstStyle/>
                    <a:p>
                      <a:endParaRPr lang="zh-CN" altLang="en-US"/>
                    </a:p>
                  </a:txBody>
                  <a:tcPr/>
                </a:tc>
              </a:tr>
              <a:tr h="996866">
                <a:tc>
                  <a:txBody>
                    <a:bodyPr/>
                    <a:lstStyle/>
                    <a:p>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706567487"/>
              </p:ext>
            </p:extLst>
          </p:nvPr>
        </p:nvGraphicFramePr>
        <p:xfrm>
          <a:off x="2339752" y="4365104"/>
          <a:ext cx="3984105" cy="375816"/>
        </p:xfrm>
        <a:graphic>
          <a:graphicData uri="http://schemas.openxmlformats.org/drawingml/2006/table">
            <a:tbl>
              <a:tblPr firstRow="1" bandRow="1">
                <a:tableStyleId>{5C22544A-7EE6-4342-B048-85BDC9FD1C3A}</a:tableStyleId>
              </a:tblPr>
              <a:tblGrid>
                <a:gridCol w="1328035"/>
                <a:gridCol w="1328035"/>
                <a:gridCol w="1328035"/>
              </a:tblGrid>
              <a:tr h="375816">
                <a:tc>
                  <a:txBody>
                    <a:bodyPr/>
                    <a:lstStyle/>
                    <a:p>
                      <a:r>
                        <a:rPr lang="en-US" altLang="zh-CN" dirty="0" smtClean="0"/>
                        <a:t>null</a:t>
                      </a:r>
                      <a:endParaRPr lang="zh-CN" altLang="en-US" dirty="0"/>
                    </a:p>
                  </a:txBody>
                  <a:tcPr/>
                </a:tc>
                <a:tc>
                  <a:txBody>
                    <a:bodyPr/>
                    <a:lstStyle/>
                    <a:p>
                      <a:r>
                        <a:rPr lang="en-US" altLang="zh-CN" dirty="0" smtClean="0"/>
                        <a:t>AA</a:t>
                      </a:r>
                      <a:endParaRPr lang="zh-CN" altLang="en-US" dirty="0"/>
                    </a:p>
                  </a:txBody>
                  <a:tcPr/>
                </a:tc>
                <a:tc>
                  <a:txBody>
                    <a:bodyPr/>
                    <a:lstStyle/>
                    <a:p>
                      <a:endParaRPr lang="zh-CN" altLang="en-US"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196530432"/>
              </p:ext>
            </p:extLst>
          </p:nvPr>
        </p:nvGraphicFramePr>
        <p:xfrm>
          <a:off x="2195736" y="1412776"/>
          <a:ext cx="4128120" cy="365760"/>
        </p:xfrm>
        <a:graphic>
          <a:graphicData uri="http://schemas.openxmlformats.org/drawingml/2006/table">
            <a:tbl>
              <a:tblPr firstRow="1" bandRow="1">
                <a:tableStyleId>{5C22544A-7EE6-4342-B048-85BDC9FD1C3A}</a:tableStyleId>
              </a:tblPr>
              <a:tblGrid>
                <a:gridCol w="1376040"/>
                <a:gridCol w="1376040"/>
                <a:gridCol w="1376040"/>
              </a:tblGrid>
              <a:tr h="349984">
                <a:tc>
                  <a:txBody>
                    <a:bodyPr/>
                    <a:lstStyle/>
                    <a:p>
                      <a:endParaRPr lang="zh-CN" altLang="en-US" dirty="0"/>
                    </a:p>
                  </a:txBody>
                  <a:tcPr/>
                </a:tc>
                <a:tc>
                  <a:txBody>
                    <a:bodyPr/>
                    <a:lstStyle/>
                    <a:p>
                      <a:r>
                        <a:rPr lang="en-US" altLang="zh-CN" dirty="0" smtClean="0"/>
                        <a:t>BB</a:t>
                      </a:r>
                      <a:endParaRPr lang="zh-CN" altLang="en-US" dirty="0"/>
                    </a:p>
                  </a:txBody>
                  <a:tcPr/>
                </a:tc>
                <a:tc>
                  <a:txBody>
                    <a:bodyPr/>
                    <a:lstStyle/>
                    <a:p>
                      <a:endParaRPr lang="zh-CN" altLang="en-US" dirty="0"/>
                    </a:p>
                  </a:txBody>
                  <a:tcPr/>
                </a:tc>
              </a:tr>
            </a:tbl>
          </a:graphicData>
        </a:graphic>
      </p:graphicFrame>
      <p:cxnSp>
        <p:nvCxnSpPr>
          <p:cNvPr id="8" name="直接箭头连接符 7"/>
          <p:cNvCxnSpPr/>
          <p:nvPr/>
        </p:nvCxnSpPr>
        <p:spPr>
          <a:xfrm flipH="1" flipV="1">
            <a:off x="2339752" y="1556792"/>
            <a:ext cx="3096344" cy="3024336"/>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771800" y="1484784"/>
            <a:ext cx="3168352" cy="3096344"/>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表格 10"/>
          <p:cNvGraphicFramePr>
            <a:graphicFrameLocks noGrp="1"/>
          </p:cNvGraphicFramePr>
          <p:nvPr>
            <p:extLst>
              <p:ext uri="{D42A27DB-BD31-4B8C-83A1-F6EECF244321}">
                <p14:modId xmlns:p14="http://schemas.microsoft.com/office/powerpoint/2010/main" val="1210742035"/>
              </p:ext>
            </p:extLst>
          </p:nvPr>
        </p:nvGraphicFramePr>
        <p:xfrm>
          <a:off x="2123728" y="3429000"/>
          <a:ext cx="4416153" cy="375816"/>
        </p:xfrm>
        <a:graphic>
          <a:graphicData uri="http://schemas.openxmlformats.org/drawingml/2006/table">
            <a:tbl>
              <a:tblPr firstRow="1" bandRow="1">
                <a:tableStyleId>{5C22544A-7EE6-4342-B048-85BDC9FD1C3A}</a:tableStyleId>
              </a:tblPr>
              <a:tblGrid>
                <a:gridCol w="1472051"/>
                <a:gridCol w="1472051"/>
                <a:gridCol w="1472051"/>
              </a:tblGrid>
              <a:tr h="375816">
                <a:tc>
                  <a:txBody>
                    <a:bodyPr/>
                    <a:lstStyle/>
                    <a:p>
                      <a:endParaRPr lang="zh-CN" altLang="en-US" dirty="0"/>
                    </a:p>
                  </a:txBody>
                  <a:tcPr/>
                </a:tc>
                <a:tc>
                  <a:txBody>
                    <a:bodyPr/>
                    <a:lstStyle/>
                    <a:p>
                      <a:r>
                        <a:rPr lang="en-US" altLang="zh-CN" dirty="0" smtClean="0"/>
                        <a:t>CC</a:t>
                      </a:r>
                      <a:endParaRPr lang="zh-CN" altLang="en-US" dirty="0"/>
                    </a:p>
                  </a:txBody>
                  <a:tcPr/>
                </a:tc>
                <a:tc>
                  <a:txBody>
                    <a:bodyPr/>
                    <a:lstStyle/>
                    <a:p>
                      <a:endParaRPr lang="zh-CN" altLang="en-US" dirty="0"/>
                    </a:p>
                  </a:txBody>
                  <a:tcPr/>
                </a:tc>
              </a:tr>
            </a:tbl>
          </a:graphicData>
        </a:graphic>
      </p:graphicFrame>
      <p:cxnSp>
        <p:nvCxnSpPr>
          <p:cNvPr id="13" name="直接箭头连接符 12"/>
          <p:cNvCxnSpPr/>
          <p:nvPr/>
        </p:nvCxnSpPr>
        <p:spPr>
          <a:xfrm flipH="1">
            <a:off x="2339752" y="1556792"/>
            <a:ext cx="3096344" cy="216024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3131840" y="1700808"/>
            <a:ext cx="2808312" cy="2088232"/>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表格 15"/>
          <p:cNvGraphicFramePr>
            <a:graphicFrameLocks noGrp="1"/>
          </p:cNvGraphicFramePr>
          <p:nvPr>
            <p:extLst>
              <p:ext uri="{D42A27DB-BD31-4B8C-83A1-F6EECF244321}">
                <p14:modId xmlns:p14="http://schemas.microsoft.com/office/powerpoint/2010/main" val="514301969"/>
              </p:ext>
            </p:extLst>
          </p:nvPr>
        </p:nvGraphicFramePr>
        <p:xfrm>
          <a:off x="2195736" y="5589240"/>
          <a:ext cx="3624063" cy="365760"/>
        </p:xfrm>
        <a:graphic>
          <a:graphicData uri="http://schemas.openxmlformats.org/drawingml/2006/table">
            <a:tbl>
              <a:tblPr firstRow="1" bandRow="1">
                <a:tableStyleId>{5C22544A-7EE6-4342-B048-85BDC9FD1C3A}</a:tableStyleId>
              </a:tblPr>
              <a:tblGrid>
                <a:gridCol w="1208021"/>
                <a:gridCol w="1208021"/>
                <a:gridCol w="1208021"/>
              </a:tblGrid>
              <a:tr h="205968">
                <a:tc>
                  <a:txBody>
                    <a:bodyPr/>
                    <a:lstStyle/>
                    <a:p>
                      <a:endParaRPr lang="zh-CN" altLang="en-US" dirty="0"/>
                    </a:p>
                  </a:txBody>
                  <a:tcPr/>
                </a:tc>
                <a:tc>
                  <a:txBody>
                    <a:bodyPr/>
                    <a:lstStyle/>
                    <a:p>
                      <a:r>
                        <a:rPr lang="en-US" altLang="zh-CN" dirty="0" smtClean="0"/>
                        <a:t>DD</a:t>
                      </a:r>
                      <a:endParaRPr lang="zh-CN" altLang="en-US" dirty="0"/>
                    </a:p>
                  </a:txBody>
                  <a:tcPr/>
                </a:tc>
                <a:tc>
                  <a:txBody>
                    <a:bodyPr/>
                    <a:lstStyle/>
                    <a:p>
                      <a:r>
                        <a:rPr lang="en-US" altLang="zh-CN" dirty="0" smtClean="0"/>
                        <a:t>null</a:t>
                      </a:r>
                      <a:endParaRPr lang="zh-CN" altLang="en-US" dirty="0"/>
                    </a:p>
                  </a:txBody>
                  <a:tcPr/>
                </a:tc>
              </a:tr>
            </a:tbl>
          </a:graphicData>
        </a:graphic>
      </p:graphicFrame>
      <p:cxnSp>
        <p:nvCxnSpPr>
          <p:cNvPr id="18" name="直接箭头连接符 17"/>
          <p:cNvCxnSpPr/>
          <p:nvPr/>
        </p:nvCxnSpPr>
        <p:spPr>
          <a:xfrm flipH="1">
            <a:off x="2555776" y="3573016"/>
            <a:ext cx="2880320" cy="2232248"/>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3131840" y="3573016"/>
            <a:ext cx="2880320" cy="216024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670231"/>
      </p:ext>
    </p:extLst>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20000"/>
            <a:lumOff val="80000"/>
          </a:schemeClr>
        </a:solidFill>
      </a:spPr>
      <a:bodyPr rtlCol="0" anchor="ctr"/>
      <a:lstStyle>
        <a:defPPr algn="ctr">
          <a:defRPr b="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C00000"/>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15337</TotalTime>
  <Words>4089</Words>
  <Application>Microsoft Office PowerPoint</Application>
  <PresentationFormat>全屏显示(4:3)</PresentationFormat>
  <Paragraphs>526</Paragraphs>
  <Slides>70</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70</vt:i4>
      </vt:variant>
    </vt:vector>
  </HeadingPairs>
  <TitlesOfParts>
    <vt:vector size="78" baseType="lpstr">
      <vt:lpstr>Arial Unicode MS</vt:lpstr>
      <vt:lpstr>楷体</vt:lpstr>
      <vt:lpstr>宋体</vt:lpstr>
      <vt:lpstr>Arial</vt:lpstr>
      <vt:lpstr>Calibri</vt:lpstr>
      <vt:lpstr>Times New Roman</vt:lpstr>
      <vt:lpstr>Wingdings</vt:lpstr>
      <vt:lpstr>PPT模板</vt:lpstr>
      <vt:lpstr>第11章 集合与泛型</vt:lpstr>
      <vt:lpstr>本章内容</vt:lpstr>
      <vt:lpstr>PowerPoint 演示文稿</vt:lpstr>
      <vt:lpstr>Java集合概述</vt:lpstr>
      <vt:lpstr>PowerPoint 演示文稿</vt:lpstr>
      <vt:lpstr>Java集合框架</vt:lpstr>
      <vt:lpstr>PowerPoint 演示文稿</vt:lpstr>
      <vt:lpstr>PowerPoint 演示文稿</vt:lpstr>
      <vt:lpstr>PowerPoint 演示文稿</vt:lpstr>
      <vt:lpstr>Collection 接口</vt:lpstr>
      <vt:lpstr>List接口</vt:lpstr>
      <vt:lpstr>List接口</vt:lpstr>
      <vt:lpstr>List实现类之一：ArrayList</vt:lpstr>
      <vt:lpstr>PowerPoint 演示文稿</vt:lpstr>
      <vt:lpstr>PowerPoint 演示文稿</vt:lpstr>
      <vt:lpstr>Set 接口</vt:lpstr>
      <vt:lpstr>Set实现类之一：HashSet</vt:lpstr>
      <vt:lpstr>hashCode() 方法</vt:lpstr>
      <vt:lpstr>Set实现类之二：LinkedHashSet</vt:lpstr>
      <vt:lpstr>Set实现类之三：TreeSet</vt:lpstr>
      <vt:lpstr>排  序——自然排序</vt:lpstr>
      <vt:lpstr>排  序——自然排序</vt:lpstr>
      <vt:lpstr>排  序——定制排序</vt:lpstr>
      <vt:lpstr>PowerPoint 演示文稿</vt:lpstr>
      <vt:lpstr>使用 增强 for 循环遍历集合元素</vt:lpstr>
      <vt:lpstr>使用 Iterator 接口遍历集合元素</vt:lpstr>
      <vt:lpstr>PowerPoint 演示文稿</vt:lpstr>
      <vt:lpstr>ListIterator接口（了解）</vt:lpstr>
      <vt:lpstr>Iterator和ListIterator主要区别(了解)</vt:lpstr>
      <vt:lpstr>PowerPoint 演示文稿</vt:lpstr>
      <vt:lpstr>Java集合框架</vt:lpstr>
      <vt:lpstr>Map接口</vt:lpstr>
      <vt:lpstr>Map 常用方法</vt:lpstr>
      <vt:lpstr>PowerPoint 演示文稿</vt:lpstr>
      <vt:lpstr>PowerPoint 演示文稿</vt:lpstr>
      <vt:lpstr>PowerPoint 演示文稿</vt:lpstr>
      <vt:lpstr>Map实现类之一：HashMap</vt:lpstr>
      <vt:lpstr>Map实现类之二：LinkedHashMap</vt:lpstr>
      <vt:lpstr>Map实现类之三：TreeMap</vt:lpstr>
      <vt:lpstr>Map实现类之三：TreeMap</vt:lpstr>
      <vt:lpstr>Map实现类之四：Hashtable</vt:lpstr>
      <vt:lpstr>Map实现类之五：Properties</vt:lpstr>
      <vt:lpstr>Map实现类之五：Properties</vt:lpstr>
      <vt:lpstr>PowerPoint 演示文稿</vt:lpstr>
      <vt:lpstr>操作集合的工具类：Collections</vt:lpstr>
      <vt:lpstr>查找、替换</vt:lpstr>
      <vt:lpstr>同步控制</vt:lpstr>
      <vt:lpstr>Enumeration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 习</vt:lpstr>
      <vt:lpstr>请输出如下来两段代码有何不同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WwW.YlmF.CoM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LEE</dc:creator>
  <cp:lastModifiedBy>Windows 用户</cp:lastModifiedBy>
  <cp:revision>750</cp:revision>
  <dcterms:created xsi:type="dcterms:W3CDTF">2012-08-05T14:09:30Z</dcterms:created>
  <dcterms:modified xsi:type="dcterms:W3CDTF">2020-05-16T09:45:46Z</dcterms:modified>
</cp:coreProperties>
</file>