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sldIdLst>
    <p:sldId id="258" r:id="rId2"/>
    <p:sldId id="612" r:id="rId3"/>
    <p:sldId id="613" r:id="rId4"/>
    <p:sldId id="539" r:id="rId5"/>
    <p:sldId id="654" r:id="rId6"/>
    <p:sldId id="528" r:id="rId7"/>
    <p:sldId id="604" r:id="rId8"/>
    <p:sldId id="620" r:id="rId9"/>
    <p:sldId id="621" r:id="rId10"/>
    <p:sldId id="622" r:id="rId11"/>
    <p:sldId id="623" r:id="rId12"/>
    <p:sldId id="624" r:id="rId13"/>
    <p:sldId id="625" r:id="rId14"/>
    <p:sldId id="626" r:id="rId15"/>
    <p:sldId id="647" r:id="rId16"/>
    <p:sldId id="646" r:id="rId17"/>
    <p:sldId id="619" r:id="rId18"/>
    <p:sldId id="544" r:id="rId19"/>
    <p:sldId id="571" r:id="rId20"/>
    <p:sldId id="572" r:id="rId21"/>
    <p:sldId id="595" r:id="rId22"/>
    <p:sldId id="655" r:id="rId23"/>
    <p:sldId id="656" r:id="rId24"/>
    <p:sldId id="627" r:id="rId25"/>
    <p:sldId id="628" r:id="rId26"/>
    <p:sldId id="582" r:id="rId27"/>
    <p:sldId id="537" r:id="rId28"/>
    <p:sldId id="592" r:id="rId29"/>
    <p:sldId id="538" r:id="rId30"/>
    <p:sldId id="598" r:id="rId31"/>
    <p:sldId id="649" r:id="rId32"/>
    <p:sldId id="643" r:id="rId33"/>
    <p:sldId id="648" r:id="rId34"/>
    <p:sldId id="629" r:id="rId35"/>
    <p:sldId id="630" r:id="rId36"/>
    <p:sldId id="631" r:id="rId37"/>
    <p:sldId id="632" r:id="rId38"/>
    <p:sldId id="633" r:id="rId39"/>
    <p:sldId id="634" r:id="rId40"/>
    <p:sldId id="635" r:id="rId41"/>
    <p:sldId id="637" r:id="rId42"/>
    <p:sldId id="653" r:id="rId43"/>
    <p:sldId id="638" r:id="rId44"/>
    <p:sldId id="639" r:id="rId45"/>
    <p:sldId id="640" r:id="rId46"/>
    <p:sldId id="644" r:id="rId47"/>
    <p:sldId id="641" r:id="rId48"/>
    <p:sldId id="642" r:id="rId49"/>
    <p:sldId id="535" r:id="rId50"/>
    <p:sldId id="536" r:id="rId51"/>
    <p:sldId id="586" r:id="rId52"/>
    <p:sldId id="587" r:id="rId53"/>
    <p:sldId id="645" r:id="rId54"/>
    <p:sldId id="614" r:id="rId55"/>
    <p:sldId id="615" r:id="rId56"/>
    <p:sldId id="616" r:id="rId57"/>
    <p:sldId id="617" r:id="rId58"/>
    <p:sldId id="618" r:id="rId59"/>
    <p:sldId id="652" r:id="rId60"/>
    <p:sldId id="257" r:id="rId6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94660"/>
  </p:normalViewPr>
  <p:slideViewPr>
    <p:cSldViewPr>
      <p:cViewPr varScale="1">
        <p:scale>
          <a:sx n="74" d="100"/>
          <a:sy n="74" d="100"/>
        </p:scale>
        <p:origin x="708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2020/3/16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将“你好”两个字符查指定的utf-8的码表，获取对应的数字，并写入到text.txt文件中。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OutputStreamWriter osw = new OutputStreamWriter(new FileOutputStream(“text.txt”),”utf-8);</a:t>
            </a:r>
          </a:p>
          <a:p>
            <a:pPr eaLnBrk="1" hangingPunct="1"/>
            <a:r>
              <a:rPr lang="zh-CN" altLang="en-US" smtClean="0"/>
              <a:t>osw.write(“你好”);</a:t>
            </a:r>
          </a:p>
          <a:p>
            <a:pPr eaLnBrk="1" hangingPunct="1"/>
            <a:r>
              <a:rPr lang="zh-CN" altLang="en-US" smtClean="0"/>
              <a:t>osw.close();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读取硬盘上的文件数据，将获取到的数据查指定utf-8的码表来解析该数据。</a:t>
            </a:r>
          </a:p>
          <a:p>
            <a:pPr eaLnBrk="1" hangingPunct="1"/>
            <a:r>
              <a:rPr lang="zh-CN" altLang="en-US" smtClean="0"/>
              <a:t>InputStreamReader isr = new InputStreamReader(new FileInputStream(“text.txt”),”utf-8);</a:t>
            </a:r>
          </a:p>
          <a:p>
            <a:pPr eaLnBrk="1" hangingPunct="1"/>
            <a:r>
              <a:rPr lang="zh-CN" altLang="en-US" smtClean="0"/>
              <a:t>char[] buf = new char[10];</a:t>
            </a:r>
          </a:p>
          <a:p>
            <a:pPr eaLnBrk="1" hangingPunct="1"/>
            <a:r>
              <a:rPr lang="zh-CN" altLang="en-US" smtClean="0"/>
              <a:t>int num = isr.read(buf);</a:t>
            </a:r>
          </a:p>
          <a:p>
            <a:pPr eaLnBrk="1" hangingPunct="1"/>
            <a:r>
              <a:rPr lang="zh-CN" altLang="en-US" smtClean="0"/>
              <a:t>String s = new String(buf,0,num);</a:t>
            </a:r>
          </a:p>
          <a:p>
            <a:pPr eaLnBrk="1" hangingPunct="1"/>
            <a:r>
              <a:rPr lang="zh-CN" altLang="en-US" smtClean="0"/>
              <a:t>System.out.println(s);</a:t>
            </a:r>
          </a:p>
          <a:p>
            <a:pPr eaLnBrk="1" hangingPunct="1"/>
            <a:r>
              <a:rPr lang="zh-CN" altLang="en-US" smtClean="0"/>
              <a:t>传入编码表的方法都会抛出不支持编码异常(UnsupportedEncodingException);</a:t>
            </a:r>
          </a:p>
        </p:txBody>
      </p:sp>
    </p:spTree>
    <p:extLst>
      <p:ext uri="{BB962C8B-B14F-4D97-AF65-F5344CB8AC3E}">
        <p14:creationId xmlns:p14="http://schemas.microsoft.com/office/powerpoint/2010/main" val="3960055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07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28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533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57501" y="428604"/>
            <a:ext cx="109728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580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1391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11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52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475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7031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3742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1126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28717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6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D:\API\JDK_API_1.6_zh_&#20013;&#25991;.CHM::/java/io/PrintStream.html" TargetMode="External"/><Relationship Id="rId2" Type="http://schemas.openxmlformats.org/officeDocument/2006/relationships/hyperlink" Target="mk:@MSITStore:D:\API\JDK_API_1.6_zh_&#20013;&#25991;.CHM::/java/io/InputStream.html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D:\API\JDK_API_1.6_zh_&#20013;&#25991;.CHM::/java/lang/String.html" TargetMode="External"/><Relationship Id="rId2" Type="http://schemas.openxmlformats.org/officeDocument/2006/relationships/hyperlink" Target="mk:@MSITStore:D:\API\JDK_API_1.6_zh_&#20013;&#25991;.CHM::/java/io/File.html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88766" y="1844825"/>
            <a:ext cx="7079134" cy="1993331"/>
          </a:xfrm>
        </p:spPr>
        <p:txBody>
          <a:bodyPr>
            <a:normAutofit fontScale="90000"/>
          </a:bodyPr>
          <a:lstStyle/>
          <a:p>
            <a:r>
              <a:rPr lang="zh-CN" altLang="en-US" sz="8000" b="1" dirty="0">
                <a:solidFill>
                  <a:srgbClr val="000066"/>
                </a:solidFill>
                <a:latin typeface="+mn-lt"/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sz="8000" b="1" dirty="0">
                <a:solidFill>
                  <a:srgbClr val="000066"/>
                </a:solidFill>
                <a:latin typeface="+mn-lt"/>
                <a:ea typeface="楷体" pitchFamily="49" charset="-122"/>
                <a:cs typeface="Times New Roman" pitchFamily="18" charset="0"/>
              </a:rPr>
              <a:t>12</a:t>
            </a:r>
            <a:r>
              <a:rPr lang="zh-CN" altLang="en-US" sz="8000" b="1" dirty="0">
                <a:solidFill>
                  <a:srgbClr val="000066"/>
                </a:solidFill>
                <a:latin typeface="+mn-lt"/>
                <a:ea typeface="楷体" pitchFamily="49" charset="-122"/>
                <a:cs typeface="Times New Roman" pitchFamily="18" charset="0"/>
              </a:rPr>
              <a:t>章</a:t>
            </a:r>
            <a:r>
              <a:rPr lang="en-US" altLang="zh-CN" sz="8000" b="1" dirty="0">
                <a:solidFill>
                  <a:srgbClr val="000066"/>
                </a:solidFill>
                <a:latin typeface="+mn-lt"/>
                <a:ea typeface="楷体" pitchFamily="49" charset="-122"/>
                <a:cs typeface="Times New Roman" pitchFamily="18" charset="0"/>
              </a:rPr>
              <a:t>  </a:t>
            </a:r>
            <a:br>
              <a:rPr lang="en-US" altLang="zh-CN" sz="8000" b="1" dirty="0">
                <a:solidFill>
                  <a:srgbClr val="000066"/>
                </a:solidFill>
                <a:latin typeface="+mn-lt"/>
                <a:ea typeface="楷体" pitchFamily="49" charset="-122"/>
                <a:cs typeface="Times New Roman" pitchFamily="18" charset="0"/>
              </a:rPr>
            </a:br>
            <a:r>
              <a:rPr lang="en-US" altLang="zh-CN" sz="8000" b="1" dirty="0">
                <a:solidFill>
                  <a:srgbClr val="000066"/>
                </a:solidFill>
                <a:latin typeface="+mn-lt"/>
                <a:ea typeface="楷体" pitchFamily="49" charset="-122"/>
                <a:cs typeface="Times New Roman" pitchFamily="18" charset="0"/>
              </a:rPr>
              <a:t>IO</a:t>
            </a:r>
            <a:r>
              <a:rPr lang="zh-CN" altLang="en-US" sz="8000" b="1" dirty="0">
                <a:solidFill>
                  <a:srgbClr val="000066"/>
                </a:solidFill>
                <a:latin typeface="+mn-lt"/>
                <a:ea typeface="楷体" pitchFamily="49" charset="-122"/>
                <a:cs typeface="Times New Roman" pitchFamily="18" charset="0"/>
              </a:rPr>
              <a:t>流</a:t>
            </a:r>
            <a:endParaRPr lang="zh-CN" altLang="zh-CN" sz="8000" b="1" dirty="0">
              <a:solidFill>
                <a:srgbClr val="000066"/>
              </a:solidFill>
              <a:latin typeface="+mn-lt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561304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讲师：李贺飞</a:t>
            </a:r>
            <a:endParaRPr lang="zh-CN" altLang="en-US" sz="3600" b="1" dirty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2285402" y="1387475"/>
            <a:ext cx="20103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+mn-lt"/>
                <a:cs typeface="Times New Roman" pitchFamily="18" charset="0"/>
              </a:rPr>
              <a:t>读取文件</a:t>
            </a:r>
          </a:p>
        </p:txBody>
      </p:sp>
      <p:sp>
        <p:nvSpPr>
          <p:cNvPr id="20485" name="TextBox 5"/>
          <p:cNvSpPr txBox="1">
            <a:spLocks noChangeArrowheads="1"/>
          </p:cNvSpPr>
          <p:nvPr/>
        </p:nvSpPr>
        <p:spPr bwMode="auto">
          <a:xfrm>
            <a:off x="2285403" y="2204864"/>
            <a:ext cx="792321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1.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建立一个流对象，将已存在的一个文件加载进流。</a:t>
            </a:r>
            <a:endParaRPr lang="en-US" altLang="zh-CN" sz="2400" dirty="0">
              <a:latin typeface="+mn-lt"/>
              <a:cs typeface="Times New Roman" pitchFamily="18" charset="0"/>
            </a:endParaRPr>
          </a:p>
          <a:p>
            <a:pPr marL="457200" indent="-457200" eaLnBrk="1" hangingPunct="1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chemeClr val="hlink"/>
                </a:solidFill>
                <a:latin typeface="+mn-lt"/>
                <a:cs typeface="Times New Roman" pitchFamily="18" charset="0"/>
              </a:rPr>
              <a:t>FileReader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chemeClr val="hlink"/>
                </a:solidFill>
                <a:latin typeface="+mn-lt"/>
                <a:cs typeface="Times New Roman" pitchFamily="18" charset="0"/>
              </a:rPr>
              <a:t>fr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itchFamily="18" charset="0"/>
              </a:rPr>
              <a:t> = new </a:t>
            </a:r>
            <a:r>
              <a:rPr lang="en-US" altLang="zh-CN" sz="2400" b="1" dirty="0" err="1">
                <a:solidFill>
                  <a:schemeClr val="hlink"/>
                </a:solidFill>
                <a:latin typeface="+mn-lt"/>
                <a:cs typeface="Times New Roman" pitchFamily="18" charset="0"/>
              </a:rPr>
              <a:t>FileReader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itchFamily="18" charset="0"/>
              </a:rPr>
              <a:t>(“Test.txt”);</a:t>
            </a:r>
          </a:p>
          <a:p>
            <a:pPr marL="457200" indent="-457200" eaLnBrk="1" hangingPunct="1">
              <a:buFont typeface="Wingdings" pitchFamily="2" charset="2"/>
              <a:buChar char="Ø"/>
            </a:pPr>
            <a:endParaRPr lang="en-US" altLang="zh-CN" sz="2400" dirty="0">
              <a:latin typeface="+mn-lt"/>
              <a:cs typeface="Times New Roman" pitchFamily="18" charset="0"/>
            </a:endParaRP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2.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创建一个临时存放数据的数组。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itchFamily="18" charset="0"/>
              </a:rPr>
              <a:t>char[] </a:t>
            </a:r>
            <a:r>
              <a:rPr lang="en-US" altLang="zh-CN" sz="2400" b="1" dirty="0" err="1">
                <a:solidFill>
                  <a:schemeClr val="hlink"/>
                </a:solidFill>
                <a:latin typeface="+mn-lt"/>
                <a:cs typeface="Times New Roman" pitchFamily="18" charset="0"/>
              </a:rPr>
              <a:t>ch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itchFamily="18" charset="0"/>
              </a:rPr>
              <a:t> = new char[1024];</a:t>
            </a:r>
          </a:p>
          <a:p>
            <a:pPr eaLnBrk="1" hangingPunct="1"/>
            <a:endParaRPr lang="zh-CN" altLang="en-US" sz="2400" dirty="0">
              <a:latin typeface="+mn-lt"/>
              <a:cs typeface="Times New Roman" pitchFamily="18" charset="0"/>
            </a:endParaRP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3.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调用流对象的读取方法将流中的数据读入到数组中。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chemeClr val="hlink"/>
                </a:solidFill>
                <a:latin typeface="+mn-lt"/>
                <a:cs typeface="Times New Roman" pitchFamily="18" charset="0"/>
              </a:rPr>
              <a:t>fr.read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itchFamily="18" charset="0"/>
              </a:rPr>
              <a:t>(</a:t>
            </a:r>
            <a:r>
              <a:rPr lang="en-US" altLang="zh-CN" sz="2400" b="1" dirty="0" err="1">
                <a:solidFill>
                  <a:schemeClr val="hlink"/>
                </a:solidFill>
                <a:latin typeface="+mn-lt"/>
                <a:cs typeface="Times New Roman" pitchFamily="18" charset="0"/>
              </a:rPr>
              <a:t>ch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itchFamily="18" charset="0"/>
              </a:rPr>
              <a:t>);</a:t>
            </a:r>
          </a:p>
          <a:p>
            <a:pPr eaLnBrk="1" hangingPunct="1"/>
            <a:endParaRPr lang="zh-CN" altLang="en-US" sz="2400" dirty="0">
              <a:latin typeface="+mn-lt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75920" y="741144"/>
            <a:ext cx="2017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ea typeface="宋体" pitchFamily="2" charset="-122"/>
                <a:cs typeface="Times New Roman" pitchFamily="18" charset="0"/>
              </a:rPr>
              <a:t>文件流</a:t>
            </a:r>
            <a:r>
              <a:rPr lang="en-US" altLang="zh-CN" sz="3600" b="1" dirty="0">
                <a:ea typeface="宋体" pitchFamily="2" charset="-122"/>
                <a:cs typeface="Times New Roman" pitchFamily="18" charset="0"/>
              </a:rPr>
              <a:t>(1)</a:t>
            </a:r>
            <a:endParaRPr lang="zh-CN" altLang="en-US" sz="3600" b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76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TextBox 5"/>
          <p:cNvSpPr txBox="1">
            <a:spLocks noChangeArrowheads="1"/>
          </p:cNvSpPr>
          <p:nvPr/>
        </p:nvSpPr>
        <p:spPr bwMode="auto">
          <a:xfrm>
            <a:off x="1678752" y="764705"/>
            <a:ext cx="8809736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err="1">
                <a:latin typeface="+mn-lt"/>
                <a:cs typeface="Times New Roman" pitchFamily="18" charset="0"/>
              </a:rPr>
              <a:t>FileReader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 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fr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 = null;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try{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fr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 = new 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FileReader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("c:\\test.txt");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char[] 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buf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 = new char[1024];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int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 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len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= 0;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while((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len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=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fr.read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(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buf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))!=-1){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	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System.out.println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(new String(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buf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 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,0,len));}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}catch (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IOException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 e){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System.out.println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("read-Exception :"+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e.toString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());}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finally{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if(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fr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!=null){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	try{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		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fr.close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();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	}catch (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IOException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 e){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System.out.println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("close-Exception :"+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e.toString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());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	} } }</a:t>
            </a:r>
          </a:p>
        </p:txBody>
      </p:sp>
    </p:spTree>
    <p:extLst>
      <p:ext uri="{BB962C8B-B14F-4D97-AF65-F5344CB8AC3E}">
        <p14:creationId xmlns:p14="http://schemas.microsoft.com/office/powerpoint/2010/main" val="78926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Box 5"/>
          <p:cNvSpPr txBox="1">
            <a:spLocks noChangeArrowheads="1"/>
          </p:cNvSpPr>
          <p:nvPr/>
        </p:nvSpPr>
        <p:spPr bwMode="auto">
          <a:xfrm>
            <a:off x="2294079" y="1460130"/>
            <a:ext cx="21457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+mn-lt"/>
              </a:rPr>
              <a:t>写入文件</a:t>
            </a:r>
          </a:p>
        </p:txBody>
      </p:sp>
      <p:sp>
        <p:nvSpPr>
          <p:cNvPr id="18437" name="TextBox 8"/>
          <p:cNvSpPr txBox="1">
            <a:spLocks noChangeArrowheads="1"/>
          </p:cNvSpPr>
          <p:nvPr/>
        </p:nvSpPr>
        <p:spPr bwMode="auto">
          <a:xfrm>
            <a:off x="2063553" y="2205038"/>
            <a:ext cx="7418586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+mn-lt"/>
              </a:rPr>
              <a:t>1.</a:t>
            </a:r>
            <a:r>
              <a:rPr lang="zh-CN" altLang="en-US" sz="2400" dirty="0">
                <a:latin typeface="+mn-lt"/>
              </a:rPr>
              <a:t>创建流对象，建立数据存放文件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chemeClr val="hlink"/>
                </a:solidFill>
                <a:latin typeface="+mn-lt"/>
              </a:rPr>
              <a:t>FileWriter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</a:rPr>
              <a:t> </a:t>
            </a:r>
            <a:r>
              <a:rPr lang="en-US" altLang="zh-CN" sz="2400" b="1" dirty="0" err="1">
                <a:solidFill>
                  <a:schemeClr val="hlink"/>
                </a:solidFill>
                <a:latin typeface="+mn-lt"/>
              </a:rPr>
              <a:t>fw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</a:rPr>
              <a:t> = new </a:t>
            </a:r>
            <a:r>
              <a:rPr lang="en-US" altLang="zh-CN" sz="2400" b="1" dirty="0" err="1">
                <a:solidFill>
                  <a:schemeClr val="hlink"/>
                </a:solidFill>
                <a:latin typeface="+mn-lt"/>
              </a:rPr>
              <a:t>FileWriter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</a:rPr>
              <a:t>(“Test.txt”);</a:t>
            </a:r>
          </a:p>
          <a:p>
            <a:pPr eaLnBrk="1" hangingPunct="1"/>
            <a:endParaRPr lang="zh-CN" altLang="en-US" sz="2400" dirty="0">
              <a:latin typeface="+mn-lt"/>
            </a:endParaRPr>
          </a:p>
          <a:p>
            <a:pPr eaLnBrk="1" hangingPunct="1"/>
            <a:r>
              <a:rPr lang="en-US" altLang="zh-CN" sz="2400" dirty="0">
                <a:latin typeface="+mn-lt"/>
              </a:rPr>
              <a:t>2.</a:t>
            </a:r>
            <a:r>
              <a:rPr lang="zh-CN" altLang="en-US" sz="2400" dirty="0">
                <a:latin typeface="+mn-lt"/>
              </a:rPr>
              <a:t>调用流对象的写入方法，将数据写入流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chemeClr val="hlink"/>
                </a:solidFill>
                <a:latin typeface="+mn-lt"/>
              </a:rPr>
              <a:t>fw.write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</a:rPr>
              <a:t>(“text”);</a:t>
            </a:r>
          </a:p>
          <a:p>
            <a:pPr eaLnBrk="1" hangingPunct="1"/>
            <a:endParaRPr lang="zh-CN" altLang="en-US" sz="2400" dirty="0">
              <a:solidFill>
                <a:schemeClr val="hlink"/>
              </a:solidFill>
              <a:latin typeface="+mn-lt"/>
            </a:endParaRPr>
          </a:p>
          <a:p>
            <a:pPr eaLnBrk="1" hangingPunct="1"/>
            <a:r>
              <a:rPr lang="en-US" altLang="zh-CN" sz="2400" dirty="0">
                <a:latin typeface="+mn-lt"/>
              </a:rPr>
              <a:t>3.</a:t>
            </a:r>
            <a:r>
              <a:rPr lang="zh-CN" altLang="en-US" sz="2400" dirty="0">
                <a:latin typeface="+mn-lt"/>
              </a:rPr>
              <a:t>关闭流资源，并将流中的数据清空到文件中。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chemeClr val="hlink"/>
                </a:solidFill>
                <a:latin typeface="+mn-lt"/>
              </a:rPr>
              <a:t>fw.close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</a:rPr>
              <a:t>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31904" y="813800"/>
            <a:ext cx="2017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ea typeface="宋体" pitchFamily="2" charset="-122"/>
                <a:cs typeface="Times New Roman" pitchFamily="18" charset="0"/>
              </a:rPr>
              <a:t>文件流</a:t>
            </a:r>
            <a:r>
              <a:rPr lang="en-US" altLang="zh-CN" sz="3600" b="1" dirty="0">
                <a:ea typeface="宋体" pitchFamily="2" charset="-122"/>
                <a:cs typeface="Times New Roman" pitchFamily="18" charset="0"/>
              </a:rPr>
              <a:t>(2)</a:t>
            </a:r>
            <a:endParaRPr lang="zh-CN" altLang="en-US" sz="3600" b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85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extBox 5"/>
          <p:cNvSpPr txBox="1">
            <a:spLocks noChangeArrowheads="1"/>
          </p:cNvSpPr>
          <p:nvPr/>
        </p:nvSpPr>
        <p:spPr bwMode="auto">
          <a:xfrm>
            <a:off x="2018968" y="884849"/>
            <a:ext cx="7848872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err="1">
                <a:latin typeface="+mn-lt"/>
              </a:rPr>
              <a:t>FileWriter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dirty="0" err="1">
                <a:latin typeface="+mn-lt"/>
              </a:rPr>
              <a:t>fw</a:t>
            </a:r>
            <a:r>
              <a:rPr lang="en-US" altLang="zh-CN" sz="2400" dirty="0">
                <a:latin typeface="+mn-lt"/>
              </a:rPr>
              <a:t> = null;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try{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</a:t>
            </a:r>
            <a:r>
              <a:rPr lang="en-US" altLang="zh-CN" sz="2400" dirty="0" err="1">
                <a:latin typeface="+mn-lt"/>
              </a:rPr>
              <a:t>fw</a:t>
            </a:r>
            <a:r>
              <a:rPr lang="en-US" altLang="zh-CN" sz="2400" dirty="0">
                <a:latin typeface="+mn-lt"/>
              </a:rPr>
              <a:t> = new </a:t>
            </a:r>
            <a:r>
              <a:rPr lang="en-US" altLang="zh-CN" sz="2400" dirty="0" err="1">
                <a:latin typeface="+mn-lt"/>
              </a:rPr>
              <a:t>FileWriter</a:t>
            </a:r>
            <a:r>
              <a:rPr lang="en-US" altLang="zh-CN" sz="2400" dirty="0">
                <a:latin typeface="+mn-lt"/>
              </a:rPr>
              <a:t>("Test.txt");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</a:t>
            </a:r>
            <a:r>
              <a:rPr lang="en-US" altLang="zh-CN" sz="2400" dirty="0" err="1">
                <a:latin typeface="+mn-lt"/>
              </a:rPr>
              <a:t>fw.write</a:t>
            </a:r>
            <a:r>
              <a:rPr lang="en-US" altLang="zh-CN" sz="2400" dirty="0">
                <a:latin typeface="+mn-lt"/>
              </a:rPr>
              <a:t>("text");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}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catch (</a:t>
            </a:r>
            <a:r>
              <a:rPr lang="en-US" altLang="zh-CN" sz="2400" dirty="0" err="1">
                <a:latin typeface="+mn-lt"/>
              </a:rPr>
              <a:t>IOException</a:t>
            </a:r>
            <a:r>
              <a:rPr lang="en-US" altLang="zh-CN" sz="2400" dirty="0">
                <a:latin typeface="+mn-lt"/>
              </a:rPr>
              <a:t> e){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</a:t>
            </a:r>
            <a:r>
              <a:rPr lang="en-US" altLang="zh-CN" sz="2400" dirty="0" err="1">
                <a:latin typeface="+mn-lt"/>
              </a:rPr>
              <a:t>System.out.println</a:t>
            </a:r>
            <a:r>
              <a:rPr lang="en-US" altLang="zh-CN" sz="2400" dirty="0">
                <a:latin typeface="+mn-lt"/>
              </a:rPr>
              <a:t>(</a:t>
            </a:r>
            <a:r>
              <a:rPr lang="en-US" altLang="zh-CN" sz="2400" dirty="0" err="1">
                <a:latin typeface="+mn-lt"/>
              </a:rPr>
              <a:t>e.toString</a:t>
            </a:r>
            <a:r>
              <a:rPr lang="en-US" altLang="zh-CN" sz="2400" dirty="0">
                <a:latin typeface="+mn-lt"/>
              </a:rPr>
              <a:t>());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}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finally{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If(</a:t>
            </a:r>
            <a:r>
              <a:rPr lang="en-US" altLang="zh-CN" sz="2400" dirty="0" err="1">
                <a:latin typeface="+mn-lt"/>
              </a:rPr>
              <a:t>fw</a:t>
            </a:r>
            <a:r>
              <a:rPr lang="en-US" altLang="zh-CN" sz="2400" dirty="0">
                <a:latin typeface="+mn-lt"/>
              </a:rPr>
              <a:t>!=null)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try{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 </a:t>
            </a:r>
            <a:r>
              <a:rPr lang="en-US" altLang="zh-CN" sz="2400" dirty="0" err="1">
                <a:latin typeface="+mn-lt"/>
              </a:rPr>
              <a:t>fw.close</a:t>
            </a:r>
            <a:r>
              <a:rPr lang="en-US" altLang="zh-CN" sz="2400" dirty="0">
                <a:latin typeface="+mn-lt"/>
              </a:rPr>
              <a:t>();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}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catch (</a:t>
            </a:r>
            <a:r>
              <a:rPr lang="en-US" altLang="zh-CN" sz="2400" dirty="0" err="1">
                <a:latin typeface="+mn-lt"/>
              </a:rPr>
              <a:t>IOException</a:t>
            </a:r>
            <a:r>
              <a:rPr lang="en-US" altLang="zh-CN" sz="2400" dirty="0">
                <a:latin typeface="+mn-lt"/>
              </a:rPr>
              <a:t> e){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	</a:t>
            </a:r>
            <a:r>
              <a:rPr lang="en-US" altLang="zh-CN" sz="2400" dirty="0" err="1">
                <a:latin typeface="+mn-lt"/>
              </a:rPr>
              <a:t>System.out.println</a:t>
            </a:r>
            <a:r>
              <a:rPr lang="en-US" altLang="zh-CN" sz="2400" dirty="0">
                <a:latin typeface="+mn-lt"/>
              </a:rPr>
              <a:t>(</a:t>
            </a:r>
            <a:r>
              <a:rPr lang="en-US" altLang="zh-CN" sz="2400" dirty="0" err="1">
                <a:latin typeface="+mn-lt"/>
              </a:rPr>
              <a:t>e.toString</a:t>
            </a:r>
            <a:r>
              <a:rPr lang="en-US" altLang="zh-CN" sz="2400" dirty="0">
                <a:latin typeface="+mn-lt"/>
              </a:rPr>
              <a:t>());}	}</a:t>
            </a:r>
          </a:p>
        </p:txBody>
      </p:sp>
    </p:spTree>
    <p:extLst>
      <p:ext uri="{BB962C8B-B14F-4D97-AF65-F5344CB8AC3E}">
        <p14:creationId xmlns:p14="http://schemas.microsoft.com/office/powerpoint/2010/main" val="312447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2349500" y="1229074"/>
            <a:ext cx="16568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注  意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349500" y="2060575"/>
            <a:ext cx="77089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dirty="0"/>
              <a:t>定义文件路径时，注意：可以用“</a:t>
            </a:r>
            <a:r>
              <a:rPr lang="en-US" altLang="zh-CN" sz="2400" dirty="0"/>
              <a:t>/”</a:t>
            </a:r>
            <a:r>
              <a:rPr lang="zh-CN" altLang="en-US" sz="2400" dirty="0"/>
              <a:t>或者“</a:t>
            </a:r>
            <a:r>
              <a:rPr lang="en-US" altLang="zh-CN" sz="2400" dirty="0"/>
              <a:t>\\”</a:t>
            </a:r>
            <a:r>
              <a:rPr lang="zh-CN" altLang="en-US" sz="2400" dirty="0"/>
              <a:t>。</a:t>
            </a:r>
          </a:p>
          <a:p>
            <a:pPr eaLnBrk="1" hangingPunct="1"/>
            <a:endParaRPr lang="zh-CN" altLang="en-US" sz="2400" dirty="0"/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dirty="0"/>
              <a:t>在</a:t>
            </a:r>
            <a:r>
              <a:rPr lang="zh-CN" altLang="en-US" sz="2400" dirty="0">
                <a:solidFill>
                  <a:srgbClr val="FF0000"/>
                </a:solidFill>
              </a:rPr>
              <a:t>写入</a:t>
            </a:r>
            <a:r>
              <a:rPr lang="zh-CN" altLang="en-US" sz="2400" dirty="0"/>
              <a:t>一个文件时，如果目录下有同名文件将被覆盖。</a:t>
            </a:r>
          </a:p>
          <a:p>
            <a:pPr eaLnBrk="1" hangingPunct="1"/>
            <a:endParaRPr lang="zh-CN" altLang="en-US" sz="2400" dirty="0"/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dirty="0"/>
              <a:t>在</a:t>
            </a:r>
            <a:r>
              <a:rPr lang="zh-CN" altLang="en-US" sz="2400" dirty="0">
                <a:solidFill>
                  <a:srgbClr val="FF0000"/>
                </a:solidFill>
              </a:rPr>
              <a:t>读取</a:t>
            </a:r>
            <a:r>
              <a:rPr lang="zh-CN" altLang="en-US" sz="2400" dirty="0"/>
              <a:t>文件时，必须保证该文件已存在，否则出异常。</a:t>
            </a:r>
          </a:p>
        </p:txBody>
      </p:sp>
    </p:spTree>
    <p:extLst>
      <p:ext uri="{BB962C8B-B14F-4D97-AF65-F5344CB8AC3E}">
        <p14:creationId xmlns:p14="http://schemas.microsoft.com/office/powerpoint/2010/main" val="32799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2738414" y="928670"/>
            <a:ext cx="68897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ea typeface="宋体" charset="-122"/>
              </a:rPr>
              <a:t>文本文件中的</a:t>
            </a:r>
            <a:r>
              <a:rPr lang="en-US" altLang="zh-CN" b="1" dirty="0">
                <a:ea typeface="宋体" charset="-122"/>
              </a:rPr>
              <a:t>&lt;</a:t>
            </a:r>
            <a:r>
              <a:rPr lang="zh-CN" altLang="en-US" b="1" dirty="0">
                <a:ea typeface="宋体" charset="-122"/>
              </a:rPr>
              <a:t>回车</a:t>
            </a:r>
            <a:r>
              <a:rPr lang="en-US" altLang="zh-CN" b="1" dirty="0">
                <a:ea typeface="宋体" charset="-122"/>
              </a:rPr>
              <a:t>&gt;-&lt;</a:t>
            </a:r>
            <a:r>
              <a:rPr lang="zh-CN" altLang="en-US" b="1" dirty="0">
                <a:ea typeface="宋体" charset="-122"/>
              </a:rPr>
              <a:t>换行</a:t>
            </a:r>
            <a:r>
              <a:rPr lang="en-US" altLang="zh-CN" b="1" dirty="0">
                <a:ea typeface="宋体" charset="-122"/>
              </a:rPr>
              <a:t>&gt;</a:t>
            </a:r>
            <a:r>
              <a:rPr lang="zh-CN" altLang="en-US" b="1" dirty="0">
                <a:ea typeface="宋体" charset="-122"/>
              </a:rPr>
              <a:t>序列</a:t>
            </a:r>
            <a:endParaRPr lang="zh-CN" altLang="en-US" b="1" dirty="0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166910" y="1500174"/>
            <a:ext cx="7708900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61950" indent="-36195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200" dirty="0"/>
              <a:t>在</a:t>
            </a:r>
            <a:r>
              <a:rPr lang="en-US" altLang="zh-CN" sz="2200" dirty="0"/>
              <a:t>Windows</a:t>
            </a:r>
            <a:r>
              <a:rPr lang="zh-CN" altLang="en-US" sz="2200" dirty="0"/>
              <a:t>系统中，文本文件每行结尾都有两个不可见的特殊字符表示该行结束。</a:t>
            </a:r>
          </a:p>
          <a:p>
            <a:pPr marL="361950" indent="-36195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200" dirty="0"/>
              <a:t>这两个字符为</a:t>
            </a:r>
            <a:r>
              <a:rPr lang="en-US" altLang="zh-CN" sz="2200" dirty="0"/>
              <a:t>&lt;</a:t>
            </a:r>
            <a:r>
              <a:rPr lang="zh-CN" altLang="en-US" sz="2200" dirty="0"/>
              <a:t>回车</a:t>
            </a:r>
            <a:r>
              <a:rPr lang="en-US" altLang="zh-CN" sz="2200" dirty="0"/>
              <a:t>&gt;</a:t>
            </a:r>
            <a:r>
              <a:rPr lang="zh-CN" altLang="en-US" sz="2200" dirty="0"/>
              <a:t>符（</a:t>
            </a:r>
            <a:r>
              <a:rPr lang="en-US" altLang="zh-CN" sz="2200" dirty="0"/>
              <a:t>ASCII</a:t>
            </a:r>
            <a:r>
              <a:rPr lang="zh-CN" altLang="en-US" sz="2200" dirty="0"/>
              <a:t>值为</a:t>
            </a:r>
            <a:r>
              <a:rPr lang="en-US" altLang="zh-CN" sz="2200" dirty="0"/>
              <a:t>13</a:t>
            </a:r>
            <a:r>
              <a:rPr lang="zh-CN" altLang="en-US" sz="2200" dirty="0"/>
              <a:t>）和</a:t>
            </a:r>
            <a:r>
              <a:rPr lang="en-US" altLang="zh-CN" sz="2200" dirty="0"/>
              <a:t>&lt;</a:t>
            </a:r>
            <a:r>
              <a:rPr lang="zh-CN" altLang="en-US" sz="2200" dirty="0"/>
              <a:t>换行</a:t>
            </a:r>
            <a:r>
              <a:rPr lang="en-US" altLang="zh-CN" sz="2200" dirty="0"/>
              <a:t>&gt;</a:t>
            </a:r>
            <a:r>
              <a:rPr lang="zh-CN" altLang="en-US" sz="2200" dirty="0"/>
              <a:t>符（</a:t>
            </a:r>
            <a:r>
              <a:rPr lang="en-US" altLang="zh-CN" sz="2200" dirty="0"/>
              <a:t>ASCII</a:t>
            </a:r>
            <a:r>
              <a:rPr lang="zh-CN" altLang="en-US" sz="2200" dirty="0"/>
              <a:t>值</a:t>
            </a:r>
            <a:r>
              <a:rPr lang="en-US" altLang="zh-CN" sz="2200" dirty="0"/>
              <a:t>10 </a:t>
            </a:r>
            <a:r>
              <a:rPr lang="zh-CN" altLang="en-US" sz="2200" dirty="0"/>
              <a:t>），称为</a:t>
            </a:r>
            <a:r>
              <a:rPr lang="en-US" altLang="zh-CN" sz="2200" dirty="0"/>
              <a:t>&lt;</a:t>
            </a:r>
            <a:r>
              <a:rPr lang="zh-CN" altLang="en-US" sz="2200" dirty="0"/>
              <a:t>回车</a:t>
            </a:r>
            <a:r>
              <a:rPr lang="en-US" altLang="zh-CN" sz="2200" dirty="0"/>
              <a:t>&gt;-&lt;</a:t>
            </a:r>
            <a:r>
              <a:rPr lang="zh-CN" altLang="en-US" sz="2200" dirty="0"/>
              <a:t>换行</a:t>
            </a:r>
            <a:r>
              <a:rPr lang="en-US" altLang="zh-CN" sz="2200" dirty="0"/>
              <a:t>&gt;</a:t>
            </a:r>
            <a:r>
              <a:rPr lang="zh-CN" altLang="en-US" sz="2200" dirty="0"/>
              <a:t>序列。</a:t>
            </a:r>
          </a:p>
          <a:p>
            <a:pPr marL="361950" indent="-36195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200" dirty="0"/>
              <a:t>在</a:t>
            </a:r>
            <a:r>
              <a:rPr lang="en-US" altLang="zh-CN" sz="2200" dirty="0"/>
              <a:t>Unix</a:t>
            </a:r>
            <a:r>
              <a:rPr lang="zh-CN" altLang="en-US" sz="2200" dirty="0"/>
              <a:t>系统中，文本文件每行结尾只有</a:t>
            </a:r>
            <a:r>
              <a:rPr lang="en-US" altLang="zh-CN" sz="2200" dirty="0"/>
              <a:t>&lt;</a:t>
            </a:r>
            <a:r>
              <a:rPr lang="zh-CN" altLang="en-US" sz="2200" dirty="0"/>
              <a:t>换行</a:t>
            </a:r>
            <a:r>
              <a:rPr lang="en-US" altLang="zh-CN" sz="2200" dirty="0"/>
              <a:t>&gt;</a:t>
            </a:r>
            <a:r>
              <a:rPr lang="zh-CN" altLang="en-US" sz="2200" dirty="0"/>
              <a:t>符。</a:t>
            </a:r>
          </a:p>
          <a:p>
            <a:pPr marL="361950" indent="-36195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200" dirty="0"/>
              <a:t>在</a:t>
            </a:r>
            <a:r>
              <a:rPr lang="en-US" altLang="zh-CN" sz="2200" dirty="0"/>
              <a:t>Java</a:t>
            </a:r>
            <a:r>
              <a:rPr lang="zh-CN" altLang="en-US" sz="2200" dirty="0"/>
              <a:t>语言中， </a:t>
            </a:r>
            <a:r>
              <a:rPr lang="en-US" altLang="zh-CN" sz="2200" dirty="0"/>
              <a:t>&lt;</a:t>
            </a:r>
            <a:r>
              <a:rPr lang="zh-CN" altLang="en-US" sz="2200" dirty="0"/>
              <a:t>回车</a:t>
            </a:r>
            <a:r>
              <a:rPr lang="en-US" altLang="zh-CN" sz="2200" dirty="0"/>
              <a:t>&gt;</a:t>
            </a:r>
            <a:r>
              <a:rPr lang="zh-CN" altLang="en-US" sz="2200" dirty="0"/>
              <a:t>符用’</a:t>
            </a:r>
            <a:r>
              <a:rPr lang="en-US" altLang="zh-CN" sz="2200" dirty="0"/>
              <a:t>\r’</a:t>
            </a:r>
            <a:r>
              <a:rPr lang="zh-CN" altLang="en-US" sz="2200" dirty="0"/>
              <a:t>表示，</a:t>
            </a:r>
            <a:r>
              <a:rPr lang="en-US" altLang="zh-CN" sz="2200" dirty="0"/>
              <a:t>&lt;</a:t>
            </a:r>
            <a:r>
              <a:rPr lang="zh-CN" altLang="en-US" sz="2200" dirty="0"/>
              <a:t>换行</a:t>
            </a:r>
            <a:r>
              <a:rPr lang="en-US" altLang="zh-CN" sz="2200" dirty="0"/>
              <a:t>&gt;</a:t>
            </a:r>
            <a:r>
              <a:rPr lang="zh-CN" altLang="en-US" sz="2200" dirty="0"/>
              <a:t>符用’</a:t>
            </a:r>
            <a:r>
              <a:rPr lang="en-US" altLang="zh-CN" sz="2200" dirty="0"/>
              <a:t>\n’</a:t>
            </a:r>
            <a:r>
              <a:rPr lang="zh-CN" altLang="en-US" sz="2200" dirty="0"/>
              <a:t>表示。</a:t>
            </a:r>
          </a:p>
          <a:p>
            <a:pPr marL="361950" indent="-36195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2200" dirty="0" err="1"/>
              <a:t>System.out.println</a:t>
            </a:r>
            <a:r>
              <a:rPr lang="zh-CN" altLang="en-US" sz="2200" dirty="0"/>
              <a:t>语句，就是在输出一行内容后，继续输出</a:t>
            </a:r>
            <a:r>
              <a:rPr lang="en-US" altLang="zh-CN" sz="2200" dirty="0"/>
              <a:t>&lt;</a:t>
            </a:r>
            <a:r>
              <a:rPr lang="zh-CN" altLang="en-US" sz="2200" dirty="0"/>
              <a:t>回车</a:t>
            </a:r>
            <a:r>
              <a:rPr lang="en-US" altLang="zh-CN" sz="2200" dirty="0"/>
              <a:t>&gt;-&lt;</a:t>
            </a:r>
            <a:r>
              <a:rPr lang="zh-CN" altLang="en-US" sz="2200" dirty="0"/>
              <a:t>换行</a:t>
            </a:r>
            <a:r>
              <a:rPr lang="en-US" altLang="zh-CN" sz="2200" dirty="0"/>
              <a:t>&gt;</a:t>
            </a:r>
            <a:r>
              <a:rPr lang="zh-CN" altLang="en-US" sz="2200" dirty="0"/>
              <a:t>序列，从显示效果上使光标移动下一行开始。</a:t>
            </a:r>
          </a:p>
        </p:txBody>
      </p:sp>
    </p:spTree>
    <p:extLst>
      <p:ext uri="{BB962C8B-B14F-4D97-AF65-F5344CB8AC3E}">
        <p14:creationId xmlns:p14="http://schemas.microsoft.com/office/powerpoint/2010/main" val="32799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5381620" y="928671"/>
            <a:ext cx="16568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/>
              <a:t>练  习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207568" y="1575001"/>
            <a:ext cx="77089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/>
              <a:t>编写程序</a:t>
            </a:r>
            <a:r>
              <a:rPr lang="en-US" altLang="zh-CN" sz="2400" dirty="0"/>
              <a:t>TextFile.java</a:t>
            </a:r>
            <a:r>
              <a:rPr lang="zh-CN" altLang="en-US" sz="2400" dirty="0"/>
              <a:t>，在</a:t>
            </a:r>
            <a:r>
              <a:rPr lang="en-US" altLang="zh-CN" sz="2400" dirty="0"/>
              <a:t>main</a:t>
            </a:r>
            <a:r>
              <a:rPr lang="zh-CN" altLang="en-US" sz="2400" dirty="0"/>
              <a:t>方法中，读取</a:t>
            </a:r>
            <a:r>
              <a:rPr lang="en-US" altLang="zh-CN" sz="2400" dirty="0"/>
              <a:t>TextFile.java</a:t>
            </a:r>
            <a:r>
              <a:rPr lang="zh-CN" altLang="en-US" sz="2400" dirty="0"/>
              <a:t>文本文件，并将文件内容输出到屏幕上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  <a:defRPr/>
            </a:pPr>
            <a:endParaRPr lang="en-US" altLang="zh-CN" sz="2400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/>
              <a:t>选做：改进该程序，读取文件内容后，在每行开始加上行号，再连同内容一并输出到屏幕上。</a:t>
            </a:r>
            <a:endParaRPr lang="en-US" altLang="zh-CN" sz="2400" dirty="0"/>
          </a:p>
          <a:p>
            <a:pPr marL="457200" indent="-457200">
              <a:defRPr/>
            </a:pPr>
            <a:r>
              <a:rPr lang="en-US" altLang="zh-CN" dirty="0"/>
              <a:t>	</a:t>
            </a:r>
            <a:r>
              <a:rPr lang="zh-CN" altLang="en-US" sz="2000" i="1" dirty="0"/>
              <a:t>提示：可将读出的</a:t>
            </a:r>
            <a:r>
              <a:rPr lang="en-US" altLang="zh-CN" sz="2000" i="1" dirty="0"/>
              <a:t>char</a:t>
            </a:r>
            <a:r>
              <a:rPr lang="zh-CN" altLang="en-US" sz="2000" i="1" dirty="0"/>
              <a:t>数组转换为</a:t>
            </a:r>
            <a:r>
              <a:rPr lang="en-US" altLang="zh-CN" sz="2000" i="1" dirty="0" err="1"/>
              <a:t>StringBuilder</a:t>
            </a:r>
            <a:r>
              <a:rPr lang="zh-CN" altLang="en-US" sz="2000" i="1" dirty="0"/>
              <a:t>，然后在字符串中搜索“</a:t>
            </a:r>
            <a:r>
              <a:rPr lang="en-US" altLang="zh-CN" sz="2000" i="1" dirty="0"/>
              <a:t>\n</a:t>
            </a:r>
            <a:r>
              <a:rPr lang="zh-CN" altLang="en-US" sz="2000" i="1" dirty="0"/>
              <a:t>”，并在其之后插入行号即可。</a:t>
            </a:r>
          </a:p>
        </p:txBody>
      </p:sp>
    </p:spTree>
    <p:extLst>
      <p:ext uri="{BB962C8B-B14F-4D97-AF65-F5344CB8AC3E}">
        <p14:creationId xmlns:p14="http://schemas.microsoft.com/office/powerpoint/2010/main" val="32799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2166910" y="2445246"/>
            <a:ext cx="7786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第二节 </a:t>
            </a:r>
            <a:r>
              <a:rPr lang="en-US" altLang="zh-CN" sz="4400" dirty="0">
                <a:solidFill>
                  <a:schemeClr val="bg1"/>
                </a:solidFill>
              </a:rPr>
              <a:t>IO</a:t>
            </a:r>
            <a:r>
              <a:rPr lang="zh-CN" altLang="en-US" sz="4400" dirty="0">
                <a:solidFill>
                  <a:schemeClr val="bg1"/>
                </a:solidFill>
              </a:rPr>
              <a:t>流的包装与链接</a:t>
            </a:r>
            <a:endParaRPr lang="en-US" altLang="zh-CN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280014" y="730251"/>
            <a:ext cx="39591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/>
              <a:t>节点流和处理流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881158" y="1571612"/>
            <a:ext cx="8576506" cy="225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61950" indent="-36195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pitchFamily="18" charset="0"/>
              <a:buChar char="•"/>
              <a:defRPr/>
            </a:pPr>
            <a:r>
              <a:rPr lang="zh-CN" altLang="en-US" sz="2600" dirty="0">
                <a:latin typeface="+mn-lt"/>
                <a:cs typeface="Times New Roman" pitchFamily="18" charset="0"/>
              </a:rPr>
              <a:t>通常很少使用单个流对象，而是将一系列的流以包装的形式链接起来处理数据。</a:t>
            </a:r>
          </a:p>
          <a:p>
            <a:pPr marL="361950" indent="-36195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pitchFamily="18" charset="0"/>
              <a:buChar char="•"/>
              <a:defRPr/>
            </a:pPr>
            <a:r>
              <a:rPr lang="zh-CN" altLang="en-US" sz="2600" dirty="0">
                <a:latin typeface="+mn-lt"/>
                <a:cs typeface="Times New Roman" pitchFamily="18" charset="0"/>
              </a:rPr>
              <a:t>包装可以在不改变被包装流的前提下，获得更强的流处理功能。</a:t>
            </a:r>
          </a:p>
          <a:p>
            <a:pPr marL="361950" indent="-36195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pitchFamily="18" charset="0"/>
              <a:buChar char="•"/>
              <a:defRPr/>
            </a:pPr>
            <a:r>
              <a:rPr lang="zh-CN" altLang="en-US" sz="2600" dirty="0">
                <a:latin typeface="+mn-lt"/>
                <a:cs typeface="Times New Roman" pitchFamily="18" charset="0"/>
              </a:rPr>
              <a:t>典型的字符输入流</a:t>
            </a:r>
            <a:r>
              <a:rPr lang="en-US" altLang="zh-CN" sz="2600" dirty="0">
                <a:latin typeface="+mn-lt"/>
                <a:cs typeface="Times New Roman" pitchFamily="18" charset="0"/>
              </a:rPr>
              <a:t>/</a:t>
            </a:r>
            <a:r>
              <a:rPr lang="zh-CN" altLang="en-US" sz="2600" dirty="0">
                <a:latin typeface="+mn-lt"/>
                <a:cs typeface="Times New Roman" pitchFamily="18" charset="0"/>
              </a:rPr>
              <a:t>输出流的链接如下：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8415" y="3929066"/>
            <a:ext cx="693578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8415" y="5143512"/>
            <a:ext cx="691356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978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51784" y="620688"/>
            <a:ext cx="4464496" cy="936104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宋体" pitchFamily="2" charset="-122"/>
                <a:ea typeface="宋体" pitchFamily="2" charset="-122"/>
              </a:rPr>
              <a:t>处理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流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之一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：缓冲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为了提高数据读写的速度，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 API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提供了带缓冲功能的流类，在使用这些流类时，会创建一个内部缓冲区数组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根据数据操作单位可以把缓冲流分为：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BufferedInputStream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BufferedOutputStream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BufferedReader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BufferedWriter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缓冲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流要“套接”在相应的节点流之上，对读写的数据提供了缓冲的功能，提高了读写的效率，同时增加了一些新的方法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对于输出的缓冲流，写出的数据会先在内存中缓存，使用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flush()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将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会使内存中的数据立刻写出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18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67174" y="785794"/>
            <a:ext cx="3787904" cy="85725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本章内容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981200" y="168912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第一节 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IO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流与文件操作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第二节 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IO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流的包装与链接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第三节 对象的序列化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第四节 其他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IO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流（选学）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第五节 使用</a:t>
            </a:r>
            <a:r>
              <a:rPr lang="en-US" altLang="zh-CN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java.io.File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类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34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1504" y="980728"/>
            <a:ext cx="432048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BufferedReader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null;</a:t>
            </a:r>
          </a:p>
          <a:p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BufferedWriter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bw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null;		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try {</a:t>
            </a:r>
          </a:p>
          <a:p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//step1: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创建缓冲流对象：它是过滤流，是对节点流的包装</a:t>
            </a:r>
          </a:p>
          <a:p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new 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BufferedReader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(new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FileReader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("d:\\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IOTest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\\source.txt"));</a:t>
            </a:r>
          </a:p>
          <a:p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bw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new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BufferedWriter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(new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FileWriter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("d:\\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IOTest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\\destBF.txt"));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null;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while ((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br.readLine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!= null) { 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一次读取字符文本文件的一行字符</a:t>
            </a:r>
          </a:p>
          <a:p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bw.write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 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一次写入一行字符串</a:t>
            </a:r>
            <a:endParaRPr lang="en-US" altLang="zh-CN" sz="2000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bw.newLine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  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写入行分隔符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bw.flush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  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//step2: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刷新缓冲区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catch (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e) {</a:t>
            </a:r>
          </a:p>
          <a:p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e.printStackTrace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</a:t>
            </a:r>
          </a:p>
          <a:p>
            <a:endParaRPr lang="zh-CN" altLang="en-US" sz="20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88496" y="980729"/>
            <a:ext cx="45720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finally {</a:t>
            </a:r>
          </a:p>
          <a:p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step3: 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关闭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IO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流对象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try {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(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bw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!= null) {</a:t>
            </a:r>
          </a:p>
          <a:p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bw.close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  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关闭过滤流时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会自动关闭它所包装的底层节点流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catch (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e) {</a:t>
            </a:r>
          </a:p>
          <a:p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e.printStackTrace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try {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(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!= null) {</a:t>
            </a:r>
          </a:p>
          <a:p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br.close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 } catch (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e) {</a:t>
            </a:r>
          </a:p>
          <a:p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e.printStackTrace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 }</a:t>
            </a:r>
            <a:endParaRPr lang="zh-CN" altLang="en-US" sz="20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endParaRPr lang="zh-CN" altLang="en-US" sz="20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65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23792" y="836712"/>
            <a:ext cx="2944898" cy="768148"/>
          </a:xfrm>
        </p:spPr>
        <p:txBody>
          <a:bodyPr/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练 习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7488" y="1844824"/>
            <a:ext cx="8147248" cy="4225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ea typeface="宋体" pitchFamily="2" charset="-122"/>
              </a:rPr>
              <a:t>1. </a:t>
            </a:r>
            <a:r>
              <a:rPr lang="zh-CN" altLang="en-US" sz="2400" dirty="0">
                <a:ea typeface="宋体" pitchFamily="2" charset="-122"/>
              </a:rPr>
              <a:t>改写程序</a:t>
            </a:r>
            <a:r>
              <a:rPr lang="en-US" altLang="zh-CN" sz="2400" dirty="0">
                <a:ea typeface="宋体" pitchFamily="2" charset="-122"/>
              </a:rPr>
              <a:t>TextFile.java</a:t>
            </a:r>
            <a:r>
              <a:rPr lang="zh-CN" altLang="en-US" sz="2400" dirty="0">
                <a:ea typeface="宋体" pitchFamily="2" charset="-122"/>
              </a:rPr>
              <a:t>，使用</a:t>
            </a:r>
            <a:r>
              <a:rPr lang="en-US" altLang="zh-CN" sz="2400" dirty="0">
                <a:ea typeface="宋体" pitchFamily="2" charset="-122"/>
              </a:rPr>
              <a:t>Buffered</a:t>
            </a:r>
            <a:r>
              <a:rPr lang="zh-CN" altLang="en-US" sz="2400" dirty="0">
                <a:ea typeface="宋体" pitchFamily="2" charset="-122"/>
              </a:rPr>
              <a:t>包装形式读取</a:t>
            </a:r>
            <a:r>
              <a:rPr lang="en-US" altLang="zh-CN" sz="2400" dirty="0">
                <a:ea typeface="宋体" pitchFamily="2" charset="-122"/>
              </a:rPr>
              <a:t>TextFile.java</a:t>
            </a:r>
            <a:r>
              <a:rPr lang="zh-CN" altLang="en-US" sz="2400" dirty="0">
                <a:ea typeface="宋体" pitchFamily="2" charset="-122"/>
              </a:rPr>
              <a:t>文本文件，为每行加上行号，再连同内容一并输出到屏幕上。</a:t>
            </a:r>
            <a:endParaRPr lang="en-US" altLang="zh-CN" sz="2400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500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500" dirty="0">
                <a:ea typeface="宋体" pitchFamily="2" charset="-122"/>
              </a:rPr>
              <a:t>2. </a:t>
            </a:r>
            <a:r>
              <a:rPr lang="zh-CN" altLang="en-US" sz="2500" dirty="0">
                <a:ea typeface="宋体" pitchFamily="2" charset="-122"/>
              </a:rPr>
              <a:t>分别使用节点流：</a:t>
            </a:r>
            <a:r>
              <a:rPr lang="en-US" altLang="zh-CN" sz="2500" dirty="0" err="1">
                <a:ea typeface="宋体" pitchFamily="2" charset="-122"/>
              </a:rPr>
              <a:t>FileInputStream</a:t>
            </a:r>
            <a:r>
              <a:rPr lang="zh-CN" altLang="en-US" sz="2500" dirty="0">
                <a:ea typeface="宋体" pitchFamily="2" charset="-122"/>
              </a:rPr>
              <a:t>、</a:t>
            </a:r>
            <a:r>
              <a:rPr lang="en-US" altLang="zh-CN" sz="2500" dirty="0" err="1">
                <a:ea typeface="宋体" pitchFamily="2" charset="-122"/>
              </a:rPr>
              <a:t>FileOutputStream</a:t>
            </a:r>
            <a:r>
              <a:rPr lang="zh-CN" altLang="en-US" sz="2500" dirty="0">
                <a:ea typeface="宋体" pitchFamily="2" charset="-122"/>
              </a:rPr>
              <a:t>和缓冲流：</a:t>
            </a:r>
            <a:r>
              <a:rPr lang="en-US" altLang="zh-CN" sz="2500" dirty="0" err="1">
                <a:ea typeface="宋体" pitchFamily="2" charset="-122"/>
              </a:rPr>
              <a:t>BufferedInputStream</a:t>
            </a:r>
            <a:r>
              <a:rPr lang="zh-CN" altLang="en-US" sz="2500" dirty="0">
                <a:ea typeface="宋体" pitchFamily="2" charset="-122"/>
              </a:rPr>
              <a:t>、</a:t>
            </a:r>
            <a:r>
              <a:rPr lang="en-US" altLang="zh-CN" sz="2500" dirty="0" err="1">
                <a:ea typeface="宋体" pitchFamily="2" charset="-122"/>
              </a:rPr>
              <a:t>BufferedOutputStream</a:t>
            </a:r>
            <a:r>
              <a:rPr lang="zh-CN" altLang="en-US" sz="2500" dirty="0">
                <a:ea typeface="宋体" pitchFamily="2" charset="-122"/>
              </a:rPr>
              <a:t>实现文本文件</a:t>
            </a:r>
            <a:r>
              <a:rPr lang="en-US" altLang="zh-CN" sz="2500" dirty="0">
                <a:ea typeface="宋体" pitchFamily="2" charset="-122"/>
              </a:rPr>
              <a:t>/</a:t>
            </a:r>
            <a:r>
              <a:rPr lang="zh-CN" altLang="en-US" sz="2500" dirty="0">
                <a:ea typeface="宋体" pitchFamily="2" charset="-122"/>
              </a:rPr>
              <a:t>图片</a:t>
            </a:r>
            <a:r>
              <a:rPr lang="en-US" altLang="zh-CN" sz="2500" dirty="0">
                <a:ea typeface="宋体" pitchFamily="2" charset="-122"/>
              </a:rPr>
              <a:t>/</a:t>
            </a:r>
            <a:r>
              <a:rPr lang="zh-CN" altLang="en-US" sz="2500" dirty="0">
                <a:ea typeface="宋体" pitchFamily="2" charset="-122"/>
              </a:rPr>
              <a:t>视频文件的复制。并比较二者在数据复制方面的效率</a:t>
            </a:r>
          </a:p>
        </p:txBody>
      </p:sp>
    </p:spTree>
    <p:extLst>
      <p:ext uri="{BB962C8B-B14F-4D97-AF65-F5344CB8AC3E}">
        <p14:creationId xmlns:p14="http://schemas.microsoft.com/office/powerpoint/2010/main" val="200402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359696" y="3311486"/>
            <a:ext cx="5184576" cy="14326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359696" y="3573016"/>
            <a:ext cx="5184576" cy="81109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919536" y="2852936"/>
            <a:ext cx="144016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919536" y="3284984"/>
            <a:ext cx="144016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</a:t>
            </a:r>
          </a:p>
        </p:txBody>
      </p:sp>
      <p:sp>
        <p:nvSpPr>
          <p:cNvPr id="6" name="椭圆 5"/>
          <p:cNvSpPr/>
          <p:nvPr/>
        </p:nvSpPr>
        <p:spPr>
          <a:xfrm>
            <a:off x="1919536" y="4869160"/>
            <a:ext cx="144016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544272" y="3049954"/>
            <a:ext cx="1368152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程序</a:t>
            </a:r>
          </a:p>
        </p:txBody>
      </p:sp>
      <p:sp>
        <p:nvSpPr>
          <p:cNvPr id="8" name="矩形 7"/>
          <p:cNvSpPr/>
          <p:nvPr/>
        </p:nvSpPr>
        <p:spPr>
          <a:xfrm>
            <a:off x="3359696" y="3861048"/>
            <a:ext cx="5184576" cy="19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935760" y="2492896"/>
            <a:ext cx="3456384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871864" y="171801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输入流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3935760" y="5426218"/>
            <a:ext cx="4032448" cy="1900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087888" y="566124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输出流</a:t>
            </a: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2495600" y="3902507"/>
            <a:ext cx="2880320" cy="249377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351584" y="6381327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字节流、字符流</a:t>
            </a:r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7608168" y="4221088"/>
            <a:ext cx="1368152" cy="1809492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976320" y="6026953"/>
            <a:ext cx="161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处理流</a:t>
            </a:r>
          </a:p>
        </p:txBody>
      </p:sp>
      <p:cxnSp>
        <p:nvCxnSpPr>
          <p:cNvPr id="25" name="直接箭头连接符 24"/>
          <p:cNvCxnSpPr/>
          <p:nvPr/>
        </p:nvCxnSpPr>
        <p:spPr>
          <a:xfrm flipH="1" flipV="1">
            <a:off x="7248128" y="4581129"/>
            <a:ext cx="1728192" cy="1445825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03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855640" y="2411598"/>
            <a:ext cx="6408712" cy="15615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err="1" smtClean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855640" y="2668270"/>
            <a:ext cx="6408712" cy="10261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err="1" smtClean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839416" y="1844824"/>
            <a:ext cx="2016224" cy="79208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err="1" smtClean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9416" y="2276872"/>
            <a:ext cx="2016224" cy="20882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err="1" smtClean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839416" y="4149080"/>
            <a:ext cx="2016224" cy="43204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err="1" smtClean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99456" y="306896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文件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264352" y="1993486"/>
            <a:ext cx="1944216" cy="2520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程序</a:t>
            </a:r>
            <a:endParaRPr lang="zh-CN" altLang="en-US" b="1" dirty="0" err="1" smtClean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55640" y="3068960"/>
            <a:ext cx="6408712" cy="2520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err="1" smtClean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2855640" y="2184540"/>
            <a:ext cx="6408712" cy="3600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159896" y="156143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输入流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2999656" y="4365104"/>
            <a:ext cx="6192688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303912" y="451376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输出流</a:t>
            </a:r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2279576" y="3194974"/>
            <a:ext cx="2520280" cy="261029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703512" y="602128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节点流</a:t>
            </a:r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7032104" y="3528011"/>
            <a:ext cx="1584176" cy="1763905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688288" y="530120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处理流</a:t>
            </a:r>
            <a:endParaRPr lang="zh-CN" altLang="en-US"/>
          </a:p>
        </p:txBody>
      </p:sp>
      <p:cxnSp>
        <p:nvCxnSpPr>
          <p:cNvPr id="25" name="直接箭头连接符 24"/>
          <p:cNvCxnSpPr>
            <a:endCxn id="22" idx="1"/>
          </p:cNvCxnSpPr>
          <p:nvPr/>
        </p:nvCxnSpPr>
        <p:spPr>
          <a:xfrm>
            <a:off x="6744072" y="3789040"/>
            <a:ext cx="1944216" cy="169683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574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2166910" y="2445246"/>
            <a:ext cx="7786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第三节 对象的序列化</a:t>
            </a:r>
            <a:endParaRPr lang="en-US" altLang="zh-CN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5472" y="571480"/>
            <a:ext cx="8229600" cy="857256"/>
          </a:xfrm>
        </p:spPr>
        <p:txBody>
          <a:bodyPr/>
          <a:lstStyle/>
          <a:p>
            <a:r>
              <a:rPr lang="zh-CN" altLang="en-US" dirty="0" smtClean="0"/>
              <a:t>字节流的包装与链接</a:t>
            </a:r>
            <a:endParaRPr lang="zh-CN" alt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6976" y="5196590"/>
            <a:ext cx="6912768" cy="1232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6977" y="3822376"/>
            <a:ext cx="6934597" cy="1249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2024034" y="1500174"/>
            <a:ext cx="8358246" cy="2049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pitchFamily="18" charset="0"/>
              <a:buChar char="•"/>
              <a:defRPr/>
            </a:pP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字节流也可以实现包装和链接，并且可以因此带来更为强大的功能，例如读写基本类型数据、读写对象等。</a:t>
            </a:r>
          </a:p>
          <a:p>
            <a:pPr marL="361950" indent="-36195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pitchFamily="18" charset="0"/>
              <a:buChar char="•"/>
              <a:defRPr/>
            </a:pP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典型的字节输入流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输出流的链接如下：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99756" y="767281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ea typeface="宋体" pitchFamily="2" charset="-122"/>
              </a:rPr>
              <a:t>对象流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9536" y="1628800"/>
            <a:ext cx="849694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en-US" altLang="zh-CN" sz="28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ObjectInputStream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OjbectOutputSteam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用于存储和读取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基本数据类型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数据或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对象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的处理流。它的强大之处就是可以把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中的对象写入到数据源中，也能把对象从数据源中还原回来。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序列化：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用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ObjectOutputStream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保存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基本类型数据或对象的机制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反序列化：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用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ObjectInputStream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读取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基本类型数据或对象的机制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ObjectOutputStream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ObjectInputStream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不能序列化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static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transient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修饰的成员变量</a:t>
            </a:r>
          </a:p>
        </p:txBody>
      </p:sp>
    </p:spTree>
    <p:extLst>
      <p:ext uri="{BB962C8B-B14F-4D97-AF65-F5344CB8AC3E}">
        <p14:creationId xmlns:p14="http://schemas.microsoft.com/office/powerpoint/2010/main" val="197291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5760" y="692696"/>
            <a:ext cx="4924662" cy="781814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对象的序列化</a:t>
            </a:r>
            <a:endParaRPr lang="zh-CN" altLang="en-US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7528" y="1484784"/>
            <a:ext cx="8640960" cy="5257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对象序列化机制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允许把内存中的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对象转换成平台无关的二进制流，从而允许把这种二进制流持久地保存在磁盘上，或通过网络将这种二进制流传输到另一个网络节点。当其它程序获取了这种二进制流，就可以恢复成原来的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序列化的好处在于可将任何实现了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Serializable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接口的对象转化为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字节数据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，使其在保存和传输时可被还原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序列化是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RMI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Remote Method Invoke –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远程方法调用）过程的参数和返回值都必须实现的机制，而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RMI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是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JavaEE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的基础。因此序列化机制是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JavaEE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平台的基础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如果需要让某个对象支持序列化机制，则必须让其类是可序列化的，为了让某个类是可序列化的，该类必须实现如下两个接口之一：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Serializable</a:t>
            </a:r>
            <a:endParaRPr lang="en-US" altLang="zh-CN" b="1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Externalizable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99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5760" y="692696"/>
            <a:ext cx="4924662" cy="781814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对象的序列化</a:t>
            </a:r>
            <a:endParaRPr lang="zh-CN" altLang="en-US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5520" y="1484784"/>
            <a:ext cx="8712968" cy="4997152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凡是实现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Serializable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接口的类都有一个表示序列化版本标识符的静态变量：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rivate static final long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serialVersionUID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serialVersionUID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用来表明类的不同版本间的兼容性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如果类没有显示定义这个静态变量，它的值是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运行时环境根据类的内部细节自动生成的。若类的源代码作了修改，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serialVersionUID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可能发生变化。故建议，显示声明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显示定义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serialVersionUID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的用途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希望类的不同版本对序列化兼容，因此需确保类的不同版本具有相同的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serialVersionUID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不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希望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类的不同版本对序列化兼容，因此需确保类的不同版本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具有不同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serialVersionUID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49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63752" y="692696"/>
            <a:ext cx="5716750" cy="781814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使用对象流序列化对象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0"/>
            <a:ext cx="8507288" cy="478112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若某个类实现了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Serializable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接口，该类的对象就是可序列化的：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创建一个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ObjectOutputStream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调用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ObjectOutputStream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对象的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writeObject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对象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方法输出可序列化</a:t>
            </a:r>
            <a:r>
              <a:rPr lang="zh-CN" altLang="en-US" b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对象。注意写出一次，操作</a:t>
            </a:r>
            <a:r>
              <a:rPr lang="en-US" altLang="zh-CN" b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flush()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反序列化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创建一个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ObjectInputStream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调用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readObject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方法读取流中的对象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强调：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如果某个类的字段不是基本数据类型或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String 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类型，而是另一个引用类型，那么这个引用类型必须是可序列化的，否则拥有该类型的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Field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的类也不能序列化</a:t>
            </a:r>
          </a:p>
        </p:txBody>
      </p:sp>
    </p:spTree>
    <p:extLst>
      <p:ext uri="{BB962C8B-B14F-4D97-AF65-F5344CB8AC3E}">
        <p14:creationId xmlns:p14="http://schemas.microsoft.com/office/powerpoint/2010/main" val="349390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2166910" y="2445246"/>
            <a:ext cx="7786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第一节 </a:t>
            </a:r>
            <a:r>
              <a:rPr lang="en-US" altLang="zh-CN" sz="4400" dirty="0">
                <a:solidFill>
                  <a:schemeClr val="bg1"/>
                </a:solidFill>
              </a:rPr>
              <a:t>IO</a:t>
            </a:r>
            <a:r>
              <a:rPr lang="zh-CN" altLang="en-US" sz="4400" dirty="0">
                <a:solidFill>
                  <a:schemeClr val="bg1"/>
                </a:solidFill>
              </a:rPr>
              <a:t>流与文件操作</a:t>
            </a:r>
            <a:endParaRPr lang="en-US" altLang="zh-CN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63552" y="1124745"/>
            <a:ext cx="84969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宋体" pitchFamily="2" charset="-122"/>
              </a:rPr>
              <a:t>序列化</a:t>
            </a:r>
            <a:r>
              <a:rPr lang="en-US" altLang="zh-CN" sz="2400" dirty="0">
                <a:ea typeface="宋体" pitchFamily="2" charset="-122"/>
              </a:rPr>
              <a:t>:</a:t>
            </a:r>
            <a:r>
              <a:rPr lang="zh-CN" altLang="en-US" sz="2400" dirty="0">
                <a:ea typeface="宋体" pitchFamily="2" charset="-122"/>
              </a:rPr>
              <a:t>将对象写入到磁盘或者进行网络传输。</a:t>
            </a:r>
            <a:endParaRPr lang="en-US" altLang="zh-CN" sz="2400" dirty="0">
              <a:ea typeface="宋体" pitchFamily="2" charset="-122"/>
            </a:endParaRPr>
          </a:p>
          <a:p>
            <a:r>
              <a:rPr lang="zh-CN" altLang="en-US" sz="2400" dirty="0">
                <a:ea typeface="宋体" pitchFamily="2" charset="-122"/>
              </a:rPr>
              <a:t>要求对象必须实现序列化</a:t>
            </a:r>
          </a:p>
          <a:p>
            <a:r>
              <a:rPr lang="en-US" altLang="zh-CN" sz="2400" dirty="0" err="1">
                <a:ea typeface="宋体" pitchFamily="2" charset="-122"/>
              </a:rPr>
              <a:t>ObjectOutputStream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oos</a:t>
            </a:r>
            <a:r>
              <a:rPr lang="en-US" altLang="zh-CN" sz="2400" dirty="0">
                <a:ea typeface="宋体" pitchFamily="2" charset="-122"/>
              </a:rPr>
              <a:t> = new </a:t>
            </a:r>
            <a:r>
              <a:rPr lang="en-US" altLang="zh-CN" sz="2400" dirty="0" err="1">
                <a:ea typeface="宋体" pitchFamily="2" charset="-122"/>
              </a:rPr>
              <a:t>ObjectOutputStream</a:t>
            </a:r>
            <a:r>
              <a:rPr lang="en-US" altLang="zh-CN" sz="2400" dirty="0">
                <a:ea typeface="宋体" pitchFamily="2" charset="-122"/>
              </a:rPr>
              <a:t>(new </a:t>
            </a:r>
            <a:r>
              <a:rPr lang="en-US" altLang="zh-CN" sz="2400" dirty="0" err="1">
                <a:ea typeface="宋体" pitchFamily="2" charset="-122"/>
              </a:rPr>
              <a:t>FileOutputStream</a:t>
            </a:r>
            <a:r>
              <a:rPr lang="en-US" altLang="zh-CN" sz="2400" dirty="0">
                <a:ea typeface="宋体" pitchFamily="2" charset="-122"/>
              </a:rPr>
              <a:t>("test3.txt"));</a:t>
            </a:r>
          </a:p>
          <a:p>
            <a:r>
              <a:rPr lang="en-US" altLang="zh-CN" sz="2400" dirty="0">
                <a:ea typeface="宋体" pitchFamily="2" charset="-122"/>
              </a:rPr>
              <a:t>Person p = new Person("</a:t>
            </a:r>
            <a:r>
              <a:rPr lang="zh-CN" altLang="en-US" sz="2400" dirty="0">
                <a:ea typeface="宋体" pitchFamily="2" charset="-122"/>
              </a:rPr>
              <a:t>韩梅梅</a:t>
            </a:r>
            <a:r>
              <a:rPr lang="en-US" altLang="zh-CN" sz="2400" dirty="0">
                <a:ea typeface="宋体" pitchFamily="2" charset="-122"/>
              </a:rPr>
              <a:t>",18,"</a:t>
            </a:r>
            <a:r>
              <a:rPr lang="zh-CN" altLang="en-US" sz="2400" dirty="0">
                <a:ea typeface="宋体" pitchFamily="2" charset="-122"/>
              </a:rPr>
              <a:t>中华大街</a:t>
            </a:r>
            <a:r>
              <a:rPr lang="en-US" altLang="zh-CN" sz="2400" dirty="0">
                <a:ea typeface="宋体" pitchFamily="2" charset="-122"/>
              </a:rPr>
              <a:t>",new Pet());</a:t>
            </a:r>
          </a:p>
          <a:p>
            <a:r>
              <a:rPr lang="en-US" altLang="zh-CN" sz="2400" dirty="0" err="1">
                <a:ea typeface="宋体" pitchFamily="2" charset="-122"/>
              </a:rPr>
              <a:t>oos.writeObject</a:t>
            </a:r>
            <a:r>
              <a:rPr lang="en-US" altLang="zh-CN" sz="2400" dirty="0">
                <a:ea typeface="宋体" pitchFamily="2" charset="-122"/>
              </a:rPr>
              <a:t>(p);</a:t>
            </a:r>
          </a:p>
          <a:p>
            <a:r>
              <a:rPr lang="en-US" altLang="zh-CN" sz="2400" dirty="0" err="1">
                <a:ea typeface="宋体" pitchFamily="2" charset="-122"/>
              </a:rPr>
              <a:t>oos.flush</a:t>
            </a:r>
            <a:r>
              <a:rPr lang="en-US" altLang="zh-CN" sz="2400" dirty="0">
                <a:ea typeface="宋体" pitchFamily="2" charset="-122"/>
              </a:rPr>
              <a:t>();</a:t>
            </a:r>
          </a:p>
          <a:p>
            <a:r>
              <a:rPr lang="en-US" altLang="zh-CN" sz="2400" dirty="0" err="1">
                <a:ea typeface="宋体" pitchFamily="2" charset="-122"/>
              </a:rPr>
              <a:t>oos.close</a:t>
            </a:r>
            <a:r>
              <a:rPr lang="en-US" altLang="zh-CN" sz="2400" dirty="0">
                <a:ea typeface="宋体" pitchFamily="2" charset="-122"/>
              </a:rPr>
              <a:t>();</a:t>
            </a:r>
          </a:p>
          <a:p>
            <a:r>
              <a:rPr lang="en-US" altLang="zh-CN" sz="2400" dirty="0">
                <a:ea typeface="宋体" pitchFamily="2" charset="-122"/>
              </a:rPr>
              <a:t>//</a:t>
            </a:r>
            <a:r>
              <a:rPr lang="zh-CN" altLang="en-US" sz="2400" dirty="0">
                <a:ea typeface="宋体" pitchFamily="2" charset="-122"/>
              </a:rPr>
              <a:t>反序列化：将磁盘中的对象数据源读出。</a:t>
            </a:r>
          </a:p>
          <a:p>
            <a:r>
              <a:rPr lang="en-US" altLang="zh-CN" sz="2400" dirty="0" err="1">
                <a:ea typeface="宋体" pitchFamily="2" charset="-122"/>
              </a:rPr>
              <a:t>ObjectInputStream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ois</a:t>
            </a:r>
            <a:r>
              <a:rPr lang="en-US" altLang="zh-CN" sz="2400" dirty="0">
                <a:ea typeface="宋体" pitchFamily="2" charset="-122"/>
              </a:rPr>
              <a:t> = new </a:t>
            </a:r>
            <a:r>
              <a:rPr lang="en-US" altLang="zh-CN" sz="2400" dirty="0" err="1">
                <a:ea typeface="宋体" pitchFamily="2" charset="-122"/>
              </a:rPr>
              <a:t>ObjectInputStream</a:t>
            </a:r>
            <a:r>
              <a:rPr lang="en-US" altLang="zh-CN" sz="2400" dirty="0">
                <a:ea typeface="宋体" pitchFamily="2" charset="-122"/>
              </a:rPr>
              <a:t>(new </a:t>
            </a:r>
            <a:r>
              <a:rPr lang="en-US" altLang="zh-CN" sz="2400" dirty="0" err="1">
                <a:ea typeface="宋体" pitchFamily="2" charset="-122"/>
              </a:rPr>
              <a:t>FileInputStream</a:t>
            </a:r>
            <a:r>
              <a:rPr lang="en-US" altLang="zh-CN" sz="2400" dirty="0">
                <a:ea typeface="宋体" pitchFamily="2" charset="-122"/>
              </a:rPr>
              <a:t>("test3.txt"));</a:t>
            </a:r>
          </a:p>
          <a:p>
            <a:r>
              <a:rPr lang="en-US" altLang="zh-CN" sz="2400" dirty="0">
                <a:ea typeface="宋体" pitchFamily="2" charset="-122"/>
              </a:rPr>
              <a:t>Person p1 = (Person)</a:t>
            </a:r>
            <a:r>
              <a:rPr lang="en-US" altLang="zh-CN" sz="2400" dirty="0" err="1">
                <a:ea typeface="宋体" pitchFamily="2" charset="-122"/>
              </a:rPr>
              <a:t>ois.readObject</a:t>
            </a:r>
            <a:r>
              <a:rPr lang="en-US" altLang="zh-CN" sz="2400" dirty="0">
                <a:ea typeface="宋体" pitchFamily="2" charset="-122"/>
              </a:rPr>
              <a:t>();</a:t>
            </a:r>
          </a:p>
          <a:p>
            <a:r>
              <a:rPr lang="en-US" altLang="zh-CN" sz="2400" dirty="0" err="1">
                <a:ea typeface="宋体" pitchFamily="2" charset="-122"/>
              </a:rPr>
              <a:t>System.out.println</a:t>
            </a:r>
            <a:r>
              <a:rPr lang="en-US" altLang="zh-CN" sz="2400" dirty="0">
                <a:ea typeface="宋体" pitchFamily="2" charset="-122"/>
              </a:rPr>
              <a:t>(p1.toString());</a:t>
            </a:r>
          </a:p>
          <a:p>
            <a:r>
              <a:rPr lang="en-US" altLang="zh-CN" sz="2400" dirty="0" err="1">
                <a:ea typeface="宋体" pitchFamily="2" charset="-122"/>
              </a:rPr>
              <a:t>ois.close</a:t>
            </a:r>
            <a:r>
              <a:rPr lang="en-US" altLang="zh-CN" sz="2400" dirty="0">
                <a:ea typeface="宋体" pitchFamily="2" charset="-122"/>
              </a:rPr>
              <a:t>();</a:t>
            </a:r>
            <a:endParaRPr lang="zh-CN" altLang="en-US" sz="2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456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5375548" y="692696"/>
            <a:ext cx="16568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/>
              <a:t>练  习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127448" y="1628800"/>
            <a:ext cx="1033321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/>
              <a:t>编写</a:t>
            </a:r>
            <a:r>
              <a:rPr lang="en-US" altLang="zh-CN" sz="2400" dirty="0"/>
              <a:t>Person</a:t>
            </a:r>
            <a:r>
              <a:rPr lang="zh-CN" altLang="en-US" sz="2400" dirty="0"/>
              <a:t>类，包含姓名、年龄、体重等属性，提供对应的访问方法；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/>
              <a:t>编写测试类</a:t>
            </a:r>
            <a:r>
              <a:rPr lang="en-US" altLang="zh-CN" sz="2400" dirty="0"/>
              <a:t>1</a:t>
            </a:r>
            <a:r>
              <a:rPr lang="zh-CN" altLang="en-US" sz="2400" dirty="0"/>
              <a:t>，在</a:t>
            </a:r>
            <a:r>
              <a:rPr lang="en-US" altLang="zh-CN" sz="2400" dirty="0"/>
              <a:t>main</a:t>
            </a:r>
            <a:r>
              <a:rPr lang="zh-CN" altLang="en-US" sz="2400" dirty="0"/>
              <a:t>方法中创建三个不同的</a:t>
            </a:r>
            <a:r>
              <a:rPr lang="en-US" altLang="zh-CN" sz="2400" dirty="0"/>
              <a:t>Person</a:t>
            </a:r>
            <a:r>
              <a:rPr lang="zh-CN" altLang="en-US" sz="2400" dirty="0"/>
              <a:t>对象，将这三个对象序列化到文件中；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/>
              <a:t>编写测试类</a:t>
            </a:r>
            <a:r>
              <a:rPr lang="en-US" altLang="zh-CN" sz="2400" dirty="0"/>
              <a:t>2</a:t>
            </a:r>
            <a:r>
              <a:rPr lang="zh-CN" altLang="en-US" sz="2400" dirty="0"/>
              <a:t>，在</a:t>
            </a:r>
            <a:r>
              <a:rPr lang="en-US" altLang="zh-CN" sz="2400" dirty="0"/>
              <a:t>main</a:t>
            </a:r>
            <a:r>
              <a:rPr lang="zh-CN" altLang="en-US" sz="2400" dirty="0"/>
              <a:t>方法中从文件中反序列化三个</a:t>
            </a:r>
            <a:r>
              <a:rPr lang="en-US" altLang="zh-CN" sz="2400" dirty="0"/>
              <a:t>Person</a:t>
            </a:r>
            <a:r>
              <a:rPr lang="zh-CN" altLang="en-US" sz="2400" dirty="0"/>
              <a:t>对象，打印输出。验证序列化的正确；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/>
              <a:t>在测试类</a:t>
            </a:r>
            <a:r>
              <a:rPr lang="en-US" altLang="zh-CN" sz="2400" dirty="0"/>
              <a:t>1</a:t>
            </a:r>
            <a:r>
              <a:rPr lang="zh-CN" altLang="en-US" sz="2400" dirty="0"/>
              <a:t>中，将三个</a:t>
            </a:r>
            <a:r>
              <a:rPr lang="en-US" altLang="zh-CN" sz="2400" dirty="0"/>
              <a:t>Person</a:t>
            </a:r>
            <a:r>
              <a:rPr lang="zh-CN" altLang="en-US" sz="2400" dirty="0"/>
              <a:t>对象放到数组中，序列化该数组到一个独立的文件中。再将三个</a:t>
            </a:r>
            <a:r>
              <a:rPr lang="en-US" altLang="zh-CN" sz="2400" dirty="0"/>
              <a:t>Person</a:t>
            </a:r>
            <a:r>
              <a:rPr lang="zh-CN" altLang="en-US" sz="2400" dirty="0"/>
              <a:t>对象放到</a:t>
            </a:r>
            <a:r>
              <a:rPr lang="en-US" altLang="zh-CN" sz="2400" dirty="0"/>
              <a:t>List</a:t>
            </a:r>
            <a:r>
              <a:rPr lang="zh-CN" altLang="en-US" sz="2400" dirty="0"/>
              <a:t>集合中，序列化该集合到另一个独立的文件中；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/>
              <a:t>在测试类</a:t>
            </a:r>
            <a:r>
              <a:rPr lang="en-US" altLang="zh-CN" sz="2400" dirty="0"/>
              <a:t>2</a:t>
            </a:r>
            <a:r>
              <a:rPr lang="zh-CN" altLang="en-US" sz="2400" dirty="0"/>
              <a:t>中，将三个</a:t>
            </a:r>
            <a:r>
              <a:rPr lang="en-US" altLang="zh-CN" sz="2400" dirty="0"/>
              <a:t>Person</a:t>
            </a:r>
            <a:r>
              <a:rPr lang="zh-CN" altLang="en-US" sz="2400" dirty="0"/>
              <a:t>对象从数组文件中反序列化，并打印；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/>
              <a:t>将三个</a:t>
            </a:r>
            <a:r>
              <a:rPr lang="en-US" altLang="zh-CN" sz="2400" dirty="0"/>
              <a:t>Person</a:t>
            </a:r>
            <a:r>
              <a:rPr lang="zh-CN" altLang="en-US" sz="2400" dirty="0"/>
              <a:t>对象从</a:t>
            </a:r>
            <a:r>
              <a:rPr lang="en-US" altLang="zh-CN" sz="2400" dirty="0"/>
              <a:t>List</a:t>
            </a:r>
            <a:r>
              <a:rPr lang="zh-CN" altLang="en-US" sz="2400" dirty="0"/>
              <a:t>集合文件中反序列，并打印。验证数组对象和集合对象的序列化。</a:t>
            </a:r>
          </a:p>
        </p:txBody>
      </p:sp>
    </p:spTree>
    <p:extLst>
      <p:ext uri="{BB962C8B-B14F-4D97-AF65-F5344CB8AC3E}">
        <p14:creationId xmlns:p14="http://schemas.microsoft.com/office/powerpoint/2010/main" val="32799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2166910" y="2445246"/>
            <a:ext cx="7786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第四节 控制台</a:t>
            </a:r>
            <a:r>
              <a:rPr lang="en-US" altLang="zh-CN" sz="4400" dirty="0">
                <a:solidFill>
                  <a:schemeClr val="bg1"/>
                </a:solidFill>
              </a:rPr>
              <a:t>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3013400" y="838454"/>
            <a:ext cx="61926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latin typeface="+mn-lt"/>
              </a:rPr>
              <a:t>标准输入输出流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17256" y="1628801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System.in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分别代表了系统标准的输入和输出设备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默认输入设备是键盘，输出设备是显示器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System.in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的类型是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InputStream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System.out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的类型是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PrintStream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，其是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OutputStream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的子类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FilterOutputStream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的子类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通过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System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setIn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setOut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方法对默认设备进行改变。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/>
              <a:t>public static void </a:t>
            </a:r>
            <a:r>
              <a:rPr lang="en-US" altLang="zh-CN" sz="2400" b="1" dirty="0" err="1"/>
              <a:t>setIn</a:t>
            </a:r>
            <a:r>
              <a:rPr lang="en-US" altLang="zh-CN" sz="2400" dirty="0"/>
              <a:t>(</a:t>
            </a:r>
            <a:r>
              <a:rPr lang="en-US" altLang="zh-CN" sz="2400" dirty="0" err="1">
                <a:hlinkClick r:id="rId2" action="ppaction://hlinkfile" tooltip="java.io 中的类"/>
              </a:rPr>
              <a:t>InputStream</a:t>
            </a:r>
            <a:r>
              <a:rPr lang="en-US" altLang="zh-CN" sz="2400" dirty="0"/>
              <a:t> in)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/>
              <a:t>public static void </a:t>
            </a:r>
            <a:r>
              <a:rPr lang="en-US" altLang="zh-CN" sz="2400" b="1" dirty="0" err="1"/>
              <a:t>setOut</a:t>
            </a:r>
            <a:r>
              <a:rPr lang="en-US" altLang="zh-CN" sz="2400" dirty="0"/>
              <a:t>(</a:t>
            </a:r>
            <a:r>
              <a:rPr lang="en-US" altLang="zh-CN" sz="2400" dirty="0" err="1">
                <a:hlinkClick r:id="rId3" action="ppaction://hlinkfile" tooltip="java.io 中的类"/>
              </a:rPr>
              <a:t>PrintStream</a:t>
            </a:r>
            <a:r>
              <a:rPr lang="en-US" altLang="zh-CN" sz="2400" dirty="0"/>
              <a:t> out)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83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3935760" y="842333"/>
            <a:ext cx="46629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latin typeface="+mn-lt"/>
              </a:rPr>
              <a:t>转换流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75520" y="1700809"/>
            <a:ext cx="871296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转换流提供了在字节流和字符流之间的转换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Java API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提供了两个转换流：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InputStreamReader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OutputStreamWriter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endParaRPr lang="en-US" altLang="zh-CN" sz="24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字节流中的数据都是字符时，转成字符流操作更高效。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241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5520" y="1484784"/>
            <a:ext cx="87129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ea typeface="宋体" pitchFamily="2" charset="-122"/>
                <a:cs typeface="Times New Roman" pitchFamily="18" charset="0"/>
              </a:rPr>
              <a:t>InputStreamReader</a:t>
            </a:r>
            <a:endParaRPr lang="en-US" altLang="zh-CN" sz="2800" b="1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800" b="1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用于将字节流中读取到的字节按指定字符集解码成字符。需要和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InputStream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“套接”。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构造方法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InputStreamReader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InputStream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in)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InputSreamReader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InputStream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in,String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charsetName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如：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Reader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isr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= new 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                  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InputStreamReader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(System.in,”ISO5334_1”);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064583" y="5147902"/>
            <a:ext cx="1656184" cy="491867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8544272" y="5517231"/>
            <a:ext cx="432048" cy="13182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048328" y="5549170"/>
            <a:ext cx="1008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指定字符集</a:t>
            </a: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3935760" y="842333"/>
            <a:ext cx="46629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latin typeface="+mn-lt"/>
              </a:rPr>
              <a:t>转换流</a:t>
            </a:r>
          </a:p>
        </p:txBody>
      </p:sp>
    </p:spTree>
    <p:extLst>
      <p:ext uri="{BB962C8B-B14F-4D97-AF65-F5344CB8AC3E}">
        <p14:creationId xmlns:p14="http://schemas.microsoft.com/office/powerpoint/2010/main" val="19347503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5520" y="1863984"/>
            <a:ext cx="8712968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ea typeface="宋体" pitchFamily="2" charset="-122"/>
                <a:cs typeface="Times New Roman" pitchFamily="18" charset="0"/>
              </a:rPr>
              <a:t>OutputStreamWriter</a:t>
            </a:r>
            <a:endParaRPr lang="en-US" altLang="zh-CN" sz="2800" b="1" dirty="0">
              <a:ea typeface="宋体" pitchFamily="2" charset="-122"/>
              <a:cs typeface="Times New Roman" pitchFamily="18" charset="0"/>
            </a:endParaRPr>
          </a:p>
          <a:p>
            <a:endParaRPr lang="en-US" altLang="zh-CN" b="1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用于将要写入到字节流中的字符按指定字符集编码成字节。需要和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OutputStream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“套接”。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构造方法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OutputStreamWriter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OutputStream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out)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OutputSreamWriter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OutputStream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out,String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                                                                                 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charsetName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 marL="457200" indent="-457200">
              <a:buFont typeface="Wingdings" pitchFamily="2" charset="2"/>
              <a:buChar char="Ø"/>
            </a:pPr>
            <a:endParaRPr lang="zh-CN" altLang="en-US" sz="24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3935760" y="842333"/>
            <a:ext cx="46629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latin typeface="+mn-lt"/>
              </a:rPr>
              <a:t>转换流</a:t>
            </a:r>
          </a:p>
        </p:txBody>
      </p:sp>
    </p:spTree>
    <p:extLst>
      <p:ext uri="{BB962C8B-B14F-4D97-AF65-F5344CB8AC3E}">
        <p14:creationId xmlns:p14="http://schemas.microsoft.com/office/powerpoint/2010/main" val="30250953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磁盘 1"/>
          <p:cNvSpPr/>
          <p:nvPr/>
        </p:nvSpPr>
        <p:spPr>
          <a:xfrm>
            <a:off x="2063552" y="4437112"/>
            <a:ext cx="1008112" cy="14401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文本文件</a:t>
            </a:r>
          </a:p>
        </p:txBody>
      </p:sp>
      <p:sp>
        <p:nvSpPr>
          <p:cNvPr id="3" name="矩形 2"/>
          <p:cNvSpPr/>
          <p:nvPr/>
        </p:nvSpPr>
        <p:spPr>
          <a:xfrm>
            <a:off x="3359696" y="2420888"/>
            <a:ext cx="25202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InputStreamReader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2783632" y="2996952"/>
            <a:ext cx="1008112" cy="165618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67608" y="364502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字节流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4295800" y="1412776"/>
            <a:ext cx="1152128" cy="100811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591944" y="1054006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程序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79776" y="173216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字符流</a:t>
            </a:r>
          </a:p>
        </p:txBody>
      </p:sp>
      <p:sp>
        <p:nvSpPr>
          <p:cNvPr id="11" name="矩形 10"/>
          <p:cNvSpPr/>
          <p:nvPr/>
        </p:nvSpPr>
        <p:spPr>
          <a:xfrm>
            <a:off x="6816080" y="2420888"/>
            <a:ext cx="25202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OutputStreamWriter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7032104" y="1378042"/>
            <a:ext cx="1656184" cy="118686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8511353" y="2924944"/>
            <a:ext cx="792088" cy="151216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磁盘 15"/>
          <p:cNvSpPr/>
          <p:nvPr/>
        </p:nvSpPr>
        <p:spPr>
          <a:xfrm>
            <a:off x="8832304" y="4437112"/>
            <a:ext cx="1296144" cy="151216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536160" y="160214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字符流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27377" y="36291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字节流</a:t>
            </a:r>
          </a:p>
        </p:txBody>
      </p:sp>
    </p:spTree>
    <p:extLst>
      <p:ext uri="{BB962C8B-B14F-4D97-AF65-F5344CB8AC3E}">
        <p14:creationId xmlns:p14="http://schemas.microsoft.com/office/powerpoint/2010/main" val="11748772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5520" y="739726"/>
            <a:ext cx="864096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public void </a:t>
            </a:r>
            <a:r>
              <a:rPr lang="en-US" altLang="zh-CN" sz="2400" b="1" dirty="0" err="1"/>
              <a:t>testMyInput</a:t>
            </a:r>
            <a:r>
              <a:rPr lang="en-US" altLang="zh-CN" sz="2400" b="1" dirty="0"/>
              <a:t>() throws Exception{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FileInputStream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fis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FileInputStream</a:t>
            </a:r>
            <a:r>
              <a:rPr lang="en-US" altLang="zh-CN" sz="2400" b="1" dirty="0"/>
              <a:t>("dbcp.txt");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FileOutputStream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fos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FileOutputStream</a:t>
            </a:r>
            <a:r>
              <a:rPr lang="en-US" altLang="zh-CN" sz="2400" b="1" dirty="0"/>
              <a:t>("dbcp5.txt");</a:t>
            </a:r>
          </a:p>
          <a:p>
            <a:endParaRPr lang="zh-CN" altLang="en-US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InputStreamReader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isr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InputStreamReader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fis</a:t>
            </a:r>
            <a:r>
              <a:rPr lang="en-US" altLang="zh-CN" sz="2400" b="1" dirty="0"/>
              <a:t>,"GBK");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OutputStreamWriter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osw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OutputStreamWriter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fos</a:t>
            </a:r>
            <a:r>
              <a:rPr lang="en-US" altLang="zh-CN" sz="2400" b="1" dirty="0"/>
              <a:t>,"GBK");</a:t>
            </a:r>
          </a:p>
          <a:p>
            <a:endParaRPr lang="zh-CN" altLang="en-US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BufferedReader</a:t>
            </a:r>
            <a:r>
              <a:rPr lang="en-US" altLang="zh-CN" sz="2400" dirty="0"/>
              <a:t> </a:t>
            </a:r>
            <a:r>
              <a:rPr lang="en-US" altLang="zh-CN" sz="2400" u="sng" dirty="0" err="1"/>
              <a:t>br</a:t>
            </a:r>
            <a:r>
              <a:rPr lang="en-US" altLang="zh-CN" sz="2400" u="sng" dirty="0"/>
              <a:t> = </a:t>
            </a:r>
            <a:r>
              <a:rPr lang="en-US" altLang="zh-CN" sz="2400" b="1" u="sng" dirty="0"/>
              <a:t>new </a:t>
            </a:r>
            <a:r>
              <a:rPr lang="en-US" altLang="zh-CN" sz="2400" b="1" u="sng" dirty="0" err="1"/>
              <a:t>BufferedReader</a:t>
            </a:r>
            <a:r>
              <a:rPr lang="en-US" altLang="zh-CN" sz="2400" b="1" u="sng" dirty="0"/>
              <a:t>(</a:t>
            </a:r>
            <a:r>
              <a:rPr lang="en-US" altLang="zh-CN" sz="2400" b="1" u="sng" dirty="0" err="1"/>
              <a:t>isr</a:t>
            </a:r>
            <a:r>
              <a:rPr lang="en-US" altLang="zh-CN" sz="2400" b="1" u="sng" dirty="0"/>
              <a:t>);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BufferedWriter</a:t>
            </a:r>
            <a:r>
              <a:rPr lang="en-US" altLang="zh-CN" sz="2400" dirty="0"/>
              <a:t> </a:t>
            </a:r>
            <a:r>
              <a:rPr lang="en-US" altLang="zh-CN" sz="2400" u="sng" dirty="0" err="1"/>
              <a:t>bw</a:t>
            </a:r>
            <a:r>
              <a:rPr lang="en-US" altLang="zh-CN" sz="2400" u="sng" dirty="0"/>
              <a:t> = </a:t>
            </a:r>
            <a:r>
              <a:rPr lang="en-US" altLang="zh-CN" sz="2400" b="1" u="sng" dirty="0"/>
              <a:t>new </a:t>
            </a:r>
            <a:r>
              <a:rPr lang="en-US" altLang="zh-CN" sz="2400" b="1" u="sng" dirty="0" err="1"/>
              <a:t>BufferedWriter</a:t>
            </a:r>
            <a:r>
              <a:rPr lang="en-US" altLang="zh-CN" sz="2400" b="1" u="sng" dirty="0"/>
              <a:t>(</a:t>
            </a:r>
            <a:r>
              <a:rPr lang="en-US" altLang="zh-CN" sz="2400" b="1" u="sng" dirty="0" err="1"/>
              <a:t>osw</a:t>
            </a:r>
            <a:r>
              <a:rPr lang="en-US" altLang="zh-CN" sz="2400" b="1" u="sng" dirty="0"/>
              <a:t>);</a:t>
            </a:r>
          </a:p>
          <a:p>
            <a:endParaRPr lang="zh-CN" altLang="en-US" sz="2400" dirty="0"/>
          </a:p>
          <a:p>
            <a:r>
              <a:rPr lang="en-US" altLang="zh-CN" sz="2400" dirty="0"/>
              <a:t>    String 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null;</a:t>
            </a:r>
          </a:p>
          <a:p>
            <a:r>
              <a:rPr lang="en-US" altLang="zh-CN" sz="2400" b="1" dirty="0"/>
              <a:t>    while((</a:t>
            </a:r>
            <a:r>
              <a:rPr lang="en-US" altLang="zh-CN" sz="2400" b="1" dirty="0" err="1"/>
              <a:t>str</a:t>
            </a:r>
            <a:r>
              <a:rPr lang="en-US" altLang="zh-CN" sz="2400" b="1" dirty="0"/>
              <a:t> = </a:t>
            </a:r>
            <a:r>
              <a:rPr lang="en-US" altLang="zh-CN" sz="2400" b="1" dirty="0" err="1"/>
              <a:t>br.readLine</a:t>
            </a:r>
            <a:r>
              <a:rPr lang="en-US" altLang="zh-CN" sz="2400" b="1" dirty="0"/>
              <a:t>()) != null){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bw.write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bw.newLine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bw.flush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/>
              <a:t>}    </a:t>
            </a:r>
            <a:r>
              <a:rPr lang="en-US" altLang="zh-CN" sz="2400" dirty="0" err="1"/>
              <a:t>bw.close</a:t>
            </a:r>
            <a:r>
              <a:rPr lang="en-US" altLang="zh-CN" sz="2400" dirty="0"/>
              <a:t>();  </a:t>
            </a:r>
            <a:r>
              <a:rPr lang="en-US" altLang="zh-CN" sz="2400" dirty="0" err="1"/>
              <a:t>br.close</a:t>
            </a:r>
            <a:r>
              <a:rPr lang="en-US" altLang="zh-CN" sz="2400" dirty="0"/>
              <a:t>();}</a:t>
            </a:r>
          </a:p>
        </p:txBody>
      </p:sp>
    </p:spTree>
    <p:extLst>
      <p:ext uri="{BB962C8B-B14F-4D97-AF65-F5344CB8AC3E}">
        <p14:creationId xmlns:p14="http://schemas.microsoft.com/office/powerpoint/2010/main" val="158514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TextBox 5"/>
          <p:cNvSpPr txBox="1">
            <a:spLocks noChangeArrowheads="1"/>
          </p:cNvSpPr>
          <p:nvPr/>
        </p:nvSpPr>
        <p:spPr bwMode="auto">
          <a:xfrm>
            <a:off x="1775520" y="1271072"/>
            <a:ext cx="8712968" cy="512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b="1" dirty="0"/>
              <a:t>编码表的由来</a:t>
            </a:r>
          </a:p>
          <a:p>
            <a:pPr eaLnBrk="1" hangingPunct="1"/>
            <a:r>
              <a:rPr lang="zh-CN" altLang="en-US" sz="2400" dirty="0"/>
              <a:t>计算机只能识别二进制数据，早期由来是电信号。为了方便应用计算机，让它可以识别各个国家的文字。就将各个国家的文字用数字来表示，并一一对应，形成一张表。这就是编码表。</a:t>
            </a:r>
            <a:endParaRPr lang="en-US" altLang="zh-CN" sz="2400" dirty="0"/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b="1" dirty="0"/>
              <a:t>常见的编码表</a:t>
            </a:r>
            <a:endParaRPr lang="en-US" altLang="zh-CN" sz="2400" b="1" dirty="0"/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</a:rPr>
              <a:t>ASCII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美国标准信息交换码。</a:t>
            </a:r>
          </a:p>
          <a:p>
            <a:pPr marL="1085850" lvl="1" indent="-342900" eaLnBrk="1" hangingPunct="1">
              <a:buFont typeface="Wingdings" pitchFamily="2" charset="2"/>
              <a:buChar char="ü"/>
            </a:pPr>
            <a:r>
              <a:rPr lang="zh-CN" altLang="en-US" sz="2100" dirty="0"/>
              <a:t>用一个字节的</a:t>
            </a:r>
            <a:r>
              <a:rPr lang="en-US" altLang="zh-CN" sz="2100" dirty="0"/>
              <a:t>7</a:t>
            </a:r>
            <a:r>
              <a:rPr lang="zh-CN" altLang="en-US" sz="2100" dirty="0"/>
              <a:t>位可以表示。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</a:rPr>
              <a:t>ISO8859-1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拉丁码表。欧洲码表</a:t>
            </a:r>
          </a:p>
          <a:p>
            <a:pPr marL="1085850" lvl="1" indent="-342900" eaLnBrk="1" hangingPunct="1">
              <a:buFont typeface="Wingdings" pitchFamily="2" charset="2"/>
              <a:buChar char="ü"/>
            </a:pPr>
            <a:r>
              <a:rPr lang="zh-CN" altLang="en-US" sz="2100" dirty="0"/>
              <a:t>用一个字节的</a:t>
            </a:r>
            <a:r>
              <a:rPr lang="en-US" altLang="zh-CN" sz="2100" dirty="0"/>
              <a:t>8</a:t>
            </a:r>
            <a:r>
              <a:rPr lang="zh-CN" altLang="en-US" sz="2100" dirty="0"/>
              <a:t>位表示。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</a:rPr>
              <a:t>GB2312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中国的中文编码表。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</a:rPr>
              <a:t>GBK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中国的中文编码表升级，融合了更多的中文文字符号。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</a:rPr>
              <a:t>Unicode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国际标准码，融合了多种文字。</a:t>
            </a:r>
          </a:p>
          <a:p>
            <a:pPr marL="1085850" lvl="1" indent="-342900" eaLnBrk="1" hangingPunct="1">
              <a:buFont typeface="Wingdings" pitchFamily="2" charset="2"/>
              <a:buChar char="ü"/>
            </a:pPr>
            <a:r>
              <a:rPr lang="zh-CN" altLang="en-US" sz="2100" dirty="0"/>
              <a:t>所有文字都用两个字节来表示</a:t>
            </a:r>
            <a:r>
              <a:rPr lang="en-US" altLang="zh-CN" sz="2100" dirty="0"/>
              <a:t>,Java</a:t>
            </a:r>
            <a:r>
              <a:rPr lang="zh-CN" altLang="en-US" sz="2100" dirty="0"/>
              <a:t>语言使用的就是</a:t>
            </a:r>
            <a:r>
              <a:rPr lang="en-US" altLang="zh-CN" sz="2100" dirty="0" err="1"/>
              <a:t>unicode</a:t>
            </a:r>
            <a:endParaRPr lang="en-US" altLang="zh-CN" sz="2100" dirty="0"/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</a:rPr>
              <a:t>UTF-8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最多用三个字节来表示一个字符。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4583832" y="694438"/>
            <a:ext cx="39604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宋体" pitchFamily="2" charset="-122"/>
              </a:rPr>
              <a:t>补充：字符编码</a:t>
            </a:r>
          </a:p>
        </p:txBody>
      </p:sp>
    </p:spTree>
    <p:extLst>
      <p:ext uri="{BB962C8B-B14F-4D97-AF65-F5344CB8AC3E}">
        <p14:creationId xmlns:p14="http://schemas.microsoft.com/office/powerpoint/2010/main" val="404660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943872" y="836713"/>
            <a:ext cx="32403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+mn-lt"/>
                <a:cs typeface="Times New Roman" pitchFamily="18" charset="0"/>
              </a:rPr>
              <a:t>Java </a:t>
            </a:r>
            <a:r>
              <a:rPr lang="en-US" altLang="zh-CN" sz="3600" b="1" dirty="0">
                <a:latin typeface="+mn-lt"/>
                <a:cs typeface="Times New Roman" pitchFamily="18" charset="0"/>
              </a:rPr>
              <a:t>IO</a:t>
            </a:r>
            <a:r>
              <a:rPr lang="zh-CN" altLang="en-US" sz="3600" b="1" dirty="0">
                <a:latin typeface="+mn-lt"/>
                <a:cs typeface="Times New Roman" pitchFamily="18" charset="0"/>
              </a:rPr>
              <a:t>原理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631504" y="1916832"/>
            <a:ext cx="889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endParaRPr lang="zh-CN" altLang="en-US" dirty="0">
              <a:latin typeface="+mn-lt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651173" y="1628800"/>
            <a:ext cx="9186814" cy="476840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1950" indent="-36195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pitchFamily="18" charset="0"/>
              <a:buChar char="•"/>
              <a:defRPr/>
            </a:pPr>
            <a:r>
              <a:rPr kumimoji="1" lang="en-US" altLang="zh-CN" sz="2400" dirty="0">
                <a:latin typeface="+mj-lt"/>
                <a:ea typeface="宋体" pitchFamily="2" charset="-122"/>
              </a:rPr>
              <a:t>I/O</a:t>
            </a:r>
            <a:r>
              <a:rPr kumimoji="1" lang="zh-CN" altLang="en-US" sz="2400" dirty="0">
                <a:latin typeface="+mj-lt"/>
                <a:ea typeface="宋体" pitchFamily="2" charset="-122"/>
              </a:rPr>
              <a:t>是</a:t>
            </a:r>
            <a:r>
              <a:rPr kumimoji="1" lang="en-US" altLang="zh-CN" sz="2400" dirty="0" err="1">
                <a:latin typeface="+mj-lt"/>
                <a:ea typeface="宋体" pitchFamily="2" charset="-122"/>
              </a:rPr>
              <a:t>Input/Output</a:t>
            </a:r>
            <a:r>
              <a:rPr kumimoji="1" lang="zh-CN" altLang="en-US" sz="2400" dirty="0">
                <a:latin typeface="+mj-lt"/>
                <a:ea typeface="宋体" pitchFamily="2" charset="-122"/>
              </a:rPr>
              <a:t>的缩写， </a:t>
            </a:r>
            <a:r>
              <a:rPr kumimoji="1" lang="en-US" altLang="zh-CN" sz="2400" dirty="0">
                <a:latin typeface="+mj-lt"/>
                <a:ea typeface="宋体" pitchFamily="2" charset="-122"/>
              </a:rPr>
              <a:t>I/O</a:t>
            </a:r>
            <a:r>
              <a:rPr kumimoji="1" lang="zh-CN" altLang="en-US" sz="2400" dirty="0">
                <a:latin typeface="+mj-lt"/>
                <a:ea typeface="宋体" pitchFamily="2" charset="-122"/>
              </a:rPr>
              <a:t>技术是非常实用的技术，如读</a:t>
            </a:r>
            <a:r>
              <a:rPr kumimoji="1" lang="en-US" altLang="zh-CN" sz="2400" dirty="0">
                <a:latin typeface="+mj-lt"/>
                <a:ea typeface="宋体" pitchFamily="2" charset="-122"/>
              </a:rPr>
              <a:t>/</a:t>
            </a:r>
            <a:r>
              <a:rPr kumimoji="1" lang="zh-CN" altLang="en-US" sz="2400" dirty="0">
                <a:latin typeface="+mj-lt"/>
                <a:ea typeface="宋体" pitchFamily="2" charset="-122"/>
              </a:rPr>
              <a:t>写文件，网络通讯等等。</a:t>
            </a:r>
          </a:p>
          <a:p>
            <a:pPr marL="361950" indent="-36195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pitchFamily="18" charset="0"/>
              <a:buChar char="•"/>
              <a:defRPr/>
            </a:pPr>
            <a:r>
              <a:rPr kumimoji="1" lang="zh-CN" altLang="en-US" sz="2400" dirty="0">
                <a:latin typeface="+mj-lt"/>
                <a:ea typeface="宋体" pitchFamily="2" charset="-122"/>
              </a:rPr>
              <a:t>流（</a:t>
            </a:r>
            <a:r>
              <a:rPr kumimoji="1" lang="en-US" altLang="zh-CN" sz="2400" dirty="0">
                <a:latin typeface="+mj-lt"/>
                <a:ea typeface="宋体" pitchFamily="2" charset="-122"/>
              </a:rPr>
              <a:t>Stream</a:t>
            </a:r>
            <a:r>
              <a:rPr kumimoji="1" lang="zh-CN" altLang="en-US" sz="2400" dirty="0">
                <a:latin typeface="+mj-lt"/>
                <a:ea typeface="宋体" pitchFamily="2" charset="-122"/>
              </a:rPr>
              <a:t>）是指从源节点到目标节点的数据流动。</a:t>
            </a:r>
          </a:p>
          <a:p>
            <a:pPr marL="361950" indent="-36195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pitchFamily="18" charset="0"/>
              <a:buChar char="•"/>
              <a:defRPr/>
            </a:pPr>
            <a:r>
              <a:rPr kumimoji="1" lang="zh-CN" altLang="en-US" sz="2400" dirty="0">
                <a:latin typeface="+mj-lt"/>
                <a:ea typeface="宋体" pitchFamily="2" charset="-122"/>
              </a:rPr>
              <a:t>源节点和目标节点可以是文件、网络、内存、键盘、显示器等等。</a:t>
            </a:r>
          </a:p>
          <a:p>
            <a:pPr marL="361950" indent="-36195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pitchFamily="18" charset="0"/>
              <a:buChar char="•"/>
              <a:defRPr/>
            </a:pPr>
            <a:r>
              <a:rPr kumimoji="1" lang="zh-CN" altLang="en-US" sz="2400" dirty="0">
                <a:latin typeface="+mj-lt"/>
                <a:ea typeface="宋体" pitchFamily="2" charset="-122"/>
              </a:rPr>
              <a:t>源节点的数据流称为输入流（用来读取数据）。</a:t>
            </a:r>
          </a:p>
          <a:p>
            <a:pPr marL="361950" indent="-36195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pitchFamily="18" charset="0"/>
              <a:buChar char="•"/>
              <a:defRPr/>
            </a:pPr>
            <a:r>
              <a:rPr kumimoji="1" lang="zh-CN" altLang="en-US" sz="2400" dirty="0">
                <a:latin typeface="+mj-lt"/>
                <a:ea typeface="宋体" pitchFamily="2" charset="-122"/>
              </a:rPr>
              <a:t>目标节点的数据流称为输出流（用来写入数据）。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6976" y="4786322"/>
            <a:ext cx="6984776" cy="1158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443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TextBox 5"/>
          <p:cNvSpPr txBox="1">
            <a:spLocks noChangeArrowheads="1"/>
          </p:cNvSpPr>
          <p:nvPr/>
        </p:nvSpPr>
        <p:spPr bwMode="auto">
          <a:xfrm>
            <a:off x="2403626" y="1772816"/>
            <a:ext cx="7275513" cy="3239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dirty="0"/>
              <a:t>编码：</a:t>
            </a:r>
            <a:r>
              <a:rPr lang="zh-CN" altLang="en-US" dirty="0">
                <a:solidFill>
                  <a:srgbClr val="C00000"/>
                </a:solidFill>
              </a:rPr>
              <a:t>字符串</a:t>
            </a:r>
            <a:r>
              <a:rPr lang="en-US" altLang="zh-CN" dirty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zh-CN" altLang="en-US" dirty="0">
                <a:solidFill>
                  <a:srgbClr val="C00000"/>
                </a:solidFill>
              </a:rPr>
              <a:t>字节数组</a:t>
            </a:r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dirty="0"/>
              <a:t>解码：</a:t>
            </a:r>
            <a:r>
              <a:rPr lang="zh-CN" altLang="en-US" dirty="0">
                <a:solidFill>
                  <a:srgbClr val="C00000"/>
                </a:solidFill>
              </a:rPr>
              <a:t>字节数组</a:t>
            </a:r>
            <a:r>
              <a:rPr lang="en-US" altLang="zh-CN" dirty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zh-CN" altLang="en-US" dirty="0">
                <a:solidFill>
                  <a:srgbClr val="C00000"/>
                </a:solidFill>
              </a:rPr>
              <a:t>字符串</a:t>
            </a:r>
            <a:endParaRPr lang="en-US" altLang="zh-CN" dirty="0">
              <a:solidFill>
                <a:srgbClr val="C00000"/>
              </a:solidFill>
            </a:endParaRPr>
          </a:p>
          <a:p>
            <a:pPr marL="342900" indent="-342900" eaLnBrk="1" hangingPunct="1">
              <a:buFont typeface="Wingdings" pitchFamily="2" charset="2"/>
              <a:buChar char="l"/>
            </a:pPr>
            <a:endParaRPr lang="zh-CN" altLang="en-US" dirty="0"/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b="1" dirty="0"/>
              <a:t>转换流的编码应用</a:t>
            </a:r>
            <a:endParaRPr lang="en-US" altLang="zh-CN" dirty="0"/>
          </a:p>
          <a:p>
            <a:pPr marL="457200" indent="-457200" eaLnBrk="1" hangingPunct="1">
              <a:lnSpc>
                <a:spcPts val="3700"/>
              </a:lnSpc>
              <a:buFont typeface="Wingdings" pitchFamily="2" charset="2"/>
              <a:buChar char="Ø"/>
            </a:pPr>
            <a:r>
              <a:rPr lang="zh-CN" altLang="en-US" dirty="0"/>
              <a:t>可以将字符按指定编码格式存储。</a:t>
            </a:r>
          </a:p>
          <a:p>
            <a:pPr marL="457200" indent="-457200" eaLnBrk="1" hangingPunct="1">
              <a:lnSpc>
                <a:spcPts val="3700"/>
              </a:lnSpc>
              <a:buFont typeface="Wingdings" pitchFamily="2" charset="2"/>
              <a:buChar char="Ø"/>
            </a:pPr>
            <a:r>
              <a:rPr lang="zh-CN" altLang="en-US" dirty="0"/>
              <a:t>可以对文本数据按指定编码格式来解读。</a:t>
            </a:r>
          </a:p>
          <a:p>
            <a:pPr marL="457200" indent="-457200" eaLnBrk="1" hangingPunct="1">
              <a:lnSpc>
                <a:spcPts val="3700"/>
              </a:lnSpc>
              <a:buFont typeface="Wingdings" pitchFamily="2" charset="2"/>
              <a:buChar char="Ø"/>
            </a:pPr>
            <a:r>
              <a:rPr lang="zh-CN" altLang="en-US" dirty="0"/>
              <a:t>指定编码表的动作由构造函数完成。</a:t>
            </a:r>
            <a:endParaRPr lang="en-US" altLang="zh-CN" dirty="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4468768" y="748542"/>
            <a:ext cx="39604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宋体" pitchFamily="2" charset="-122"/>
              </a:rPr>
              <a:t>补充：字符编码</a:t>
            </a:r>
          </a:p>
        </p:txBody>
      </p:sp>
    </p:spTree>
    <p:extLst>
      <p:ext uri="{BB962C8B-B14F-4D97-AF65-F5344CB8AC3E}">
        <p14:creationId xmlns:p14="http://schemas.microsoft.com/office/powerpoint/2010/main" val="419213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5447928" y="980729"/>
            <a:ext cx="15704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+mn-lt"/>
              </a:rPr>
              <a:t>例   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29364" y="2060848"/>
            <a:ext cx="7560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从键盘输入字符串，要求将读取到的整行字符串转成大写输出。然后继续进行输入操作，直至当输入“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”或者“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exit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”时，退出程序。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01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5447928" y="980729"/>
            <a:ext cx="15704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+mn-lt"/>
              </a:rPr>
              <a:t>练    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29364" y="2060848"/>
            <a:ext cx="7560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>
                <a:ea typeface="宋体" pitchFamily="2" charset="-122"/>
              </a:rPr>
              <a:t>编写程序，在</a:t>
            </a:r>
            <a:r>
              <a:rPr lang="en-US" altLang="zh-CN" sz="2400" dirty="0">
                <a:ea typeface="宋体" pitchFamily="2" charset="-122"/>
              </a:rPr>
              <a:t>main</a:t>
            </a:r>
            <a:r>
              <a:rPr lang="zh-CN" altLang="en-US" sz="2400" dirty="0">
                <a:ea typeface="宋体" pitchFamily="2" charset="-122"/>
              </a:rPr>
              <a:t>方法中读取键盘键入的</a:t>
            </a:r>
            <a:r>
              <a:rPr lang="en-US" altLang="zh-CN" sz="2400" dirty="0">
                <a:ea typeface="宋体" pitchFamily="2" charset="-122"/>
              </a:rPr>
              <a:t>10</a:t>
            </a:r>
            <a:r>
              <a:rPr lang="zh-CN" altLang="en-US" sz="2400" dirty="0">
                <a:ea typeface="宋体" pitchFamily="2" charset="-122"/>
              </a:rPr>
              <a:t>组数字，将这些数字保存在</a:t>
            </a:r>
            <a:r>
              <a:rPr lang="en-US" altLang="zh-CN" sz="2400" dirty="0">
                <a:ea typeface="宋体" pitchFamily="2" charset="-122"/>
              </a:rPr>
              <a:t>num.txt</a:t>
            </a:r>
            <a:r>
              <a:rPr lang="zh-CN" altLang="en-US" sz="2400" dirty="0">
                <a:ea typeface="宋体" pitchFamily="2" charset="-122"/>
              </a:rPr>
              <a:t>文件中；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>
                <a:ea typeface="宋体" pitchFamily="2" charset="-122"/>
              </a:rPr>
              <a:t>查看</a:t>
            </a:r>
            <a:r>
              <a:rPr lang="en-US" altLang="zh-CN" sz="2400" dirty="0">
                <a:ea typeface="宋体" pitchFamily="2" charset="-122"/>
              </a:rPr>
              <a:t>num.txt</a:t>
            </a:r>
            <a:r>
              <a:rPr lang="zh-CN" altLang="en-US" sz="2400" dirty="0">
                <a:ea typeface="宋体" pitchFamily="2" charset="-122"/>
              </a:rPr>
              <a:t>文件的内容，验证复制是否正确。</a:t>
            </a:r>
          </a:p>
        </p:txBody>
      </p:sp>
    </p:spTree>
    <p:extLst>
      <p:ext uri="{BB962C8B-B14F-4D97-AF65-F5344CB8AC3E}">
        <p14:creationId xmlns:p14="http://schemas.microsoft.com/office/powerpoint/2010/main" val="64901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5520" y="1186492"/>
            <a:ext cx="468052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请输入信息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退出输入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或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exit):");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把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"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标准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"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输入流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键盘输入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这个字节流包装成字符流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再包装成缓冲流</a:t>
            </a:r>
          </a:p>
          <a:p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BufferedReader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br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= new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BufferedReader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new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InputStreamReader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(System.in));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String s = null;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try {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while ((s =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br.readLine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()) != null) {  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读取用户输入的一行数据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--&gt; 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阻塞程序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if (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s.equalsIgnoreCase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("e") ||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s.equalsIgnoreCase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("exit")) {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安全退出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!!");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break;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}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</a:t>
            </a:r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12024" y="1220554"/>
            <a:ext cx="43559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将读取到的整行字符串转成大写输出</a:t>
            </a:r>
          </a:p>
          <a:p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("--&gt;:"+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s.toUpperCase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());</a:t>
            </a:r>
          </a:p>
          <a:p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继续输入信息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");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}	} catch (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e) {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e.printStackTrace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} finally { 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try {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if (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br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!= null) {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br.close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();  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关闭过滤流时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会自动关闭它包装的底层节点流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}	} catch (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e) {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e.printStackTrace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}	}</a:t>
            </a:r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  <a:p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75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6944" y="862897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ea typeface="宋体" pitchFamily="2" charset="-122"/>
              </a:rPr>
              <a:t>打印流（了解）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7528" y="1772816"/>
            <a:ext cx="85689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实现将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基本数据类型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的数据格式转化为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字符串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输出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打印流：</a:t>
            </a:r>
            <a:r>
              <a:rPr lang="en-US" altLang="zh-CN" sz="28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PrintStream</a:t>
            </a:r>
            <a:r>
              <a:rPr lang="zh-CN" altLang="en-US" sz="2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PrintWriter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提供了一系列重载的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print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println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方法，用于多种数据类型的输出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PrintStream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PrintWriter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的输出不会抛出异常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PrintStream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PrintWriter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有自动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flush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功能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System.out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返回的是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PrintStream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的实例</a:t>
            </a:r>
          </a:p>
        </p:txBody>
      </p:sp>
    </p:spTree>
    <p:extLst>
      <p:ext uri="{BB962C8B-B14F-4D97-AF65-F5344CB8AC3E}">
        <p14:creationId xmlns:p14="http://schemas.microsoft.com/office/powerpoint/2010/main" val="26144559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7528" y="980728"/>
            <a:ext cx="856895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FileOutputStream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fos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null;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try {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fos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new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FileOutputStream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(new File("D:\\IO\\text.txt"));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 catch (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FileNotFoundException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e) {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e.printStackTrace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创建打印输出流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设置为自动刷新模式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写入换行符或字节 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'\n' 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时都会刷新输出缓冲区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PrintStream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ps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new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PrintStream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fos,true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if (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ps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!= null) {	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把标准输出流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控制台输出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改成文件</a:t>
            </a:r>
          </a:p>
          <a:p>
            <a:r>
              <a:rPr lang="zh-CN" altLang="en-US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System.setOut</a:t>
            </a:r>
            <a:r>
              <a:rPr lang="en-US" altLang="zh-CN" sz="22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2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ps</a:t>
            </a:r>
            <a:r>
              <a:rPr lang="en-US" altLang="zh-CN" sz="22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for (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0;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&lt;= 255;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++) {  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输出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ASCII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字符</a:t>
            </a:r>
          </a:p>
          <a:p>
            <a:r>
              <a:rPr lang="zh-CN" altLang="en-US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((char)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if (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% 50 == 0) {   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每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50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个数据一行</a:t>
            </a:r>
          </a:p>
          <a:p>
            <a:r>
              <a:rPr lang="zh-CN" altLang="en-US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 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换行</a:t>
            </a:r>
          </a:p>
          <a:p>
            <a:r>
              <a:rPr lang="zh-CN" altLang="en-US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 }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ps.close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  <a:endParaRPr lang="zh-CN" altLang="en-US" sz="22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67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2166910" y="2445246"/>
            <a:ext cx="7786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第四节 其他</a:t>
            </a:r>
            <a:r>
              <a:rPr lang="en-US" altLang="zh-CN" sz="4400">
                <a:solidFill>
                  <a:schemeClr val="bg1"/>
                </a:solidFill>
              </a:rPr>
              <a:t>IO</a:t>
            </a:r>
            <a:r>
              <a:rPr lang="zh-CN" altLang="en-US" sz="4400" smtClean="0">
                <a:solidFill>
                  <a:schemeClr val="bg1"/>
                </a:solidFill>
              </a:rPr>
              <a:t>流（了解）</a:t>
            </a:r>
            <a:endParaRPr lang="en-US" altLang="zh-CN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7688" y="764704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ea typeface="宋体" pitchFamily="2" charset="-122"/>
              </a:rPr>
              <a:t>数据流（了解）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7528" y="1508586"/>
            <a:ext cx="856895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为了方便地操作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语言的基本数据类型的数据，可以使用数据流。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数据流有两个类：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用于读取和写出基本数据类型的数据）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DataInputStream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DataOutputStream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分别“套接”在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InputStream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OutputStream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节点流上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800" b="1" dirty="0" err="1">
                <a:ea typeface="宋体" pitchFamily="2" charset="-122"/>
                <a:cs typeface="Times New Roman" pitchFamily="18" charset="0"/>
              </a:rPr>
              <a:t>DataInputStream</a:t>
            </a: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中的方法</a:t>
            </a:r>
            <a:endParaRPr lang="en-US" altLang="zh-CN" sz="2800" b="1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readBoolean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		byte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readByte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char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readChar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			float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readFloat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double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readDouble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		short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readShort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long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readLong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		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String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readUTF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                                void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readFully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(byte[] b)</a:t>
            </a: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800" b="1" dirty="0" err="1">
                <a:ea typeface="宋体" pitchFamily="2" charset="-122"/>
                <a:cs typeface="Times New Roman" pitchFamily="18" charset="0"/>
              </a:rPr>
              <a:t>DataOutputStream</a:t>
            </a: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中的方法</a:t>
            </a:r>
            <a:endParaRPr lang="en-US" altLang="zh-CN" sz="2800" b="1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将上述的方法的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read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改为相应的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write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即可。</a:t>
            </a:r>
          </a:p>
        </p:txBody>
      </p:sp>
    </p:spTree>
    <p:extLst>
      <p:ext uri="{BB962C8B-B14F-4D97-AF65-F5344CB8AC3E}">
        <p14:creationId xmlns:p14="http://schemas.microsoft.com/office/powerpoint/2010/main" val="54928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8592" y="873288"/>
            <a:ext cx="881588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DataOutputStream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dos = null;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try {	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创建连接到指定文件的数据输出流对象</a:t>
            </a:r>
          </a:p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dos = new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DataOutputStream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(new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FileOutputStream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	"d:\\IOTest\\destData.dat"));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dos.writeUTF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("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ab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中国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");  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写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UTF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字符串</a:t>
            </a:r>
          </a:p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dos.writeBoolean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(false);  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写入布尔值</a:t>
            </a:r>
          </a:p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dos.writeLong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(1234567890L);  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写入长整数</a:t>
            </a:r>
          </a:p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写文件成功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!");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} catch (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e) {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e.printStackTrace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} finally {	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关闭流对象</a:t>
            </a:r>
          </a:p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try {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if (dos != null) {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// 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关闭过滤流时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会自动关闭它包装的底层节点流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dos.close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(); </a:t>
            </a:r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}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} catch (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e) {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e.printStackTrace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}	}</a:t>
            </a:r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19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3712" y="692696"/>
            <a:ext cx="5472608" cy="792088"/>
          </a:xfrm>
        </p:spPr>
        <p:txBody>
          <a:bodyPr/>
          <a:lstStyle/>
          <a:p>
            <a:r>
              <a:rPr lang="en-US" altLang="zh-CN" b="1" dirty="0" err="1" smtClean="0">
                <a:latin typeface="+mn-lt"/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7528" y="1628800"/>
            <a:ext cx="8568952" cy="460851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类支持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“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随机访问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”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的方式，程序可以直接跳到文件的任意地方来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读、写文件</a:t>
            </a:r>
            <a:endParaRPr lang="en-US" altLang="zh-CN" sz="2400" b="1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支持只访问文件的部分内容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可以向已存在的文件后追加内容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对象包含一个记录指针，用以标示当前读写处的位置。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类对象可以自由移动记录指针：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long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getFilePointer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获取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文件记录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指针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的当前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位置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seek(long pos)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将文件记录指针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定位到 </a:t>
            </a:r>
            <a:r>
              <a:rPr lang="en-US" altLang="zh-CN" b="1" dirty="0" err="1" smtClean="0">
                <a:ea typeface="宋体" pitchFamily="2" charset="-122"/>
                <a:cs typeface="Times New Roman" pitchFamily="18" charset="0"/>
              </a:rPr>
              <a:t>pos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位置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05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3287688" y="2771638"/>
            <a:ext cx="4968552" cy="10174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287688" y="2996952"/>
            <a:ext cx="4968552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柱形 1"/>
          <p:cNvSpPr/>
          <p:nvPr/>
        </p:nvSpPr>
        <p:spPr>
          <a:xfrm>
            <a:off x="2279576" y="2492896"/>
            <a:ext cx="1008112" cy="16561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</a:t>
            </a:r>
          </a:p>
        </p:txBody>
      </p:sp>
      <p:sp>
        <p:nvSpPr>
          <p:cNvPr id="3" name="矩形 2"/>
          <p:cNvSpPr/>
          <p:nvPr/>
        </p:nvSpPr>
        <p:spPr>
          <a:xfrm>
            <a:off x="8256240" y="2483468"/>
            <a:ext cx="144016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程序</a:t>
            </a:r>
          </a:p>
        </p:txBody>
      </p:sp>
      <p:sp>
        <p:nvSpPr>
          <p:cNvPr id="4" name="矩形 3"/>
          <p:cNvSpPr/>
          <p:nvPr/>
        </p:nvSpPr>
        <p:spPr>
          <a:xfrm>
            <a:off x="3287688" y="3212976"/>
            <a:ext cx="4968552" cy="170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4007768" y="2348880"/>
            <a:ext cx="3384376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511824" y="155679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输入流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4079776" y="4365104"/>
            <a:ext cx="3312368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727848" y="458112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输出流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2495600" y="3298272"/>
            <a:ext cx="1728192" cy="229096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063552" y="551723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节点流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H="1" flipV="1">
            <a:off x="7104112" y="3298272"/>
            <a:ext cx="1152128" cy="2403626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256240" y="5464029"/>
            <a:ext cx="241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字节流</a:t>
            </a:r>
            <a:endParaRPr lang="en-US" altLang="zh-CN" dirty="0"/>
          </a:p>
          <a:p>
            <a:r>
              <a:rPr lang="zh-CN" altLang="en-US" dirty="0"/>
              <a:t>字符流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6168008" y="3454082"/>
            <a:ext cx="72008" cy="224781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627948" y="5701898"/>
            <a:ext cx="212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处理流</a:t>
            </a:r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6528048" y="3573016"/>
            <a:ext cx="360040" cy="2128882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72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9570" y="692696"/>
            <a:ext cx="5860766" cy="792088"/>
          </a:xfrm>
        </p:spPr>
        <p:txBody>
          <a:bodyPr>
            <a:normAutofit/>
          </a:bodyPr>
          <a:lstStyle/>
          <a:p>
            <a:r>
              <a:rPr lang="en-US" altLang="zh-CN" b="1" dirty="0" err="1" smtClean="0">
                <a:latin typeface="+mn-lt"/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3512" y="1600201"/>
            <a:ext cx="8784976" cy="45259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构造器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b="1" dirty="0" err="1"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>
                <a:ea typeface="宋体" pitchFamily="2" charset="-122"/>
                <a:cs typeface="Times New Roman" pitchFamily="18" charset="0"/>
                <a:hlinkClick r:id="rId2" action="ppaction://hlinkfile" tooltip="java.io 中的类"/>
              </a:rPr>
              <a:t>File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file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dirty="0">
                <a:ea typeface="宋体" pitchFamily="2" charset="-122"/>
                <a:cs typeface="Times New Roman" pitchFamily="18" charset="0"/>
                <a:hlinkClick r:id="rId3" action="ppaction://hlinkfile" tooltip="java.lang 中的类"/>
              </a:rPr>
              <a:t>String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mode) 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b="1" dirty="0" err="1"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>
                <a:ea typeface="宋体" pitchFamily="2" charset="-122"/>
                <a:cs typeface="Times New Roman" pitchFamily="18" charset="0"/>
                <a:hlinkClick r:id="rId3" action="ppaction://hlinkfile" tooltip="java.lang 中的类"/>
              </a:rPr>
              <a:t>String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name, </a:t>
            </a:r>
            <a:r>
              <a:rPr lang="en-US" altLang="zh-CN" dirty="0">
                <a:ea typeface="宋体" pitchFamily="2" charset="-122"/>
                <a:cs typeface="Times New Roman" pitchFamily="18" charset="0"/>
                <a:hlinkClick r:id="rId3" action="ppaction://hlinkfile" tooltip="java.lang 中的类"/>
              </a:rPr>
              <a:t>String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mode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创建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类实例需要指定一个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mode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参数，该参数指定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的访问模式：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r: 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以只读方式打开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rw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：打开以便读取和写入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rwd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打开以便读取和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写入；同步文件内容的更新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ws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打开以便读取和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写入；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同步文件内容和元数据的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更新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8112224" y="2420888"/>
            <a:ext cx="1152128" cy="93610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99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11824" y="838454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ea typeface="宋体" pitchFamily="2" charset="-122"/>
              </a:rPr>
              <a:t>读取文件内容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1544" y="1568982"/>
            <a:ext cx="83529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cs typeface="Times New Roman" pitchFamily="18" charset="0"/>
              </a:rPr>
              <a:t>RandomAccessFile</a:t>
            </a:r>
            <a:r>
              <a:rPr lang="en-US" altLang="zh-CN" sz="2400" dirty="0">
                <a:cs typeface="Times New Roman" pitchFamily="18" charset="0"/>
              </a:rPr>
              <a:t> </a:t>
            </a:r>
            <a:r>
              <a:rPr lang="en-US" altLang="zh-CN" sz="2400" dirty="0" err="1">
                <a:cs typeface="Times New Roman" pitchFamily="18" charset="0"/>
              </a:rPr>
              <a:t>raf</a:t>
            </a:r>
            <a:r>
              <a:rPr lang="en-US" altLang="zh-CN" sz="2400" dirty="0">
                <a:cs typeface="Times New Roman" pitchFamily="18" charset="0"/>
              </a:rPr>
              <a:t> = new </a:t>
            </a:r>
            <a:r>
              <a:rPr lang="en-US" altLang="zh-CN" sz="2400" dirty="0" err="1">
                <a:cs typeface="Times New Roman" pitchFamily="18" charset="0"/>
              </a:rPr>
              <a:t>RandomAccessFile</a:t>
            </a:r>
            <a:r>
              <a:rPr lang="en-US" altLang="zh-CN" sz="2400" dirty="0">
                <a:cs typeface="Times New Roman" pitchFamily="18" charset="0"/>
              </a:rPr>
              <a:t>(“test.txt”, “</a:t>
            </a:r>
            <a:r>
              <a:rPr lang="en-US" altLang="zh-CN" sz="2400" dirty="0" err="1">
                <a:cs typeface="Times New Roman" pitchFamily="18" charset="0"/>
              </a:rPr>
              <a:t>rw</a:t>
            </a:r>
            <a:r>
              <a:rPr lang="en-US" altLang="zh-CN" sz="2400" dirty="0">
                <a:cs typeface="Times New Roman" pitchFamily="18" charset="0"/>
              </a:rPr>
              <a:t>”</a:t>
            </a:r>
            <a:r>
              <a:rPr lang="zh-CN" altLang="en-US" sz="2400" dirty="0">
                <a:cs typeface="Times New Roman" pitchFamily="18" charset="0"/>
              </a:rPr>
              <a:t>）</a:t>
            </a:r>
            <a:r>
              <a:rPr lang="en-US" altLang="zh-CN" sz="2400" dirty="0">
                <a:cs typeface="Times New Roman" pitchFamily="18" charset="0"/>
              </a:rPr>
              <a:t>;	</a:t>
            </a:r>
            <a:r>
              <a:rPr lang="en-US" altLang="zh-CN" sz="2400" dirty="0" err="1">
                <a:cs typeface="Times New Roman" pitchFamily="18" charset="0"/>
              </a:rPr>
              <a:t>raf.seek</a:t>
            </a:r>
            <a:r>
              <a:rPr lang="en-US" altLang="zh-CN" sz="2400" dirty="0">
                <a:cs typeface="Times New Roman" pitchFamily="18" charset="0"/>
              </a:rPr>
              <a:t>(5);</a:t>
            </a:r>
          </a:p>
          <a:p>
            <a:r>
              <a:rPr lang="en-US" altLang="zh-CN" sz="2400" dirty="0">
                <a:cs typeface="Times New Roman" pitchFamily="18" charset="0"/>
              </a:rPr>
              <a:t>	byte [] b = new byte[1024];</a:t>
            </a:r>
          </a:p>
          <a:p>
            <a:endParaRPr lang="en-US" altLang="zh-CN" sz="2400" dirty="0">
              <a:cs typeface="Times New Roman" pitchFamily="18" charset="0"/>
            </a:endParaRPr>
          </a:p>
          <a:p>
            <a:r>
              <a:rPr lang="en-US" altLang="zh-CN" sz="2400" dirty="0">
                <a:cs typeface="Times New Roman" pitchFamily="18" charset="0"/>
              </a:rPr>
              <a:t>	</a:t>
            </a:r>
            <a:r>
              <a:rPr lang="en-US" altLang="zh-CN" sz="2400" dirty="0" err="1">
                <a:cs typeface="Times New Roman" pitchFamily="18" charset="0"/>
              </a:rPr>
              <a:t>int</a:t>
            </a:r>
            <a:r>
              <a:rPr lang="en-US" altLang="zh-CN" sz="2400" dirty="0">
                <a:cs typeface="Times New Roman" pitchFamily="18" charset="0"/>
              </a:rPr>
              <a:t> off = 0;</a:t>
            </a:r>
          </a:p>
          <a:p>
            <a:r>
              <a:rPr lang="en-US" altLang="zh-CN" sz="2400" dirty="0">
                <a:cs typeface="Times New Roman" pitchFamily="18" charset="0"/>
              </a:rPr>
              <a:t>	</a:t>
            </a:r>
            <a:r>
              <a:rPr lang="en-US" altLang="zh-CN" sz="2400" dirty="0" err="1">
                <a:cs typeface="Times New Roman" pitchFamily="18" charset="0"/>
              </a:rPr>
              <a:t>int</a:t>
            </a:r>
            <a:r>
              <a:rPr lang="en-US" altLang="zh-CN" sz="2400" dirty="0">
                <a:cs typeface="Times New Roman" pitchFamily="18" charset="0"/>
              </a:rPr>
              <a:t> </a:t>
            </a:r>
            <a:r>
              <a:rPr lang="en-US" altLang="zh-CN" sz="2400" dirty="0" err="1">
                <a:cs typeface="Times New Roman" pitchFamily="18" charset="0"/>
              </a:rPr>
              <a:t>len</a:t>
            </a:r>
            <a:r>
              <a:rPr lang="en-US" altLang="zh-CN" sz="2400" dirty="0">
                <a:cs typeface="Times New Roman" pitchFamily="18" charset="0"/>
              </a:rPr>
              <a:t> = 5;</a:t>
            </a:r>
          </a:p>
          <a:p>
            <a:r>
              <a:rPr lang="en-US" altLang="zh-CN" sz="2400" dirty="0">
                <a:cs typeface="Times New Roman" pitchFamily="18" charset="0"/>
              </a:rPr>
              <a:t>	</a:t>
            </a:r>
            <a:r>
              <a:rPr lang="en-US" altLang="zh-CN" sz="2400" dirty="0" err="1">
                <a:cs typeface="Times New Roman" pitchFamily="18" charset="0"/>
              </a:rPr>
              <a:t>raf.read</a:t>
            </a:r>
            <a:r>
              <a:rPr lang="en-US" altLang="zh-CN" sz="2400" dirty="0">
                <a:cs typeface="Times New Roman" pitchFamily="18" charset="0"/>
              </a:rPr>
              <a:t>(b, off, </a:t>
            </a:r>
            <a:r>
              <a:rPr lang="en-US" altLang="zh-CN" sz="2400" dirty="0" err="1">
                <a:cs typeface="Times New Roman" pitchFamily="18" charset="0"/>
              </a:rPr>
              <a:t>len</a:t>
            </a:r>
            <a:r>
              <a:rPr lang="en-US" altLang="zh-CN" sz="2400" dirty="0">
                <a:cs typeface="Times New Roman" pitchFamily="18" charset="0"/>
              </a:rPr>
              <a:t>);</a:t>
            </a:r>
          </a:p>
          <a:p>
            <a:r>
              <a:rPr lang="en-US" altLang="zh-CN" sz="2400" dirty="0">
                <a:cs typeface="Times New Roman" pitchFamily="18" charset="0"/>
              </a:rPr>
              <a:t>		</a:t>
            </a:r>
          </a:p>
          <a:p>
            <a:r>
              <a:rPr lang="en-US" altLang="zh-CN" sz="2400" dirty="0">
                <a:cs typeface="Times New Roman" pitchFamily="18" charset="0"/>
              </a:rPr>
              <a:t>	String </a:t>
            </a:r>
            <a:r>
              <a:rPr lang="en-US" altLang="zh-CN" sz="2400" dirty="0" err="1">
                <a:cs typeface="Times New Roman" pitchFamily="18" charset="0"/>
              </a:rPr>
              <a:t>str</a:t>
            </a:r>
            <a:r>
              <a:rPr lang="en-US" altLang="zh-CN" sz="2400" dirty="0">
                <a:cs typeface="Times New Roman" pitchFamily="18" charset="0"/>
              </a:rPr>
              <a:t> = new String(b, 0, </a:t>
            </a:r>
            <a:r>
              <a:rPr lang="en-US" altLang="zh-CN" sz="2400" dirty="0" err="1">
                <a:cs typeface="Times New Roman" pitchFamily="18" charset="0"/>
              </a:rPr>
              <a:t>len</a:t>
            </a:r>
            <a:r>
              <a:rPr lang="en-US" altLang="zh-CN" sz="2400" dirty="0">
                <a:cs typeface="Times New Roman" pitchFamily="18" charset="0"/>
              </a:rPr>
              <a:t>);</a:t>
            </a:r>
          </a:p>
          <a:p>
            <a:r>
              <a:rPr lang="en-US" altLang="zh-CN" sz="2400" dirty="0">
                <a:cs typeface="Times New Roman" pitchFamily="18" charset="0"/>
              </a:rPr>
              <a:t>	</a:t>
            </a:r>
            <a:r>
              <a:rPr lang="en-US" altLang="zh-CN" sz="2400" dirty="0" err="1">
                <a:cs typeface="Times New Roman" pitchFamily="18" charset="0"/>
              </a:rPr>
              <a:t>System.out.println</a:t>
            </a:r>
            <a:r>
              <a:rPr lang="en-US" altLang="zh-CN" sz="2400" dirty="0">
                <a:cs typeface="Times New Roman" pitchFamily="18" charset="0"/>
              </a:rPr>
              <a:t>(</a:t>
            </a:r>
            <a:r>
              <a:rPr lang="en-US" altLang="zh-CN" sz="2400" dirty="0" err="1">
                <a:cs typeface="Times New Roman" pitchFamily="18" charset="0"/>
              </a:rPr>
              <a:t>str</a:t>
            </a:r>
            <a:r>
              <a:rPr lang="en-US" altLang="zh-CN" sz="2400" dirty="0">
                <a:cs typeface="Times New Roman" pitchFamily="18" charset="0"/>
              </a:rPr>
              <a:t>);</a:t>
            </a:r>
          </a:p>
          <a:p>
            <a:r>
              <a:rPr lang="en-US" altLang="zh-CN" sz="2400" dirty="0">
                <a:cs typeface="Times New Roman" pitchFamily="18" charset="0"/>
              </a:rPr>
              <a:t>		</a:t>
            </a:r>
          </a:p>
          <a:p>
            <a:r>
              <a:rPr lang="en-US" altLang="zh-CN" sz="2400" dirty="0">
                <a:cs typeface="Times New Roman" pitchFamily="18" charset="0"/>
              </a:rPr>
              <a:t>	</a:t>
            </a:r>
            <a:r>
              <a:rPr lang="en-US" altLang="zh-CN" sz="2400" dirty="0" err="1">
                <a:cs typeface="Times New Roman" pitchFamily="18" charset="0"/>
              </a:rPr>
              <a:t>raf.close</a:t>
            </a:r>
            <a:r>
              <a:rPr lang="en-US" altLang="zh-CN" sz="2400" dirty="0">
                <a:cs typeface="Times New Roman" pitchFamily="18" charset="0"/>
              </a:rPr>
              <a:t>();</a:t>
            </a:r>
            <a:endParaRPr lang="zh-CN" altLang="en-US" sz="24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27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7848" y="766446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宋体" pitchFamily="2" charset="-122"/>
                <a:ea typeface="宋体" pitchFamily="2" charset="-122"/>
              </a:rPr>
              <a:t>写入文件内容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7528" y="1506264"/>
            <a:ext cx="86409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raf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= new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("test.txt", "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rw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");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raf.seek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(5);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//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先读出来</a:t>
            </a: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String temp =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raf.readLine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raf.seek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(5);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raf.write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("xyz".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getBytes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());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raf.write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temp.getBytes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());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raf.close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();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03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2166910" y="2445246"/>
            <a:ext cx="7786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smtClean="0">
                <a:solidFill>
                  <a:schemeClr val="bg1"/>
                </a:solidFill>
              </a:rPr>
              <a:t>第五节 </a:t>
            </a:r>
            <a:r>
              <a:rPr lang="zh-CN" altLang="en-US" sz="4400" dirty="0">
                <a:solidFill>
                  <a:schemeClr val="bg1"/>
                </a:solidFill>
              </a:rPr>
              <a:t>使用</a:t>
            </a:r>
            <a:r>
              <a:rPr lang="en-US" altLang="zh-CN" sz="4400" dirty="0" err="1">
                <a:solidFill>
                  <a:schemeClr val="bg1"/>
                </a:solidFill>
              </a:rPr>
              <a:t>java.io.File</a:t>
            </a:r>
            <a:r>
              <a:rPr lang="zh-CN" altLang="en-US" sz="4400" dirty="0">
                <a:solidFill>
                  <a:schemeClr val="bg1"/>
                </a:solidFill>
              </a:rPr>
              <a:t>类</a:t>
            </a:r>
            <a:endParaRPr lang="en-US" altLang="zh-CN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9776" y="764704"/>
            <a:ext cx="4340618" cy="792088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File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79576" y="1844824"/>
            <a:ext cx="7704856" cy="302433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java.io.File类：</a:t>
            </a:r>
            <a:r>
              <a:rPr lang="zh-CN" altLang="en-US" sz="2400" b="1" dirty="0">
                <a:ea typeface="宋体" pitchFamily="2" charset="-122"/>
              </a:rPr>
              <a:t>文件和目录路径名的抽象表示形式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，与平台无关</a:t>
            </a:r>
            <a:endParaRPr lang="en-US" altLang="zh-CN" sz="2400" b="1" dirty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File 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能新建、删除、重命名文件和目录，但 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File 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不能访问文件内容本身。如果需要访问文件内容本身，则需要使用输入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输出流。</a:t>
            </a:r>
            <a:endParaRPr lang="en-US" altLang="zh-CN" sz="2400" b="1" dirty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File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对象可以作为参数传递给流的构造函数</a:t>
            </a:r>
          </a:p>
        </p:txBody>
      </p:sp>
    </p:spTree>
    <p:extLst>
      <p:ext uri="{BB962C8B-B14F-4D97-AF65-F5344CB8AC3E}">
        <p14:creationId xmlns:p14="http://schemas.microsoft.com/office/powerpoint/2010/main" val="201246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5591944" y="802640"/>
            <a:ext cx="18870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+mn-lt"/>
                <a:cs typeface="Times New Roman" pitchFamily="18" charset="0"/>
              </a:rPr>
              <a:t>File类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1953866" y="1448971"/>
            <a:ext cx="8534623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800" b="1" dirty="0">
                <a:latin typeface="+mn-lt"/>
                <a:cs typeface="Times New Roman" pitchFamily="18" charset="0"/>
              </a:rPr>
              <a:t>File类的常见构造方法：</a:t>
            </a:r>
          </a:p>
          <a:p>
            <a:pPr marL="720000" lvl="1" indent="-342900" eaLnBrk="1" hangingPunct="1"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public File(String pathname)</a:t>
            </a:r>
          </a:p>
          <a:p>
            <a:pPr eaLnBrk="1" hangingPunct="1"/>
            <a:r>
              <a:rPr lang="zh-CN" altLang="en-US" sz="2400" dirty="0">
                <a:latin typeface="+mn-lt"/>
                <a:cs typeface="Times New Roman" pitchFamily="18" charset="0"/>
              </a:rPr>
              <a:t>         以pathname为路径创建File对象，可以是绝对路径或者相对路径，如果pathname是相对路径，则默认的当前路径在系统属性user.dir中存储。</a:t>
            </a:r>
          </a:p>
          <a:p>
            <a:pPr marL="720000" lvl="1" indent="-342900" eaLnBrk="1" hangingPunct="1"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public File(String parent,String child)</a:t>
            </a:r>
          </a:p>
          <a:p>
            <a:pPr eaLnBrk="1" hangingPunct="1"/>
            <a:r>
              <a:rPr lang="zh-CN" altLang="en-US" sz="2400" dirty="0">
                <a:latin typeface="+mn-lt"/>
                <a:cs typeface="Times New Roman" pitchFamily="18" charset="0"/>
              </a:rPr>
              <a:t>          以parent为父路径，child为子路径创建File对象。</a:t>
            </a:r>
          </a:p>
          <a:p>
            <a:pPr eaLnBrk="1" hangingPunct="1"/>
            <a:endParaRPr lang="zh-CN" altLang="en-US" sz="2400" dirty="0">
              <a:latin typeface="+mn-lt"/>
              <a:cs typeface="Times New Roman" pitchFamily="18" charset="0"/>
            </a:endParaRPr>
          </a:p>
          <a:p>
            <a:pPr marL="285750" indent="-285750" eaLnBrk="1" hangingPunct="1">
              <a:buFont typeface="Wingdings" pitchFamily="2" charset="2"/>
              <a:buChar char="l"/>
            </a:pPr>
            <a:r>
              <a:rPr lang="zh-CN" altLang="en-US" sz="2400" dirty="0">
                <a:latin typeface="+mn-lt"/>
                <a:cs typeface="Times New Roman" pitchFamily="18" charset="0"/>
              </a:rPr>
              <a:t>File的静态属性String separator存储了当前系统的路径分隔符。</a:t>
            </a:r>
            <a:endParaRPr lang="en-US" altLang="zh-CN" sz="2400" dirty="0">
              <a:latin typeface="+mn-lt"/>
              <a:cs typeface="Times New Roman" pitchFamily="18" charset="0"/>
            </a:endParaRP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zh-CN" altLang="en-US" sz="2400" dirty="0">
                <a:latin typeface="+mn-lt"/>
                <a:cs typeface="Times New Roman" pitchFamily="18" charset="0"/>
              </a:rPr>
              <a:t>在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UNIX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中，此字段为‘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/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’，在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Windows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中，为‘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\\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9900559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23792" y="620688"/>
            <a:ext cx="4340618" cy="792088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File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47528" y="1412776"/>
            <a:ext cx="32403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访问文件名：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getName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getPath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getAbsoluteFile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getAbsolutePath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getParent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renameTo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(File </a:t>
            </a:r>
            <a:r>
              <a:rPr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newName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2400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9966" y="1560598"/>
            <a:ext cx="26021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文件检测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exists()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canWrite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canRead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isFile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isDirectory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19536" y="4974033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文件操作相关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createNewFile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delete()</a:t>
            </a:r>
          </a:p>
        </p:txBody>
      </p:sp>
      <p:sp>
        <p:nvSpPr>
          <p:cNvPr id="5" name="矩形 4"/>
          <p:cNvSpPr/>
          <p:nvPr/>
        </p:nvSpPr>
        <p:spPr>
          <a:xfrm>
            <a:off x="7834754" y="1500350"/>
            <a:ext cx="25708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获取常规文件信息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lastModified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length()</a:t>
            </a:r>
            <a:endParaRPr lang="zh-CN" altLang="en-US" sz="24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71864" y="4264966"/>
            <a:ext cx="25202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目录操作相关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mkDir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mkDirs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list()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listFiles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endParaRPr lang="zh-CN" altLang="en-US" sz="24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7991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7528" y="908721"/>
            <a:ext cx="85689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 dir1 = new File("D:/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IOTest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/dir1");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(!dir1.exists()) {    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D:/IOTest/dir1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不存在，就创建为目录</a:t>
            </a:r>
          </a:p>
          <a:p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dir1.mkdir(); }</a:t>
            </a:r>
          </a:p>
          <a:p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创建以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dir1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为父目录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名为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"dir2"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File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对象</a:t>
            </a:r>
            <a:endParaRPr lang="en-US" altLang="zh-CN" sz="2400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 dir2 = new File(dir1, "dir2"); 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(!dir2.exists()) {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如果还不存在，就创建为目录</a:t>
            </a:r>
          </a:p>
          <a:p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dir2.mkdirs(); }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 dir4 = new File(dir1, "dir3/dir4");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(!dir4.exists())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dir4.mkdirs();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创建以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dir2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为父目录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名为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"test.txt"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File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对象</a:t>
            </a:r>
            <a:endParaRPr lang="en-US" altLang="zh-CN" sz="2400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new File(dir2, "test.txt"); 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(!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file.exists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()) {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如果还不存在，就创建为文件</a:t>
            </a:r>
          </a:p>
          <a:p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file.createNewFile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();}</a:t>
            </a:r>
            <a:endParaRPr lang="zh-CN" altLang="en-US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1455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47928" y="908721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ea typeface="宋体" pitchFamily="2" charset="-122"/>
              </a:rPr>
              <a:t>练 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91192" y="2060849"/>
            <a:ext cx="77768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利用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File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构造器，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new 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一个目录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file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）在其中创建多个文件和目录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）编写方法，实现删除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file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中文件的操作</a:t>
            </a:r>
          </a:p>
        </p:txBody>
      </p:sp>
    </p:spTree>
    <p:extLst>
      <p:ext uri="{BB962C8B-B14F-4D97-AF65-F5344CB8AC3E}">
        <p14:creationId xmlns:p14="http://schemas.microsoft.com/office/powerpoint/2010/main" val="10541709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47928" y="908721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ea typeface="宋体" pitchFamily="2" charset="-122"/>
              </a:rPr>
              <a:t>练 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91192" y="2060848"/>
            <a:ext cx="77768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800" dirty="0">
                <a:ea typeface="宋体" pitchFamily="2" charset="-122"/>
              </a:rPr>
              <a:t>编写程序，在</a:t>
            </a:r>
            <a:r>
              <a:rPr lang="en-US" altLang="zh-CN" sz="2800" dirty="0">
                <a:ea typeface="宋体" pitchFamily="2" charset="-122"/>
              </a:rPr>
              <a:t>main</a:t>
            </a:r>
            <a:r>
              <a:rPr lang="zh-CN" altLang="en-US" sz="2800" dirty="0">
                <a:ea typeface="宋体" pitchFamily="2" charset="-122"/>
              </a:rPr>
              <a:t>方法中，在当前目录下创建一个新目录</a:t>
            </a:r>
            <a:r>
              <a:rPr lang="en-US" altLang="zh-CN" sz="2800" dirty="0" err="1">
                <a:ea typeface="宋体" pitchFamily="2" charset="-122"/>
              </a:rPr>
              <a:t>newDir</a:t>
            </a:r>
            <a:r>
              <a:rPr lang="zh-CN" altLang="en-US" sz="2800" dirty="0">
                <a:ea typeface="宋体" pitchFamily="2" charset="-122"/>
              </a:rPr>
              <a:t>；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800" dirty="0">
                <a:ea typeface="宋体" pitchFamily="2" charset="-122"/>
              </a:rPr>
              <a:t>获取当前目录中所有文件列表信息，把这些信息写到目录</a:t>
            </a:r>
            <a:r>
              <a:rPr lang="en-US" altLang="zh-CN" sz="2800" dirty="0" err="1">
                <a:ea typeface="宋体" pitchFamily="2" charset="-122"/>
              </a:rPr>
              <a:t>newDir</a:t>
            </a:r>
            <a:r>
              <a:rPr lang="zh-CN" altLang="en-US" sz="2800" dirty="0">
                <a:ea typeface="宋体" pitchFamily="2" charset="-122"/>
              </a:rPr>
              <a:t>中的</a:t>
            </a:r>
            <a:r>
              <a:rPr lang="en-US" altLang="zh-CN" sz="2800" dirty="0">
                <a:ea typeface="宋体" pitchFamily="2" charset="-122"/>
              </a:rPr>
              <a:t>info.txt</a:t>
            </a:r>
            <a:r>
              <a:rPr lang="zh-CN" altLang="en-US" sz="2800" dirty="0">
                <a:ea typeface="宋体" pitchFamily="2" charset="-122"/>
              </a:rPr>
              <a:t>文件中。</a:t>
            </a:r>
          </a:p>
        </p:txBody>
      </p:sp>
    </p:spTree>
    <p:extLst>
      <p:ext uri="{BB962C8B-B14F-4D97-AF65-F5344CB8AC3E}">
        <p14:creationId xmlns:p14="http://schemas.microsoft.com/office/powerpoint/2010/main" val="1054170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83832" y="630962"/>
            <a:ext cx="3556510" cy="781814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流的分类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5520" y="1340768"/>
            <a:ext cx="8712968" cy="33843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按操作</a:t>
            </a:r>
            <a:r>
              <a:rPr lang="zh-CN" altLang="en-US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数据单位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不同分为：</a:t>
            </a:r>
            <a:r>
              <a:rPr lang="zh-CN" altLang="en-US" sz="2600" b="1" dirty="0">
                <a:ea typeface="宋体" pitchFamily="2" charset="-122"/>
                <a:cs typeface="Times New Roman" pitchFamily="18" charset="0"/>
              </a:rPr>
              <a:t>字节流</a:t>
            </a:r>
            <a:r>
              <a:rPr lang="en-US" altLang="zh-CN" sz="2600" b="1" dirty="0">
                <a:ea typeface="宋体" pitchFamily="2" charset="-122"/>
                <a:cs typeface="Times New Roman" pitchFamily="18" charset="0"/>
              </a:rPr>
              <a:t>(8 bit)</a:t>
            </a:r>
            <a:r>
              <a:rPr lang="zh-CN" altLang="en-US" sz="2600" b="1" dirty="0">
                <a:ea typeface="宋体" pitchFamily="2" charset="-122"/>
                <a:cs typeface="Times New Roman" pitchFamily="18" charset="0"/>
              </a:rPr>
              <a:t>，字符流</a:t>
            </a:r>
            <a:r>
              <a:rPr lang="en-US" altLang="zh-CN" sz="2600" b="1" dirty="0">
                <a:ea typeface="宋体" pitchFamily="2" charset="-122"/>
                <a:cs typeface="Times New Roman" pitchFamily="18" charset="0"/>
              </a:rPr>
              <a:t>(16 bit)</a:t>
            </a:r>
            <a:r>
              <a:rPr lang="zh-CN" altLang="en-US" sz="2600" b="1" dirty="0">
                <a:ea typeface="宋体" pitchFamily="2" charset="-122"/>
                <a:cs typeface="Times New Roman" pitchFamily="18" charset="0"/>
              </a:rPr>
              <a:t>  </a:t>
            </a:r>
          </a:p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按数据流的</a:t>
            </a:r>
            <a:r>
              <a:rPr lang="zh-CN" altLang="en-US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流向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不同分为：</a:t>
            </a:r>
            <a:r>
              <a:rPr lang="zh-CN" altLang="en-US" sz="2600" b="1" dirty="0">
                <a:ea typeface="宋体" pitchFamily="2" charset="-122"/>
                <a:cs typeface="Times New Roman" pitchFamily="18" charset="0"/>
              </a:rPr>
              <a:t>输入流，输出流</a:t>
            </a:r>
          </a:p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按流的</a:t>
            </a:r>
            <a:r>
              <a:rPr lang="zh-CN" altLang="en-US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角色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的不同分为：</a:t>
            </a:r>
            <a:r>
              <a:rPr lang="zh-CN" altLang="en-US" sz="2600" b="1" dirty="0">
                <a:ea typeface="宋体" pitchFamily="2" charset="-122"/>
                <a:cs typeface="Times New Roman" pitchFamily="18" charset="0"/>
              </a:rPr>
              <a:t>节点流，处理流</a:t>
            </a:r>
            <a:endParaRPr lang="en-US" altLang="zh-CN" sz="2600" b="1" dirty="0"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5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067894"/>
              </p:ext>
            </p:extLst>
          </p:nvPr>
        </p:nvGraphicFramePr>
        <p:xfrm>
          <a:off x="2423592" y="3140968"/>
          <a:ext cx="6984776" cy="1584176"/>
        </p:xfrm>
        <a:graphic>
          <a:graphicData uri="http://schemas.openxmlformats.org/drawingml/2006/table">
            <a:tbl>
              <a:tblPr/>
              <a:tblGrid>
                <a:gridCol w="2327131"/>
                <a:gridCol w="2328823"/>
                <a:gridCol w="2328822"/>
              </a:tblGrid>
              <a:tr h="5274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(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抽象基类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)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字节流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字符流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5274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输入流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InputStream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Reader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292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输出流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OutputStream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Writer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19536" y="4869161"/>
            <a:ext cx="8496944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Java的IO流共涉及40多个类，实际上非常规则，都是从如下4个抽象基类派生的。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由这四个类派生出来的子类名称都是以其父类名作为子类名后缀。</a:t>
            </a:r>
          </a:p>
        </p:txBody>
      </p:sp>
    </p:spTree>
    <p:extLst>
      <p:ext uri="{BB962C8B-B14F-4D97-AF65-F5344CB8AC3E}">
        <p14:creationId xmlns:p14="http://schemas.microsoft.com/office/powerpoint/2010/main" val="89933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896" y="54898"/>
            <a:ext cx="2808312" cy="637798"/>
          </a:xfrm>
        </p:spPr>
        <p:txBody>
          <a:bodyPr>
            <a:no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IO 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流体系</a:t>
            </a:r>
            <a:endParaRPr lang="zh-CN" altLang="en-US" b="1" dirty="0">
              <a:solidFill>
                <a:srgbClr val="FFFF00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3" name="Picture 2" descr="C:\Users\shkstart\Desktop\图片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932" y="980728"/>
            <a:ext cx="8730556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89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7728" y="620688"/>
            <a:ext cx="5428718" cy="781814"/>
          </a:xfrm>
        </p:spPr>
        <p:txBody>
          <a:bodyPr/>
          <a:lstStyle/>
          <a:p>
            <a:r>
              <a:rPr lang="en-US" altLang="zh-CN" b="1" dirty="0" err="1" smtClean="0">
                <a:latin typeface="+mn-lt"/>
                <a:ea typeface="宋体" pitchFamily="2" charset="-122"/>
                <a:cs typeface="Times New Roman" pitchFamily="18" charset="0"/>
              </a:rPr>
              <a:t>InputStream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 &amp; Reader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9456" y="1556792"/>
            <a:ext cx="10081120" cy="473713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InputStream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Reader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是所有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输入流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的基类。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InputStream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（典型实现：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FileInputStream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）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read()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read(byte[] b)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read(byte[] b,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off,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len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Reader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（典型实现：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FileReader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）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read()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read(char [] c)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read(char [] c,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off,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len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程序中打开的文件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IO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资源不属于内存里的资源，垃圾回收机制无法回收该资源，所以应该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显式关闭文件 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IO 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资源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2111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3712" y="620688"/>
            <a:ext cx="5500726" cy="853822"/>
          </a:xfrm>
        </p:spPr>
        <p:txBody>
          <a:bodyPr/>
          <a:lstStyle/>
          <a:p>
            <a:r>
              <a:rPr lang="en-US" altLang="zh-CN" b="1" dirty="0" err="1" smtClean="0">
                <a:latin typeface="+mn-lt"/>
                <a:ea typeface="宋体" pitchFamily="2" charset="-122"/>
                <a:cs typeface="Times New Roman" pitchFamily="18" charset="0"/>
              </a:rPr>
              <a:t>OutputStream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 &amp; Writer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3512" y="1628800"/>
            <a:ext cx="9443392" cy="444967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OutputStream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Writer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也非常相似：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write(</a:t>
            </a:r>
            <a:r>
              <a:rPr lang="en-US" altLang="zh-CN" b="1" dirty="0" err="1" smtClean="0">
                <a:solidFill>
                  <a:srgbClr val="00B05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 smtClean="0">
                <a:solidFill>
                  <a:srgbClr val="00B050"/>
                </a:solidFill>
                <a:ea typeface="宋体" pitchFamily="2" charset="-122"/>
                <a:cs typeface="Times New Roman" pitchFamily="18" charset="0"/>
              </a:rPr>
              <a:t> b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/</a:t>
            </a:r>
            <a:r>
              <a:rPr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c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write(</a:t>
            </a:r>
            <a:r>
              <a:rPr lang="en-US" altLang="zh-CN" b="1" dirty="0" smtClean="0">
                <a:solidFill>
                  <a:srgbClr val="00B050"/>
                </a:solidFill>
                <a:ea typeface="宋体" pitchFamily="2" charset="-122"/>
                <a:cs typeface="Times New Roman" pitchFamily="18" charset="0"/>
              </a:rPr>
              <a:t>byte[] b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/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char[] </a:t>
            </a:r>
            <a:r>
              <a:rPr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cbuf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write(</a:t>
            </a:r>
            <a:r>
              <a:rPr lang="en-US" altLang="zh-CN" b="1" dirty="0" smtClean="0">
                <a:solidFill>
                  <a:srgbClr val="00B050"/>
                </a:solidFill>
                <a:ea typeface="宋体" pitchFamily="2" charset="-122"/>
                <a:cs typeface="Times New Roman" pitchFamily="18" charset="0"/>
              </a:rPr>
              <a:t>byte[] b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/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char[] buff,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off,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len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oid flush();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oid close();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需要先刷新，再关闭此流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因为字符流直接以字符作为操作单位，所以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Writer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可以用字符串来替换字符数组，即以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String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对象作为参数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void write(String </a:t>
            </a:r>
            <a:r>
              <a:rPr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void write(String </a:t>
            </a:r>
            <a:r>
              <a:rPr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off, </a:t>
            </a:r>
            <a:r>
              <a:rPr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len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);</a:t>
            </a:r>
            <a:endParaRPr lang="zh-CN" altLang="en-US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15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</a:spPr>
      <a:bodyPr rtlCol="0" anchor="ctr"/>
      <a:lstStyle>
        <a:defPPr algn="ctr">
          <a:defRPr b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C0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JSE-11(集合与泛型)</Template>
  <TotalTime>13528</TotalTime>
  <Words>3435</Words>
  <Application>Microsoft Office PowerPoint</Application>
  <PresentationFormat>宽屏</PresentationFormat>
  <Paragraphs>518</Paragraphs>
  <Slides>60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9" baseType="lpstr">
      <vt:lpstr>Arial Unicode MS</vt:lpstr>
      <vt:lpstr>楷体</vt:lpstr>
      <vt:lpstr>宋体</vt:lpstr>
      <vt:lpstr>Arial</vt:lpstr>
      <vt:lpstr>Calibri</vt:lpstr>
      <vt:lpstr>Times</vt:lpstr>
      <vt:lpstr>Times New Roman</vt:lpstr>
      <vt:lpstr>Wingdings</vt:lpstr>
      <vt:lpstr>PPT模板</vt:lpstr>
      <vt:lpstr>第12章   IO流</vt:lpstr>
      <vt:lpstr>本章内容</vt:lpstr>
      <vt:lpstr>PowerPoint 演示文稿</vt:lpstr>
      <vt:lpstr>PowerPoint 演示文稿</vt:lpstr>
      <vt:lpstr>PowerPoint 演示文稿</vt:lpstr>
      <vt:lpstr>流的分类</vt:lpstr>
      <vt:lpstr>IO 流体系</vt:lpstr>
      <vt:lpstr>InputStream &amp; Reader</vt:lpstr>
      <vt:lpstr>OutputStream &amp; Writer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处理流之一：缓冲流</vt:lpstr>
      <vt:lpstr>PowerPoint 演示文稿</vt:lpstr>
      <vt:lpstr>练 习</vt:lpstr>
      <vt:lpstr>PowerPoint 演示文稿</vt:lpstr>
      <vt:lpstr>PowerPoint 演示文稿</vt:lpstr>
      <vt:lpstr>PowerPoint 演示文稿</vt:lpstr>
      <vt:lpstr>字节流的包装与链接</vt:lpstr>
      <vt:lpstr>PowerPoint 演示文稿</vt:lpstr>
      <vt:lpstr>对象的序列化</vt:lpstr>
      <vt:lpstr>对象的序列化</vt:lpstr>
      <vt:lpstr>使用对象流序列化对象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RandomAccessFile 类</vt:lpstr>
      <vt:lpstr>RandomAccessFile 类</vt:lpstr>
      <vt:lpstr>PowerPoint 演示文稿</vt:lpstr>
      <vt:lpstr>PowerPoint 演示文稿</vt:lpstr>
      <vt:lpstr>PowerPoint 演示文稿</vt:lpstr>
      <vt:lpstr>File 类</vt:lpstr>
      <vt:lpstr>PowerPoint 演示文稿</vt:lpstr>
      <vt:lpstr>File 类</vt:lpstr>
      <vt:lpstr>PowerPoint 演示文稿</vt:lpstr>
      <vt:lpstr>PowerPoint 演示文稿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LEE</dc:creator>
  <cp:lastModifiedBy>Windows 用户</cp:lastModifiedBy>
  <cp:revision>734</cp:revision>
  <dcterms:created xsi:type="dcterms:W3CDTF">2012-08-05T14:09:30Z</dcterms:created>
  <dcterms:modified xsi:type="dcterms:W3CDTF">2020-03-15T23:54:46Z</dcterms:modified>
</cp:coreProperties>
</file>