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8" r:id="rId2"/>
    <p:sldId id="601" r:id="rId3"/>
    <p:sldId id="602" r:id="rId4"/>
    <p:sldId id="529" r:id="rId5"/>
    <p:sldId id="530" r:id="rId6"/>
    <p:sldId id="553" r:id="rId7"/>
    <p:sldId id="607" r:id="rId8"/>
    <p:sldId id="603" r:id="rId9"/>
    <p:sldId id="554" r:id="rId10"/>
    <p:sldId id="555" r:id="rId11"/>
    <p:sldId id="577" r:id="rId12"/>
    <p:sldId id="532" r:id="rId13"/>
    <p:sldId id="604" r:id="rId14"/>
    <p:sldId id="557" r:id="rId15"/>
    <p:sldId id="558" r:id="rId16"/>
    <p:sldId id="559" r:id="rId17"/>
    <p:sldId id="599" r:id="rId18"/>
    <p:sldId id="610" r:id="rId19"/>
    <p:sldId id="611" r:id="rId20"/>
    <p:sldId id="612" r:id="rId21"/>
    <p:sldId id="613" r:id="rId22"/>
    <p:sldId id="614" r:id="rId23"/>
    <p:sldId id="615" r:id="rId24"/>
    <p:sldId id="605" r:id="rId25"/>
    <p:sldId id="531" r:id="rId26"/>
    <p:sldId id="606" r:id="rId27"/>
    <p:sldId id="556" r:id="rId28"/>
    <p:sldId id="578" r:id="rId29"/>
    <p:sldId id="533" r:id="rId30"/>
    <p:sldId id="631" r:id="rId31"/>
    <p:sldId id="625" r:id="rId32"/>
    <p:sldId id="563" r:id="rId33"/>
    <p:sldId id="633" r:id="rId34"/>
    <p:sldId id="616" r:id="rId35"/>
    <p:sldId id="608" r:id="rId36"/>
    <p:sldId id="634" r:id="rId37"/>
    <p:sldId id="632" r:id="rId38"/>
    <p:sldId id="630" r:id="rId39"/>
    <p:sldId id="545" r:id="rId40"/>
    <p:sldId id="570" r:id="rId41"/>
    <p:sldId id="571" r:id="rId42"/>
    <p:sldId id="564" r:id="rId43"/>
    <p:sldId id="565" r:id="rId44"/>
    <p:sldId id="566" r:id="rId45"/>
    <p:sldId id="569" r:id="rId46"/>
    <p:sldId id="568" r:id="rId47"/>
    <p:sldId id="546" r:id="rId48"/>
    <p:sldId id="582" r:id="rId49"/>
    <p:sldId id="583" r:id="rId50"/>
    <p:sldId id="579" r:id="rId51"/>
    <p:sldId id="580" r:id="rId52"/>
    <p:sldId id="593" r:id="rId53"/>
    <p:sldId id="594" r:id="rId54"/>
    <p:sldId id="609" r:id="rId55"/>
    <p:sldId id="548" r:id="rId56"/>
    <p:sldId id="549" r:id="rId57"/>
    <p:sldId id="550" r:id="rId58"/>
    <p:sldId id="581" r:id="rId59"/>
    <p:sldId id="584" r:id="rId60"/>
    <p:sldId id="572" r:id="rId61"/>
    <p:sldId id="575" r:id="rId62"/>
    <p:sldId id="573" r:id="rId63"/>
    <p:sldId id="574" r:id="rId64"/>
    <p:sldId id="576" r:id="rId65"/>
    <p:sldId id="490" r:id="rId66"/>
    <p:sldId id="587" r:id="rId67"/>
    <p:sldId id="588" r:id="rId68"/>
    <p:sldId id="589" r:id="rId69"/>
    <p:sldId id="257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>
      <p:cViewPr varScale="1">
        <p:scale>
          <a:sx n="74" d="100"/>
          <a:sy n="74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51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0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7501" y="428604"/>
            <a:ext cx="109728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28717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lang/Runnable.html" TargetMode="External"/><Relationship Id="rId2" Type="http://schemas.openxmlformats.org/officeDocument/2006/relationships/hyperlink" Target="mk:@MSITStore:D:\API\JDK_API_1.6_zh_&#20013;&#25991;.CHM::/java/lang/Objec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38348" y="1792290"/>
            <a:ext cx="7632848" cy="2279653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13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多线程</a:t>
            </a:r>
            <a:endParaRPr lang="zh-CN" altLang="zh-CN" sz="80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9696" y="692696"/>
            <a:ext cx="6004782" cy="91216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多线程的创建和启动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允许程序运行多个线程，它通过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java.lang.Thread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类来实现。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类的特性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每个线程都是通过某个特定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方法来完成操作的，经常把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方法的主体称为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线程体</a:t>
            </a:r>
            <a:endParaRPr lang="en-US" altLang="zh-CN" sz="2800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通过该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对象的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start()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方法来调用这个线程</a:t>
            </a:r>
          </a:p>
        </p:txBody>
      </p:sp>
    </p:spTree>
    <p:extLst>
      <p:ext uri="{BB962C8B-B14F-4D97-AF65-F5344CB8AC3E}">
        <p14:creationId xmlns:p14="http://schemas.microsoft.com/office/powerpoint/2010/main" val="22889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426" y="1844824"/>
            <a:ext cx="596989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曲线连接符 6"/>
          <p:cNvCxnSpPr/>
          <p:nvPr/>
        </p:nvCxnSpPr>
        <p:spPr>
          <a:xfrm rot="5400000" flipH="1" flipV="1">
            <a:off x="2898414" y="4329100"/>
            <a:ext cx="2880320" cy="504056"/>
          </a:xfrm>
          <a:prstGeom prst="curvedConnector3">
            <a:avLst>
              <a:gd name="adj1" fmla="val 11862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382690" y="5229200"/>
            <a:ext cx="504056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166666" y="5589240"/>
            <a:ext cx="216024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886746" y="5085184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578416" y="5756412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87036" y="3501008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287688" y="764704"/>
            <a:ext cx="6120680" cy="936104"/>
          </a:xfrm>
        </p:spPr>
        <p:txBody>
          <a:bodyPr/>
          <a:lstStyle/>
          <a:p>
            <a:r>
              <a:rPr lang="en-US" altLang="zh-CN" b="1" dirty="0" err="1" smtClean="0">
                <a:latin typeface="宋体" pitchFamily="2" charset="-122"/>
                <a:ea typeface="宋体" pitchFamily="2" charset="-122"/>
              </a:rPr>
              <a:t>mt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子线程的创建和启动过程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6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744" y="692696"/>
            <a:ext cx="5212694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8" y="1772816"/>
            <a:ext cx="8568952" cy="33843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Thread(String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创建线程并指定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线程实例名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Runnable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target)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指定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创建线程的目标对象，它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实现了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接口中的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Thread(Runnable target, String name)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创建新的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7097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9736" y="692696"/>
            <a:ext cx="5516096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类的有关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916832"/>
            <a:ext cx="7814672" cy="29523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start():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启动线程，并执行对象的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run():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线程在被调度时执行的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操作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  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返回线程的名称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setName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name)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设置该线程名称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currentThread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返回当前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7413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utoUpdateAnimBg="0"/>
      <p:bldP spid="352259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1704" y="764704"/>
            <a:ext cx="607679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创建线程的两种方式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507288" cy="341297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1)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定义子类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类。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子类中重写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类中的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方法。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创建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子类对象，即创建了线程对象。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调用线程对象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start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方法：启动线程，调用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487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2. 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实现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接口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定义子类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，实现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接口。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子类中重写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接口中的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）通过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类含参构造器创建线程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对象。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Runnable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接口的子类对象作为实际参数传递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给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Thread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类的构造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中。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）调用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start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方法：开启线程，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调用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  Runnable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子类接口的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03712" y="620688"/>
            <a:ext cx="607679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创建线程的两种方式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3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443" y="752137"/>
            <a:ext cx="7631139" cy="840156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继承方式和实现方式的联系与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区别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91544" y="1592294"/>
            <a:ext cx="8208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public class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Thread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extends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2" action="ppaction://hlinkfile" tooltip="java.lang 中的类"/>
              </a:rPr>
              <a:t>Object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 implements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3" action="ppaction://hlinkfile" tooltip="java.lang 中的接口"/>
              </a:rPr>
              <a:t>Runnable</a:t>
            </a:r>
            <a:endParaRPr lang="en-US" altLang="zh-C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1992721" y="2221114"/>
            <a:ext cx="187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【</a:t>
            </a:r>
            <a:r>
              <a:rPr lang="zh-CN" altLang="en-US" sz="2800" b="1" dirty="0">
                <a:latin typeface="+mn-lt"/>
              </a:rPr>
              <a:t>区别</a:t>
            </a:r>
            <a:r>
              <a:rPr lang="en-US" altLang="zh-CN" sz="2800" b="1" dirty="0">
                <a:latin typeface="+mn-lt"/>
              </a:rPr>
              <a:t>】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2207568" y="2852738"/>
            <a:ext cx="7131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继承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Thread:       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线程代码存放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Thread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子类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方法中。</a:t>
            </a:r>
          </a:p>
          <a:p>
            <a:pPr eaLnBrk="1" hangingPunct="1"/>
            <a:r>
              <a:rPr lang="zh-CN" altLang="en-US" sz="2400" dirty="0">
                <a:latin typeface="+mn-lt"/>
                <a:cs typeface="Times New Roman" pitchFamily="18" charset="0"/>
              </a:rPr>
              <a:t>实现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Runnable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：线程代码存在接口的子类的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run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方法。</a:t>
            </a: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1991545" y="3919865"/>
            <a:ext cx="3423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【</a:t>
            </a:r>
            <a:r>
              <a:rPr lang="zh-CN" altLang="en-US" sz="2800" b="1" dirty="0">
                <a:latin typeface="+mn-lt"/>
              </a:rPr>
              <a:t>实现方法的好处</a:t>
            </a:r>
            <a:r>
              <a:rPr lang="en-US" altLang="zh-CN" sz="2800" b="1" dirty="0">
                <a:latin typeface="+mn-lt"/>
              </a:rPr>
              <a:t>】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2207568" y="4554539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）避免了单继承的局限性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）多个线程可以共享同一个接口子类的对象，非常适合多个相同线程来处理同一份资源。</a:t>
            </a:r>
          </a:p>
        </p:txBody>
      </p:sp>
    </p:spTree>
    <p:extLst>
      <p:ext uri="{BB962C8B-B14F-4D97-AF65-F5344CB8AC3E}">
        <p14:creationId xmlns:p14="http://schemas.microsoft.com/office/powerpoint/2010/main" val="32404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1904" y="930807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练  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0218" y="2193252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创建两个子线程，让其中一个输出</a:t>
            </a:r>
            <a:r>
              <a:rPr lang="en-US" altLang="zh-CN" sz="2800" dirty="0">
                <a:ea typeface="宋体" panose="02010600030101010101" pitchFamily="2" charset="-122"/>
              </a:rPr>
              <a:t>1-100</a:t>
            </a:r>
            <a:r>
              <a:rPr lang="zh-CN" altLang="en-US" sz="2800" dirty="0">
                <a:ea typeface="宋体" panose="02010600030101010101" pitchFamily="2" charset="-122"/>
              </a:rPr>
              <a:t>之间的偶数，另一个输出</a:t>
            </a:r>
            <a:r>
              <a:rPr lang="en-US" altLang="zh-CN" sz="2800" dirty="0">
                <a:ea typeface="宋体" panose="02010600030101010101" pitchFamily="2" charset="-122"/>
              </a:rPr>
              <a:t>1-100</a:t>
            </a:r>
            <a:r>
              <a:rPr lang="zh-CN" altLang="en-US" sz="2800" dirty="0">
                <a:ea typeface="宋体" panose="02010600030101010101" pitchFamily="2" charset="-122"/>
              </a:rPr>
              <a:t>之间的奇数。</a:t>
            </a:r>
          </a:p>
        </p:txBody>
      </p:sp>
    </p:spTree>
    <p:extLst>
      <p:ext uri="{BB962C8B-B14F-4D97-AF65-F5344CB8AC3E}">
        <p14:creationId xmlns:p14="http://schemas.microsoft.com/office/powerpoint/2010/main" val="3483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1904" y="930807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练  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2662" y="1556792"/>
            <a:ext cx="734481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ea typeface="宋体" pitchFamily="2" charset="-122"/>
              </a:rPr>
              <a:t>在</a:t>
            </a:r>
            <a:r>
              <a:rPr lang="en-US" altLang="zh-CN" sz="2800" dirty="0">
                <a:ea typeface="宋体" pitchFamily="2" charset="-122"/>
              </a:rPr>
              <a:t>main</a:t>
            </a:r>
            <a:r>
              <a:rPr lang="zh-CN" altLang="en-US" sz="2800" dirty="0">
                <a:ea typeface="宋体" pitchFamily="2" charset="-122"/>
              </a:rPr>
              <a:t>方法中创建并启动一个线程，该线程随机产生</a:t>
            </a:r>
            <a:r>
              <a:rPr lang="en-US" altLang="zh-CN" sz="2800" dirty="0">
                <a:ea typeface="宋体" pitchFamily="2" charset="-122"/>
              </a:rPr>
              <a:t>100</a:t>
            </a:r>
            <a:r>
              <a:rPr lang="zh-CN" altLang="en-US" sz="2800" dirty="0">
                <a:ea typeface="宋体" pitchFamily="2" charset="-122"/>
              </a:rPr>
              <a:t>个</a:t>
            </a:r>
            <a:r>
              <a:rPr lang="en-US" altLang="zh-CN" sz="2800" dirty="0">
                <a:ea typeface="宋体" pitchFamily="2" charset="-122"/>
              </a:rPr>
              <a:t>0-100</a:t>
            </a:r>
            <a:r>
              <a:rPr lang="zh-CN" altLang="en-US" sz="2800" dirty="0">
                <a:ea typeface="宋体" pitchFamily="2" charset="-122"/>
              </a:rPr>
              <a:t>整数，打印后结束；</a:t>
            </a:r>
            <a:endParaRPr lang="en-US" altLang="zh-CN" sz="2800" dirty="0">
              <a:ea typeface="宋体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dirty="0">
                <a:ea typeface="宋体" pitchFamily="2" charset="-122"/>
              </a:rPr>
              <a:t>在</a:t>
            </a:r>
            <a:r>
              <a:rPr lang="en-US" altLang="zh-CN" sz="2800" dirty="0">
                <a:ea typeface="宋体" pitchFamily="2" charset="-122"/>
              </a:rPr>
              <a:t>main</a:t>
            </a:r>
            <a:r>
              <a:rPr lang="zh-CN" altLang="en-US" sz="2800" dirty="0">
                <a:ea typeface="宋体" pitchFamily="2" charset="-122"/>
              </a:rPr>
              <a:t>方法中创建并启动两个线程。第一个线程统计指定目录下的文件个数及所占总空间数并打印输出，另一个线程打印输出此目录中每个文件信息如文件名称和大小。</a:t>
            </a:r>
            <a:endParaRPr lang="en-US" altLang="zh-CN" sz="2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034" y="642918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结束线程 </a:t>
            </a:r>
            <a:r>
              <a:rPr lang="en-US" altLang="zh-CN" b="1" dirty="0" smtClean="0">
                <a:ea typeface="宋体" charset="-122"/>
              </a:rPr>
              <a:t>— </a:t>
            </a:r>
            <a:r>
              <a:rPr lang="zh-CN" altLang="en-US" b="1" dirty="0" smtClean="0">
                <a:ea typeface="宋体" charset="-122"/>
              </a:rPr>
              <a:t>使用通知方式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zh-CN" altLang="en-US" sz="3200" dirty="0">
                <a:ea typeface="宋体" pitchFamily="2" charset="-122"/>
              </a:rPr>
              <a:t>当线程完成执行并结束后，就无法再次运行了。</a:t>
            </a:r>
            <a:endParaRPr lang="en-US" altLang="zh-CN" sz="3200" dirty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sz="3200" dirty="0">
                <a:ea typeface="宋体" pitchFamily="2" charset="-122"/>
              </a:rPr>
              <a:t>应该通过使用标志来指示</a:t>
            </a:r>
            <a:r>
              <a:rPr lang="en-US" altLang="zh-CN" sz="3200" dirty="0">
                <a:ea typeface="宋体" pitchFamily="2" charset="-122"/>
              </a:rPr>
              <a:t>run</a:t>
            </a:r>
            <a:r>
              <a:rPr lang="zh-CN" altLang="en-US" sz="3200" dirty="0">
                <a:ea typeface="宋体" pitchFamily="2" charset="-122"/>
              </a:rPr>
              <a:t>方法退出的方式来停止线程，即通知方式。</a:t>
            </a:r>
            <a:endParaRPr lang="en-US" altLang="zh-CN" sz="3200" dirty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sz="3200" dirty="0">
                <a:ea typeface="宋体" pitchFamily="2" charset="-122"/>
              </a:rPr>
              <a:t>该方式可确保线程以安全的方式结束运行。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7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981200" y="168912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第一节 线程的概念与原理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第二节 线程的创建、运行和结束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第三节 线程的控制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第四节 线程同步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第五节 线程通信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034" y="642918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结束线程示例 </a:t>
            </a:r>
            <a:r>
              <a:rPr lang="en-US" altLang="zh-CN" b="1" dirty="0" smtClean="0">
                <a:ea typeface="宋体" charset="-122"/>
              </a:rPr>
              <a:t>— </a:t>
            </a:r>
            <a:r>
              <a:rPr lang="en-US" altLang="zh-CN" b="1" dirty="0" err="1" smtClean="0"/>
              <a:t>HelloRunner</a:t>
            </a:r>
            <a:r>
              <a:rPr lang="zh-CN" altLang="en-US" b="1" dirty="0" smtClean="0"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sz="3200" dirty="0"/>
              <a:t>1  public class </a:t>
            </a:r>
            <a:r>
              <a:rPr lang="en-US" altLang="zh-CN" sz="3200" dirty="0" err="1"/>
              <a:t>HelloRunner</a:t>
            </a:r>
            <a:r>
              <a:rPr lang="en-US" altLang="zh-CN" sz="3200" dirty="0"/>
              <a:t> implements </a:t>
            </a:r>
            <a:r>
              <a:rPr lang="en-US" altLang="zh-CN" sz="3200" dirty="0" err="1"/>
              <a:t>Runnable</a:t>
            </a:r>
            <a:r>
              <a:rPr lang="en-US" altLang="zh-CN" sz="3200" dirty="0"/>
              <a:t> {</a:t>
            </a:r>
          </a:p>
          <a:p>
            <a:pPr>
              <a:buNone/>
            </a:pPr>
            <a:r>
              <a:rPr lang="en-US" altLang="zh-CN" sz="3200" dirty="0"/>
              <a:t>2      private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pPr>
              <a:buNone/>
            </a:pPr>
            <a:r>
              <a:rPr lang="en-US" altLang="zh-CN" sz="3200" dirty="0"/>
              <a:t>3      private </a:t>
            </a:r>
            <a:r>
              <a:rPr lang="en-US" altLang="zh-CN" sz="3200" dirty="0" err="1"/>
              <a:t>boolean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stopFlag</a:t>
            </a:r>
            <a:r>
              <a:rPr lang="en-US" altLang="zh-CN" sz="3200" dirty="0"/>
              <a:t> = false;</a:t>
            </a:r>
          </a:p>
          <a:p>
            <a:pPr>
              <a:buNone/>
            </a:pPr>
            <a:r>
              <a:rPr lang="en-US" altLang="zh-CN" sz="3200" dirty="0"/>
              <a:t>4  </a:t>
            </a:r>
          </a:p>
          <a:p>
            <a:pPr>
              <a:buNone/>
            </a:pPr>
            <a:r>
              <a:rPr lang="en-US" altLang="zh-CN" sz="3200" dirty="0"/>
              <a:t>5      public void run() {</a:t>
            </a:r>
          </a:p>
          <a:p>
            <a:pPr>
              <a:buNone/>
            </a:pPr>
            <a:r>
              <a:rPr lang="en-US" altLang="zh-CN" sz="3200" dirty="0"/>
              <a:t>6          while (!</a:t>
            </a:r>
            <a:r>
              <a:rPr lang="en-US" altLang="zh-CN" sz="3200" dirty="0" err="1"/>
              <a:t>stopFlag</a:t>
            </a:r>
            <a:r>
              <a:rPr lang="en-US" altLang="zh-CN" sz="3200" dirty="0"/>
              <a:t>) {</a:t>
            </a:r>
          </a:p>
          <a:p>
            <a:pPr>
              <a:buNone/>
            </a:pPr>
            <a:r>
              <a:rPr lang="en-US" altLang="zh-CN" sz="3200" dirty="0"/>
              <a:t>7              </a:t>
            </a:r>
            <a:r>
              <a:rPr lang="en-US" altLang="zh-CN" sz="3200" dirty="0" err="1"/>
              <a:t>System.out.print</a:t>
            </a:r>
            <a:r>
              <a:rPr lang="en-US" altLang="zh-CN" sz="3200" dirty="0"/>
              <a:t>((</a:t>
            </a:r>
            <a:r>
              <a:rPr lang="en-US" altLang="zh-CN" sz="3200" dirty="0" err="1"/>
              <a:t>i</a:t>
            </a:r>
            <a:r>
              <a:rPr lang="en-US" altLang="zh-CN" sz="3200" dirty="0"/>
              <a:t>++) + "  ");</a:t>
            </a:r>
          </a:p>
          <a:p>
            <a:pPr>
              <a:buNone/>
            </a:pPr>
            <a:r>
              <a:rPr lang="en-US" altLang="zh-CN" sz="3200" dirty="0"/>
              <a:t>8              if (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&gt; 500)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0;</a:t>
            </a:r>
          </a:p>
          <a:p>
            <a:pPr>
              <a:buNone/>
            </a:pPr>
            <a:r>
              <a:rPr lang="en-US" altLang="zh-CN" sz="3200" dirty="0"/>
              <a:t>9          }</a:t>
            </a:r>
          </a:p>
          <a:p>
            <a:pPr>
              <a:buNone/>
            </a:pPr>
            <a:r>
              <a:rPr lang="en-US" altLang="zh-CN" sz="3200" dirty="0"/>
              <a:t>10     }</a:t>
            </a:r>
          </a:p>
          <a:p>
            <a:pPr>
              <a:buNone/>
            </a:pPr>
            <a:r>
              <a:rPr lang="en-US" altLang="zh-CN" sz="3200" dirty="0"/>
              <a:t>11 </a:t>
            </a:r>
          </a:p>
          <a:p>
            <a:pPr>
              <a:buNone/>
            </a:pPr>
            <a:r>
              <a:rPr lang="en-US" altLang="zh-CN" sz="3200" dirty="0"/>
              <a:t>12     public void </a:t>
            </a:r>
            <a:r>
              <a:rPr lang="en-US" altLang="zh-CN" sz="3200" dirty="0" err="1"/>
              <a:t>setStopFlag</a:t>
            </a:r>
            <a:r>
              <a:rPr lang="en-US" altLang="zh-CN" sz="3200" dirty="0"/>
              <a:t>(</a:t>
            </a:r>
            <a:r>
              <a:rPr lang="en-US" altLang="zh-CN" sz="3200" dirty="0" err="1"/>
              <a:t>boolean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stopFlag</a:t>
            </a:r>
            <a:r>
              <a:rPr lang="en-US" altLang="zh-CN" sz="3200" dirty="0"/>
              <a:t>) {</a:t>
            </a:r>
          </a:p>
          <a:p>
            <a:pPr>
              <a:buNone/>
            </a:pPr>
            <a:r>
              <a:rPr lang="en-US" altLang="zh-CN" sz="3200" dirty="0"/>
              <a:t>13         </a:t>
            </a:r>
            <a:r>
              <a:rPr lang="en-US" altLang="zh-CN" sz="3200" dirty="0" err="1"/>
              <a:t>this.stopFlag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stopFlag</a:t>
            </a:r>
            <a:r>
              <a:rPr lang="en-US" altLang="zh-CN" sz="3200" dirty="0"/>
              <a:t>;</a:t>
            </a:r>
          </a:p>
          <a:p>
            <a:pPr>
              <a:buNone/>
            </a:pPr>
            <a:r>
              <a:rPr lang="en-US" altLang="zh-CN" sz="3200" dirty="0"/>
              <a:t>14     }</a:t>
            </a:r>
          </a:p>
          <a:p>
            <a:pPr>
              <a:buNone/>
            </a:pPr>
            <a:r>
              <a:rPr lang="en-US" altLang="zh-CN" sz="3200" dirty="0"/>
              <a:t>15 }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034" y="642918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结束线程示例 </a:t>
            </a:r>
            <a:r>
              <a:rPr lang="en-US" altLang="zh-CN" b="1" dirty="0" smtClean="0">
                <a:ea typeface="宋体" charset="-122"/>
              </a:rPr>
              <a:t>— </a:t>
            </a:r>
            <a:r>
              <a:rPr lang="en-US" altLang="zh-CN" b="1" dirty="0" err="1" smtClean="0"/>
              <a:t>HelloRunner</a:t>
            </a:r>
            <a:r>
              <a:rPr lang="zh-CN" altLang="en-US" b="1" dirty="0" smtClean="0"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sz="3200" dirty="0"/>
              <a:t>1  public class </a:t>
            </a:r>
            <a:r>
              <a:rPr lang="en-US" altLang="zh-CN" sz="3200" dirty="0" err="1"/>
              <a:t>HelloRunner</a:t>
            </a:r>
            <a:r>
              <a:rPr lang="en-US" altLang="zh-CN" sz="3200" dirty="0"/>
              <a:t> implements </a:t>
            </a:r>
            <a:r>
              <a:rPr lang="en-US" altLang="zh-CN" sz="3200" dirty="0" err="1"/>
              <a:t>Runnable</a:t>
            </a:r>
            <a:r>
              <a:rPr lang="en-US" altLang="zh-CN" sz="3200" dirty="0"/>
              <a:t> {</a:t>
            </a:r>
          </a:p>
          <a:p>
            <a:pPr>
              <a:buNone/>
            </a:pPr>
            <a:r>
              <a:rPr lang="en-US" altLang="zh-CN" sz="3200" dirty="0"/>
              <a:t>2      private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pPr>
              <a:buNone/>
            </a:pPr>
            <a:r>
              <a:rPr lang="en-US" altLang="zh-CN" sz="3200" dirty="0"/>
              <a:t>3      private </a:t>
            </a:r>
            <a:r>
              <a:rPr lang="en-US" altLang="zh-CN" sz="3200" dirty="0" err="1"/>
              <a:t>boolean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stopFlag</a:t>
            </a:r>
            <a:r>
              <a:rPr lang="en-US" altLang="zh-CN" sz="3200" dirty="0"/>
              <a:t> = false;</a:t>
            </a:r>
          </a:p>
          <a:p>
            <a:pPr>
              <a:buNone/>
            </a:pPr>
            <a:r>
              <a:rPr lang="en-US" altLang="zh-CN" sz="3200" dirty="0"/>
              <a:t>4  </a:t>
            </a:r>
          </a:p>
          <a:p>
            <a:pPr>
              <a:buNone/>
            </a:pPr>
            <a:r>
              <a:rPr lang="en-US" altLang="zh-CN" sz="3200" dirty="0"/>
              <a:t>5      public void run() {</a:t>
            </a:r>
          </a:p>
          <a:p>
            <a:pPr>
              <a:buNone/>
            </a:pPr>
            <a:r>
              <a:rPr lang="en-US" altLang="zh-CN" sz="3200" dirty="0"/>
              <a:t>6          while (!</a:t>
            </a:r>
            <a:r>
              <a:rPr lang="en-US" altLang="zh-CN" sz="3200" dirty="0" err="1"/>
              <a:t>stopFlag</a:t>
            </a:r>
            <a:r>
              <a:rPr lang="en-US" altLang="zh-CN" sz="3200" dirty="0"/>
              <a:t>) {</a:t>
            </a:r>
          </a:p>
          <a:p>
            <a:pPr>
              <a:buNone/>
            </a:pPr>
            <a:r>
              <a:rPr lang="en-US" altLang="zh-CN" sz="3200" dirty="0"/>
              <a:t>7              </a:t>
            </a:r>
            <a:r>
              <a:rPr lang="en-US" altLang="zh-CN" sz="3200" dirty="0" err="1"/>
              <a:t>System.out.print</a:t>
            </a:r>
            <a:r>
              <a:rPr lang="en-US" altLang="zh-CN" sz="3200" dirty="0"/>
              <a:t>((</a:t>
            </a:r>
            <a:r>
              <a:rPr lang="en-US" altLang="zh-CN" sz="3200" dirty="0" err="1"/>
              <a:t>i</a:t>
            </a:r>
            <a:r>
              <a:rPr lang="en-US" altLang="zh-CN" sz="3200" dirty="0"/>
              <a:t>++) + "  ");</a:t>
            </a:r>
          </a:p>
          <a:p>
            <a:pPr>
              <a:buNone/>
            </a:pPr>
            <a:r>
              <a:rPr lang="en-US" altLang="zh-CN" sz="3200" dirty="0"/>
              <a:t>8              if (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&gt; 500)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0;</a:t>
            </a:r>
          </a:p>
          <a:p>
            <a:pPr>
              <a:buNone/>
            </a:pPr>
            <a:r>
              <a:rPr lang="en-US" altLang="zh-CN" sz="3200" dirty="0"/>
              <a:t>9          }</a:t>
            </a:r>
          </a:p>
          <a:p>
            <a:pPr>
              <a:buNone/>
            </a:pPr>
            <a:r>
              <a:rPr lang="en-US" altLang="zh-CN" sz="3200" dirty="0"/>
              <a:t>10     }</a:t>
            </a:r>
          </a:p>
          <a:p>
            <a:pPr>
              <a:buNone/>
            </a:pPr>
            <a:r>
              <a:rPr lang="en-US" altLang="zh-CN" sz="3200" dirty="0"/>
              <a:t>11 </a:t>
            </a:r>
          </a:p>
          <a:p>
            <a:pPr>
              <a:buNone/>
            </a:pPr>
            <a:r>
              <a:rPr lang="en-US" altLang="zh-CN" sz="3200" dirty="0"/>
              <a:t>12     public void </a:t>
            </a:r>
            <a:r>
              <a:rPr lang="en-US" altLang="zh-CN" sz="3200" dirty="0" err="1"/>
              <a:t>setStopFlag</a:t>
            </a:r>
            <a:r>
              <a:rPr lang="en-US" altLang="zh-CN" sz="3200" dirty="0"/>
              <a:t>(</a:t>
            </a:r>
            <a:r>
              <a:rPr lang="en-US" altLang="zh-CN" sz="3200" dirty="0" err="1"/>
              <a:t>boolean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stopFlag</a:t>
            </a:r>
            <a:r>
              <a:rPr lang="en-US" altLang="zh-CN" sz="3200" dirty="0"/>
              <a:t>) {</a:t>
            </a:r>
          </a:p>
          <a:p>
            <a:pPr>
              <a:buNone/>
            </a:pPr>
            <a:r>
              <a:rPr lang="en-US" altLang="zh-CN" sz="3200" dirty="0"/>
              <a:t>13         </a:t>
            </a:r>
            <a:r>
              <a:rPr lang="en-US" altLang="zh-CN" sz="3200" dirty="0" err="1"/>
              <a:t>this.stopFlag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stopFlag</a:t>
            </a:r>
            <a:r>
              <a:rPr lang="en-US" altLang="zh-CN" sz="3200" dirty="0"/>
              <a:t>;</a:t>
            </a:r>
          </a:p>
          <a:p>
            <a:pPr>
              <a:buNone/>
            </a:pPr>
            <a:r>
              <a:rPr lang="en-US" altLang="zh-CN" sz="3200" dirty="0"/>
              <a:t>14     }</a:t>
            </a:r>
          </a:p>
          <a:p>
            <a:pPr>
              <a:buNone/>
            </a:pPr>
            <a:r>
              <a:rPr lang="en-US" altLang="zh-CN" sz="3200" dirty="0"/>
              <a:t>15 }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034" y="642918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结束线程示例 </a:t>
            </a:r>
            <a:r>
              <a:rPr lang="en-US" altLang="zh-CN" b="1" dirty="0" smtClean="0">
                <a:ea typeface="宋体" charset="-122"/>
              </a:rPr>
              <a:t>— </a:t>
            </a:r>
            <a:r>
              <a:rPr lang="en-US" altLang="zh-CN" b="1" dirty="0" err="1" smtClean="0"/>
              <a:t>TestEndThread</a:t>
            </a:r>
            <a:r>
              <a:rPr lang="zh-CN" altLang="en-US" b="1" dirty="0" smtClean="0"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/>
              <a:t>1  public class </a:t>
            </a:r>
            <a:r>
              <a:rPr lang="en-US" altLang="zh-CN" sz="1800" dirty="0" err="1"/>
              <a:t>TestEndThread</a:t>
            </a:r>
            <a:r>
              <a:rPr lang="en-US" altLang="zh-CN" sz="1800" dirty="0"/>
              <a:t> {</a:t>
            </a:r>
          </a:p>
          <a:p>
            <a:pPr>
              <a:buNone/>
            </a:pPr>
            <a:r>
              <a:rPr lang="en-US" altLang="zh-CN" sz="1800" dirty="0"/>
              <a:t>2      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{</a:t>
            </a:r>
          </a:p>
          <a:p>
            <a:pPr>
              <a:buNone/>
            </a:pPr>
            <a:r>
              <a:rPr lang="en-US" altLang="zh-CN" sz="1800" dirty="0"/>
              <a:t>3          </a:t>
            </a:r>
            <a:r>
              <a:rPr lang="en-US" altLang="zh-CN" sz="1800" dirty="0" err="1"/>
              <a:t>HelloRunner</a:t>
            </a:r>
            <a:r>
              <a:rPr lang="en-US" altLang="zh-CN" sz="1800" dirty="0"/>
              <a:t> r = new </a:t>
            </a:r>
            <a:r>
              <a:rPr lang="en-US" altLang="zh-CN" sz="1800" dirty="0" err="1"/>
              <a:t>HelloRunner</a:t>
            </a:r>
            <a:r>
              <a:rPr lang="en-US" altLang="zh-CN" sz="1800" dirty="0"/>
              <a:t>();</a:t>
            </a:r>
          </a:p>
          <a:p>
            <a:pPr>
              <a:buNone/>
            </a:pPr>
            <a:r>
              <a:rPr lang="en-US" altLang="zh-CN" sz="1800" dirty="0"/>
              <a:t>4          Thread t = new Thread(r);  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5          </a:t>
            </a:r>
            <a:r>
              <a:rPr lang="en-US" altLang="zh-CN" sz="1800" dirty="0" err="1"/>
              <a:t>t.start</a:t>
            </a:r>
            <a:r>
              <a:rPr lang="en-US" altLang="zh-CN" sz="1800" dirty="0"/>
              <a:t>();                  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6        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100;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 {</a:t>
            </a:r>
          </a:p>
          <a:p>
            <a:pPr>
              <a:buNone/>
            </a:pPr>
            <a:r>
              <a:rPr lang="en-US" altLang="zh-CN" sz="1800" dirty="0"/>
              <a:t>7              </a:t>
            </a:r>
            <a:r>
              <a:rPr lang="en-US" altLang="zh-CN" sz="1800" dirty="0" err="1"/>
              <a:t>System.out.print</a:t>
            </a:r>
            <a:r>
              <a:rPr lang="en-US" altLang="zh-CN" sz="1800" dirty="0"/>
              <a:t>("--" +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);</a:t>
            </a:r>
          </a:p>
          <a:p>
            <a:pPr>
              <a:buNone/>
            </a:pPr>
            <a:r>
              <a:rPr lang="en-US" altLang="zh-CN" sz="1800" dirty="0"/>
              <a:t>8          }</a:t>
            </a:r>
          </a:p>
          <a:p>
            <a:pPr>
              <a:buNone/>
            </a:pPr>
            <a:r>
              <a:rPr lang="en-US" altLang="zh-CN" sz="1800" dirty="0"/>
              <a:t>9          </a:t>
            </a:r>
            <a:r>
              <a:rPr lang="en-US" altLang="zh-CN" sz="1800" dirty="0" err="1"/>
              <a:t>r.setStopFlag</a:t>
            </a:r>
            <a:r>
              <a:rPr lang="en-US" altLang="zh-CN" sz="1800" dirty="0"/>
              <a:t>(true);</a:t>
            </a:r>
          </a:p>
          <a:p>
            <a:pPr>
              <a:buNone/>
            </a:pPr>
            <a:r>
              <a:rPr lang="en-US" altLang="zh-CN" sz="1800" dirty="0"/>
              <a:t>10     }</a:t>
            </a:r>
          </a:p>
          <a:p>
            <a:pPr>
              <a:buNone/>
            </a:pPr>
            <a:r>
              <a:rPr lang="en-US" altLang="zh-CN" sz="1800" dirty="0"/>
              <a:t>11 }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472" y="714356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ea typeface="宋体" pitchFamily="2" charset="-122"/>
              </a:rPr>
              <a:t>在</a:t>
            </a:r>
            <a:r>
              <a:rPr lang="en-US" altLang="zh-CN" sz="3200" dirty="0">
                <a:ea typeface="宋体" pitchFamily="2" charset="-122"/>
              </a:rPr>
              <a:t>main</a:t>
            </a:r>
            <a:r>
              <a:rPr lang="zh-CN" altLang="en-US" sz="3200" dirty="0">
                <a:ea typeface="宋体" pitchFamily="2" charset="-122"/>
              </a:rPr>
              <a:t>方法中创建并启动两个线程。第一个线程循环随机打印</a:t>
            </a:r>
            <a:r>
              <a:rPr lang="en-US" altLang="zh-CN" sz="3200" dirty="0">
                <a:ea typeface="宋体" pitchFamily="2" charset="-122"/>
              </a:rPr>
              <a:t>100</a:t>
            </a:r>
            <a:r>
              <a:rPr lang="zh-CN" altLang="en-US" sz="3200" dirty="0">
                <a:ea typeface="宋体" pitchFamily="2" charset="-122"/>
              </a:rPr>
              <a:t>以内的整数，直到第二个线程从键盘读取了“</a:t>
            </a:r>
            <a:r>
              <a:rPr lang="en-US" altLang="zh-CN" sz="3200" dirty="0">
                <a:ea typeface="宋体" pitchFamily="2" charset="-122"/>
              </a:rPr>
              <a:t>Q”</a:t>
            </a:r>
            <a:r>
              <a:rPr lang="zh-CN" altLang="en-US" sz="3200" dirty="0">
                <a:ea typeface="宋体" pitchFamily="2" charset="-122"/>
              </a:rPr>
              <a:t>命令。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952596" y="244524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第三节 线程的控制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93337" y="692696"/>
            <a:ext cx="4891126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线程的调度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48" y="1689120"/>
            <a:ext cx="8229600" cy="3883021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调度策略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时间片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抢占式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高优先级的线程抢占</a:t>
            </a:r>
            <a:r>
              <a:rPr lang="en-US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CPU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l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的调度方法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同优先级线程组成先进先出队列（先到先服务），使用时间片策略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对高优先级，使用优先调度的抢占式策略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05400" y="2438400"/>
            <a:ext cx="381000" cy="533400"/>
            <a:chOff x="2256" y="1536"/>
            <a:chExt cx="240" cy="336"/>
          </a:xfrm>
        </p:grpSpPr>
        <p:sp>
          <p:nvSpPr>
            <p:cNvPr id="338949" name="Line 5"/>
            <p:cNvSpPr>
              <a:spLocks noChangeShapeType="1"/>
            </p:cNvSpPr>
            <p:nvPr/>
          </p:nvSpPr>
          <p:spPr bwMode="auto">
            <a:xfrm>
              <a:off x="225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0" name="Line 6"/>
            <p:cNvSpPr>
              <a:spLocks noChangeShapeType="1"/>
            </p:cNvSpPr>
            <p:nvPr/>
          </p:nvSpPr>
          <p:spPr bwMode="auto">
            <a:xfrm>
              <a:off x="249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486400" y="2438400"/>
            <a:ext cx="381000" cy="533400"/>
            <a:chOff x="2496" y="1536"/>
            <a:chExt cx="240" cy="336"/>
          </a:xfrm>
        </p:grpSpPr>
        <p:sp>
          <p:nvSpPr>
            <p:cNvPr id="338952" name="Line 8"/>
            <p:cNvSpPr>
              <a:spLocks noChangeShapeType="1"/>
            </p:cNvSpPr>
            <p:nvPr/>
          </p:nvSpPr>
          <p:spPr bwMode="auto">
            <a:xfrm>
              <a:off x="249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3" name="Line 9"/>
            <p:cNvSpPr>
              <a:spLocks noChangeShapeType="1"/>
            </p:cNvSpPr>
            <p:nvPr/>
          </p:nvSpPr>
          <p:spPr bwMode="auto">
            <a:xfrm>
              <a:off x="273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867400" y="2438400"/>
            <a:ext cx="381000" cy="533400"/>
            <a:chOff x="2736" y="1536"/>
            <a:chExt cx="240" cy="336"/>
          </a:xfrm>
        </p:grpSpPr>
        <p:sp>
          <p:nvSpPr>
            <p:cNvPr id="338955" name="Line 11"/>
            <p:cNvSpPr>
              <a:spLocks noChangeShapeType="1"/>
            </p:cNvSpPr>
            <p:nvPr/>
          </p:nvSpPr>
          <p:spPr bwMode="auto">
            <a:xfrm>
              <a:off x="273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56" name="Line 12"/>
            <p:cNvSpPr>
              <a:spLocks noChangeShapeType="1"/>
            </p:cNvSpPr>
            <p:nvPr/>
          </p:nvSpPr>
          <p:spPr bwMode="auto">
            <a:xfrm>
              <a:off x="297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38957" name="Line 13"/>
          <p:cNvSpPr>
            <a:spLocks noChangeShapeType="1"/>
          </p:cNvSpPr>
          <p:nvPr/>
        </p:nvSpPr>
        <p:spPr bwMode="auto">
          <a:xfrm>
            <a:off x="7848600" y="2971800"/>
            <a:ext cx="381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705600" y="2438400"/>
            <a:ext cx="381000" cy="533400"/>
            <a:chOff x="3264" y="1536"/>
            <a:chExt cx="240" cy="336"/>
          </a:xfrm>
        </p:grpSpPr>
        <p:sp>
          <p:nvSpPr>
            <p:cNvPr id="338959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0" name="Line 16"/>
            <p:cNvSpPr>
              <a:spLocks noChangeShapeType="1"/>
            </p:cNvSpPr>
            <p:nvPr/>
          </p:nvSpPr>
          <p:spPr bwMode="auto">
            <a:xfrm>
              <a:off x="350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086600" y="2438400"/>
            <a:ext cx="381000" cy="533400"/>
            <a:chOff x="3504" y="1536"/>
            <a:chExt cx="240" cy="336"/>
          </a:xfrm>
        </p:grpSpPr>
        <p:sp>
          <p:nvSpPr>
            <p:cNvPr id="338962" name="Line 18"/>
            <p:cNvSpPr>
              <a:spLocks noChangeShapeType="1"/>
            </p:cNvSpPr>
            <p:nvPr/>
          </p:nvSpPr>
          <p:spPr bwMode="auto">
            <a:xfrm>
              <a:off x="3504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3" name="Line 19"/>
            <p:cNvSpPr>
              <a:spLocks noChangeShapeType="1"/>
            </p:cNvSpPr>
            <p:nvPr/>
          </p:nvSpPr>
          <p:spPr bwMode="auto">
            <a:xfrm>
              <a:off x="374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7467600" y="2438400"/>
            <a:ext cx="381000" cy="533400"/>
            <a:chOff x="3744" y="1536"/>
            <a:chExt cx="240" cy="336"/>
          </a:xfrm>
        </p:grpSpPr>
        <p:sp>
          <p:nvSpPr>
            <p:cNvPr id="338965" name="Line 21"/>
            <p:cNvSpPr>
              <a:spLocks noChangeShapeType="1"/>
            </p:cNvSpPr>
            <p:nvPr/>
          </p:nvSpPr>
          <p:spPr bwMode="auto">
            <a:xfrm>
              <a:off x="374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6" name="Line 22"/>
            <p:cNvSpPr>
              <a:spLocks noChangeShapeType="1"/>
            </p:cNvSpPr>
            <p:nvPr/>
          </p:nvSpPr>
          <p:spPr bwMode="auto">
            <a:xfrm>
              <a:off x="398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248400" y="2438400"/>
            <a:ext cx="381000" cy="533400"/>
            <a:chOff x="2976" y="1536"/>
            <a:chExt cx="240" cy="336"/>
          </a:xfrm>
        </p:grpSpPr>
        <p:sp>
          <p:nvSpPr>
            <p:cNvPr id="338968" name="Line 24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8969" name="Line 25"/>
            <p:cNvSpPr>
              <a:spLocks noChangeShapeType="1"/>
            </p:cNvSpPr>
            <p:nvPr/>
          </p:nvSpPr>
          <p:spPr bwMode="auto">
            <a:xfrm>
              <a:off x="321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019080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utoUpdateAnimBg="0"/>
      <p:bldP spid="3389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63752" y="548680"/>
            <a:ext cx="6004782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类的有关方法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8" y="1268760"/>
            <a:ext cx="8678768" cy="5024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 void  yield()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线程让步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暂停当前正在执行的线程，把执行机会让给优先级相同或更高的线程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若队列中没有同优先级的线程，忽略此方法</a:t>
            </a: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join()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当某个程序执行流中调用其他线程的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join()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方法时，调用线程将被阻塞，直到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join()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方法加入的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join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线程执行完为止   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低优先级的线程也可以获得执行 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 void  sleep(long </a:t>
            </a:r>
            <a:r>
              <a:rPr lang="en-US" altLang="zh-CN" sz="26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millis</a:t>
            </a:r>
            <a:r>
              <a:rPr lang="en-US" altLang="zh-CN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指定时间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毫秒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令当前活动线程在指定时间段内放弃对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控制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使其他线程有机会被执行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时间到后重排队。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抛出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InterruptedException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异常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600" b="1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 err="1">
                <a:ea typeface="宋体" pitchFamily="2" charset="-122"/>
                <a:cs typeface="Times New Roman" pitchFamily="18" charset="0"/>
              </a:rPr>
              <a:t>isAlive</a:t>
            </a:r>
            <a:r>
              <a:rPr lang="en-US" altLang="zh-CN" sz="2600" b="1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，判断线程是否还活着</a:t>
            </a:r>
          </a:p>
        </p:txBody>
      </p:sp>
    </p:spTree>
    <p:extLst>
      <p:ext uri="{BB962C8B-B14F-4D97-AF65-F5344CB8AC3E}">
        <p14:creationId xmlns:p14="http://schemas.microsoft.com/office/powerpoint/2010/main" val="1123906493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autoUpdateAnimBg="0"/>
      <p:bldP spid="354307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47728" y="620688"/>
            <a:ext cx="5212694" cy="85382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线程的优先级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4" y="1412776"/>
            <a:ext cx="8250710" cy="40324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的优先级控制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MAX_PRIORITY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   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MIN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_PRIORITY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NORM_PRIORITY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lvl="1">
              <a:buFont typeface="Wingdings" pitchFamily="2" charset="2"/>
              <a:buChar char="u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涉及的方法：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dirty="0" smtClean="0">
                <a:ea typeface="宋体" pitchFamily="2" charset="-122"/>
                <a:cs typeface="Times New Roman" pitchFamily="18" charset="0"/>
              </a:rPr>
              <a:t>返回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线程优先值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newPriority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dirty="0" smtClean="0">
                <a:ea typeface="宋体" pitchFamily="2" charset="-122"/>
                <a:cs typeface="Times New Roman" pitchFamily="18" charset="0"/>
              </a:rPr>
              <a:t>改变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线程的优先级</a:t>
            </a:r>
            <a:endParaRPr lang="zh-CN" altLang="en-US" dirty="0">
              <a:solidFill>
                <a:srgbClr val="FF99CC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线程创建时继承父线程的优先级</a:t>
            </a:r>
            <a:endParaRPr lang="zh-CN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65256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1785" y="620688"/>
            <a:ext cx="4657155" cy="9221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补充：线程的分类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528" y="1628800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中的线程分为两类：一种是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守护线程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，一种是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用户线程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它们在几乎每个方面都是相同的，唯一的区别是判断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何时离开。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守护线程是用来服务用户线程的，通过在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start()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方法前调用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thread.setDaemon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(true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可以把一个用户线程变成一个守护线程。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垃圾回收就是一个典型的守护线程。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中都是守护线程，当前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将退出。</a:t>
            </a:r>
          </a:p>
        </p:txBody>
      </p:sp>
    </p:spTree>
    <p:extLst>
      <p:ext uri="{BB962C8B-B14F-4D97-AF65-F5344CB8AC3E}">
        <p14:creationId xmlns:p14="http://schemas.microsoft.com/office/powerpoint/2010/main" val="24438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5720" y="692696"/>
            <a:ext cx="5500726" cy="64807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的生命周期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512" y="1844824"/>
            <a:ext cx="8750206" cy="454342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要想实现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多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线程，必须在主线程中创建新的线程对象。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语言使用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类及其子类的对象来表示线程，在它的一个完整的生命周期中通常要经历如下的</a:t>
            </a:r>
            <a:r>
              <a:rPr lang="zh-CN" altLang="zh-CN" sz="2400" b="1" dirty="0">
                <a:ea typeface="宋体" pitchFamily="2" charset="-122"/>
                <a:cs typeface="Times New Roman" pitchFamily="18" charset="0"/>
              </a:rPr>
              <a:t>五种状态</a:t>
            </a:r>
            <a:r>
              <a:rPr lang="zh-CN" altLang="zh-CN" sz="2400" dirty="0">
                <a:ea typeface="宋体" pitchFamily="2" charset="-122"/>
                <a:cs typeface="Times New Roman" pitchFamily="18" charset="0"/>
              </a:rPr>
              <a:t>：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新建：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一个Thread类或其子类的对象被声明并创建时，新生的线程对象处于新建状态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就绪：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处于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新建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状态的线程被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start()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后，将进入线程队列等待CPU时间片，此时它已具备了运行的条件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当就绪的线程被调度并获得处理器资源时,便进入运行状态， run()方法定义了线程的操作和功能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阻塞：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在某种特殊情况下，被人为挂起或执行输入输出操作时，让出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CPU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并临时中止自己的执行，进入阻塞状态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死亡：</a:t>
            </a:r>
            <a:r>
              <a:rPr lang="zh-CN" altLang="zh-CN" sz="2000" dirty="0">
                <a:ea typeface="宋体" pitchFamily="2" charset="-122"/>
                <a:cs typeface="Times New Roman" pitchFamily="18" charset="0"/>
              </a:rPr>
              <a:t>线程完成了它的全部工作或线程被提前强制性地中止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91544" y="1453427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中用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Thread.State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枚举表示了线程的几种状态</a:t>
            </a:r>
          </a:p>
        </p:txBody>
      </p:sp>
    </p:spTree>
    <p:extLst>
      <p:ext uri="{BB962C8B-B14F-4D97-AF65-F5344CB8AC3E}">
        <p14:creationId xmlns:p14="http://schemas.microsoft.com/office/powerpoint/2010/main" val="38881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166910" y="2445246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第一节 线程的概念与原理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91544" y="5194770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新建</a:t>
            </a:r>
          </a:p>
        </p:txBody>
      </p:sp>
      <p:sp>
        <p:nvSpPr>
          <p:cNvPr id="5" name="矩形 4"/>
          <p:cNvSpPr/>
          <p:nvPr/>
        </p:nvSpPr>
        <p:spPr>
          <a:xfrm>
            <a:off x="4439816" y="5188043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就绪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可运行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431704" y="5728104"/>
            <a:ext cx="1008112" cy="672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647728" y="505789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start()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888088" y="517931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运行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855390" y="5422232"/>
            <a:ext cx="1032698" cy="49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807968" y="48691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获取 </a:t>
            </a:r>
            <a:r>
              <a:rPr lang="en-US" altLang="zh-CN"/>
              <a:t>cpu </a:t>
            </a:r>
            <a:r>
              <a:rPr lang="zh-CN" altLang="en-US"/>
              <a:t>资源</a:t>
            </a:r>
          </a:p>
        </p:txBody>
      </p:sp>
      <p:sp>
        <p:nvSpPr>
          <p:cNvPr id="17" name="矩形 16"/>
          <p:cNvSpPr/>
          <p:nvPr/>
        </p:nvSpPr>
        <p:spPr>
          <a:xfrm>
            <a:off x="9336360" y="5179314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结束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死亡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328248" y="5723113"/>
            <a:ext cx="1032698" cy="49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43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5520" y="4941168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新建</a:t>
            </a:r>
          </a:p>
        </p:txBody>
      </p:sp>
      <p:sp>
        <p:nvSpPr>
          <p:cNvPr id="5" name="矩形 4"/>
          <p:cNvSpPr/>
          <p:nvPr/>
        </p:nvSpPr>
        <p:spPr>
          <a:xfrm>
            <a:off x="4439816" y="4941168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可运行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3215680" y="5553236"/>
            <a:ext cx="122413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59696" y="49411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start()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41224" y="4941168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879976" y="5310500"/>
            <a:ext cx="12612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735960" y="45811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 </a:t>
            </a:r>
            <a:r>
              <a:rPr lang="en-US" altLang="zh-CN" dirty="0" err="1"/>
              <a:t>cpu</a:t>
            </a:r>
            <a:r>
              <a:rPr lang="en-US" altLang="zh-CN" dirty="0"/>
              <a:t> </a:t>
            </a:r>
            <a:r>
              <a:rPr lang="zh-CN" altLang="en-US" dirty="0"/>
              <a:t>资源</a:t>
            </a:r>
          </a:p>
        </p:txBody>
      </p:sp>
      <p:sp>
        <p:nvSpPr>
          <p:cNvPr id="14" name="矩形 13"/>
          <p:cNvSpPr/>
          <p:nvPr/>
        </p:nvSpPr>
        <p:spPr>
          <a:xfrm>
            <a:off x="9768408" y="4915580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死亡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结束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0" idx="3"/>
            <a:endCxn id="14" idx="1"/>
          </p:cNvCxnSpPr>
          <p:nvPr/>
        </p:nvCxnSpPr>
        <p:spPr>
          <a:xfrm flipV="1">
            <a:off x="8581384" y="5527648"/>
            <a:ext cx="1187024" cy="2558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574155" y="4915580"/>
            <a:ext cx="190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Error</a:t>
            </a:r>
            <a:r>
              <a:rPr lang="zh-CN" altLang="en-US" dirty="0"/>
              <a:t>、</a:t>
            </a:r>
            <a:r>
              <a:rPr lang="en-US" altLang="zh-CN" dirty="0"/>
              <a:t>Exception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74496" y="1087869"/>
            <a:ext cx="187220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</a:t>
            </a:r>
          </a:p>
        </p:txBody>
      </p:sp>
      <p:cxnSp>
        <p:nvCxnSpPr>
          <p:cNvPr id="21" name="曲线连接符 20"/>
          <p:cNvCxnSpPr>
            <a:stCxn id="10" idx="0"/>
            <a:endCxn id="19" idx="3"/>
          </p:cNvCxnSpPr>
          <p:nvPr/>
        </p:nvCxnSpPr>
        <p:spPr>
          <a:xfrm rot="16200000" flipV="1">
            <a:off x="6105398" y="3185261"/>
            <a:ext cx="3097215" cy="414600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752184" y="2276873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sleep(long </a:t>
            </a:r>
            <a:r>
              <a:rPr lang="en-US" altLang="zh-CN" dirty="0" err="1"/>
              <a:t>millis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join()/join(long </a:t>
            </a:r>
            <a:r>
              <a:rPr lang="en-US" altLang="zh-CN" dirty="0" err="1"/>
              <a:t>millis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7" name="曲线连接符 26"/>
          <p:cNvCxnSpPr>
            <a:stCxn id="19" idx="1"/>
            <a:endCxn id="5" idx="0"/>
          </p:cNvCxnSpPr>
          <p:nvPr/>
        </p:nvCxnSpPr>
        <p:spPr>
          <a:xfrm rot="10800000" flipV="1">
            <a:off x="5159896" y="1843953"/>
            <a:ext cx="414600" cy="3097215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15680" y="22768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Interrupt()</a:t>
            </a:r>
          </a:p>
          <a:p>
            <a:r>
              <a:rPr lang="zh-CN" altLang="en-US" dirty="0"/>
              <a:t>阻塞时间到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5879976" y="5836622"/>
            <a:ext cx="12612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879976" y="5949281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失去 </a:t>
            </a:r>
            <a:r>
              <a:rPr lang="en-US" altLang="zh-CN" dirty="0" err="1"/>
              <a:t>cpu</a:t>
            </a:r>
            <a:r>
              <a:rPr lang="en-US" altLang="zh-CN" dirty="0"/>
              <a:t> </a:t>
            </a:r>
            <a:r>
              <a:rPr lang="zh-CN" altLang="en-US" dirty="0"/>
              <a:t>资源</a:t>
            </a:r>
            <a:endParaRPr lang="en-US" altLang="zh-CN" dirty="0"/>
          </a:p>
          <a:p>
            <a:r>
              <a:rPr lang="en-US" altLang="zh-CN" dirty="0"/>
              <a:t>yield()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359696" y="152200"/>
            <a:ext cx="7308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</a:rPr>
              <a:t>线程的生命周期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27221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5519738" y="2132013"/>
            <a:ext cx="1008062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206626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151313" y="4221163"/>
            <a:ext cx="1008062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032626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9121776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7" name="TextBox 18"/>
          <p:cNvSpPr txBox="1">
            <a:spLocks noChangeArrowheads="1"/>
          </p:cNvSpPr>
          <p:nvPr/>
        </p:nvSpPr>
        <p:spPr bwMode="auto">
          <a:xfrm>
            <a:off x="2278064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新  建</a:t>
            </a:r>
          </a:p>
        </p:txBody>
      </p:sp>
      <p:sp>
        <p:nvSpPr>
          <p:cNvPr id="12298" name="TextBox 19"/>
          <p:cNvSpPr txBox="1">
            <a:spLocks noChangeArrowheads="1"/>
          </p:cNvSpPr>
          <p:nvPr/>
        </p:nvSpPr>
        <p:spPr bwMode="auto">
          <a:xfrm>
            <a:off x="4222751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就  绪</a:t>
            </a:r>
          </a:p>
        </p:txBody>
      </p:sp>
      <p:sp>
        <p:nvSpPr>
          <p:cNvPr id="12299" name="TextBox 20"/>
          <p:cNvSpPr txBox="1">
            <a:spLocks noChangeArrowheads="1"/>
          </p:cNvSpPr>
          <p:nvPr/>
        </p:nvSpPr>
        <p:spPr bwMode="auto">
          <a:xfrm>
            <a:off x="7104064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运  行</a:t>
            </a:r>
          </a:p>
        </p:txBody>
      </p:sp>
      <p:sp>
        <p:nvSpPr>
          <p:cNvPr id="12300" name="TextBox 21"/>
          <p:cNvSpPr txBox="1">
            <a:spLocks noChangeArrowheads="1"/>
          </p:cNvSpPr>
          <p:nvPr/>
        </p:nvSpPr>
        <p:spPr bwMode="auto">
          <a:xfrm>
            <a:off x="9193214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死  亡</a:t>
            </a:r>
          </a:p>
        </p:txBody>
      </p:sp>
      <p:sp>
        <p:nvSpPr>
          <p:cNvPr id="12301" name="TextBox 22"/>
          <p:cNvSpPr txBox="1">
            <a:spLocks noChangeArrowheads="1"/>
          </p:cNvSpPr>
          <p:nvPr/>
        </p:nvSpPr>
        <p:spPr bwMode="auto">
          <a:xfrm>
            <a:off x="5591176" y="2205038"/>
            <a:ext cx="936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200"/>
              <a:t>阻  塞</a:t>
            </a:r>
          </a:p>
        </p:txBody>
      </p:sp>
      <p:cxnSp>
        <p:nvCxnSpPr>
          <p:cNvPr id="25" name="直接箭头连接符 24"/>
          <p:cNvCxnSpPr>
            <a:stCxn id="12297" idx="3"/>
            <a:endCxn id="16" idx="1"/>
          </p:cNvCxnSpPr>
          <p:nvPr/>
        </p:nvCxnSpPr>
        <p:spPr>
          <a:xfrm>
            <a:off x="3214689" y="4508500"/>
            <a:ext cx="936625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159375" y="4364039"/>
            <a:ext cx="1873250" cy="15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299" idx="3"/>
            <a:endCxn id="18" idx="1"/>
          </p:cNvCxnSpPr>
          <p:nvPr/>
        </p:nvCxnSpPr>
        <p:spPr>
          <a:xfrm>
            <a:off x="8040689" y="4508500"/>
            <a:ext cx="1081087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5159375" y="4581525"/>
            <a:ext cx="18732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形状 36"/>
          <p:cNvCxnSpPr/>
          <p:nvPr/>
        </p:nvCxnSpPr>
        <p:spPr>
          <a:xfrm rot="10800000" flipV="1">
            <a:off x="4654550" y="2420939"/>
            <a:ext cx="865188" cy="1800225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形状 39"/>
          <p:cNvCxnSpPr>
            <a:stCxn id="17" idx="0"/>
            <a:endCxn id="12301" idx="3"/>
          </p:cNvCxnSpPr>
          <p:nvPr/>
        </p:nvCxnSpPr>
        <p:spPr>
          <a:xfrm rot="16200000" flipV="1">
            <a:off x="6132513" y="2816226"/>
            <a:ext cx="1800225" cy="1009650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7" name="TextBox 40"/>
          <p:cNvSpPr txBox="1">
            <a:spLocks noChangeArrowheads="1"/>
          </p:cNvSpPr>
          <p:nvPr/>
        </p:nvSpPr>
        <p:spPr bwMode="auto">
          <a:xfrm>
            <a:off x="3214689" y="40767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start( )</a:t>
            </a:r>
            <a:endParaRPr lang="zh-CN" altLang="en-US"/>
          </a:p>
        </p:txBody>
      </p:sp>
      <p:sp>
        <p:nvSpPr>
          <p:cNvPr id="9238" name="TextBox 41"/>
          <p:cNvSpPr txBox="1">
            <a:spLocks noChangeArrowheads="1"/>
          </p:cNvSpPr>
          <p:nvPr/>
        </p:nvSpPr>
        <p:spPr bwMode="auto">
          <a:xfrm>
            <a:off x="5303838" y="3995739"/>
            <a:ext cx="165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得到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sp>
        <p:nvSpPr>
          <p:cNvPr id="9239" name="TextBox 42"/>
          <p:cNvSpPr txBox="1">
            <a:spLocks noChangeArrowheads="1"/>
          </p:cNvSpPr>
          <p:nvPr/>
        </p:nvSpPr>
        <p:spPr bwMode="auto">
          <a:xfrm>
            <a:off x="5014913" y="4725988"/>
            <a:ext cx="2449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yield( )</a:t>
            </a:r>
            <a:r>
              <a:rPr lang="zh-CN" altLang="en-US"/>
              <a:t>或失去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sp>
        <p:nvSpPr>
          <p:cNvPr id="9240" name="TextBox 43"/>
          <p:cNvSpPr txBox="1">
            <a:spLocks noChangeArrowheads="1"/>
          </p:cNvSpPr>
          <p:nvPr/>
        </p:nvSpPr>
        <p:spPr bwMode="auto">
          <a:xfrm>
            <a:off x="8040688" y="4581526"/>
            <a:ext cx="2482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stop( )</a:t>
            </a:r>
          </a:p>
          <a:p>
            <a:pPr eaLnBrk="1" hangingPunct="1"/>
            <a:r>
              <a:rPr lang="en-US" altLang="zh-CN" dirty="0"/>
              <a:t>Error</a:t>
            </a:r>
            <a:r>
              <a:rPr lang="zh-CN" altLang="en-US" dirty="0"/>
              <a:t>或</a:t>
            </a:r>
            <a:r>
              <a:rPr lang="en-US" altLang="zh-CN" dirty="0"/>
              <a:t>Exception</a:t>
            </a:r>
          </a:p>
          <a:p>
            <a:pPr eaLnBrk="1" hangingPunct="1"/>
            <a:r>
              <a:rPr lang="en-US" altLang="zh-CN" dirty="0"/>
              <a:t>run( )</a:t>
            </a:r>
            <a:r>
              <a:rPr lang="zh-CN" altLang="en-US" dirty="0"/>
              <a:t>执行完成</a:t>
            </a:r>
          </a:p>
        </p:txBody>
      </p:sp>
      <p:sp>
        <p:nvSpPr>
          <p:cNvPr id="9241" name="TextBox 44"/>
          <p:cNvSpPr txBox="1">
            <a:spLocks noChangeArrowheads="1"/>
          </p:cNvSpPr>
          <p:nvPr/>
        </p:nvSpPr>
        <p:spPr bwMode="auto">
          <a:xfrm>
            <a:off x="7319964" y="2311401"/>
            <a:ext cx="19462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sleep( )</a:t>
            </a:r>
          </a:p>
          <a:p>
            <a:pPr eaLnBrk="1" hangingPunct="1"/>
            <a:r>
              <a:rPr lang="zh-CN" altLang="en-US" dirty="0"/>
              <a:t>等待同步锁</a:t>
            </a:r>
            <a:endParaRPr lang="en-US" altLang="zh-CN" dirty="0"/>
          </a:p>
          <a:p>
            <a:pPr eaLnBrk="1" hangingPunct="1"/>
            <a:r>
              <a:rPr lang="en-US" altLang="zh-CN" dirty="0"/>
              <a:t>wait()/join()</a:t>
            </a:r>
          </a:p>
          <a:p>
            <a:pPr eaLnBrk="1" hangingPunct="1"/>
            <a:r>
              <a:rPr lang="en-US" altLang="zh-CN" dirty="0"/>
              <a:t>suspend( )</a:t>
            </a:r>
            <a:endParaRPr lang="zh-CN" altLang="en-US" dirty="0"/>
          </a:p>
        </p:txBody>
      </p:sp>
      <p:sp>
        <p:nvSpPr>
          <p:cNvPr id="9242" name="TextBox 45"/>
          <p:cNvSpPr txBox="1">
            <a:spLocks noChangeArrowheads="1"/>
          </p:cNvSpPr>
          <p:nvPr/>
        </p:nvSpPr>
        <p:spPr bwMode="auto">
          <a:xfrm>
            <a:off x="3430780" y="2276476"/>
            <a:ext cx="18730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/>
              <a:t>sleep( )</a:t>
            </a:r>
            <a:r>
              <a:rPr lang="zh-CN" altLang="en-US" dirty="0"/>
              <a:t>时间到</a:t>
            </a:r>
            <a:endParaRPr lang="en-US" altLang="zh-CN" dirty="0"/>
          </a:p>
          <a:p>
            <a:pPr eaLnBrk="1" hangingPunct="1"/>
            <a:r>
              <a:rPr lang="zh-CN" altLang="en-US" dirty="0"/>
              <a:t>获得同步锁</a:t>
            </a:r>
            <a:endParaRPr lang="en-US" altLang="zh-CN" dirty="0"/>
          </a:p>
          <a:p>
            <a:pPr eaLnBrk="1" hangingPunct="1"/>
            <a:r>
              <a:rPr lang="en-US" altLang="zh-CN" dirty="0"/>
              <a:t>notify()/</a:t>
            </a:r>
            <a:r>
              <a:rPr lang="en-US" altLang="zh-CN" dirty="0" err="1"/>
              <a:t>notifyAll</a:t>
            </a:r>
            <a:r>
              <a:rPr lang="en-US" altLang="zh-CN" dirty="0"/>
              <a:t>()</a:t>
            </a:r>
          </a:p>
          <a:p>
            <a:pPr eaLnBrk="1" hangingPunct="1"/>
            <a:r>
              <a:rPr lang="en-US" altLang="zh-CN" dirty="0"/>
              <a:t>resume( )</a:t>
            </a:r>
            <a:endParaRPr lang="zh-CN" altLang="en-US" dirty="0"/>
          </a:p>
        </p:txBody>
      </p:sp>
      <p:sp>
        <p:nvSpPr>
          <p:cNvPr id="12314" name="TextBox 27"/>
          <p:cNvSpPr txBox="1">
            <a:spLocks noChangeArrowheads="1"/>
          </p:cNvSpPr>
          <p:nvPr/>
        </p:nvSpPr>
        <p:spPr bwMode="auto">
          <a:xfrm>
            <a:off x="4842477" y="5529928"/>
            <a:ext cx="2378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u="sng" dirty="0">
                <a:latin typeface="楷体" pitchFamily="49" charset="-122"/>
                <a:ea typeface="楷体" pitchFamily="49" charset="-122"/>
              </a:rPr>
              <a:t>线程状态转换图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5720" y="692696"/>
            <a:ext cx="5500726" cy="648072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38268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7" grpId="0"/>
      <p:bldP spid="9238" grpId="0"/>
      <p:bldP spid="9239" grpId="0"/>
      <p:bldP spid="9240" grpId="0"/>
      <p:bldP spid="9241" grpId="0"/>
      <p:bldP spid="92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9376" y="5157192"/>
            <a:ext cx="151216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新建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>
            <a:off x="1991544" y="5769260"/>
            <a:ext cx="12961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207568" y="51571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start()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31704" y="5157192"/>
            <a:ext cx="151216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就绪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28048" y="5157192"/>
            <a:ext cx="136815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运行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943872" y="5526524"/>
            <a:ext cx="1584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087888" y="494116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获取 </a:t>
            </a:r>
            <a:r>
              <a:rPr lang="en-US" altLang="zh-CN" smtClean="0"/>
              <a:t>cpu </a:t>
            </a:r>
            <a:r>
              <a:rPr lang="zh-CN" altLang="en-US" smtClean="0"/>
              <a:t>资源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624392" y="515719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结束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8" idx="3"/>
            <a:endCxn id="12" idx="1"/>
          </p:cNvCxnSpPr>
          <p:nvPr/>
        </p:nvCxnSpPr>
        <p:spPr>
          <a:xfrm>
            <a:off x="7896200" y="5769260"/>
            <a:ext cx="172819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112224" y="4741693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执行完成、</a:t>
            </a:r>
            <a:r>
              <a:rPr lang="en-US" altLang="zh-CN" smtClean="0"/>
              <a:t>stop()</a:t>
            </a:r>
            <a:r>
              <a:rPr lang="zh-CN" altLang="en-US" smtClean="0"/>
              <a:t>、</a:t>
            </a:r>
            <a:r>
              <a:rPr lang="en-US" altLang="zh-CN" smtClean="0"/>
              <a:t>Exception</a:t>
            </a:r>
            <a:r>
              <a:rPr lang="zh-CN" altLang="en-US" smtClean="0"/>
              <a:t>、</a:t>
            </a:r>
            <a:r>
              <a:rPr lang="en-US" altLang="zh-CN" smtClean="0"/>
              <a:t>Error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403812" y="836712"/>
            <a:ext cx="266429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阻塞</a:t>
            </a:r>
            <a:endParaRPr lang="zh-CN" altLang="en-US"/>
          </a:p>
        </p:txBody>
      </p:sp>
      <p:cxnSp>
        <p:nvCxnSpPr>
          <p:cNvPr id="18" name="肘形连接符 17"/>
          <p:cNvCxnSpPr>
            <a:stCxn id="8" idx="0"/>
            <a:endCxn id="16" idx="3"/>
          </p:cNvCxnSpPr>
          <p:nvPr/>
        </p:nvCxnSpPr>
        <p:spPr>
          <a:xfrm rot="16200000" flipV="1">
            <a:off x="5285910" y="3230978"/>
            <a:ext cx="3708412" cy="14401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64152" y="191683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sleep(long millis)</a:t>
            </a:r>
            <a:r>
              <a:rPr lang="zh-CN" altLang="en-US" smtClean="0"/>
              <a:t>、</a:t>
            </a:r>
            <a:r>
              <a:rPr lang="en-US" altLang="zh-CN" smtClean="0"/>
              <a:t>join()</a:t>
            </a:r>
            <a:r>
              <a:rPr lang="zh-CN" altLang="en-US" smtClean="0"/>
              <a:t>、</a:t>
            </a:r>
            <a:r>
              <a:rPr lang="en-US" altLang="zh-CN" smtClean="0"/>
              <a:t>join(long millis)</a:t>
            </a:r>
            <a:endParaRPr lang="zh-CN" altLang="en-US"/>
          </a:p>
        </p:txBody>
      </p:sp>
      <p:cxnSp>
        <p:nvCxnSpPr>
          <p:cNvPr id="21" name="肘形连接符 20"/>
          <p:cNvCxnSpPr>
            <a:stCxn id="16" idx="1"/>
          </p:cNvCxnSpPr>
          <p:nvPr/>
        </p:nvCxnSpPr>
        <p:spPr>
          <a:xfrm rot="10800000" flipV="1">
            <a:off x="4187788" y="1448780"/>
            <a:ext cx="216024" cy="3636404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07568" y="223999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阻塞时间到、</a:t>
            </a:r>
            <a:endParaRPr lang="en-US" altLang="zh-CN" smtClean="0"/>
          </a:p>
          <a:p>
            <a:r>
              <a:rPr lang="en-US" altLang="zh-CN" smtClean="0"/>
              <a:t>interrupt()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4943872" y="5942022"/>
            <a:ext cx="158417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31904" y="60932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y</a:t>
            </a:r>
            <a:r>
              <a:rPr lang="en-US" altLang="zh-CN" smtClean="0"/>
              <a:t>ield()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46747" y="-6189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smtClean="0">
                <a:solidFill>
                  <a:srgbClr val="FF0000"/>
                </a:solidFill>
              </a:rPr>
              <a:t>线程的生命周期</a:t>
            </a:r>
            <a:endParaRPr lang="zh-CN" altLang="en-US" sz="7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24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472" y="714356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编写程序，在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main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方法中创建一个线程。线程每隔一定时间（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200ms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以内的随机时间）产生一个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0-100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之间的随机整数，打印后将该整数放到集合中；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共产生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个整数，全部产生后，睡眠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30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秒，然后将集合内容打印输出；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main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线程中，唤醒上述睡眠的线程，使其尽快打印集合内容。</a:t>
            </a: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952596" y="244524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第四节 线程同步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79376" y="1412776"/>
            <a:ext cx="100811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79376" y="3356992"/>
            <a:ext cx="100811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79376" y="5085184"/>
            <a:ext cx="100811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807968" y="1124744"/>
            <a:ext cx="4536504" cy="453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售票程序：</a:t>
            </a:r>
            <a:endParaRPr lang="en-US" altLang="zh-CN" smtClean="0"/>
          </a:p>
          <a:p>
            <a:pPr algn="ctr"/>
            <a:endParaRPr lang="en-US" altLang="zh-CN" smtClean="0"/>
          </a:p>
          <a:p>
            <a:pPr marL="342900" indent="-342900" algn="ctr">
              <a:buAutoNum type="arabicPeriod"/>
            </a:pPr>
            <a:r>
              <a:rPr lang="zh-CN" altLang="en-US" smtClean="0"/>
              <a:t>计算余票 </a:t>
            </a:r>
            <a:r>
              <a:rPr lang="en-US" altLang="zh-CN" smtClean="0"/>
              <a:t>–</a:t>
            </a:r>
            <a:r>
              <a:rPr lang="en-US" altLang="zh-CN" smtClean="0"/>
              <a:t>tick=-1</a:t>
            </a:r>
            <a:endParaRPr lang="en-US" altLang="zh-CN" smtClean="0"/>
          </a:p>
          <a:p>
            <a:pPr marL="342900" indent="-342900" algn="ctr">
              <a:buAutoNum type="arabicPeriod"/>
            </a:pPr>
            <a:endParaRPr lang="en-US" altLang="zh-CN" smtClean="0"/>
          </a:p>
          <a:p>
            <a:pPr marL="342900" indent="-342900" algn="ctr">
              <a:buAutoNum type="arabicPeriod"/>
            </a:pPr>
            <a:endParaRPr lang="en-US" altLang="zh-CN" smtClean="0"/>
          </a:p>
          <a:p>
            <a:pPr marL="342900" indent="-342900" algn="ctr">
              <a:buAutoNum type="arabicPeriod"/>
            </a:pPr>
            <a:endParaRPr lang="en-US" altLang="zh-CN"/>
          </a:p>
          <a:p>
            <a:pPr marL="342900" indent="-342900" algn="ctr">
              <a:buAutoNum type="arabicPeriod"/>
            </a:pPr>
            <a:r>
              <a:rPr lang="zh-CN" altLang="en-US" smtClean="0"/>
              <a:t>打印车票</a:t>
            </a:r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2610747" y="2202250"/>
            <a:ext cx="2088232" cy="2160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tick &gt; 0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12024" y="-30869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剥夺</a:t>
            </a:r>
            <a:endParaRPr lang="en-US" altLang="zh-CN" smtClean="0"/>
          </a:p>
          <a:p>
            <a:pPr algn="ctr"/>
            <a:r>
              <a:rPr lang="en-US" altLang="zh-CN" smtClean="0"/>
              <a:t>cpu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184232" y="-30869"/>
            <a:ext cx="115212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重获</a:t>
            </a:r>
            <a:endParaRPr lang="en-US" altLang="zh-CN" smtClean="0"/>
          </a:p>
          <a:p>
            <a:pPr algn="ctr"/>
            <a:r>
              <a:rPr lang="en-US" altLang="zh-CN" smtClean="0"/>
              <a:t>cpu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447928" y="5661248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号窗口 完成售票，余票为</a:t>
            </a:r>
            <a:r>
              <a:rPr lang="zh-CN" altLang="en-US" smtClean="0"/>
              <a:t>：</a:t>
            </a:r>
            <a:r>
              <a:rPr lang="en-US" altLang="zh-CN" smtClean="0"/>
              <a:t>1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/>
              <a:t>号窗口 完成售票，余票为</a:t>
            </a:r>
            <a:r>
              <a:rPr lang="zh-CN" altLang="en-US" smtClean="0"/>
              <a:t>：</a:t>
            </a:r>
            <a:r>
              <a:rPr lang="en-US" altLang="zh-CN" smtClean="0"/>
              <a:t>0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/>
              <a:t>号窗口 完成售票，余票为</a:t>
            </a:r>
            <a:r>
              <a:rPr lang="zh-CN" altLang="en-US" smtClean="0"/>
              <a:t>：</a:t>
            </a:r>
            <a:r>
              <a:rPr lang="en-US" altLang="zh-CN" smtClean="0"/>
              <a:t>-1</a:t>
            </a:r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5015880" y="833227"/>
            <a:ext cx="72008" cy="5044045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015880" y="2420888"/>
            <a:ext cx="2232248" cy="6480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5087888" y="3140968"/>
            <a:ext cx="2736304" cy="2160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49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3719736" y="1268760"/>
            <a:ext cx="6624736" cy="4665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919536" y="1556792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932862" y="3284984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932862" y="4869160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456040" y="1412776"/>
            <a:ext cx="3312368" cy="432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售票程序 </a:t>
            </a:r>
            <a:r>
              <a:rPr lang="en-US" altLang="zh-CN"/>
              <a:t>tick = -1</a:t>
            </a:r>
            <a:r>
              <a:rPr lang="zh-CN" altLang="en-US"/>
              <a:t>：</a:t>
            </a:r>
            <a:endParaRPr lang="en-US" altLang="zh-CN"/>
          </a:p>
          <a:p>
            <a:pPr algn="ctr"/>
            <a:endParaRPr lang="en-US" altLang="zh-CN"/>
          </a:p>
          <a:p>
            <a:pPr marL="342900" indent="-342900" algn="ctr">
              <a:buAutoNum type="arabicPeriod"/>
            </a:pPr>
            <a:r>
              <a:rPr lang="zh-CN" altLang="en-US"/>
              <a:t>计算余票</a:t>
            </a:r>
            <a:endParaRPr lang="en-US" altLang="zh-CN"/>
          </a:p>
          <a:p>
            <a:pPr marL="342900" indent="-342900" algn="ctr">
              <a:buAutoNum type="arabicPeriod"/>
            </a:pPr>
            <a:endParaRPr lang="en-US" altLang="zh-CN"/>
          </a:p>
          <a:p>
            <a:pPr marL="342900" indent="-342900" algn="ctr">
              <a:buAutoNum type="arabicPeriod"/>
            </a:pPr>
            <a:r>
              <a:rPr lang="zh-CN" altLang="en-US"/>
              <a:t>打印车票</a:t>
            </a:r>
          </a:p>
        </p:txBody>
      </p:sp>
      <p:sp>
        <p:nvSpPr>
          <p:cNvPr id="8" name="等腰三角形 7"/>
          <p:cNvSpPr/>
          <p:nvPr/>
        </p:nvSpPr>
        <p:spPr>
          <a:xfrm>
            <a:off x="4007768" y="2132856"/>
            <a:ext cx="1728192" cy="25922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tick &gt; 0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56040" y="188640"/>
            <a:ext cx="129614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剥夺</a:t>
            </a:r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425042" y="164204"/>
            <a:ext cx="129614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重获</a:t>
            </a:r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735960" y="5934670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号窗口 完成售票，余票为：</a:t>
            </a:r>
            <a:r>
              <a:rPr lang="en-US" altLang="zh-CN"/>
              <a:t>1</a:t>
            </a:r>
          </a:p>
          <a:p>
            <a:r>
              <a:rPr lang="en-US" altLang="zh-CN"/>
              <a:t>1</a:t>
            </a:r>
            <a:r>
              <a:rPr lang="zh-CN" altLang="en-US"/>
              <a:t>号窗口 完成售票，余票为：</a:t>
            </a:r>
            <a:r>
              <a:rPr lang="en-US" altLang="zh-CN"/>
              <a:t>0</a:t>
            </a:r>
          </a:p>
          <a:p>
            <a:r>
              <a:rPr lang="en-US" altLang="zh-CN"/>
              <a:t>2</a:t>
            </a:r>
            <a:r>
              <a:rPr lang="zh-CN" altLang="en-US"/>
              <a:t>号窗口 完成售票，余票为：</a:t>
            </a:r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447911" y="2888940"/>
            <a:ext cx="576064" cy="13681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3647728" y="1304764"/>
            <a:ext cx="7128792" cy="45725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63552" y="1304764"/>
            <a:ext cx="10801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63552" y="3248980"/>
            <a:ext cx="10801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063552" y="5049180"/>
            <a:ext cx="108012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104112" y="1484784"/>
            <a:ext cx="3168352" cy="417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售票程序</a:t>
            </a:r>
            <a:r>
              <a:rPr lang="en-US" altLang="zh-CN" dirty="0"/>
              <a:t>tick=-1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endParaRPr lang="en-US" altLang="zh-CN" dirty="0"/>
          </a:p>
          <a:p>
            <a:pPr marL="342900" indent="-342900" algn="ctr">
              <a:buAutoNum type="arabicPeriod"/>
            </a:pPr>
            <a:r>
              <a:rPr lang="zh-CN" altLang="en-US" dirty="0"/>
              <a:t>计算余票</a:t>
            </a:r>
            <a:endParaRPr lang="en-US" altLang="zh-CN" dirty="0"/>
          </a:p>
          <a:p>
            <a:pPr marL="342900" indent="-342900" algn="ctr">
              <a:buAutoNum type="arabicPeriod"/>
            </a:pPr>
            <a:endParaRPr lang="en-US" altLang="zh-CN" dirty="0"/>
          </a:p>
          <a:p>
            <a:pPr marL="342900" indent="-342900" algn="ctr">
              <a:buAutoNum type="arabicPeriod"/>
            </a:pPr>
            <a:r>
              <a:rPr lang="zh-CN" altLang="en-US" dirty="0"/>
              <a:t>打印车票</a:t>
            </a:r>
          </a:p>
        </p:txBody>
      </p:sp>
      <p:sp>
        <p:nvSpPr>
          <p:cNvPr id="8" name="等腰三角形 7"/>
          <p:cNvSpPr/>
          <p:nvPr/>
        </p:nvSpPr>
        <p:spPr>
          <a:xfrm>
            <a:off x="4151784" y="2240868"/>
            <a:ext cx="1656184" cy="23762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tick&gt;0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7104112" y="116632"/>
            <a:ext cx="1152128" cy="1044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剥夺</a:t>
            </a:r>
            <a:endParaRPr lang="en-US" altLang="zh-CN" dirty="0"/>
          </a:p>
          <a:p>
            <a:pPr algn="ctr"/>
            <a:r>
              <a:rPr lang="en-US" altLang="zh-CN" dirty="0" err="1"/>
              <a:t>cpu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8904312" y="116632"/>
            <a:ext cx="1152128" cy="1044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重获</a:t>
            </a:r>
            <a:r>
              <a:rPr lang="en-US" altLang="zh-CN" dirty="0" err="1"/>
              <a:t>cpu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502188" y="5985284"/>
            <a:ext cx="4355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号窗口 完成售票，余票为：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号窗口 完成售票，余票为：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号窗口 完成售票，余票为：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3395700" y="2798930"/>
            <a:ext cx="504056" cy="12601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6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38546" y="764704"/>
            <a:ext cx="5011470" cy="853822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线程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的同步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6910" y="1630526"/>
            <a:ext cx="7858180" cy="2014499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问题的提出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多个线程执行的不确定性引起执行结果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的不稳定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个线程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账本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共享，会造成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操作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的不完整性，会破坏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15880" y="378904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3000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367808" y="4509120"/>
            <a:ext cx="864096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7248128" y="4509120"/>
            <a:ext cx="936104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83632" y="51165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你：取</a:t>
            </a:r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799856" y="4653136"/>
            <a:ext cx="792088" cy="129614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19682" y="48396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老婆：取</a:t>
            </a:r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032104" y="4653136"/>
            <a:ext cx="864096" cy="13681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78443" y="3416677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272589"/>
      </p:ext>
    </p:extLst>
  </p:cSld>
  <p:clrMapOvr>
    <a:masterClrMapping/>
  </p:clrMapOvr>
  <p:transition spd="slow" advTm="241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autoUpdateAnimBg="0"/>
      <p:bldP spid="369667" grpId="0" build="p" bldLvl="3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67608" y="692696"/>
            <a:ext cx="7056784" cy="86409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基本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概念：程序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进程 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线程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1158" y="1571612"/>
            <a:ext cx="8572560" cy="471490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程序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(program)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为完成特定任务、用某种语言编写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的一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组指令的集合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。即指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一段静态的代码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，静态对象。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进程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(process)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程序的一次执行过程，或是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正在运行的一个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程序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。动态过程：有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它自身的产生、存在和消亡的过程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如：运行中的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QQ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，运行中的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MP3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播放器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程序是静态的，进程是动态的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(thread)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，进程可进一步细化为线程，是一个程序内部的一条执行路径。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若一个程序可同一时间执行多个线程，就是支持多线程的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2079324" y="979489"/>
            <a:ext cx="17295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/>
              <a:t>例  题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2079323" y="1988841"/>
            <a:ext cx="7920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/>
              <a:t>模拟火车站售票程序，开启三个窗口售票。</a:t>
            </a:r>
          </a:p>
        </p:txBody>
      </p:sp>
    </p:spTree>
    <p:extLst>
      <p:ext uri="{BB962C8B-B14F-4D97-AF65-F5344CB8AC3E}">
        <p14:creationId xmlns:p14="http://schemas.microsoft.com/office/powerpoint/2010/main" val="19321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524000" y="917912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numCol="2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class Ticket implements Runnable{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private 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tick = 100;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public void run(){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while(true){</a:t>
            </a:r>
            <a:endParaRPr lang="en-US" altLang="zh-CN" sz="2000" u="sng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 if(tick&gt;0){</a:t>
            </a:r>
          </a:p>
          <a:p>
            <a:pPr>
              <a:defRPr/>
            </a:pP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sz="2000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000" i="1" dirty="0" err="1">
                <a:solidFill>
                  <a:srgbClr val="C00000"/>
                </a:solidFill>
                <a:ea typeface="宋体" pitchFamily="2" charset="-122"/>
              </a:rPr>
              <a:t>Thread.currentThread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000" i="1" dirty="0" err="1">
                <a:solidFill>
                  <a:srgbClr val="C00000"/>
                </a:solidFill>
                <a:ea typeface="宋体" pitchFamily="2" charset="-122"/>
              </a:rPr>
              <a:t>getName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()+“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售出车票，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tick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号为：</a:t>
            </a:r>
            <a:r>
              <a:rPr lang="en-US" altLang="zh-CN" sz="2000" i="1" dirty="0">
                <a:solidFill>
                  <a:srgbClr val="C00000"/>
                </a:solidFill>
                <a:ea typeface="宋体" pitchFamily="2" charset="-122"/>
              </a:rPr>
              <a:t>"+ tick--);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else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       break;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class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</a:rPr>
              <a:t>TicketDemo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public static void main(String[]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) {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Ticket t = new Ticket();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Thread t1 = new Thread(t);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Thread t2 = new Thread(t);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Thread t3 = new Thread(t);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t1.setName("t1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t2.setName("t2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t3.setName("t3</a:t>
            </a:r>
            <a:r>
              <a:rPr lang="zh-CN" altLang="en-US" sz="2000" dirty="0">
                <a:solidFill>
                  <a:srgbClr val="C00000"/>
                </a:solidFill>
                <a:ea typeface="宋体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t1.start();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t2.start();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 t3.start();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   }</a:t>
            </a: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4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1846263" y="908050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438650" y="3789364"/>
            <a:ext cx="6051550" cy="1944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38650" y="1268414"/>
            <a:ext cx="6051550" cy="2097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5159375" y="835025"/>
            <a:ext cx="1225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014914" y="2212975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5159375" y="1854200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854325" y="185420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Box 11"/>
          <p:cNvSpPr txBox="1">
            <a:spLocks noChangeArrowheads="1"/>
          </p:cNvSpPr>
          <p:nvPr/>
        </p:nvSpPr>
        <p:spPr bwMode="auto">
          <a:xfrm>
            <a:off x="2133601" y="1636714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2299" name="TextBox 12"/>
          <p:cNvSpPr txBox="1">
            <a:spLocks noChangeArrowheads="1"/>
          </p:cNvSpPr>
          <p:nvPr/>
        </p:nvSpPr>
        <p:spPr bwMode="auto">
          <a:xfrm>
            <a:off x="2133601" y="22129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2300" name="TextBox 13"/>
          <p:cNvSpPr txBox="1">
            <a:spLocks noChangeArrowheads="1"/>
          </p:cNvSpPr>
          <p:nvPr/>
        </p:nvSpPr>
        <p:spPr bwMode="auto">
          <a:xfrm>
            <a:off x="2133601" y="2789239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854325" y="243046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854325" y="3006725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248526" y="1709738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8" name="TextBox 20"/>
          <p:cNvSpPr txBox="1">
            <a:spLocks noChangeArrowheads="1"/>
          </p:cNvSpPr>
          <p:nvPr/>
        </p:nvSpPr>
        <p:spPr bwMode="auto">
          <a:xfrm>
            <a:off x="7537451" y="1258889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29" name="TextBox 21"/>
          <p:cNvSpPr txBox="1">
            <a:spLocks noChangeArrowheads="1"/>
          </p:cNvSpPr>
          <p:nvPr/>
        </p:nvSpPr>
        <p:spPr bwMode="auto">
          <a:xfrm>
            <a:off x="7537451" y="2141539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30" name="TextBox 22"/>
          <p:cNvSpPr txBox="1">
            <a:spLocks noChangeArrowheads="1"/>
          </p:cNvSpPr>
          <p:nvPr/>
        </p:nvSpPr>
        <p:spPr bwMode="auto">
          <a:xfrm>
            <a:off x="7537451" y="2852739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7248526" y="250190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248526" y="3294063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438651" y="1854200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583113" y="2430463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511675" y="2717801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6456363" y="1781176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456364" y="2501900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84926" y="2862263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9" name="TextBox 40"/>
          <p:cNvSpPr txBox="1">
            <a:spLocks noChangeArrowheads="1"/>
          </p:cNvSpPr>
          <p:nvPr/>
        </p:nvSpPr>
        <p:spPr bwMode="auto">
          <a:xfrm>
            <a:off x="5159375" y="3500439"/>
            <a:ext cx="1225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5014914" y="4591050"/>
            <a:ext cx="1296987" cy="647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41" name="TextBox 42"/>
          <p:cNvSpPr txBox="1">
            <a:spLocks noChangeArrowheads="1"/>
          </p:cNvSpPr>
          <p:nvPr/>
        </p:nvSpPr>
        <p:spPr bwMode="auto">
          <a:xfrm>
            <a:off x="5159375" y="4230689"/>
            <a:ext cx="1296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854325" y="423068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3" name="TextBox 44"/>
          <p:cNvSpPr txBox="1">
            <a:spLocks noChangeArrowheads="1"/>
          </p:cNvSpPr>
          <p:nvPr/>
        </p:nvSpPr>
        <p:spPr bwMode="auto">
          <a:xfrm>
            <a:off x="2133601" y="401478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3344" name="TextBox 45"/>
          <p:cNvSpPr txBox="1">
            <a:spLocks noChangeArrowheads="1"/>
          </p:cNvSpPr>
          <p:nvPr/>
        </p:nvSpPr>
        <p:spPr bwMode="auto">
          <a:xfrm>
            <a:off x="2133601" y="459105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3345" name="TextBox 46"/>
          <p:cNvSpPr txBox="1">
            <a:spLocks noChangeArrowheads="1"/>
          </p:cNvSpPr>
          <p:nvPr/>
        </p:nvSpPr>
        <p:spPr bwMode="auto">
          <a:xfrm>
            <a:off x="2133601" y="516731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854325" y="480695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2854325" y="538321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438651" y="4230688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583113" y="4806950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511675" y="5094289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7" name="TextBox 61"/>
          <p:cNvSpPr txBox="1">
            <a:spLocks noChangeArrowheads="1"/>
          </p:cNvSpPr>
          <p:nvPr/>
        </p:nvSpPr>
        <p:spPr bwMode="auto">
          <a:xfrm>
            <a:off x="5448300" y="4725988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15399" name="TextBox 70"/>
          <p:cNvSpPr txBox="1">
            <a:spLocks noChangeArrowheads="1"/>
          </p:cNvSpPr>
          <p:nvPr/>
        </p:nvSpPr>
        <p:spPr bwMode="auto">
          <a:xfrm>
            <a:off x="1990726" y="908050"/>
            <a:ext cx="201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理想状态</a:t>
            </a:r>
          </a:p>
        </p:txBody>
      </p:sp>
      <p:sp>
        <p:nvSpPr>
          <p:cNvPr id="15400" name="TextBox 75"/>
          <p:cNvSpPr txBox="1">
            <a:spLocks noChangeArrowheads="1"/>
          </p:cNvSpPr>
          <p:nvPr/>
        </p:nvSpPr>
        <p:spPr bwMode="auto">
          <a:xfrm>
            <a:off x="5014914" y="2276476"/>
            <a:ext cx="1296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100,99,…3,2,1</a:t>
            </a:r>
            <a:endParaRPr lang="zh-CN" altLang="en-US" b="1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7248526" y="4086225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7248526" y="4878388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7248526" y="567055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6456363" y="4159250"/>
            <a:ext cx="576262" cy="5032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6456364" y="4878388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汇总连接 70"/>
          <p:cNvSpPr/>
          <p:nvPr/>
        </p:nvSpPr>
        <p:spPr>
          <a:xfrm>
            <a:off x="7680326" y="3789364"/>
            <a:ext cx="2162175" cy="1944687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6384926" y="5238751"/>
            <a:ext cx="576263" cy="36036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右弧形箭头 73"/>
          <p:cNvSpPr/>
          <p:nvPr/>
        </p:nvSpPr>
        <p:spPr>
          <a:xfrm>
            <a:off x="5951538" y="5373689"/>
            <a:ext cx="360362" cy="720725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TextBox 68"/>
          <p:cNvSpPr txBox="1">
            <a:spLocks noChangeArrowheads="1"/>
          </p:cNvSpPr>
          <p:nvPr/>
        </p:nvSpPr>
        <p:spPr bwMode="auto">
          <a:xfrm>
            <a:off x="5519739" y="5949950"/>
            <a:ext cx="1081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break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888164" y="6022975"/>
            <a:ext cx="377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注：</a:t>
            </a:r>
            <a:r>
              <a:rPr lang="en-US" altLang="zh-CN"/>
              <a:t>#</a:t>
            </a:r>
            <a:r>
              <a:rPr lang="zh-CN" altLang="en-US"/>
              <a:t>表示</a:t>
            </a:r>
            <a:r>
              <a:rPr lang="en-US" altLang="zh-CN"/>
              <a:t>100—1</a:t>
            </a:r>
            <a:r>
              <a:rPr lang="zh-CN" altLang="en-US"/>
              <a:t>之间的相应票号</a:t>
            </a:r>
          </a:p>
        </p:txBody>
      </p:sp>
    </p:spTree>
    <p:extLst>
      <p:ext uri="{BB962C8B-B14F-4D97-AF65-F5344CB8AC3E}">
        <p14:creationId xmlns:p14="http://schemas.microsoft.com/office/powerpoint/2010/main" val="356833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2298" grpId="0"/>
      <p:bldP spid="12299" grpId="0"/>
      <p:bldP spid="12300" grpId="0"/>
      <p:bldP spid="13328" grpId="0"/>
      <p:bldP spid="13329" grpId="0"/>
      <p:bldP spid="13330" grpId="0"/>
      <p:bldP spid="13339" grpId="0"/>
      <p:bldP spid="42" grpId="0" animBg="1"/>
      <p:bldP spid="13341" grpId="0"/>
      <p:bldP spid="13343" grpId="0"/>
      <p:bldP spid="13344" grpId="0"/>
      <p:bldP spid="13345" grpId="0"/>
      <p:bldP spid="13357" grpId="0"/>
      <p:bldP spid="71" grpId="0" animBg="1"/>
      <p:bldP spid="74" grpId="0" animBg="1"/>
      <p:bldP spid="75" grpId="0"/>
      <p:bldP spid="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1846263" y="908050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19513" y="1555751"/>
            <a:ext cx="6699250" cy="3673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295775" y="4076700"/>
            <a:ext cx="1295400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4583114" y="3716339"/>
            <a:ext cx="1296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133600" y="371633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1701801" y="3500439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1701801" y="40767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5369" name="TextBox 9"/>
          <p:cNvSpPr txBox="1">
            <a:spLocks noChangeArrowheads="1"/>
          </p:cNvSpPr>
          <p:nvPr/>
        </p:nvSpPr>
        <p:spPr bwMode="auto">
          <a:xfrm>
            <a:off x="1701801" y="4652964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133600" y="429418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133600" y="487045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311900" y="1916114"/>
            <a:ext cx="649288" cy="15843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384925" y="2708275"/>
            <a:ext cx="719138" cy="16573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384926" y="3789364"/>
            <a:ext cx="576263" cy="12969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719514" y="3716339"/>
            <a:ext cx="503237" cy="4333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862388" y="4294188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790950" y="4581526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735638" y="3644901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735639" y="4365625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664201" y="4725988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5" name="TextBox 24"/>
          <p:cNvSpPr txBox="1">
            <a:spLocks noChangeArrowheads="1"/>
          </p:cNvSpPr>
          <p:nvPr/>
        </p:nvSpPr>
        <p:spPr bwMode="auto">
          <a:xfrm>
            <a:off x="1990726" y="90805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极端状态</a:t>
            </a:r>
          </a:p>
        </p:txBody>
      </p:sp>
      <p:sp>
        <p:nvSpPr>
          <p:cNvPr id="15382" name="TextBox 25"/>
          <p:cNvSpPr txBox="1">
            <a:spLocks noChangeArrowheads="1"/>
          </p:cNvSpPr>
          <p:nvPr/>
        </p:nvSpPr>
        <p:spPr bwMode="auto">
          <a:xfrm>
            <a:off x="4799013" y="4221164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15383" name="TextBox 27"/>
          <p:cNvSpPr txBox="1">
            <a:spLocks noChangeArrowheads="1"/>
          </p:cNvSpPr>
          <p:nvPr/>
        </p:nvSpPr>
        <p:spPr bwMode="auto">
          <a:xfrm>
            <a:off x="4872038" y="1123950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15384" name="矩形 29"/>
          <p:cNvSpPr>
            <a:spLocks noChangeArrowheads="1"/>
          </p:cNvSpPr>
          <p:nvPr/>
        </p:nvSpPr>
        <p:spPr bwMode="auto">
          <a:xfrm>
            <a:off x="3790951" y="3429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5385" name="矩形 30"/>
          <p:cNvSpPr>
            <a:spLocks noChangeArrowheads="1"/>
          </p:cNvSpPr>
          <p:nvPr/>
        </p:nvSpPr>
        <p:spPr bwMode="auto">
          <a:xfrm>
            <a:off x="6256339" y="26987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15386" name="矩形 31"/>
          <p:cNvSpPr>
            <a:spLocks noChangeArrowheads="1"/>
          </p:cNvSpPr>
          <p:nvPr/>
        </p:nvSpPr>
        <p:spPr bwMode="auto">
          <a:xfrm>
            <a:off x="6167439" y="38608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</a:p>
        </p:txBody>
      </p:sp>
      <p:sp>
        <p:nvSpPr>
          <p:cNvPr id="15387" name="矩形 32"/>
          <p:cNvSpPr>
            <a:spLocks noChangeArrowheads="1"/>
          </p:cNvSpPr>
          <p:nvPr/>
        </p:nvSpPr>
        <p:spPr bwMode="auto">
          <a:xfrm>
            <a:off x="3646489" y="40767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15388" name="矩形 35"/>
          <p:cNvSpPr>
            <a:spLocks noChangeArrowheads="1"/>
          </p:cNvSpPr>
          <p:nvPr/>
        </p:nvSpPr>
        <p:spPr bwMode="auto">
          <a:xfrm>
            <a:off x="3646489" y="4510089"/>
            <a:ext cx="41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15389" name="矩形 40"/>
          <p:cNvSpPr>
            <a:spLocks noChangeArrowheads="1"/>
          </p:cNvSpPr>
          <p:nvPr/>
        </p:nvSpPr>
        <p:spPr bwMode="auto">
          <a:xfrm>
            <a:off x="6311901" y="45100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⑥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6240464" y="1844676"/>
            <a:ext cx="936625" cy="4321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91" name="TextBox 42"/>
          <p:cNvSpPr txBox="1">
            <a:spLocks noChangeArrowheads="1"/>
          </p:cNvSpPr>
          <p:nvPr/>
        </p:nvSpPr>
        <p:spPr bwMode="auto">
          <a:xfrm>
            <a:off x="6240464" y="566261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被挂起</a:t>
            </a: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7248525" y="3860800"/>
            <a:ext cx="2952750" cy="79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7248525" y="2924175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248525" y="1987550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5" name="矩形 46"/>
          <p:cNvSpPr>
            <a:spLocks noChangeArrowheads="1"/>
          </p:cNvSpPr>
          <p:nvPr/>
        </p:nvSpPr>
        <p:spPr bwMode="auto">
          <a:xfrm>
            <a:off x="7337426" y="16287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⑦</a:t>
            </a:r>
          </a:p>
        </p:txBody>
      </p:sp>
      <p:sp>
        <p:nvSpPr>
          <p:cNvPr id="15396" name="矩形 47"/>
          <p:cNvSpPr>
            <a:spLocks noChangeArrowheads="1"/>
          </p:cNvSpPr>
          <p:nvPr/>
        </p:nvSpPr>
        <p:spPr bwMode="auto">
          <a:xfrm>
            <a:off x="7319964" y="2554289"/>
            <a:ext cx="496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⑧</a:t>
            </a:r>
          </a:p>
        </p:txBody>
      </p:sp>
      <p:sp>
        <p:nvSpPr>
          <p:cNvPr id="15397" name="矩形 48"/>
          <p:cNvSpPr>
            <a:spLocks noChangeArrowheads="1"/>
          </p:cNvSpPr>
          <p:nvPr/>
        </p:nvSpPr>
        <p:spPr bwMode="auto">
          <a:xfrm>
            <a:off x="7319964" y="34194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⑨</a:t>
            </a:r>
          </a:p>
        </p:txBody>
      </p:sp>
      <p:sp>
        <p:nvSpPr>
          <p:cNvPr id="15398" name="TextBox 49"/>
          <p:cNvSpPr txBox="1">
            <a:spLocks noChangeArrowheads="1"/>
          </p:cNvSpPr>
          <p:nvPr/>
        </p:nvSpPr>
        <p:spPr bwMode="auto">
          <a:xfrm>
            <a:off x="7608888" y="1619250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1</a:t>
            </a:r>
            <a:endParaRPr lang="zh-CN" altLang="en-US" b="1"/>
          </a:p>
        </p:txBody>
      </p:sp>
      <p:sp>
        <p:nvSpPr>
          <p:cNvPr id="15399" name="TextBox 50"/>
          <p:cNvSpPr txBox="1">
            <a:spLocks noChangeArrowheads="1"/>
          </p:cNvSpPr>
          <p:nvPr/>
        </p:nvSpPr>
        <p:spPr bwMode="auto">
          <a:xfrm>
            <a:off x="7608888" y="2555875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400" name="TextBox 51"/>
          <p:cNvSpPr txBox="1">
            <a:spLocks noChangeArrowheads="1"/>
          </p:cNvSpPr>
          <p:nvPr/>
        </p:nvSpPr>
        <p:spPr bwMode="auto">
          <a:xfrm>
            <a:off x="7608888" y="3419475"/>
            <a:ext cx="3059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</a:t>
            </a:r>
            <a:r>
              <a:rPr lang="en-US" altLang="zh-CN" b="1">
                <a:solidFill>
                  <a:srgbClr val="FF0000"/>
                </a:solidFill>
              </a:rPr>
              <a:t>-1</a:t>
            </a:r>
            <a:r>
              <a:rPr lang="en-US" altLang="zh-CN" b="1"/>
              <a:t> 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5619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" dur="10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0" dur="10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1" dur="10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6" dur="10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7" dur="10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7" dur="10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365" grpId="0"/>
      <p:bldP spid="15367" grpId="0"/>
      <p:bldP spid="15368" grpId="0"/>
      <p:bldP spid="15369" grpId="0"/>
      <p:bldP spid="15382" grpId="0"/>
      <p:bldP spid="15383" grpId="0"/>
      <p:bldP spid="15384" grpId="0"/>
      <p:bldP spid="15385" grpId="0"/>
      <p:bldP spid="15386" grpId="0"/>
      <p:bldP spid="15387" grpId="0"/>
      <p:bldP spid="15388" grpId="0"/>
      <p:bldP spid="15389" grpId="0"/>
      <p:bldP spid="42" grpId="0" animBg="1"/>
      <p:bldP spid="15391" grpId="0"/>
      <p:bldP spid="15395" grpId="0"/>
      <p:bldP spid="15396" grpId="0"/>
      <p:bldP spid="15397" grpId="0"/>
      <p:bldP spid="15398" grpId="0"/>
      <p:bldP spid="15399" grpId="0"/>
      <p:bldP spid="1540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90725" y="979489"/>
            <a:ext cx="8210550" cy="2809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1775520" y="3900488"/>
            <a:ext cx="88924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1</a:t>
            </a:r>
            <a:r>
              <a:rPr lang="en-US" altLang="zh-CN" sz="2000" b="1" dirty="0"/>
              <a:t>. </a:t>
            </a:r>
            <a:r>
              <a:rPr lang="zh-CN" altLang="zh-CN" sz="2000" dirty="0"/>
              <a:t>多线程出现了安全问题</a:t>
            </a:r>
          </a:p>
          <a:p>
            <a:pPr eaLnBrk="1" hangingPunct="1"/>
            <a:r>
              <a:rPr lang="en-US" altLang="zh-CN" sz="2000" dirty="0"/>
              <a:t>      </a:t>
            </a:r>
          </a:p>
          <a:p>
            <a:pPr eaLnBrk="1" hangingPunct="1"/>
            <a:endParaRPr lang="zh-CN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zh-CN" altLang="en-US" sz="2000" dirty="0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2206625" y="908051"/>
            <a:ext cx="79946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tick = 100;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public void run(){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while(true){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if(tick&gt;0){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try{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(10);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}catch(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e){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e.printStackTrace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();}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Thread.currentThread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()+“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售出车票，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tick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号为：     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"+tick--);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 }  }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63552" y="4593322"/>
            <a:ext cx="84249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dirty="0"/>
              <a:t>当多条语句在操作同一个线程共享数据时，一个线程对多条语句只执行了一部分，还没有执行完，另一个线程参与进来执行。导致共享数据的错误。</a:t>
            </a:r>
            <a:endParaRPr lang="zh-CN" altLang="en-US" sz="20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75520" y="4221163"/>
            <a:ext cx="187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2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问题的原因：</a:t>
            </a:r>
            <a:endParaRPr lang="en-US" altLang="zh-CN" sz="2000" b="1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75521" y="5261198"/>
            <a:ext cx="2162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/>
              <a:t>3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解决办法</a:t>
            </a:r>
            <a:r>
              <a:rPr lang="en-US" altLang="zh-CN" sz="2000" b="1" dirty="0"/>
              <a:t>: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35560" y="5589240"/>
            <a:ext cx="8352928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dirty="0"/>
              <a:t>对多条操作共享数据的语句，只能让一个线程都执行完，在执行过程中，其他线程不可以参与执行。</a:t>
            </a:r>
          </a:p>
          <a:p>
            <a:pPr eaLnBrk="1" hangingPunct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06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3791744" y="740848"/>
            <a:ext cx="56886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</a:rPr>
              <a:t>Synchronized</a:t>
            </a:r>
            <a:r>
              <a:rPr lang="zh-CN" altLang="en-US" sz="3600" b="1" dirty="0">
                <a:latin typeface="+mn-lt"/>
              </a:rPr>
              <a:t>的使用方法</a:t>
            </a:r>
          </a:p>
        </p:txBody>
      </p:sp>
      <p:sp>
        <p:nvSpPr>
          <p:cNvPr id="14340" name="TextBox 13"/>
          <p:cNvSpPr txBox="1">
            <a:spLocks noChangeArrowheads="1"/>
          </p:cNvSpPr>
          <p:nvPr/>
        </p:nvSpPr>
        <p:spPr bwMode="auto">
          <a:xfrm>
            <a:off x="1990726" y="2451126"/>
            <a:ext cx="813911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synchronized (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对象）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{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//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需要被同步的代码；</a:t>
            </a:r>
            <a:endParaRPr lang="en-US" sz="2400" b="1" dirty="0">
              <a:solidFill>
                <a:srgbClr val="C00000"/>
              </a:solidFill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}</a:t>
            </a:r>
          </a:p>
          <a:p>
            <a:pPr eaLnBrk="1" hangingPunct="1"/>
            <a:endParaRPr lang="en-US" sz="2400" b="1" dirty="0">
              <a:latin typeface="+mn-lt"/>
            </a:endParaRPr>
          </a:p>
          <a:p>
            <a:pPr marL="457200" indent="-457200" eaLnBrk="1" hangingPunct="1">
              <a:buAutoNum type="arabicPeriod" startAt="2"/>
            </a:pPr>
            <a:r>
              <a:rPr lang="en-US" altLang="zh-CN" sz="2400" b="1" dirty="0">
                <a:latin typeface="+mn-lt"/>
              </a:rPr>
              <a:t>synchronized</a:t>
            </a:r>
            <a:r>
              <a:rPr lang="zh-CN" altLang="en-US" sz="2400" b="1" dirty="0">
                <a:latin typeface="+mn-lt"/>
              </a:rPr>
              <a:t>还可以放在方法声明中，表示整个方法</a:t>
            </a:r>
            <a:endParaRPr lang="en-US" altLang="zh-CN" sz="2400" b="1" dirty="0">
              <a:latin typeface="+mn-lt"/>
            </a:endParaRPr>
          </a:p>
          <a:p>
            <a:pPr eaLnBrk="1" hangingPunct="1"/>
            <a:r>
              <a:rPr lang="en-US" altLang="zh-CN" sz="2400" b="1" dirty="0">
                <a:latin typeface="+mn-lt"/>
              </a:rPr>
              <a:t>      </a:t>
            </a:r>
            <a:r>
              <a:rPr lang="zh-CN" altLang="en-US" sz="2400" b="1" dirty="0">
                <a:latin typeface="+mn-lt"/>
              </a:rPr>
              <a:t>为同步方法。</a:t>
            </a:r>
            <a:endParaRPr lang="en-US" sz="2400" b="1" dirty="0">
              <a:latin typeface="+mn-lt"/>
            </a:endParaRPr>
          </a:p>
          <a:p>
            <a:pPr eaLnBrk="1" hangingPunct="1"/>
            <a:r>
              <a:rPr lang="zh-CN" altLang="en-US" sz="2400" b="1" dirty="0">
                <a:latin typeface="+mn-lt"/>
              </a:rPr>
              <a:t>例如：</a:t>
            </a:r>
            <a:endParaRPr lang="en-US" sz="2400" b="1" dirty="0"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public synchronized void show (String name){ 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 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….</a:t>
            </a: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}</a:t>
            </a:r>
            <a:endParaRPr lang="zh-CN" alt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0725" y="1517884"/>
            <a:ext cx="8139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zh-CN" sz="2400" b="1" dirty="0">
                <a:ea typeface="宋体" pitchFamily="2" charset="-122"/>
                <a:cs typeface="Times New Roman" pitchFamily="18" charset="0"/>
              </a:rPr>
              <a:t>对于多线程的安全问题提供了专业的解决方式：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同步代码块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02026" y="1771651"/>
            <a:ext cx="6556375" cy="2665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646488" y="1916114"/>
            <a:ext cx="6196012" cy="237648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646489" y="2419350"/>
            <a:ext cx="504825" cy="15128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6311900" y="1260475"/>
            <a:ext cx="1225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583114" y="2860675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4727575" y="2501900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1701801" y="2284414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1701801" y="28606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7418" name="TextBox 10"/>
          <p:cNvSpPr txBox="1">
            <a:spLocks noChangeArrowheads="1"/>
          </p:cNvSpPr>
          <p:nvPr/>
        </p:nvSpPr>
        <p:spPr bwMode="auto">
          <a:xfrm>
            <a:off x="1701801" y="3436939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206626" y="3068639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743701" y="241935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TextBox 15"/>
          <p:cNvSpPr txBox="1">
            <a:spLocks noChangeArrowheads="1"/>
          </p:cNvSpPr>
          <p:nvPr/>
        </p:nvSpPr>
        <p:spPr bwMode="auto">
          <a:xfrm>
            <a:off x="6888163" y="1916114"/>
            <a:ext cx="288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151313" y="2636838"/>
            <a:ext cx="360362" cy="2968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024563" y="2428876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TextBox 25"/>
          <p:cNvSpPr txBox="1">
            <a:spLocks noChangeArrowheads="1"/>
          </p:cNvSpPr>
          <p:nvPr/>
        </p:nvSpPr>
        <p:spPr bwMode="auto">
          <a:xfrm>
            <a:off x="5303839" y="642307"/>
            <a:ext cx="37804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/>
              <a:t>分析同步原理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2206626" y="2492376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2206626" y="3706814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TextBox 35"/>
          <p:cNvSpPr txBox="1">
            <a:spLocks noChangeArrowheads="1"/>
          </p:cNvSpPr>
          <p:nvPr/>
        </p:nvSpPr>
        <p:spPr bwMode="auto">
          <a:xfrm>
            <a:off x="4006850" y="1843089"/>
            <a:ext cx="172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synchronized</a:t>
            </a:r>
            <a:endParaRPr lang="zh-CN" altLang="en-US" b="1"/>
          </a:p>
        </p:txBody>
      </p:sp>
      <p:sp>
        <p:nvSpPr>
          <p:cNvPr id="17435" name="TextBox 37"/>
          <p:cNvSpPr txBox="1">
            <a:spLocks noChangeArrowheads="1"/>
          </p:cNvSpPr>
          <p:nvPr/>
        </p:nvSpPr>
        <p:spPr bwMode="auto">
          <a:xfrm>
            <a:off x="4295775" y="3932239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/>
              <a:t>obj</a:t>
            </a:r>
            <a:endParaRPr lang="zh-CN" altLang="en-US" b="1"/>
          </a:p>
        </p:txBody>
      </p:sp>
      <p:cxnSp>
        <p:nvCxnSpPr>
          <p:cNvPr id="42" name="形状 41"/>
          <p:cNvCxnSpPr/>
          <p:nvPr/>
        </p:nvCxnSpPr>
        <p:spPr>
          <a:xfrm rot="10800000">
            <a:off x="3935413" y="3963988"/>
            <a:ext cx="360362" cy="184150"/>
          </a:xfrm>
          <a:prstGeom prst="curvedConnector3">
            <a:avLst>
              <a:gd name="adj1" fmla="val 95019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3646489" y="4797425"/>
            <a:ext cx="504825" cy="15128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9591675" y="2420938"/>
            <a:ext cx="8270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9" name="矩形 49"/>
          <p:cNvSpPr>
            <a:spLocks noChangeArrowheads="1"/>
          </p:cNvSpPr>
          <p:nvPr/>
        </p:nvSpPr>
        <p:spPr bwMode="auto">
          <a:xfrm>
            <a:off x="2925764" y="2122489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7440" name="矩形 50"/>
          <p:cNvSpPr>
            <a:spLocks noChangeArrowheads="1"/>
          </p:cNvSpPr>
          <p:nvPr/>
        </p:nvSpPr>
        <p:spPr bwMode="auto">
          <a:xfrm>
            <a:off x="3646489" y="19875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17441" name="矩形 51"/>
          <p:cNvSpPr>
            <a:spLocks noChangeArrowheads="1"/>
          </p:cNvSpPr>
          <p:nvPr/>
        </p:nvSpPr>
        <p:spPr bwMode="auto">
          <a:xfrm>
            <a:off x="5303839" y="2347914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17442" name="矩形 53"/>
          <p:cNvSpPr>
            <a:spLocks noChangeArrowheads="1"/>
          </p:cNvSpPr>
          <p:nvPr/>
        </p:nvSpPr>
        <p:spPr bwMode="auto">
          <a:xfrm>
            <a:off x="7697789" y="16906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</a:p>
        </p:txBody>
      </p:sp>
      <p:cxnSp>
        <p:nvCxnSpPr>
          <p:cNvPr id="67" name="直接箭头连接符 66"/>
          <p:cNvCxnSpPr/>
          <p:nvPr/>
        </p:nvCxnSpPr>
        <p:spPr>
          <a:xfrm>
            <a:off x="10345738" y="2635250"/>
            <a:ext cx="0" cy="25225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4222751" y="3787776"/>
            <a:ext cx="5978525" cy="13700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TextBox 70"/>
          <p:cNvSpPr txBox="1">
            <a:spLocks noChangeArrowheads="1"/>
          </p:cNvSpPr>
          <p:nvPr/>
        </p:nvSpPr>
        <p:spPr bwMode="auto">
          <a:xfrm>
            <a:off x="4727575" y="2924176"/>
            <a:ext cx="1079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100,99…3,2,…</a:t>
            </a:r>
            <a:endParaRPr lang="zh-CN" altLang="en-US"/>
          </a:p>
        </p:txBody>
      </p:sp>
      <p:sp>
        <p:nvSpPr>
          <p:cNvPr id="17446" name="矩形 71"/>
          <p:cNvSpPr>
            <a:spLocks noChangeArrowheads="1"/>
          </p:cNvSpPr>
          <p:nvPr/>
        </p:nvSpPr>
        <p:spPr bwMode="auto">
          <a:xfrm>
            <a:off x="8689976" y="4510089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672264" y="5878513"/>
            <a:ext cx="3673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/>
              <a:t>注：</a:t>
            </a:r>
            <a:r>
              <a:rPr lang="en-US" altLang="zh-CN" dirty="0"/>
              <a:t>#</a:t>
            </a:r>
            <a:r>
              <a:rPr lang="zh-CN" altLang="en-US" dirty="0"/>
              <a:t>表示</a:t>
            </a:r>
            <a:r>
              <a:rPr lang="en-US" altLang="zh-CN" dirty="0"/>
              <a:t>100—1</a:t>
            </a:r>
            <a:r>
              <a:rPr lang="zh-CN" altLang="en-US" dirty="0"/>
              <a:t>之间的相应票号</a:t>
            </a:r>
          </a:p>
        </p:txBody>
      </p:sp>
    </p:spTree>
    <p:extLst>
      <p:ext uri="{BB962C8B-B14F-4D97-AF65-F5344CB8AC3E}">
        <p14:creationId xmlns:p14="http://schemas.microsoft.com/office/powerpoint/2010/main" val="297359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0.004 -0.341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6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-0.3412 L 0.004 -0.0078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7" grpId="0" animBg="1"/>
      <p:bldP spid="17413" grpId="0"/>
      <p:bldP spid="6" grpId="0" animBg="1"/>
      <p:bldP spid="17415" grpId="0"/>
      <p:bldP spid="17416" grpId="0"/>
      <p:bldP spid="17417" grpId="0"/>
      <p:bldP spid="17418" grpId="0"/>
      <p:bldP spid="17421" grpId="0"/>
      <p:bldP spid="17434" grpId="0"/>
      <p:bldP spid="17435" grpId="0"/>
      <p:bldP spid="46" grpId="0" animBg="1"/>
      <p:bldP spid="46" grpId="1" animBg="1"/>
      <p:bldP spid="46" grpId="2" animBg="1"/>
      <p:bldP spid="17439" grpId="0"/>
      <p:bldP spid="17440" grpId="0"/>
      <p:bldP spid="17441" grpId="0"/>
      <p:bldP spid="17442" grpId="0"/>
      <p:bldP spid="17445" grpId="0"/>
      <p:bldP spid="174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52596" y="1647844"/>
            <a:ext cx="8391876" cy="480549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语言中，引入了对象互斥锁的概念，来保证共享数据操作的完整性。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每个对象都对应于一个可称为“互斥锁”的标记，这个标记用来保证在任一时刻，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只能有一个线程访问该对象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synchronized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来与对象的互斥锁联系。当某个对象用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修饰时，表明该对象在任一时刻只能由一个线程访问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同步的局限性：导致程序的执行效率要降低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同步方法（非静态的）的锁为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>
          <a:xfrm>
            <a:off x="4799856" y="764704"/>
            <a:ext cx="2952328" cy="72008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互斥锁</a:t>
            </a:r>
          </a:p>
        </p:txBody>
      </p:sp>
    </p:spTree>
    <p:extLst>
      <p:ext uri="{BB962C8B-B14F-4D97-AF65-F5344CB8AC3E}">
        <p14:creationId xmlns:p14="http://schemas.microsoft.com/office/powerpoint/2010/main" val="1236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7769" y="548681"/>
            <a:ext cx="5630683" cy="907167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单例设计模式之懒汉式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1225690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Times New Roman" pitchFamily="18" charset="0"/>
              </a:rPr>
              <a:t>class Singleton 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private static Singleton instance = null;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private Singleton(){}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public static Singleton </a:t>
            </a:r>
            <a:r>
              <a:rPr lang="en-US" altLang="zh-CN" sz="2000" b="1" dirty="0" err="1">
                <a:cs typeface="Times New Roman" pitchFamily="18" charset="0"/>
              </a:rPr>
              <a:t>getInstance</a:t>
            </a:r>
            <a:r>
              <a:rPr lang="en-US" altLang="zh-CN" sz="2000" b="1" dirty="0">
                <a:cs typeface="Times New Roman" pitchFamily="18" charset="0"/>
              </a:rPr>
              <a:t>(){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if(instance==null){</a:t>
            </a:r>
            <a:endParaRPr lang="zh-CN" altLang="zh-CN" sz="20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			synchronized(</a:t>
            </a:r>
            <a:r>
              <a:rPr lang="en-US" altLang="zh-CN" sz="2000" b="1" dirty="0" err="1">
                <a:solidFill>
                  <a:srgbClr val="C00000"/>
                </a:solidFill>
                <a:cs typeface="Times New Roman" pitchFamily="18" charset="0"/>
              </a:rPr>
              <a:t>Singleton.class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){</a:t>
            </a:r>
            <a:endParaRPr lang="zh-CN" altLang="zh-CN" sz="20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				if(instance == null){</a:t>
            </a:r>
            <a:endParaRPr lang="zh-CN" altLang="zh-CN" sz="20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			instance=new Singleton();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		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>
                <a:cs typeface="Times New Roman" pitchFamily="18" charset="0"/>
              </a:rPr>
              <a:t>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return instance;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}</a:t>
            </a:r>
            <a:r>
              <a:rPr lang="en-US" altLang="zh-CN" sz="2000" dirty="0">
                <a:cs typeface="Times New Roman" pitchFamily="18" charset="0"/>
              </a:rPr>
              <a:t> 	</a:t>
            </a:r>
            <a:r>
              <a:rPr lang="en-US" altLang="zh-CN" sz="2000" b="1" dirty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public class </a:t>
            </a:r>
            <a:r>
              <a:rPr lang="en-US" altLang="zh-CN" sz="2000" b="1" dirty="0" err="1">
                <a:cs typeface="Times New Roman" pitchFamily="18" charset="0"/>
              </a:rPr>
              <a:t>TestSingleton</a:t>
            </a:r>
            <a:r>
              <a:rPr lang="en-US" altLang="zh-CN" sz="2000" b="1" dirty="0">
                <a:cs typeface="Times New Roman" pitchFamily="18" charset="0"/>
              </a:rPr>
              <a:t>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public static void main(String[] </a:t>
            </a:r>
            <a:r>
              <a:rPr lang="en-US" altLang="zh-CN" sz="2000" b="1" dirty="0" err="1">
                <a:cs typeface="Times New Roman" pitchFamily="18" charset="0"/>
              </a:rPr>
              <a:t>args</a:t>
            </a:r>
            <a:r>
              <a:rPr lang="en-US" altLang="zh-CN" sz="2000" b="1" dirty="0">
                <a:cs typeface="Times New Roman" pitchFamily="18" charset="0"/>
              </a:rPr>
              <a:t>){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Singleton s1=</a:t>
            </a:r>
            <a:r>
              <a:rPr lang="en-US" altLang="zh-CN" sz="2000" b="1" dirty="0" err="1">
                <a:cs typeface="Times New Roman" pitchFamily="18" charset="0"/>
              </a:rPr>
              <a:t>Singleton.getInstance</a:t>
            </a:r>
            <a:r>
              <a:rPr lang="en-US" altLang="zh-CN" sz="2000" b="1" dirty="0">
                <a:cs typeface="Times New Roman" pitchFamily="18" charset="0"/>
              </a:rPr>
              <a:t>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Singleton s2=</a:t>
            </a:r>
            <a:r>
              <a:rPr lang="en-US" altLang="zh-CN" sz="2000" b="1" dirty="0" err="1">
                <a:cs typeface="Times New Roman" pitchFamily="18" charset="0"/>
              </a:rPr>
              <a:t>Singleton.getInstance</a:t>
            </a:r>
            <a:r>
              <a:rPr lang="en-US" altLang="zh-CN" sz="2000" b="1" dirty="0">
                <a:cs typeface="Times New Roman" pitchFamily="18" charset="0"/>
              </a:rPr>
              <a:t>();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	</a:t>
            </a:r>
            <a:r>
              <a:rPr lang="en-US" altLang="zh-CN" sz="2000" b="1" dirty="0" err="1"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cs typeface="Times New Roman" pitchFamily="18" charset="0"/>
              </a:rPr>
              <a:t>(s1==s2);</a:t>
            </a:r>
            <a:endParaRPr lang="zh-CN" altLang="zh-CN" sz="2000" dirty="0">
              <a:cs typeface="Times New Roman" pitchFamily="18" charset="0"/>
            </a:endParaRPr>
          </a:p>
          <a:p>
            <a:r>
              <a:rPr lang="en-US" altLang="zh-CN" sz="2000" b="1" dirty="0">
                <a:cs typeface="Times New Roman" pitchFamily="18" charset="0"/>
              </a:rPr>
              <a:t>	}</a:t>
            </a:r>
            <a:r>
              <a:rPr lang="en-US" altLang="zh-CN" sz="2000" dirty="0">
                <a:cs typeface="Times New Roman" pitchFamily="18" charset="0"/>
              </a:rPr>
              <a:t>	</a:t>
            </a:r>
            <a:r>
              <a:rPr lang="en-US" altLang="zh-CN" sz="2000" b="1" dirty="0">
                <a:cs typeface="Times New Roman" pitchFamily="18" charset="0"/>
              </a:rPr>
              <a:t>}</a:t>
            </a:r>
            <a:endParaRPr lang="zh-CN" altLang="zh-CN" sz="2000" dirty="0">
              <a:cs typeface="Times New Roman" pitchFamily="18" charset="0"/>
            </a:endParaRPr>
          </a:p>
          <a:p>
            <a:endParaRPr lang="zh-CN" alt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7848" y="692696"/>
            <a:ext cx="3052454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 习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060" y="149532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银行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有一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个账户。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有两个储户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分别向同一个账户存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3000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元，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每次存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1000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存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次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。每次存完打印账户余额。</a:t>
            </a:r>
            <a:endParaRPr lang="zh-CN" altLang="en-US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问题：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该程序是否有安全问题，如果有，如何解决？</a:t>
            </a: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提示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】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，明确哪些代码是多线程运行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代码，须写入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明确什么是共享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数据。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，明确多线程运行代码中哪些语句是操作共享数据的。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7440" y="6021288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</a:rPr>
              <a:t>拓展问题：可否实现两个储户交替存钱的操作</a:t>
            </a:r>
          </a:p>
        </p:txBody>
      </p:sp>
    </p:spTree>
    <p:extLst>
      <p:ext uri="{BB962C8B-B14F-4D97-AF65-F5344CB8AC3E}">
        <p14:creationId xmlns:p14="http://schemas.microsoft.com/office/powerpoint/2010/main" val="5249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0264" y="764704"/>
            <a:ext cx="5876136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进程与多线程</a:t>
            </a:r>
            <a:endParaRPr lang="zh-CN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7923" name="Freeform 3"/>
          <p:cNvSpPr>
            <a:spLocks/>
          </p:cNvSpPr>
          <p:nvPr/>
        </p:nvSpPr>
        <p:spPr bwMode="auto">
          <a:xfrm>
            <a:off x="4495800" y="2876562"/>
            <a:ext cx="152400" cy="18288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312" y="288"/>
              </a:cxn>
              <a:cxn ang="0">
                <a:pos x="120" y="576"/>
              </a:cxn>
              <a:cxn ang="0">
                <a:pos x="312" y="864"/>
              </a:cxn>
              <a:cxn ang="0">
                <a:pos x="120" y="1200"/>
              </a:cxn>
              <a:cxn ang="0">
                <a:pos x="312" y="1488"/>
              </a:cxn>
              <a:cxn ang="0">
                <a:pos x="120" y="1776"/>
              </a:cxn>
              <a:cxn ang="0">
                <a:pos x="312" y="2016"/>
              </a:cxn>
              <a:cxn ang="0">
                <a:pos x="120" y="2208"/>
              </a:cxn>
            </a:cxnLst>
            <a:rect l="0" t="0" r="r" b="b"/>
            <a:pathLst>
              <a:path w="312" h="2400">
                <a:moveTo>
                  <a:pt x="120" y="0"/>
                </a:moveTo>
                <a:cubicBezTo>
                  <a:pt x="216" y="96"/>
                  <a:pt x="312" y="192"/>
                  <a:pt x="312" y="288"/>
                </a:cubicBezTo>
                <a:cubicBezTo>
                  <a:pt x="312" y="384"/>
                  <a:pt x="120" y="480"/>
                  <a:pt x="120" y="576"/>
                </a:cubicBezTo>
                <a:cubicBezTo>
                  <a:pt x="120" y="672"/>
                  <a:pt x="312" y="760"/>
                  <a:pt x="312" y="864"/>
                </a:cubicBezTo>
                <a:cubicBezTo>
                  <a:pt x="312" y="968"/>
                  <a:pt x="120" y="1096"/>
                  <a:pt x="120" y="1200"/>
                </a:cubicBezTo>
                <a:cubicBezTo>
                  <a:pt x="120" y="1304"/>
                  <a:pt x="312" y="1392"/>
                  <a:pt x="312" y="1488"/>
                </a:cubicBezTo>
                <a:cubicBezTo>
                  <a:pt x="312" y="1584"/>
                  <a:pt x="120" y="1688"/>
                  <a:pt x="120" y="1776"/>
                </a:cubicBezTo>
                <a:cubicBezTo>
                  <a:pt x="120" y="1864"/>
                  <a:pt x="312" y="1944"/>
                  <a:pt x="312" y="2016"/>
                </a:cubicBezTo>
                <a:cubicBezTo>
                  <a:pt x="312" y="2088"/>
                  <a:pt x="0" y="2400"/>
                  <a:pt x="120" y="2208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3333767"/>
            <a:ext cx="1905000" cy="369888"/>
            <a:chOff x="2016" y="2400"/>
            <a:chExt cx="1200" cy="233"/>
          </a:xfrm>
        </p:grpSpPr>
        <p:sp>
          <p:nvSpPr>
            <p:cNvPr id="337925" name="Text Box 5"/>
            <p:cNvSpPr txBox="1">
              <a:spLocks noChangeArrowheads="1"/>
            </p:cNvSpPr>
            <p:nvPr/>
          </p:nvSpPr>
          <p:spPr bwMode="auto">
            <a:xfrm>
              <a:off x="2448" y="2400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宋体" pitchFamily="2" charset="-122"/>
                  <a:cs typeface="Times New Roman" pitchFamily="18" charset="0"/>
                </a:rPr>
                <a:t>单线程</a:t>
              </a:r>
            </a:p>
          </p:txBody>
        </p:sp>
        <p:sp>
          <p:nvSpPr>
            <p:cNvPr id="337926" name="Line 6"/>
            <p:cNvSpPr>
              <a:spLocks noChangeShapeType="1"/>
            </p:cNvSpPr>
            <p:nvPr/>
          </p:nvSpPr>
          <p:spPr bwMode="auto">
            <a:xfrm flipH="1">
              <a:off x="2016" y="2544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467600" y="2952762"/>
            <a:ext cx="914400" cy="1828800"/>
            <a:chOff x="3744" y="2160"/>
            <a:chExt cx="576" cy="1152"/>
          </a:xfrm>
        </p:grpSpPr>
        <p:sp>
          <p:nvSpPr>
            <p:cNvPr id="337928" name="Freeform 8"/>
            <p:cNvSpPr>
              <a:spLocks/>
            </p:cNvSpPr>
            <p:nvPr/>
          </p:nvSpPr>
          <p:spPr bwMode="auto">
            <a:xfrm>
              <a:off x="374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29" name="Freeform 9"/>
            <p:cNvSpPr>
              <a:spLocks/>
            </p:cNvSpPr>
            <p:nvPr/>
          </p:nvSpPr>
          <p:spPr bwMode="auto">
            <a:xfrm>
              <a:off x="398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30" name="Freeform 10"/>
            <p:cNvSpPr>
              <a:spLocks/>
            </p:cNvSpPr>
            <p:nvPr/>
          </p:nvSpPr>
          <p:spPr bwMode="auto">
            <a:xfrm>
              <a:off x="422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458200" y="3486167"/>
            <a:ext cx="1828800" cy="369888"/>
            <a:chOff x="4368" y="2496"/>
            <a:chExt cx="1152" cy="233"/>
          </a:xfrm>
        </p:grpSpPr>
        <p:sp>
          <p:nvSpPr>
            <p:cNvPr id="337932" name="Text Box 12"/>
            <p:cNvSpPr txBox="1">
              <a:spLocks noChangeArrowheads="1"/>
            </p:cNvSpPr>
            <p:nvPr/>
          </p:nvSpPr>
          <p:spPr bwMode="auto">
            <a:xfrm>
              <a:off x="4752" y="2496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宋体" pitchFamily="2" charset="-122"/>
                  <a:cs typeface="Times New Roman" pitchFamily="18" charset="0"/>
                </a:rPr>
                <a:t>多线程</a:t>
              </a:r>
            </a:p>
          </p:txBody>
        </p:sp>
        <p:sp>
          <p:nvSpPr>
            <p:cNvPr id="337933" name="Line 13"/>
            <p:cNvSpPr>
              <a:spLocks noChangeShapeType="1"/>
            </p:cNvSpPr>
            <p:nvPr/>
          </p:nvSpPr>
          <p:spPr bwMode="auto">
            <a:xfrm flipH="1">
              <a:off x="4368" y="2640"/>
              <a:ext cx="432" cy="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667000" y="1809762"/>
            <a:ext cx="3276600" cy="3048000"/>
            <a:chOff x="720" y="1440"/>
            <a:chExt cx="2064" cy="1920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720" y="1920"/>
              <a:ext cx="1632" cy="1440"/>
              <a:chOff x="720" y="1920"/>
              <a:chExt cx="1632" cy="1440"/>
            </a:xfrm>
          </p:grpSpPr>
          <p:sp>
            <p:nvSpPr>
              <p:cNvPr id="337936" name="Oval 16"/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912" cy="1440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37937" name="Text Box 17"/>
              <p:cNvSpPr txBox="1">
                <a:spLocks noChangeArrowheads="1"/>
              </p:cNvSpPr>
              <p:nvPr/>
            </p:nvSpPr>
            <p:spPr bwMode="auto">
              <a:xfrm>
                <a:off x="720" y="2448"/>
                <a:ext cx="624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ea typeface="宋体" pitchFamily="2" charset="-122"/>
                    <a:cs typeface="Times New Roman" pitchFamily="18" charset="0"/>
                  </a:rPr>
                  <a:t>进程</a:t>
                </a:r>
              </a:p>
            </p:txBody>
          </p:sp>
          <p:sp>
            <p:nvSpPr>
              <p:cNvPr id="337938" name="AutoShape 18"/>
              <p:cNvSpPr>
                <a:spLocks/>
              </p:cNvSpPr>
              <p:nvPr/>
            </p:nvSpPr>
            <p:spPr bwMode="auto">
              <a:xfrm>
                <a:off x="1248" y="2064"/>
                <a:ext cx="144" cy="1104"/>
              </a:xfrm>
              <a:prstGeom prst="leftBrace">
                <a:avLst>
                  <a:gd name="adj1" fmla="val 63889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337939" name="Text Box 19"/>
            <p:cNvSpPr txBox="1">
              <a:spLocks noChangeArrowheads="1"/>
            </p:cNvSpPr>
            <p:nvPr/>
          </p:nvSpPr>
          <p:spPr bwMode="auto">
            <a:xfrm>
              <a:off x="1488" y="1440"/>
              <a:ext cx="1296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宋体" pitchFamily="2" charset="-122"/>
                  <a:cs typeface="Times New Roman" pitchFamily="18" charset="0"/>
                </a:rPr>
                <a:t>传统进程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934200" y="1809762"/>
            <a:ext cx="2362200" cy="3124200"/>
            <a:chOff x="3408" y="1440"/>
            <a:chExt cx="1488" cy="1968"/>
          </a:xfrm>
        </p:grpSpPr>
        <p:sp>
          <p:nvSpPr>
            <p:cNvPr id="337941" name="Oval 21"/>
            <p:cNvSpPr>
              <a:spLocks noChangeArrowheads="1"/>
            </p:cNvSpPr>
            <p:nvPr/>
          </p:nvSpPr>
          <p:spPr bwMode="auto">
            <a:xfrm>
              <a:off x="3408" y="1968"/>
              <a:ext cx="1296" cy="144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000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37942" name="Text Box 22"/>
            <p:cNvSpPr txBox="1">
              <a:spLocks noChangeArrowheads="1"/>
            </p:cNvSpPr>
            <p:nvPr/>
          </p:nvSpPr>
          <p:spPr bwMode="auto">
            <a:xfrm>
              <a:off x="3552" y="1440"/>
              <a:ext cx="1344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宋体" pitchFamily="2" charset="-122"/>
                  <a:cs typeface="Times New Roman" pitchFamily="18" charset="0"/>
                </a:rPr>
                <a:t>多线程进程</a:t>
              </a:r>
            </a:p>
          </p:txBody>
        </p:sp>
      </p:grpSp>
      <p:sp>
        <p:nvSpPr>
          <p:cNvPr id="337945" name="Rectangle 25"/>
          <p:cNvSpPr>
            <a:spLocks noChangeArrowheads="1"/>
          </p:cNvSpPr>
          <p:nvPr/>
        </p:nvSpPr>
        <p:spPr bwMode="auto">
          <a:xfrm>
            <a:off x="2666976" y="5715017"/>
            <a:ext cx="67866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每个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程序都有一个隐含的主线程：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main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785790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animBg="1"/>
      <p:bldP spid="33794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12" y="764704"/>
            <a:ext cx="5428718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小结：释放锁的操作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当前线程的同步方法、同步代码块执行结束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当前线程在同步代码块、同步方法中遇到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终止了该代码块、该方法的继续执行。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当前线程在同步代码块、同步方法中出现了未处理的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Error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Exception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，导致异常结束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当前线程在同步代码块、同步方法中执行了线程对象的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wait()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方法，当前线程暂停，并释放锁。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1704" y="692696"/>
            <a:ext cx="5788758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小结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：不会释放锁的操作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线程执行同步代码块或同步方法时，程序调用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Thread.sleep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Thread.yield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方法暂停当前线程的执行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16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线程执行同步代码块时，其他线程调用了该线程的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suspend()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方法将该线程挂起，该线程不会释放锁（同步监视器）。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应尽量避免使用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suspend()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resume()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来控制线程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47728" y="692696"/>
            <a:ext cx="5140686" cy="853822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线程的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死锁问题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334096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死锁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不同的线程分别占用对方需要的同步资源不放弃，都在等待对方放弃自己需要的同步资源，就形成了线程的死锁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解决方法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专门的算法、原则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尽量减少同步资源的定义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24192" y="5870179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DeadLock.java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9817829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utoUpdateAnimBg="0"/>
      <p:bldP spid="389123" grpId="0" build="p" bldLvl="2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520" y="856358"/>
            <a:ext cx="5040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public class </a:t>
            </a:r>
            <a:r>
              <a:rPr lang="en-US" altLang="zh-CN" sz="2400" b="1" dirty="0" err="1">
                <a:solidFill>
                  <a:srgbClr val="C00000"/>
                </a:solidFill>
              </a:rPr>
              <a:t>TestDeadLock</a:t>
            </a:r>
            <a:r>
              <a:rPr lang="en-US" altLang="zh-CN" sz="2400" b="1" dirty="0">
                <a:solidFill>
                  <a:srgbClr val="C00000"/>
                </a:solidFill>
              </a:rPr>
              <a:t>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static void main(String[] </a:t>
            </a:r>
            <a:r>
              <a:rPr lang="en-US" altLang="zh-CN" sz="2400" b="1" dirty="0" err="1">
                <a:solidFill>
                  <a:srgbClr val="C00000"/>
                </a:solidFill>
              </a:rPr>
              <a:t>args</a:t>
            </a:r>
            <a:r>
              <a:rPr lang="en-US" altLang="zh-CN" sz="2400" b="1" dirty="0">
                <a:solidFill>
                  <a:srgbClr val="C00000"/>
                </a:solidFill>
              </a:rPr>
              <a:t>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final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 s1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final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 s2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new Thread()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void run()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(s1)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s2.append("A");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(s2)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s2.append("B");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(s1);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(s2);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}}}}.start();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0096" y="1340768"/>
            <a:ext cx="3627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new Thread()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void run()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(s2)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s2.append("C");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(s1) {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s1.append("D");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(s2);</a:t>
            </a: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(s1);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}}}}.start();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}}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952596" y="244524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第五节 线程通信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7728" y="692696"/>
            <a:ext cx="5012610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线程通信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8" y="1700808"/>
            <a:ext cx="8496944" cy="47149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wait()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与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notify() 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wait()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：令当前线程挂起并放弃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CPU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同步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资源，使别的线程可访问并修改共享资源，而当前线程排队等候再次对资源的访问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notify()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：唤醒正在排队等待同步资源的线程中优先级最高者结束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等待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：唤醒正在排队等待资源的所有线程结束等待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Java.lang.Object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提供的这三个方法只有在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synchronized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代码块中才能使用，否则会报</a:t>
            </a:r>
            <a:r>
              <a:rPr lang="en-US" altLang="zh-CN" sz="24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java.lang.IllegalMonitorStateException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4237788034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utoUpdateAnimBg="0"/>
      <p:bldP spid="374787" grpId="0" build="p" bldLvl="3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63752" y="692696"/>
            <a:ext cx="4940032" cy="781814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wait()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368618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在当前线程中调用方法：  对象名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.wait()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使当前线程进入等待（某对象）状态 ，直到另一线程对该对象发出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notify 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为止。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调用方法的必要条件：当前线程必须具有对该对象的监控权（加锁）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调用此方法后，当前线程将释放对象监控权  ，然后进入等待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在当前线程被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notify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后，要重新获得监控权，然后从断点处继续代码的执行。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51784" y="692696"/>
            <a:ext cx="4508554" cy="853822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notify()/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notifyAll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6910" y="1714488"/>
            <a:ext cx="8072494" cy="2714644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在当前线程中调用方法：  对象名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.notify()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功能：唤醒等待该对象监控权的一个线程。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调用方法的必要条件：当前线程必须具有对该对象的监控权（加锁）</a:t>
            </a: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776" y="764704"/>
            <a:ext cx="4204582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例 题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2060848"/>
            <a:ext cx="8229600" cy="9647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使用两个线程打印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1-100.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1,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线程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2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交替打印</a:t>
            </a:r>
          </a:p>
        </p:txBody>
      </p:sp>
    </p:spTree>
    <p:extLst>
      <p:ext uri="{BB962C8B-B14F-4D97-AF65-F5344CB8AC3E}">
        <p14:creationId xmlns:p14="http://schemas.microsoft.com/office/powerpoint/2010/main" val="13189988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3512" y="908721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class Communication implements Runnable{</a:t>
            </a:r>
          </a:p>
          <a:p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= 1;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public void run()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while (true)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synchronized (this)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notify();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if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&lt;= 100) {</a:t>
            </a:r>
          </a:p>
          <a:p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System.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out.println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Thread.currentThread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().</a:t>
            </a:r>
            <a:r>
              <a:rPr lang="en-US" altLang="zh-CN" sz="2400" i="1" dirty="0" err="1">
                <a:solidFill>
                  <a:srgbClr val="C00000"/>
                </a:solidFill>
                <a:ea typeface="宋体" pitchFamily="2" charset="-122"/>
              </a:rPr>
              <a:t>getName</a:t>
            </a:r>
            <a:r>
              <a:rPr lang="en-US" altLang="zh-CN" sz="2400" i="1" dirty="0">
                <a:solidFill>
                  <a:srgbClr val="C00000"/>
                </a:solidFill>
                <a:ea typeface="宋体" pitchFamily="2" charset="-122"/>
              </a:rPr>
              <a:t>() + ":"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+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++);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else   break;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try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wait();} catch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InterruptedException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 e)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}}}}}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685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9696" y="692696"/>
            <a:ext cx="5572734" cy="8401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何时需要多线程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844824"/>
            <a:ext cx="8229600" cy="355699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程序需要同时执行两个或多个任务。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程序需要实现一些需要等待的任务时，如用户输入、文件读写操作、网络操作、搜索等。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需要一些后台运行的程序时。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9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生产者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Productor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altLang="en-US" dirty="0" smtClean="0">
                <a:ea typeface="宋体" pitchFamily="2" charset="-122"/>
              </a:rPr>
              <a:t>将产品交给店员</a:t>
            </a:r>
            <a:r>
              <a:rPr lang="en-US" altLang="zh-CN" dirty="0" smtClean="0">
                <a:ea typeface="宋体" pitchFamily="2" charset="-122"/>
              </a:rPr>
              <a:t>(Clerk)</a:t>
            </a:r>
            <a:r>
              <a:rPr lang="zh-CN" altLang="en-US" dirty="0" smtClean="0">
                <a:ea typeface="宋体" pitchFamily="2" charset="-122"/>
              </a:rPr>
              <a:t>，而消费者</a:t>
            </a:r>
            <a:r>
              <a:rPr lang="en-US" altLang="zh-CN" dirty="0" smtClean="0">
                <a:ea typeface="宋体" pitchFamily="2" charset="-122"/>
              </a:rPr>
              <a:t>(Customer)</a:t>
            </a:r>
            <a:r>
              <a:rPr lang="zh-CN" altLang="en-US" dirty="0" smtClean="0">
                <a:ea typeface="宋体" pitchFamily="2" charset="-122"/>
              </a:rPr>
              <a:t>从店员处取走产品，店员一次只能持有固定数量的产品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比如</a:t>
            </a:r>
            <a:r>
              <a:rPr lang="en-US" altLang="zh-CN" dirty="0" smtClean="0">
                <a:ea typeface="宋体" pitchFamily="2" charset="-122"/>
              </a:rPr>
              <a:t>:20</a:t>
            </a:r>
            <a:r>
              <a:rPr lang="zh-CN" altLang="en-US" dirty="0" smtClean="0">
                <a:ea typeface="宋体" pitchFamily="2" charset="-122"/>
              </a:rPr>
              <a:t>），如果生产者试图生产更多的产品，店员会叫生产者停一下，如果店中有空位放产品了再通知生产者继续生产；如果店中没有产品了，店员会告诉消费者等一下，如果店中有产品了再通知消费者来取走产品。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</a:rPr>
              <a:t>这里可能出现两个问题：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生产者比消费者快时，消费者会漏掉一些数据没有取到。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</a:rPr>
              <a:t>消费者比生产者快时，消费者会取相同的数据。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7568" y="90872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经典例题：生产者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消费者问题</a:t>
            </a:r>
          </a:p>
        </p:txBody>
      </p:sp>
    </p:spTree>
    <p:extLst>
      <p:ext uri="{BB962C8B-B14F-4D97-AF65-F5344CB8AC3E}">
        <p14:creationId xmlns:p14="http://schemas.microsoft.com/office/powerpoint/2010/main" val="16703683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5520" y="126876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</a:t>
            </a:r>
            <a:r>
              <a:rPr lang="en-US" altLang="zh-CN" sz="2400" b="1" dirty="0" err="1"/>
              <a:t>TestProduct</a:t>
            </a:r>
            <a:r>
              <a:rPr lang="en-US" altLang="zh-CN" sz="2400" b="1" dirty="0"/>
              <a:t> {</a:t>
            </a:r>
          </a:p>
          <a:p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b="1" dirty="0"/>
              <a:t>Clerk </a:t>
            </a:r>
            <a:r>
              <a:rPr lang="en-US" altLang="zh-CN" sz="2400" b="1" dirty="0" err="1"/>
              <a:t>clerk</a:t>
            </a:r>
            <a:r>
              <a:rPr lang="en-US" altLang="zh-CN" sz="2400" b="1" dirty="0"/>
              <a:t> = new Clerk();</a:t>
            </a:r>
          </a:p>
          <a:p>
            <a:r>
              <a:rPr lang="en-US" altLang="zh-CN" sz="2400" b="1" dirty="0"/>
              <a:t>Thread </a:t>
            </a:r>
            <a:r>
              <a:rPr lang="en-US" altLang="zh-CN" sz="2400" b="1" dirty="0" err="1"/>
              <a:t>productorThread</a:t>
            </a:r>
            <a:r>
              <a:rPr lang="en-US" altLang="zh-CN" sz="2400" b="1" dirty="0"/>
              <a:t> = new Thread(new </a:t>
            </a:r>
            <a:r>
              <a:rPr lang="en-US" altLang="zh-CN" sz="2400" b="1" dirty="0" err="1"/>
              <a:t>Productor</a:t>
            </a:r>
            <a:r>
              <a:rPr lang="en-US" altLang="zh-CN" sz="2400" b="1" dirty="0"/>
              <a:t>(clerk));</a:t>
            </a:r>
          </a:p>
          <a:p>
            <a:r>
              <a:rPr lang="en-US" altLang="zh-CN" sz="2400" b="1" dirty="0"/>
              <a:t>Thread </a:t>
            </a:r>
            <a:r>
              <a:rPr lang="en-US" altLang="zh-CN" sz="2400" b="1" dirty="0" err="1"/>
              <a:t>consumerThread</a:t>
            </a:r>
            <a:r>
              <a:rPr lang="en-US" altLang="zh-CN" sz="2400" b="1" dirty="0"/>
              <a:t> = new Thread(new Consumer(clerk));</a:t>
            </a:r>
          </a:p>
          <a:p>
            <a:r>
              <a:rPr lang="en-US" altLang="zh-CN" sz="2400" b="1" dirty="0" err="1"/>
              <a:t>productorThread.start</a:t>
            </a:r>
            <a:r>
              <a:rPr lang="en-US" altLang="zh-CN" sz="2400" b="1" dirty="0"/>
              <a:t>();</a:t>
            </a:r>
          </a:p>
          <a:p>
            <a:r>
              <a:rPr lang="en-US" altLang="zh-CN" sz="2400" b="1" dirty="0" err="1"/>
              <a:t>consumerThread.start</a:t>
            </a:r>
            <a:r>
              <a:rPr lang="en-US" altLang="zh-CN" sz="2400" b="1" dirty="0"/>
              <a:t>();</a:t>
            </a:r>
          </a:p>
          <a:p>
            <a:r>
              <a:rPr lang="en-US" altLang="zh-CN" sz="2400" b="1" dirty="0"/>
              <a:t>}</a:t>
            </a:r>
          </a:p>
          <a:p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34511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20" y="908721"/>
            <a:ext cx="48965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宋体" pitchFamily="2" charset="-122"/>
              </a:rPr>
              <a:t>class Clerk{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</a:rPr>
              <a:t>售货员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000" b="1" dirty="0">
                <a:ea typeface="宋体" pitchFamily="2" charset="-122"/>
              </a:rPr>
              <a:t>private </a:t>
            </a:r>
            <a:r>
              <a:rPr lang="en-US" altLang="zh-CN" sz="2000" b="1" dirty="0" err="1">
                <a:ea typeface="宋体" pitchFamily="2" charset="-122"/>
              </a:rPr>
              <a:t>int</a:t>
            </a:r>
            <a:r>
              <a:rPr lang="en-US" altLang="zh-CN" sz="2000" b="1" dirty="0">
                <a:ea typeface="宋体" pitchFamily="2" charset="-122"/>
              </a:rPr>
              <a:t> product = 0;</a:t>
            </a:r>
          </a:p>
          <a:p>
            <a:r>
              <a:rPr lang="en-US" altLang="zh-CN" sz="2000" b="1" dirty="0">
                <a:ea typeface="宋体" pitchFamily="2" charset="-122"/>
              </a:rPr>
              <a:t>public synchronized void </a:t>
            </a:r>
            <a:r>
              <a:rPr lang="en-US" altLang="zh-CN" sz="2000" b="1" dirty="0" err="1">
                <a:ea typeface="宋体" pitchFamily="2" charset="-122"/>
              </a:rPr>
              <a:t>addProduct</a:t>
            </a:r>
            <a:r>
              <a:rPr lang="en-US" altLang="zh-CN" sz="2000" b="1" dirty="0">
                <a:ea typeface="宋体" pitchFamily="2" charset="-122"/>
              </a:rPr>
              <a:t>(){</a:t>
            </a:r>
          </a:p>
          <a:p>
            <a:r>
              <a:rPr lang="en-US" altLang="zh-CN" sz="2000" b="1" dirty="0">
                <a:ea typeface="宋体" pitchFamily="2" charset="-122"/>
              </a:rPr>
              <a:t>if(product &gt;= 20){</a:t>
            </a:r>
          </a:p>
          <a:p>
            <a:r>
              <a:rPr lang="en-US" altLang="zh-CN" sz="2000" b="1" dirty="0">
                <a:ea typeface="宋体" pitchFamily="2" charset="-122"/>
              </a:rPr>
              <a:t>try {</a:t>
            </a:r>
          </a:p>
          <a:p>
            <a:r>
              <a:rPr lang="en-US" altLang="zh-CN" sz="2000" b="1" dirty="0">
                <a:ea typeface="宋体" pitchFamily="2" charset="-122"/>
              </a:rPr>
              <a:t>wait();</a:t>
            </a:r>
          </a:p>
          <a:p>
            <a:r>
              <a:rPr lang="en-US" altLang="zh-CN" sz="2000" b="1" dirty="0">
                <a:ea typeface="宋体" pitchFamily="2" charset="-122"/>
              </a:rPr>
              <a:t>} catch (</a:t>
            </a:r>
            <a:r>
              <a:rPr lang="en-US" altLang="zh-CN" sz="2000" b="1" dirty="0" err="1">
                <a:ea typeface="宋体" pitchFamily="2" charset="-122"/>
              </a:rPr>
              <a:t>InterruptedException</a:t>
            </a:r>
            <a:r>
              <a:rPr lang="en-US" altLang="zh-CN" sz="2000" b="1" dirty="0">
                <a:ea typeface="宋体" pitchFamily="2" charset="-122"/>
              </a:rPr>
              <a:t> e) {</a:t>
            </a:r>
          </a:p>
          <a:p>
            <a:r>
              <a:rPr lang="en-US" altLang="zh-CN" sz="2000" b="1" dirty="0" err="1">
                <a:ea typeface="宋体" pitchFamily="2" charset="-122"/>
              </a:rPr>
              <a:t>e.printStackTrace</a:t>
            </a:r>
            <a:r>
              <a:rPr lang="en-US" altLang="zh-CN" sz="2000" b="1" dirty="0">
                <a:ea typeface="宋体" pitchFamily="2" charset="-122"/>
              </a:rPr>
              <a:t>();</a:t>
            </a:r>
          </a:p>
          <a:p>
            <a:r>
              <a:rPr lang="en-US" altLang="zh-CN" sz="2000" b="1" dirty="0">
                <a:ea typeface="宋体" pitchFamily="2" charset="-122"/>
              </a:rPr>
              <a:t>}</a:t>
            </a:r>
          </a:p>
          <a:p>
            <a:r>
              <a:rPr lang="en-US" altLang="zh-CN" sz="2000" b="1" dirty="0">
                <a:ea typeface="宋体" pitchFamily="2" charset="-122"/>
              </a:rPr>
              <a:t>}else{</a:t>
            </a:r>
          </a:p>
          <a:p>
            <a:r>
              <a:rPr lang="en-US" altLang="zh-CN" sz="2000" b="1" dirty="0">
                <a:ea typeface="宋体" pitchFamily="2" charset="-122"/>
              </a:rPr>
              <a:t>product++;</a:t>
            </a:r>
          </a:p>
          <a:p>
            <a:r>
              <a:rPr lang="en-US" altLang="zh-CN" sz="2000" b="1" dirty="0" err="1">
                <a:ea typeface="宋体" pitchFamily="2" charset="-122"/>
              </a:rPr>
              <a:t>System.out.println</a:t>
            </a:r>
            <a:r>
              <a:rPr lang="en-US" altLang="zh-CN" sz="2000" b="1" dirty="0">
                <a:ea typeface="宋体" pitchFamily="2" charset="-122"/>
              </a:rPr>
              <a:t>("</a:t>
            </a:r>
            <a:r>
              <a:rPr lang="zh-CN" altLang="en-US" sz="2000" b="1" dirty="0">
                <a:ea typeface="宋体" pitchFamily="2" charset="-122"/>
              </a:rPr>
              <a:t>生产者生产了第</a:t>
            </a:r>
            <a:r>
              <a:rPr lang="en-US" altLang="zh-CN" sz="2000" b="1" dirty="0">
                <a:ea typeface="宋体" pitchFamily="2" charset="-122"/>
              </a:rPr>
              <a:t>"+product+"</a:t>
            </a:r>
            <a:r>
              <a:rPr lang="zh-CN" altLang="en-US" sz="2000" b="1" dirty="0">
                <a:ea typeface="宋体" pitchFamily="2" charset="-122"/>
              </a:rPr>
              <a:t>个产品</a:t>
            </a:r>
            <a:r>
              <a:rPr lang="en-US" altLang="zh-CN" sz="2000" b="1" dirty="0">
                <a:ea typeface="宋体" pitchFamily="2" charset="-122"/>
              </a:rPr>
              <a:t>");</a:t>
            </a:r>
          </a:p>
          <a:p>
            <a:r>
              <a:rPr lang="en-US" altLang="zh-CN" sz="2000" b="1" dirty="0" err="1">
                <a:ea typeface="宋体" pitchFamily="2" charset="-122"/>
              </a:rPr>
              <a:t>notifyAll</a:t>
            </a:r>
            <a:r>
              <a:rPr lang="en-US" altLang="zh-CN" sz="2000" b="1" dirty="0">
                <a:ea typeface="宋体" pitchFamily="2" charset="-122"/>
              </a:rPr>
              <a:t>();</a:t>
            </a:r>
          </a:p>
          <a:p>
            <a:r>
              <a:rPr lang="en-US" altLang="zh-CN" sz="2000" b="1" dirty="0">
                <a:ea typeface="宋体" pitchFamily="2" charset="-122"/>
              </a:rPr>
              <a:t>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9889" y="1052736"/>
            <a:ext cx="4283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public synchronized void </a:t>
            </a:r>
            <a:r>
              <a:rPr lang="en-US" altLang="zh-CN" sz="2000" b="1" dirty="0" err="1"/>
              <a:t>getProduct</a:t>
            </a:r>
            <a:r>
              <a:rPr lang="en-US" altLang="zh-CN" sz="2000" b="1" dirty="0"/>
              <a:t>(){</a:t>
            </a:r>
          </a:p>
          <a:p>
            <a:r>
              <a:rPr lang="en-US" altLang="zh-CN" sz="2000" b="1" dirty="0"/>
              <a:t>if(</a:t>
            </a:r>
            <a:r>
              <a:rPr lang="en-US" altLang="zh-CN" sz="2000" b="1" dirty="0" err="1"/>
              <a:t>this.product</a:t>
            </a:r>
            <a:r>
              <a:rPr lang="en-US" altLang="zh-CN" sz="2000" b="1" dirty="0"/>
              <a:t> &lt;= 0){</a:t>
            </a:r>
          </a:p>
          <a:p>
            <a:r>
              <a:rPr lang="en-US" altLang="zh-CN" sz="2000" b="1" dirty="0"/>
              <a:t>try {</a:t>
            </a:r>
          </a:p>
          <a:p>
            <a:r>
              <a:rPr lang="en-US" altLang="zh-CN" sz="2000" b="1" dirty="0"/>
              <a:t>wait();</a:t>
            </a:r>
          </a:p>
          <a:p>
            <a:r>
              <a:rPr lang="en-US" altLang="zh-CN" sz="2000" b="1" dirty="0"/>
              <a:t>} catch (</a:t>
            </a:r>
            <a:r>
              <a:rPr lang="en-US" altLang="zh-CN" sz="2000" b="1" dirty="0" err="1"/>
              <a:t>InterruptedException</a:t>
            </a:r>
            <a:r>
              <a:rPr lang="en-US" altLang="zh-CN" sz="2000" b="1" dirty="0"/>
              <a:t> e) {</a:t>
            </a:r>
          </a:p>
          <a:p>
            <a:r>
              <a:rPr lang="en-US" altLang="zh-CN" sz="2000" b="1" dirty="0" err="1"/>
              <a:t>e.printStackTrace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/>
              <a:t>}}else{</a:t>
            </a:r>
          </a:p>
          <a:p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("</a:t>
            </a:r>
            <a:r>
              <a:rPr lang="zh-CN" altLang="en-US" sz="2000" b="1" dirty="0"/>
              <a:t>消费者取走了第</a:t>
            </a:r>
            <a:r>
              <a:rPr lang="en-US" altLang="zh-CN" sz="2000" b="1" dirty="0"/>
              <a:t>"+product+"</a:t>
            </a:r>
            <a:r>
              <a:rPr lang="zh-CN" altLang="en-US" sz="2000" b="1" dirty="0"/>
              <a:t>个产品</a:t>
            </a:r>
            <a:r>
              <a:rPr lang="en-US" altLang="zh-CN" sz="2000" b="1" dirty="0"/>
              <a:t>");</a:t>
            </a:r>
          </a:p>
          <a:p>
            <a:r>
              <a:rPr lang="en-US" altLang="zh-CN" sz="2000" b="1" dirty="0"/>
              <a:t>product--;</a:t>
            </a:r>
          </a:p>
          <a:p>
            <a:r>
              <a:rPr lang="en-US" altLang="zh-CN" sz="2000" b="1" dirty="0" err="1"/>
              <a:t>notifyAll</a:t>
            </a:r>
            <a:r>
              <a:rPr lang="en-US" altLang="zh-CN" sz="2000" b="1" dirty="0"/>
              <a:t>();</a:t>
            </a:r>
          </a:p>
          <a:p>
            <a:r>
              <a:rPr lang="en-US" altLang="zh-CN" sz="2000" b="1" dirty="0"/>
              <a:t>}}}</a:t>
            </a:r>
            <a:endParaRPr lang="zh-CN" altLang="en-US" sz="2000" b="1" dirty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48724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552" y="1052737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</a:t>
            </a:r>
            <a:r>
              <a:rPr lang="en-US" altLang="zh-CN" sz="2400" b="1" dirty="0" err="1">
                <a:ea typeface="宋体" pitchFamily="2" charset="-122"/>
              </a:rPr>
              <a:t>Productor</a:t>
            </a:r>
            <a:r>
              <a:rPr lang="en-US" altLang="zh-CN" sz="2400" b="1" dirty="0">
                <a:ea typeface="宋体" pitchFamily="2" charset="-122"/>
              </a:rPr>
              <a:t> implements Runnable{ 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</a:rPr>
              <a:t>生产者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Clerk </a:t>
            </a:r>
            <a:r>
              <a:rPr lang="en-US" altLang="zh-CN" sz="2400" b="1" dirty="0" err="1">
                <a:ea typeface="宋体" pitchFamily="2" charset="-122"/>
              </a:rPr>
              <a:t>clerk</a:t>
            </a:r>
            <a:r>
              <a:rPr lang="en-US" altLang="zh-CN" sz="2400" b="1" dirty="0"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ea typeface="宋体" pitchFamily="2" charset="-122"/>
              </a:rPr>
              <a:t>public </a:t>
            </a:r>
            <a:r>
              <a:rPr lang="en-US" altLang="zh-CN" sz="2400" b="1" dirty="0" err="1">
                <a:ea typeface="宋体" pitchFamily="2" charset="-122"/>
              </a:rPr>
              <a:t>Productor</a:t>
            </a:r>
            <a:r>
              <a:rPr lang="en-US" altLang="zh-CN" sz="2400" b="1" dirty="0">
                <a:ea typeface="宋体" pitchFamily="2" charset="-122"/>
              </a:rPr>
              <a:t>(Clerk clerk){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this.clerk</a:t>
            </a:r>
            <a:r>
              <a:rPr lang="en-US" altLang="zh-CN" sz="2400" b="1" dirty="0">
                <a:ea typeface="宋体" pitchFamily="2" charset="-122"/>
              </a:rPr>
              <a:t> = clerk;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run(){</a:t>
            </a:r>
          </a:p>
          <a:p>
            <a:r>
              <a:rPr lang="en-US" altLang="zh-CN" sz="2400" b="1" dirty="0" err="1">
                <a:ea typeface="宋体" pitchFamily="2" charset="-122"/>
              </a:rPr>
              <a:t>System.out.println</a:t>
            </a:r>
            <a:r>
              <a:rPr lang="en-US" altLang="zh-CN" sz="2400" b="1" dirty="0">
                <a:ea typeface="宋体" pitchFamily="2" charset="-122"/>
              </a:rPr>
              <a:t>("</a:t>
            </a:r>
            <a:r>
              <a:rPr lang="zh-CN" altLang="en-US" sz="2400" b="1" dirty="0">
                <a:ea typeface="宋体" pitchFamily="2" charset="-122"/>
              </a:rPr>
              <a:t>生产者开始生产产品</a:t>
            </a:r>
            <a:r>
              <a:rPr lang="en-US" altLang="zh-CN" sz="2400" b="1" dirty="0">
                <a:ea typeface="宋体" pitchFamily="2" charset="-122"/>
              </a:rPr>
              <a:t>");</a:t>
            </a:r>
          </a:p>
          <a:p>
            <a:r>
              <a:rPr lang="en-US" altLang="zh-CN" sz="2400" b="1" dirty="0">
                <a:ea typeface="宋体" pitchFamily="2" charset="-122"/>
              </a:rPr>
              <a:t>while(true){</a:t>
            </a:r>
          </a:p>
          <a:p>
            <a:r>
              <a:rPr lang="en-US" altLang="zh-CN" sz="2400" b="1" dirty="0">
                <a:ea typeface="宋体" pitchFamily="2" charset="-122"/>
              </a:rPr>
              <a:t>try 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Thread.sleep</a:t>
            </a:r>
            <a:r>
              <a:rPr lang="en-US" altLang="zh-CN" sz="2400" b="1" dirty="0">
                <a:ea typeface="宋体" pitchFamily="2" charset="-122"/>
              </a:rPr>
              <a:t>((</a:t>
            </a:r>
            <a:r>
              <a:rPr lang="en-US" altLang="zh-CN" sz="2400" b="1" dirty="0" err="1">
                <a:ea typeface="宋体" pitchFamily="2" charset="-122"/>
              </a:rPr>
              <a:t>int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b="1" dirty="0" err="1">
                <a:ea typeface="宋体" pitchFamily="2" charset="-122"/>
              </a:rPr>
              <a:t>Math.random</a:t>
            </a:r>
            <a:r>
              <a:rPr lang="en-US" altLang="zh-CN" sz="2400" b="1" dirty="0">
                <a:ea typeface="宋体" pitchFamily="2" charset="-122"/>
              </a:rPr>
              <a:t>()*1000);</a:t>
            </a:r>
          </a:p>
          <a:p>
            <a:r>
              <a:rPr lang="en-US" altLang="zh-CN" sz="2400" b="1" dirty="0">
                <a:ea typeface="宋体" pitchFamily="2" charset="-122"/>
              </a:rPr>
              <a:t>} catch (</a:t>
            </a:r>
            <a:r>
              <a:rPr lang="en-US" altLang="zh-CN" sz="2400" b="1" dirty="0" err="1">
                <a:ea typeface="宋体" pitchFamily="2" charset="-122"/>
              </a:rPr>
              <a:t>InterruptedException</a:t>
            </a:r>
            <a:r>
              <a:rPr lang="en-US" altLang="zh-CN" sz="2400" b="1" dirty="0">
                <a:ea typeface="宋体" pitchFamily="2" charset="-122"/>
              </a:rPr>
              <a:t> e) {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 err="1">
                <a:ea typeface="宋体" pitchFamily="2" charset="-122"/>
              </a:rPr>
              <a:t>clerk.addProduct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b="1" dirty="0">
                <a:ea typeface="宋体" pitchFamily="2" charset="-122"/>
              </a:rPr>
              <a:t>} }  }</a:t>
            </a:r>
            <a:endParaRPr lang="zh-CN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959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536" y="1052737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Consumer implements Runnable{ 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</a:rPr>
              <a:t>//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</a:rPr>
              <a:t>消费者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Clerk </a:t>
            </a:r>
            <a:r>
              <a:rPr lang="en-US" altLang="zh-CN" sz="2400" b="1" dirty="0" err="1">
                <a:ea typeface="宋体" pitchFamily="2" charset="-122"/>
              </a:rPr>
              <a:t>clerk</a:t>
            </a:r>
            <a:r>
              <a:rPr lang="en-US" altLang="zh-CN" sz="2400" b="1" dirty="0"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ea typeface="宋体" pitchFamily="2" charset="-122"/>
              </a:rPr>
              <a:t>public Consumer(Clerk clerk){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this.clerk</a:t>
            </a:r>
            <a:r>
              <a:rPr lang="en-US" altLang="zh-CN" sz="2400" b="1" dirty="0">
                <a:ea typeface="宋体" pitchFamily="2" charset="-122"/>
              </a:rPr>
              <a:t> = clerk;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run(){</a:t>
            </a:r>
          </a:p>
          <a:p>
            <a:r>
              <a:rPr lang="en-US" altLang="zh-CN" sz="2400" b="1" dirty="0" err="1">
                <a:ea typeface="宋体" pitchFamily="2" charset="-122"/>
              </a:rPr>
              <a:t>System.out.println</a:t>
            </a:r>
            <a:r>
              <a:rPr lang="en-US" altLang="zh-CN" sz="2400" b="1" dirty="0">
                <a:ea typeface="宋体" pitchFamily="2" charset="-122"/>
              </a:rPr>
              <a:t>("</a:t>
            </a:r>
            <a:r>
              <a:rPr lang="zh-CN" altLang="en-US" sz="2400" b="1" dirty="0">
                <a:ea typeface="宋体" pitchFamily="2" charset="-122"/>
              </a:rPr>
              <a:t>消费者开始取走产品</a:t>
            </a:r>
            <a:r>
              <a:rPr lang="en-US" altLang="zh-CN" sz="2400" b="1" dirty="0">
                <a:ea typeface="宋体" pitchFamily="2" charset="-122"/>
              </a:rPr>
              <a:t>");</a:t>
            </a:r>
          </a:p>
          <a:p>
            <a:r>
              <a:rPr lang="en-US" altLang="zh-CN" sz="2400" b="1" dirty="0">
                <a:ea typeface="宋体" pitchFamily="2" charset="-122"/>
              </a:rPr>
              <a:t>while(true){</a:t>
            </a:r>
          </a:p>
          <a:p>
            <a:r>
              <a:rPr lang="en-US" altLang="zh-CN" sz="2400" b="1" dirty="0">
                <a:ea typeface="宋体" pitchFamily="2" charset="-122"/>
              </a:rPr>
              <a:t>try {</a:t>
            </a:r>
          </a:p>
          <a:p>
            <a:r>
              <a:rPr lang="en-US" altLang="zh-CN" sz="2400" b="1" dirty="0" err="1">
                <a:ea typeface="宋体" pitchFamily="2" charset="-122"/>
              </a:rPr>
              <a:t>Thread.sleep</a:t>
            </a:r>
            <a:r>
              <a:rPr lang="en-US" altLang="zh-CN" sz="2400" b="1" dirty="0">
                <a:ea typeface="宋体" pitchFamily="2" charset="-122"/>
              </a:rPr>
              <a:t>((</a:t>
            </a:r>
            <a:r>
              <a:rPr lang="en-US" altLang="zh-CN" sz="2400" b="1" dirty="0" err="1">
                <a:ea typeface="宋体" pitchFamily="2" charset="-122"/>
              </a:rPr>
              <a:t>int</a:t>
            </a:r>
            <a:r>
              <a:rPr lang="en-US" altLang="zh-CN" sz="2400" b="1" dirty="0">
                <a:ea typeface="宋体" pitchFamily="2" charset="-122"/>
              </a:rPr>
              <a:t>)</a:t>
            </a:r>
            <a:r>
              <a:rPr lang="en-US" altLang="zh-CN" sz="2400" b="1" dirty="0" err="1">
                <a:ea typeface="宋体" pitchFamily="2" charset="-122"/>
              </a:rPr>
              <a:t>Math.random</a:t>
            </a:r>
            <a:r>
              <a:rPr lang="en-US" altLang="zh-CN" sz="2400" b="1" dirty="0">
                <a:ea typeface="宋体" pitchFamily="2" charset="-122"/>
              </a:rPr>
              <a:t>()*1000);</a:t>
            </a:r>
          </a:p>
          <a:p>
            <a:r>
              <a:rPr lang="en-US" altLang="zh-CN" sz="2400" b="1" dirty="0">
                <a:ea typeface="宋体" pitchFamily="2" charset="-122"/>
              </a:rPr>
              <a:t>} catch (</a:t>
            </a:r>
            <a:r>
              <a:rPr lang="en-US" altLang="zh-CN" sz="2400" b="1" dirty="0" err="1">
                <a:ea typeface="宋体" pitchFamily="2" charset="-122"/>
              </a:rPr>
              <a:t>InterruptedException</a:t>
            </a:r>
            <a:r>
              <a:rPr lang="en-US" altLang="zh-CN" sz="2400" b="1" dirty="0">
                <a:ea typeface="宋体" pitchFamily="2" charset="-122"/>
              </a:rPr>
              <a:t> e) {</a:t>
            </a:r>
          </a:p>
          <a:p>
            <a:r>
              <a:rPr lang="en-US" altLang="zh-CN" sz="2400" b="1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 err="1">
                <a:ea typeface="宋体" pitchFamily="2" charset="-122"/>
              </a:rPr>
              <a:t>clerk.getProduct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b="1" dirty="0">
                <a:ea typeface="宋体" pitchFamily="2" charset="-122"/>
              </a:rPr>
              <a:t> }  }  }</a:t>
            </a:r>
            <a:endParaRPr lang="zh-CN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1546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9976" y="6926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练 习 </a:t>
            </a:r>
            <a:r>
              <a:rPr lang="en-US" altLang="zh-CN" sz="3600" b="1" dirty="0">
                <a:ea typeface="宋体" pitchFamily="2" charset="-122"/>
              </a:rPr>
              <a:t>2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9536" y="1250745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ea typeface="宋体" pitchFamily="2" charset="-122"/>
                <a:cs typeface="Times New Roman" pitchFamily="18" charset="0"/>
              </a:rPr>
              <a:t>模拟银行取钱的问题</a:t>
            </a:r>
            <a:endParaRPr lang="en-US" altLang="zh-CN" sz="2400" b="1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定义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）该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类封装了账户编号（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）和余额（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）两个属性</a:t>
            </a:r>
            <a:endParaRPr lang="en-US" altLang="zh-CN" sz="240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）设置相应属性的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getter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setter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）提供无参和有两个参数的构造器</a:t>
            </a:r>
            <a:endParaRPr lang="en-US" altLang="zh-CN" sz="240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）系统根据账号判断与用户是否匹配，需提供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hashCode()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equals()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方法的重写</a:t>
            </a:r>
            <a:endParaRPr lang="en-US" altLang="zh-CN" sz="240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提供一个取钱的线程类</a:t>
            </a:r>
            <a:endParaRPr lang="en-US" altLang="zh-CN" sz="240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）提供了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account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属性和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类的取款额的属性</a:t>
            </a:r>
            <a:endParaRPr lang="en-US" altLang="zh-CN" sz="240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）提供带线程名的构造方法</a:t>
            </a:r>
            <a:endParaRPr lang="en-US" altLang="zh-CN" sz="240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run()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方法中提供取钱的操作</a:t>
            </a:r>
            <a:endParaRPr lang="en-US" altLang="zh-CN" sz="240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在主类中创建线程进行测试。考虑线程安全问题。</a:t>
            </a:r>
            <a:endParaRPr lang="en-US" altLang="zh-CN" sz="240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20" y="908721"/>
            <a:ext cx="41764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class Account {</a:t>
            </a:r>
          </a:p>
          <a:p>
            <a:r>
              <a:rPr lang="en-US" altLang="zh-CN" b="1" dirty="0"/>
              <a:t>private String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private double balance;</a:t>
            </a:r>
            <a:endParaRPr lang="zh-CN" altLang="en-US" dirty="0"/>
          </a:p>
          <a:p>
            <a:r>
              <a:rPr lang="en-US" altLang="zh-CN" b="1" dirty="0"/>
              <a:t>public Account(){</a:t>
            </a:r>
            <a:endParaRPr lang="zh-CN" altLang="en-US" dirty="0"/>
          </a:p>
          <a:p>
            <a:r>
              <a:rPr lang="en-US" altLang="zh-CN" dirty="0"/>
              <a:t>}</a:t>
            </a:r>
          </a:p>
          <a:p>
            <a:r>
              <a:rPr lang="en-US" altLang="zh-CN" b="1" dirty="0"/>
              <a:t>public Account(String </a:t>
            </a:r>
            <a:r>
              <a:rPr lang="en-US" altLang="zh-CN" b="1" dirty="0" err="1"/>
              <a:t>accountId,double</a:t>
            </a:r>
            <a:r>
              <a:rPr lang="en-US" altLang="zh-CN" b="1" dirty="0"/>
              <a:t> balance){</a:t>
            </a:r>
          </a:p>
          <a:p>
            <a:r>
              <a:rPr lang="en-US" altLang="zh-CN" b="1" dirty="0" err="1"/>
              <a:t>this.accountId</a:t>
            </a:r>
            <a:r>
              <a:rPr lang="en-US" altLang="zh-CN" b="1" dirty="0"/>
              <a:t> =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</a:p>
          <a:p>
            <a:r>
              <a:rPr lang="en-US" altLang="zh-CN" b="1" dirty="0" err="1"/>
              <a:t>this.balance</a:t>
            </a:r>
            <a:r>
              <a:rPr lang="en-US" altLang="zh-CN" b="1" dirty="0"/>
              <a:t> = balance;</a:t>
            </a:r>
            <a:r>
              <a:rPr lang="en-US" altLang="zh-CN" dirty="0"/>
              <a:t>}</a:t>
            </a:r>
          </a:p>
          <a:p>
            <a:r>
              <a:rPr lang="en-US" altLang="zh-CN" b="1" dirty="0"/>
              <a:t>public String </a:t>
            </a:r>
            <a:r>
              <a:rPr lang="en-US" altLang="zh-CN" b="1" dirty="0" err="1"/>
              <a:t>getAccountId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  <a:r>
              <a:rPr lang="en-US" altLang="zh-CN" dirty="0"/>
              <a:t>}</a:t>
            </a:r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setAccountId</a:t>
            </a:r>
            <a:r>
              <a:rPr lang="en-US" altLang="zh-CN" b="1" dirty="0"/>
              <a:t>(String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) {</a:t>
            </a:r>
          </a:p>
          <a:p>
            <a:r>
              <a:rPr lang="en-US" altLang="zh-CN" b="1" dirty="0" err="1"/>
              <a:t>this.accountId</a:t>
            </a:r>
            <a:r>
              <a:rPr lang="en-US" altLang="zh-CN" b="1" dirty="0"/>
              <a:t> =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  <a:r>
              <a:rPr lang="en-US" altLang="zh-CN" dirty="0"/>
              <a:t>}</a:t>
            </a:r>
          </a:p>
          <a:p>
            <a:r>
              <a:rPr lang="en-US" altLang="zh-CN" b="1" dirty="0"/>
              <a:t>public double </a:t>
            </a:r>
            <a:r>
              <a:rPr lang="en-US" altLang="zh-CN" b="1" dirty="0" err="1"/>
              <a:t>getBalance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balance;</a:t>
            </a:r>
            <a:r>
              <a:rPr lang="en-US" altLang="zh-CN" dirty="0"/>
              <a:t>}</a:t>
            </a:r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setBalance</a:t>
            </a:r>
            <a:r>
              <a:rPr lang="en-US" altLang="zh-CN" b="1" dirty="0"/>
              <a:t>(double balance) {</a:t>
            </a:r>
          </a:p>
          <a:p>
            <a:r>
              <a:rPr lang="en-US" altLang="zh-CN" b="1" dirty="0" err="1"/>
              <a:t>this.balance</a:t>
            </a:r>
            <a:r>
              <a:rPr lang="en-US" altLang="zh-CN" b="1" dirty="0"/>
              <a:t> = balance;</a:t>
            </a:r>
            <a:r>
              <a:rPr lang="en-US" altLang="zh-CN" dirty="0"/>
              <a:t>}</a:t>
            </a:r>
          </a:p>
          <a:p>
            <a:r>
              <a:rPr lang="en-US" altLang="zh-CN" b="1" dirty="0"/>
              <a:t>public String </a:t>
            </a:r>
            <a:r>
              <a:rPr lang="en-US" altLang="zh-CN" b="1" dirty="0" err="1"/>
              <a:t>toString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return "Account [</a:t>
            </a:r>
            <a:r>
              <a:rPr lang="en-US" altLang="zh-CN" b="1" dirty="0" err="1"/>
              <a:t>accountId</a:t>
            </a:r>
            <a:r>
              <a:rPr lang="en-US" altLang="zh-CN" b="1" dirty="0"/>
              <a:t>=" +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 + ", balance=" + balance + "]";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35960" y="38564"/>
            <a:ext cx="49073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public 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</a:rPr>
              <a:t>hashCode</a:t>
            </a:r>
            <a:r>
              <a:rPr lang="en-US" altLang="zh-CN" b="1" dirty="0">
                <a:solidFill>
                  <a:srgbClr val="FFFF00"/>
                </a:solidFill>
              </a:rPr>
              <a:t>() {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final 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prime = 31;</a:t>
            </a:r>
          </a:p>
          <a:p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result = 1;</a:t>
            </a:r>
          </a:p>
          <a:p>
            <a:r>
              <a:rPr lang="en-US" altLang="zh-CN" dirty="0"/>
              <a:t>result = prime * result</a:t>
            </a:r>
          </a:p>
          <a:p>
            <a:r>
              <a:rPr lang="en-US" altLang="zh-CN" dirty="0"/>
              <a:t>+ ((</a:t>
            </a:r>
            <a:r>
              <a:rPr lang="en-US" altLang="zh-CN" dirty="0" err="1"/>
              <a:t>accountId</a:t>
            </a:r>
            <a:r>
              <a:rPr lang="en-US" altLang="zh-CN" dirty="0"/>
              <a:t> == </a:t>
            </a:r>
            <a:r>
              <a:rPr lang="en-US" altLang="zh-CN" b="1" dirty="0"/>
              <a:t>null) ? 0 : </a:t>
            </a:r>
            <a:r>
              <a:rPr lang="en-US" altLang="zh-CN" b="1" dirty="0" err="1"/>
              <a:t>accountId.hashCode</a:t>
            </a:r>
            <a:r>
              <a:rPr lang="en-US" altLang="zh-CN" b="1" dirty="0"/>
              <a:t>());</a:t>
            </a:r>
          </a:p>
          <a:p>
            <a:r>
              <a:rPr lang="en-US" altLang="zh-CN" b="1" dirty="0"/>
              <a:t>long temp;</a:t>
            </a:r>
          </a:p>
          <a:p>
            <a:r>
              <a:rPr lang="en-US" altLang="zh-CN" dirty="0"/>
              <a:t>temp = </a:t>
            </a:r>
            <a:r>
              <a:rPr lang="en-US" altLang="zh-CN" dirty="0" err="1"/>
              <a:t>Double.</a:t>
            </a:r>
            <a:r>
              <a:rPr lang="en-US" altLang="zh-CN" i="1" dirty="0" err="1"/>
              <a:t>doubleToLongBits</a:t>
            </a:r>
            <a:r>
              <a:rPr lang="en-US" altLang="zh-CN" i="1" dirty="0"/>
              <a:t>(balance);</a:t>
            </a:r>
          </a:p>
          <a:p>
            <a:r>
              <a:rPr lang="en-US" altLang="zh-CN" dirty="0"/>
              <a:t>result = prime * result + (</a:t>
            </a:r>
            <a:r>
              <a:rPr lang="en-US" altLang="zh-CN" b="1" dirty="0" err="1"/>
              <a:t>int</a:t>
            </a:r>
            <a:r>
              <a:rPr lang="en-US" altLang="zh-CN" b="1" dirty="0"/>
              <a:t>) (temp ^ (temp &gt;&gt;&gt; 32)); return result;</a:t>
            </a:r>
            <a:r>
              <a:rPr lang="en-US" altLang="zh-CN" dirty="0"/>
              <a:t>}</a:t>
            </a:r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equals(Object </a:t>
            </a:r>
            <a:r>
              <a:rPr lang="en-US" altLang="zh-CN" b="1" dirty="0" err="1"/>
              <a:t>obj</a:t>
            </a:r>
            <a:r>
              <a:rPr lang="en-US" altLang="zh-CN" b="1" dirty="0"/>
              <a:t>) {</a:t>
            </a:r>
          </a:p>
          <a:p>
            <a:r>
              <a:rPr lang="en-US" altLang="zh-CN" b="1" dirty="0"/>
              <a:t>if (this == </a:t>
            </a:r>
            <a:r>
              <a:rPr lang="en-US" altLang="zh-CN" b="1" dirty="0" err="1"/>
              <a:t>obj</a:t>
            </a:r>
            <a:r>
              <a:rPr lang="en-US" altLang="zh-CN" b="1" dirty="0"/>
              <a:t>) return true;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obj</a:t>
            </a:r>
            <a:r>
              <a:rPr lang="en-US" altLang="zh-CN" b="1" dirty="0"/>
              <a:t> == null)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getClass</a:t>
            </a:r>
            <a:r>
              <a:rPr lang="en-US" altLang="zh-CN" b="1" dirty="0"/>
              <a:t>() != </a:t>
            </a:r>
            <a:r>
              <a:rPr lang="en-US" altLang="zh-CN" b="1" dirty="0" err="1"/>
              <a:t>obj.getClass</a:t>
            </a:r>
            <a:r>
              <a:rPr lang="en-US" altLang="zh-CN" b="1" dirty="0"/>
              <a:t>())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dirty="0"/>
              <a:t>Account other = (Account) </a:t>
            </a:r>
            <a:r>
              <a:rPr lang="en-US" altLang="zh-CN" dirty="0" err="1"/>
              <a:t>obj</a:t>
            </a:r>
            <a:r>
              <a:rPr lang="en-US" altLang="zh-CN" dirty="0"/>
              <a:t>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accountId</a:t>
            </a:r>
            <a:r>
              <a:rPr lang="en-US" altLang="zh-CN" b="1" dirty="0"/>
              <a:t> == null) {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other.accountId</a:t>
            </a:r>
            <a:r>
              <a:rPr lang="en-US" altLang="zh-CN" b="1" dirty="0"/>
              <a:t> != null) return false;</a:t>
            </a:r>
          </a:p>
          <a:p>
            <a:r>
              <a:rPr lang="en-US" altLang="zh-CN" dirty="0"/>
              <a:t>} </a:t>
            </a:r>
            <a:r>
              <a:rPr lang="en-US" altLang="zh-CN" b="1" dirty="0"/>
              <a:t>else if (!</a:t>
            </a:r>
            <a:r>
              <a:rPr lang="en-US" altLang="zh-CN" b="1" dirty="0" err="1"/>
              <a:t>accountId.equals</a:t>
            </a:r>
            <a:r>
              <a:rPr lang="en-US" altLang="zh-CN" b="1" dirty="0"/>
              <a:t>(</a:t>
            </a:r>
            <a:r>
              <a:rPr lang="en-US" altLang="zh-CN" b="1" dirty="0" err="1"/>
              <a:t>other.accountId</a:t>
            </a:r>
            <a:r>
              <a:rPr lang="en-US" altLang="zh-CN" b="1" dirty="0"/>
              <a:t>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Double.</a:t>
            </a:r>
            <a:r>
              <a:rPr lang="en-US" altLang="zh-CN" b="1" i="1" dirty="0" err="1"/>
              <a:t>doubleToLongBits</a:t>
            </a:r>
            <a:r>
              <a:rPr lang="en-US" altLang="zh-CN" b="1" i="1" dirty="0"/>
              <a:t>(balance) != Double</a:t>
            </a:r>
          </a:p>
          <a:p>
            <a:r>
              <a:rPr lang="en-US" altLang="zh-CN" dirty="0"/>
              <a:t>.</a:t>
            </a:r>
            <a:r>
              <a:rPr lang="en-US" altLang="zh-CN" i="1" dirty="0" err="1"/>
              <a:t>doubleToLongBits</a:t>
            </a:r>
            <a:r>
              <a:rPr lang="en-US" altLang="zh-CN" i="1" dirty="0"/>
              <a:t>(</a:t>
            </a:r>
            <a:r>
              <a:rPr lang="en-US" altLang="zh-CN" i="1" dirty="0" err="1"/>
              <a:t>other.balance</a:t>
            </a:r>
            <a:r>
              <a:rPr lang="en-US" altLang="zh-CN" i="1" dirty="0"/>
              <a:t>))</a:t>
            </a:r>
          </a:p>
          <a:p>
            <a:r>
              <a:rPr lang="en-US" altLang="zh-CN" b="1" dirty="0"/>
              <a:t>return false;</a:t>
            </a:r>
          </a:p>
          <a:p>
            <a:r>
              <a:rPr lang="en-US" altLang="zh-CN" b="1" dirty="0"/>
              <a:t>return true;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051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1504" y="836712"/>
            <a:ext cx="88569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WithDrawThread</a:t>
            </a:r>
            <a:r>
              <a:rPr lang="en-US" altLang="zh-CN" b="1" dirty="0"/>
              <a:t> extends Thread{</a:t>
            </a:r>
          </a:p>
          <a:p>
            <a:r>
              <a:rPr lang="en-US" altLang="zh-CN" dirty="0"/>
              <a:t>Account </a:t>
            </a:r>
            <a:r>
              <a:rPr lang="en-US" altLang="zh-CN" dirty="0" err="1"/>
              <a:t>account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要取款的额度</a:t>
            </a:r>
          </a:p>
          <a:p>
            <a:r>
              <a:rPr lang="en-US" altLang="zh-CN" b="1" dirty="0"/>
              <a:t>double </a:t>
            </a:r>
            <a:r>
              <a:rPr lang="en-US" altLang="zh-CN" b="1" dirty="0" err="1"/>
              <a:t>withDraw</a:t>
            </a:r>
            <a:r>
              <a:rPr lang="en-US" altLang="zh-CN" b="1" dirty="0"/>
              <a:t>;</a:t>
            </a:r>
            <a:endParaRPr lang="zh-CN" altLang="en-US" dirty="0"/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WithDrawThread</a:t>
            </a:r>
            <a:r>
              <a:rPr lang="en-US" altLang="zh-CN" b="1" dirty="0"/>
              <a:t>(String </a:t>
            </a:r>
            <a:r>
              <a:rPr lang="en-US" altLang="zh-CN" b="1" dirty="0" err="1"/>
              <a:t>name,Account</a:t>
            </a:r>
            <a:r>
              <a:rPr lang="en-US" altLang="zh-CN" b="1" dirty="0"/>
              <a:t> </a:t>
            </a:r>
            <a:r>
              <a:rPr lang="en-US" altLang="zh-CN" b="1" dirty="0" err="1"/>
              <a:t>account,double</a:t>
            </a:r>
            <a:r>
              <a:rPr lang="en-US" altLang="zh-CN" b="1" dirty="0"/>
              <a:t> </a:t>
            </a:r>
            <a:r>
              <a:rPr lang="en-US" altLang="zh-CN" b="1" dirty="0" err="1"/>
              <a:t>amt</a:t>
            </a:r>
            <a:r>
              <a:rPr lang="en-US" altLang="zh-CN" b="1" dirty="0"/>
              <a:t>){</a:t>
            </a:r>
          </a:p>
          <a:p>
            <a:r>
              <a:rPr lang="en-US" altLang="zh-CN" b="1" dirty="0"/>
              <a:t>super(name);</a:t>
            </a:r>
          </a:p>
          <a:p>
            <a:r>
              <a:rPr lang="en-US" altLang="zh-CN" b="1" dirty="0" err="1"/>
              <a:t>this.account</a:t>
            </a:r>
            <a:r>
              <a:rPr lang="en-US" altLang="zh-CN" b="1" dirty="0"/>
              <a:t> = account;</a:t>
            </a:r>
          </a:p>
          <a:p>
            <a:r>
              <a:rPr lang="en-US" altLang="zh-CN" b="1" dirty="0" err="1"/>
              <a:t>this.withDraw</a:t>
            </a:r>
            <a:r>
              <a:rPr lang="en-US" altLang="zh-CN" b="1" dirty="0"/>
              <a:t> = </a:t>
            </a:r>
            <a:r>
              <a:rPr lang="en-US" altLang="zh-CN" b="1" dirty="0" err="1"/>
              <a:t>amt</a:t>
            </a:r>
            <a:r>
              <a:rPr lang="en-US" altLang="zh-CN" b="1" dirty="0"/>
              <a:t>;</a:t>
            </a:r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b="1" dirty="0"/>
              <a:t>public void run(){</a:t>
            </a:r>
          </a:p>
          <a:p>
            <a:r>
              <a:rPr lang="en-US" altLang="zh-CN" b="1" dirty="0"/>
              <a:t>synchronized (account) {</a:t>
            </a:r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account.getBalance</a:t>
            </a:r>
            <a:r>
              <a:rPr lang="en-US" altLang="zh-CN" b="1" dirty="0"/>
              <a:t>() &gt; </a:t>
            </a:r>
            <a:r>
              <a:rPr lang="en-US" altLang="zh-CN" b="1" dirty="0" err="1"/>
              <a:t>withDraw</a:t>
            </a:r>
            <a:r>
              <a:rPr lang="en-US" altLang="zh-CN" b="1" dirty="0"/>
              <a:t>) {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</a:t>
            </a:r>
            <a:r>
              <a:rPr lang="en-US" altLang="zh-CN" i="1" dirty="0" err="1"/>
              <a:t>Thread.currentThread</a:t>
            </a:r>
            <a:r>
              <a:rPr lang="en-US" altLang="zh-CN" i="1" dirty="0"/>
              <a:t>().</a:t>
            </a:r>
            <a:r>
              <a:rPr lang="en-US" altLang="zh-CN" i="1" dirty="0" err="1"/>
              <a:t>getName</a:t>
            </a:r>
            <a:r>
              <a:rPr lang="en-US" altLang="zh-CN" i="1" dirty="0"/>
              <a:t>()</a:t>
            </a:r>
          </a:p>
          <a:p>
            <a:r>
              <a:rPr lang="en-US" altLang="zh-CN" dirty="0"/>
              <a:t>+ ":</a:t>
            </a:r>
            <a:r>
              <a:rPr lang="zh-CN" altLang="en-US" dirty="0"/>
              <a:t>取款成功，取现的金额为：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withDraw</a:t>
            </a:r>
            <a:r>
              <a:rPr lang="en-US" altLang="zh-CN" dirty="0"/>
              <a:t>);</a:t>
            </a:r>
          </a:p>
          <a:p>
            <a:r>
              <a:rPr lang="en-US" altLang="zh-CN" b="1" dirty="0"/>
              <a:t>try {</a:t>
            </a:r>
            <a:r>
              <a:rPr lang="en-US" altLang="zh-CN" dirty="0" err="1"/>
              <a:t>Thread.</a:t>
            </a:r>
            <a:r>
              <a:rPr lang="en-US" altLang="zh-CN" i="1" dirty="0" err="1"/>
              <a:t>sleep</a:t>
            </a:r>
            <a:r>
              <a:rPr lang="en-US" altLang="zh-CN" i="1" dirty="0"/>
              <a:t>(50);</a:t>
            </a:r>
          </a:p>
          <a:p>
            <a:r>
              <a:rPr lang="en-US" altLang="zh-CN" dirty="0"/>
              <a:t>} </a:t>
            </a:r>
            <a:r>
              <a:rPr lang="en-US" altLang="zh-CN" b="1" dirty="0"/>
              <a:t>catch (</a:t>
            </a:r>
            <a:r>
              <a:rPr lang="en-US" altLang="zh-CN" b="1" dirty="0" err="1"/>
              <a:t>InterruptedException</a:t>
            </a:r>
            <a:r>
              <a:rPr lang="en-US" altLang="zh-CN" b="1" dirty="0"/>
              <a:t> e) {</a:t>
            </a:r>
          </a:p>
          <a:p>
            <a:r>
              <a:rPr lang="en-US" altLang="zh-CN" dirty="0" err="1"/>
              <a:t>e.printStackTrace</a:t>
            </a:r>
            <a:r>
              <a:rPr lang="en-US" altLang="zh-CN" dirty="0"/>
              <a:t>();}</a:t>
            </a:r>
          </a:p>
          <a:p>
            <a:r>
              <a:rPr lang="en-US" altLang="zh-CN" dirty="0" err="1"/>
              <a:t>account.setBalance</a:t>
            </a:r>
            <a:r>
              <a:rPr lang="en-US" altLang="zh-CN" dirty="0"/>
              <a:t>(</a:t>
            </a:r>
            <a:r>
              <a:rPr lang="en-US" altLang="zh-CN" dirty="0" err="1"/>
              <a:t>account.getBalance</a:t>
            </a:r>
            <a:r>
              <a:rPr lang="en-US" altLang="zh-CN" dirty="0"/>
              <a:t>() - </a:t>
            </a:r>
            <a:r>
              <a:rPr lang="en-US" altLang="zh-CN" dirty="0" err="1"/>
              <a:t>withDraw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 </a:t>
            </a:r>
            <a:r>
              <a:rPr lang="en-US" altLang="zh-CN" b="1" dirty="0"/>
              <a:t>else {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取现额度超过账户余额，取款失败</a:t>
            </a:r>
            <a:r>
              <a:rPr lang="en-US" altLang="zh-CN" i="1" dirty="0"/>
              <a:t>");</a:t>
            </a:r>
            <a:r>
              <a:rPr lang="en-US" altLang="zh-CN" dirty="0"/>
              <a:t>}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现在账户的余额为：</a:t>
            </a:r>
            <a:r>
              <a:rPr lang="en-US" altLang="zh-CN" i="1" dirty="0"/>
              <a:t>"</a:t>
            </a:r>
            <a:r>
              <a:rPr lang="zh-CN" altLang="en-US" i="1" dirty="0"/>
              <a:t> </a:t>
            </a:r>
            <a:r>
              <a:rPr lang="en-US" altLang="zh-CN" i="1" dirty="0"/>
              <a:t>+ </a:t>
            </a:r>
            <a:r>
              <a:rPr lang="en-US" altLang="zh-CN" i="1" dirty="0" err="1"/>
              <a:t>account.getBalance</a:t>
            </a:r>
            <a:r>
              <a:rPr lang="en-US" altLang="zh-CN" i="1" dirty="0"/>
              <a:t>());</a:t>
            </a:r>
          </a:p>
          <a:p>
            <a:r>
              <a:rPr lang="en-US" altLang="zh-CN" dirty="0"/>
              <a:t>}}}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2535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3552" y="119675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</a:t>
            </a:r>
            <a:r>
              <a:rPr lang="en-US" altLang="zh-CN" sz="2400" b="1" dirty="0" err="1"/>
              <a:t>TestWithDrawThread</a:t>
            </a:r>
            <a:r>
              <a:rPr lang="en-US" altLang="zh-CN" sz="2400" b="1" dirty="0"/>
              <a:t> {</a:t>
            </a:r>
          </a:p>
          <a:p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dirty="0"/>
              <a:t>Account </a:t>
            </a:r>
            <a:r>
              <a:rPr lang="en-US" altLang="zh-CN" sz="2400" dirty="0" err="1"/>
              <a:t>account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Account("1234567",10000);</a:t>
            </a:r>
          </a:p>
          <a:p>
            <a:r>
              <a:rPr lang="en-US" altLang="zh-CN" sz="2400" dirty="0"/>
              <a:t>Thread t1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WithDrawThread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小明</a:t>
            </a:r>
            <a:r>
              <a:rPr lang="en-US" altLang="zh-CN" sz="2400" b="1" dirty="0"/>
              <a:t>",account,8000);</a:t>
            </a:r>
          </a:p>
          <a:p>
            <a:r>
              <a:rPr lang="en-US" altLang="zh-CN" sz="2400" dirty="0"/>
              <a:t>Thread t2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WithDrawThread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小明</a:t>
            </a:r>
            <a:r>
              <a:rPr lang="en-US" altLang="zh-CN" sz="2400" b="1" dirty="0"/>
              <a:t>'s wife",account,2800);</a:t>
            </a:r>
          </a:p>
          <a:p>
            <a:r>
              <a:rPr lang="en-US" altLang="zh-CN" sz="2400" dirty="0"/>
              <a:t>t1.start();</a:t>
            </a:r>
          </a:p>
          <a:p>
            <a:r>
              <a:rPr lang="en-US" altLang="zh-CN" sz="2400" dirty="0"/>
              <a:t>t2.start();</a:t>
            </a:r>
            <a:endParaRPr lang="zh-CN" altLang="en-US" sz="2400" dirty="0"/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63631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1359" y="902380"/>
            <a:ext cx="6025307" cy="85010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使用</a:t>
            </a:r>
            <a:r>
              <a:rPr lang="zh-CN" altLang="en-US" b="1" dirty="0" smtClean="0">
                <a:latin typeface="+mn-lt"/>
                <a:ea typeface="宋体" pitchFamily="2" charset="-122"/>
              </a:rPr>
              <a:t>多线程的优点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2" y="1752486"/>
            <a:ext cx="82809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宋体" pitchFamily="2" charset="-122"/>
              </a:rPr>
              <a:t>背景：</a:t>
            </a:r>
            <a:r>
              <a:rPr lang="zh-CN" altLang="en-US" sz="2400" dirty="0">
                <a:ea typeface="宋体" pitchFamily="2" charset="-122"/>
              </a:rPr>
              <a:t>只使用单个线程完成多个任务（调用多个方法），肯定比用多个线程来完成用的时间更短，为何仍需多线程呢？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多线程程序的优点：</a:t>
            </a:r>
            <a:endParaRPr lang="en-US" altLang="zh-CN" sz="280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ea typeface="宋体" pitchFamily="2" charset="-122"/>
              </a:rPr>
              <a:t>提高应用程序的响应。对图形化界面更有意义，可增强用户体验。</a:t>
            </a:r>
            <a:endParaRPr lang="en-US" altLang="zh-CN" sz="280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ea typeface="宋体" pitchFamily="2" charset="-122"/>
              </a:rPr>
              <a:t>提高计算机系统</a:t>
            </a:r>
            <a:r>
              <a:rPr lang="en-US" altLang="zh-CN" sz="2800" dirty="0">
                <a:ea typeface="宋体" pitchFamily="2" charset="-122"/>
              </a:rPr>
              <a:t>CPU</a:t>
            </a:r>
            <a:r>
              <a:rPr lang="zh-CN" altLang="en-US" sz="2800" dirty="0">
                <a:ea typeface="宋体" pitchFamily="2" charset="-122"/>
              </a:rPr>
              <a:t>的利用率</a:t>
            </a:r>
            <a:endParaRPr lang="en-US" altLang="zh-CN" sz="2800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>
                <a:ea typeface="宋体" pitchFamily="2" charset="-122"/>
              </a:rPr>
              <a:t>改善程序结构。将既长又复杂的进程分为多个线程，独立运行，利于理解和修改</a:t>
            </a:r>
          </a:p>
        </p:txBody>
      </p:sp>
    </p:spTree>
    <p:extLst>
      <p:ext uri="{BB962C8B-B14F-4D97-AF65-F5344CB8AC3E}">
        <p14:creationId xmlns:p14="http://schemas.microsoft.com/office/powerpoint/2010/main" val="21659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952596" y="2445246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第二节 线程的创建、运行和结束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12" y="692696"/>
            <a:ext cx="5688632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线程的创建和启动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public class Sample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void method1(String 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</a:t>
            </a:r>
            <a:r>
              <a:rPr lang="en-US" altLang="zh-CN" dirty="0" err="1" smtClean="0">
                <a:solidFill>
                  <a:srgbClr val="C00000"/>
                </a:solidFill>
              </a:rPr>
              <a:t>System.</a:t>
            </a:r>
            <a:r>
              <a:rPr lang="en-US" altLang="zh-CN" i="1" dirty="0" err="1" smtClean="0">
                <a:solidFill>
                  <a:srgbClr val="C00000"/>
                </a:solidFill>
              </a:rPr>
              <a:t>out.println</a:t>
            </a:r>
            <a:r>
              <a:rPr lang="en-US" altLang="zh-CN" i="1" dirty="0" smtClean="0">
                <a:solidFill>
                  <a:srgbClr val="C00000"/>
                </a:solidFill>
              </a:rPr>
              <a:t>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str</a:t>
            </a:r>
            <a:r>
              <a:rPr lang="en-US" altLang="zh-CN" i="1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void method2(String 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method1(</a:t>
            </a:r>
            <a:r>
              <a:rPr lang="en-US" altLang="zh-CN" dirty="0" err="1" smtClean="0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static void main(String[] </a:t>
            </a:r>
            <a:r>
              <a:rPr lang="en-US" altLang="zh-CN" dirty="0" err="1">
                <a:solidFill>
                  <a:srgbClr val="C00000"/>
                </a:solidFill>
              </a:rPr>
              <a:t>args</a:t>
            </a:r>
            <a:r>
              <a:rPr lang="en-US" altLang="zh-CN" dirty="0">
                <a:solidFill>
                  <a:srgbClr val="C0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Sample  </a:t>
            </a:r>
            <a:r>
              <a:rPr lang="en-US" altLang="zh-CN" dirty="0">
                <a:solidFill>
                  <a:srgbClr val="C00000"/>
                </a:solidFill>
              </a:rPr>
              <a:t>s = new Sample();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s.method2</a:t>
            </a:r>
            <a:r>
              <a:rPr lang="en-US" altLang="zh-CN" dirty="0">
                <a:solidFill>
                  <a:srgbClr val="C00000"/>
                </a:solidFill>
              </a:rPr>
              <a:t>("hello!");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}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14245</TotalTime>
  <Words>4436</Words>
  <Application>Microsoft Office PowerPoint</Application>
  <PresentationFormat>宽屏</PresentationFormat>
  <Paragraphs>688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7" baseType="lpstr">
      <vt:lpstr>Arial Unicode MS</vt:lpstr>
      <vt:lpstr>楷体</vt:lpstr>
      <vt:lpstr>宋体</vt:lpstr>
      <vt:lpstr>Arial</vt:lpstr>
      <vt:lpstr>Calibri</vt:lpstr>
      <vt:lpstr>Times New Roman</vt:lpstr>
      <vt:lpstr>Wingdings</vt:lpstr>
      <vt:lpstr>PPT模板</vt:lpstr>
      <vt:lpstr>第13章  多线程</vt:lpstr>
      <vt:lpstr>本章内容</vt:lpstr>
      <vt:lpstr>PowerPoint 演示文稿</vt:lpstr>
      <vt:lpstr>基本概念：程序 - 进程 - 线程</vt:lpstr>
      <vt:lpstr>进程与多线程</vt:lpstr>
      <vt:lpstr>何时需要多线程</vt:lpstr>
      <vt:lpstr>使用多线程的优点</vt:lpstr>
      <vt:lpstr>PowerPoint 演示文稿</vt:lpstr>
      <vt:lpstr>线程的创建和启动</vt:lpstr>
      <vt:lpstr>多线程的创建和启动</vt:lpstr>
      <vt:lpstr>mt子线程的创建和启动过程</vt:lpstr>
      <vt:lpstr>Thread类</vt:lpstr>
      <vt:lpstr>Thread类的有关方法(1)</vt:lpstr>
      <vt:lpstr>创建线程的两种方式</vt:lpstr>
      <vt:lpstr>创建线程的两种方式</vt:lpstr>
      <vt:lpstr>继承方式和实现方式的联系与区别</vt:lpstr>
      <vt:lpstr>PowerPoint 演示文稿</vt:lpstr>
      <vt:lpstr>PowerPoint 演示文稿</vt:lpstr>
      <vt:lpstr>结束线程 — 使用通知方式</vt:lpstr>
      <vt:lpstr>结束线程示例 — HelloRunner类</vt:lpstr>
      <vt:lpstr>结束线程示例 — HelloRunner类</vt:lpstr>
      <vt:lpstr>结束线程示例 — TestEndThread类</vt:lpstr>
      <vt:lpstr>练 习</vt:lpstr>
      <vt:lpstr>PowerPoint 演示文稿</vt:lpstr>
      <vt:lpstr>线程的调度</vt:lpstr>
      <vt:lpstr>Thread类的有关方法(2)</vt:lpstr>
      <vt:lpstr>线程的优先级</vt:lpstr>
      <vt:lpstr>补充：线程的分类</vt:lpstr>
      <vt:lpstr>线程的生命周期</vt:lpstr>
      <vt:lpstr>PowerPoint 演示文稿</vt:lpstr>
      <vt:lpstr>PowerPoint 演示文稿</vt:lpstr>
      <vt:lpstr>线程的生命周期</vt:lpstr>
      <vt:lpstr>PowerPoint 演示文稿</vt:lpstr>
      <vt:lpstr>练 习</vt:lpstr>
      <vt:lpstr>PowerPoint 演示文稿</vt:lpstr>
      <vt:lpstr>PowerPoint 演示文稿</vt:lpstr>
      <vt:lpstr>PowerPoint 演示文稿</vt:lpstr>
      <vt:lpstr>PowerPoint 演示文稿</vt:lpstr>
      <vt:lpstr>线程的同步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互斥锁</vt:lpstr>
      <vt:lpstr>单例设计模式之懒汉式</vt:lpstr>
      <vt:lpstr>练 习1</vt:lpstr>
      <vt:lpstr>小结：释放锁的操作</vt:lpstr>
      <vt:lpstr>小结：不会释放锁的操作</vt:lpstr>
      <vt:lpstr>线程的死锁问题</vt:lpstr>
      <vt:lpstr>PowerPoint 演示文稿</vt:lpstr>
      <vt:lpstr>PowerPoint 演示文稿</vt:lpstr>
      <vt:lpstr>线程通信</vt:lpstr>
      <vt:lpstr>wait() 方法</vt:lpstr>
      <vt:lpstr>notify()/notifyAll()</vt:lpstr>
      <vt:lpstr>例 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Windows 用户</cp:lastModifiedBy>
  <cp:revision>742</cp:revision>
  <dcterms:created xsi:type="dcterms:W3CDTF">2012-08-05T14:09:30Z</dcterms:created>
  <dcterms:modified xsi:type="dcterms:W3CDTF">2020-03-20T00:52:40Z</dcterms:modified>
</cp:coreProperties>
</file>