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8" r:id="rId2"/>
    <p:sldId id="577" r:id="rId3"/>
    <p:sldId id="578" r:id="rId4"/>
    <p:sldId id="601" r:id="rId5"/>
    <p:sldId id="603" r:id="rId6"/>
    <p:sldId id="602" r:id="rId7"/>
    <p:sldId id="600" r:id="rId8"/>
    <p:sldId id="529" r:id="rId9"/>
    <p:sldId id="530" r:id="rId10"/>
    <p:sldId id="540" r:id="rId11"/>
    <p:sldId id="556" r:id="rId12"/>
    <p:sldId id="557" r:id="rId13"/>
    <p:sldId id="552" r:id="rId14"/>
    <p:sldId id="542" r:id="rId15"/>
    <p:sldId id="558" r:id="rId16"/>
    <p:sldId id="576" r:id="rId17"/>
    <p:sldId id="564" r:id="rId18"/>
    <p:sldId id="559" r:id="rId19"/>
    <p:sldId id="560" r:id="rId20"/>
    <p:sldId id="579" r:id="rId21"/>
    <p:sldId id="543" r:id="rId22"/>
    <p:sldId id="553" r:id="rId23"/>
    <p:sldId id="544" r:id="rId24"/>
    <p:sldId id="545" r:id="rId25"/>
    <p:sldId id="546" r:id="rId26"/>
    <p:sldId id="547" r:id="rId27"/>
    <p:sldId id="548" r:id="rId28"/>
    <p:sldId id="561" r:id="rId29"/>
    <p:sldId id="549" r:id="rId30"/>
    <p:sldId id="580" r:id="rId31"/>
    <p:sldId id="550" r:id="rId32"/>
    <p:sldId id="566" r:id="rId33"/>
    <p:sldId id="551" r:id="rId34"/>
    <p:sldId id="581" r:id="rId35"/>
    <p:sldId id="562" r:id="rId36"/>
    <p:sldId id="563" r:id="rId37"/>
    <p:sldId id="535" r:id="rId38"/>
    <p:sldId id="536" r:id="rId39"/>
    <p:sldId id="537" r:id="rId40"/>
    <p:sldId id="538" r:id="rId41"/>
    <p:sldId id="539" r:id="rId42"/>
    <p:sldId id="492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257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2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2020/3/21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7501" y="428604"/>
            <a:ext cx="109728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28717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895476" y="1556792"/>
            <a:ext cx="8129614" cy="2376264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14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反射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机制</a:t>
            </a:r>
            <a:endParaRPr lang="zh-CN" altLang="zh-CN" sz="80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4" y="1573050"/>
            <a:ext cx="8259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类中定义了以下的方法，此方法将被所有子类继承：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●  public final 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endParaRPr lang="en-US" altLang="zh-CN" sz="16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以上的方法返回值的类型是一个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类，此类是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反射的源头，实际上所谓反射从程序的运行结果来看也很好理解，即：可以通过对象反射求出类的名称。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04" y="42930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正常方式：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504" y="54559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反射</a:t>
            </a:r>
            <a:r>
              <a:rPr lang="zh-CN" altLang="en-US" dirty="0">
                <a:ea typeface="宋体" pitchFamily="2" charset="-122"/>
              </a:rPr>
              <a:t>方式：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7648" y="42838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引入需要的</a:t>
            </a:r>
            <a:r>
              <a:rPr lang="en-US" altLang="zh-CN" dirty="0">
                <a:ea typeface="宋体" pitchFamily="2" charset="-122"/>
              </a:rPr>
              <a:t>”</a:t>
            </a:r>
            <a:r>
              <a:rPr lang="zh-CN" altLang="en-US" dirty="0">
                <a:ea typeface="宋体" pitchFamily="2" charset="-122"/>
              </a:rPr>
              <a:t>包类</a:t>
            </a:r>
            <a:r>
              <a:rPr lang="en-US" altLang="zh-CN" dirty="0">
                <a:ea typeface="宋体" pitchFamily="2" charset="-122"/>
              </a:rPr>
              <a:t>”</a:t>
            </a:r>
            <a:r>
              <a:rPr lang="zh-CN" altLang="en-US" dirty="0">
                <a:ea typeface="宋体" pitchFamily="2" charset="-122"/>
              </a:rPr>
              <a:t>名称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7968" y="42838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通过</a:t>
            </a:r>
            <a:r>
              <a:rPr lang="en-US" altLang="zh-CN" dirty="0">
                <a:ea typeface="宋体" pitchFamily="2" charset="-122"/>
              </a:rPr>
              <a:t>new</a:t>
            </a:r>
            <a:r>
              <a:rPr lang="zh-CN" altLang="en-US" dirty="0">
                <a:ea typeface="宋体" pitchFamily="2" charset="-122"/>
              </a:rPr>
              <a:t>实例化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6240" y="4283804"/>
            <a:ext cx="185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取得实例化对象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7648" y="54647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实例化对象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3912" y="54559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getClass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en-US" dirty="0">
                <a:ea typeface="宋体" pitchFamily="2" charset="-122"/>
              </a:rPr>
              <a:t>方法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155" y="5445224"/>
            <a:ext cx="273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得到完整的“包类”名称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9656" y="4283804"/>
            <a:ext cx="23042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07968" y="4283804"/>
            <a:ext cx="18002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05854" y="4283804"/>
            <a:ext cx="19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9656" y="5445224"/>
            <a:ext cx="136815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75920" y="5464774"/>
            <a:ext cx="1512168" cy="349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02570" y="5445224"/>
            <a:ext cx="261391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4" idx="3"/>
            <a:endCxn id="13" idx="1"/>
          </p:cNvCxnSpPr>
          <p:nvPr/>
        </p:nvCxnSpPr>
        <p:spPr>
          <a:xfrm>
            <a:off x="5375920" y="4468470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1"/>
          </p:cNvCxnSpPr>
          <p:nvPr/>
        </p:nvCxnSpPr>
        <p:spPr>
          <a:xfrm>
            <a:off x="4367808" y="5629890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866466" y="5680603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4" idx="1"/>
          </p:cNvCxnSpPr>
          <p:nvPr/>
        </p:nvCxnSpPr>
        <p:spPr>
          <a:xfrm>
            <a:off x="7608169" y="4468470"/>
            <a:ext cx="597685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55840" y="692696"/>
            <a:ext cx="3096344" cy="79208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5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55840" y="692696"/>
            <a:ext cx="3096344" cy="79208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521" y="1484784"/>
            <a:ext cx="8640959" cy="504056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对象照镜子后可以得到的信息：某个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类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的属性、方法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和构造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器、某个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类到底实现了哪些接口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。对于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每个类而言，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JRE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都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为其保留一个不变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的 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类型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的对象。一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个 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对象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包含了特定某个类的有关信息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。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本身也是一个类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对象只能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由系统建立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一个类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在 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中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只会有一个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实例 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对象对应的是一个加载到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中的一个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.class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文件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每个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类的实例都会记得自己是由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哪个 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实例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所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生成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通过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可以完整地得到一个类中的完整结构 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96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7247" y="764705"/>
            <a:ext cx="46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</a:rPr>
              <a:t>Class</a:t>
            </a:r>
            <a:r>
              <a:rPr lang="zh-CN" altLang="en-US" sz="3600" b="1" dirty="0">
                <a:ea typeface="宋体" pitchFamily="2" charset="-122"/>
              </a:rPr>
              <a:t>类的常用方法</a:t>
            </a:r>
            <a:endParaRPr lang="en-US" altLang="zh-CN" sz="3600" b="1" dirty="0">
              <a:ea typeface="宋体" pitchFamily="2" charset="-122"/>
            </a:endParaRPr>
          </a:p>
        </p:txBody>
      </p:sp>
      <p:graphicFrame>
        <p:nvGraphicFramePr>
          <p:cNvPr id="12" name="Group 4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07085666"/>
              </p:ext>
            </p:extLst>
          </p:nvPr>
        </p:nvGraphicFramePr>
        <p:xfrm>
          <a:off x="1847528" y="1700808"/>
          <a:ext cx="8568952" cy="4430716"/>
        </p:xfrm>
        <a:graphic>
          <a:graphicData uri="http://schemas.openxmlformats.org/drawingml/2006/table">
            <a:tbl>
              <a:tblPr/>
              <a:tblGrid>
                <a:gridCol w="3340080"/>
                <a:gridCol w="5228872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方法名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功能说明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static Class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forName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name)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返回指定类名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的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Object newInstance()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调用缺省构造函数，返回该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对象的一个实例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返回此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对象所表示的实体（类、接口、数组类、基本类型或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void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）名称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getSuperClass()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返回当前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对象的父类的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getInterfaces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获取当前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对象的接口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ClassLoader getClassLoader()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返回该类的类加载器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getSuperclass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返回表示此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所表示的实体的超类的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getConstructors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返回一个包含某些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对象的数组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getDeclaredFields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对象的一个数组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getMethod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name,Class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  …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对象，此对象的形参类型为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98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7888" y="692696"/>
            <a:ext cx="2221904" cy="69148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实  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628801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"test4.Person";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Class.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forName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clazz.newInstance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Field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clazz.getField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("name");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field.set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, "Peter");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obj2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field.get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(obj2);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1584" y="573325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注：</a:t>
            </a:r>
            <a:r>
              <a:rPr lang="en-US" altLang="zh-CN" sz="2000" dirty="0">
                <a:ea typeface="宋体" pitchFamily="2" charset="-122"/>
              </a:rPr>
              <a:t>test4.Person</a:t>
            </a:r>
            <a:r>
              <a:rPr lang="zh-CN" altLang="en-US" sz="2000" dirty="0">
                <a:ea typeface="宋体" pitchFamily="2" charset="-122"/>
              </a:rPr>
              <a:t>是</a:t>
            </a:r>
            <a:r>
              <a:rPr lang="en-US" altLang="zh-CN" sz="2000" dirty="0">
                <a:ea typeface="宋体" pitchFamily="2" charset="-122"/>
              </a:rPr>
              <a:t>test4</a:t>
            </a:r>
            <a:r>
              <a:rPr lang="zh-CN" altLang="en-US" sz="2000" dirty="0">
                <a:ea typeface="宋体" pitchFamily="2" charset="-122"/>
              </a:rPr>
              <a:t>包下的</a:t>
            </a:r>
            <a:r>
              <a:rPr lang="en-US" altLang="zh-CN" sz="2000" dirty="0">
                <a:ea typeface="宋体" pitchFamily="2" charset="-122"/>
              </a:rPr>
              <a:t>Person</a:t>
            </a:r>
            <a:r>
              <a:rPr lang="zh-CN" altLang="en-US" sz="2000" dirty="0">
                <a:ea typeface="宋体" pitchFamily="2" charset="-122"/>
              </a:rPr>
              <a:t>类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0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3512" y="1628801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若已知具体的类，通过类的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属性获取，该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安全可靠，程序性能最高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已知某个类的实例，调用该实例的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“www.atguigu.com”.getClass();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已知一个类的全类名，且该类在类路径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下，可通过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类的静态方法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forName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获取，可能抛出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ClassNotFoundException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java.lang.String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”);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）其他方式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不做要求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cl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this.getClass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clazz4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cl.loadClass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类的全类名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”);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0296" y="836713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类对象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四种方法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32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5680" y="692696"/>
            <a:ext cx="5832648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了解：类的加载过程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10" name="右箭头标注 9"/>
          <p:cNvSpPr/>
          <p:nvPr/>
        </p:nvSpPr>
        <p:spPr>
          <a:xfrm>
            <a:off x="2214464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类的加载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右箭头标注 12"/>
          <p:cNvSpPr/>
          <p:nvPr/>
        </p:nvSpPr>
        <p:spPr>
          <a:xfrm>
            <a:off x="5022776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类的连接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3552" y="1484785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当程序主动使用某个类时，如果该类还未被加载到内存中，则系统会通过如下三个步骤来对该类进行初始化。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24192" y="2731065"/>
            <a:ext cx="18722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初始化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1062" y="4759984"/>
            <a:ext cx="2225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将类的</a:t>
            </a:r>
            <a:r>
              <a:rPr lang="en-US" altLang="zh-CN" dirty="0">
                <a:ea typeface="宋体" pitchFamily="2" charset="-122"/>
              </a:rPr>
              <a:t>class</a:t>
            </a:r>
            <a:r>
              <a:rPr lang="zh-CN" altLang="en-US" dirty="0">
                <a:ea typeface="宋体" pitchFamily="2" charset="-122"/>
              </a:rPr>
              <a:t>文件读入内存，并为之创建一个</a:t>
            </a:r>
            <a:r>
              <a:rPr lang="en-US" altLang="zh-CN" dirty="0" err="1">
                <a:ea typeface="宋体" pitchFamily="2" charset="-122"/>
              </a:rPr>
              <a:t>java.lang.Class</a:t>
            </a:r>
            <a:r>
              <a:rPr lang="zh-CN" altLang="en-US" dirty="0">
                <a:ea typeface="宋体" pitchFamily="2" charset="-122"/>
              </a:rPr>
              <a:t>对象。此过程由类加载器完成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89054" y="4725144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43872" y="4914636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将类的二进制数据合并到</a:t>
            </a:r>
            <a:r>
              <a:rPr lang="en-US" altLang="zh-CN" sz="2000" dirty="0">
                <a:ea typeface="宋体" pitchFamily="2" charset="-122"/>
              </a:rPr>
              <a:t>JRE</a:t>
            </a:r>
            <a:r>
              <a:rPr lang="zh-CN" altLang="en-US" sz="2000" dirty="0">
                <a:ea typeface="宋体" pitchFamily="2" charset="-122"/>
              </a:rPr>
              <a:t>中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40216" y="491463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JVM</a:t>
            </a:r>
            <a:r>
              <a:rPr lang="zh-CN" altLang="en-US" sz="2000" dirty="0">
                <a:ea typeface="宋体" pitchFamily="2" charset="-122"/>
              </a:rPr>
              <a:t>负责对类进行初始化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99856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08168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9" idx="0"/>
            <a:endCxn id="10" idx="2"/>
          </p:cNvCxnSpPr>
          <p:nvPr/>
        </p:nvCxnSpPr>
        <p:spPr>
          <a:xfrm flipH="1" flipV="1">
            <a:off x="3150267" y="4099218"/>
            <a:ext cx="28164" cy="62592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0"/>
            <a:endCxn id="13" idx="2"/>
          </p:cNvCxnSpPr>
          <p:nvPr/>
        </p:nvCxnSpPr>
        <p:spPr>
          <a:xfrm flipH="1" flipV="1">
            <a:off x="5958579" y="4099218"/>
            <a:ext cx="30654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0"/>
            <a:endCxn id="16" idx="2"/>
          </p:cNvCxnSpPr>
          <p:nvPr/>
        </p:nvCxnSpPr>
        <p:spPr>
          <a:xfrm flipH="1" flipV="1">
            <a:off x="8760297" y="4099218"/>
            <a:ext cx="37249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kstart\Desktop\捕获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CCCCFE"/>
              </a:clrFrom>
              <a:clrTo>
                <a:srgbClr val="CCC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r="8829"/>
          <a:stretch/>
        </p:blipFill>
        <p:spPr bwMode="auto">
          <a:xfrm>
            <a:off x="1991544" y="1844824"/>
            <a:ext cx="842222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6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5680" y="692696"/>
            <a:ext cx="5832648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了解：</a:t>
            </a:r>
            <a:r>
              <a:rPr lang="en-US" altLang="zh-CN" b="1" dirty="0" err="1" smtClean="0">
                <a:latin typeface="+mn-lt"/>
                <a:ea typeface="宋体" pitchFamily="2" charset="-122"/>
              </a:rPr>
              <a:t>ClassLoader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器是用来把类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(class)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装载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进内存的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。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规范定义了两种类型的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器：启动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(bootstrap)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和用户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自定义加载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(user-defined class loader)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。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在运行时会产生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3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个类加载器组成的初始化加载器层次结构 ，如下图所示：</a:t>
            </a:r>
          </a:p>
          <a:p>
            <a:pPr marL="0" indent="0">
              <a:buNone/>
            </a:pPr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824863"/>
              </p:ext>
            </p:extLst>
          </p:nvPr>
        </p:nvGraphicFramePr>
        <p:xfrm>
          <a:off x="1775521" y="3474780"/>
          <a:ext cx="468153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Visio" r:id="rId3" imgW="2734698" imgH="1942773" progId="">
                  <p:embed/>
                </p:oleObj>
              </mc:Choice>
              <mc:Fallback>
                <p:oleObj name="Visio" r:id="rId3" imgW="2734698" imgH="1942773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3474780"/>
                        <a:ext cx="4681537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3558" y="3237382"/>
            <a:ext cx="3490988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</a:rPr>
              <a:t>引导类加载器</a:t>
            </a:r>
            <a:r>
              <a:rPr lang="zh-CN" altLang="en-US" sz="1600" dirty="0">
                <a:ea typeface="宋体" pitchFamily="2" charset="-122"/>
              </a:rPr>
              <a:t>：用</a:t>
            </a:r>
            <a:r>
              <a:rPr lang="en-US" altLang="zh-CN" sz="1600" dirty="0">
                <a:ea typeface="宋体" pitchFamily="2" charset="-122"/>
              </a:rPr>
              <a:t>C++</a:t>
            </a:r>
            <a:r>
              <a:rPr lang="zh-CN" altLang="en-US" sz="1600" dirty="0">
                <a:ea typeface="宋体" pitchFamily="2" charset="-122"/>
              </a:rPr>
              <a:t>编写的，是</a:t>
            </a:r>
            <a:r>
              <a:rPr lang="en-US" altLang="zh-CN" sz="1600" dirty="0">
                <a:ea typeface="宋体" pitchFamily="2" charset="-122"/>
              </a:rPr>
              <a:t>JVM</a:t>
            </a:r>
            <a:r>
              <a:rPr lang="zh-CN" altLang="en-US" sz="1600" dirty="0">
                <a:ea typeface="宋体" pitchFamily="2" charset="-122"/>
              </a:rPr>
              <a:t>自带的类装载器，负责</a:t>
            </a:r>
            <a:r>
              <a:rPr lang="en-US" altLang="zh-CN" sz="1600" dirty="0">
                <a:ea typeface="宋体" pitchFamily="2" charset="-122"/>
              </a:rPr>
              <a:t>Java</a:t>
            </a:r>
            <a:r>
              <a:rPr lang="zh-CN" altLang="en-US" sz="1600" dirty="0">
                <a:ea typeface="宋体" pitchFamily="2" charset="-122"/>
              </a:rPr>
              <a:t>平台核心库，用来装载核心类</a:t>
            </a:r>
            <a:r>
              <a:rPr lang="zh-CN" altLang="en-US" sz="1600" dirty="0">
                <a:ea typeface="宋体" pitchFamily="2" charset="-122"/>
              </a:rPr>
              <a:t>库。该加载器无法直接获取</a:t>
            </a: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3484" y="4437361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</a:rPr>
              <a:t>扩展类加载器</a:t>
            </a:r>
            <a:r>
              <a:rPr lang="zh-CN" altLang="en-US" sz="1600" dirty="0">
                <a:ea typeface="宋体" pitchFamily="2" charset="-122"/>
              </a:rPr>
              <a:t>：负责</a:t>
            </a:r>
            <a:r>
              <a:rPr lang="en-US" altLang="zh-CN" sz="1600" dirty="0" err="1">
                <a:ea typeface="宋体" pitchFamily="2" charset="-122"/>
              </a:rPr>
              <a:t>jre</a:t>
            </a:r>
            <a:r>
              <a:rPr lang="en-US" altLang="zh-CN" sz="1600" dirty="0">
                <a:ea typeface="宋体" pitchFamily="2" charset="-122"/>
              </a:rPr>
              <a:t>/lib/</a:t>
            </a:r>
            <a:r>
              <a:rPr lang="en-US" altLang="zh-CN" sz="1600" dirty="0" err="1">
                <a:ea typeface="宋体" pitchFamily="2" charset="-122"/>
              </a:rPr>
              <a:t>ext</a:t>
            </a:r>
            <a:r>
              <a:rPr lang="zh-CN" altLang="en-US" sz="1600" dirty="0">
                <a:ea typeface="宋体" pitchFamily="2" charset="-122"/>
              </a:rPr>
              <a:t>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包或 </a:t>
            </a:r>
            <a:r>
              <a:rPr lang="en-US" altLang="zh-CN" sz="1600" dirty="0">
                <a:ea typeface="宋体" pitchFamily="2" charset="-122"/>
              </a:rPr>
              <a:t>–D </a:t>
            </a:r>
            <a:r>
              <a:rPr lang="en-US" altLang="zh-CN" sz="1600" dirty="0" err="1">
                <a:ea typeface="宋体" pitchFamily="2" charset="-122"/>
              </a:rPr>
              <a:t>java.ext.dirs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zh-CN" altLang="en-US" sz="1600" dirty="0">
                <a:ea typeface="宋体" pitchFamily="2" charset="-122"/>
              </a:rPr>
              <a:t>指定目录下的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包装入工作库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3484" y="5589489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</a:rPr>
              <a:t>系统类加载器</a:t>
            </a:r>
            <a:r>
              <a:rPr lang="zh-CN" altLang="en-US" sz="1600" dirty="0">
                <a:ea typeface="宋体" pitchFamily="2" charset="-122"/>
              </a:rPr>
              <a:t>：负责</a:t>
            </a:r>
            <a:r>
              <a:rPr lang="en-US" altLang="zh-CN" sz="1600" dirty="0">
                <a:ea typeface="宋体" pitchFamily="2" charset="-122"/>
              </a:rPr>
              <a:t>java </a:t>
            </a:r>
            <a:r>
              <a:rPr lang="en-US" altLang="zh-CN" sz="1600" dirty="0">
                <a:ea typeface="宋体" pitchFamily="2" charset="-122"/>
              </a:rPr>
              <a:t>–</a:t>
            </a:r>
            <a:r>
              <a:rPr lang="en-US" altLang="zh-CN" sz="1600" dirty="0" err="1">
                <a:ea typeface="宋体" pitchFamily="2" charset="-122"/>
              </a:rPr>
              <a:t>classpath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zh-CN" altLang="en-US" sz="1600" dirty="0">
                <a:ea typeface="宋体" pitchFamily="2" charset="-122"/>
              </a:rPr>
              <a:t>或 </a:t>
            </a:r>
            <a:r>
              <a:rPr lang="en-US" altLang="zh-CN" sz="1600" dirty="0">
                <a:ea typeface="宋体" pitchFamily="2" charset="-122"/>
              </a:rPr>
              <a:t>–D </a:t>
            </a:r>
            <a:r>
              <a:rPr lang="en-US" altLang="zh-CN" sz="1600" dirty="0" err="1">
                <a:ea typeface="宋体" pitchFamily="2" charset="-122"/>
              </a:rPr>
              <a:t>java.class.path</a:t>
            </a:r>
            <a:r>
              <a:rPr lang="zh-CN" altLang="en-US" sz="1600" dirty="0">
                <a:ea typeface="宋体" pitchFamily="2" charset="-122"/>
              </a:rPr>
              <a:t>所指的目录下的类与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 </a:t>
            </a:r>
            <a:r>
              <a:rPr lang="zh-CN" altLang="en-US" sz="1600" dirty="0">
                <a:ea typeface="宋体" pitchFamily="2" charset="-122"/>
              </a:rPr>
              <a:t>，是最常用的加载器</a:t>
            </a:r>
            <a:endParaRPr lang="zh-CN" altLang="en-US" sz="1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4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908720"/>
            <a:ext cx="8496944" cy="576064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获取一个系统类加载器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ClassLoader.getSystemClassLoader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获取系统类加载器的父类加载器，即扩展类加载器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获取扩展类加载器的父类加载器，即引导类加载器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//4.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测试当前类由哪个类加载器进行加载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("exer2.ClassloaderDemo").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4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908720"/>
            <a:ext cx="8229600" cy="5544616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//5.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JDK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提供的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Object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类由哪个类加载器加载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java.lang.Object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//*6.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关于类加载器的一个主要方法：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getResourceAsStream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(String 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):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获取类路径下的指定文件的输入流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in = null;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in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this.getClass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getResourceAsStream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("exer2\\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test.properties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(in);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  <a:p>
            <a:endParaRPr lang="en-US" altLang="zh-CN" sz="2400" i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7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981200" y="16891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反射研究与应用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使用反射获取类结构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使用反射生成并操作对象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第四节 动态代理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952596" y="244524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第二节 使用反射获取类结构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1978827"/>
            <a:ext cx="84969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2.1.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创建类的对象：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newInstance()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要  求：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1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）类必须有一个无参数的构造器。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2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）类的构造器的访问权限需要足够。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难道没有无参的构造器就不能创建对象了吗？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不是！只要在操作的时候明确的调用类中的构造方法，并将参数传递进去之后，才可以实例化操作。步骤如下：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getDeclaredConstructor(Class … parameterTypes)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取得本类的指定形参类型的构造器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）向构造器的形参中传递一个对象数组进去，里面包含了构造器中所需的各个参数。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实例化对象。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6933" y="145560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有了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对象，能做什么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？</a:t>
            </a:r>
            <a:endParaRPr lang="en-US" altLang="zh-CN" sz="2800" b="1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225" y="5430794"/>
            <a:ext cx="5274361" cy="66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1224" y="62280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以上是反射机制应用最多的地方。</a:t>
            </a:r>
            <a:endParaRPr lang="zh-CN" altLang="en-US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771612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创建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类对象并获取类的完整结构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63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340768"/>
            <a:ext cx="8856984" cy="3672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根据全类名获取对应的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对象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String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name =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“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atguigu.java.Person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null;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调用指定参数结构的构造器，生成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的实例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Constructor con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clazz.getConstructor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String.class,Integer.class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通过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的实例创建对应类的对象，并初始化类属性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Person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p2 = (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Person) 	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con.newInstance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("Peter",20);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(p2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946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536" y="1844825"/>
            <a:ext cx="835292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Superclass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Interface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Annotation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实现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的全部接口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所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继承的父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的方法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Field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5680" y="908721"/>
            <a:ext cx="640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</a:rPr>
              <a:t>2.2</a:t>
            </a:r>
            <a:r>
              <a:rPr lang="zh-CN" altLang="en-US" sz="3600" b="1" dirty="0">
                <a:ea typeface="宋体" pitchFamily="2" charset="-122"/>
              </a:rPr>
              <a:t>通过</a:t>
            </a:r>
            <a:r>
              <a:rPr lang="zh-CN" altLang="en-US" sz="3600" b="1" dirty="0">
                <a:ea typeface="宋体" pitchFamily="2" charset="-122"/>
              </a:rPr>
              <a:t>反射调用</a:t>
            </a:r>
            <a:r>
              <a:rPr lang="zh-CN" altLang="en-US" sz="3600" b="1" dirty="0">
                <a:ea typeface="宋体" pitchFamily="2" charset="-122"/>
              </a:rPr>
              <a:t>类的完整结构</a:t>
            </a:r>
            <a:endParaRPr lang="zh-CN" altLang="en-US" sz="36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23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0727" y="1556792"/>
            <a:ext cx="83529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使用反射可以取得：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实现的全部接口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getInterfaces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()   </a:t>
            </a:r>
          </a:p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确定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此对象所表示的类或接口实现的接口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所继承的父类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public Class&lt;? Super T&gt;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getSuperclass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表示此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所表示的实体（类、接口、基本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类型）的父类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696" y="766446"/>
            <a:ext cx="640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</a:rPr>
              <a:t>2.2</a:t>
            </a:r>
            <a:r>
              <a:rPr lang="zh-CN" altLang="en-US" sz="3600" b="1" dirty="0">
                <a:ea typeface="宋体" pitchFamily="2" charset="-122"/>
              </a:rPr>
              <a:t>通过</a:t>
            </a:r>
            <a:r>
              <a:rPr lang="zh-CN" altLang="en-US" sz="3600" b="1" dirty="0">
                <a:ea typeface="宋体" pitchFamily="2" charset="-122"/>
              </a:rPr>
              <a:t>反射调用</a:t>
            </a:r>
            <a:r>
              <a:rPr lang="zh-CN" altLang="en-US" sz="3600" b="1" dirty="0">
                <a:ea typeface="宋体" pitchFamily="2" charset="-122"/>
              </a:rPr>
              <a:t>类的完整结构</a:t>
            </a:r>
            <a:endParaRPr lang="zh-CN" altLang="en-US" sz="36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953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4" y="1278770"/>
            <a:ext cx="83529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的构造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getConstructors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对象所表示的类的所有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构造方法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对象表示的类声明的所有构造方法。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修饰符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方法名称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参数的类型：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841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576" y="1124745"/>
            <a:ext cx="77012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的方法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Method[]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getDeclaredMethods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的全部方法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Method[]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getReturnType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取得全部的返回值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取得全部的参数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取得修饰符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getExceptionTypes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取得异常信息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44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5560" y="1196752"/>
            <a:ext cx="79928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对象所表示的类或接口的全部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方法中：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以整数形式返回此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的修饰符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getType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得到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的属性类型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的名称。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95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8509" y="1199502"/>
            <a:ext cx="799288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6. Annotation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相关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get Annotation(Class&lt;T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&gt;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annotationClass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 </a:t>
            </a: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getDeclaredAnnotations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() 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泛型相关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获取父类泛型类型：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Type getGenericSuperclass()</a:t>
            </a: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ParameterizedType</a:t>
            </a: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获取实际的泛型类型参数数组：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getActualTypeArguments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</a:t>
            </a:r>
          </a:p>
          <a:p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8.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类所在的包   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Package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getPackage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 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Arial Unicode MS" pitchFamily="34" charset="-122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0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536" y="1268761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</a:rPr>
              <a:t>小 结：</a:t>
            </a:r>
            <a:endParaRPr lang="en-US" altLang="zh-CN" sz="3200" b="1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.</a:t>
            </a:r>
            <a:r>
              <a:rPr lang="zh-CN" altLang="en-US" sz="2800" dirty="0">
                <a:ea typeface="宋体" pitchFamily="2" charset="-122"/>
              </a:rPr>
              <a:t>在实际的操作中，取得类的信息的操作代码，并不会经常开发。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ea typeface="宋体" pitchFamily="2" charset="-122"/>
              </a:rPr>
              <a:t>2.</a:t>
            </a:r>
            <a:r>
              <a:rPr lang="zh-CN" altLang="en-US" sz="2800" dirty="0">
                <a:ea typeface="宋体" pitchFamily="2" charset="-122"/>
              </a:rPr>
              <a:t>一定</a:t>
            </a:r>
            <a:r>
              <a:rPr lang="zh-CN" altLang="en-US" sz="2800" dirty="0">
                <a:ea typeface="宋体" pitchFamily="2" charset="-122"/>
              </a:rPr>
              <a:t>要熟悉</a:t>
            </a:r>
            <a:r>
              <a:rPr lang="en-US" altLang="zh-CN" sz="2800" dirty="0" err="1">
                <a:ea typeface="宋体" pitchFamily="2" charset="-122"/>
              </a:rPr>
              <a:t>java.lang.reflect</a:t>
            </a:r>
            <a:r>
              <a:rPr lang="zh-CN" altLang="en-US" sz="2800" dirty="0">
                <a:ea typeface="宋体" pitchFamily="2" charset="-122"/>
              </a:rPr>
              <a:t>包的作用，反射机制。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ea typeface="宋体" pitchFamily="2" charset="-122"/>
              </a:rPr>
              <a:t>3.</a:t>
            </a:r>
            <a:r>
              <a:rPr lang="zh-CN" altLang="en-US" sz="2800" dirty="0">
                <a:ea typeface="宋体" pitchFamily="2" charset="-122"/>
              </a:rPr>
              <a:t>如何取得属性、方法、构造器的名称，修饰符等。</a:t>
            </a:r>
            <a:endParaRPr lang="zh-CN" altLang="en-US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2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166910" y="2445246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第一节 反射研究与应用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024034" y="2445246"/>
            <a:ext cx="8143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第三节 使用反射生成并操作对象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5" y="889557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    通过反射调用类中的指定方法、指定属性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2" y="2021867"/>
            <a:ext cx="82089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通过反射，调用类中的方法，通过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类完成。步骤：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name,Class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…parameterTypes)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方法取得一个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对象，并设置此方法操作时所需要的参数类型。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之后使用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Object[]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进行调用，并向方法中传递要设置的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对象的参数信息。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04225" y="4321101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0330" y="437318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88118" y="4961945"/>
            <a:ext cx="2392371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88117" y="5587849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7557" y="5014031"/>
            <a:ext cx="236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”)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7557" y="5587849"/>
            <a:ext cx="179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invoke()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4" name="直接连接符 13"/>
          <p:cNvCxnSpPr>
            <a:stCxn id="5" idx="3"/>
          </p:cNvCxnSpPr>
          <p:nvPr/>
        </p:nvCxnSpPr>
        <p:spPr>
          <a:xfrm>
            <a:off x="3736638" y="4557854"/>
            <a:ext cx="1479955" cy="92333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88600" y="44655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Class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直接连接符 17"/>
          <p:cNvCxnSpPr>
            <a:stCxn id="9" idx="3"/>
          </p:cNvCxnSpPr>
          <p:nvPr/>
        </p:nvCxnSpPr>
        <p:spPr>
          <a:xfrm>
            <a:off x="4280488" y="5198697"/>
            <a:ext cx="663352" cy="0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73763" y="50184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找到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>
            <a:stCxn id="10" idx="3"/>
          </p:cNvCxnSpPr>
          <p:nvPr/>
        </p:nvCxnSpPr>
        <p:spPr>
          <a:xfrm flipV="1">
            <a:off x="3720530" y="5772515"/>
            <a:ext cx="1223311" cy="52086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9868" y="5932430"/>
            <a:ext cx="153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调用方法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64" y="5539413"/>
            <a:ext cx="613023" cy="5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连接符 24"/>
          <p:cNvCxnSpPr>
            <a:stCxn id="1026" idx="3"/>
            <a:endCxn id="23" idx="1"/>
          </p:cNvCxnSpPr>
          <p:nvPr/>
        </p:nvCxnSpPr>
        <p:spPr>
          <a:xfrm>
            <a:off x="5586787" y="5837858"/>
            <a:ext cx="323081" cy="279238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880888" y="4465520"/>
            <a:ext cx="1728192" cy="552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86816" y="5035038"/>
            <a:ext cx="1728192" cy="352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80888" y="5402834"/>
            <a:ext cx="1728192" cy="435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99876" y="4500281"/>
            <a:ext cx="129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Person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7880888" y="538775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+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():void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027" name="直接箭头连接符 1026"/>
          <p:cNvCxnSpPr/>
          <p:nvPr/>
        </p:nvCxnSpPr>
        <p:spPr>
          <a:xfrm>
            <a:off x="6845972" y="4650186"/>
            <a:ext cx="890901" cy="8092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19" idx="3"/>
            <a:endCxn id="31" idx="1"/>
          </p:cNvCxnSpPr>
          <p:nvPr/>
        </p:nvCxnSpPr>
        <p:spPr>
          <a:xfrm>
            <a:off x="6845972" y="5203084"/>
            <a:ext cx="1034917" cy="41726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箭头连接符 1033"/>
          <p:cNvCxnSpPr>
            <a:endCxn id="31" idx="2"/>
          </p:cNvCxnSpPr>
          <p:nvPr/>
        </p:nvCxnSpPr>
        <p:spPr>
          <a:xfrm flipV="1">
            <a:off x="7291422" y="5837859"/>
            <a:ext cx="1453563" cy="29844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1927558" y="1541983"/>
            <a:ext cx="681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调用指定方法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98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5" y="889557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    通过反射调用类中的指定方法、指定属性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2" y="2021868"/>
            <a:ext cx="82089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说明：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1.Object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对应原方法的返回值，若原方法无返回值，此时返回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2.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若原方法若为静态方法，此时形参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3.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若原方法形参列表为空，则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Object[]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4.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若原方法声明为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private,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则需要在调用此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invoke()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方法前，显式调用方法对象的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方法，将可访问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的方法。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2759295" y="1541983"/>
            <a:ext cx="68174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… 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57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2153" y="845221"/>
            <a:ext cx="313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</a:rPr>
              <a:t>调用指定属性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8016" y="1416834"/>
            <a:ext cx="88204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在反射机制中，可以直接通过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类操作类中的属性，通过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类提供的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方法就可以完成设置和取得属性内容的操作。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对象表示的类或接口的指定的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对象表示的类或接口的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指定的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中：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Object get(Object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取得指定对象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set(Object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obj,Object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value)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设置指定对象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注：在类中属性都设置为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的前提下，在使用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方法时，首先要使用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类中的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方法将需要操作的属性设置为可以被外部访问。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访问私有属性时，让这个属性可见。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024034" y="2445246"/>
            <a:ext cx="8143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第四节 动态代理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1544" y="1628800"/>
            <a:ext cx="8229600" cy="3240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之前为大家讲解过代理机制的操作，属于静态代理，特征是代理类和目标对象的类都是在编译期间确定下来，不利于程序的扩展。同时，每一个代理类只能为一个接口服务，这样一来程序开发中必然产生过多的代理。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最好可以通过一个代理类完成全部的代理功能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4655840" y="833409"/>
            <a:ext cx="3435294" cy="70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74000"/>
              </a:lnSpc>
              <a:spcBef>
                <a:spcPct val="50000"/>
              </a:spcBef>
              <a:buClr>
                <a:srgbClr val="CC0000"/>
              </a:buClr>
            </a:pP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动态代理</a:t>
            </a:r>
          </a:p>
        </p:txBody>
      </p:sp>
    </p:spTree>
    <p:extLst>
      <p:ext uri="{BB962C8B-B14F-4D97-AF65-F5344CB8AC3E}">
        <p14:creationId xmlns:p14="http://schemas.microsoft.com/office/powerpoint/2010/main" val="38277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63552" y="1513739"/>
            <a:ext cx="8229600" cy="452282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动态代理是指客户通过代理类来调用其它对象的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方法，并且是在程序运行时根据需要动态创建目标类的代理对象。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动态代理使用场合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调试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远程方法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代理设计模式的原理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: 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Arial Unicode MS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  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使用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一个代理将对象包装起来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,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然后用该代理对象取代原始对象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.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任何对原始对象的调用都要通过代理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.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代理对象决定是否以及何时将方法调用转到原始对象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上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4871864" y="784807"/>
            <a:ext cx="3435294" cy="70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74000"/>
              </a:lnSpc>
              <a:spcBef>
                <a:spcPct val="50000"/>
              </a:spcBef>
              <a:buClr>
                <a:srgbClr val="CC0000"/>
              </a:buClr>
            </a:pP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动态代理</a:t>
            </a:r>
          </a:p>
        </p:txBody>
      </p:sp>
    </p:spTree>
    <p:extLst>
      <p:ext uri="{BB962C8B-B14F-4D97-AF65-F5344CB8AC3E}">
        <p14:creationId xmlns:p14="http://schemas.microsoft.com/office/powerpoint/2010/main" val="19681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81242" y="1714488"/>
            <a:ext cx="8229600" cy="423479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Proxy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：专门完成代理的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操作类，是所有动态代理类的父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类。通过此类为一个或多个接口动态地生成实现类。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提供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用于创建动态代理类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和动态代理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对象的静态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方法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static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 Class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&lt;?&gt;  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getProxyClass(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 loader, Class&lt;?&gt;... interfaces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)  </a:t>
            </a:r>
            <a:r>
              <a:rPr lang="zh-CN" altLang="en-US" dirty="0" smtClean="0">
                <a:ea typeface="宋体" pitchFamily="2" charset="-122"/>
              </a:rPr>
              <a:t>创建一个动态代理类所对应的</a:t>
            </a:r>
            <a:r>
              <a:rPr lang="en-US" altLang="zh-CN" dirty="0" smtClean="0">
                <a:ea typeface="宋体" pitchFamily="2" charset="-122"/>
              </a:rPr>
              <a:t>Class</a:t>
            </a:r>
            <a:r>
              <a:rPr lang="zh-CN" altLang="en-US" dirty="0" smtClean="0">
                <a:ea typeface="宋体" pitchFamily="2" charset="-122"/>
              </a:rPr>
              <a:t>对象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static 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Object  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newProxyInstance(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 loader, Class&lt;?&gt;[] interfaces, InvocationHandler h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)  </a:t>
            </a:r>
            <a:r>
              <a:rPr lang="zh-CN" altLang="en-US" dirty="0" smtClean="0">
                <a:ea typeface="宋体" pitchFamily="2" charset="-122"/>
              </a:rPr>
              <a:t>直接创建一个动态代理对象</a:t>
            </a:r>
            <a:endParaRPr lang="zh-CN" altLang="en-US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4871864" y="784807"/>
            <a:ext cx="3435294" cy="70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74000"/>
              </a:lnSpc>
              <a:spcBef>
                <a:spcPct val="50000"/>
              </a:spcBef>
              <a:buClr>
                <a:srgbClr val="CC0000"/>
              </a:buClr>
            </a:pP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动态代理</a:t>
            </a:r>
          </a:p>
        </p:txBody>
      </p:sp>
      <p:cxnSp>
        <p:nvCxnSpPr>
          <p:cNvPr id="3" name="直接箭头连接符 2"/>
          <p:cNvCxnSpPr>
            <a:stCxn id="4" idx="0"/>
          </p:cNvCxnSpPr>
          <p:nvPr/>
        </p:nvCxnSpPr>
        <p:spPr>
          <a:xfrm flipH="1" flipV="1">
            <a:off x="8688288" y="5229201"/>
            <a:ext cx="72008" cy="6806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40216" y="590989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类加载器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47728" y="5517232"/>
            <a:ext cx="720080" cy="6167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79576" y="613394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得到全部的接口</a:t>
            </a:r>
            <a:endParaRPr lang="zh-CN" altLang="en-US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364014" y="5517233"/>
            <a:ext cx="524074" cy="81676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39878" y="5949281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得到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InvocationHandler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接口的子类实例</a:t>
            </a:r>
            <a:endParaRPr lang="zh-CN" altLang="en-US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2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83832" y="692696"/>
            <a:ext cx="3490772" cy="72233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动态代理步骤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17682"/>
            <a:ext cx="8229600" cy="49076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创建一个实现接口</a:t>
            </a:r>
            <a:r>
              <a:rPr lang="en-US" altLang="zh-CN" sz="3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InvocationHandler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的类，它必须实现</a:t>
            </a: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invoke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方法，以完成代理的具体操作。</a:t>
            </a:r>
            <a:endParaRPr lang="zh-CN" altLang="en-US" sz="3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Object invoke(Object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theProxy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Method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method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Object[]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params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throws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Throwable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try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{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Object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retval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method.invoke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targetObj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params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// Print out the result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retval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return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retval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catch (Exception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exc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){}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zh-CN" altLang="en-US" sz="14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6312024" y="2924944"/>
            <a:ext cx="72008" cy="27363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19936" y="566124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被</a:t>
            </a: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代理的对象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824192" y="2924944"/>
            <a:ext cx="216024" cy="19442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04112" y="501317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要调用的方法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9264352" y="2956302"/>
            <a:ext cx="504056" cy="270494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56240" y="5845914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方法调用时所需要的参数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73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39817" y="692696"/>
            <a:ext cx="4222925" cy="72233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动态代理步骤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435280" cy="3196952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创建被代理的类以及接口</a:t>
            </a: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2063552" y="2628900"/>
            <a:ext cx="3528392" cy="216825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7824192" y="2772839"/>
            <a:ext cx="22098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Subject</a:t>
            </a:r>
            <a:endParaRPr kumimoji="1" lang="en-US" altLang="zh-CN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2860291" y="2738681"/>
            <a:ext cx="196462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RealSubject</a:t>
            </a:r>
            <a:endParaRPr kumimoji="1" lang="en-US" altLang="zh-CN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5812843" y="2863277"/>
            <a:ext cx="17526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implements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2207568" y="3396735"/>
            <a:ext cx="3240360" cy="46166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say(String </a:t>
            </a:r>
            <a:r>
              <a:rPr kumimoji="1" lang="en-US" altLang="zh-CN" sz="2400" b="1" dirty="0" err="1">
                <a:ea typeface="宋体" pitchFamily="2" charset="-122"/>
                <a:cs typeface="Times New Roman" pitchFamily="18" charset="0"/>
              </a:rPr>
              <a:t>name,int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 age)</a:t>
            </a:r>
            <a:endParaRPr kumimoji="1" lang="en-US" altLang="zh-CN" sz="2400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>
            <a:endCxn id="299013" idx="1"/>
          </p:cNvCxnSpPr>
          <p:nvPr/>
        </p:nvCxnSpPr>
        <p:spPr>
          <a:xfrm flipV="1">
            <a:off x="5591944" y="3191940"/>
            <a:ext cx="2232248" cy="43562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1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9536" y="980728"/>
            <a:ext cx="1584176" cy="525658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19736" y="947016"/>
            <a:ext cx="6480720" cy="32020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19736" y="4221088"/>
            <a:ext cx="6480720" cy="244827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19936" y="4293096"/>
            <a:ext cx="2880320" cy="230425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this_class:</a:t>
            </a:r>
            <a:r>
              <a:rPr lang="zh-CN" altLang="en-US"/>
              <a:t>本</a:t>
            </a:r>
            <a:r>
              <a:rPr lang="zh-CN" altLang="en-US"/>
              <a:t>类索引</a:t>
            </a:r>
            <a:endParaRPr lang="en-US" altLang="zh-CN"/>
          </a:p>
          <a:p>
            <a:pPr algn="ctr"/>
            <a:r>
              <a:rPr lang="en-US" altLang="zh-CN"/>
              <a:t>Super_class:</a:t>
            </a:r>
            <a:r>
              <a:rPr lang="zh-CN" altLang="en-US"/>
              <a:t>父类索引</a:t>
            </a:r>
            <a:endParaRPr lang="en-US" altLang="zh-CN"/>
          </a:p>
          <a:p>
            <a:pPr algn="ctr"/>
            <a:r>
              <a:rPr lang="en-US" altLang="zh-CN"/>
              <a:t>Interfaces</a:t>
            </a:r>
            <a:r>
              <a:rPr lang="zh-CN" altLang="en-US"/>
              <a:t>：接口</a:t>
            </a:r>
            <a:endParaRPr lang="en-US" altLang="zh-CN"/>
          </a:p>
          <a:p>
            <a:pPr algn="ctr"/>
            <a:r>
              <a:rPr lang="en-US" altLang="zh-CN"/>
              <a:t>Field_info:</a:t>
            </a:r>
            <a:r>
              <a:rPr lang="zh-CN" altLang="en-US"/>
              <a:t>属性表</a:t>
            </a:r>
            <a:endParaRPr lang="en-US" altLang="zh-CN"/>
          </a:p>
          <a:p>
            <a:pPr algn="ctr"/>
            <a:r>
              <a:rPr lang="en-US" altLang="zh-CN"/>
              <a:t>Method_info</a:t>
            </a:r>
            <a:r>
              <a:rPr lang="zh-CN" altLang="en-US"/>
              <a:t>：方法表</a:t>
            </a:r>
            <a:endParaRPr lang="en-US" altLang="zh-CN"/>
          </a:p>
          <a:p>
            <a:pPr algn="ctr"/>
            <a:r>
              <a:rPr lang="en-US" altLang="zh-CN"/>
              <a:t>Constructor</a:t>
            </a:r>
            <a:r>
              <a:rPr lang="zh-CN" altLang="en-US"/>
              <a:t>：构造器</a:t>
            </a:r>
            <a:endParaRPr lang="en-US" altLang="zh-CN"/>
          </a:p>
          <a:p>
            <a:pPr algn="ctr"/>
            <a:r>
              <a:rPr lang="en-US" altLang="zh-CN"/>
              <a:t>Classes</a:t>
            </a:r>
          </a:p>
          <a:p>
            <a:pPr algn="ctr"/>
            <a:r>
              <a:rPr lang="en-US" altLang="zh-CN"/>
              <a:t>Annotation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5663384" y="2924944"/>
            <a:ext cx="1296144" cy="136815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95800" y="1268760"/>
            <a:ext cx="2376264" cy="144016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Person </a:t>
            </a:r>
            <a:r>
              <a:rPr lang="zh-CN" altLang="en-US"/>
              <a:t>的实例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919536" y="5301208"/>
            <a:ext cx="1584176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1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11824" y="692696"/>
            <a:ext cx="3705086" cy="781814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动态代理步骤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507288" cy="45651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Proxy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的静态方法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newProxyInstance(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ClassLoader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loader, Class[] interfaces, InvocationHandler h)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创建一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Subject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接口代理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RealSubject target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RealSubject();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// Create a proxy to wrap the original implementation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DebugProxy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proxy = 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DebugProxy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(target);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// Get a reference to the proxy through the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Subject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interface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Subject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sub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(Subject)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Proxy.newProxyInstance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Subject.class.getClassLoader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(),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new Class[] {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Subject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.class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}, proxy);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19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7768" y="692697"/>
            <a:ext cx="4293676" cy="794339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动态代理步骤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116831"/>
          </a:xfrm>
        </p:spPr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Subject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代理调用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RealSubject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实现类的方法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info =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sub.say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(“Peter", 24);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System.out.println(info);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en-US" altLang="zh-CN" sz="1400" b="1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7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3592" y="1052736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ea typeface="宋体" pitchFamily="2" charset="-122"/>
              </a:rPr>
              <a:t>动态代理与</a:t>
            </a:r>
            <a:r>
              <a:rPr lang="en-US" altLang="zh-CN" sz="3000" b="1" dirty="0">
                <a:ea typeface="宋体" pitchFamily="2" charset="-122"/>
              </a:rPr>
              <a:t>AOP</a:t>
            </a:r>
            <a:r>
              <a:rPr lang="zh-CN" altLang="en-US" sz="3000" b="1" dirty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2" y="1700809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前面介绍的</a:t>
            </a:r>
            <a:r>
              <a:rPr lang="en-US" altLang="zh-CN" sz="2400" dirty="0">
                <a:ea typeface="宋体" pitchFamily="2" charset="-122"/>
              </a:rPr>
              <a:t>Proxy</a:t>
            </a:r>
            <a:r>
              <a:rPr lang="zh-CN" altLang="en-US" sz="2400" dirty="0">
                <a:ea typeface="宋体" pitchFamily="2" charset="-122"/>
              </a:rPr>
              <a:t>和</a:t>
            </a:r>
            <a:r>
              <a:rPr lang="en-US" altLang="zh-CN" sz="2400" dirty="0">
                <a:ea typeface="宋体" pitchFamily="2" charset="-122"/>
              </a:rPr>
              <a:t>InvocationHandler</a:t>
            </a:r>
            <a:r>
              <a:rPr lang="zh-CN" altLang="en-US" sz="2400" dirty="0">
                <a:ea typeface="宋体" pitchFamily="2" charset="-122"/>
              </a:rPr>
              <a:t>，很难看出这种动态代理的优势，下面介绍一种更实用的动态代理机制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9536" y="3501008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31904" y="2574032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44691" y="5013176"/>
            <a:ext cx="1800200" cy="15121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63552" y="4437112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6819" y="3510136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6719" y="5661248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3552" y="364502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2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6719" y="517316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3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7086" y="285293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1</a:t>
            </a:r>
            <a:endParaRPr lang="zh-CN" altLang="en-US" sz="2000" b="1" dirty="0">
              <a:ea typeface="宋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528048" y="4045134"/>
            <a:ext cx="1872208" cy="1328082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</p:cNvCxnSpPr>
          <p:nvPr/>
        </p:nvCxnSpPr>
        <p:spPr>
          <a:xfrm>
            <a:off x="3359696" y="4797152"/>
            <a:ext cx="5040560" cy="576064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792864" y="5373216"/>
            <a:ext cx="2607393" cy="864096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00256" y="5095557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通过复制、粘贴的部分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3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ea typeface="宋体" pitchFamily="2" charset="-122"/>
              </a:rPr>
              <a:t>动态代理与</a:t>
            </a:r>
            <a:r>
              <a:rPr lang="en-US" altLang="zh-CN" sz="3000" b="1" dirty="0">
                <a:ea typeface="宋体" pitchFamily="2" charset="-122"/>
              </a:rPr>
              <a:t>AOP</a:t>
            </a:r>
            <a:r>
              <a:rPr lang="zh-CN" altLang="en-US" sz="3000" b="1" dirty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9536" y="2555776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31904" y="1628800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44691" y="4067944"/>
            <a:ext cx="1800200" cy="15121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63552" y="349188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调用方法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6819" y="256490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调用方法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6719" y="4716016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调用方法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3552" y="26997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2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6719" y="422792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3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7086" y="19077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1</a:t>
            </a:r>
            <a:endParaRPr lang="zh-CN" altLang="en-US" sz="2000" b="1" dirty="0">
              <a:ea typeface="宋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528048" y="3099902"/>
            <a:ext cx="1872208" cy="1328082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</p:cNvCxnSpPr>
          <p:nvPr/>
        </p:nvCxnSpPr>
        <p:spPr>
          <a:xfrm>
            <a:off x="3359696" y="3851920"/>
            <a:ext cx="5040560" cy="576064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792864" y="4427984"/>
            <a:ext cx="2607393" cy="864096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544272" y="4139952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8288" y="36358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5580113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改进后的说明：代码段</a:t>
            </a:r>
            <a:r>
              <a:rPr lang="en-US" altLang="zh-CN" sz="2000" b="1" dirty="0">
                <a:ea typeface="宋体" pitchFamily="2" charset="-122"/>
              </a:rPr>
              <a:t>1</a:t>
            </a:r>
            <a:r>
              <a:rPr lang="zh-CN" altLang="en-US" sz="2000" b="1" dirty="0">
                <a:ea typeface="宋体" pitchFamily="2" charset="-122"/>
              </a:rPr>
              <a:t>、代码段</a:t>
            </a:r>
            <a:r>
              <a:rPr lang="en-US" altLang="zh-CN" sz="2000" b="1" dirty="0">
                <a:ea typeface="宋体" pitchFamily="2" charset="-122"/>
              </a:rPr>
              <a:t>2</a:t>
            </a:r>
            <a:r>
              <a:rPr lang="zh-CN" altLang="en-US" sz="2000" b="1" dirty="0">
                <a:ea typeface="宋体" pitchFamily="2" charset="-122"/>
              </a:rPr>
              <a:t>、代码段</a:t>
            </a:r>
            <a:r>
              <a:rPr lang="en-US" altLang="zh-CN" sz="2000" b="1" dirty="0">
                <a:ea typeface="宋体" pitchFamily="2" charset="-122"/>
              </a:rPr>
              <a:t>3</a:t>
            </a:r>
            <a:r>
              <a:rPr lang="zh-CN" altLang="en-US" sz="2000" b="1" dirty="0">
                <a:ea typeface="宋体" pitchFamily="2" charset="-122"/>
              </a:rPr>
              <a:t>和深色代码段分离开了，但代码段</a:t>
            </a:r>
            <a:r>
              <a:rPr lang="en-US" altLang="zh-CN" sz="2000" b="1" dirty="0">
                <a:ea typeface="宋体" pitchFamily="2" charset="-122"/>
              </a:rPr>
              <a:t>1</a:t>
            </a:r>
            <a:r>
              <a:rPr lang="zh-CN" altLang="en-US" sz="2000" b="1" dirty="0">
                <a:ea typeface="宋体" pitchFamily="2" charset="-122"/>
              </a:rPr>
              <a:t>、</a:t>
            </a:r>
            <a:r>
              <a:rPr lang="en-US" altLang="zh-CN" sz="2000" b="1" dirty="0">
                <a:ea typeface="宋体" pitchFamily="2" charset="-122"/>
              </a:rPr>
              <a:t>2</a:t>
            </a:r>
            <a:r>
              <a:rPr lang="zh-CN" altLang="en-US" sz="2000" b="1" dirty="0">
                <a:ea typeface="宋体" pitchFamily="2" charset="-122"/>
              </a:rPr>
              <a:t>、</a:t>
            </a:r>
            <a:r>
              <a:rPr lang="en-US" altLang="zh-CN" sz="2000" b="1" dirty="0">
                <a:ea typeface="宋体" pitchFamily="2" charset="-122"/>
              </a:rPr>
              <a:t>3</a:t>
            </a:r>
            <a:r>
              <a:rPr lang="zh-CN" altLang="en-US" sz="2000" b="1" dirty="0">
                <a:ea typeface="宋体" pitchFamily="2" charset="-122"/>
              </a:rPr>
              <a:t>又和一个特定的方法</a:t>
            </a:r>
            <a:r>
              <a:rPr lang="en-US" altLang="zh-CN" sz="2000" b="1" dirty="0">
                <a:ea typeface="宋体" pitchFamily="2" charset="-122"/>
              </a:rPr>
              <a:t>A</a:t>
            </a:r>
            <a:r>
              <a:rPr lang="zh-CN" altLang="en-US" sz="2000" b="1" dirty="0">
                <a:ea typeface="宋体" pitchFamily="2" charset="-122"/>
              </a:rPr>
              <a:t>耦合了！最理想的效果是：代码块</a:t>
            </a:r>
            <a:r>
              <a:rPr lang="en-US" altLang="zh-CN" sz="2000" b="1" dirty="0">
                <a:ea typeface="宋体" pitchFamily="2" charset="-122"/>
              </a:rPr>
              <a:t>1</a:t>
            </a:r>
            <a:r>
              <a:rPr lang="zh-CN" altLang="en-US" sz="2000" b="1" dirty="0">
                <a:ea typeface="宋体" pitchFamily="2" charset="-122"/>
              </a:rPr>
              <a:t>、</a:t>
            </a:r>
            <a:r>
              <a:rPr lang="en-US" altLang="zh-CN" sz="2000" b="1" dirty="0">
                <a:ea typeface="宋体" pitchFamily="2" charset="-122"/>
              </a:rPr>
              <a:t>2</a:t>
            </a:r>
            <a:r>
              <a:rPr lang="zh-CN" altLang="en-US" sz="2000" b="1" dirty="0">
                <a:ea typeface="宋体" pitchFamily="2" charset="-122"/>
              </a:rPr>
              <a:t>、</a:t>
            </a:r>
            <a:r>
              <a:rPr lang="en-US" altLang="zh-CN" sz="2000" b="1" dirty="0">
                <a:ea typeface="宋体" pitchFamily="2" charset="-122"/>
              </a:rPr>
              <a:t>3</a:t>
            </a:r>
            <a:r>
              <a:rPr lang="zh-CN" altLang="en-US" sz="2000" b="1" dirty="0">
                <a:ea typeface="宋体" pitchFamily="2" charset="-122"/>
              </a:rPr>
              <a:t>既可以执行方法</a:t>
            </a:r>
            <a:r>
              <a:rPr lang="en-US" altLang="zh-CN" sz="2000" b="1" dirty="0">
                <a:ea typeface="宋体" pitchFamily="2" charset="-122"/>
              </a:rPr>
              <a:t>A</a:t>
            </a:r>
            <a:r>
              <a:rPr lang="zh-CN" altLang="en-US" sz="2000" b="1" dirty="0">
                <a:ea typeface="宋体" pitchFamily="2" charset="-122"/>
              </a:rPr>
              <a:t>，又无须在程序中以硬编码的方式直接调用深色代码的方法</a:t>
            </a:r>
            <a:endParaRPr lang="zh-CN" altLang="en-US" sz="20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351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439816" y="2971868"/>
            <a:ext cx="604867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03512" y="1628800"/>
            <a:ext cx="2736304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23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ea typeface="宋体" pitchFamily="2" charset="-122"/>
              </a:rPr>
              <a:t>动态代理与</a:t>
            </a:r>
            <a:r>
              <a:rPr lang="en-US" altLang="zh-CN" sz="3000" b="1" dirty="0">
                <a:ea typeface="宋体" pitchFamily="2" charset="-122"/>
              </a:rPr>
              <a:t>AOP</a:t>
            </a:r>
            <a:r>
              <a:rPr lang="zh-CN" altLang="en-US" sz="3000" b="1" dirty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5974" y="1772817"/>
            <a:ext cx="25338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interface Dog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{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      void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info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    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void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run();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39816" y="2971868"/>
            <a:ext cx="60486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public class Hunting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Dog 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implements Dog{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public void info(){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	System.out.println("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我是一只猎狗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");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public void run(){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	System.out.println("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我奔跑迅速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");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}</a:t>
            </a:r>
            <a:endParaRPr lang="zh-CN" altLang="en-US" sz="2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5505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207568" y="1960256"/>
            <a:ext cx="792088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23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ea typeface="宋体" pitchFamily="2" charset="-122"/>
              </a:rPr>
              <a:t>动态代理与</a:t>
            </a:r>
            <a:r>
              <a:rPr lang="en-US" altLang="zh-CN" sz="3000" b="1" dirty="0">
                <a:ea typeface="宋体" pitchFamily="2" charset="-122"/>
              </a:rPr>
              <a:t>AOP</a:t>
            </a:r>
            <a:r>
              <a:rPr lang="zh-CN" altLang="en-US" sz="3000" b="1" dirty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3592" y="1954576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DogUtil{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void method1(){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System.out.println("=====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模拟通用方法一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=====");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void method2(){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System.out.println("=====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模拟通用方法二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=====");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29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95462" y="1575664"/>
            <a:ext cx="8549010" cy="4949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23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ea typeface="宋体" pitchFamily="2" charset="-122"/>
              </a:rPr>
              <a:t>动态代理与</a:t>
            </a:r>
            <a:r>
              <a:rPr lang="en-US" altLang="zh-CN" sz="3000" b="1" dirty="0">
                <a:ea typeface="宋体" pitchFamily="2" charset="-122"/>
              </a:rPr>
              <a:t>AOP</a:t>
            </a:r>
            <a:r>
              <a:rPr lang="zh-CN" altLang="en-US" sz="3000" b="1" dirty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5520" y="1606570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MyInvocationHandler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implements InvocationHandler{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需要被代理的对象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private Object target;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void setTarget(Object target){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this.target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 = target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;}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执行动态代理对象的所有方法时，都会被替换成执行如下的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invoke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方法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Object invoke(Object proxy, Method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method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, Object[]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throws Exception{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DogUtil du = new DogUtil();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执行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DogUtil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对象中的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method1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。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du.method1();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以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作为主调来执行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method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方法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Object result =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method.invoke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(target ,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执行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DogUtil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对象中的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method2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。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du.method2();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return result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;}}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57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95462" y="1575664"/>
            <a:ext cx="8260978" cy="4949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23592" y="786770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ea typeface="宋体" pitchFamily="2" charset="-122"/>
              </a:rPr>
              <a:t>动态代理与</a:t>
            </a:r>
            <a:r>
              <a:rPr lang="en-US" altLang="zh-CN" sz="3000" b="1" dirty="0">
                <a:ea typeface="宋体" pitchFamily="2" charset="-122"/>
              </a:rPr>
              <a:t>AOP</a:t>
            </a:r>
            <a:r>
              <a:rPr lang="zh-CN" altLang="en-US" sz="3000" b="1" dirty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9536" y="1672348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MyProxyFactory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为指定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生成动态代理对象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static Object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getProxy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(Object target)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throws Exception{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创建一个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MyInvokationHandler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MyInvokationHandler handler = 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new MyInvokationHandler();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为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MyInvokationHandler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设置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handler.setTarget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(target);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创建、并返回一个动态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代理对象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return Proxy.newProxyInstance(target.getClass().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()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	, target.getClass().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getInterfaces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() , handler);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639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95462" y="1575664"/>
            <a:ext cx="8404994" cy="35745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23592" y="786770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ea typeface="宋体" pitchFamily="2" charset="-122"/>
              </a:rPr>
              <a:t>动态代理与</a:t>
            </a:r>
            <a:r>
              <a:rPr lang="en-US" altLang="zh-CN" sz="3000" b="1" dirty="0">
                <a:ea typeface="宋体" pitchFamily="2" charset="-122"/>
              </a:rPr>
              <a:t>AOP</a:t>
            </a:r>
            <a:r>
              <a:rPr lang="zh-CN" altLang="en-US" sz="3000" b="1" dirty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552" y="1672348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Test{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static void main(String[]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) 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throws Exception{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创建一个原始的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HuntingDog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对象，作为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Dog target = new HuntingDog();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以指定的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来创建动态代理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Dog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dog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 = (Dog)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MyProxyFactory.getProxy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(target);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dog.info();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dog.run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526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3592" y="786770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ea typeface="宋体" pitchFamily="2" charset="-122"/>
              </a:rPr>
              <a:t>动态代理与</a:t>
            </a:r>
            <a:r>
              <a:rPr lang="en-US" altLang="zh-CN" sz="3000" b="1" dirty="0">
                <a:ea typeface="宋体" pitchFamily="2" charset="-122"/>
              </a:rPr>
              <a:t>AOP</a:t>
            </a:r>
            <a:r>
              <a:rPr lang="zh-CN" altLang="en-US" sz="3000" b="1" dirty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528" y="1700808"/>
            <a:ext cx="84969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使用</a:t>
            </a:r>
            <a:r>
              <a:rPr lang="en-US" altLang="zh-CN" sz="2400" dirty="0">
                <a:ea typeface="宋体" pitchFamily="2" charset="-122"/>
              </a:rPr>
              <a:t>Proxy</a:t>
            </a:r>
            <a:r>
              <a:rPr lang="zh-CN" altLang="en-US" sz="2400" dirty="0">
                <a:ea typeface="宋体" pitchFamily="2" charset="-122"/>
              </a:rPr>
              <a:t>生成一个动态代理时，往往并不会凭空产生一个动态代理，这样没有太大的意义。通常都是为指定的目标对象生成动态代理</a:t>
            </a:r>
            <a:endParaRPr lang="en-US" altLang="zh-CN" sz="2400" dirty="0">
              <a:ea typeface="宋体" pitchFamily="2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这种动态代理在</a:t>
            </a:r>
            <a:r>
              <a:rPr lang="en-US" altLang="zh-CN" sz="2400" dirty="0">
                <a:ea typeface="宋体" pitchFamily="2" charset="-122"/>
              </a:rPr>
              <a:t>AOP</a:t>
            </a:r>
            <a:r>
              <a:rPr lang="zh-CN" altLang="en-US" sz="2400" dirty="0">
                <a:ea typeface="宋体" pitchFamily="2" charset="-122"/>
              </a:rPr>
              <a:t>中被称为</a:t>
            </a:r>
            <a:r>
              <a:rPr lang="en-US" altLang="zh-CN" sz="2400" dirty="0">
                <a:ea typeface="宋体" pitchFamily="2" charset="-122"/>
              </a:rPr>
              <a:t>AOP</a:t>
            </a:r>
            <a:r>
              <a:rPr lang="zh-CN" altLang="en-US" sz="2400" dirty="0">
                <a:ea typeface="宋体" pitchFamily="2" charset="-122"/>
              </a:rPr>
              <a:t>代理，</a:t>
            </a:r>
            <a:r>
              <a:rPr lang="en-US" altLang="zh-CN" sz="2400" dirty="0">
                <a:ea typeface="宋体" pitchFamily="2" charset="-122"/>
              </a:rPr>
              <a:t>AOP</a:t>
            </a:r>
            <a:r>
              <a:rPr lang="zh-CN" altLang="en-US" sz="2400" dirty="0">
                <a:ea typeface="宋体" pitchFamily="2" charset="-122"/>
              </a:rPr>
              <a:t>代理可代替目标对象，</a:t>
            </a:r>
            <a:r>
              <a:rPr lang="en-US" altLang="zh-CN" sz="2400" dirty="0">
                <a:ea typeface="宋体" pitchFamily="2" charset="-122"/>
              </a:rPr>
              <a:t>AOP</a:t>
            </a:r>
            <a:r>
              <a:rPr lang="zh-CN" altLang="en-US" sz="2400" dirty="0">
                <a:ea typeface="宋体" pitchFamily="2" charset="-122"/>
              </a:rPr>
              <a:t>代理包含了目标对象的全部方法。但</a:t>
            </a:r>
            <a:r>
              <a:rPr lang="en-US" altLang="zh-CN" sz="2400" dirty="0">
                <a:ea typeface="宋体" pitchFamily="2" charset="-122"/>
              </a:rPr>
              <a:t>AOP</a:t>
            </a:r>
            <a:r>
              <a:rPr lang="zh-CN" altLang="en-US" sz="2400" dirty="0">
                <a:ea typeface="宋体" pitchFamily="2" charset="-122"/>
              </a:rPr>
              <a:t>代理中的方法与目标对象的方法存在差异：</a:t>
            </a:r>
            <a:r>
              <a:rPr lang="en-US" altLang="zh-CN" sz="2400" dirty="0">
                <a:ea typeface="宋体" pitchFamily="2" charset="-122"/>
              </a:rPr>
              <a:t>AOP</a:t>
            </a:r>
            <a:r>
              <a:rPr lang="zh-CN" altLang="en-US" sz="2400" dirty="0">
                <a:ea typeface="宋体" pitchFamily="2" charset="-122"/>
              </a:rPr>
              <a:t>代理里的方法可以在执行目标方法之前、之后插入一些通用处理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13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9536" y="980728"/>
            <a:ext cx="1584176" cy="525658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19736" y="947016"/>
            <a:ext cx="6480720" cy="32020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19736" y="4221088"/>
            <a:ext cx="6480720" cy="244827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19936" y="4293096"/>
            <a:ext cx="2880320" cy="230425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this_class:</a:t>
            </a:r>
            <a:r>
              <a:rPr lang="zh-CN" altLang="en-US"/>
              <a:t>本</a:t>
            </a:r>
            <a:r>
              <a:rPr lang="zh-CN" altLang="en-US"/>
              <a:t>类索引</a:t>
            </a:r>
            <a:endParaRPr lang="en-US" altLang="zh-CN"/>
          </a:p>
          <a:p>
            <a:pPr algn="ctr"/>
            <a:r>
              <a:rPr lang="en-US" altLang="zh-CN"/>
              <a:t>Super_class:</a:t>
            </a:r>
            <a:r>
              <a:rPr lang="zh-CN" altLang="en-US"/>
              <a:t>父类索引</a:t>
            </a:r>
            <a:endParaRPr lang="en-US" altLang="zh-CN"/>
          </a:p>
          <a:p>
            <a:pPr algn="ctr"/>
            <a:r>
              <a:rPr lang="en-US" altLang="zh-CN"/>
              <a:t>Interfaces</a:t>
            </a:r>
            <a:r>
              <a:rPr lang="zh-CN" altLang="en-US"/>
              <a:t>：接口</a:t>
            </a:r>
            <a:endParaRPr lang="en-US" altLang="zh-CN"/>
          </a:p>
          <a:p>
            <a:pPr algn="ctr"/>
            <a:r>
              <a:rPr lang="en-US" altLang="zh-CN"/>
              <a:t>Field_info:</a:t>
            </a:r>
            <a:r>
              <a:rPr lang="zh-CN" altLang="en-US"/>
              <a:t>属性表</a:t>
            </a:r>
            <a:endParaRPr lang="en-US" altLang="zh-CN"/>
          </a:p>
          <a:p>
            <a:pPr algn="ctr"/>
            <a:r>
              <a:rPr lang="en-US" altLang="zh-CN"/>
              <a:t>Method_info</a:t>
            </a:r>
            <a:r>
              <a:rPr lang="zh-CN" altLang="en-US"/>
              <a:t>：方法表</a:t>
            </a:r>
            <a:endParaRPr lang="en-US" altLang="zh-CN"/>
          </a:p>
          <a:p>
            <a:pPr algn="ctr"/>
            <a:r>
              <a:rPr lang="en-US" altLang="zh-CN"/>
              <a:t>Constructor</a:t>
            </a:r>
            <a:r>
              <a:rPr lang="zh-CN" altLang="en-US"/>
              <a:t>：构造器</a:t>
            </a:r>
            <a:endParaRPr lang="en-US" altLang="zh-CN"/>
          </a:p>
          <a:p>
            <a:pPr algn="ctr"/>
            <a:r>
              <a:rPr lang="en-US" altLang="zh-CN"/>
              <a:t>Classes</a:t>
            </a:r>
          </a:p>
          <a:p>
            <a:pPr algn="ctr"/>
            <a:r>
              <a:rPr lang="en-US" altLang="zh-CN"/>
              <a:t>Annotation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80176" y="1268760"/>
            <a:ext cx="1872208" cy="1800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Class </a:t>
            </a:r>
            <a:r>
              <a:rPr lang="zh-CN" altLang="en-US"/>
              <a:t>的实例</a:t>
            </a:r>
            <a:endParaRPr lang="en-US" altLang="zh-CN"/>
          </a:p>
          <a:p>
            <a:pPr algn="ctr"/>
            <a:r>
              <a:rPr lang="zh-CN" altLang="en-US"/>
              <a:t>（</a:t>
            </a:r>
            <a:r>
              <a:rPr lang="en-US" altLang="zh-CN"/>
              <a:t>Person </a:t>
            </a:r>
            <a:r>
              <a:rPr lang="zh-CN" altLang="en-US"/>
              <a:t>类）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320136" y="3068960"/>
            <a:ext cx="1296144" cy="1224136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7824192" y="3068961"/>
            <a:ext cx="792088" cy="71702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2"/>
          </p:cNvCxnSpPr>
          <p:nvPr/>
        </p:nvCxnSpPr>
        <p:spPr>
          <a:xfrm flipH="1">
            <a:off x="7968208" y="3068960"/>
            <a:ext cx="648072" cy="54006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403812" y="1402610"/>
            <a:ext cx="2016224" cy="15325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Person </a:t>
            </a:r>
            <a:r>
              <a:rPr lang="zh-CN" altLang="en-US"/>
              <a:t>的实例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5807968" y="2935110"/>
            <a:ext cx="1296144" cy="1357986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276021" y="3424342"/>
            <a:ext cx="815423" cy="868755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38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4040" y="1063769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ea typeface="宋体" pitchFamily="2" charset="-122"/>
              </a:rPr>
              <a:t>动态代理与</a:t>
            </a:r>
            <a:r>
              <a:rPr lang="en-US" altLang="zh-CN" sz="3000" b="1" dirty="0">
                <a:ea typeface="宋体" pitchFamily="2" charset="-122"/>
              </a:rPr>
              <a:t>AOP</a:t>
            </a:r>
            <a:r>
              <a:rPr lang="zh-CN" altLang="en-US" sz="3000" b="1" dirty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54674" y="2798285"/>
            <a:ext cx="3384550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/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动态代理增加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的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通用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方法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54674" y="3734910"/>
            <a:ext cx="3384550" cy="576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zh-CN" altLang="en-US" b="1">
                <a:ea typeface="宋体" pitchFamily="2" charset="-122"/>
                <a:cs typeface="Arial Unicode MS" pitchFamily="34" charset="-122"/>
              </a:rPr>
              <a:t>回调目标对象的方法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54674" y="4814410"/>
            <a:ext cx="3384550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/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动态代理增加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的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通用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方法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312024" y="243792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312024" y="539067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3719638" y="2437922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3719638" y="5751035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719637" y="2437923"/>
            <a:ext cx="0" cy="331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749182" y="2980206"/>
            <a:ext cx="492443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AOP 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代理的方法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6305470" y="3374548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6305471" y="4311172"/>
            <a:ext cx="9211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571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19536" y="5445224"/>
            <a:ext cx="1368152" cy="792088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张三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75720" y="5445224"/>
            <a:ext cx="1368152" cy="792088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李四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5920" y="5431586"/>
            <a:ext cx="1368152" cy="792088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王五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95700" y="3068960"/>
            <a:ext cx="1728192" cy="93610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Person </a:t>
            </a:r>
            <a:r>
              <a:rPr lang="zh-CN" altLang="en-US"/>
              <a:t>类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0"/>
            <a:endCxn id="8" idx="4"/>
          </p:cNvCxnSpPr>
          <p:nvPr/>
        </p:nvCxnSpPr>
        <p:spPr>
          <a:xfrm flipV="1">
            <a:off x="2603612" y="4005064"/>
            <a:ext cx="1656184" cy="144016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  <a:endCxn id="8" idx="4"/>
          </p:cNvCxnSpPr>
          <p:nvPr/>
        </p:nvCxnSpPr>
        <p:spPr>
          <a:xfrm flipV="1">
            <a:off x="4259796" y="4005064"/>
            <a:ext cx="0" cy="144016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4"/>
          </p:cNvCxnSpPr>
          <p:nvPr/>
        </p:nvCxnSpPr>
        <p:spPr>
          <a:xfrm flipH="1" flipV="1">
            <a:off x="4259796" y="4005064"/>
            <a:ext cx="1800200" cy="142652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182746" y="5575602"/>
            <a:ext cx="1368152" cy="648072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小猫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126962" y="5575602"/>
            <a:ext cx="1368152" cy="648072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小狗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896200" y="3068960"/>
            <a:ext cx="1800200" cy="108012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类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5" idx="0"/>
            <a:endCxn id="17" idx="4"/>
          </p:cNvCxnSpPr>
          <p:nvPr/>
        </p:nvCxnSpPr>
        <p:spPr>
          <a:xfrm flipV="1">
            <a:off x="7866822" y="4149080"/>
            <a:ext cx="929478" cy="142652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0"/>
            <a:endCxn id="17" idx="4"/>
          </p:cNvCxnSpPr>
          <p:nvPr/>
        </p:nvCxnSpPr>
        <p:spPr>
          <a:xfrm flipH="1" flipV="1">
            <a:off x="8796300" y="4149080"/>
            <a:ext cx="1014738" cy="142652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770478" y="620688"/>
            <a:ext cx="3096344" cy="1152128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Class</a:t>
            </a:r>
            <a:endParaRPr lang="zh-CN" altLang="en-US"/>
          </a:p>
        </p:txBody>
      </p:sp>
      <p:cxnSp>
        <p:nvCxnSpPr>
          <p:cNvPr id="24" name="直接箭头连接符 23"/>
          <p:cNvCxnSpPr>
            <a:stCxn id="8" idx="0"/>
            <a:endCxn id="22" idx="4"/>
          </p:cNvCxnSpPr>
          <p:nvPr/>
        </p:nvCxnSpPr>
        <p:spPr>
          <a:xfrm flipV="1">
            <a:off x="4259796" y="1772816"/>
            <a:ext cx="2058854" cy="129614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0"/>
            <a:endCxn id="22" idx="4"/>
          </p:cNvCxnSpPr>
          <p:nvPr/>
        </p:nvCxnSpPr>
        <p:spPr>
          <a:xfrm flipH="1" flipV="1">
            <a:off x="6318650" y="1772816"/>
            <a:ext cx="2477650" cy="129614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6"/>
          </p:cNvCxnSpPr>
          <p:nvPr/>
        </p:nvCxnSpPr>
        <p:spPr>
          <a:xfrm flipV="1">
            <a:off x="7866823" y="1052736"/>
            <a:ext cx="464739" cy="14401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550898" y="692696"/>
            <a:ext cx="164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描述类的类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77256" y="949126"/>
            <a:ext cx="110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注意这图不是继承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0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19536" y="5445224"/>
            <a:ext cx="1008112" cy="93610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719736" y="5445224"/>
            <a:ext cx="1008112" cy="93610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李四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492136" y="5445224"/>
            <a:ext cx="1008112" cy="93610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王五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215680" y="2924944"/>
            <a:ext cx="2016224" cy="864096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Person</a:t>
            </a:r>
          </a:p>
          <a:p>
            <a:pPr algn="ctr"/>
            <a:r>
              <a:rPr lang="zh-CN" altLang="en-US"/>
              <a:t>类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0"/>
            <a:endCxn id="7" idx="4"/>
          </p:cNvCxnSpPr>
          <p:nvPr/>
        </p:nvCxnSpPr>
        <p:spPr>
          <a:xfrm flipV="1">
            <a:off x="2423592" y="3789040"/>
            <a:ext cx="1800200" cy="16561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0"/>
            <a:endCxn id="7" idx="4"/>
          </p:cNvCxnSpPr>
          <p:nvPr/>
        </p:nvCxnSpPr>
        <p:spPr>
          <a:xfrm flipV="1">
            <a:off x="4223792" y="3789040"/>
            <a:ext cx="0" cy="16561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7" idx="4"/>
          </p:cNvCxnSpPr>
          <p:nvPr/>
        </p:nvCxnSpPr>
        <p:spPr>
          <a:xfrm flipH="1" flipV="1">
            <a:off x="4223792" y="3789040"/>
            <a:ext cx="1772400" cy="16561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032104" y="5373216"/>
            <a:ext cx="1008112" cy="93610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小猫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9082025" y="5373216"/>
            <a:ext cx="1008112" cy="93610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小狗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7392144" y="2924944"/>
            <a:ext cx="2016224" cy="864096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Animal</a:t>
            </a:r>
          </a:p>
          <a:p>
            <a:pPr algn="ctr"/>
            <a:r>
              <a:rPr lang="zh-CN" altLang="en-US"/>
              <a:t>类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5" idx="0"/>
            <a:endCxn id="20" idx="4"/>
          </p:cNvCxnSpPr>
          <p:nvPr/>
        </p:nvCxnSpPr>
        <p:spPr>
          <a:xfrm flipV="1">
            <a:off x="7536160" y="3789040"/>
            <a:ext cx="864096" cy="158417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0"/>
            <a:endCxn id="20" idx="4"/>
          </p:cNvCxnSpPr>
          <p:nvPr/>
        </p:nvCxnSpPr>
        <p:spPr>
          <a:xfrm flipH="1" flipV="1">
            <a:off x="8400257" y="3789040"/>
            <a:ext cx="1185825" cy="158417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943872" y="548680"/>
            <a:ext cx="2340260" cy="108012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0"/>
            <a:endCxn id="25" idx="4"/>
          </p:cNvCxnSpPr>
          <p:nvPr/>
        </p:nvCxnSpPr>
        <p:spPr>
          <a:xfrm flipV="1">
            <a:off x="4223792" y="1628800"/>
            <a:ext cx="1890210" cy="129614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0"/>
            <a:endCxn id="25" idx="4"/>
          </p:cNvCxnSpPr>
          <p:nvPr/>
        </p:nvCxnSpPr>
        <p:spPr>
          <a:xfrm flipH="1" flipV="1">
            <a:off x="6114002" y="1628800"/>
            <a:ext cx="2286254" cy="129614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284132" y="692696"/>
            <a:ext cx="338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用于描述类的类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2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75520" y="1340768"/>
            <a:ext cx="8640960" cy="489654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Reflection</a:t>
            </a:r>
            <a:endParaRPr lang="en-US" altLang="zh-CN" sz="32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Reflection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（反射）是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被视为</a:t>
            </a:r>
            <a:r>
              <a:rPr lang="zh-CN" altLang="en-US" sz="2600" dirty="0">
                <a:solidFill>
                  <a:srgbClr val="FF0000"/>
                </a:solidFill>
                <a:ea typeface="宋体" pitchFamily="2" charset="-122"/>
                <a:cs typeface="Arial Unicode MS" pitchFamily="34" charset="-122"/>
              </a:rPr>
              <a:t>动态语言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的关键，反射机制允许程序在执行期借助于</a:t>
            </a:r>
            <a:r>
              <a:rPr lang="en-US" altLang="zh-CN" sz="2600" dirty="0">
                <a:ea typeface="宋体" pitchFamily="2" charset="-122"/>
                <a:cs typeface="Arial Unicode MS" pitchFamily="34" charset="-122"/>
              </a:rPr>
              <a:t>Reflection API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取得任何类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的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内部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信息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，并能直接操作任意对象的内部属性及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方法</a:t>
            </a:r>
            <a:endParaRPr lang="zh-CN" altLang="en-US" sz="2600" dirty="0">
              <a:ea typeface="宋体" pitchFamily="2" charset="-122"/>
              <a:cs typeface="Arial Unicode MS" pitchFamily="34" charset="-122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反射机制提供的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功能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运行时判断任意一个对象所属的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运行时构造任意一个类的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运行时判断任意一个类所具有的成员变量和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运行时调用任意一个对象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的成员变量和方法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生成动态代理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688" y="692696"/>
            <a:ext cx="6076790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反射机制研究及应用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1242" y="1928803"/>
            <a:ext cx="8229600" cy="45259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反射相关的主要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java.lang.Class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代表一个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java.lang.reflect.Method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java.lang.reflect.Field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代表类的成员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变量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java.lang.reflect.Constructor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代表类的构造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。。。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9784</TotalTime>
  <Words>3105</Words>
  <Application>Microsoft Office PowerPoint</Application>
  <PresentationFormat>宽屏</PresentationFormat>
  <Paragraphs>437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 Unicode MS</vt:lpstr>
      <vt:lpstr>楷体</vt:lpstr>
      <vt:lpstr>宋体</vt:lpstr>
      <vt:lpstr>Arial</vt:lpstr>
      <vt:lpstr>Calibri</vt:lpstr>
      <vt:lpstr>Times New Roman</vt:lpstr>
      <vt:lpstr>Wingdings</vt:lpstr>
      <vt:lpstr>PPT模板</vt:lpstr>
      <vt:lpstr>Visio</vt:lpstr>
      <vt:lpstr>第14章  Java反射机制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Java反射机制研究及应用</vt:lpstr>
      <vt:lpstr>Class 类</vt:lpstr>
      <vt:lpstr>Class 类</vt:lpstr>
      <vt:lpstr>PowerPoint 演示文稿</vt:lpstr>
      <vt:lpstr>实  例</vt:lpstr>
      <vt:lpstr>PowerPoint 演示文稿</vt:lpstr>
      <vt:lpstr>了解：类的加载过程</vt:lpstr>
      <vt:lpstr>PowerPoint 演示文稿</vt:lpstr>
      <vt:lpstr>了解：ClassLoader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动态代理步骤</vt:lpstr>
      <vt:lpstr>动态代理步骤</vt:lpstr>
      <vt:lpstr>动态代理步骤</vt:lpstr>
      <vt:lpstr>动态代理步骤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Windows 用户</cp:lastModifiedBy>
  <cp:revision>712</cp:revision>
  <dcterms:created xsi:type="dcterms:W3CDTF">2012-08-05T14:09:30Z</dcterms:created>
  <dcterms:modified xsi:type="dcterms:W3CDTF">2020-03-20T23:09:13Z</dcterms:modified>
</cp:coreProperties>
</file>