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8" r:id="rId2"/>
    <p:sldId id="339" r:id="rId3"/>
    <p:sldId id="438" r:id="rId4"/>
    <p:sldId id="342" r:id="rId5"/>
    <p:sldId id="352" r:id="rId6"/>
    <p:sldId id="439" r:id="rId7"/>
    <p:sldId id="440" r:id="rId8"/>
    <p:sldId id="441" r:id="rId9"/>
    <p:sldId id="443" r:id="rId10"/>
    <p:sldId id="444" r:id="rId11"/>
    <p:sldId id="445" r:id="rId12"/>
    <p:sldId id="446" r:id="rId13"/>
    <p:sldId id="447" r:id="rId14"/>
    <p:sldId id="449" r:id="rId15"/>
    <p:sldId id="450" r:id="rId16"/>
    <p:sldId id="451" r:id="rId17"/>
    <p:sldId id="452" r:id="rId18"/>
    <p:sldId id="453" r:id="rId19"/>
    <p:sldId id="454" r:id="rId20"/>
    <p:sldId id="456" r:id="rId21"/>
    <p:sldId id="458" r:id="rId22"/>
    <p:sldId id="459" r:id="rId23"/>
    <p:sldId id="460" r:id="rId24"/>
    <p:sldId id="461" r:id="rId25"/>
    <p:sldId id="462" r:id="rId26"/>
    <p:sldId id="463" r:id="rId27"/>
    <p:sldId id="464" r:id="rId28"/>
    <p:sldId id="466" r:id="rId29"/>
    <p:sldId id="467" r:id="rId30"/>
    <p:sldId id="468" r:id="rId31"/>
    <p:sldId id="469" r:id="rId32"/>
    <p:sldId id="470" r:id="rId33"/>
    <p:sldId id="471" r:id="rId34"/>
    <p:sldId id="472" r:id="rId35"/>
    <p:sldId id="473" r:id="rId36"/>
    <p:sldId id="474" r:id="rId37"/>
    <p:sldId id="475" r:id="rId38"/>
    <p:sldId id="448" r:id="rId39"/>
    <p:sldId id="442" r:id="rId40"/>
    <p:sldId id="476" r:id="rId41"/>
    <p:sldId id="477" r:id="rId42"/>
    <p:sldId id="479" r:id="rId43"/>
    <p:sldId id="495" r:id="rId44"/>
    <p:sldId id="487" r:id="rId45"/>
    <p:sldId id="488" r:id="rId46"/>
    <p:sldId id="489" r:id="rId47"/>
    <p:sldId id="490" r:id="rId48"/>
    <p:sldId id="491" r:id="rId49"/>
    <p:sldId id="492" r:id="rId50"/>
    <p:sldId id="493" r:id="rId51"/>
    <p:sldId id="494" r:id="rId52"/>
    <p:sldId id="497" r:id="rId53"/>
    <p:sldId id="498" r:id="rId54"/>
    <p:sldId id="499" r:id="rId55"/>
    <p:sldId id="500" r:id="rId56"/>
    <p:sldId id="501" r:id="rId57"/>
    <p:sldId id="503" r:id="rId58"/>
    <p:sldId id="502" r:id="rId59"/>
    <p:sldId id="504" r:id="rId60"/>
    <p:sldId id="257" r:id="rId6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23" autoAdjust="0"/>
  </p:normalViewPr>
  <p:slideViewPr>
    <p:cSldViewPr>
      <p:cViewPr varScale="1">
        <p:scale>
          <a:sx n="74" d="100"/>
          <a:sy n="74" d="100"/>
        </p:scale>
        <p:origin x="552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40218-9D36-48A1-A4CD-B02A7552C12F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989D1-6572-45B6-B00A-7B6845E5BD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939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313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725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814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491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521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814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331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982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628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31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7501" y="428604"/>
            <a:ext cx="109728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28717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567608" y="2060849"/>
            <a:ext cx="6768752" cy="1851025"/>
          </a:xfrm>
        </p:spPr>
        <p:txBody>
          <a:bodyPr>
            <a:normAutofit/>
          </a:bodyPr>
          <a:lstStyle/>
          <a:p>
            <a:r>
              <a:rPr lang="en-US" altLang="zh-CN" sz="8000" b="1" kern="2900" spc="41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Java8</a:t>
            </a:r>
            <a:r>
              <a:rPr lang="zh-CN" altLang="en-US" sz="8000" b="1" kern="2900" spc="41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新特性</a:t>
            </a:r>
            <a:endParaRPr lang="zh-CN" altLang="zh-CN" sz="6600" b="1" kern="2900" spc="41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360" y="602128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讲师：李</a:t>
            </a:r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贺</a:t>
            </a:r>
            <a:r>
              <a:rPr lang="zh-CN" altLang="en-US" sz="40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飞</a:t>
            </a:r>
            <a:endParaRPr lang="en-US" altLang="zh-CN" sz="3600" b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34958" y="737658"/>
            <a:ext cx="4176464" cy="792088"/>
          </a:xfrm>
        </p:spPr>
        <p:txBody>
          <a:bodyPr/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Lambda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表达式语法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19536" y="1556792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语法格式四</a:t>
            </a:r>
            <a:r>
              <a:rPr lang="zh-CN" altLang="zh-CN" b="1"/>
              <a:t>：</a:t>
            </a:r>
            <a:r>
              <a:rPr lang="en-US" altLang="zh-CN" b="1"/>
              <a:t>Lambda </a:t>
            </a:r>
            <a:r>
              <a:rPr lang="zh-CN" altLang="en-US" b="1"/>
              <a:t>需要两个参数，并且有返回值</a:t>
            </a:r>
            <a:endParaRPr lang="zh-CN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756" y="1978529"/>
            <a:ext cx="5878437" cy="1283432"/>
          </a:xfrm>
          <a:prstGeom prst="rect">
            <a:avLst/>
          </a:prstGeom>
        </p:spPr>
      </p:pic>
      <p:sp>
        <p:nvSpPr>
          <p:cNvPr id="17" name="文本框 6"/>
          <p:cNvSpPr txBox="1"/>
          <p:nvPr/>
        </p:nvSpPr>
        <p:spPr>
          <a:xfrm>
            <a:off x="1951722" y="350100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/>
              <a:t>语法格式五</a:t>
            </a:r>
            <a:r>
              <a:rPr lang="zh-CN" altLang="zh-CN" b="1"/>
              <a:t>：</a:t>
            </a:r>
            <a:r>
              <a:rPr lang="zh-CN" altLang="en-US" b="1"/>
              <a:t>当 </a:t>
            </a:r>
            <a:r>
              <a:rPr lang="en-US" altLang="zh-CN" b="1"/>
              <a:t>Lambda </a:t>
            </a:r>
            <a:r>
              <a:rPr lang="zh-CN" altLang="en-US" b="1"/>
              <a:t>体只有</a:t>
            </a:r>
            <a:r>
              <a:rPr lang="zh-CN" altLang="en-US" b="1">
                <a:solidFill>
                  <a:srgbClr val="FF0000"/>
                </a:solidFill>
              </a:rPr>
              <a:t>一条</a:t>
            </a:r>
            <a:r>
              <a:rPr lang="zh-CN" altLang="en-US" b="1"/>
              <a:t>语句时，</a:t>
            </a:r>
            <a:r>
              <a:rPr lang="en-US" altLang="zh-CN" b="1">
                <a:solidFill>
                  <a:srgbClr val="FF0000"/>
                </a:solidFill>
              </a:rPr>
              <a:t>return </a:t>
            </a:r>
            <a:r>
              <a:rPr lang="zh-CN" altLang="en-US" b="1">
                <a:solidFill>
                  <a:srgbClr val="FF0000"/>
                </a:solidFill>
              </a:rPr>
              <a:t>与大括号</a:t>
            </a:r>
            <a:r>
              <a:rPr lang="zh-CN" altLang="en-US" b="1"/>
              <a:t>可以省略</a:t>
            </a:r>
            <a:endParaRPr lang="zh-CN" altLang="zh-CN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196" y="3985383"/>
            <a:ext cx="6279397" cy="390429"/>
          </a:xfrm>
          <a:prstGeom prst="rect">
            <a:avLst/>
          </a:prstGeom>
        </p:spPr>
      </p:pic>
      <p:sp>
        <p:nvSpPr>
          <p:cNvPr id="21" name="文本框 9"/>
          <p:cNvSpPr txBox="1"/>
          <p:nvPr/>
        </p:nvSpPr>
        <p:spPr>
          <a:xfrm>
            <a:off x="1930976" y="4820930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/>
              <a:t>语法格式六</a:t>
            </a:r>
            <a:r>
              <a:rPr lang="zh-CN" altLang="zh-CN" b="1"/>
              <a:t>：</a:t>
            </a:r>
            <a:endParaRPr lang="zh-CN" altLang="zh-CN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196" y="5274538"/>
            <a:ext cx="5878437" cy="1177769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308079" y="5229200"/>
            <a:ext cx="523695" cy="3608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266202" y="5229200"/>
            <a:ext cx="523695" cy="3608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8645294" y="3983169"/>
            <a:ext cx="1805752" cy="1600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B050"/>
                </a:solidFill>
              </a:rPr>
              <a:t>数据类型可以省略，因为可由编译器推断得出，称为“类型推断”</a:t>
            </a:r>
            <a:endParaRPr lang="zh-CN" altLang="en-US">
              <a:solidFill>
                <a:srgbClr val="00B050"/>
              </a:solidFill>
            </a:endParaRPr>
          </a:p>
        </p:txBody>
      </p:sp>
      <p:cxnSp>
        <p:nvCxnSpPr>
          <p:cNvPr id="39" name="曲线连接符 38"/>
          <p:cNvCxnSpPr>
            <a:stCxn id="14" idx="0"/>
            <a:endCxn id="37" idx="1"/>
          </p:cNvCxnSpPr>
          <p:nvPr/>
        </p:nvCxnSpPr>
        <p:spPr>
          <a:xfrm rot="5400000" flipH="1" flipV="1">
            <a:off x="6884785" y="3468691"/>
            <a:ext cx="445650" cy="3075368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23" idx="0"/>
            <a:endCxn id="37" idx="1"/>
          </p:cNvCxnSpPr>
          <p:nvPr/>
        </p:nvCxnSpPr>
        <p:spPr>
          <a:xfrm rot="5400000" flipH="1" flipV="1">
            <a:off x="7363846" y="3947754"/>
            <a:ext cx="445650" cy="2117245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95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34958" y="737658"/>
            <a:ext cx="4176464" cy="792088"/>
          </a:xfrm>
        </p:spPr>
        <p:txBody>
          <a:bodyPr/>
          <a:lstStyle/>
          <a:p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类型推断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47528" y="1700809"/>
            <a:ext cx="86409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上述 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Lambda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表达式中的参数类型都是由编译器推断得出的。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Lambda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无需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指定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类型，程序依然可以编译，这是因为 </a:t>
            </a:r>
            <a:r>
              <a:rPr lang="en-US" altLang="zh-CN" sz="2800" err="1">
                <a:latin typeface="宋体" panose="02010600030101010101" pitchFamily="2" charset="-122"/>
                <a:ea typeface="宋体" panose="02010600030101010101" pitchFamily="2" charset="-122"/>
              </a:rPr>
              <a:t>javac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根据程序的上下文，在后台推断出了参数的类型。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Lambda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表达式的类型依赖于上下文环境，是由编译器推断出来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的。这就是所谓的“类型推断”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251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857256"/>
          </a:xfrm>
        </p:spPr>
        <p:txBody>
          <a:bodyPr>
            <a:normAutofit/>
          </a:bodyPr>
          <a:lstStyle/>
          <a:p>
            <a:r>
              <a:rPr lang="en-US" altLang="zh-CN" sz="4800" b="1">
                <a:ea typeface="宋体" pitchFamily="2" charset="-122"/>
              </a:rPr>
              <a:t>2-</a:t>
            </a:r>
            <a:r>
              <a:rPr lang="zh-CN" altLang="en-US" sz="4800" b="1">
                <a:ea typeface="宋体" pitchFamily="2" charset="-122"/>
              </a:rPr>
              <a:t>函数式接口</a:t>
            </a:r>
            <a:endParaRPr lang="zh-CN" altLang="en-US" sz="4800" b="1"/>
          </a:p>
        </p:txBody>
      </p:sp>
    </p:spTree>
    <p:extLst>
      <p:ext uri="{BB962C8B-B14F-4D97-AF65-F5344CB8AC3E}">
        <p14:creationId xmlns:p14="http://schemas.microsoft.com/office/powerpoint/2010/main" val="343352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34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zh-CN" altLang="en-US" b="1" smtClean="0">
                <a:latin typeface="+mn-lt"/>
                <a:ea typeface="宋体" pitchFamily="2" charset="-122"/>
              </a:rPr>
              <a:t>什么</a:t>
            </a:r>
            <a:r>
              <a:rPr kumimoji="1" lang="zh-CN" altLang="en-US" b="1">
                <a:latin typeface="+mn-lt"/>
                <a:ea typeface="宋体" pitchFamily="2" charset="-122"/>
              </a:rPr>
              <a:t>是函数式接口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47528" y="1700808"/>
            <a:ext cx="8640960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只包含一个抽象方法的接口，称为</a:t>
            </a:r>
            <a:r>
              <a:rPr lang="zh-CN" altLang="en-US" sz="2200" b="1">
                <a:latin typeface="宋体" panose="02010600030101010101" pitchFamily="2" charset="-122"/>
                <a:ea typeface="宋体" panose="02010600030101010101" pitchFamily="2" charset="-122"/>
              </a:rPr>
              <a:t>函数式接口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你可以通过 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Lambda 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表达式来创建该接口的对象。（若 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Lambda 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表达式抛出一个受检异常，那么该异常需要在目标接口的抽象方法上进行声明）。</a:t>
            </a:r>
          </a:p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我们可以在任意函数式接口上使用 </a:t>
            </a:r>
            <a:r>
              <a:rPr lang="en-US" altLang="zh-CN" sz="2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@</a:t>
            </a:r>
            <a:r>
              <a:rPr lang="en-US" altLang="zh-CN" sz="2200" b="1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FunctionalInterface</a:t>
            </a:r>
            <a:r>
              <a:rPr lang="en-US" altLang="zh-CN" sz="2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注解，这样做可以检查它是否是一个函数式接口，同时 </a:t>
            </a:r>
            <a:r>
              <a:rPr lang="en-US" altLang="zh-CN" sz="2200" err="1">
                <a:latin typeface="宋体" panose="02010600030101010101" pitchFamily="2" charset="-122"/>
                <a:ea typeface="宋体" panose="02010600030101010101" pitchFamily="2" charset="-122"/>
              </a:rPr>
              <a:t>javadoc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也会包含一条声明，说明这个接口是一个函数式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接口。</a:t>
            </a:r>
            <a:endParaRPr lang="en-US" altLang="zh-CN" sz="2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152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34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zh-CN" altLang="en-US" b="1">
                <a:latin typeface="+mn-lt"/>
                <a:ea typeface="宋体" pitchFamily="2" charset="-122"/>
              </a:rPr>
              <a:t>自定义函数式接口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880" y="1529746"/>
            <a:ext cx="4630216" cy="14431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07568" y="3328478"/>
            <a:ext cx="662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函数式接口中使用泛型：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880" y="3861049"/>
            <a:ext cx="4486200" cy="144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6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87688" y="737658"/>
            <a:ext cx="5472608" cy="792088"/>
          </a:xfrm>
        </p:spPr>
        <p:txBody>
          <a:bodyPr>
            <a:normAutofit fontScale="90000"/>
          </a:bodyPr>
          <a:lstStyle/>
          <a:p>
            <a:r>
              <a:rPr kumimoji="1" lang="zh-CN" altLang="en-US" b="1" smtClean="0">
                <a:latin typeface="+mn-lt"/>
                <a:ea typeface="宋体" pitchFamily="2" charset="-122"/>
              </a:rPr>
              <a:t>作为</a:t>
            </a:r>
            <a:r>
              <a:rPr kumimoji="1" lang="zh-CN" altLang="en-US" b="1">
                <a:latin typeface="+mn-lt"/>
                <a:ea typeface="宋体" pitchFamily="2" charset="-122"/>
              </a:rPr>
              <a:t>参数传递 </a:t>
            </a:r>
            <a:r>
              <a:rPr kumimoji="1" lang="en-US" altLang="zh-CN" b="1">
                <a:latin typeface="+mn-lt"/>
                <a:ea typeface="宋体" pitchFamily="2" charset="-122"/>
              </a:rPr>
              <a:t>Lambda </a:t>
            </a:r>
            <a:r>
              <a:rPr kumimoji="1" lang="zh-CN" altLang="en-US" b="1">
                <a:latin typeface="+mn-lt"/>
                <a:ea typeface="宋体" pitchFamily="2" charset="-122"/>
              </a:rPr>
              <a:t>表达式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07850" y="5085184"/>
            <a:ext cx="770485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作为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参数传递 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Lambda 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表达式：为了将 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Lambda 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表达式作为参数传递，接收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Lambda 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表达式的参数类型必须是与该 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Lambda 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表达式兼容的函数式接口的类型。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7" y="1700808"/>
            <a:ext cx="8502705" cy="9435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901" y="3449959"/>
            <a:ext cx="7049245" cy="1045638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703512" y="3047154"/>
            <a:ext cx="3603280" cy="37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1800" b="1">
                <a:latin typeface="+mn-lt"/>
                <a:ea typeface="宋体" pitchFamily="2" charset="-122"/>
              </a:rPr>
              <a:t>作为参数传递 </a:t>
            </a:r>
            <a:r>
              <a:rPr kumimoji="1" lang="en-US" altLang="zh-CN" sz="1800" b="1">
                <a:latin typeface="+mn-lt"/>
                <a:ea typeface="宋体" pitchFamily="2" charset="-122"/>
              </a:rPr>
              <a:t>Lambda </a:t>
            </a:r>
            <a:r>
              <a:rPr kumimoji="1" lang="zh-CN" altLang="en-US" sz="1800" b="1">
                <a:latin typeface="+mn-lt"/>
                <a:ea typeface="宋体" pitchFamily="2" charset="-122"/>
              </a:rPr>
              <a:t>表达式：</a:t>
            </a:r>
            <a:endParaRPr kumimoji="1" lang="zh-CN" altLang="en-US" sz="1800" b="1">
              <a:latin typeface="+mn-lt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51984" y="1643916"/>
            <a:ext cx="2520280" cy="3449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999656" y="3823521"/>
            <a:ext cx="4176464" cy="325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25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864" y="548680"/>
            <a:ext cx="5673457" cy="792088"/>
          </a:xfrm>
        </p:spPr>
        <p:txBody>
          <a:bodyPr>
            <a:normAutofit fontScale="90000"/>
          </a:bodyPr>
          <a:lstStyle/>
          <a:p>
            <a:r>
              <a:rPr kumimoji="1" lang="en-US" altLang="zh-CN" b="1" smtClean="0">
                <a:latin typeface="+mn-lt"/>
                <a:ea typeface="宋体" pitchFamily="2" charset="-122"/>
              </a:rPr>
              <a:t>Java </a:t>
            </a:r>
            <a:r>
              <a:rPr kumimoji="1" lang="zh-CN" altLang="en-US" b="1">
                <a:latin typeface="+mn-lt"/>
                <a:ea typeface="宋体" pitchFamily="2" charset="-122"/>
              </a:rPr>
              <a:t>内置四大核心函数式接口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752693"/>
              </p:ext>
            </p:extLst>
          </p:nvPr>
        </p:nvGraphicFramePr>
        <p:xfrm>
          <a:off x="1775520" y="1412506"/>
          <a:ext cx="8712968" cy="49045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8242"/>
                <a:gridCol w="2178242"/>
                <a:gridCol w="2178242"/>
                <a:gridCol w="2178242"/>
              </a:tblGrid>
              <a:tr h="2662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函数式接口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参数类型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返回类型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用途</a:t>
                      </a:r>
                      <a:endParaRPr lang="zh-CN" sz="15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</a:tr>
              <a:tr h="10651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Consumer&lt;T&gt;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消费型接口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void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对类型为</a:t>
                      </a:r>
                      <a:r>
                        <a:rPr lang="en-US" sz="15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5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的对象应用操作，包含</a:t>
                      </a:r>
                      <a:r>
                        <a:rPr lang="zh-CN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方法</a:t>
                      </a:r>
                      <a:r>
                        <a:rPr lang="zh-CN" altLang="en-US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endParaRPr lang="en-US" altLang="zh-CN" sz="1500" kern="100" smtClean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void </a:t>
                      </a:r>
                      <a:r>
                        <a:rPr lang="en-US" sz="15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accept(T t)</a:t>
                      </a:r>
                      <a:endParaRPr lang="zh-CN" sz="15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98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Supplier&lt;T&gt;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供给型接口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返回类型为</a:t>
                      </a:r>
                      <a:r>
                        <a:rPr lang="en-US" sz="15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5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的对象，包含</a:t>
                      </a:r>
                      <a:r>
                        <a:rPr lang="zh-CN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方法</a:t>
                      </a:r>
                      <a:r>
                        <a:rPr lang="zh-CN" altLang="en-US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 </a:t>
                      </a:r>
                      <a:r>
                        <a:rPr lang="en-US" sz="15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get();</a:t>
                      </a:r>
                      <a:endParaRPr lang="zh-CN" sz="15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Function&lt;T, R&gt;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函数型接口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对类型为</a:t>
                      </a:r>
                      <a:r>
                        <a:rPr lang="en-US" sz="15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5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的对象应用操作，并返回结果。结果是</a:t>
                      </a:r>
                      <a:r>
                        <a:rPr lang="en-US" sz="15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zh-CN" sz="15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类型的对象。包含</a:t>
                      </a:r>
                      <a:r>
                        <a:rPr lang="zh-CN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方法</a:t>
                      </a:r>
                      <a:r>
                        <a:rPr lang="zh-CN" altLang="en-US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 </a:t>
                      </a:r>
                      <a:r>
                        <a:rPr lang="en-US" sz="15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apply(T t);</a:t>
                      </a:r>
                      <a:endParaRPr lang="zh-CN" sz="15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347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Predicate&lt;T&gt;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断定型接口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boolean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确定类型为</a:t>
                      </a:r>
                      <a:r>
                        <a:rPr lang="en-US" sz="15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5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的对象是否满足某约束，并返回 </a:t>
                      </a:r>
                      <a:r>
                        <a:rPr lang="en-US" sz="15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boolean </a:t>
                      </a:r>
                      <a:r>
                        <a:rPr lang="zh-CN" sz="15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值。包含</a:t>
                      </a:r>
                      <a:r>
                        <a:rPr lang="zh-CN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方法</a:t>
                      </a:r>
                      <a:endParaRPr lang="zh-CN" sz="15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boolean test(T t);</a:t>
                      </a:r>
                      <a:endParaRPr lang="zh-CN" sz="15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04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864" y="548680"/>
            <a:ext cx="5673457" cy="792088"/>
          </a:xfrm>
        </p:spPr>
        <p:txBody>
          <a:bodyPr>
            <a:normAutofit/>
          </a:bodyPr>
          <a:lstStyle/>
          <a:p>
            <a:r>
              <a:rPr kumimoji="1" lang="zh-CN" altLang="en-US" b="1" smtClean="0">
                <a:latin typeface="+mn-lt"/>
                <a:ea typeface="宋体" pitchFamily="2" charset="-122"/>
              </a:rPr>
              <a:t>其他</a:t>
            </a:r>
            <a:r>
              <a:rPr kumimoji="1" lang="zh-CN" altLang="en-US" b="1">
                <a:latin typeface="+mn-lt"/>
                <a:ea typeface="宋体" pitchFamily="2" charset="-122"/>
              </a:rPr>
              <a:t>接口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472369"/>
              </p:ext>
            </p:extLst>
          </p:nvPr>
        </p:nvGraphicFramePr>
        <p:xfrm>
          <a:off x="1775521" y="1268761"/>
          <a:ext cx="8712967" cy="54223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0360"/>
                <a:gridCol w="1120325"/>
                <a:gridCol w="2176141"/>
                <a:gridCol w="2176141"/>
              </a:tblGrid>
              <a:tr h="1920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函数式接口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参数类型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返回类型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用途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</a:tr>
              <a:tr h="9601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BiFunction&lt;T</a:t>
                      </a: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, U, R&gt;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T, U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对类型为 </a:t>
                      </a: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T, U </a:t>
                      </a: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参数应用操作，返回 </a:t>
                      </a: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 </a:t>
                      </a: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类型的结果。包含方法为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 apply(T t, U u);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601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UnaryOperator</a:t>
                      </a: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&lt;T&gt;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(Function</a:t>
                      </a:r>
                      <a:r>
                        <a:rPr lang="zh-CN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子接口</a:t>
                      </a: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对类型为</a:t>
                      </a: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的对象进行一元运算，并返回</a:t>
                      </a: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类型的结果。包含方法为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 apply(T t);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601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BinaryOperator&lt;T&gt;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sz="1800" kern="10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BiFunction</a:t>
                      </a: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子接口</a:t>
                      </a: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T, T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对类型为</a:t>
                      </a: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的对象进行二元运算，并返回</a:t>
                      </a: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类型的结果。包含方法为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 apply(T t1, T t2);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680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BiConsumer&lt;T</a:t>
                      </a: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, U&gt;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T, U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void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对类型为</a:t>
                      </a: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T, U </a:t>
                      </a: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参数应用操作。包含方法为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void accept(T t, U u</a:t>
                      </a:r>
                      <a:r>
                        <a:rPr lang="en-US" sz="14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680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ToIntFunction&lt;T&gt;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ToLongFunction&lt;T&gt;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ToDoubleFunction&lt;T&gt;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long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double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分别计算</a:t>
                      </a: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</a:t>
                      </a: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long</a:t>
                      </a: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double</a:t>
                      </a: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、值的函数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60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IntFunction&lt;R&gt;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LongFunction&lt;R&gt;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DoubleFunction&lt;R&gt;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long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double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参数分别为</a:t>
                      </a: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</a:t>
                      </a: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long</a:t>
                      </a: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double </a:t>
                      </a: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类型的函数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69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857256"/>
          </a:xfrm>
        </p:spPr>
        <p:txBody>
          <a:bodyPr>
            <a:normAutofit/>
          </a:bodyPr>
          <a:lstStyle/>
          <a:p>
            <a:r>
              <a:rPr lang="en-US" altLang="zh-CN" sz="4800" b="1">
                <a:ea typeface="宋体" pitchFamily="2" charset="-122"/>
              </a:rPr>
              <a:t>3-</a:t>
            </a:r>
            <a:r>
              <a:rPr lang="zh-CN" altLang="en-US" sz="4800" b="1">
                <a:ea typeface="宋体" pitchFamily="2" charset="-122"/>
              </a:rPr>
              <a:t>方法引用与构造器引用</a:t>
            </a:r>
            <a:endParaRPr lang="zh-CN" altLang="en-US" sz="4800" b="1"/>
          </a:p>
        </p:txBody>
      </p:sp>
    </p:spTree>
    <p:extLst>
      <p:ext uri="{BB962C8B-B14F-4D97-AF65-F5344CB8AC3E}">
        <p14:creationId xmlns:p14="http://schemas.microsoft.com/office/powerpoint/2010/main" val="203089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34958" y="737658"/>
            <a:ext cx="4176464" cy="792088"/>
          </a:xfrm>
        </p:spPr>
        <p:txBody>
          <a:bodyPr/>
          <a:lstStyle/>
          <a:p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方法引用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47528" y="1700809"/>
            <a:ext cx="8640960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当要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传递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给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Lambda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体的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操作，已经有实现的方法了，可以使用方法引用！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实现抽象方法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的参数列表，必须与方法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引用方法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的参数列表保持一致！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）方法引用：使用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操作符 “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”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将方法名和对象或类的名字分隔开来。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如下三种主要使用情况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38731" y="4005065"/>
            <a:ext cx="58326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实例方法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静态方法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实例方法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46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9616" y="692696"/>
            <a:ext cx="6840760" cy="857256"/>
          </a:xfrm>
        </p:spPr>
        <p:txBody>
          <a:bodyPr/>
          <a:lstStyle/>
          <a:p>
            <a:r>
              <a:rPr lang="zh-CN" altLang="en-US" b="1" smtClean="0">
                <a:latin typeface="宋体" pitchFamily="2" charset="-122"/>
                <a:ea typeface="宋体" pitchFamily="2" charset="-122"/>
              </a:rPr>
              <a:t>主要内容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528" y="1700808"/>
            <a:ext cx="8517632" cy="475252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600">
                <a:ea typeface="宋体" pitchFamily="2" charset="-122"/>
              </a:rPr>
              <a:t>Lambda </a:t>
            </a:r>
            <a:r>
              <a:rPr lang="zh-CN" altLang="en-US" sz="2600">
                <a:ea typeface="宋体" pitchFamily="2" charset="-122"/>
              </a:rPr>
              <a:t>表达式</a:t>
            </a:r>
            <a:endParaRPr lang="en-US" altLang="zh-CN" sz="2600">
              <a:ea typeface="宋体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600">
                <a:ea typeface="宋体" pitchFamily="2" charset="-122"/>
              </a:rPr>
              <a:t>函数式接口</a:t>
            </a:r>
            <a:endParaRPr lang="en-US" altLang="zh-CN" sz="2600">
              <a:ea typeface="宋体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600">
                <a:ea typeface="宋体" pitchFamily="2" charset="-122"/>
              </a:rPr>
              <a:t>方法引用与构造器引用</a:t>
            </a:r>
            <a:endParaRPr lang="en-US" altLang="zh-CN" sz="2600">
              <a:ea typeface="宋体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600">
                <a:ea typeface="宋体" pitchFamily="2" charset="-122"/>
              </a:rPr>
              <a:t>Stream API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600">
                <a:ea typeface="宋体" pitchFamily="2" charset="-122"/>
              </a:rPr>
              <a:t>接口中的默认方法</a:t>
            </a:r>
            <a:r>
              <a:rPr lang="zh-CN" altLang="en-US" sz="2600">
                <a:ea typeface="宋体" pitchFamily="2" charset="-122"/>
              </a:rPr>
              <a:t>与静态方法</a:t>
            </a:r>
            <a:endParaRPr lang="en-US" altLang="zh-CN" sz="2600">
              <a:ea typeface="宋体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600">
                <a:ea typeface="宋体" pitchFamily="2" charset="-122"/>
              </a:rPr>
              <a:t>新时间日期 </a:t>
            </a:r>
            <a:r>
              <a:rPr lang="en-US" altLang="zh-CN" sz="2600">
                <a:ea typeface="宋体" pitchFamily="2" charset="-122"/>
              </a:rPr>
              <a:t>API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600">
                <a:ea typeface="宋体" pitchFamily="2" charset="-122"/>
              </a:rPr>
              <a:t>其他新特性</a:t>
            </a:r>
            <a:endParaRPr lang="en-US" altLang="zh-CN" sz="26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64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34958" y="737658"/>
            <a:ext cx="4176464" cy="792088"/>
          </a:xfrm>
        </p:spPr>
        <p:txBody>
          <a:bodyPr/>
          <a:lstStyle/>
          <a:p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方法引用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1881163"/>
            <a:ext cx="3744416" cy="2528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2802784"/>
            <a:ext cx="2736304" cy="26617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63552" y="1412777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63552" y="2323582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等同于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235" y="4551125"/>
            <a:ext cx="7190513" cy="28803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9234" y="5529495"/>
            <a:ext cx="4800600" cy="2381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049234" y="4073252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49234" y="5013177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等同于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066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34958" y="737658"/>
            <a:ext cx="4176464" cy="792088"/>
          </a:xfrm>
        </p:spPr>
        <p:txBody>
          <a:bodyPr/>
          <a:lstStyle/>
          <a:p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方法引用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326" y="2238675"/>
            <a:ext cx="6372225" cy="266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3" y="3247082"/>
            <a:ext cx="4791075" cy="2667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063552" y="1713583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63552" y="2758739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等同于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47528" y="4017838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  <a:r>
              <a:rPr lang="zh-CN" altLang="zh-CN" b="1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zh-CN" altLang="zh-CN" b="1">
                <a:latin typeface="宋体" panose="02010600030101010101" pitchFamily="2" charset="-122"/>
                <a:ea typeface="宋体" panose="02010600030101010101" pitchFamily="2" charset="-122"/>
              </a:rPr>
              <a:t>需要引用方法的第一个参数是调用对象，并且第二个参数是需要引用方法的第二个</a:t>
            </a:r>
            <a:r>
              <a:rPr lang="zh-CN" altLang="zh-CN" b="1"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或无参数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b="1">
                <a:latin typeface="宋体" panose="02010600030101010101" pitchFamily="2" charset="-122"/>
                <a:ea typeface="宋体" panose="02010600030101010101" pitchFamily="2" charset="-122"/>
              </a:rPr>
              <a:t>时</a:t>
            </a:r>
            <a:r>
              <a:rPr lang="zh-CN" altLang="zh-CN" b="1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ClassName::methodName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71664" y="3220404"/>
            <a:ext cx="1800200" cy="293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45613" y="2210842"/>
            <a:ext cx="2644393" cy="320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3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34958" y="737658"/>
            <a:ext cx="4176464" cy="792088"/>
          </a:xfrm>
        </p:spPr>
        <p:txBody>
          <a:bodyPr/>
          <a:lstStyle/>
          <a:p>
            <a:r>
              <a:rPr kumimoji="1" lang="zh-CN" altLang="en-US" b="1">
                <a:latin typeface="+mn-lt"/>
                <a:ea typeface="宋体" pitchFamily="2" charset="-122"/>
              </a:rPr>
              <a:t>构造器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引用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47528" y="1700809"/>
            <a:ext cx="8640960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格式：   </a:t>
            </a:r>
            <a:r>
              <a:rPr lang="en-US" altLang="zh-CN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ClassName</a:t>
            </a:r>
            <a:r>
              <a:rPr lang="en-US" altLang="zh-CN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lang="en-US" altLang="zh-CN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endParaRPr lang="en-US" altLang="zh-CN" sz="32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函数式接口相结合，自动与函数式接口中方法兼容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可以把构造器引用赋值给定义的方法，与构造器参数列表要与接口中抽象方法的参数列表一致！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9" y="4437112"/>
            <a:ext cx="7457971" cy="28803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8" y="5317271"/>
            <a:ext cx="6349430" cy="27196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66706" y="3985670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66706" y="4896475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等同于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03210" y="5317271"/>
            <a:ext cx="1809014" cy="271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345578" y="4437113"/>
            <a:ext cx="2846767" cy="3281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92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34958" y="737658"/>
            <a:ext cx="4176464" cy="792088"/>
          </a:xfrm>
        </p:spPr>
        <p:txBody>
          <a:bodyPr/>
          <a:lstStyle/>
          <a:p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数组引用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47528" y="1700808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格式： </a:t>
            </a:r>
            <a:r>
              <a:rPr lang="en-US" altLang="zh-CN" sz="4000">
                <a:solidFill>
                  <a:srgbClr val="FF0000"/>
                </a:solidFill>
              </a:rPr>
              <a:t>type[] :: </a:t>
            </a:r>
            <a:r>
              <a:rPr lang="en-US" altLang="zh-CN" sz="4000">
                <a:solidFill>
                  <a:srgbClr val="FF0000"/>
                </a:solidFill>
              </a:rPr>
              <a:t>new</a:t>
            </a:r>
            <a:endParaRPr lang="zh-CN" altLang="zh-CN" sz="400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10722" y="3212977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10722" y="4232356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等同于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722" y="3714417"/>
            <a:ext cx="7281622" cy="2707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042" y="4832620"/>
            <a:ext cx="6440397" cy="2525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407818" y="3674642"/>
            <a:ext cx="2679918" cy="402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10437" y="4819990"/>
            <a:ext cx="2142382" cy="277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47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857256"/>
          </a:xfrm>
        </p:spPr>
        <p:txBody>
          <a:bodyPr>
            <a:normAutofit/>
          </a:bodyPr>
          <a:lstStyle/>
          <a:p>
            <a:r>
              <a:rPr lang="en-US" altLang="zh-CN" sz="4800" b="1">
                <a:ea typeface="宋体" pitchFamily="2" charset="-122"/>
              </a:rPr>
              <a:t>4-</a:t>
            </a:r>
            <a:r>
              <a:rPr lang="zh-CN" altLang="en-US" sz="4800" b="1">
                <a:ea typeface="宋体" pitchFamily="2" charset="-122"/>
              </a:rPr>
              <a:t>强大的 </a:t>
            </a:r>
            <a:r>
              <a:rPr lang="en-US" altLang="zh-CN" sz="4800" b="1">
                <a:ea typeface="宋体" pitchFamily="2" charset="-122"/>
              </a:rPr>
              <a:t>Stream API</a:t>
            </a:r>
            <a:endParaRPr lang="zh-CN" altLang="en-US" sz="4800" b="1"/>
          </a:p>
        </p:txBody>
      </p:sp>
    </p:spTree>
    <p:extLst>
      <p:ext uri="{BB962C8B-B14F-4D97-AF65-F5344CB8AC3E}">
        <p14:creationId xmlns:p14="http://schemas.microsoft.com/office/powerpoint/2010/main" val="87558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34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了解 </a:t>
            </a:r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Stream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47528" y="1700808"/>
            <a:ext cx="8640960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Java8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中有两大最为重要的改变。第一个是 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Lambda 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表达式；另外一个则是 </a:t>
            </a:r>
            <a:r>
              <a:rPr lang="en-US" altLang="zh-CN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Stream API(</a:t>
            </a:r>
            <a:r>
              <a:rPr lang="en-US" altLang="zh-CN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java.util.stream</a:t>
            </a:r>
            <a:r>
              <a:rPr lang="en-US" altLang="zh-CN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.*)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>
              <a:lnSpc>
                <a:spcPts val="4000"/>
              </a:lnSpc>
            </a:pP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Stream 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是 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Java8 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中处理集合的关键抽象概念，它可以指定你希望对集合进行的操作，可以执行非常复杂的查找、过滤和映射数据等操作。 使用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Stream API 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对集合数据进行操作，就类似于使用 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SQL 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执行的数据库查询。也可以使用 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Stream API 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来并行执行操作。简而言之，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Stream API 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提供了一种高效且易于使用的处理数据的方式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425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34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什么是 </a:t>
            </a:r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Stream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47528" y="1700808"/>
            <a:ext cx="86409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流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(Stream)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到底是什么呢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数据渠道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，用于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操作数据源（集合、数组等）所生成的元素序列。</a:t>
            </a:r>
            <a:r>
              <a:rPr lang="zh-CN" altLang="en-US" sz="2200" b="1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“集合讲的是数据，流讲的是计算！</a:t>
            </a:r>
            <a:r>
              <a:rPr lang="zh-CN" altLang="en-US" sz="2200" b="1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zh-CN" altLang="en-US" sz="2200" b="1">
              <a:solidFill>
                <a:schemeClr val="tx2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19536" y="3789040"/>
            <a:ext cx="8748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Stream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自己不会存储元素。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Stream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不会改变源对象。相反，他们会返回一个持有结果的新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Stream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③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Stream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是延迟执行的。这意味着他们会等到需要结果的时候才执行。</a:t>
            </a:r>
          </a:p>
        </p:txBody>
      </p:sp>
    </p:spTree>
    <p:extLst>
      <p:ext uri="{BB962C8B-B14F-4D97-AF65-F5344CB8AC3E}">
        <p14:creationId xmlns:p14="http://schemas.microsoft.com/office/powerpoint/2010/main" val="41067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34958" y="737658"/>
            <a:ext cx="5013370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Stream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的操作三个步骤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1" y="4725144"/>
            <a:ext cx="8775277" cy="1656184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847528" y="1628801"/>
            <a:ext cx="83529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创建 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Stream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一个数据源（如：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集合、数组），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获取一个流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中间操作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一个中间操作链，对数据源的数据进行处理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终止操作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终端操作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一个终止操作，执行中间操作链，并产生结果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6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34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zh-CN" altLang="en-US" b="1">
                <a:latin typeface="+mn-lt"/>
                <a:ea typeface="宋体" pitchFamily="2" charset="-122"/>
              </a:rPr>
              <a:t>创建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 </a:t>
            </a:r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Stream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47528" y="1700808"/>
            <a:ext cx="8640960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Java8 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中的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Collection 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接口被扩展，提供了两个获取流的方法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endParaRPr lang="en-US" altLang="zh-CN" sz="2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default Stream&lt;E&gt; stream() : 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返回一个顺序流</a:t>
            </a:r>
            <a:endParaRPr lang="en-US" altLang="zh-CN" sz="2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default Stream&lt;E&gt; parallelStream() : 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返回一个并行流</a:t>
            </a:r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631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34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由数组创建流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47528" y="1700809"/>
            <a:ext cx="86409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Java8 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中的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Arrays 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的静态方法 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stream() 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可以获取数组流：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static &lt;T&gt; Stream&lt;T&gt; stream(T[] array): 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返回一个流</a:t>
            </a:r>
            <a:endParaRPr lang="en-US" altLang="zh-CN" sz="2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endParaRPr lang="en-US" altLang="zh-CN" sz="2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重载形式，能够处理对应基本类型的数组：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public static IntStream stream(int[] array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public static 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LongStream stream(long[] 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array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public static 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DoubleStream stream(double[] 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array)</a:t>
            </a:r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937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560" y="620688"/>
            <a:ext cx="8229600" cy="857256"/>
          </a:xfrm>
        </p:spPr>
        <p:txBody>
          <a:bodyPr/>
          <a:lstStyle/>
          <a:p>
            <a:r>
              <a:rPr lang="en-US" altLang="zh-CN" b="1" smtClean="0">
                <a:latin typeface="+mn-lt"/>
                <a:ea typeface="宋体" pitchFamily="2" charset="-122"/>
              </a:rPr>
              <a:t>Java 8</a:t>
            </a:r>
            <a:r>
              <a:rPr lang="zh-CN" altLang="en-US" b="1" smtClean="0">
                <a:latin typeface="+mn-lt"/>
                <a:ea typeface="宋体" pitchFamily="2" charset="-122"/>
              </a:rPr>
              <a:t>新特性简介</a:t>
            </a:r>
            <a:endParaRPr lang="zh-CN" altLang="en-US" b="1">
              <a:latin typeface="+mn-lt"/>
              <a:ea typeface="宋体" pitchFamily="2" charset="-122"/>
            </a:endParaRP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49832" y="1570841"/>
            <a:ext cx="8001056" cy="22542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ea typeface="宋体" pitchFamily="2" charset="-122"/>
              </a:rPr>
              <a:t>速度更快</a:t>
            </a:r>
            <a:endParaRPr lang="en-US" altLang="zh-CN" smtClean="0"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ea typeface="宋体" pitchFamily="2" charset="-122"/>
              </a:rPr>
              <a:t>代码更少（增加了新的语法 </a:t>
            </a:r>
            <a:r>
              <a:rPr lang="en-US" altLang="zh-CN" b="1" smtClean="0">
                <a:ea typeface="宋体" pitchFamily="2" charset="-122"/>
              </a:rPr>
              <a:t>Lambda </a:t>
            </a:r>
            <a:r>
              <a:rPr lang="zh-CN" altLang="en-US" b="1" smtClean="0">
                <a:ea typeface="宋体" pitchFamily="2" charset="-122"/>
              </a:rPr>
              <a:t>表达式</a:t>
            </a:r>
            <a:r>
              <a:rPr lang="zh-CN" altLang="en-US" smtClean="0">
                <a:ea typeface="宋体" pitchFamily="2" charset="-122"/>
              </a:rPr>
              <a:t>）</a:t>
            </a:r>
            <a:endParaRPr lang="en-US" altLang="zh-CN" smtClean="0"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ea typeface="宋体" pitchFamily="2" charset="-122"/>
              </a:rPr>
              <a:t>强大的 </a:t>
            </a:r>
            <a:r>
              <a:rPr lang="en-US" altLang="zh-CN" b="1" smtClean="0">
                <a:ea typeface="宋体" pitchFamily="2" charset="-122"/>
              </a:rPr>
              <a:t>Stream API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ea typeface="宋体" pitchFamily="2" charset="-122"/>
              </a:rPr>
              <a:t>便于并行</a:t>
            </a:r>
            <a:endParaRPr lang="en-US" altLang="zh-CN" smtClean="0"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ea typeface="宋体" pitchFamily="2" charset="-122"/>
              </a:rPr>
              <a:t>最大化减少空指针异常  </a:t>
            </a:r>
            <a:r>
              <a:rPr lang="en-US" altLang="zh-CN" smtClean="0">
                <a:ea typeface="宋体" pitchFamily="2" charset="-122"/>
              </a:rPr>
              <a:t>Optional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27293" y="573325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其中最为核心的为 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Lambda 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表达式与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Stream API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710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34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由值创建流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47528" y="1700809"/>
            <a:ext cx="8640960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可以使用静态方法 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Stream.of(), 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通过显示值创建一个流。它可以接收任意数量的参数。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static&lt;T&gt; Stream&lt;T&gt; of(T... values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) : 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返回一个流</a:t>
            </a:r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803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87688" y="692696"/>
            <a:ext cx="5445418" cy="792088"/>
          </a:xfrm>
        </p:spPr>
        <p:txBody>
          <a:bodyPr>
            <a:normAutofit fontScale="90000"/>
          </a:bodyPr>
          <a:lstStyle/>
          <a:p>
            <a:r>
              <a:rPr kumimoji="1" lang="zh-CN" altLang="en-US" b="1">
                <a:latin typeface="+mn-lt"/>
                <a:ea typeface="宋体" pitchFamily="2" charset="-122"/>
              </a:rPr>
              <a:t>由函数创建流：创建无限流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47528" y="1700808"/>
            <a:ext cx="8640960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可以使用静态方法 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Stream.iterate() 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Stream.generate(), 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创建无限流。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迭代</a:t>
            </a:r>
            <a:endParaRPr lang="en-US" altLang="zh-CN" sz="2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static&lt;T&gt; Stream&lt;T&gt; iterate(final T seed, final UnaryOperator&lt;T&gt; f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生成</a:t>
            </a:r>
            <a:endParaRPr lang="en-US" altLang="zh-CN" sz="2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static&lt;T&gt; Stream&lt;T&gt; generate(Supplier&lt;T&gt; s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) : </a:t>
            </a:r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842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34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Stream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的中间操作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47528" y="3092484"/>
            <a:ext cx="8640960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筛选与切片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613153"/>
              </p:ext>
            </p:extLst>
          </p:nvPr>
        </p:nvGraphicFramePr>
        <p:xfrm>
          <a:off x="1834952" y="3895724"/>
          <a:ext cx="8149480" cy="8360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08920"/>
                <a:gridCol w="5040560"/>
              </a:tblGrid>
              <a:tr h="1583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  法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描  述</a:t>
                      </a:r>
                      <a:endParaRPr lang="zh-CN" sz="15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</a:tr>
              <a:tr h="5617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filter(Predicate</a:t>
                      </a:r>
                      <a:r>
                        <a:rPr lang="en-US" altLang="zh-CN" sz="1800" kern="100" baseline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p</a:t>
                      </a:r>
                      <a:r>
                        <a:rPr lang="en-US" altLang="zh-CN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接收 </a:t>
                      </a:r>
                      <a:r>
                        <a:rPr lang="en-US" altLang="zh-CN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Lambda </a:t>
                      </a:r>
                      <a:r>
                        <a:rPr lang="zh-CN" altLang="en-US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 从流中排除某些元素。</a:t>
                      </a:r>
                      <a:endParaRPr lang="zh-CN" sz="15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502883"/>
              </p:ext>
            </p:extLst>
          </p:nvPr>
        </p:nvGraphicFramePr>
        <p:xfrm>
          <a:off x="1847528" y="4759820"/>
          <a:ext cx="8149480" cy="5413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6344"/>
                <a:gridCol w="5053136"/>
              </a:tblGrid>
              <a:tr h="5413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distinct()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筛选，通过流所生成元素的 </a:t>
                      </a:r>
                      <a:r>
                        <a:rPr lang="en-US" altLang="zh-CN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hashCode() </a:t>
                      </a: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和 </a:t>
                      </a:r>
                      <a:r>
                        <a:rPr lang="en-US" altLang="zh-CN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equals() </a:t>
                      </a: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去除重复元素</a:t>
                      </a:r>
                      <a:endParaRPr lang="zh-CN" sz="1500" b="0" kern="1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633205"/>
              </p:ext>
            </p:extLst>
          </p:nvPr>
        </p:nvGraphicFramePr>
        <p:xfrm>
          <a:off x="1843626" y="5335884"/>
          <a:ext cx="8149480" cy="5413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6344"/>
                <a:gridCol w="5053136"/>
              </a:tblGrid>
              <a:tr h="5413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limit(</a:t>
                      </a:r>
                      <a:r>
                        <a:rPr lang="en-US" altLang="zh-CN" sz="1800" b="1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long maxSize</a:t>
                      </a:r>
                      <a:r>
                        <a:rPr lang="en-US" altLang="zh-CN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截断流，使其元素不超过给定数量。</a:t>
                      </a:r>
                      <a:endParaRPr lang="zh-CN" sz="1500" b="0" kern="1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84651"/>
              </p:ext>
            </p:extLst>
          </p:nvPr>
        </p:nvGraphicFramePr>
        <p:xfrm>
          <a:off x="1840142" y="5911948"/>
          <a:ext cx="8149480" cy="5413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6344"/>
                <a:gridCol w="5053136"/>
              </a:tblGrid>
              <a:tr h="5413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skip(</a:t>
                      </a:r>
                      <a:r>
                        <a:rPr lang="en-US" altLang="zh-CN" sz="1800" b="1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long n</a:t>
                      </a:r>
                      <a:r>
                        <a:rPr lang="en-US" altLang="zh-CN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跳过元素，返回一个扔掉了前 </a:t>
                      </a:r>
                      <a:r>
                        <a:rPr lang="en-US" altLang="zh-CN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n </a:t>
                      </a: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个元素的流。若流中元素不足 </a:t>
                      </a:r>
                      <a:r>
                        <a:rPr lang="en-US" altLang="zh-CN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n </a:t>
                      </a: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个，则返回一个空流。与 </a:t>
                      </a:r>
                      <a:r>
                        <a:rPr lang="en-US" altLang="zh-CN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limit(n) </a:t>
                      </a: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互补</a:t>
                      </a:r>
                      <a:endParaRPr lang="zh-CN" sz="1500" b="0" kern="1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703512" y="1529746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703512" y="1556793"/>
            <a:ext cx="87849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多个</a:t>
            </a:r>
            <a:r>
              <a:rPr lang="zh-CN" altLang="en-US" sz="28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中间操作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可以连接起来形成一个</a:t>
            </a:r>
            <a:r>
              <a:rPr lang="zh-CN" altLang="en-US" sz="28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流水线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，除非流水线上触发终止操作，否则</a:t>
            </a:r>
            <a:r>
              <a:rPr lang="zh-CN" altLang="en-US" sz="28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中间操作不会执行任何的</a:t>
            </a:r>
            <a:r>
              <a:rPr lang="zh-CN" altLang="en-US" sz="28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！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而在</a:t>
            </a:r>
            <a:r>
              <a:rPr lang="zh-CN" altLang="en-US" sz="28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终止操作时一次性全部</a:t>
            </a:r>
            <a:r>
              <a:rPr lang="zh-CN" altLang="en-US" sz="28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处理，称为“惰性求值”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189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34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Stream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的中间操作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75520" y="1563990"/>
            <a:ext cx="8640960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映射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277696"/>
              </p:ext>
            </p:extLst>
          </p:nvPr>
        </p:nvGraphicFramePr>
        <p:xfrm>
          <a:off x="1834952" y="2383556"/>
          <a:ext cx="8149480" cy="8360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6992"/>
                <a:gridCol w="4392488"/>
              </a:tblGrid>
              <a:tr h="1583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  法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描  述</a:t>
                      </a:r>
                      <a:endParaRPr lang="zh-CN" sz="15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</a:tr>
              <a:tr h="5617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map(Function</a:t>
                      </a:r>
                      <a:r>
                        <a:rPr lang="en-US" altLang="zh-CN" sz="1800" b="1" kern="1200" baseline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</a:t>
                      </a:r>
                      <a:r>
                        <a:rPr lang="en-US" altLang="zh-CN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接收一个函数作为参数，该函数会被应用到每个元素上，并将其映射成一个新的元素。</a:t>
                      </a:r>
                      <a:endParaRPr lang="zh-CN" sz="15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522706"/>
              </p:ext>
            </p:extLst>
          </p:nvPr>
        </p:nvGraphicFramePr>
        <p:xfrm>
          <a:off x="1847528" y="3247652"/>
          <a:ext cx="8149480" cy="5413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44416"/>
                <a:gridCol w="4405064"/>
              </a:tblGrid>
              <a:tr h="5413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mapToDouble(ToDoubleFunction f)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接收一个函数作为参数，该函数会被应用到每个元素上，产生一个新的 </a:t>
                      </a:r>
                      <a:r>
                        <a:rPr lang="en-US" altLang="zh-CN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DoubleStream</a:t>
                      </a: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。</a:t>
                      </a:r>
                      <a:endParaRPr lang="zh-CN" sz="1500" b="0" kern="1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632135"/>
              </p:ext>
            </p:extLst>
          </p:nvPr>
        </p:nvGraphicFramePr>
        <p:xfrm>
          <a:off x="1843626" y="3823715"/>
          <a:ext cx="8149480" cy="685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48318"/>
                <a:gridCol w="4401162"/>
              </a:tblGrid>
              <a:tr h="5413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mapToInt(ToIntFunction f)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接收一个函数作为参数，该函数会被应用到每个元素上，产生一个新的 </a:t>
                      </a:r>
                      <a:r>
                        <a:rPr lang="en-US" altLang="zh-CN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IntStream</a:t>
                      </a: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。</a:t>
                      </a:r>
                      <a:endParaRPr lang="zh-CN" altLang="zh-CN" sz="1500" b="0" kern="100" smtClean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1500" b="0" kern="1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936250"/>
              </p:ext>
            </p:extLst>
          </p:nvPr>
        </p:nvGraphicFramePr>
        <p:xfrm>
          <a:off x="1840142" y="4399779"/>
          <a:ext cx="8149480" cy="685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1802"/>
                <a:gridCol w="4397678"/>
              </a:tblGrid>
              <a:tr h="5413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mapToLong(ToLongFunction f)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接收一个函数作为参数，该函数会被应用到每个元素上，产生一个新的 </a:t>
                      </a:r>
                      <a:r>
                        <a:rPr lang="en-US" altLang="zh-CN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LongStream</a:t>
                      </a: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。</a:t>
                      </a:r>
                      <a:endParaRPr lang="zh-CN" altLang="zh-CN" sz="1500" b="0" kern="100" smtClean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1500" b="0" kern="1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320608"/>
              </p:ext>
            </p:extLst>
          </p:nvPr>
        </p:nvGraphicFramePr>
        <p:xfrm>
          <a:off x="1834952" y="5085185"/>
          <a:ext cx="8149480" cy="5413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1802"/>
                <a:gridCol w="4397678"/>
              </a:tblGrid>
              <a:tr h="5413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flatMap(Function f)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接收一个函数作为参数，将流中的每个值都换成另一个流，然后把所有流连接成一个流</a:t>
                      </a:r>
                      <a:endParaRPr lang="zh-CN" sz="1500" b="0" kern="1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34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Stream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的中间操作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75520" y="1563990"/>
            <a:ext cx="8640960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排序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811465"/>
              </p:ext>
            </p:extLst>
          </p:nvPr>
        </p:nvGraphicFramePr>
        <p:xfrm>
          <a:off x="1834952" y="2383556"/>
          <a:ext cx="8149480" cy="8360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6992"/>
                <a:gridCol w="4392488"/>
              </a:tblGrid>
              <a:tr h="1583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  法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描  述</a:t>
                      </a:r>
                      <a:endParaRPr lang="zh-CN" sz="15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</a:tr>
              <a:tr h="5617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sorted()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产生一个新流，其中按自然顺序排序</a:t>
                      </a:r>
                      <a:endParaRPr lang="zh-CN" sz="15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095802"/>
              </p:ext>
            </p:extLst>
          </p:nvPr>
        </p:nvGraphicFramePr>
        <p:xfrm>
          <a:off x="1834952" y="3284985"/>
          <a:ext cx="8149480" cy="5413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1802"/>
                <a:gridCol w="4397678"/>
              </a:tblGrid>
              <a:tr h="5413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sorted(Comparator</a:t>
                      </a:r>
                      <a:r>
                        <a:rPr lang="en-US" altLang="zh-CN" sz="1800" kern="100" baseline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comp)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产生一个新流，其中按比较器顺序排序</a:t>
                      </a: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altLang="zh-CN" sz="1500" b="0" kern="1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85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34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Stream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的终止操作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47528" y="2636912"/>
            <a:ext cx="8640960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查找与匹配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886094"/>
              </p:ext>
            </p:extLst>
          </p:nvPr>
        </p:nvGraphicFramePr>
        <p:xfrm>
          <a:off x="1834952" y="3292395"/>
          <a:ext cx="8149480" cy="8360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08920"/>
                <a:gridCol w="5040560"/>
              </a:tblGrid>
              <a:tr h="1583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  法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描  述</a:t>
                      </a:r>
                      <a:endParaRPr lang="zh-CN" sz="15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</a:tr>
              <a:tr h="5617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allMatch(</a:t>
                      </a:r>
                      <a:r>
                        <a:rPr lang="en-US" altLang="zh-CN" sz="1800" b="1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Predicate p</a:t>
                      </a:r>
                      <a:r>
                        <a:rPr lang="en-US" altLang="zh-CN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检查是否匹配所有元素</a:t>
                      </a:r>
                      <a:endParaRPr lang="zh-CN" sz="15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652866"/>
              </p:ext>
            </p:extLst>
          </p:nvPr>
        </p:nvGraphicFramePr>
        <p:xfrm>
          <a:off x="1847528" y="4156491"/>
          <a:ext cx="8149480" cy="5413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6344"/>
                <a:gridCol w="5053136"/>
              </a:tblGrid>
              <a:tr h="5413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anyMatch</a:t>
                      </a:r>
                      <a:r>
                        <a:rPr lang="en-US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800" b="1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Predicate p</a:t>
                      </a:r>
                      <a:r>
                        <a:rPr lang="en-US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检查是否至少匹配一个元素</a:t>
                      </a:r>
                      <a:endParaRPr lang="zh-CN" sz="1500" b="0" kern="1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819525"/>
              </p:ext>
            </p:extLst>
          </p:nvPr>
        </p:nvGraphicFramePr>
        <p:xfrm>
          <a:off x="1843626" y="4732555"/>
          <a:ext cx="8149480" cy="5413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6344"/>
                <a:gridCol w="5053136"/>
              </a:tblGrid>
              <a:tr h="5413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noneMatch(Predicate</a:t>
                      </a:r>
                      <a:r>
                        <a:rPr lang="en-US" altLang="zh-CN" sz="1800" b="1" kern="1200" baseline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检查是否没有匹配所有元素</a:t>
                      </a:r>
                      <a:endParaRPr lang="zh-CN" sz="1500" b="0" kern="1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871496"/>
              </p:ext>
            </p:extLst>
          </p:nvPr>
        </p:nvGraphicFramePr>
        <p:xfrm>
          <a:off x="1840142" y="5308619"/>
          <a:ext cx="8149480" cy="5413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6344"/>
                <a:gridCol w="5053136"/>
              </a:tblGrid>
              <a:tr h="5413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findFirst()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返回第一个元素</a:t>
                      </a:r>
                      <a:endParaRPr lang="zh-CN" sz="1500" b="0" kern="1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703512" y="1529746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703512" y="1556793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终端操作会从流的流水线生成结果。其结果可以是任何不是流的值，例如：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Integer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，甚至是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void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76976"/>
              </p:ext>
            </p:extLst>
          </p:nvPr>
        </p:nvGraphicFramePr>
        <p:xfrm>
          <a:off x="1847528" y="5873532"/>
          <a:ext cx="8149480" cy="5413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6344"/>
                <a:gridCol w="5053136"/>
              </a:tblGrid>
              <a:tr h="5413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findAny()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返回当前流中的任意元素</a:t>
                      </a:r>
                      <a:endParaRPr lang="zh-CN" sz="1500" b="0" kern="1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46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34958" y="548680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Stream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的终止操作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424874"/>
              </p:ext>
            </p:extLst>
          </p:nvPr>
        </p:nvGraphicFramePr>
        <p:xfrm>
          <a:off x="1834952" y="1295806"/>
          <a:ext cx="8149480" cy="8360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6992"/>
                <a:gridCol w="4392488"/>
              </a:tblGrid>
              <a:tr h="1583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  法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描  述</a:t>
                      </a:r>
                      <a:endParaRPr lang="zh-CN" sz="15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</a:tr>
              <a:tr h="5617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count()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返回流中元素总数</a:t>
                      </a:r>
                      <a:endParaRPr lang="zh-CN" sz="15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38377"/>
              </p:ext>
            </p:extLst>
          </p:nvPr>
        </p:nvGraphicFramePr>
        <p:xfrm>
          <a:off x="1834952" y="2197235"/>
          <a:ext cx="8149480" cy="5413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1802"/>
                <a:gridCol w="4397678"/>
              </a:tblGrid>
              <a:tr h="5413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max(Comparator</a:t>
                      </a:r>
                      <a:r>
                        <a:rPr lang="en-US" altLang="zh-CN" sz="1800" kern="100" baseline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en-US" altLang="zh-CN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返回流中最大值</a:t>
                      </a:r>
                      <a:endParaRPr lang="zh-CN" altLang="zh-CN" sz="1500" b="0" kern="1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496123"/>
              </p:ext>
            </p:extLst>
          </p:nvPr>
        </p:nvGraphicFramePr>
        <p:xfrm>
          <a:off x="1847528" y="2807975"/>
          <a:ext cx="8149480" cy="5413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1802"/>
                <a:gridCol w="4397678"/>
              </a:tblGrid>
              <a:tr h="5413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min(Comparator</a:t>
                      </a:r>
                      <a:r>
                        <a:rPr lang="en-US" altLang="zh-CN" sz="1800" kern="100" baseline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en-US" altLang="zh-CN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返回流中最小值</a:t>
                      </a:r>
                      <a:endParaRPr lang="zh-CN" altLang="zh-CN" sz="1500" b="0" kern="1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101712"/>
              </p:ext>
            </p:extLst>
          </p:nvPr>
        </p:nvGraphicFramePr>
        <p:xfrm>
          <a:off x="1847528" y="4831828"/>
          <a:ext cx="8149480" cy="5413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1802"/>
                <a:gridCol w="4397678"/>
              </a:tblGrid>
              <a:tr h="5413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reduce(T iden, BinaryOperator b)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可以将流中元素反复结合起来，得到一个值。</a:t>
                      </a:r>
                      <a:endParaRPr lang="en-US" altLang="zh-CN" sz="1500" b="0" kern="100" smtClean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返回 </a:t>
                      </a:r>
                      <a:r>
                        <a:rPr lang="en-US" altLang="zh-CN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T</a:t>
                      </a:r>
                      <a:endParaRPr lang="zh-CN" altLang="zh-CN" sz="1500" b="0" kern="1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703512" y="4293096"/>
            <a:ext cx="8640960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归约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600697"/>
              </p:ext>
            </p:extLst>
          </p:nvPr>
        </p:nvGraphicFramePr>
        <p:xfrm>
          <a:off x="1847528" y="5407892"/>
          <a:ext cx="8149480" cy="5413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1802"/>
                <a:gridCol w="4397678"/>
              </a:tblGrid>
              <a:tr h="5413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reduce(BinaryOperator b)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可以将流中元素反复结合起来，得到一个值。</a:t>
                      </a:r>
                      <a:endParaRPr lang="en-US" altLang="zh-CN" sz="1500" b="0" kern="100" smtClean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返回</a:t>
                      </a:r>
                      <a:r>
                        <a:rPr lang="zh-CN" altLang="en-US" sz="1500" b="0" kern="100" baseline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1500" b="0" kern="100" baseline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Optional&lt;T&gt;</a:t>
                      </a:r>
                      <a:endParaRPr lang="zh-CN" altLang="zh-CN" sz="1500" b="0" kern="1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880520" y="5949895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/>
              <a:t>备注：</a:t>
            </a:r>
            <a:r>
              <a:rPr lang="en-US" altLang="zh-CN"/>
              <a:t>map </a:t>
            </a:r>
            <a:r>
              <a:rPr lang="zh-CN" altLang="zh-CN"/>
              <a:t>和 </a:t>
            </a:r>
            <a:r>
              <a:rPr lang="en-US" altLang="zh-CN"/>
              <a:t>reduce </a:t>
            </a:r>
            <a:r>
              <a:rPr lang="zh-CN" altLang="zh-CN"/>
              <a:t>的连接通常称为</a:t>
            </a:r>
            <a:r>
              <a:rPr lang="en-US" altLang="zh-CN"/>
              <a:t> map-reduce </a:t>
            </a:r>
            <a:r>
              <a:rPr lang="zh-CN" altLang="zh-CN"/>
              <a:t>模式，因 </a:t>
            </a:r>
            <a:r>
              <a:rPr lang="en-US" altLang="zh-CN"/>
              <a:t>Google </a:t>
            </a:r>
            <a:r>
              <a:rPr lang="zh-CN" altLang="zh-CN"/>
              <a:t>用它来进行网络搜索而出名。</a:t>
            </a:r>
          </a:p>
          <a:p>
            <a:endParaRPr lang="zh-CN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769301"/>
              </p:ext>
            </p:extLst>
          </p:nvPr>
        </p:nvGraphicFramePr>
        <p:xfrm>
          <a:off x="1880520" y="3390621"/>
          <a:ext cx="8149480" cy="685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1802"/>
                <a:gridCol w="4397678"/>
              </a:tblGrid>
              <a:tr h="5413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forEach(Consumer</a:t>
                      </a:r>
                      <a:r>
                        <a:rPr lang="en-US" altLang="zh-CN" sz="1800" kern="100" baseline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en-US" altLang="zh-CN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b="1" kern="100" smtClean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内部迭代</a:t>
                      </a:r>
                      <a:r>
                        <a:rPr lang="en-US" altLang="zh-CN" sz="1500" b="1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</a:t>
                      </a:r>
                      <a:r>
                        <a:rPr lang="zh-CN" altLang="en-US" sz="1500" b="1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使用 </a:t>
                      </a:r>
                      <a:r>
                        <a:rPr lang="en-US" altLang="zh-CN" sz="1500" b="1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Collection </a:t>
                      </a:r>
                      <a:r>
                        <a:rPr lang="zh-CN" altLang="en-US" sz="1500" b="1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接口需要用户去做迭代，称为</a:t>
                      </a:r>
                      <a:r>
                        <a:rPr lang="zh-CN" altLang="en-US" sz="1500" b="1" kern="100" smtClean="0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外部迭代</a:t>
                      </a:r>
                      <a:r>
                        <a:rPr lang="zh-CN" altLang="en-US" sz="1500" b="1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。相反，</a:t>
                      </a:r>
                      <a:r>
                        <a:rPr lang="en-US" altLang="zh-CN" sz="1500" b="1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Stream API </a:t>
                      </a:r>
                      <a:r>
                        <a:rPr lang="zh-CN" altLang="en-US" sz="1500" b="1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使用内部迭代</a:t>
                      </a:r>
                      <a:r>
                        <a:rPr lang="en-US" altLang="zh-CN" sz="1500" b="1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——</a:t>
                      </a:r>
                      <a:r>
                        <a:rPr lang="zh-CN" altLang="en-US" sz="1500" b="1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它帮你把迭代做了</a:t>
                      </a:r>
                      <a:r>
                        <a:rPr lang="en-US" altLang="zh-CN" sz="1500" b="1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)</a:t>
                      </a:r>
                      <a:endParaRPr lang="zh-CN" altLang="zh-CN" sz="1500" b="1" kern="1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68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34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Stream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的</a:t>
            </a:r>
            <a:r>
              <a:rPr kumimoji="1" lang="zh-CN" altLang="en-US" b="1" smtClean="0">
                <a:latin typeface="+mn-lt"/>
                <a:ea typeface="宋体" pitchFamily="2" charset="-122"/>
              </a:rPr>
              <a:t>终止操作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75520" y="1808020"/>
            <a:ext cx="8640960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收集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286812"/>
              </p:ext>
            </p:extLst>
          </p:nvPr>
        </p:nvGraphicFramePr>
        <p:xfrm>
          <a:off x="1834952" y="2376886"/>
          <a:ext cx="8149480" cy="8360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6992"/>
                <a:gridCol w="4392488"/>
              </a:tblGrid>
              <a:tr h="1583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  法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描  述</a:t>
                      </a:r>
                      <a:endParaRPr lang="zh-CN" sz="15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</a:tr>
              <a:tr h="5617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collect(Collector c)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将流转换为其他形式。接收一个 </a:t>
                      </a:r>
                      <a:r>
                        <a:rPr lang="en-US" altLang="zh-CN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Collector</a:t>
                      </a:r>
                      <a:r>
                        <a:rPr lang="zh-CN" altLang="en-US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接口的实现，用于给</a:t>
                      </a:r>
                      <a:r>
                        <a:rPr lang="en-US" altLang="zh-CN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Stream</a:t>
                      </a:r>
                      <a:r>
                        <a:rPr lang="zh-CN" altLang="en-US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中元素做汇总的方法</a:t>
                      </a:r>
                      <a:endParaRPr lang="zh-CN" sz="15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063552" y="3933056"/>
            <a:ext cx="76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Collector </a:t>
            </a:r>
            <a:r>
              <a:rPr lang="zh-CN" altLang="en-US" sz="2000" kern="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接口中方法的实现决定了如何对流执行收集操作</a:t>
            </a:r>
            <a:r>
              <a:rPr lang="en-US" altLang="zh-CN" sz="2000" kern="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kern="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如收集到 </a:t>
            </a:r>
            <a:r>
              <a:rPr lang="en-US" altLang="zh-CN" sz="2000" kern="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sz="2000" kern="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lang="zh-CN" altLang="en-US" sz="2000" kern="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Map)</a:t>
            </a:r>
            <a:r>
              <a:rPr lang="zh-CN" altLang="en-US" sz="2000" kern="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。但是 </a:t>
            </a:r>
            <a:r>
              <a:rPr lang="en-US" altLang="zh-CN" sz="2000" kern="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Collectors </a:t>
            </a:r>
            <a:r>
              <a:rPr lang="zh-CN" altLang="en-US" sz="2000" kern="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实用类提供了很多静态方法，可以方便地创建常见收集器实例</a:t>
            </a:r>
            <a:r>
              <a:rPr lang="zh-CN" altLang="en-US" sz="2000" kern="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kern="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具体方法与实例如下表：</a:t>
            </a:r>
            <a:endParaRPr lang="en-US" altLang="zh-CN" sz="2000" kern="1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08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139155"/>
              </p:ext>
            </p:extLst>
          </p:nvPr>
        </p:nvGraphicFramePr>
        <p:xfrm>
          <a:off x="1631505" y="908720"/>
          <a:ext cx="8928993" cy="56915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6331"/>
                <a:gridCol w="2976331"/>
                <a:gridCol w="2976331"/>
              </a:tblGrid>
              <a:tr h="4167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方法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返回类型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作用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rgbClr val="002060"/>
                    </a:solidFill>
                  </a:tcPr>
                </a:tc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toList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List&lt;T&gt;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把流中元素收集到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List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0" smtClean="0">
                          <a:effectLst/>
                        </a:rPr>
                        <a:t>List</a:t>
                      </a:r>
                      <a:r>
                        <a:rPr lang="en-US" sz="1600" kern="0" smtClean="0">
                          <a:effectLst/>
                        </a:rPr>
                        <a:t>&lt;Employee&gt; </a:t>
                      </a:r>
                      <a:r>
                        <a:rPr lang="en-US" sz="1600" u="sng" kern="0" smtClean="0">
                          <a:effectLst/>
                        </a:rPr>
                        <a:t>emps</a:t>
                      </a:r>
                      <a:r>
                        <a:rPr lang="en-US" sz="1600" kern="0" smtClean="0">
                          <a:effectLst/>
                        </a:rPr>
                        <a:t>= list.stream</a:t>
                      </a:r>
                      <a:r>
                        <a:rPr lang="en-US" sz="1600" kern="0">
                          <a:effectLst/>
                        </a:rPr>
                        <a:t>().collect(Collectors.toList());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toSet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Set&lt;T&gt;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把流中元素收集到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Set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smtClean="0">
                          <a:effectLst/>
                        </a:rPr>
                        <a:t>Set&lt;</a:t>
                      </a:r>
                      <a:r>
                        <a:rPr lang="en-US" altLang="zh-CN" sz="1600" kern="0" smtClean="0">
                          <a:effectLst/>
                        </a:rPr>
                        <a:t>Employee</a:t>
                      </a:r>
                      <a:r>
                        <a:rPr lang="en-US" sz="1600" kern="0" smtClean="0">
                          <a:effectLst/>
                        </a:rPr>
                        <a:t>&gt; </a:t>
                      </a:r>
                      <a:r>
                        <a:rPr lang="en-US" altLang="zh-CN" sz="1600" u="sng" kern="0" smtClean="0">
                          <a:effectLst/>
                        </a:rPr>
                        <a:t>emps</a:t>
                      </a:r>
                      <a:r>
                        <a:rPr lang="en-US" sz="1600" kern="0" smtClean="0">
                          <a:effectLst/>
                        </a:rPr>
                        <a:t>= list.stream</a:t>
                      </a:r>
                      <a:r>
                        <a:rPr lang="en-US" sz="1600" kern="0">
                          <a:effectLst/>
                        </a:rPr>
                        <a:t>().collect(Collectors.toSet());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toCollection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Collection&lt;T&gt;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把流中元素收集到创建的集合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smtClean="0">
                          <a:effectLst/>
                        </a:rPr>
                        <a:t>Collection&lt;</a:t>
                      </a:r>
                      <a:r>
                        <a:rPr lang="en-US" altLang="zh-CN" sz="1600" kern="0" smtClean="0">
                          <a:effectLst/>
                        </a:rPr>
                        <a:t>Employee</a:t>
                      </a:r>
                      <a:r>
                        <a:rPr lang="en-US" sz="1600" kern="0" smtClean="0">
                          <a:effectLst/>
                        </a:rPr>
                        <a:t>&gt;</a:t>
                      </a:r>
                      <a:r>
                        <a:rPr lang="en-US" altLang="zh-CN" sz="1600" u="sng" kern="0" smtClean="0">
                          <a:effectLst/>
                        </a:rPr>
                        <a:t>emps</a:t>
                      </a:r>
                      <a:r>
                        <a:rPr lang="en-US" sz="1600" kern="0" smtClean="0">
                          <a:effectLst/>
                        </a:rPr>
                        <a:t>=list.stream</a:t>
                      </a:r>
                      <a:r>
                        <a:rPr lang="en-US" sz="1600" kern="0">
                          <a:effectLst/>
                        </a:rPr>
                        <a:t>().collect(Collectors.toCollection(ArrayList::new));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counting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计算流中元素的个数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long </a:t>
                      </a:r>
                      <a:r>
                        <a:rPr lang="en-US" sz="1600" u="sng" kern="0">
                          <a:effectLst/>
                        </a:rPr>
                        <a:t>count</a:t>
                      </a:r>
                      <a:r>
                        <a:rPr lang="en-US" sz="1600" kern="0">
                          <a:effectLst/>
                        </a:rPr>
                        <a:t> = </a:t>
                      </a:r>
                      <a:r>
                        <a:rPr lang="en-US" sz="1600" kern="0" smtClean="0">
                          <a:effectLst/>
                        </a:rPr>
                        <a:t>list.stream</a:t>
                      </a:r>
                      <a:r>
                        <a:rPr lang="en-US" sz="1600" kern="0">
                          <a:effectLst/>
                        </a:rPr>
                        <a:t>().collect(Collectors.counting());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summingInt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Integer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对流中元素的整数属性求和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smtClean="0">
                          <a:effectLst/>
                        </a:rPr>
                        <a:t>int</a:t>
                      </a:r>
                      <a:r>
                        <a:rPr lang="en-US" sz="1600" u="sng" kern="0" smtClean="0">
                          <a:effectLst/>
                        </a:rPr>
                        <a:t>total</a:t>
                      </a:r>
                      <a:r>
                        <a:rPr lang="en-US" sz="1600" kern="0" smtClean="0">
                          <a:effectLst/>
                        </a:rPr>
                        <a:t>=list.stream</a:t>
                      </a:r>
                      <a:r>
                        <a:rPr lang="en-US" sz="1600" kern="0">
                          <a:effectLst/>
                        </a:rPr>
                        <a:t>().</a:t>
                      </a:r>
                      <a:r>
                        <a:rPr lang="en-US" sz="1600" kern="0" smtClean="0">
                          <a:effectLst/>
                        </a:rPr>
                        <a:t>collect(Collectors.summingInt(Employee::getSalary));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averagingInt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计算流中元素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Integer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属性的平均值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double</a:t>
                      </a:r>
                      <a:r>
                        <a:rPr lang="en-US" sz="1600" u="sng" kern="0">
                          <a:effectLst/>
                        </a:rPr>
                        <a:t>avg</a:t>
                      </a:r>
                      <a:r>
                        <a:rPr lang="en-US" sz="1600" kern="0">
                          <a:effectLst/>
                        </a:rPr>
                        <a:t>= </a:t>
                      </a:r>
                      <a:r>
                        <a:rPr lang="en-US" sz="1600" kern="0" smtClean="0">
                          <a:effectLst/>
                        </a:rPr>
                        <a:t>list.stream</a:t>
                      </a:r>
                      <a:r>
                        <a:rPr lang="en-US" sz="1600" kern="0">
                          <a:effectLst/>
                        </a:rPr>
                        <a:t>().</a:t>
                      </a:r>
                      <a:r>
                        <a:rPr lang="en-US" sz="1600" kern="0" smtClean="0">
                          <a:effectLst/>
                        </a:rPr>
                        <a:t>collect(Collectors.averagingInt(</a:t>
                      </a:r>
                      <a:r>
                        <a:rPr lang="en-US" altLang="zh-CN" sz="1600" kern="0" smtClean="0">
                          <a:effectLst/>
                        </a:rPr>
                        <a:t>Employee::getSalary</a:t>
                      </a:r>
                      <a:r>
                        <a:rPr lang="en-US" sz="1600" kern="0" smtClean="0">
                          <a:effectLst/>
                        </a:rPr>
                        <a:t>));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summarizingInt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IntSummaryStatistics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收集流中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Integer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属性的统计值。如：平均值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IntSummaryStatistics</a:t>
                      </a:r>
                      <a:r>
                        <a:rPr lang="en-US" sz="1600" u="sng" kern="0">
                          <a:effectLst/>
                        </a:rPr>
                        <a:t>iss</a:t>
                      </a:r>
                      <a:r>
                        <a:rPr lang="en-US" sz="1600" kern="0">
                          <a:effectLst/>
                        </a:rPr>
                        <a:t>= </a:t>
                      </a:r>
                      <a:r>
                        <a:rPr lang="en-US" sz="1600" kern="0" smtClean="0">
                          <a:effectLst/>
                        </a:rPr>
                        <a:t>list.stream</a:t>
                      </a:r>
                      <a:r>
                        <a:rPr lang="en-US" sz="1600" kern="0">
                          <a:effectLst/>
                        </a:rPr>
                        <a:t>().</a:t>
                      </a:r>
                      <a:r>
                        <a:rPr lang="en-US" sz="1600" kern="0" smtClean="0">
                          <a:effectLst/>
                        </a:rPr>
                        <a:t>collect(Collectors.summarizingInt(</a:t>
                      </a:r>
                      <a:r>
                        <a:rPr lang="en-US" altLang="zh-CN" sz="1600" kern="0" smtClean="0">
                          <a:effectLst/>
                        </a:rPr>
                        <a:t>Employee::getSalary</a:t>
                      </a:r>
                      <a:r>
                        <a:rPr lang="en-US" sz="1600" kern="0" smtClean="0">
                          <a:effectLst/>
                        </a:rPr>
                        <a:t>));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99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349089"/>
              </p:ext>
            </p:extLst>
          </p:nvPr>
        </p:nvGraphicFramePr>
        <p:xfrm>
          <a:off x="1674526" y="713666"/>
          <a:ext cx="8867328" cy="61717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5776"/>
                <a:gridCol w="2955776"/>
                <a:gridCol w="2955776"/>
              </a:tblGrid>
              <a:tr h="3422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joining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</a:rPr>
                        <a:t>连接流中每个字符串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5998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smtClean="0">
                          <a:effectLst/>
                        </a:rPr>
                        <a:t>String </a:t>
                      </a:r>
                      <a:r>
                        <a:rPr lang="en-US" sz="1800" u="sng" kern="0" smtClean="0">
                          <a:effectLst/>
                        </a:rPr>
                        <a:t>str</a:t>
                      </a:r>
                      <a:r>
                        <a:rPr lang="en-US" sz="1800" kern="0" smtClean="0">
                          <a:effectLst/>
                        </a:rPr>
                        <a:t>=</a:t>
                      </a:r>
                      <a:r>
                        <a:rPr lang="en-US" sz="1800" kern="0" baseline="0" smtClean="0">
                          <a:effectLst/>
                        </a:rPr>
                        <a:t> list</a:t>
                      </a:r>
                      <a:r>
                        <a:rPr lang="en-US" sz="1800" kern="0" smtClean="0">
                          <a:effectLst/>
                        </a:rPr>
                        <a:t>.stream</a:t>
                      </a:r>
                      <a:r>
                        <a:rPr lang="en-US" sz="1800" kern="0">
                          <a:effectLst/>
                        </a:rPr>
                        <a:t>().</a:t>
                      </a:r>
                      <a:r>
                        <a:rPr lang="en-US" sz="1800" kern="0" smtClean="0">
                          <a:effectLst/>
                        </a:rPr>
                        <a:t>map(Employee::</a:t>
                      </a:r>
                      <a:r>
                        <a:rPr lang="en-US" sz="1800" kern="0">
                          <a:effectLst/>
                        </a:rPr>
                        <a:t>getName).collect(Collectors.joining());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22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maxBy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Optional&lt;T&gt;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根据比较器选择最大值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5998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smtClean="0">
                          <a:effectLst/>
                        </a:rPr>
                        <a:t>Optional&lt;Emp&gt;</a:t>
                      </a:r>
                      <a:r>
                        <a:rPr lang="en-US" sz="1600" u="sng" kern="0" smtClean="0">
                          <a:effectLst/>
                        </a:rPr>
                        <a:t>max</a:t>
                      </a:r>
                      <a:r>
                        <a:rPr lang="en-US" sz="1600" kern="0">
                          <a:effectLst/>
                        </a:rPr>
                        <a:t>= </a:t>
                      </a:r>
                      <a:r>
                        <a:rPr lang="en-US" sz="1600" kern="0" smtClean="0">
                          <a:effectLst/>
                        </a:rPr>
                        <a:t>list.stream</a:t>
                      </a:r>
                      <a:r>
                        <a:rPr lang="en-US" sz="1600" kern="0">
                          <a:effectLst/>
                        </a:rPr>
                        <a:t>().</a:t>
                      </a:r>
                      <a:r>
                        <a:rPr lang="en-US" sz="1600" kern="0" smtClean="0">
                          <a:effectLst/>
                        </a:rPr>
                        <a:t>collect(Collectors.maxBy(comparingInt(Employee::getSalary)));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22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minBy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Optional&lt;T&gt;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根据比较器选择最小值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5998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smtClean="0">
                          <a:effectLst/>
                        </a:rPr>
                        <a:t>Optional&lt;Emp&gt; </a:t>
                      </a:r>
                      <a:r>
                        <a:rPr lang="en-US" sz="1600" u="sng" kern="0">
                          <a:effectLst/>
                        </a:rPr>
                        <a:t>min</a:t>
                      </a:r>
                      <a:r>
                        <a:rPr lang="en-US" sz="1600" kern="0">
                          <a:effectLst/>
                        </a:rPr>
                        <a:t> = </a:t>
                      </a:r>
                      <a:r>
                        <a:rPr lang="en-US" sz="1600" kern="0" smtClean="0">
                          <a:effectLst/>
                        </a:rPr>
                        <a:t>list.stream</a:t>
                      </a:r>
                      <a:r>
                        <a:rPr lang="en-US" sz="1600" kern="0">
                          <a:effectLst/>
                        </a:rPr>
                        <a:t>().</a:t>
                      </a:r>
                      <a:r>
                        <a:rPr lang="en-US" sz="1600" kern="0" smtClean="0">
                          <a:effectLst/>
                        </a:rPr>
                        <a:t>collect(Collectors.minBy(comparingInt(Employee::getSalary)));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268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reducing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归约产生的类型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从一个作为累加器的初始值开始，利用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BinaryOperator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与流中元素逐个结合，从而归约成单个值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5998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smtClean="0">
                          <a:effectLst/>
                        </a:rPr>
                        <a:t>int</a:t>
                      </a:r>
                      <a:r>
                        <a:rPr lang="en-US" sz="1800" u="sng" kern="0" smtClean="0">
                          <a:effectLst/>
                        </a:rPr>
                        <a:t>total</a:t>
                      </a:r>
                      <a:r>
                        <a:rPr lang="en-US" sz="1800" u="none" kern="0" smtClean="0">
                          <a:effectLst/>
                        </a:rPr>
                        <a:t>=list</a:t>
                      </a:r>
                      <a:r>
                        <a:rPr lang="en-US" sz="1800" kern="0" smtClean="0">
                          <a:effectLst/>
                        </a:rPr>
                        <a:t>.stream</a:t>
                      </a:r>
                      <a:r>
                        <a:rPr lang="en-US" sz="1800" kern="0">
                          <a:effectLst/>
                        </a:rPr>
                        <a:t>().collect(Collectors.reducing(0, </a:t>
                      </a:r>
                      <a:r>
                        <a:rPr lang="en-US" sz="1800" kern="0" smtClean="0">
                          <a:effectLst/>
                        </a:rPr>
                        <a:t>Employee::getSalar, </a:t>
                      </a:r>
                      <a:r>
                        <a:rPr lang="en-US" sz="1800" kern="0">
                          <a:effectLst/>
                        </a:rPr>
                        <a:t>Integer::sum));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22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collectingAndThen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转换函数返回的类型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包裹另一个收集器，对其结果转换函数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5998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int</a:t>
                      </a:r>
                      <a:r>
                        <a:rPr lang="en-US" sz="1800" u="sng" kern="0">
                          <a:effectLst/>
                        </a:rPr>
                        <a:t>how</a:t>
                      </a:r>
                      <a:r>
                        <a:rPr lang="en-US" sz="1800" kern="0">
                          <a:effectLst/>
                        </a:rPr>
                        <a:t>= </a:t>
                      </a:r>
                      <a:r>
                        <a:rPr lang="en-US" sz="1800" kern="0" smtClean="0">
                          <a:effectLst/>
                        </a:rPr>
                        <a:t>list.stream</a:t>
                      </a:r>
                      <a:r>
                        <a:rPr lang="en-US" sz="1800" kern="0">
                          <a:effectLst/>
                        </a:rPr>
                        <a:t>().collect(Collectors.collectingAndThen(Collectors.toList(), List::size));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22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groupingBy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Map&lt;K, List&lt;T&gt;&gt;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根据某属性值对流分组，属性为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，结果为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51990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smtClean="0">
                          <a:effectLst/>
                        </a:rPr>
                        <a:t>Map&lt;Emp.Status, List&lt;Emp&gt;&gt; </a:t>
                      </a:r>
                      <a:r>
                        <a:rPr lang="en-US" sz="1800" kern="0">
                          <a:effectLst/>
                        </a:rPr>
                        <a:t>map= </a:t>
                      </a:r>
                      <a:r>
                        <a:rPr lang="en-US" sz="1800" kern="0" smtClean="0">
                          <a:effectLst/>
                        </a:rPr>
                        <a:t>list.stream()</a:t>
                      </a:r>
                      <a:endParaRPr lang="zh-CN" sz="18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			.</a:t>
                      </a:r>
                      <a:r>
                        <a:rPr lang="en-US" sz="1800" kern="0" smtClean="0">
                          <a:effectLst/>
                        </a:rPr>
                        <a:t>collect(Collectors.groupingBy(Employee::getStatus));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22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partitioningBy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Map&lt;Boolean, List&lt;T&gt;&gt;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根据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或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进行分区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5998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smtClean="0">
                          <a:effectLst/>
                        </a:rPr>
                        <a:t>Map&lt;Boolean,List&lt;Emp&gt;&gt;</a:t>
                      </a:r>
                      <a:r>
                        <a:rPr lang="en-US" sz="1600" u="sng" kern="0">
                          <a:effectLst/>
                        </a:rPr>
                        <a:t>vd</a:t>
                      </a:r>
                      <a:r>
                        <a:rPr lang="en-US" sz="1600" kern="0">
                          <a:effectLst/>
                        </a:rPr>
                        <a:t>= </a:t>
                      </a:r>
                      <a:r>
                        <a:rPr lang="en-US" sz="1600" kern="0" smtClean="0">
                          <a:effectLst/>
                        </a:rPr>
                        <a:t>list.stream</a:t>
                      </a:r>
                      <a:r>
                        <a:rPr lang="en-US" sz="1600" kern="0">
                          <a:effectLst/>
                        </a:rPr>
                        <a:t>().</a:t>
                      </a:r>
                      <a:r>
                        <a:rPr lang="en-US" sz="1600" kern="0" smtClean="0">
                          <a:effectLst/>
                        </a:rPr>
                        <a:t>collect(Collectors.partitioningBy(Employee::getManage));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99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857256"/>
          </a:xfrm>
        </p:spPr>
        <p:txBody>
          <a:bodyPr>
            <a:normAutofit/>
          </a:bodyPr>
          <a:lstStyle/>
          <a:p>
            <a:r>
              <a:rPr lang="en-US" altLang="zh-CN" sz="4800" b="1">
                <a:ea typeface="宋体" pitchFamily="2" charset="-122"/>
              </a:rPr>
              <a:t>1-Lambda</a:t>
            </a:r>
            <a:r>
              <a:rPr lang="zh-CN" altLang="en-US" sz="4800" b="1">
                <a:ea typeface="宋体" pitchFamily="2" charset="-122"/>
              </a:rPr>
              <a:t>表达式</a:t>
            </a:r>
            <a:endParaRPr lang="zh-CN" altLang="en-US" sz="4800" b="1"/>
          </a:p>
        </p:txBody>
      </p:sp>
    </p:spTree>
    <p:extLst>
      <p:ext uri="{BB962C8B-B14F-4D97-AF65-F5344CB8AC3E}">
        <p14:creationId xmlns:p14="http://schemas.microsoft.com/office/powerpoint/2010/main" val="220798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87688" y="692696"/>
            <a:ext cx="5445418" cy="792088"/>
          </a:xfrm>
        </p:spPr>
        <p:txBody>
          <a:bodyPr>
            <a:normAutofit/>
          </a:bodyPr>
          <a:lstStyle/>
          <a:p>
            <a:r>
              <a:rPr kumimoji="1" lang="zh-CN" altLang="en-US" b="1">
                <a:latin typeface="+mn-lt"/>
                <a:ea typeface="宋体" pitchFamily="2" charset="-122"/>
              </a:rPr>
              <a:t>并行</a:t>
            </a:r>
            <a:r>
              <a:rPr kumimoji="1" lang="zh-CN" altLang="en-US" b="1" smtClean="0">
                <a:latin typeface="+mn-lt"/>
                <a:ea typeface="宋体" pitchFamily="2" charset="-122"/>
              </a:rPr>
              <a:t>流与</a:t>
            </a:r>
            <a:r>
              <a:rPr kumimoji="1" lang="zh-CN" altLang="en-US" b="1">
                <a:latin typeface="+mn-lt"/>
                <a:ea typeface="宋体" pitchFamily="2" charset="-122"/>
              </a:rPr>
              <a:t>串行</a:t>
            </a:r>
            <a:r>
              <a:rPr kumimoji="1" lang="zh-CN" altLang="en-US" b="1" smtClean="0">
                <a:latin typeface="+mn-lt"/>
                <a:ea typeface="宋体" pitchFamily="2" charset="-122"/>
              </a:rPr>
              <a:t>流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47528" y="1771070"/>
            <a:ext cx="86409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并行流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就是把一个内容分成多个数据块，并用不同的线程分别处理每个数据块的流。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Java 8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中将并行进行了优化，我们可以很容易的对数据进行并行操作。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Stream API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可以声明性地通过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parallel()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与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sequential()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在并行流与顺序流之间进行切换。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414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7528" y="1484784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Fork/Join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框架：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就是在必要的情况下，将一个大任务，进行拆分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(fork)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成若干个小任务（拆到不可再拆时），再将一个个的小任务运算的结果进行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join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汇总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87688" y="692696"/>
            <a:ext cx="5445418" cy="792088"/>
          </a:xfrm>
        </p:spPr>
        <p:txBody>
          <a:bodyPr>
            <a:normAutofit/>
          </a:bodyPr>
          <a:lstStyle/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了解 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Fork/Join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框架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177" y="2408115"/>
            <a:ext cx="5291224" cy="4317575"/>
          </a:xfrm>
          <a:prstGeom prst="rect">
            <a:avLst/>
          </a:prstGeom>
        </p:spPr>
      </p:pic>
      <p:sp>
        <p:nvSpPr>
          <p:cNvPr id="58" name="矩形 57"/>
          <p:cNvSpPr/>
          <p:nvPr/>
        </p:nvSpPr>
        <p:spPr>
          <a:xfrm>
            <a:off x="7705305" y="2927178"/>
            <a:ext cx="1728192" cy="10081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任务递归分配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成若干小任务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917126" y="4681760"/>
            <a:ext cx="1129212" cy="4184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并行求值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063775" y="292717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fork</a:t>
            </a:r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6216576" y="292717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fork</a:t>
            </a:r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4628020" y="359496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fork</a:t>
            </a:r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6623070" y="359496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fork</a:t>
            </a:r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4627698" y="532220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join</a:t>
            </a:r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5614958" y="602593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join</a:t>
            </a:r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6657628" y="532220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join</a:t>
            </a:r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7359147" y="5846716"/>
            <a:ext cx="2074351" cy="4184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部分</a:t>
            </a:r>
            <a:r>
              <a:rPr lang="zh-CN" altLang="en-US">
                <a:solidFill>
                  <a:schemeClr val="tx1"/>
                </a:solidFill>
              </a:rPr>
              <a:t>结果进行合并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2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711624" y="693246"/>
            <a:ext cx="6768752" cy="792088"/>
          </a:xfrm>
        </p:spPr>
        <p:txBody>
          <a:bodyPr>
            <a:normAutofit fontScale="90000"/>
          </a:bodyPr>
          <a:lstStyle/>
          <a:p>
            <a:r>
              <a:rPr lang="en-US" altLang="zh-CN" b="1" smtClean="0">
                <a:latin typeface="宋体" panose="02010600030101010101" pitchFamily="2" charset="-122"/>
                <a:ea typeface="宋体" panose="02010600030101010101" pitchFamily="2" charset="-122"/>
              </a:rPr>
              <a:t>Fork/Join </a:t>
            </a:r>
            <a:r>
              <a:rPr lang="zh-CN" altLang="zh-CN" b="1" smtClean="0">
                <a:latin typeface="宋体" panose="02010600030101010101" pitchFamily="2" charset="-122"/>
                <a:ea typeface="宋体" panose="02010600030101010101" pitchFamily="2" charset="-122"/>
              </a:rPr>
              <a:t>框架与传统线程池的区别</a:t>
            </a:r>
            <a:endParaRPr kumimoji="1" lang="zh-CN" altLang="en-US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11524" y="1628801"/>
            <a:ext cx="85689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采用 “工作窃取”模式（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work-stealing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）：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当执行新的任务时它可以将其拆分分成更小的任务执行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，并将小任务加到线程队列中，然后再从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一个随机线程的队列中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偷一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个并把它放在自己的队列中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相对于一般的线程池实现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,fork/join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框架的优势体现在对其中包含的任务的处理方式上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在一般的线程池中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如果一个线程正在执行的任务由于某些原因无法继续运行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那么该线程会处于等待状态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而在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fork/join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框架实现中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如果某个子问题由于等待另外一个子问题的完成而无法继续运行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那么处理该子问题的线程会主动寻找其他尚未运行的子问题来执行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这种方式减少了线程的等待时间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提高了性能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713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857256"/>
          </a:xfrm>
        </p:spPr>
        <p:txBody>
          <a:bodyPr>
            <a:normAutofit/>
          </a:bodyPr>
          <a:lstStyle/>
          <a:p>
            <a:r>
              <a:rPr lang="en-US" altLang="zh-CN" sz="4800" b="1">
                <a:ea typeface="宋体" pitchFamily="2" charset="-122"/>
              </a:rPr>
              <a:t>5-</a:t>
            </a:r>
            <a:r>
              <a:rPr lang="zh-CN" altLang="en-US" sz="4800" b="1">
                <a:ea typeface="宋体" pitchFamily="2" charset="-122"/>
              </a:rPr>
              <a:t>新时间日期 </a:t>
            </a:r>
            <a:r>
              <a:rPr lang="en-US" altLang="zh-CN" sz="4800" b="1">
                <a:ea typeface="宋体" pitchFamily="2" charset="-122"/>
              </a:rPr>
              <a:t>API</a:t>
            </a:r>
            <a:endParaRPr lang="zh-CN" altLang="en-US" sz="4800" b="1"/>
          </a:p>
        </p:txBody>
      </p:sp>
    </p:spTree>
    <p:extLst>
      <p:ext uri="{BB962C8B-B14F-4D97-AF65-F5344CB8AC3E}">
        <p14:creationId xmlns:p14="http://schemas.microsoft.com/office/powerpoint/2010/main" val="174677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4052" y="785794"/>
            <a:ext cx="8229600" cy="857256"/>
          </a:xfrm>
        </p:spPr>
        <p:txBody>
          <a:bodyPr>
            <a:normAutofit fontScale="90000"/>
          </a:bodyPr>
          <a:lstStyle/>
          <a:p>
            <a:r>
              <a:rPr lang="zh-CN" altLang="en-US" b="1" smtClean="0">
                <a:latin typeface="+mn-lt"/>
                <a:ea typeface="宋体" pitchFamily="2" charset="-122"/>
              </a:rPr>
              <a:t>使用 </a:t>
            </a:r>
            <a:r>
              <a:rPr lang="en-US" altLang="zh-CN" b="1">
                <a:latin typeface="+mn-lt"/>
                <a:ea typeface="宋体" pitchFamily="2" charset="-122"/>
              </a:rPr>
              <a:t>LocalDate</a:t>
            </a:r>
            <a:r>
              <a:rPr lang="zh-CN" altLang="en-US" b="1">
                <a:latin typeface="+mn-lt"/>
                <a:ea typeface="宋体" pitchFamily="2" charset="-122"/>
              </a:rPr>
              <a:t>、</a:t>
            </a:r>
            <a:r>
              <a:rPr lang="en-US" altLang="zh-CN" b="1">
                <a:latin typeface="+mn-lt"/>
                <a:ea typeface="宋体" pitchFamily="2" charset="-122"/>
              </a:rPr>
              <a:t>LocalTime</a:t>
            </a:r>
            <a:r>
              <a:rPr lang="zh-CN" altLang="en-US" b="1">
                <a:latin typeface="+mn-lt"/>
                <a:ea typeface="宋体" pitchFamily="2" charset="-122"/>
              </a:rPr>
              <a:t>、</a:t>
            </a:r>
            <a:r>
              <a:rPr lang="en-US" altLang="zh-CN" b="1">
                <a:latin typeface="+mn-lt"/>
                <a:ea typeface="宋体" pitchFamily="2" charset="-122"/>
              </a:rPr>
              <a:t>LocalDateTime</a:t>
            </a:r>
            <a:endParaRPr lang="zh-CN" altLang="en-US" b="1">
              <a:latin typeface="+mn-lt"/>
              <a:ea typeface="宋体" pitchFamily="2" charset="-122"/>
            </a:endParaRP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7568" y="1844824"/>
            <a:ext cx="7696200" cy="43971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>
                <a:ea typeface="宋体" pitchFamily="2" charset="-122"/>
              </a:rPr>
              <a:t>LocalDate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>
                <a:ea typeface="宋体" pitchFamily="2" charset="-122"/>
              </a:rPr>
              <a:t>LocalTime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>
                <a:ea typeface="宋体" pitchFamily="2" charset="-122"/>
              </a:rPr>
              <a:t>LocalDateTime </a:t>
            </a:r>
            <a:r>
              <a:rPr lang="zh-CN" altLang="en-US">
                <a:ea typeface="宋体" pitchFamily="2" charset="-122"/>
              </a:rPr>
              <a:t>类的实例是</a:t>
            </a:r>
            <a:r>
              <a:rPr lang="zh-CN" altLang="en-US">
                <a:solidFill>
                  <a:srgbClr val="FF0000"/>
                </a:solidFill>
                <a:ea typeface="宋体" pitchFamily="2" charset="-122"/>
              </a:rPr>
              <a:t>不可变的对象</a:t>
            </a:r>
            <a:r>
              <a:rPr lang="zh-CN" altLang="en-US">
                <a:ea typeface="宋体" pitchFamily="2" charset="-122"/>
              </a:rPr>
              <a:t>，分别表示使用 </a:t>
            </a:r>
            <a:r>
              <a:rPr lang="en-US" altLang="zh-CN">
                <a:ea typeface="宋体" pitchFamily="2" charset="-122"/>
              </a:rPr>
              <a:t>ISO-8601</a:t>
            </a:r>
            <a:r>
              <a:rPr lang="zh-CN" altLang="en-US">
                <a:ea typeface="宋体" pitchFamily="2" charset="-122"/>
              </a:rPr>
              <a:t>日历系统的日期、时间、日期和时间。它们提供了简单的日期或时间，并不包含当前的时间信息。也不包含与时区相关的信息</a:t>
            </a:r>
            <a:r>
              <a:rPr lang="zh-CN" altLang="en-US" smtClean="0">
                <a:ea typeface="宋体" pitchFamily="2" charset="-122"/>
              </a:rPr>
              <a:t>。</a:t>
            </a:r>
            <a:endParaRPr lang="en-US" altLang="zh-CN" smtClean="0"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endParaRPr lang="zh-CN" altLang="en-US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>
                <a:ea typeface="宋体" pitchFamily="2" charset="-122"/>
              </a:rPr>
              <a:t> </a:t>
            </a:r>
            <a:r>
              <a:rPr lang="en-US" altLang="zh-CN" sz="1400">
                <a:ea typeface="宋体" pitchFamily="2" charset="-122"/>
              </a:rPr>
              <a:t>     </a:t>
            </a:r>
            <a:r>
              <a:rPr lang="zh-CN" altLang="en-US" sz="1400">
                <a:ea typeface="宋体" pitchFamily="2" charset="-122"/>
              </a:rPr>
              <a:t>注</a:t>
            </a:r>
            <a:r>
              <a:rPr lang="zh-CN" altLang="en-US" sz="1400">
                <a:ea typeface="宋体" pitchFamily="2" charset="-122"/>
              </a:rPr>
              <a:t>：</a:t>
            </a:r>
            <a:r>
              <a:rPr lang="en-US" altLang="zh-CN" sz="1400">
                <a:ea typeface="宋体" pitchFamily="2" charset="-122"/>
              </a:rPr>
              <a:t>ISO-8601</a:t>
            </a:r>
            <a:r>
              <a:rPr lang="zh-CN" altLang="en-US" sz="1400">
                <a:ea typeface="宋体" pitchFamily="2" charset="-122"/>
              </a:rPr>
              <a:t>日历系统是国际标准化组织制定的现代公民的日期和时间的表示法</a:t>
            </a:r>
          </a:p>
        </p:txBody>
      </p:sp>
    </p:spTree>
    <p:extLst>
      <p:ext uri="{BB962C8B-B14F-4D97-AF65-F5344CB8AC3E}">
        <p14:creationId xmlns:p14="http://schemas.microsoft.com/office/powerpoint/2010/main" val="254224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631503" y="764707"/>
          <a:ext cx="8928994" cy="59046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9279"/>
                <a:gridCol w="2489279"/>
                <a:gridCol w="3950436"/>
              </a:tblGrid>
              <a:tr h="2512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方法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示例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81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now()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静态方法，根据当前时间创建对象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LocalDate localDate = LocalDate.now();</a:t>
                      </a:r>
                      <a:endParaRPr lang="zh-CN" sz="200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LocalTime localTime = LocalTime.now();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LocalDateTime localDateTime = LocalDateTime.now();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375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of()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静态方法，根据指定日期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时间创建对象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LocalDate localDate = LocalDate.of(2016, 10, 26);</a:t>
                      </a:r>
                      <a:endParaRPr lang="zh-CN" sz="200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LocalTime localTime = LocalTime.of(02, 22, 56);</a:t>
                      </a:r>
                      <a:endParaRPr lang="zh-CN" sz="200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LocalDateTime localDateTime = LocalDateTime.of(2016, 10, 26, 12, 10, 55);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8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plusDays, plusWeeks, 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plusMonths, plusYears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向当前 </a:t>
                      </a:r>
                      <a:r>
                        <a:rPr lang="en-US" sz="1200" kern="100">
                          <a:effectLst/>
                        </a:rPr>
                        <a:t>LocalDate </a:t>
                      </a:r>
                      <a:r>
                        <a:rPr lang="zh-CN" sz="1200" kern="100">
                          <a:effectLst/>
                        </a:rPr>
                        <a:t>对象添加几天、几周、几个月、几年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8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minusDays, minusWeeks,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minusMonths, minusYears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从当前 </a:t>
                      </a:r>
                      <a:r>
                        <a:rPr lang="en-US" sz="1200" kern="100">
                          <a:effectLst/>
                        </a:rPr>
                        <a:t>LocalDate </a:t>
                      </a:r>
                      <a:r>
                        <a:rPr lang="zh-CN" sz="1200" kern="100">
                          <a:effectLst/>
                        </a:rPr>
                        <a:t>对象减去几天、几周、几个月、几年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93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plus, minus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添加或减少一个</a:t>
                      </a:r>
                      <a:r>
                        <a:rPr lang="en-US" sz="1200" kern="100">
                          <a:effectLst/>
                        </a:rPr>
                        <a:t> Duration </a:t>
                      </a:r>
                      <a:r>
                        <a:rPr lang="zh-CN" sz="1200" kern="100">
                          <a:effectLst/>
                        </a:rPr>
                        <a:t>或</a:t>
                      </a:r>
                      <a:r>
                        <a:rPr lang="en-US" sz="1200" kern="100">
                          <a:effectLst/>
                        </a:rPr>
                        <a:t> Period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375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withDayOfMonth,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withDayOfYear,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withMonth,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withYear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将月份天数、年份天数、月份、年份修改为指定的值并返回新的</a:t>
                      </a:r>
                      <a:r>
                        <a:rPr lang="en-US" sz="1200" kern="100">
                          <a:effectLst/>
                        </a:rPr>
                        <a:t> LocalDate </a:t>
                      </a:r>
                      <a:r>
                        <a:rPr lang="zh-CN" sz="1200" kern="100">
                          <a:effectLst/>
                        </a:rPr>
                        <a:t>对象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93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getDayOfMonth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获得月份天数</a:t>
                      </a:r>
                      <a:r>
                        <a:rPr lang="en-US" sz="1200" kern="100">
                          <a:effectLst/>
                        </a:rPr>
                        <a:t>(1-31)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93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getDayOfYear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获得年份天数</a:t>
                      </a:r>
                      <a:r>
                        <a:rPr lang="en-US" sz="1200" kern="100">
                          <a:effectLst/>
                        </a:rPr>
                        <a:t>(1-366)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8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getDayOfWeek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获得星期几</a:t>
                      </a:r>
                      <a:r>
                        <a:rPr lang="en-US" sz="1200" kern="100">
                          <a:effectLst/>
                        </a:rPr>
                        <a:t>(</a:t>
                      </a:r>
                      <a:r>
                        <a:rPr lang="zh-CN" sz="1200" kern="100">
                          <a:effectLst/>
                        </a:rPr>
                        <a:t>返回一个</a:t>
                      </a:r>
                      <a:r>
                        <a:rPr lang="en-US" sz="1200" kern="100">
                          <a:effectLst/>
                        </a:rPr>
                        <a:t> DayOfWeek </a:t>
                      </a:r>
                      <a:r>
                        <a:rPr lang="zh-CN" sz="1200" kern="100">
                          <a:effectLst/>
                        </a:rPr>
                        <a:t>枚举值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93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getMonth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获得月份</a:t>
                      </a:r>
                      <a:r>
                        <a:rPr lang="en-US" sz="1200" kern="100">
                          <a:effectLst/>
                        </a:rPr>
                        <a:t>, </a:t>
                      </a:r>
                      <a:r>
                        <a:rPr lang="zh-CN" sz="1200" kern="100">
                          <a:effectLst/>
                        </a:rPr>
                        <a:t>返回一个</a:t>
                      </a:r>
                      <a:r>
                        <a:rPr lang="en-US" sz="1200" kern="100">
                          <a:effectLst/>
                        </a:rPr>
                        <a:t> Month </a:t>
                      </a:r>
                      <a:r>
                        <a:rPr lang="zh-CN" sz="1200" kern="100">
                          <a:effectLst/>
                        </a:rPr>
                        <a:t>枚举值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93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getMonthValue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获得月份</a:t>
                      </a:r>
                      <a:r>
                        <a:rPr lang="en-US" sz="1200" kern="100">
                          <a:effectLst/>
                        </a:rPr>
                        <a:t>(1-12)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93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getYear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获得年份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8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until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获得两个日期之间的 </a:t>
                      </a:r>
                      <a:r>
                        <a:rPr lang="en-US" sz="1200" kern="100">
                          <a:effectLst/>
                        </a:rPr>
                        <a:t>Period </a:t>
                      </a:r>
                      <a:r>
                        <a:rPr lang="zh-CN" sz="1200" kern="100">
                          <a:effectLst/>
                        </a:rPr>
                        <a:t>对象，或者指定 </a:t>
                      </a:r>
                      <a:r>
                        <a:rPr lang="en-US" sz="1200" kern="100">
                          <a:effectLst/>
                        </a:rPr>
                        <a:t>ChronoUnits </a:t>
                      </a:r>
                      <a:r>
                        <a:rPr lang="zh-CN" sz="1200" kern="100">
                          <a:effectLst/>
                        </a:rPr>
                        <a:t>的数字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93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isBefore, isAfter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比较两个 </a:t>
                      </a:r>
                      <a:r>
                        <a:rPr lang="en-US" sz="1200" kern="100">
                          <a:effectLst/>
                        </a:rPr>
                        <a:t>LocalDate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93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isLeapYear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判断是否是闰年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36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4052" y="785794"/>
            <a:ext cx="8229600" cy="857256"/>
          </a:xfrm>
        </p:spPr>
        <p:txBody>
          <a:bodyPr>
            <a:normAutofit/>
          </a:bodyPr>
          <a:lstStyle/>
          <a:p>
            <a:r>
              <a:rPr lang="en-US" altLang="zh-CN" b="1">
                <a:latin typeface="+mn-lt"/>
                <a:ea typeface="宋体" pitchFamily="2" charset="-122"/>
              </a:rPr>
              <a:t>Instant </a:t>
            </a:r>
            <a:r>
              <a:rPr lang="zh-CN" altLang="en-US" b="1">
                <a:latin typeface="+mn-lt"/>
                <a:ea typeface="宋体" pitchFamily="2" charset="-122"/>
              </a:rPr>
              <a:t>时间戳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7568" y="1844824"/>
            <a:ext cx="7696200" cy="43971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>
                <a:ea typeface="宋体" pitchFamily="2" charset="-122"/>
              </a:rPr>
              <a:t>用于“时间戳”的运算。它是以</a:t>
            </a:r>
            <a:r>
              <a:rPr lang="en-US" altLang="zh-CN">
                <a:ea typeface="宋体" pitchFamily="2" charset="-122"/>
              </a:rPr>
              <a:t>Unix</a:t>
            </a:r>
            <a:r>
              <a:rPr lang="zh-CN" altLang="en-US">
                <a:ea typeface="宋体" pitchFamily="2" charset="-122"/>
              </a:rPr>
              <a:t>元年</a:t>
            </a:r>
            <a:r>
              <a:rPr lang="en-US" altLang="zh-CN">
                <a:ea typeface="宋体" pitchFamily="2" charset="-122"/>
              </a:rPr>
              <a:t>(</a:t>
            </a:r>
            <a:r>
              <a:rPr lang="zh-CN" altLang="en-US">
                <a:ea typeface="宋体" pitchFamily="2" charset="-122"/>
              </a:rPr>
              <a:t>传统的设定为</a:t>
            </a:r>
            <a:r>
              <a:rPr lang="en-US" altLang="zh-CN">
                <a:ea typeface="宋体" pitchFamily="2" charset="-122"/>
              </a:rPr>
              <a:t>UTC</a:t>
            </a:r>
            <a:r>
              <a:rPr lang="zh-CN" altLang="en-US">
                <a:ea typeface="宋体" pitchFamily="2" charset="-122"/>
              </a:rPr>
              <a:t>时区</a:t>
            </a:r>
            <a:r>
              <a:rPr lang="en-US" altLang="zh-CN">
                <a:ea typeface="宋体" pitchFamily="2" charset="-122"/>
              </a:rPr>
              <a:t>1970</a:t>
            </a:r>
            <a:r>
              <a:rPr lang="zh-CN" altLang="en-US">
                <a:ea typeface="宋体" pitchFamily="2" charset="-122"/>
              </a:rPr>
              <a:t>年</a:t>
            </a:r>
            <a:r>
              <a:rPr lang="en-US" altLang="zh-CN">
                <a:ea typeface="宋体" pitchFamily="2" charset="-122"/>
              </a:rPr>
              <a:t>1</a:t>
            </a:r>
            <a:r>
              <a:rPr lang="zh-CN" altLang="en-US">
                <a:ea typeface="宋体" pitchFamily="2" charset="-122"/>
              </a:rPr>
              <a:t>月</a:t>
            </a:r>
            <a:r>
              <a:rPr lang="en-US" altLang="zh-CN">
                <a:ea typeface="宋体" pitchFamily="2" charset="-122"/>
              </a:rPr>
              <a:t>1</a:t>
            </a:r>
            <a:r>
              <a:rPr lang="zh-CN" altLang="en-US">
                <a:ea typeface="宋体" pitchFamily="2" charset="-122"/>
              </a:rPr>
              <a:t>日午夜时分</a:t>
            </a:r>
            <a:r>
              <a:rPr lang="en-US" altLang="zh-CN">
                <a:ea typeface="宋体" pitchFamily="2" charset="-122"/>
              </a:rPr>
              <a:t>)</a:t>
            </a:r>
            <a:r>
              <a:rPr lang="zh-CN" altLang="en-US">
                <a:ea typeface="宋体" pitchFamily="2" charset="-122"/>
              </a:rPr>
              <a:t>开始</a:t>
            </a:r>
            <a:r>
              <a:rPr lang="zh-CN" altLang="en-US" smtClean="0">
                <a:ea typeface="宋体" pitchFamily="2" charset="-122"/>
              </a:rPr>
              <a:t>所</a:t>
            </a:r>
            <a:r>
              <a:rPr lang="zh-CN" altLang="en-US">
                <a:ea typeface="宋体" pitchFamily="2" charset="-122"/>
              </a:rPr>
              <a:t>经历</a:t>
            </a:r>
            <a:r>
              <a:rPr lang="zh-CN" altLang="en-US" smtClean="0">
                <a:ea typeface="宋体" pitchFamily="2" charset="-122"/>
              </a:rPr>
              <a:t>的</a:t>
            </a:r>
            <a:r>
              <a:rPr lang="zh-CN" altLang="en-US">
                <a:ea typeface="宋体" pitchFamily="2" charset="-122"/>
              </a:rPr>
              <a:t>描述进行运算</a:t>
            </a:r>
            <a:endParaRPr lang="zh-CN" altLang="en-US" sz="14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526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4052" y="785794"/>
            <a:ext cx="8229600" cy="857256"/>
          </a:xfrm>
        </p:spPr>
        <p:txBody>
          <a:bodyPr>
            <a:normAutofit/>
          </a:bodyPr>
          <a:lstStyle/>
          <a:p>
            <a:r>
              <a:rPr lang="en-US" altLang="zh-CN" b="1" smtClean="0">
                <a:latin typeface="+mn-lt"/>
                <a:ea typeface="宋体" pitchFamily="2" charset="-122"/>
              </a:rPr>
              <a:t>Duration </a:t>
            </a:r>
            <a:r>
              <a:rPr lang="zh-CN" altLang="en-US" b="1">
                <a:latin typeface="+mn-lt"/>
                <a:ea typeface="宋体" pitchFamily="2" charset="-122"/>
              </a:rPr>
              <a:t>和 </a:t>
            </a:r>
            <a:r>
              <a:rPr lang="en-US" altLang="zh-CN" b="1">
                <a:latin typeface="+mn-lt"/>
                <a:ea typeface="宋体" pitchFamily="2" charset="-122"/>
              </a:rPr>
              <a:t>Period</a:t>
            </a:r>
            <a:endParaRPr lang="zh-CN" altLang="en-US" b="1">
              <a:latin typeface="+mn-lt"/>
              <a:ea typeface="宋体" pitchFamily="2" charset="-122"/>
            </a:endParaRP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7568" y="1844824"/>
            <a:ext cx="7696200" cy="43971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>
                <a:ea typeface="宋体" pitchFamily="2" charset="-122"/>
              </a:rPr>
              <a:t>Duration:</a:t>
            </a:r>
            <a:r>
              <a:rPr lang="zh-CN" altLang="en-US">
                <a:ea typeface="宋体" pitchFamily="2" charset="-122"/>
              </a:rPr>
              <a:t>用于计算两个“时间”间隔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>
                <a:ea typeface="宋体" pitchFamily="2" charset="-122"/>
              </a:rPr>
              <a:t>Period:</a:t>
            </a:r>
            <a:r>
              <a:rPr lang="zh-CN" altLang="en-US">
                <a:ea typeface="宋体" pitchFamily="2" charset="-122"/>
              </a:rPr>
              <a:t>用于计算两个“日期”间隔</a:t>
            </a:r>
          </a:p>
        </p:txBody>
      </p:sp>
    </p:spTree>
    <p:extLst>
      <p:ext uri="{BB962C8B-B14F-4D97-AF65-F5344CB8AC3E}">
        <p14:creationId xmlns:p14="http://schemas.microsoft.com/office/powerpoint/2010/main" val="139838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4052" y="785794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b="1">
                <a:ea typeface="宋体" pitchFamily="2" charset="-122"/>
              </a:rPr>
              <a:t>日期的</a:t>
            </a:r>
            <a:r>
              <a:rPr lang="zh-CN" altLang="en-US" b="1" smtClean="0">
                <a:ea typeface="宋体" pitchFamily="2" charset="-122"/>
              </a:rPr>
              <a:t>操纵</a:t>
            </a:r>
            <a:endParaRPr lang="zh-CN" altLang="en-US" b="1">
              <a:latin typeface="+mn-lt"/>
              <a:ea typeface="宋体" pitchFamily="2" charset="-122"/>
            </a:endParaRP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7568" y="1844824"/>
            <a:ext cx="7696200" cy="43971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>
                <a:ea typeface="宋体" pitchFamily="2" charset="-122"/>
              </a:rPr>
              <a:t>TemporalAdjuster : </a:t>
            </a:r>
            <a:r>
              <a:rPr lang="zh-CN" altLang="en-US" sz="2400">
                <a:ea typeface="宋体" pitchFamily="2" charset="-122"/>
              </a:rPr>
              <a:t>时间校正器。有时我们可能需要获取例如：将日期调整到“下个周日”等操作。</a:t>
            </a:r>
            <a:endParaRPr lang="en-US" altLang="zh-CN" sz="2400"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>
                <a:ea typeface="宋体" pitchFamily="2" charset="-122"/>
              </a:rPr>
              <a:t>TemporalAdjuster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s </a:t>
            </a:r>
            <a:r>
              <a:rPr lang="en-US" altLang="zh-CN" sz="2400">
                <a:ea typeface="宋体" pitchFamily="2" charset="-122"/>
              </a:rPr>
              <a:t>: </a:t>
            </a:r>
            <a:r>
              <a:rPr lang="zh-CN" altLang="en-US" sz="2400">
                <a:ea typeface="宋体" pitchFamily="2" charset="-122"/>
              </a:rPr>
              <a:t>该类通过静态方法提供了大量的常用 </a:t>
            </a:r>
            <a:r>
              <a:rPr lang="en-US" altLang="zh-CN" sz="2400">
                <a:ea typeface="宋体" pitchFamily="2" charset="-122"/>
              </a:rPr>
              <a:t>TemporalAdjuster </a:t>
            </a:r>
            <a:r>
              <a:rPr lang="zh-CN" altLang="en-US" sz="2400">
                <a:ea typeface="宋体" pitchFamily="2" charset="-122"/>
              </a:rPr>
              <a:t>的实现。</a:t>
            </a:r>
            <a:endParaRPr lang="en-US" altLang="zh-CN" sz="2400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>
                <a:ea typeface="宋体" pitchFamily="2" charset="-122"/>
              </a:rPr>
              <a:t>         </a:t>
            </a:r>
            <a:r>
              <a:rPr lang="zh-CN" altLang="en-US" sz="1800">
                <a:ea typeface="宋体" pitchFamily="2" charset="-122"/>
              </a:rPr>
              <a:t>例如获取下个周日：</a:t>
            </a:r>
            <a:endParaRPr lang="en-US" altLang="zh-CN" sz="1800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5" y="4869160"/>
            <a:ext cx="6854185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9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4052" y="785794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b="1" smtClean="0">
                <a:latin typeface="+mn-lt"/>
                <a:ea typeface="宋体" pitchFamily="2" charset="-122"/>
              </a:rPr>
              <a:t>解析</a:t>
            </a:r>
            <a:r>
              <a:rPr lang="zh-CN" altLang="en-US" b="1">
                <a:latin typeface="+mn-lt"/>
                <a:ea typeface="宋体" pitchFamily="2" charset="-122"/>
              </a:rPr>
              <a:t>与格式化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35560" y="1700808"/>
            <a:ext cx="7696200" cy="4397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ea typeface="宋体" pitchFamily="2" charset="-122"/>
              </a:rPr>
              <a:t>java.time.format.DateTimeFormatter </a:t>
            </a:r>
            <a:r>
              <a:rPr lang="zh-CN" altLang="en-US" sz="2400">
                <a:ea typeface="宋体" pitchFamily="2" charset="-122"/>
              </a:rPr>
              <a:t>类：该类提供了三种格式化方法：</a:t>
            </a:r>
            <a:endParaRPr lang="en-US" altLang="zh-CN" sz="2400"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>
                <a:ea typeface="宋体" pitchFamily="2" charset="-122"/>
              </a:rPr>
              <a:t>预定</a:t>
            </a:r>
            <a:r>
              <a:rPr lang="zh-CN" altLang="en-US" sz="1800">
                <a:ea typeface="宋体" pitchFamily="2" charset="-122"/>
              </a:rPr>
              <a:t>义的标准格式</a:t>
            </a:r>
            <a:endParaRPr lang="en-US" altLang="zh-CN" sz="1800"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>
                <a:ea typeface="宋体" pitchFamily="2" charset="-122"/>
              </a:rPr>
              <a:t>语言环境相关的格式</a:t>
            </a:r>
            <a:endParaRPr lang="en-US" altLang="zh-CN" sz="1800"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>
                <a:ea typeface="宋体" pitchFamily="2" charset="-122"/>
              </a:rPr>
              <a:t>自定义的格式</a:t>
            </a:r>
            <a:endParaRPr lang="en-US" altLang="zh-CN" sz="1800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610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4052" y="785794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b="1" smtClean="0">
                <a:latin typeface="+mn-lt"/>
                <a:ea typeface="宋体" pitchFamily="2" charset="-122"/>
              </a:rPr>
              <a:t>为什么使用 </a:t>
            </a:r>
            <a:r>
              <a:rPr lang="en-US" altLang="zh-CN" b="1" smtClean="0">
                <a:latin typeface="+mn-lt"/>
                <a:ea typeface="宋体" pitchFamily="2" charset="-122"/>
              </a:rPr>
              <a:t>Lambda </a:t>
            </a:r>
            <a:r>
              <a:rPr lang="zh-CN" altLang="en-US" b="1" smtClean="0">
                <a:latin typeface="+mn-lt"/>
                <a:ea typeface="宋体" pitchFamily="2" charset="-122"/>
              </a:rPr>
              <a:t>表达式</a:t>
            </a:r>
            <a:endParaRPr lang="zh-CN" altLang="en-US" b="1">
              <a:latin typeface="+mn-lt"/>
              <a:ea typeface="宋体" pitchFamily="2" charset="-122"/>
            </a:endParaRP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7452" y="1979041"/>
            <a:ext cx="7696200" cy="43971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ea typeface="宋体" pitchFamily="2" charset="-122"/>
              </a:rPr>
              <a:t>Lambda </a:t>
            </a:r>
            <a:r>
              <a:rPr lang="zh-CN" altLang="en-US" smtClean="0">
                <a:ea typeface="宋体" pitchFamily="2" charset="-122"/>
              </a:rPr>
              <a:t>是一个</a:t>
            </a:r>
            <a:r>
              <a:rPr lang="zh-CN" altLang="en-US" b="1" smtClean="0">
                <a:solidFill>
                  <a:srgbClr val="FF0000"/>
                </a:solidFill>
                <a:ea typeface="宋体" pitchFamily="2" charset="-122"/>
              </a:rPr>
              <a:t>匿名函数</a:t>
            </a:r>
            <a:r>
              <a:rPr lang="zh-CN" altLang="en-US" smtClean="0">
                <a:ea typeface="宋体" pitchFamily="2" charset="-122"/>
              </a:rPr>
              <a:t>，我们可以把 </a:t>
            </a:r>
            <a:r>
              <a:rPr lang="en-US" altLang="zh-CN" smtClean="0">
                <a:ea typeface="宋体" pitchFamily="2" charset="-122"/>
              </a:rPr>
              <a:t>Lambda </a:t>
            </a:r>
            <a:r>
              <a:rPr lang="zh-CN" altLang="en-US" smtClean="0">
                <a:ea typeface="宋体" pitchFamily="2" charset="-122"/>
              </a:rPr>
              <a:t>表达式理解为是</a:t>
            </a:r>
            <a:r>
              <a:rPr lang="zh-CN" altLang="en-US" b="1" smtClean="0">
                <a:solidFill>
                  <a:srgbClr val="FF0000"/>
                </a:solidFill>
                <a:ea typeface="宋体" pitchFamily="2" charset="-122"/>
              </a:rPr>
              <a:t>一段可以传递的代码</a:t>
            </a:r>
            <a:r>
              <a:rPr lang="zh-CN" altLang="en-US" smtClean="0">
                <a:ea typeface="宋体" pitchFamily="2" charset="-122"/>
              </a:rPr>
              <a:t>（将代码像数据一样进行传递）。可以写出更简洁、更灵活的代码。作为一种更紧凑的代码风格，使</a:t>
            </a:r>
            <a:r>
              <a:rPr lang="en-US" altLang="zh-CN" smtClean="0">
                <a:ea typeface="宋体" pitchFamily="2" charset="-122"/>
              </a:rPr>
              <a:t>Java</a:t>
            </a:r>
            <a:r>
              <a:rPr lang="zh-CN" altLang="en-US" smtClean="0">
                <a:ea typeface="宋体" pitchFamily="2" charset="-122"/>
              </a:rPr>
              <a:t>的语言表达能力得到了提升。</a:t>
            </a:r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212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4052" y="785794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b="1" smtClean="0">
                <a:latin typeface="+mn-lt"/>
                <a:ea typeface="宋体" pitchFamily="2" charset="-122"/>
              </a:rPr>
              <a:t>时区</a:t>
            </a:r>
            <a:r>
              <a:rPr lang="zh-CN" altLang="en-US" b="1">
                <a:latin typeface="+mn-lt"/>
                <a:ea typeface="宋体" pitchFamily="2" charset="-122"/>
              </a:rPr>
              <a:t>的处理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7568" y="1844824"/>
            <a:ext cx="7992888" cy="43971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>
                <a:ea typeface="宋体" pitchFamily="2" charset="-122"/>
              </a:rPr>
              <a:t>Java8 </a:t>
            </a:r>
            <a:r>
              <a:rPr lang="zh-CN" altLang="en-US" sz="2000">
                <a:ea typeface="宋体" pitchFamily="2" charset="-122"/>
              </a:rPr>
              <a:t>中加入了对时区的支持，带时区的时间为分别为：</a:t>
            </a:r>
            <a:endParaRPr lang="en-US" altLang="zh-CN" sz="2000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>
                <a:ea typeface="宋体" pitchFamily="2" charset="-122"/>
              </a:rPr>
              <a:t>      ZonedDate</a:t>
            </a:r>
            <a:r>
              <a:rPr lang="zh-CN" altLang="en-US" sz="2000">
                <a:ea typeface="宋体" pitchFamily="2" charset="-122"/>
              </a:rPr>
              <a:t>、</a:t>
            </a:r>
            <a:r>
              <a:rPr lang="en-US" altLang="zh-CN" sz="2000">
                <a:ea typeface="宋体" pitchFamily="2" charset="-122"/>
              </a:rPr>
              <a:t>ZonedTime</a:t>
            </a:r>
            <a:r>
              <a:rPr lang="zh-CN" altLang="en-US" sz="2000">
                <a:ea typeface="宋体" pitchFamily="2" charset="-122"/>
              </a:rPr>
              <a:t>、</a:t>
            </a:r>
            <a:r>
              <a:rPr lang="en-US" altLang="zh-CN" sz="2000">
                <a:ea typeface="宋体" pitchFamily="2" charset="-122"/>
              </a:rPr>
              <a:t>ZonedDateTime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>
                <a:ea typeface="宋体" pitchFamily="2" charset="-122"/>
              </a:rPr>
              <a:t>      </a:t>
            </a:r>
            <a:r>
              <a:rPr lang="zh-CN" altLang="en-US" sz="2000">
                <a:ea typeface="宋体" pitchFamily="2" charset="-122"/>
              </a:rPr>
              <a:t>其中每个时区都对应着 </a:t>
            </a:r>
            <a:r>
              <a:rPr lang="en-US" altLang="zh-CN" sz="2000">
                <a:ea typeface="宋体" pitchFamily="2" charset="-122"/>
              </a:rPr>
              <a:t>ID</a:t>
            </a:r>
            <a:r>
              <a:rPr lang="zh-CN" altLang="en-US" sz="2000">
                <a:ea typeface="宋体" pitchFamily="2" charset="-122"/>
              </a:rPr>
              <a:t>，地区</a:t>
            </a:r>
            <a:r>
              <a:rPr lang="en-US" altLang="zh-CN" sz="2000">
                <a:ea typeface="宋体" pitchFamily="2" charset="-122"/>
              </a:rPr>
              <a:t>ID</a:t>
            </a:r>
            <a:r>
              <a:rPr lang="zh-CN" altLang="en-US" sz="2000">
                <a:ea typeface="宋体" pitchFamily="2" charset="-122"/>
              </a:rPr>
              <a:t>都为 “</a:t>
            </a:r>
            <a:r>
              <a:rPr lang="en-US" altLang="zh-CN" sz="2000">
                <a:ea typeface="宋体" pitchFamily="2" charset="-122"/>
              </a:rPr>
              <a:t>{</a:t>
            </a:r>
            <a:r>
              <a:rPr lang="zh-CN" altLang="en-US" sz="2000">
                <a:ea typeface="宋体" pitchFamily="2" charset="-122"/>
              </a:rPr>
              <a:t>区域</a:t>
            </a:r>
            <a:r>
              <a:rPr lang="en-US" altLang="zh-CN" sz="2000">
                <a:ea typeface="宋体" pitchFamily="2" charset="-122"/>
              </a:rPr>
              <a:t>}/{</a:t>
            </a:r>
            <a:r>
              <a:rPr lang="zh-CN" altLang="en-US" sz="2000">
                <a:ea typeface="宋体" pitchFamily="2" charset="-122"/>
              </a:rPr>
              <a:t>城市</a:t>
            </a:r>
            <a:r>
              <a:rPr lang="en-US" altLang="zh-CN" sz="2000">
                <a:ea typeface="宋体" pitchFamily="2" charset="-122"/>
              </a:rPr>
              <a:t>}</a:t>
            </a:r>
            <a:r>
              <a:rPr lang="zh-CN" altLang="en-US" sz="2000">
                <a:ea typeface="宋体" pitchFamily="2" charset="-122"/>
              </a:rPr>
              <a:t>”的格式 </a:t>
            </a:r>
            <a:endParaRPr lang="en-US" altLang="zh-CN" sz="2000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>
                <a:ea typeface="宋体" pitchFamily="2" charset="-122"/>
              </a:rPr>
              <a:t>      </a:t>
            </a:r>
            <a:r>
              <a:rPr lang="zh-CN" altLang="en-US" sz="2000">
                <a:ea typeface="宋体" pitchFamily="2" charset="-122"/>
              </a:rPr>
              <a:t>例如 ：</a:t>
            </a:r>
            <a:r>
              <a:rPr lang="en-US" altLang="zh-CN" sz="2000">
                <a:ea typeface="宋体" pitchFamily="2" charset="-122"/>
              </a:rPr>
              <a:t>Asia/Shanghai </a:t>
            </a:r>
            <a:r>
              <a:rPr lang="zh-CN" altLang="en-US" sz="2000">
                <a:ea typeface="宋体" pitchFamily="2" charset="-122"/>
              </a:rPr>
              <a:t>等</a:t>
            </a:r>
            <a:endParaRPr lang="en-US" altLang="zh-CN" sz="2000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>
                <a:ea typeface="宋体" pitchFamily="2" charset="-122"/>
              </a:rPr>
              <a:t> </a:t>
            </a:r>
            <a:r>
              <a:rPr lang="en-US" altLang="zh-CN" sz="2000">
                <a:ea typeface="宋体" pitchFamily="2" charset="-122"/>
              </a:rPr>
              <a:t>     ZoneId</a:t>
            </a:r>
            <a:r>
              <a:rPr lang="zh-CN" altLang="en-US" sz="2000">
                <a:ea typeface="宋体" pitchFamily="2" charset="-122"/>
              </a:rPr>
              <a:t>：该类中包含了所有的时区信息</a:t>
            </a:r>
            <a:endParaRPr lang="en-US" altLang="zh-CN" sz="2000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>
                <a:ea typeface="宋体" pitchFamily="2" charset="-122"/>
              </a:rPr>
              <a:t>	getAvailableZoneIds() : </a:t>
            </a:r>
            <a:r>
              <a:rPr lang="zh-CN" altLang="en-US" sz="2000">
                <a:ea typeface="宋体" pitchFamily="2" charset="-122"/>
              </a:rPr>
              <a:t>可以获取所有时区时区信息</a:t>
            </a:r>
            <a:endParaRPr lang="en-US" altLang="zh-CN" sz="2000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>
                <a:ea typeface="宋体" pitchFamily="2" charset="-122"/>
              </a:rPr>
              <a:t>	</a:t>
            </a:r>
            <a:r>
              <a:rPr lang="en-US" altLang="zh-CN" sz="2000">
                <a:ea typeface="宋体" pitchFamily="2" charset="-122"/>
              </a:rPr>
              <a:t>of(id) : </a:t>
            </a:r>
            <a:r>
              <a:rPr lang="zh-CN" altLang="en-US" sz="2000">
                <a:ea typeface="宋体" pitchFamily="2" charset="-122"/>
              </a:rPr>
              <a:t>用指定的时区信息获取 </a:t>
            </a:r>
            <a:r>
              <a:rPr lang="en-US" altLang="zh-CN" sz="2000">
                <a:ea typeface="宋体" pitchFamily="2" charset="-122"/>
              </a:rPr>
              <a:t>ZoneId </a:t>
            </a:r>
            <a:r>
              <a:rPr lang="zh-CN" altLang="en-US" sz="2000">
                <a:ea typeface="宋体" pitchFamily="2" charset="-122"/>
              </a:rPr>
              <a:t>对象</a:t>
            </a:r>
            <a:endParaRPr lang="zh-CN" altLang="en-US" sz="20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76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4052" y="785794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与传统日期处理的转换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631504" y="1556791"/>
          <a:ext cx="8928990" cy="5005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6330"/>
                <a:gridCol w="2976330"/>
                <a:gridCol w="2976330"/>
              </a:tblGrid>
              <a:tr h="3360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类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To </a:t>
                      </a:r>
                      <a:r>
                        <a:rPr lang="zh-CN" sz="1050" kern="100">
                          <a:effectLst/>
                        </a:rPr>
                        <a:t>遗留类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From </a:t>
                      </a:r>
                      <a:r>
                        <a:rPr lang="zh-CN" sz="1050" kern="100">
                          <a:effectLst/>
                        </a:rPr>
                        <a:t>遗留类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</a:tr>
              <a:tr h="5836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java.time.Instant</a:t>
                      </a:r>
                      <a:br>
                        <a:rPr lang="en-US" sz="1400" kern="100">
                          <a:effectLst/>
                        </a:rPr>
                      </a:br>
                      <a:r>
                        <a:rPr lang="en-US" sz="1400" kern="100">
                          <a:effectLst/>
                        </a:rPr>
                        <a:t>java.util.Date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Date.from(instant)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date.toInstant()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</a:tr>
              <a:tr h="5836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java.time.Instant</a:t>
                      </a:r>
                      <a:br>
                        <a:rPr lang="en-US" sz="1400" kern="100">
                          <a:effectLst/>
                        </a:rPr>
                      </a:br>
                      <a:r>
                        <a:rPr lang="en-US" sz="1400" kern="100">
                          <a:effectLst/>
                        </a:rPr>
                        <a:t>java.sql.Timestamp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Timestamp.from(instant)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timestamp.toInstant()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</a:tr>
              <a:tr h="5836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java.time.ZonedDateTime</a:t>
                      </a:r>
                      <a:br>
                        <a:rPr lang="en-US" sz="1400" kern="100">
                          <a:effectLst/>
                        </a:rPr>
                      </a:br>
                      <a:r>
                        <a:rPr lang="en-US" sz="1400" kern="100">
                          <a:effectLst/>
                        </a:rPr>
                        <a:t>java.util.GregorianCalendar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GregorianCalendar.from(zonedDateTime)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cal.toZonedDateTime()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</a:tr>
              <a:tr h="5836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java.time.LocalDate</a:t>
                      </a:r>
                      <a:br>
                        <a:rPr lang="en-US" sz="1400" kern="100">
                          <a:effectLst/>
                        </a:rPr>
                      </a:br>
                      <a:r>
                        <a:rPr lang="en-US" sz="1400" kern="100">
                          <a:effectLst/>
                        </a:rPr>
                        <a:t>java.sql.Time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Date.valueOf(localDate)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date.toLocalDate()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</a:tr>
              <a:tr h="5836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java.time.LocalTime</a:t>
                      </a:r>
                      <a:br>
                        <a:rPr lang="en-US" sz="1400" kern="100">
                          <a:effectLst/>
                        </a:rPr>
                      </a:br>
                      <a:r>
                        <a:rPr lang="en-US" sz="1400" kern="100">
                          <a:effectLst/>
                        </a:rPr>
                        <a:t>java.sql.Time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Date.valueOf(localDate)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date.toLocalTime()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</a:tr>
              <a:tr h="5836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java.time.LocalDateTime</a:t>
                      </a:r>
                      <a:br>
                        <a:rPr lang="en-US" sz="1400" kern="100">
                          <a:effectLst/>
                        </a:rPr>
                      </a:br>
                      <a:r>
                        <a:rPr lang="en-US" sz="1400" kern="100">
                          <a:effectLst/>
                        </a:rPr>
                        <a:t>java.sql.Timestamp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Timestamp.valueOf(localDateTime)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timestamp.toLocalDateTime()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</a:tr>
              <a:tr h="5836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java.time.ZoneId</a:t>
                      </a:r>
                      <a:br>
                        <a:rPr lang="en-US" sz="1400" kern="100">
                          <a:effectLst/>
                        </a:rPr>
                      </a:br>
                      <a:r>
                        <a:rPr lang="en-US" sz="1400" kern="100" smtClean="0">
                          <a:effectLst/>
                        </a:rPr>
                        <a:t>java.util.TimeZone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Timezone.getTimeZone(id)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timeZone.toZoneId()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</a:tr>
              <a:tr h="5836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java.time.format.DateTimeFormatter</a:t>
                      </a:r>
                      <a:br>
                        <a:rPr lang="en-US" sz="1400" kern="100">
                          <a:effectLst/>
                        </a:rPr>
                      </a:br>
                      <a:r>
                        <a:rPr lang="en-US" sz="1400" kern="100" smtClean="0">
                          <a:effectLst/>
                        </a:rPr>
                        <a:t>java.text.DateFormat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formatter.toFormat()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30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857256"/>
          </a:xfrm>
        </p:spPr>
        <p:txBody>
          <a:bodyPr>
            <a:normAutofit fontScale="90000"/>
          </a:bodyPr>
          <a:lstStyle/>
          <a:p>
            <a:r>
              <a:rPr lang="en-US" altLang="zh-CN" sz="4800" b="1">
                <a:ea typeface="宋体" pitchFamily="2" charset="-122"/>
              </a:rPr>
              <a:t>6-</a:t>
            </a:r>
            <a:r>
              <a:rPr lang="zh-CN" altLang="en-US" sz="4800" b="1">
                <a:ea typeface="宋体" pitchFamily="2" charset="-122"/>
              </a:rPr>
              <a:t>接口中的默认方法与静态方法</a:t>
            </a:r>
            <a:endParaRPr lang="zh-CN" altLang="en-US" sz="4800" b="1"/>
          </a:p>
        </p:txBody>
      </p:sp>
    </p:spTree>
    <p:extLst>
      <p:ext uri="{BB962C8B-B14F-4D97-AF65-F5344CB8AC3E}">
        <p14:creationId xmlns:p14="http://schemas.microsoft.com/office/powerpoint/2010/main" val="312325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87688" y="692696"/>
            <a:ext cx="5445418" cy="792088"/>
          </a:xfrm>
        </p:spPr>
        <p:txBody>
          <a:bodyPr>
            <a:normAutofit/>
          </a:bodyPr>
          <a:lstStyle/>
          <a:p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接口中的默认方法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47528" y="1700808"/>
            <a:ext cx="8640960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Java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允许接口中包含具有具体实现的方法，该方法称为“默认方法”，默认方法使用 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default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关键字修饰。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3717033"/>
            <a:ext cx="4248472" cy="227243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35560" y="3140969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例如：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31070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87688" y="692696"/>
            <a:ext cx="5445418" cy="792088"/>
          </a:xfrm>
        </p:spPr>
        <p:txBody>
          <a:bodyPr>
            <a:normAutofit/>
          </a:bodyPr>
          <a:lstStyle/>
          <a:p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接口中的默认方法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47528" y="1700808"/>
            <a:ext cx="8640960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接口默认方法的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类优先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原则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若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一个接口中定义了一个默认方法，而另外一个父类或接口中又定义了一个同名的方法时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选择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父类中的方法。如果一个父类提供了具体的实现，那么接口中具有相同名称和参数的默认方法会被忽略。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接口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冲突。如果一个父接口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提供一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个默认方法，而另一个接口也提供了一个具有相同名称和参数列表的方法（不管方法是否是默认方法），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那么必须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覆盖该方法来解决冲突</a:t>
            </a:r>
          </a:p>
        </p:txBody>
      </p:sp>
    </p:spTree>
    <p:extLst>
      <p:ext uri="{BB962C8B-B14F-4D97-AF65-F5344CB8AC3E}">
        <p14:creationId xmlns:p14="http://schemas.microsoft.com/office/powerpoint/2010/main" val="257338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87688" y="548680"/>
            <a:ext cx="6120680" cy="792088"/>
          </a:xfrm>
        </p:spPr>
        <p:txBody>
          <a:bodyPr>
            <a:normAutofit fontScale="90000"/>
          </a:bodyPr>
          <a:lstStyle/>
          <a:p>
            <a:r>
              <a:rPr kumimoji="1" lang="zh-CN" altLang="en-US" b="1" smtClean="0">
                <a:latin typeface="+mn-lt"/>
                <a:ea typeface="宋体" pitchFamily="2" charset="-122"/>
              </a:rPr>
              <a:t>接口</a:t>
            </a:r>
            <a:r>
              <a:rPr kumimoji="1" lang="zh-CN" altLang="en-US" b="1">
                <a:latin typeface="+mn-lt"/>
                <a:ea typeface="宋体" pitchFamily="2" charset="-122"/>
              </a:rPr>
              <a:t>默认方法的”类优先”原则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688" y="1340769"/>
            <a:ext cx="5472608" cy="527508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087888" y="5661248"/>
            <a:ext cx="295232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01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87688" y="692696"/>
            <a:ext cx="5445418" cy="792088"/>
          </a:xfrm>
        </p:spPr>
        <p:txBody>
          <a:bodyPr>
            <a:normAutofit/>
          </a:bodyPr>
          <a:lstStyle/>
          <a:p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接口中的静态方法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47528" y="1700808"/>
            <a:ext cx="8640960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Java8 </a:t>
            </a:r>
            <a:r>
              <a:rPr lang="zh-CN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zh-CN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，接口中允许添加静态方法</a:t>
            </a:r>
            <a:r>
              <a:rPr lang="zh-CN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2852936"/>
            <a:ext cx="5760640" cy="362999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35560" y="245247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23592" y="5301208"/>
            <a:ext cx="5472608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8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857256"/>
          </a:xfrm>
        </p:spPr>
        <p:txBody>
          <a:bodyPr>
            <a:normAutofit/>
          </a:bodyPr>
          <a:lstStyle/>
          <a:p>
            <a:r>
              <a:rPr lang="en-US" altLang="zh-CN" sz="4800" b="1">
                <a:ea typeface="宋体" pitchFamily="2" charset="-122"/>
              </a:rPr>
              <a:t>7-</a:t>
            </a:r>
            <a:r>
              <a:rPr lang="zh-CN" altLang="en-US" sz="4800" b="1">
                <a:ea typeface="宋体" pitchFamily="2" charset="-122"/>
              </a:rPr>
              <a:t>其他新特性</a:t>
            </a:r>
            <a:endParaRPr lang="zh-CN" altLang="en-US" sz="4800" b="1"/>
          </a:p>
        </p:txBody>
      </p:sp>
    </p:spTree>
    <p:extLst>
      <p:ext uri="{BB962C8B-B14F-4D97-AF65-F5344CB8AC3E}">
        <p14:creationId xmlns:p14="http://schemas.microsoft.com/office/powerpoint/2010/main" val="56685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87688" y="692696"/>
            <a:ext cx="5445418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Optional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类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47528" y="1556792"/>
            <a:ext cx="864096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Optional&lt;T&gt; 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(java.util.Optional) 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是一个容器类，代表一个值存在或不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存在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原来用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null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表示一个值不存在，现在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Optional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可以更好的表达这个概念。并且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可以避免空指针异常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常用方法：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Optional.of(T t) :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创建一个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Optional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实例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Optional.empty() :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创建一个空的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Optional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实例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Optional.ofNullable(T t):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若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t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不为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创建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Optional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实例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否则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空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实例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isPresent() :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判断是否包含值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orElse(T t) : 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如果调用对象包含值，返回该值，否则返回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orElseGet(Supplier s) :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如果调用对象包含值，返回该值，否则返回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s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获取的值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map(Function f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):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如果有值对其处理，并返回处理后的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Optional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，否则返回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Optional.empty()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flatMap(Function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mapper):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与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map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类似，要求返回值必须是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Optional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756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87688" y="692696"/>
            <a:ext cx="5445418" cy="792088"/>
          </a:xfrm>
        </p:spPr>
        <p:txBody>
          <a:bodyPr>
            <a:normAutofit/>
          </a:bodyPr>
          <a:lstStyle/>
          <a:p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重复注解与类型注解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47528" y="1556793"/>
            <a:ext cx="8640960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Java 8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对注解处理提供了两点改进：可重复的注解及可用于类型的注解。</a:t>
            </a:r>
            <a:r>
              <a:rPr lang="zh-CN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5385351"/>
            <a:ext cx="5441328" cy="105999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083" y="4149081"/>
            <a:ext cx="8705850" cy="1095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083" y="2958817"/>
            <a:ext cx="6534150" cy="9525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15084" y="4149080"/>
            <a:ext cx="2840757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47712" y="5819008"/>
            <a:ext cx="1973917" cy="202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47528" y="5445225"/>
            <a:ext cx="2021828" cy="373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74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07766" y="764704"/>
            <a:ext cx="4176464" cy="792088"/>
          </a:xfrm>
        </p:spPr>
        <p:txBody>
          <a:bodyPr/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Lambda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表达式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84124" y="1840746"/>
            <a:ext cx="8023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从匿名类到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Lambda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的转换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2492896"/>
            <a:ext cx="6249886" cy="208823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93" y="5085184"/>
            <a:ext cx="7950883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34958" y="737658"/>
            <a:ext cx="4176464" cy="792088"/>
          </a:xfrm>
        </p:spPr>
        <p:txBody>
          <a:bodyPr/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Lambda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表达式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349" y="1844824"/>
            <a:ext cx="8795682" cy="218728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10" y="4725144"/>
            <a:ext cx="8412960" cy="126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34958" y="737658"/>
            <a:ext cx="4176464" cy="792088"/>
          </a:xfrm>
        </p:spPr>
        <p:txBody>
          <a:bodyPr/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Lambda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表达式语法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47528" y="1700808"/>
            <a:ext cx="8640960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Lambda </a:t>
            </a:r>
            <a:r>
              <a:rPr lang="zh-CN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表达式在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Java </a:t>
            </a:r>
            <a:r>
              <a:rPr lang="zh-CN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语言中引入了一个新的语法元素和操作符。这个操作符为 “</a:t>
            </a: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” </a:t>
            </a:r>
            <a:r>
              <a:rPr lang="zh-CN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， 该操作符被称为 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Lambda </a:t>
            </a:r>
            <a:r>
              <a:rPr lang="zh-CN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操作符或剪头操作符。它将 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Lambda </a:t>
            </a:r>
            <a:r>
              <a:rPr lang="zh-CN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分为两个部分</a:t>
            </a:r>
            <a:r>
              <a:rPr lang="zh-CN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endParaRPr lang="zh-CN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左侧：</a:t>
            </a:r>
            <a:r>
              <a:rPr lang="zh-CN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指定了 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Lambda </a:t>
            </a:r>
            <a:r>
              <a:rPr lang="zh-CN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表达式需要的所有参数</a:t>
            </a:r>
          </a:p>
          <a:p>
            <a:pPr>
              <a:lnSpc>
                <a:spcPts val="4000"/>
              </a:lnSpc>
            </a:pPr>
            <a:r>
              <a:rPr lang="zh-CN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右侧：</a:t>
            </a:r>
            <a:r>
              <a:rPr lang="zh-CN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指定了 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Lambda </a:t>
            </a:r>
            <a:r>
              <a:rPr lang="zh-CN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体，即 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Lambda </a:t>
            </a:r>
            <a:r>
              <a:rPr lang="zh-CN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表达式要执行的功能。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627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34958" y="737658"/>
            <a:ext cx="4176464" cy="792088"/>
          </a:xfrm>
        </p:spPr>
        <p:txBody>
          <a:bodyPr/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Lambda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表达式语法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19536" y="1844824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语法格式一</a:t>
            </a:r>
            <a:r>
              <a:rPr lang="zh-CN" altLang="zh-CN" b="1"/>
              <a:t>：</a:t>
            </a:r>
            <a:r>
              <a:rPr lang="zh-CN" altLang="en-US" b="1"/>
              <a:t>无参，无返回值，</a:t>
            </a:r>
            <a:r>
              <a:rPr lang="en-US" altLang="zh-CN" b="1"/>
              <a:t>Lambda </a:t>
            </a:r>
            <a:r>
              <a:rPr lang="zh-CN" altLang="en-US" b="1"/>
              <a:t>体只需一条语句</a:t>
            </a:r>
            <a:endParaRPr lang="zh-CN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2288822"/>
            <a:ext cx="8064896" cy="4359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35760" y="2288822"/>
            <a:ext cx="6048672" cy="435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19536" y="3284984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语法格式二</a:t>
            </a:r>
            <a:r>
              <a:rPr lang="zh-CN" altLang="zh-CN" b="1"/>
              <a:t>：</a:t>
            </a:r>
            <a:r>
              <a:rPr lang="en-US" altLang="zh-CN" b="1"/>
              <a:t>Lambda </a:t>
            </a:r>
            <a:r>
              <a:rPr lang="zh-CN" altLang="en-US" b="1"/>
              <a:t>需要一个参数</a:t>
            </a:r>
            <a:endParaRPr lang="zh-CN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3861048"/>
            <a:ext cx="8496944" cy="49750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536" y="5341590"/>
            <a:ext cx="8064896" cy="41115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910230" y="489396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语法格式三</a:t>
            </a:r>
            <a:r>
              <a:rPr lang="zh-CN" altLang="zh-CN" b="1"/>
              <a:t>：</a:t>
            </a:r>
            <a:r>
              <a:rPr lang="en-US" altLang="zh-CN" b="1"/>
              <a:t>Lambda </a:t>
            </a:r>
            <a:r>
              <a:rPr lang="zh-CN" altLang="en-US" b="1"/>
              <a:t>只</a:t>
            </a:r>
            <a:r>
              <a:rPr lang="zh-CN" altLang="en-US" b="1"/>
              <a:t>需</a:t>
            </a:r>
            <a:r>
              <a:rPr lang="zh-CN" altLang="en-US" b="1"/>
              <a:t>要一个参数时，参数的小括号可以省略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4404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10819</TotalTime>
  <Words>3715</Words>
  <Application>Microsoft Office PowerPoint</Application>
  <PresentationFormat>宽屏</PresentationFormat>
  <Paragraphs>501</Paragraphs>
  <Slides>60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8" baseType="lpstr">
      <vt:lpstr>Arial Unicode MS</vt:lpstr>
      <vt:lpstr>楷体</vt:lpstr>
      <vt:lpstr>宋体</vt:lpstr>
      <vt:lpstr>Arial</vt:lpstr>
      <vt:lpstr>Calibri</vt:lpstr>
      <vt:lpstr>Times New Roman</vt:lpstr>
      <vt:lpstr>Wingdings</vt:lpstr>
      <vt:lpstr>PPT模板</vt:lpstr>
      <vt:lpstr>Java8新特性</vt:lpstr>
      <vt:lpstr>主要内容</vt:lpstr>
      <vt:lpstr>Java 8新特性简介</vt:lpstr>
      <vt:lpstr>1-Lambda表达式</vt:lpstr>
      <vt:lpstr>为什么使用 Lambda 表达式</vt:lpstr>
      <vt:lpstr>Lambda 表达式</vt:lpstr>
      <vt:lpstr>Lambda 表达式</vt:lpstr>
      <vt:lpstr>Lambda 表达式语法</vt:lpstr>
      <vt:lpstr>Lambda 表达式语法</vt:lpstr>
      <vt:lpstr>Lambda 表达式语法</vt:lpstr>
      <vt:lpstr>类型推断</vt:lpstr>
      <vt:lpstr>2-函数式接口</vt:lpstr>
      <vt:lpstr>什么是函数式接口</vt:lpstr>
      <vt:lpstr>自定义函数式接口</vt:lpstr>
      <vt:lpstr>作为参数传递 Lambda 表达式</vt:lpstr>
      <vt:lpstr>Java 内置四大核心函数式接口</vt:lpstr>
      <vt:lpstr>其他接口</vt:lpstr>
      <vt:lpstr>3-方法引用与构造器引用</vt:lpstr>
      <vt:lpstr>方法引用</vt:lpstr>
      <vt:lpstr>方法引用</vt:lpstr>
      <vt:lpstr>方法引用</vt:lpstr>
      <vt:lpstr>构造器引用</vt:lpstr>
      <vt:lpstr>数组引用</vt:lpstr>
      <vt:lpstr>4-强大的 Stream API</vt:lpstr>
      <vt:lpstr>了解 Stream</vt:lpstr>
      <vt:lpstr>什么是 Stream</vt:lpstr>
      <vt:lpstr>Stream 的操作三个步骤</vt:lpstr>
      <vt:lpstr>创建 Stream</vt:lpstr>
      <vt:lpstr>由数组创建流</vt:lpstr>
      <vt:lpstr>由值创建流</vt:lpstr>
      <vt:lpstr>由函数创建流：创建无限流</vt:lpstr>
      <vt:lpstr>Stream 的中间操作</vt:lpstr>
      <vt:lpstr>Stream 的中间操作</vt:lpstr>
      <vt:lpstr>Stream 的中间操作</vt:lpstr>
      <vt:lpstr>Stream 的终止操作</vt:lpstr>
      <vt:lpstr>Stream 的终止操作</vt:lpstr>
      <vt:lpstr>Stream 的终止操作</vt:lpstr>
      <vt:lpstr>PowerPoint 演示文稿</vt:lpstr>
      <vt:lpstr>PowerPoint 演示文稿</vt:lpstr>
      <vt:lpstr>并行流与串行流</vt:lpstr>
      <vt:lpstr>了解 Fork/Join 框架</vt:lpstr>
      <vt:lpstr>Fork/Join 框架与传统线程池的区别</vt:lpstr>
      <vt:lpstr>5-新时间日期 API</vt:lpstr>
      <vt:lpstr>使用 LocalDate、LocalTime、LocalDateTime</vt:lpstr>
      <vt:lpstr>PowerPoint 演示文稿</vt:lpstr>
      <vt:lpstr>Instant 时间戳</vt:lpstr>
      <vt:lpstr>Duration 和 Period</vt:lpstr>
      <vt:lpstr>日期的操纵</vt:lpstr>
      <vt:lpstr>解析与格式化</vt:lpstr>
      <vt:lpstr>时区的处理</vt:lpstr>
      <vt:lpstr>与传统日期处理的转换</vt:lpstr>
      <vt:lpstr>6-接口中的默认方法与静态方法</vt:lpstr>
      <vt:lpstr>接口中的默认方法</vt:lpstr>
      <vt:lpstr>接口中的默认方法</vt:lpstr>
      <vt:lpstr>接口默认方法的”类优先”原则</vt:lpstr>
      <vt:lpstr>接口中的静态方法</vt:lpstr>
      <vt:lpstr>7-其他新特性</vt:lpstr>
      <vt:lpstr>Optional 类</vt:lpstr>
      <vt:lpstr>重复注解与类型注解</vt:lpstr>
      <vt:lpstr>PowerPoint 演示文稿</vt:lpstr>
    </vt:vector>
  </TitlesOfParts>
  <Company>WwW.YlmF.CoM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Windows 用户</cp:lastModifiedBy>
  <cp:revision>696</cp:revision>
  <dcterms:created xsi:type="dcterms:W3CDTF">2012-09-14T00:44:30Z</dcterms:created>
  <dcterms:modified xsi:type="dcterms:W3CDTF">2020-03-24T01:01:59Z</dcterms:modified>
</cp:coreProperties>
</file>