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585" r:id="rId3"/>
    <p:sldId id="580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25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5" autoAdjust="0"/>
    <p:restoredTop sz="94054" autoAdjust="0"/>
  </p:normalViewPr>
  <p:slideViewPr>
    <p:cSldViewPr>
      <p:cViewPr varScale="1">
        <p:scale>
          <a:sx n="74" d="100"/>
          <a:sy n="74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2020/4/27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4352" y="1844824"/>
            <a:ext cx="8129614" cy="1851025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+mn-lt"/>
                <a:ea typeface="楷体" pitchFamily="49" charset="-122"/>
              </a:rPr>
              <a:t>家庭记账软件</a:t>
            </a:r>
            <a:endParaRPr lang="zh-CN" altLang="zh-CN" sz="8000" b="1" dirty="0" smtClean="0">
              <a:solidFill>
                <a:srgbClr val="000066"/>
              </a:solidFill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61304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新浪微博：尚硅谷</a:t>
            </a:r>
            <a:r>
              <a:rPr lang="en-US" altLang="zh-CN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流程图（活动图） </a:t>
            </a:r>
            <a:r>
              <a:rPr lang="en-US" altLang="zh-CN" sz="3200" b="1" dirty="0" smtClean="0">
                <a:ea typeface="宋体" charset="-122"/>
              </a:rPr>
              <a:t>— </a:t>
            </a:r>
            <a:r>
              <a:rPr lang="zh-CN" altLang="en-US" sz="3200" b="1" dirty="0" smtClean="0">
                <a:ea typeface="宋体" charset="-122"/>
              </a:rPr>
              <a:t>主流程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571612"/>
            <a:ext cx="7200800" cy="503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74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流程图（活动图） </a:t>
            </a:r>
            <a:r>
              <a:rPr lang="en-US" altLang="zh-CN" sz="3200" b="1" dirty="0" smtClean="0">
                <a:ea typeface="宋体" charset="-122"/>
              </a:rPr>
              <a:t>— </a:t>
            </a:r>
            <a:r>
              <a:rPr lang="zh-CN" altLang="en-US" sz="3200" b="1" dirty="0" smtClean="0">
                <a:ea typeface="宋体" charset="-122"/>
              </a:rPr>
              <a:t>收入和支出处理流程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857364"/>
            <a:ext cx="2808312" cy="478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57148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键盘访问的实现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项目中提供了</a:t>
            </a:r>
            <a:r>
              <a:rPr lang="en-US" altLang="zh-CN" dirty="0" smtClean="0">
                <a:ea typeface="宋体" pitchFamily="2" charset="-122"/>
              </a:rPr>
              <a:t>Utility.java</a:t>
            </a:r>
            <a:r>
              <a:rPr lang="zh-CN" altLang="en-US" dirty="0" smtClean="0">
                <a:ea typeface="宋体" pitchFamily="2" charset="-122"/>
              </a:rPr>
              <a:t>类，可用来方便地实现键盘访问。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defRPr/>
            </a:pPr>
            <a:r>
              <a:rPr lang="zh-CN" altLang="en-US" dirty="0" smtClean="0">
                <a:ea typeface="宋体" pitchFamily="2" charset="-122"/>
              </a:rPr>
              <a:t>该类提供了以下静态方法：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ea typeface="宋体" pitchFamily="2" charset="-122"/>
              </a:rPr>
              <a:t>readMenuSelection</a:t>
            </a:r>
            <a:r>
              <a:rPr lang="en-US" altLang="zh-CN" dirty="0" smtClean="0">
                <a:ea typeface="宋体" pitchFamily="2" charset="-122"/>
              </a:rPr>
              <a:t>()  </a:t>
            </a:r>
            <a:r>
              <a:rPr lang="zh-CN" altLang="en-US" dirty="0" smtClean="0">
                <a:ea typeface="宋体" pitchFamily="2" charset="-122"/>
              </a:rPr>
              <a:t>：该方法读取键盘，如果用户键入</a:t>
            </a:r>
            <a:r>
              <a:rPr lang="en-US" altLang="zh-CN" dirty="0" smtClean="0">
                <a:ea typeface="宋体" pitchFamily="2" charset="-122"/>
              </a:rPr>
              <a:t>’1’-’4’</a:t>
            </a:r>
            <a:r>
              <a:rPr lang="zh-CN" altLang="en-US" dirty="0" smtClean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readNumber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：该方法从键盘读取一个不超过</a:t>
            </a:r>
            <a:r>
              <a:rPr lang="en-US" altLang="zh-CN" dirty="0" smtClean="0">
                <a:ea typeface="宋体" pitchFamily="2" charset="-122"/>
              </a:rPr>
              <a:t>4</a:t>
            </a:r>
            <a:r>
              <a:rPr lang="zh-CN" altLang="en-US" dirty="0" smtClean="0">
                <a:ea typeface="宋体" pitchFamily="2" charset="-122"/>
              </a:rPr>
              <a:t>位长度的整数，并将其作为方法的返回值。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String </a:t>
            </a:r>
            <a:r>
              <a:rPr lang="en-US" altLang="zh-CN" dirty="0" err="1" smtClean="0">
                <a:ea typeface="宋体" pitchFamily="2" charset="-122"/>
              </a:rPr>
              <a:t>readString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：该方法从键盘读取一个不超过</a:t>
            </a:r>
            <a:r>
              <a:rPr lang="en-US" altLang="zh-CN" dirty="0" smtClean="0">
                <a:ea typeface="宋体" pitchFamily="2" charset="-122"/>
              </a:rPr>
              <a:t>8</a:t>
            </a:r>
            <a:r>
              <a:rPr lang="zh-CN" altLang="en-US" dirty="0" smtClean="0">
                <a:ea typeface="宋体" pitchFamily="2" charset="-122"/>
              </a:rPr>
              <a:t>位长度的字符串，并将其作为方法的返回值。</a:t>
            </a:r>
            <a:endParaRPr lang="en-US" altLang="zh-CN" dirty="0" smtClean="0">
              <a:ea typeface="宋体" pitchFamily="2" charset="-122"/>
            </a:endParaRPr>
          </a:p>
          <a:p>
            <a:pPr marL="800100" lvl="1" indent="-457200">
              <a:defRPr/>
            </a:pPr>
            <a:r>
              <a:rPr lang="en-US" altLang="zh-CN" dirty="0" smtClean="0">
                <a:ea typeface="宋体" pitchFamily="2" charset="-122"/>
              </a:rPr>
              <a:t>public static char </a:t>
            </a:r>
            <a:r>
              <a:rPr lang="en-US" altLang="zh-CN" dirty="0" err="1" smtClean="0">
                <a:ea typeface="宋体" pitchFamily="2" charset="-122"/>
              </a:rPr>
              <a:t>readConfirmSelection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sz="1800" dirty="0" smtClean="0">
                <a:ea typeface="宋体" pitchFamily="2" charset="-122"/>
              </a:rPr>
              <a:t>：</a:t>
            </a:r>
            <a:r>
              <a:rPr lang="zh-CN" altLang="en-US" dirty="0" smtClean="0">
                <a:ea typeface="宋体" pitchFamily="2" charset="-122"/>
              </a:rPr>
              <a:t>该方法从键盘读取‘</a:t>
            </a:r>
            <a:r>
              <a:rPr lang="en-US" altLang="zh-CN" dirty="0" smtClean="0">
                <a:ea typeface="宋体" pitchFamily="2" charset="-122"/>
              </a:rPr>
              <a:t>Y’</a:t>
            </a:r>
            <a:r>
              <a:rPr lang="zh-CN" altLang="en-US" dirty="0" smtClean="0">
                <a:ea typeface="宋体" pitchFamily="2" charset="-122"/>
              </a:rPr>
              <a:t>或</a:t>
            </a:r>
            <a:r>
              <a:rPr lang="en-US" altLang="zh-CN" dirty="0" smtClean="0">
                <a:ea typeface="宋体" pitchFamily="2" charset="-122"/>
              </a:rPr>
              <a:t>’N’</a:t>
            </a:r>
            <a:r>
              <a:rPr lang="zh-CN" altLang="en-US" dirty="0" smtClean="0">
                <a:ea typeface="宋体" pitchFamily="2" charset="-122"/>
              </a:rPr>
              <a:t>，并将其作为方法的返回值。</a:t>
            </a:r>
            <a:endParaRPr lang="en-US" altLang="zh-CN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第</a:t>
            </a:r>
            <a:r>
              <a:rPr lang="en-US" altLang="zh-CN" b="1" dirty="0" smtClean="0">
                <a:ea typeface="宋体" charset="-122"/>
              </a:rPr>
              <a:t>1</a:t>
            </a:r>
            <a:r>
              <a:rPr lang="zh-CN" altLang="en-US" b="1" dirty="0" smtClean="0">
                <a:ea typeface="宋体" charset="-122"/>
              </a:rPr>
              <a:t>步 </a:t>
            </a:r>
            <a:r>
              <a:rPr lang="en-US" altLang="zh-CN" b="1" dirty="0" smtClean="0">
                <a:ea typeface="宋体" charset="-122"/>
              </a:rPr>
              <a:t>— </a:t>
            </a:r>
            <a:r>
              <a:rPr lang="zh-CN" altLang="en-US" b="1" dirty="0" smtClean="0">
                <a:ea typeface="宋体" charset="-122"/>
              </a:rPr>
              <a:t>实现主程序结构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smtClean="0">
                <a:ea typeface="宋体" pitchFamily="2" charset="-122"/>
              </a:rPr>
              <a:t>创建</a:t>
            </a:r>
            <a:r>
              <a:rPr lang="en-US" altLang="zh-CN" sz="2400" smtClean="0">
                <a:ea typeface="宋体" pitchFamily="2" charset="-122"/>
              </a:rPr>
              <a:t>FamilyAccount</a:t>
            </a:r>
            <a:r>
              <a:rPr lang="zh-CN" altLang="en-US" sz="2400" smtClean="0">
                <a:ea typeface="宋体" pitchFamily="2" charset="-122"/>
              </a:rPr>
              <a:t>类</a:t>
            </a:r>
            <a:r>
              <a:rPr lang="zh-CN" altLang="en-US" sz="2400" dirty="0" smtClean="0">
                <a:ea typeface="宋体" pitchFamily="2" charset="-122"/>
              </a:rPr>
              <a:t>及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在</a:t>
            </a:r>
            <a:r>
              <a:rPr lang="en-US" altLang="zh-CN" sz="2400" dirty="0" smtClean="0">
                <a:ea typeface="宋体" pitchFamily="2" charset="-122"/>
              </a:rPr>
              <a:t>main</a:t>
            </a:r>
            <a:r>
              <a:rPr lang="zh-CN" altLang="en-US" sz="2400" dirty="0" smtClean="0">
                <a:ea typeface="宋体" pitchFamily="2" charset="-122"/>
              </a:rPr>
              <a:t>方法中，参照主流程图，实现程序主体结构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400" dirty="0" smtClean="0">
                <a:ea typeface="宋体" pitchFamily="2" charset="-122"/>
              </a:rPr>
              <a:t>测试程序，确认可以正常执行第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和第</a:t>
            </a:r>
            <a:r>
              <a:rPr lang="en-US" altLang="zh-CN" sz="2400" dirty="0" smtClean="0">
                <a:ea typeface="宋体" pitchFamily="2" charset="-122"/>
              </a:rPr>
              <a:t>4</a:t>
            </a:r>
            <a:r>
              <a:rPr lang="zh-CN" altLang="en-US" sz="2400" dirty="0" smtClean="0">
                <a:ea typeface="宋体" pitchFamily="2" charset="-122"/>
              </a:rPr>
              <a:t>菜单项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charset="-122"/>
              </a:rPr>
              <a:t>第</a:t>
            </a:r>
            <a:r>
              <a:rPr lang="en-US" altLang="zh-CN" b="1" dirty="0" smtClean="0">
                <a:ea typeface="宋体" charset="-122"/>
              </a:rPr>
              <a:t>2</a:t>
            </a:r>
            <a:r>
              <a:rPr lang="zh-CN" altLang="en-US" b="1" dirty="0" smtClean="0">
                <a:ea typeface="宋体" charset="-122"/>
              </a:rPr>
              <a:t>步 </a:t>
            </a:r>
            <a:r>
              <a:rPr lang="en-US" altLang="zh-CN" b="1" dirty="0" smtClean="0">
                <a:ea typeface="宋体" charset="-122"/>
              </a:rPr>
              <a:t>— </a:t>
            </a:r>
            <a:r>
              <a:rPr lang="zh-CN" altLang="en-US" b="1" dirty="0" smtClean="0">
                <a:ea typeface="宋体" charset="-122"/>
              </a:rPr>
              <a:t>实现收入和支出登记处理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方法中，参照收入和支出流程，实现“登记收入”功能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测试“登记收入”功能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main</a:t>
            </a:r>
            <a:r>
              <a:rPr lang="zh-CN" altLang="en-US" dirty="0" smtClean="0">
                <a:ea typeface="宋体" pitchFamily="2" charset="-122"/>
              </a:rPr>
              <a:t>方法中，参照收入和支出流程，实现“登记支出”功能</a:t>
            </a:r>
            <a:endParaRPr lang="en-US" altLang="zh-CN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测试“登记支出”功能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目标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zh-CN" altLang="en-US" sz="2400" dirty="0" smtClean="0">
                <a:ea typeface="宋体" pitchFamily="2" charset="-122"/>
              </a:rPr>
              <a:t>模拟实现一个基于文本界面的</a:t>
            </a:r>
            <a:r>
              <a:rPr lang="en-US" altLang="zh-CN" sz="2400" dirty="0" smtClean="0">
                <a:ea typeface="宋体" pitchFamily="2" charset="-122"/>
              </a:rPr>
              <a:t>《</a:t>
            </a:r>
            <a:r>
              <a:rPr lang="zh-CN" altLang="en-US" sz="2400" dirty="0" smtClean="0">
                <a:ea typeface="宋体" pitchFamily="2" charset="-122"/>
              </a:rPr>
              <a:t>家庭记账软件</a:t>
            </a:r>
            <a:r>
              <a:rPr lang="en-US" altLang="zh-CN" sz="2400" dirty="0" smtClean="0">
                <a:ea typeface="宋体" pitchFamily="2" charset="-122"/>
              </a:rPr>
              <a:t>》</a:t>
            </a:r>
          </a:p>
          <a:p>
            <a:pPr marL="361950" indent="-361950">
              <a:defRPr/>
            </a:pPr>
            <a:r>
              <a:rPr lang="zh-CN" altLang="en-US" sz="2400" dirty="0" smtClean="0">
                <a:ea typeface="宋体" charset="-122"/>
              </a:rPr>
              <a:t>掌握初步的编程技巧和调试技巧</a:t>
            </a:r>
            <a:endParaRPr lang="zh-CN" altLang="en-US" sz="2400" dirty="0" smtClean="0">
              <a:ea typeface="宋体" pitchFamily="2" charset="-122"/>
            </a:endParaRPr>
          </a:p>
          <a:p>
            <a:pPr marL="361950" indent="-361950">
              <a:defRPr/>
            </a:pPr>
            <a:r>
              <a:rPr lang="zh-CN" altLang="en-US" sz="2400" dirty="0" smtClean="0">
                <a:ea typeface="宋体" pitchFamily="2" charset="-122"/>
              </a:rPr>
              <a:t>主要涉及以下知识点：</a:t>
            </a:r>
            <a:endParaRPr lang="en-US" altLang="zh-CN" sz="2400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局部变量和基本数据类型</a:t>
            </a:r>
          </a:p>
          <a:p>
            <a:pPr marL="704850" lvl="1" indent="-361950">
              <a:defRPr/>
            </a:pPr>
            <a:r>
              <a:rPr lang="zh-CN" altLang="en-US" dirty="0" smtClean="0">
                <a:ea typeface="宋体" pitchFamily="2" charset="-122"/>
              </a:rPr>
              <a:t>循环语句</a:t>
            </a:r>
            <a:endParaRPr lang="en-US" altLang="zh-CN" dirty="0" smtClean="0">
              <a:ea typeface="宋体" pitchFamily="2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分支语句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方法调用和返回值的接收</a:t>
            </a:r>
            <a:endParaRPr lang="en-US" altLang="zh-CN" dirty="0" smtClean="0">
              <a:ea typeface="宋体" charset="-122"/>
            </a:endParaRPr>
          </a:p>
          <a:p>
            <a:pPr marL="704850" lvl="1" indent="-361950">
              <a:defRPr/>
            </a:pPr>
            <a:r>
              <a:rPr lang="zh-CN" altLang="en-US" dirty="0" smtClean="0">
                <a:ea typeface="宋体" charset="-122"/>
              </a:rPr>
              <a:t>简单的屏幕输出格式控制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模拟实现基于文本界面的</a:t>
            </a:r>
            <a:r>
              <a:rPr lang="en-US" altLang="zh-CN" sz="2400" dirty="0" smtClean="0">
                <a:ea typeface="宋体" pitchFamily="2" charset="-122"/>
              </a:rPr>
              <a:t>《</a:t>
            </a:r>
            <a:r>
              <a:rPr lang="zh-CN" altLang="en-US" sz="2400" dirty="0" smtClean="0">
                <a:ea typeface="宋体" pitchFamily="2" charset="-122"/>
              </a:rPr>
              <a:t>家庭记账软件</a:t>
            </a:r>
            <a:r>
              <a:rPr lang="en-US" altLang="zh-CN" sz="2400" dirty="0" smtClean="0">
                <a:ea typeface="宋体" pitchFamily="2" charset="-122"/>
              </a:rPr>
              <a:t>》</a:t>
            </a:r>
            <a:r>
              <a:rPr lang="zh-CN" altLang="en-US" sz="2400" dirty="0" smtClean="0">
                <a:ea typeface="宋体" pitchFamily="2" charset="-122"/>
              </a:rPr>
              <a:t>。</a:t>
            </a:r>
            <a:endParaRPr lang="en-US" altLang="zh-CN" sz="2400" dirty="0" smtClean="0">
              <a:ea typeface="宋体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该软件能够记录家庭的收入、支出，并能够打印收支明细表。</a:t>
            </a:r>
            <a:endParaRPr lang="en-US" altLang="zh-CN" sz="2400" dirty="0" smtClean="0">
              <a:ea typeface="宋体" pitchFamily="2" charset="-122"/>
            </a:endParaRP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项目采用分级菜单方式。主菜单如下：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157288" lvl="2" indent="-357188">
              <a:defRPr/>
            </a:pP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收支明细</a:t>
            </a: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登记收入</a:t>
            </a: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登记支出</a:t>
            </a: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退    出</a:t>
            </a:r>
          </a:p>
          <a:p>
            <a:pPr marL="1157288" lvl="2" indent="-357188">
              <a:defRPr/>
            </a:pPr>
            <a:endParaRPr lang="zh-CN" altLang="en-US" sz="2400" dirty="0" smtClean="0">
              <a:solidFill>
                <a:srgbClr val="0070C0"/>
              </a:solidFill>
              <a:ea typeface="宋体" pitchFamily="2" charset="-122"/>
            </a:endParaRPr>
          </a:p>
          <a:p>
            <a:pPr marL="1157288" lvl="2" indent="-357188">
              <a:defRPr/>
            </a:pP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338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假设家庭起始的生活基本金为</a:t>
            </a:r>
            <a:r>
              <a:rPr lang="en-US" altLang="zh-CN" sz="2400" dirty="0" smtClean="0">
                <a:ea typeface="宋体" pitchFamily="2" charset="-122"/>
              </a:rPr>
              <a:t>10000</a:t>
            </a:r>
            <a:r>
              <a:rPr lang="zh-CN" altLang="en-US" sz="2400" dirty="0" smtClean="0">
                <a:ea typeface="宋体" pitchFamily="2" charset="-122"/>
              </a:rPr>
              <a:t>元。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每次登记收入（菜单</a:t>
            </a:r>
            <a:r>
              <a:rPr lang="en-US" altLang="zh-CN" sz="2400" dirty="0" smtClean="0">
                <a:ea typeface="宋体" pitchFamily="2" charset="-122"/>
              </a:rPr>
              <a:t>2</a:t>
            </a:r>
            <a:r>
              <a:rPr lang="zh-CN" altLang="en-US" sz="2400" dirty="0" smtClean="0">
                <a:ea typeface="宋体" pitchFamily="2" charset="-122"/>
              </a:rPr>
              <a:t>）后，收入的金额应累加到基本金上，并记录本次收入明细，以便后续的查询。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每次登记支出（菜单</a:t>
            </a:r>
            <a:r>
              <a:rPr lang="en-US" altLang="zh-CN" sz="2400" dirty="0" smtClean="0">
                <a:ea typeface="宋体" pitchFamily="2" charset="-122"/>
              </a:rPr>
              <a:t>3</a:t>
            </a:r>
            <a:r>
              <a:rPr lang="zh-CN" altLang="en-US" sz="2400" dirty="0" smtClean="0">
                <a:ea typeface="宋体" pitchFamily="2" charset="-122"/>
              </a:rPr>
              <a:t>）后，支出的金额应从基本金中扣除，并记录本次支出明细，以便后续的查询。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查询收支明细（ 菜单</a:t>
            </a:r>
            <a:r>
              <a:rPr lang="en-US" altLang="zh-CN" sz="2400" dirty="0" smtClean="0">
                <a:ea typeface="宋体" pitchFamily="2" charset="-122"/>
              </a:rPr>
              <a:t>1</a:t>
            </a:r>
            <a:r>
              <a:rPr lang="zh-CN" altLang="en-US" sz="2400" dirty="0" smtClean="0">
                <a:ea typeface="宋体" pitchFamily="2" charset="-122"/>
              </a:rPr>
              <a:t>）时，将显示所有的收入、支出名细列表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“登记收入”的界面及操作过程如下所示：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本次收入金额：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1000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本次收入说明：劳务费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282" y="1825173"/>
            <a:ext cx="8572560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“登记支出”的界面及操作过程如下所示：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</a:t>
            </a:r>
          </a:p>
          <a:p>
            <a:pPr marL="700088" lvl="1" indent="-357188">
              <a:buNone/>
              <a:defRPr/>
            </a:pPr>
            <a:endParaRPr lang="en-US" altLang="zh-CN" sz="24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本次支出金额：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800</a:t>
            </a:r>
          </a:p>
          <a:p>
            <a:pPr marL="700088" lvl="1" indent="-357188">
              <a:buNone/>
              <a:defRPr/>
            </a:pPr>
            <a:r>
              <a:rPr lang="zh-CN" altLang="en-US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本次支出说明：物业费</a:t>
            </a:r>
            <a:r>
              <a:rPr lang="en-US" altLang="zh-CN" sz="24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572428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ea typeface="宋体" pitchFamily="2" charset="-122"/>
              </a:rPr>
              <a:t>“收支明细”的界面及操作过程如下所示：</a:t>
            </a:r>
            <a:endParaRPr lang="en-US" altLang="zh-CN" sz="2000" dirty="0" smtClean="0">
              <a:ea typeface="宋体" pitchFamily="2" charset="-122"/>
            </a:endParaRPr>
          </a:p>
          <a:p>
            <a:pPr marL="700088" lvl="1" indent="-357188">
              <a:lnSpc>
                <a:spcPct val="150000"/>
              </a:lnSpc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</a:t>
            </a:r>
          </a:p>
          <a:p>
            <a:pPr marL="700088" lvl="1" indent="-357188">
              <a:buNone/>
              <a:defRPr/>
            </a:pPr>
            <a:endParaRPr lang="en-US" altLang="zh-CN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当前收支明细记录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    账户金额        收支金额        说    明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收入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11000           1000        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劳务费</a:t>
            </a:r>
          </a:p>
          <a:p>
            <a:pPr marL="700088" lvl="1" indent="-357188">
              <a:buNone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支出    </a:t>
            </a: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10200           800             </a:t>
            </a:r>
            <a:r>
              <a:rPr lang="zh-CN" altLang="en-US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物业费</a:t>
            </a:r>
          </a:p>
          <a:p>
            <a:pPr marL="700088" lvl="1" indent="-357188">
              <a:buNone/>
              <a:defRPr/>
            </a:pPr>
            <a:endParaRPr lang="zh-CN" altLang="en-US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1157288" lvl="2" indent="-357188">
              <a:defRPr/>
            </a:pPr>
            <a:r>
              <a:rPr lang="en-US" altLang="zh-CN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--------------------------------------------------</a:t>
            </a:r>
          </a:p>
          <a:p>
            <a:pPr marL="361950" indent="-3619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000" dirty="0" smtClean="0">
                <a:ea typeface="宋体" pitchFamily="2" charset="-122"/>
              </a:rPr>
              <a:t>提示：明细表格的对齐，可以简单使用制表符‘</a:t>
            </a:r>
            <a:r>
              <a:rPr lang="en-US" altLang="zh-CN" sz="2000" dirty="0" smtClean="0">
                <a:ea typeface="宋体" pitchFamily="2" charset="-122"/>
              </a:rPr>
              <a:t>\t’</a:t>
            </a:r>
            <a:r>
              <a:rPr lang="zh-CN" altLang="en-US" sz="2000" dirty="0" smtClean="0">
                <a:ea typeface="宋体" pitchFamily="2" charset="-122"/>
              </a:rPr>
              <a:t>来实现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6112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5724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“退  出”的界面及操作过程如下所示：</a:t>
            </a:r>
            <a:endParaRPr lang="en-US" altLang="zh-CN" sz="2400" dirty="0" smtClean="0">
              <a:ea typeface="宋体" pitchFamily="2" charset="-122"/>
            </a:endParaRPr>
          </a:p>
          <a:p>
            <a:pPr marL="700088" lvl="1" indent="-357188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家庭收支记账软件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-----------------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1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收支明细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2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登记收入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3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登记支出</a:t>
            </a: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 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退    出</a:t>
            </a:r>
          </a:p>
          <a:p>
            <a:pPr marL="700088" lvl="1" indent="-357188">
              <a:buNone/>
              <a:defRPr/>
            </a:pPr>
            <a:endParaRPr lang="zh-CN" altLang="en-US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请选择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(1-4)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4</a:t>
            </a:r>
          </a:p>
          <a:p>
            <a:pPr marL="700088" lvl="1" indent="-357188">
              <a:buNone/>
              <a:defRPr/>
            </a:pPr>
            <a:endParaRPr lang="en-US" altLang="zh-CN" sz="2000" dirty="0" smtClean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700088" lvl="1" indent="-357188">
              <a:buNone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确认是否退出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(Y/N)</a:t>
            </a:r>
            <a:r>
              <a:rPr lang="zh-CN" altLang="en-US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：</a:t>
            </a:r>
            <a:r>
              <a:rPr lang="en-US" altLang="zh-CN" sz="2000" dirty="0" smtClean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383" y="937275"/>
            <a:ext cx="759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ea typeface="宋体" charset="-122"/>
              </a:rPr>
              <a:t>基本金和收支明细的记录</a:t>
            </a:r>
            <a:endParaRPr lang="zh-CN" altLang="en-US" sz="32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472" y="1522308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基本金的记录可以使用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zh-CN" altLang="en-US" sz="2400" dirty="0" smtClean="0">
                <a:ea typeface="宋体" pitchFamily="2" charset="-122"/>
              </a:rPr>
              <a:t>类型的局部变量来实现：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balance = 10000;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收支明细记录可以使用</a:t>
            </a:r>
            <a:r>
              <a:rPr lang="en-US" altLang="zh-CN" sz="2400" dirty="0" smtClean="0">
                <a:ea typeface="宋体" pitchFamily="2" charset="-122"/>
              </a:rPr>
              <a:t>String</a:t>
            </a:r>
            <a:r>
              <a:rPr lang="zh-CN" altLang="en-US" sz="2400" dirty="0" smtClean="0">
                <a:ea typeface="宋体" pitchFamily="2" charset="-122"/>
              </a:rPr>
              <a:t>类型的变量来实现，其初始值为明细表的表头。例如：</a:t>
            </a:r>
          </a:p>
          <a:p>
            <a:pPr marL="357188" indent="-357188">
              <a:lnSpc>
                <a:spcPct val="150000"/>
              </a:lnSpc>
              <a:defRPr/>
            </a:pPr>
            <a:r>
              <a:rPr lang="en-US" altLang="zh-CN" sz="2400" dirty="0" smtClean="0">
                <a:ea typeface="宋体" pitchFamily="2" charset="-122"/>
              </a:rPr>
              <a:t>	String details = "</a:t>
            </a:r>
            <a:r>
              <a:rPr lang="zh-CN" altLang="en-US" sz="2400" dirty="0" smtClean="0">
                <a:ea typeface="宋体" pitchFamily="2" charset="-122"/>
              </a:rPr>
              <a:t>收支</a:t>
            </a:r>
            <a:r>
              <a:rPr lang="en-US" altLang="zh-CN" sz="2400" dirty="0" smtClean="0">
                <a:ea typeface="宋体" pitchFamily="2" charset="-122"/>
              </a:rPr>
              <a:t>\t</a:t>
            </a:r>
            <a:r>
              <a:rPr lang="zh-CN" altLang="en-US" sz="2400" dirty="0" smtClean="0">
                <a:ea typeface="宋体" pitchFamily="2" charset="-122"/>
              </a:rPr>
              <a:t>账户金额</a:t>
            </a:r>
            <a:r>
              <a:rPr lang="en-US" altLang="zh-CN" sz="2400" dirty="0" smtClean="0">
                <a:ea typeface="宋体" pitchFamily="2" charset="-122"/>
              </a:rPr>
              <a:t>\t</a:t>
            </a:r>
            <a:r>
              <a:rPr lang="zh-CN" altLang="en-US" sz="2400" dirty="0" smtClean="0">
                <a:ea typeface="宋体" pitchFamily="2" charset="-122"/>
              </a:rPr>
              <a:t>收支金额</a:t>
            </a:r>
            <a:r>
              <a:rPr lang="en-US" altLang="zh-CN" sz="2400" dirty="0" smtClean="0">
                <a:ea typeface="宋体" pitchFamily="2" charset="-122"/>
              </a:rPr>
              <a:t>\t</a:t>
            </a:r>
            <a:r>
              <a:rPr lang="zh-CN" altLang="en-US" sz="2400" dirty="0" smtClean="0">
                <a:ea typeface="宋体" pitchFamily="2" charset="-122"/>
              </a:rPr>
              <a:t>说    明</a:t>
            </a:r>
            <a:r>
              <a:rPr lang="en-US" altLang="zh-CN" sz="2400" dirty="0" smtClean="0">
                <a:ea typeface="宋体" pitchFamily="2" charset="-122"/>
              </a:rPr>
              <a:t>\n";</a:t>
            </a:r>
          </a:p>
          <a:p>
            <a:pPr marL="357188" indent="-357188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ea typeface="宋体" pitchFamily="2" charset="-122"/>
              </a:rPr>
              <a:t>在登记收支时，将收支金额与</a:t>
            </a:r>
            <a:r>
              <a:rPr lang="en-US" altLang="zh-CN" sz="2400" dirty="0" smtClean="0">
                <a:ea typeface="宋体" pitchFamily="2" charset="-122"/>
              </a:rPr>
              <a:t>balance</a:t>
            </a:r>
            <a:r>
              <a:rPr lang="zh-CN" altLang="en-US" sz="2400" dirty="0" smtClean="0">
                <a:ea typeface="宋体" pitchFamily="2" charset="-122"/>
              </a:rPr>
              <a:t>相加或相减，收支记录直接串接到</a:t>
            </a:r>
            <a:r>
              <a:rPr lang="en-US" altLang="zh-CN" sz="2400" dirty="0" smtClean="0">
                <a:ea typeface="宋体" pitchFamily="2" charset="-122"/>
              </a:rPr>
              <a:t>details</a:t>
            </a:r>
            <a:r>
              <a:rPr lang="zh-CN" altLang="en-US" sz="2400" dirty="0" smtClean="0">
                <a:ea typeface="宋体" pitchFamily="2" charset="-122"/>
              </a:rPr>
              <a:t>后面即可。</a:t>
            </a:r>
          </a:p>
        </p:txBody>
      </p:sp>
    </p:spTree>
    <p:extLst>
      <p:ext uri="{BB962C8B-B14F-4D97-AF65-F5344CB8AC3E}">
        <p14:creationId xmlns:p14="http://schemas.microsoft.com/office/powerpoint/2010/main" val="38690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6063</TotalTime>
  <Words>736</Words>
  <Application>Microsoft Office PowerPoint</Application>
  <PresentationFormat>全屏显示(4:3)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GungsuhChe</vt:lpstr>
      <vt:lpstr>楷体</vt:lpstr>
      <vt:lpstr>宋体</vt:lpstr>
      <vt:lpstr>新宋体</vt:lpstr>
      <vt:lpstr>Arial</vt:lpstr>
      <vt:lpstr>Calibri</vt:lpstr>
      <vt:lpstr>Times New Roman</vt:lpstr>
      <vt:lpstr>PPT模板</vt:lpstr>
      <vt:lpstr>家庭记账软件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键盘访问的实现</vt:lpstr>
      <vt:lpstr>第1步 — 实现主程序结构</vt:lpstr>
      <vt:lpstr>第2步 — 实现收入和支出登记处理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Windows 用户</cp:lastModifiedBy>
  <cp:revision>638</cp:revision>
  <dcterms:created xsi:type="dcterms:W3CDTF">2012-08-05T14:09:30Z</dcterms:created>
  <dcterms:modified xsi:type="dcterms:W3CDTF">2020-04-27T09:16:07Z</dcterms:modified>
</cp:coreProperties>
</file>