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ink/ink1.xml" ContentType="application/inkml+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61"/>
  </p:notesMasterIdLst>
  <p:sldIdLst>
    <p:sldId id="256" r:id="rId2"/>
    <p:sldId id="723" r:id="rId3"/>
    <p:sldId id="448" r:id="rId4"/>
    <p:sldId id="466" r:id="rId5"/>
    <p:sldId id="468" r:id="rId6"/>
    <p:sldId id="469" r:id="rId7"/>
    <p:sldId id="511" r:id="rId8"/>
    <p:sldId id="512" r:id="rId9"/>
    <p:sldId id="506" r:id="rId10"/>
    <p:sldId id="708" r:id="rId11"/>
    <p:sldId id="514" r:id="rId12"/>
    <p:sldId id="482" r:id="rId13"/>
    <p:sldId id="486" r:id="rId14"/>
    <p:sldId id="487" r:id="rId15"/>
    <p:sldId id="483" r:id="rId16"/>
    <p:sldId id="473" r:id="rId17"/>
    <p:sldId id="474" r:id="rId18"/>
    <p:sldId id="477" r:id="rId19"/>
    <p:sldId id="478" r:id="rId20"/>
    <p:sldId id="488" r:id="rId21"/>
    <p:sldId id="496" r:id="rId22"/>
    <p:sldId id="709" r:id="rId23"/>
    <p:sldId id="498" r:id="rId24"/>
    <p:sldId id="724" r:id="rId25"/>
    <p:sldId id="727" r:id="rId26"/>
    <p:sldId id="710" r:id="rId27"/>
    <p:sldId id="728" r:id="rId28"/>
    <p:sldId id="1303" r:id="rId29"/>
    <p:sldId id="725" r:id="rId30"/>
    <p:sldId id="1298" r:id="rId31"/>
    <p:sldId id="1299" r:id="rId32"/>
    <p:sldId id="1310" r:id="rId33"/>
    <p:sldId id="1300" r:id="rId34"/>
    <p:sldId id="1301" r:id="rId35"/>
    <p:sldId id="719" r:id="rId36"/>
    <p:sldId id="720" r:id="rId37"/>
    <p:sldId id="722" r:id="rId38"/>
    <p:sldId id="721" r:id="rId39"/>
    <p:sldId id="726" r:id="rId40"/>
    <p:sldId id="1304" r:id="rId41"/>
    <p:sldId id="1305" r:id="rId42"/>
    <p:sldId id="1306" r:id="rId43"/>
    <p:sldId id="714" r:id="rId44"/>
    <p:sldId id="715" r:id="rId45"/>
    <p:sldId id="716" r:id="rId46"/>
    <p:sldId id="717" r:id="rId47"/>
    <p:sldId id="718" r:id="rId48"/>
    <p:sldId id="499" r:id="rId49"/>
    <p:sldId id="510" r:id="rId50"/>
    <p:sldId id="504" r:id="rId51"/>
    <p:sldId id="480" r:id="rId52"/>
    <p:sldId id="502" r:id="rId53"/>
    <p:sldId id="503" r:id="rId54"/>
    <p:sldId id="712" r:id="rId55"/>
    <p:sldId id="713" r:id="rId56"/>
    <p:sldId id="1307" r:id="rId57"/>
    <p:sldId id="1308" r:id="rId58"/>
    <p:sldId id="1309" r:id="rId59"/>
    <p:sldId id="711" r:id="rId6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67" d="100"/>
          <a:sy n="67" d="100"/>
        </p:scale>
        <p:origin x="1214" y="58"/>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B202F-FB08-4046-B511-8154FB49289C}"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zh-CN" altLang="en-US"/>
        </a:p>
      </dgm:t>
    </dgm:pt>
    <dgm:pt modelId="{5B2E383B-9F26-4DA9-983E-E153C7FFFA10}">
      <dgm:prSet custT="1"/>
      <dgm:spPr/>
      <dgm:t>
        <a:bodyPr/>
        <a:lstStyle/>
        <a:p>
          <a:pPr rtl="0"/>
          <a:r>
            <a:rPr lang="zh-CN" altLang="en-US" sz="2400" dirty="0"/>
            <a:t>所有损害优化的方法都是正则化。</a:t>
          </a:r>
        </a:p>
      </dgm:t>
    </dgm:pt>
    <dgm:pt modelId="{1C7A80F1-86C4-424F-9840-90BCB07D654B}" type="sibTrans" cxnId="{C81B5CC3-E7EF-4012-9950-B3EC99F54573}">
      <dgm:prSet/>
      <dgm:spPr/>
      <dgm:t>
        <a:bodyPr/>
        <a:lstStyle/>
        <a:p>
          <a:endParaRPr lang="zh-CN" altLang="en-US" sz="1000"/>
        </a:p>
      </dgm:t>
    </dgm:pt>
    <dgm:pt modelId="{0BDF28E4-3DD2-49C4-ADA0-8A4D042CDCAA}" type="parTrans" cxnId="{C81B5CC3-E7EF-4012-9950-B3EC99F54573}">
      <dgm:prSet/>
      <dgm:spPr/>
      <dgm:t>
        <a:bodyPr/>
        <a:lstStyle/>
        <a:p>
          <a:endParaRPr lang="zh-CN" altLang="en-US" sz="1000"/>
        </a:p>
      </dgm:t>
    </dgm:pt>
    <dgm:pt modelId="{DB307B8E-5B07-4FB9-927C-FCB1686BA255}">
      <dgm:prSet custT="1"/>
      <dgm:spPr/>
      <dgm:t>
        <a:bodyPr/>
        <a:lstStyle/>
        <a:p>
          <a:pPr rtl="0"/>
          <a:r>
            <a:rPr lang="zh-CN" altLang="en-US" sz="2000" dirty="0"/>
            <a:t>增加优化约束</a:t>
          </a:r>
          <a:endParaRPr lang="en-US" altLang="zh-CN" sz="2000" dirty="0"/>
        </a:p>
      </dgm:t>
    </dgm:pt>
    <dgm:pt modelId="{A9229453-57E9-4A0C-9186-0D49225E969E}" type="sibTrans" cxnId="{DA53CB38-9F6B-4C21-BD28-D1F63551230E}">
      <dgm:prSet/>
      <dgm:spPr/>
      <dgm:t>
        <a:bodyPr/>
        <a:lstStyle/>
        <a:p>
          <a:endParaRPr lang="zh-CN" altLang="en-US" sz="1000"/>
        </a:p>
      </dgm:t>
    </dgm:pt>
    <dgm:pt modelId="{40A169F2-70EE-4009-97A2-C1E2CA251AE8}" type="parTrans" cxnId="{DA53CB38-9F6B-4C21-BD28-D1F63551230E}">
      <dgm:prSet/>
      <dgm:spPr/>
      <dgm:t>
        <a:bodyPr/>
        <a:lstStyle/>
        <a:p>
          <a:endParaRPr lang="zh-CN" altLang="en-US" sz="1000"/>
        </a:p>
      </dgm:t>
    </dgm:pt>
    <dgm:pt modelId="{3A66B05C-C306-4566-ADB4-BD58EF99E13F}">
      <dgm:prSet custT="1"/>
      <dgm:spPr/>
      <dgm:t>
        <a:bodyPr/>
        <a:lstStyle/>
        <a:p>
          <a:pPr rtl="0"/>
          <a:r>
            <a:rPr lang="zh-CN" altLang="en-US" sz="2000" dirty="0"/>
            <a:t>干扰优化过程</a:t>
          </a:r>
        </a:p>
      </dgm:t>
    </dgm:pt>
    <dgm:pt modelId="{C0EB23F3-E30C-4600-81D9-825401C2251F}" type="sibTrans" cxnId="{B37680F7-BA20-4DD0-BBFC-22FFC6988DAB}">
      <dgm:prSet/>
      <dgm:spPr/>
      <dgm:t>
        <a:bodyPr/>
        <a:lstStyle/>
        <a:p>
          <a:endParaRPr lang="zh-CN" altLang="en-US" sz="1000"/>
        </a:p>
      </dgm:t>
    </dgm:pt>
    <dgm:pt modelId="{013B59AA-A8DF-4C7C-9DB4-7BB8FC4371C0}" type="parTrans" cxnId="{B37680F7-BA20-4DD0-BBFC-22FFC6988DAB}">
      <dgm:prSet/>
      <dgm:spPr/>
      <dgm:t>
        <a:bodyPr/>
        <a:lstStyle/>
        <a:p>
          <a:endParaRPr lang="zh-CN" altLang="en-US" sz="1000"/>
        </a:p>
      </dgm:t>
    </dgm:pt>
    <dgm:pt modelId="{674A3CB7-FDA9-44AE-915F-54F6508BD0EE}" type="pres">
      <dgm:prSet presAssocID="{F6FB202F-FB08-4046-B511-8154FB49289C}" presName="hierChild1" presStyleCnt="0">
        <dgm:presLayoutVars>
          <dgm:orgChart val="1"/>
          <dgm:chPref val="1"/>
          <dgm:dir/>
          <dgm:animOne val="branch"/>
          <dgm:animLvl val="lvl"/>
          <dgm:resizeHandles/>
        </dgm:presLayoutVars>
      </dgm:prSet>
      <dgm:spPr/>
    </dgm:pt>
    <dgm:pt modelId="{D8A5553F-946F-42F6-B0C2-579C504334D7}" type="pres">
      <dgm:prSet presAssocID="{5B2E383B-9F26-4DA9-983E-E153C7FFFA10}" presName="hierRoot1" presStyleCnt="0">
        <dgm:presLayoutVars>
          <dgm:hierBranch val="init"/>
        </dgm:presLayoutVars>
      </dgm:prSet>
      <dgm:spPr/>
    </dgm:pt>
    <dgm:pt modelId="{D50CC31B-43F6-4201-B273-994815EA301A}" type="pres">
      <dgm:prSet presAssocID="{5B2E383B-9F26-4DA9-983E-E153C7FFFA10}" presName="rootComposite1" presStyleCnt="0"/>
      <dgm:spPr/>
    </dgm:pt>
    <dgm:pt modelId="{D05EC9E0-8F5D-45CB-A733-A5612A87189B}" type="pres">
      <dgm:prSet presAssocID="{5B2E383B-9F26-4DA9-983E-E153C7FFFA10}" presName="rootText1" presStyleLbl="node0" presStyleIdx="0" presStyleCnt="1" custScaleX="150755" custScaleY="34804">
        <dgm:presLayoutVars>
          <dgm:chPref val="3"/>
        </dgm:presLayoutVars>
      </dgm:prSet>
      <dgm:spPr/>
    </dgm:pt>
    <dgm:pt modelId="{0A43440D-1F09-40F2-B6E7-0FC9C4298197}" type="pres">
      <dgm:prSet presAssocID="{5B2E383B-9F26-4DA9-983E-E153C7FFFA10}" presName="rootConnector1" presStyleLbl="node1" presStyleIdx="0" presStyleCnt="0"/>
      <dgm:spPr/>
    </dgm:pt>
    <dgm:pt modelId="{5D01162B-4530-4E40-A0F9-1F982BE9578B}" type="pres">
      <dgm:prSet presAssocID="{5B2E383B-9F26-4DA9-983E-E153C7FFFA10}" presName="hierChild2" presStyleCnt="0"/>
      <dgm:spPr/>
    </dgm:pt>
    <dgm:pt modelId="{AF461715-315F-4B67-AE64-A74F48E9AF89}" type="pres">
      <dgm:prSet presAssocID="{40A169F2-70EE-4009-97A2-C1E2CA251AE8}" presName="Name37" presStyleLbl="parChTrans1D2" presStyleIdx="0" presStyleCnt="2"/>
      <dgm:spPr/>
    </dgm:pt>
    <dgm:pt modelId="{10C067CD-E0A3-4180-9A83-FAE111F9A168}" type="pres">
      <dgm:prSet presAssocID="{DB307B8E-5B07-4FB9-927C-FCB1686BA255}" presName="hierRoot2" presStyleCnt="0">
        <dgm:presLayoutVars>
          <dgm:hierBranch val="init"/>
        </dgm:presLayoutVars>
      </dgm:prSet>
      <dgm:spPr/>
    </dgm:pt>
    <dgm:pt modelId="{5AB19431-C5EF-439D-8E18-25FA79D57CB7}" type="pres">
      <dgm:prSet presAssocID="{DB307B8E-5B07-4FB9-927C-FCB1686BA255}" presName="rootComposite" presStyleCnt="0"/>
      <dgm:spPr/>
    </dgm:pt>
    <dgm:pt modelId="{D2B477F3-791F-46FC-A50D-FA3601860E25}" type="pres">
      <dgm:prSet presAssocID="{DB307B8E-5B07-4FB9-927C-FCB1686BA255}" presName="rootText" presStyleLbl="node2" presStyleIdx="0" presStyleCnt="2" custScaleY="34615">
        <dgm:presLayoutVars>
          <dgm:chPref val="3"/>
        </dgm:presLayoutVars>
      </dgm:prSet>
      <dgm:spPr/>
    </dgm:pt>
    <dgm:pt modelId="{3E20DBAE-BE56-4FE8-B27C-7A331CE5D7F0}" type="pres">
      <dgm:prSet presAssocID="{DB307B8E-5B07-4FB9-927C-FCB1686BA255}" presName="rootConnector" presStyleLbl="node2" presStyleIdx="0" presStyleCnt="2"/>
      <dgm:spPr/>
    </dgm:pt>
    <dgm:pt modelId="{65DB62D2-7EC5-482F-AC65-C0B9E2943960}" type="pres">
      <dgm:prSet presAssocID="{DB307B8E-5B07-4FB9-927C-FCB1686BA255}" presName="hierChild4" presStyleCnt="0"/>
      <dgm:spPr/>
    </dgm:pt>
    <dgm:pt modelId="{229FEED3-1781-4CCD-9286-7FD2B3B2E358}" type="pres">
      <dgm:prSet presAssocID="{DB307B8E-5B07-4FB9-927C-FCB1686BA255}" presName="hierChild5" presStyleCnt="0"/>
      <dgm:spPr/>
    </dgm:pt>
    <dgm:pt modelId="{E5BF9C94-5509-4F79-AC82-D0991D6614CC}" type="pres">
      <dgm:prSet presAssocID="{013B59AA-A8DF-4C7C-9DB4-7BB8FC4371C0}" presName="Name37" presStyleLbl="parChTrans1D2" presStyleIdx="1" presStyleCnt="2"/>
      <dgm:spPr/>
    </dgm:pt>
    <dgm:pt modelId="{1C1CF193-258F-4481-B8DE-A7777F3305D8}" type="pres">
      <dgm:prSet presAssocID="{3A66B05C-C306-4566-ADB4-BD58EF99E13F}" presName="hierRoot2" presStyleCnt="0">
        <dgm:presLayoutVars>
          <dgm:hierBranch val="init"/>
        </dgm:presLayoutVars>
      </dgm:prSet>
      <dgm:spPr/>
    </dgm:pt>
    <dgm:pt modelId="{9E3C3702-DC4A-43B6-A3E2-DADBF31B21CF}" type="pres">
      <dgm:prSet presAssocID="{3A66B05C-C306-4566-ADB4-BD58EF99E13F}" presName="rootComposite" presStyleCnt="0"/>
      <dgm:spPr/>
    </dgm:pt>
    <dgm:pt modelId="{7509D6B6-898D-4FC7-8441-00720BF18D07}" type="pres">
      <dgm:prSet presAssocID="{3A66B05C-C306-4566-ADB4-BD58EF99E13F}" presName="rootText" presStyleLbl="node2" presStyleIdx="1" presStyleCnt="2" custScaleY="33749">
        <dgm:presLayoutVars>
          <dgm:chPref val="3"/>
        </dgm:presLayoutVars>
      </dgm:prSet>
      <dgm:spPr/>
    </dgm:pt>
    <dgm:pt modelId="{9A3819C4-B074-4F09-9908-28A73234B65F}" type="pres">
      <dgm:prSet presAssocID="{3A66B05C-C306-4566-ADB4-BD58EF99E13F}" presName="rootConnector" presStyleLbl="node2" presStyleIdx="1" presStyleCnt="2"/>
      <dgm:spPr/>
    </dgm:pt>
    <dgm:pt modelId="{137C4903-F1AB-4060-9A22-B1B7A38EE454}" type="pres">
      <dgm:prSet presAssocID="{3A66B05C-C306-4566-ADB4-BD58EF99E13F}" presName="hierChild4" presStyleCnt="0"/>
      <dgm:spPr/>
    </dgm:pt>
    <dgm:pt modelId="{B497FEF9-BFC3-4C64-82D5-9CA965BE9AEE}" type="pres">
      <dgm:prSet presAssocID="{3A66B05C-C306-4566-ADB4-BD58EF99E13F}" presName="hierChild5" presStyleCnt="0"/>
      <dgm:spPr/>
    </dgm:pt>
    <dgm:pt modelId="{F596C27B-3FC2-44CD-99BD-6CB3BDC98BE1}" type="pres">
      <dgm:prSet presAssocID="{5B2E383B-9F26-4DA9-983E-E153C7FFFA10}" presName="hierChild3" presStyleCnt="0"/>
      <dgm:spPr/>
    </dgm:pt>
  </dgm:ptLst>
  <dgm:cxnLst>
    <dgm:cxn modelId="{36FB4D0B-6E75-4594-9473-CB7A73DE5504}" type="presOf" srcId="{3A66B05C-C306-4566-ADB4-BD58EF99E13F}" destId="{7509D6B6-898D-4FC7-8441-00720BF18D07}" srcOrd="0" destOrd="0" presId="urn:microsoft.com/office/officeart/2005/8/layout/orgChart1"/>
    <dgm:cxn modelId="{6654731C-A0C1-47C8-838A-15E501E44BA8}" type="presOf" srcId="{DB307B8E-5B07-4FB9-927C-FCB1686BA255}" destId="{3E20DBAE-BE56-4FE8-B27C-7A331CE5D7F0}" srcOrd="1" destOrd="0" presId="urn:microsoft.com/office/officeart/2005/8/layout/orgChart1"/>
    <dgm:cxn modelId="{427C0627-9AAC-4073-AE52-5F3B8739AC38}" type="presOf" srcId="{40A169F2-70EE-4009-97A2-C1E2CA251AE8}" destId="{AF461715-315F-4B67-AE64-A74F48E9AF89}" srcOrd="0" destOrd="0" presId="urn:microsoft.com/office/officeart/2005/8/layout/orgChart1"/>
    <dgm:cxn modelId="{C368E529-D3E7-482C-9A8D-1C3C5958F504}" type="presOf" srcId="{5B2E383B-9F26-4DA9-983E-E153C7FFFA10}" destId="{D05EC9E0-8F5D-45CB-A733-A5612A87189B}" srcOrd="0" destOrd="0" presId="urn:microsoft.com/office/officeart/2005/8/layout/orgChart1"/>
    <dgm:cxn modelId="{7195E82B-8D5F-4392-B8BE-4E0E1FF07FAB}" type="presOf" srcId="{3A66B05C-C306-4566-ADB4-BD58EF99E13F}" destId="{9A3819C4-B074-4F09-9908-28A73234B65F}" srcOrd="1" destOrd="0" presId="urn:microsoft.com/office/officeart/2005/8/layout/orgChart1"/>
    <dgm:cxn modelId="{DA53CB38-9F6B-4C21-BD28-D1F63551230E}" srcId="{5B2E383B-9F26-4DA9-983E-E153C7FFFA10}" destId="{DB307B8E-5B07-4FB9-927C-FCB1686BA255}" srcOrd="0" destOrd="0" parTransId="{40A169F2-70EE-4009-97A2-C1E2CA251AE8}" sibTransId="{A9229453-57E9-4A0C-9186-0D49225E969E}"/>
    <dgm:cxn modelId="{95258471-3EC3-4E26-A09A-7D644341A566}" type="presOf" srcId="{DB307B8E-5B07-4FB9-927C-FCB1686BA255}" destId="{D2B477F3-791F-46FC-A50D-FA3601860E25}" srcOrd="0" destOrd="0" presId="urn:microsoft.com/office/officeart/2005/8/layout/orgChart1"/>
    <dgm:cxn modelId="{31C936BC-FB27-4336-980E-9471750D1238}" type="presOf" srcId="{5B2E383B-9F26-4DA9-983E-E153C7FFFA10}" destId="{0A43440D-1F09-40F2-B6E7-0FC9C4298197}" srcOrd="1" destOrd="0" presId="urn:microsoft.com/office/officeart/2005/8/layout/orgChart1"/>
    <dgm:cxn modelId="{C81B5CC3-E7EF-4012-9950-B3EC99F54573}" srcId="{F6FB202F-FB08-4046-B511-8154FB49289C}" destId="{5B2E383B-9F26-4DA9-983E-E153C7FFFA10}" srcOrd="0" destOrd="0" parTransId="{0BDF28E4-3DD2-49C4-ADA0-8A4D042CDCAA}" sibTransId="{1C7A80F1-86C4-424F-9840-90BCB07D654B}"/>
    <dgm:cxn modelId="{F98C9DC3-DA36-491B-BE8A-49718298771D}" type="presOf" srcId="{013B59AA-A8DF-4C7C-9DB4-7BB8FC4371C0}" destId="{E5BF9C94-5509-4F79-AC82-D0991D6614CC}" srcOrd="0" destOrd="0" presId="urn:microsoft.com/office/officeart/2005/8/layout/orgChart1"/>
    <dgm:cxn modelId="{E85F0AE4-1E42-488C-8540-8269B15AB553}" type="presOf" srcId="{F6FB202F-FB08-4046-B511-8154FB49289C}" destId="{674A3CB7-FDA9-44AE-915F-54F6508BD0EE}" srcOrd="0" destOrd="0" presId="urn:microsoft.com/office/officeart/2005/8/layout/orgChart1"/>
    <dgm:cxn modelId="{B37680F7-BA20-4DD0-BBFC-22FFC6988DAB}" srcId="{5B2E383B-9F26-4DA9-983E-E153C7FFFA10}" destId="{3A66B05C-C306-4566-ADB4-BD58EF99E13F}" srcOrd="1" destOrd="0" parTransId="{013B59AA-A8DF-4C7C-9DB4-7BB8FC4371C0}" sibTransId="{C0EB23F3-E30C-4600-81D9-825401C2251F}"/>
    <dgm:cxn modelId="{2FA9753B-29B0-493D-92E5-557749249353}" type="presParOf" srcId="{674A3CB7-FDA9-44AE-915F-54F6508BD0EE}" destId="{D8A5553F-946F-42F6-B0C2-579C504334D7}" srcOrd="0" destOrd="0" presId="urn:microsoft.com/office/officeart/2005/8/layout/orgChart1"/>
    <dgm:cxn modelId="{B0DF0D19-AFBB-43CD-A198-CC1DE0405EFE}" type="presParOf" srcId="{D8A5553F-946F-42F6-B0C2-579C504334D7}" destId="{D50CC31B-43F6-4201-B273-994815EA301A}" srcOrd="0" destOrd="0" presId="urn:microsoft.com/office/officeart/2005/8/layout/orgChart1"/>
    <dgm:cxn modelId="{F9AE60C6-B311-4649-8FD4-D97CB622E98D}" type="presParOf" srcId="{D50CC31B-43F6-4201-B273-994815EA301A}" destId="{D05EC9E0-8F5D-45CB-A733-A5612A87189B}" srcOrd="0" destOrd="0" presId="urn:microsoft.com/office/officeart/2005/8/layout/orgChart1"/>
    <dgm:cxn modelId="{2A1159F2-69D0-4472-B3F6-FD3CB5B31A09}" type="presParOf" srcId="{D50CC31B-43F6-4201-B273-994815EA301A}" destId="{0A43440D-1F09-40F2-B6E7-0FC9C4298197}" srcOrd="1" destOrd="0" presId="urn:microsoft.com/office/officeart/2005/8/layout/orgChart1"/>
    <dgm:cxn modelId="{DE206A20-A518-43CC-9817-EFFB038FF251}" type="presParOf" srcId="{D8A5553F-946F-42F6-B0C2-579C504334D7}" destId="{5D01162B-4530-4E40-A0F9-1F982BE9578B}" srcOrd="1" destOrd="0" presId="urn:microsoft.com/office/officeart/2005/8/layout/orgChart1"/>
    <dgm:cxn modelId="{7C6170A1-2253-4E72-A60A-DB42E1E8F2BF}" type="presParOf" srcId="{5D01162B-4530-4E40-A0F9-1F982BE9578B}" destId="{AF461715-315F-4B67-AE64-A74F48E9AF89}" srcOrd="0" destOrd="0" presId="urn:microsoft.com/office/officeart/2005/8/layout/orgChart1"/>
    <dgm:cxn modelId="{702D16E9-AA5D-4D8A-8C72-C4EAB4DA237B}" type="presParOf" srcId="{5D01162B-4530-4E40-A0F9-1F982BE9578B}" destId="{10C067CD-E0A3-4180-9A83-FAE111F9A168}" srcOrd="1" destOrd="0" presId="urn:microsoft.com/office/officeart/2005/8/layout/orgChart1"/>
    <dgm:cxn modelId="{264DADD9-AB17-444E-AA59-4B97A37BFAB9}" type="presParOf" srcId="{10C067CD-E0A3-4180-9A83-FAE111F9A168}" destId="{5AB19431-C5EF-439D-8E18-25FA79D57CB7}" srcOrd="0" destOrd="0" presId="urn:microsoft.com/office/officeart/2005/8/layout/orgChart1"/>
    <dgm:cxn modelId="{9C8D79CE-B2AF-42B8-B3B5-2BA1D5ED5728}" type="presParOf" srcId="{5AB19431-C5EF-439D-8E18-25FA79D57CB7}" destId="{D2B477F3-791F-46FC-A50D-FA3601860E25}" srcOrd="0" destOrd="0" presId="urn:microsoft.com/office/officeart/2005/8/layout/orgChart1"/>
    <dgm:cxn modelId="{DF2538B9-2F08-4098-870B-6FDD59738EE1}" type="presParOf" srcId="{5AB19431-C5EF-439D-8E18-25FA79D57CB7}" destId="{3E20DBAE-BE56-4FE8-B27C-7A331CE5D7F0}" srcOrd="1" destOrd="0" presId="urn:microsoft.com/office/officeart/2005/8/layout/orgChart1"/>
    <dgm:cxn modelId="{3EAF8DF3-B37E-4D34-97B7-D793BD1B4DEC}" type="presParOf" srcId="{10C067CD-E0A3-4180-9A83-FAE111F9A168}" destId="{65DB62D2-7EC5-482F-AC65-C0B9E2943960}" srcOrd="1" destOrd="0" presId="urn:microsoft.com/office/officeart/2005/8/layout/orgChart1"/>
    <dgm:cxn modelId="{942B9EB6-D729-425B-A48C-522FB928DE7F}" type="presParOf" srcId="{10C067CD-E0A3-4180-9A83-FAE111F9A168}" destId="{229FEED3-1781-4CCD-9286-7FD2B3B2E358}" srcOrd="2" destOrd="0" presId="urn:microsoft.com/office/officeart/2005/8/layout/orgChart1"/>
    <dgm:cxn modelId="{C15837D0-87A5-4814-8019-BBD69AA18396}" type="presParOf" srcId="{5D01162B-4530-4E40-A0F9-1F982BE9578B}" destId="{E5BF9C94-5509-4F79-AC82-D0991D6614CC}" srcOrd="2" destOrd="0" presId="urn:microsoft.com/office/officeart/2005/8/layout/orgChart1"/>
    <dgm:cxn modelId="{26CD19A9-B004-478C-93C1-5EE801E2E7B1}" type="presParOf" srcId="{5D01162B-4530-4E40-A0F9-1F982BE9578B}" destId="{1C1CF193-258F-4481-B8DE-A7777F3305D8}" srcOrd="3" destOrd="0" presId="urn:microsoft.com/office/officeart/2005/8/layout/orgChart1"/>
    <dgm:cxn modelId="{0AE45914-BAF4-453A-82EC-10105A8ADC9B}" type="presParOf" srcId="{1C1CF193-258F-4481-B8DE-A7777F3305D8}" destId="{9E3C3702-DC4A-43B6-A3E2-DADBF31B21CF}" srcOrd="0" destOrd="0" presId="urn:microsoft.com/office/officeart/2005/8/layout/orgChart1"/>
    <dgm:cxn modelId="{DC0029A2-C535-4CFF-A665-233F8DBD5ACF}" type="presParOf" srcId="{9E3C3702-DC4A-43B6-A3E2-DADBF31B21CF}" destId="{7509D6B6-898D-4FC7-8441-00720BF18D07}" srcOrd="0" destOrd="0" presId="urn:microsoft.com/office/officeart/2005/8/layout/orgChart1"/>
    <dgm:cxn modelId="{1F1173CE-FDC9-4581-9E88-FB21D25F15FF}" type="presParOf" srcId="{9E3C3702-DC4A-43B6-A3E2-DADBF31B21CF}" destId="{9A3819C4-B074-4F09-9908-28A73234B65F}" srcOrd="1" destOrd="0" presId="urn:microsoft.com/office/officeart/2005/8/layout/orgChart1"/>
    <dgm:cxn modelId="{F2E6235A-13DC-4F25-B4D4-2CDE0545C9ED}" type="presParOf" srcId="{1C1CF193-258F-4481-B8DE-A7777F3305D8}" destId="{137C4903-F1AB-4060-9A22-B1B7A38EE454}" srcOrd="1" destOrd="0" presId="urn:microsoft.com/office/officeart/2005/8/layout/orgChart1"/>
    <dgm:cxn modelId="{7C6DACA4-5D8D-4D73-88A6-1865A2CDB89F}" type="presParOf" srcId="{1C1CF193-258F-4481-B8DE-A7777F3305D8}" destId="{B497FEF9-BFC3-4C64-82D5-9CA965BE9AEE}" srcOrd="2" destOrd="0" presId="urn:microsoft.com/office/officeart/2005/8/layout/orgChart1"/>
    <dgm:cxn modelId="{AB3A4BE4-8473-4E95-B6D5-CFED9DAD8462}" type="presParOf" srcId="{D8A5553F-946F-42F6-B0C2-579C504334D7}" destId="{F596C27B-3FC2-44CD-99BD-6CB3BDC98BE1}"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F9C94-5509-4F79-AC82-D0991D6614CC}">
      <dsp:nvSpPr>
        <dsp:cNvPr id="0" name=""/>
        <dsp:cNvSpPr/>
      </dsp:nvSpPr>
      <dsp:spPr>
        <a:xfrm>
          <a:off x="3352800" y="673594"/>
          <a:ext cx="1834810" cy="636876"/>
        </a:xfrm>
        <a:custGeom>
          <a:avLst/>
          <a:gdLst/>
          <a:ahLst/>
          <a:cxnLst/>
          <a:rect l="0" t="0" r="0" b="0"/>
          <a:pathLst>
            <a:path>
              <a:moveTo>
                <a:pt x="0" y="0"/>
              </a:moveTo>
              <a:lnTo>
                <a:pt x="0" y="318438"/>
              </a:lnTo>
              <a:lnTo>
                <a:pt x="1834810" y="318438"/>
              </a:lnTo>
              <a:lnTo>
                <a:pt x="183481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61715-315F-4B67-AE64-A74F48E9AF89}">
      <dsp:nvSpPr>
        <dsp:cNvPr id="0" name=""/>
        <dsp:cNvSpPr/>
      </dsp:nvSpPr>
      <dsp:spPr>
        <a:xfrm>
          <a:off x="1517989" y="673594"/>
          <a:ext cx="1834810" cy="636876"/>
        </a:xfrm>
        <a:custGeom>
          <a:avLst/>
          <a:gdLst/>
          <a:ahLst/>
          <a:cxnLst/>
          <a:rect l="0" t="0" r="0" b="0"/>
          <a:pathLst>
            <a:path>
              <a:moveTo>
                <a:pt x="1834810" y="0"/>
              </a:moveTo>
              <a:lnTo>
                <a:pt x="1834810" y="318438"/>
              </a:lnTo>
              <a:lnTo>
                <a:pt x="0" y="318438"/>
              </a:lnTo>
              <a:lnTo>
                <a:pt x="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5EC9E0-8F5D-45CB-A733-A5612A87189B}">
      <dsp:nvSpPr>
        <dsp:cNvPr id="0" name=""/>
        <dsp:cNvSpPr/>
      </dsp:nvSpPr>
      <dsp:spPr>
        <a:xfrm>
          <a:off x="1066792" y="145836"/>
          <a:ext cx="4572014" cy="527758"/>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所有损害优化的方法都是正则化。</a:t>
          </a:r>
        </a:p>
      </dsp:txBody>
      <dsp:txXfrm>
        <a:off x="1066792" y="145836"/>
        <a:ext cx="4572014" cy="527758"/>
      </dsp:txXfrm>
    </dsp:sp>
    <dsp:sp modelId="{D2B477F3-791F-46FC-A50D-FA3601860E25}">
      <dsp:nvSpPr>
        <dsp:cNvPr id="0" name=""/>
        <dsp:cNvSpPr/>
      </dsp:nvSpPr>
      <dsp:spPr>
        <a:xfrm>
          <a:off x="1616" y="1310471"/>
          <a:ext cx="3032745" cy="524892"/>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增加优化约束</a:t>
          </a:r>
          <a:endParaRPr lang="en-US" altLang="zh-CN" sz="2000" kern="1200" dirty="0"/>
        </a:p>
      </dsp:txBody>
      <dsp:txXfrm>
        <a:off x="1616" y="1310471"/>
        <a:ext cx="3032745" cy="524892"/>
      </dsp:txXfrm>
    </dsp:sp>
    <dsp:sp modelId="{7509D6B6-898D-4FC7-8441-00720BF18D07}">
      <dsp:nvSpPr>
        <dsp:cNvPr id="0" name=""/>
        <dsp:cNvSpPr/>
      </dsp:nvSpPr>
      <dsp:spPr>
        <a:xfrm>
          <a:off x="3671238" y="1310471"/>
          <a:ext cx="3032745" cy="511760"/>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干扰优化过程</a:t>
          </a:r>
        </a:p>
      </dsp:txBody>
      <dsp:txXfrm>
        <a:off x="3671238" y="1310471"/>
        <a:ext cx="3032745" cy="5117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2736" units="cm"/>
          <inkml:channel name="Y" type="integer" max="1824" units="cm"/>
          <inkml:channel name="T" type="integer" max="2.14748E9" units="dev"/>
        </inkml:traceFormat>
        <inkml:channelProperties>
          <inkml:channelProperty channel="X" name="resolution" value="105.23077" units="1/cm"/>
          <inkml:channelProperty channel="Y" name="resolution" value="105.43353" units="1/cm"/>
          <inkml:channelProperty channel="T" name="resolution" value="1" units="1/dev"/>
        </inkml:channelProperties>
      </inkml:inkSource>
      <inkml:timestamp xml:id="ts0" timeString="2020-03-07T16:12:10.577"/>
    </inkml:context>
    <inkml:brush xml:id="br0">
      <inkml:brushProperty name="width" value="0.05292" units="cm"/>
      <inkml:brushProperty name="height" value="0.05292" units="cm"/>
      <inkml:brushProperty name="color" value="#FF0000"/>
    </inkml:brush>
  </inkml:definitions>
  <inkml:trace contextRef="#ctx0" brushRef="#br0">11004 3924 0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5/31/2023</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5</a:t>
            </a:fld>
            <a:endParaRPr lang="en-US" altLang="zh-CN"/>
          </a:p>
        </p:txBody>
      </p:sp>
    </p:spTree>
    <p:extLst>
      <p:ext uri="{BB962C8B-B14F-4D97-AF65-F5344CB8AC3E}">
        <p14:creationId xmlns:p14="http://schemas.microsoft.com/office/powerpoint/2010/main" val="3411960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1050" dirty="0"/>
              </a:p>
            </p:txBody>
          </p:sp>
        </mc:Choice>
        <mc:Fallback xmlns="">
          <p:sp>
            <p:nvSpPr>
              <p:cNvPr id="3" name="备注占位符 2"/>
              <p:cNvSpPr>
                <a:spLocks noGrp="1"/>
              </p:cNvSpPr>
              <p:nvPr>
                <p:ph type="body" idx="1"/>
              </p:nvPr>
            </p:nvSpPr>
            <p:spPr/>
            <p:txBody>
              <a:bodyPr/>
              <a:lstStyle/>
              <a:p>
                <a:pPr lvl="1"/>
                <a:r>
                  <a:rPr lang="zh-CN" altLang="en-US" dirty="0" smtClean="0"/>
                  <a:t>经验风险</a:t>
                </a:r>
                <a:endParaRPr lang="en-US" altLang="zh-CN" dirty="0" smtClean="0"/>
              </a:p>
              <a:p>
                <a:pPr lvl="2"/>
                <a:r>
                  <a:rPr lang="en-US" altLang="zh-CN" i="0" smtClean="0">
                    <a:latin typeface="Cambria Math" panose="02040503050406030204" pitchFamily="18" charset="0"/>
                  </a:rPr>
                  <a:t>𝑅(</a:t>
                </a:r>
                <a:r>
                  <a:rPr lang="zh-CN" altLang="en-US" i="0" smtClean="0">
                    <a:latin typeface="Cambria Math" panose="02040503050406030204" pitchFamily="18" charset="0"/>
                  </a:rPr>
                  <a:t>𝜃</a:t>
                </a:r>
                <a:r>
                  <a:rPr lang="en-US" altLang="zh-CN" i="0" smtClean="0">
                    <a:latin typeface="Cambria Math" panose="02040503050406030204" pitchFamily="18" charset="0"/>
                  </a:rPr>
                  <a:t>)=1/</a:t>
                </a:r>
                <a:r>
                  <a:rPr lang="en-US" altLang="zh-CN" i="0">
                    <a:latin typeface="Cambria Math" panose="02040503050406030204" pitchFamily="18" charset="0"/>
                  </a:rPr>
                  <a:t>N</a:t>
                </a:r>
                <a:r>
                  <a:rPr lang="en-US" altLang="zh-CN" i="0" smtClean="0">
                    <a:latin typeface="Cambria Math" panose="02040503050406030204" pitchFamily="18" charset="0"/>
                  </a:rPr>
                  <a:t> ∑_(𝑖=1)</a:t>
                </a:r>
                <a:r>
                  <a:rPr lang="en-US" altLang="zh-CN" i="0">
                    <a:latin typeface="Cambria Math" panose="02040503050406030204" pitchFamily="18" charset="0"/>
                  </a:rPr>
                  <a:t>^N</a:t>
                </a:r>
                <a:r>
                  <a:rPr lang="en-US" altLang="zh-CN" i="0" smtClean="0">
                    <a:latin typeface="Cambria Math" panose="02040503050406030204" pitchFamily="18" charset="0"/>
                  </a:rPr>
                  <a:t>▒</a:t>
                </a:r>
                <a:r>
                  <a:rPr lang="en-US" altLang="zh-CN" i="0">
                    <a:latin typeface="Cambria Math" panose="02040503050406030204" pitchFamily="18" charset="0"/>
                  </a:rPr>
                  <a:t>〖</a:t>
                </a:r>
                <a:r>
                  <a:rPr lang="en-US" altLang="zh-CN" i="0" smtClean="0">
                    <a:latin typeface="Cambria Math" panose="02040503050406030204" pitchFamily="18" charset="0"/>
                  </a:rPr>
                  <a:t>𝐿(</a:t>
                </a:r>
                <a:r>
                  <a:rPr lang="en-US" altLang="zh-CN" i="0" dirty="0">
                    <a:latin typeface="Cambria Math" panose="02040503050406030204" pitchFamily="18" charset="0"/>
                  </a:rPr>
                  <a:t>𝑦^((𝑖) )</a:t>
                </a:r>
                <a:r>
                  <a:rPr lang="en-US" altLang="zh-CN" i="0" smtClean="0">
                    <a:latin typeface="Cambria Math" panose="02040503050406030204" pitchFamily="18" charset="0"/>
                  </a:rPr>
                  <a:t>,</a:t>
                </a:r>
                <a:r>
                  <a:rPr lang="fr-FR" altLang="zh-CN" i="0">
                    <a:latin typeface="Cambria Math" panose="02040503050406030204" pitchFamily="18" charset="0"/>
                  </a:rPr>
                  <a:t> 𝑓(</a:t>
                </a:r>
                <a:r>
                  <a:rPr lang="en-US" altLang="zh-CN" i="0" dirty="0">
                    <a:latin typeface="Cambria Math" panose="02040503050406030204" pitchFamily="18" charset="0"/>
                  </a:rPr>
                  <a:t>x^((𝑖) ) )</a:t>
                </a:r>
                <a:r>
                  <a:rPr lang="en-US" altLang="zh-CN" i="0" smtClean="0">
                    <a:latin typeface="Cambria Math" panose="02040503050406030204" pitchFamily="18" charset="0"/>
                  </a:rPr>
                  <a:t>)</a:t>
                </a:r>
                <a:r>
                  <a:rPr lang="en-US" altLang="zh-CN" i="0">
                    <a:latin typeface="Cambria Math" panose="02040503050406030204" pitchFamily="18" charset="0"/>
                  </a:rPr>
                  <a:t>〗</a:t>
                </a:r>
                <a:endParaRPr lang="zh-CN" altLang="en-US" dirty="0"/>
              </a:p>
              <a:p>
                <a:pPr lvl="1"/>
                <a:r>
                  <a:rPr lang="zh-CN" altLang="en-US" dirty="0" smtClean="0"/>
                  <a:t>结构风险：</a:t>
                </a:r>
                <a:r>
                  <a:rPr lang="en-US" altLang="zh-CN" dirty="0" smtClean="0"/>
                  <a:t> </a:t>
                </a:r>
              </a:p>
              <a:p>
                <a:pPr lvl="2"/>
                <a:r>
                  <a:rPr lang="en-US" altLang="zh-CN" i="0">
                    <a:latin typeface="Cambria Math" panose="02040503050406030204" pitchFamily="18" charset="0"/>
                  </a:rPr>
                  <a:t>𝑅(</a:t>
                </a:r>
                <a:r>
                  <a:rPr lang="zh-CN" altLang="en-US" i="0">
                    <a:latin typeface="Cambria Math" panose="02040503050406030204" pitchFamily="18" charset="0"/>
                  </a:rPr>
                  <a:t>𝜃)</a:t>
                </a:r>
                <a:r>
                  <a:rPr lang="en-US" altLang="zh-CN" i="0" smtClean="0">
                    <a:latin typeface="Cambria Math" panose="02040503050406030204" pitchFamily="18" charset="0"/>
                  </a:rPr>
                  <a:t>+</a:t>
                </a:r>
                <a:r>
                  <a:rPr lang="zh-CN" altLang="en-US" i="0" smtClean="0">
                    <a:latin typeface="Cambria Math" panose="02040503050406030204" pitchFamily="18" charset="0"/>
                  </a:rPr>
                  <a:t>𝜆</a:t>
                </a:r>
                <a:r>
                  <a:rPr lang="en-US" altLang="zh-CN" i="0" smtClean="0">
                    <a:latin typeface="Cambria Math" panose="02040503050406030204" pitchFamily="18" charset="0"/>
                  </a:rPr>
                  <a:t>‖</a:t>
                </a:r>
                <a:r>
                  <a:rPr lang="zh-CN" altLang="en-US" i="0" smtClean="0">
                    <a:latin typeface="Cambria Math" panose="02040503050406030204" pitchFamily="18" charset="0"/>
                  </a:rPr>
                  <a:t>𝜃‖</a:t>
                </a:r>
                <a:r>
                  <a:rPr lang="en-US" altLang="zh-CN" baseline="30000" dirty="0" smtClean="0"/>
                  <a:t>2</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6</a:t>
            </a:fld>
            <a:endParaRPr lang="en-US" altLang="zh-CN"/>
          </a:p>
        </p:txBody>
      </p:sp>
    </p:spTree>
    <p:extLst>
      <p:ext uri="{BB962C8B-B14F-4D97-AF65-F5344CB8AC3E}">
        <p14:creationId xmlns:p14="http://schemas.microsoft.com/office/powerpoint/2010/main" val="642970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泛化错误可以衡量一个机器学习模型是否可以很好地泛化到未知数据。机器学习的目标是减少泛化错误。</a:t>
            </a:r>
            <a:r>
              <a:rPr lang="en-US" altLang="zh-CN" dirty="0"/>
              <a:t>%</a:t>
            </a:r>
            <a:r>
              <a:rPr lang="zh-CN" altLang="en-US" dirty="0"/>
              <a:t>泛化错误一般表现为一个模型在训练集和测试集上错误率的。</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17</a:t>
            </a:fld>
            <a:endParaRPr lang="en-US" altLang="zh-CN"/>
          </a:p>
        </p:txBody>
      </p:sp>
    </p:spTree>
    <p:extLst>
      <p:ext uri="{BB962C8B-B14F-4D97-AF65-F5344CB8AC3E}">
        <p14:creationId xmlns:p14="http://schemas.microsoft.com/office/powerpoint/2010/main" val="860779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lvl="1"/>
            <a:r>
              <a:rPr lang="en-US" altLang="zh-CN" dirty="0"/>
              <a:t>L1/L2</a:t>
            </a:r>
            <a:r>
              <a:rPr lang="zh-CN" altLang="en-US" dirty="0"/>
              <a:t>正则化</a:t>
            </a:r>
            <a:endParaRPr lang="en-US" altLang="zh-CN" dirty="0"/>
          </a:p>
          <a:p>
            <a:pPr lvl="1"/>
            <a:r>
              <a:rPr lang="en-US" altLang="zh-CN" dirty="0"/>
              <a:t>Dropout</a:t>
            </a:r>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18</a:t>
            </a:fld>
            <a:endParaRPr lang="en-US" altLang="zh-CN"/>
          </a:p>
        </p:txBody>
      </p:sp>
    </p:spTree>
    <p:extLst>
      <p:ext uri="{BB962C8B-B14F-4D97-AF65-F5344CB8AC3E}">
        <p14:creationId xmlns:p14="http://schemas.microsoft.com/office/powerpoint/2010/main" val="3711283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26</a:t>
            </a:fld>
            <a:endParaRPr lang="en-US" altLang="zh-CN"/>
          </a:p>
        </p:txBody>
      </p:sp>
    </p:spTree>
    <p:extLst>
      <p:ext uri="{BB962C8B-B14F-4D97-AF65-F5344CB8AC3E}">
        <p14:creationId xmlns:p14="http://schemas.microsoft.com/office/powerpoint/2010/main" val="2975548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p(</a:t>
            </a:r>
            <a:r>
              <a:rPr lang="en-US" altLang="zh-CN" dirty="0" err="1"/>
              <a:t>x|y</a:t>
            </a:r>
            <a:r>
              <a:rPr lang="zh-CN" altLang="en-US" dirty="0"/>
              <a:t>）</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33</a:t>
            </a:fld>
            <a:endParaRPr lang="en-US" altLang="zh-CN"/>
          </a:p>
        </p:txBody>
      </p:sp>
    </p:spTree>
    <p:extLst>
      <p:ext uri="{BB962C8B-B14F-4D97-AF65-F5344CB8AC3E}">
        <p14:creationId xmlns:p14="http://schemas.microsoft.com/office/powerpoint/2010/main" val="2180428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如果在验证集上的错误率不再下降，就停止迭代。</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51</a:t>
            </a:fld>
            <a:endParaRPr lang="en-US" altLang="zh-CN"/>
          </a:p>
        </p:txBody>
      </p:sp>
    </p:spTree>
    <p:extLst>
      <p:ext uri="{BB962C8B-B14F-4D97-AF65-F5344CB8AC3E}">
        <p14:creationId xmlns:p14="http://schemas.microsoft.com/office/powerpoint/2010/main" val="1348007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拉特马赫</a:t>
            </a:r>
            <a:r>
              <a:rPr lang="en-US" altLang="zh-CN" dirty="0"/>
              <a:t>(</a:t>
            </a:r>
            <a:r>
              <a:rPr lang="en-US" altLang="zh-CN" dirty="0" err="1"/>
              <a:t>Rademacher</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53</a:t>
            </a:fld>
            <a:endParaRPr lang="en-US" altLang="zh-CN"/>
          </a:p>
        </p:txBody>
      </p:sp>
    </p:spTree>
    <p:extLst>
      <p:ext uri="{BB962C8B-B14F-4D97-AF65-F5344CB8AC3E}">
        <p14:creationId xmlns:p14="http://schemas.microsoft.com/office/powerpoint/2010/main" val="27901338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966F891-39E4-4949-84B5-293BD1F65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4" name="Rectangle 10"/>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304800" y="673897"/>
            <a:ext cx="6117446"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700">
              <a:solidFill>
                <a:srgbClr val="FFFFFF"/>
              </a:solidFill>
            </a:endParaRPr>
          </a:p>
        </p:txBody>
      </p:sp>
      <p:sp>
        <p:nvSpPr>
          <p:cNvPr id="6" name="Rectangle 14"/>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359807" y="665099"/>
            <a:ext cx="187820"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dirty="0">
              <a:solidFill>
                <a:srgbClr val="FFFFFF"/>
              </a:solidFill>
            </a:endParaRPr>
          </a:p>
        </p:txBody>
      </p:sp>
      <p:sp>
        <p:nvSpPr>
          <p:cNvPr id="8" name="Title 7"/>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
        <p:nvSpPr>
          <p:cNvPr id="9" name="Subtitle 8"/>
          <p:cNvSpPr>
            <a:spLocks noGrp="1"/>
          </p:cNvSpPr>
          <p:nvPr>
            <p:ph type="subTitle" idx="1"/>
          </p:nvPr>
        </p:nvSpPr>
        <p:spPr>
          <a:xfrm>
            <a:off x="563006" y="726666"/>
            <a:ext cx="5812317" cy="568735"/>
          </a:xfrm>
          <a:prstGeom prst="rect">
            <a:avLst/>
          </a:prstGeom>
        </p:spPr>
        <p:txBody>
          <a:bodyPr anchor="ctr"/>
          <a:lstStyle>
            <a:lvl1pPr marL="0" indent="0" algn="ctr">
              <a:buNone/>
              <a:defRPr sz="2400" baseline="0">
                <a:solidFill>
                  <a:schemeClr val="tx2"/>
                </a:solidFill>
                <a:latin typeface="+mn-lt"/>
                <a:ea typeface="+mn-ea"/>
                <a:cs typeface="+mj-cs"/>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lstStyle>
          <a:p>
            <a:r>
              <a:rPr lang="zh-CN" altLang="en-US"/>
              <a:t>单击此处编辑母版副标题样式</a:t>
            </a:r>
            <a:endParaRPr lang="en-US" dirty="0"/>
          </a:p>
        </p:txBody>
      </p:sp>
      <p:sp>
        <p:nvSpPr>
          <p:cNvPr id="25" name="Text Placeholder 24"/>
          <p:cNvSpPr>
            <a:spLocks noGrp="1"/>
          </p:cNvSpPr>
          <p:nvPr>
            <p:ph type="body" sz="quarter" idx="10"/>
          </p:nvPr>
        </p:nvSpPr>
        <p:spPr>
          <a:xfrm>
            <a:off x="5280025" y="5550204"/>
            <a:ext cx="4273554" cy="790860"/>
          </a:xfrm>
          <a:prstGeom prst="rect">
            <a:avLst/>
          </a:prstGeom>
        </p:spPr>
        <p:txBody>
          <a:bodyPr/>
          <a:lstStyle>
            <a:lvl1pPr marL="0" indent="0" algn="ctr">
              <a:buNone/>
              <a:defRPr sz="2400" baseline="0">
                <a:solidFill>
                  <a:schemeClr val="accent1">
                    <a:lumMod val="60000"/>
                    <a:lumOff val="40000"/>
                  </a:schemeClr>
                </a:solidFill>
                <a:latin typeface="+mn-lt"/>
                <a:ea typeface="+mn-ea"/>
              </a:defRPr>
            </a:lvl1pPr>
          </a:lstStyle>
          <a:p>
            <a:pPr lvl="0"/>
            <a:r>
              <a:rPr lang="zh-CN" altLang="en-US"/>
              <a:t>编辑母版文本样式</a:t>
            </a:r>
          </a:p>
        </p:txBody>
      </p:sp>
    </p:spTree>
    <p:extLst>
      <p:ext uri="{BB962C8B-B14F-4D97-AF65-F5344CB8AC3E}">
        <p14:creationId xmlns:p14="http://schemas.microsoft.com/office/powerpoint/2010/main" val="371443204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ubsection">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2BBD6FA-A54A-485F-87D9-C9652F586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16" name="Rectangle 10">
            <a:extLst>
              <a:ext uri="{FF2B5EF4-FFF2-40B4-BE49-F238E27FC236}">
                <a16:creationId xmlns:a16="http://schemas.microsoft.com/office/drawing/2014/main" id="{80B6937C-32A7-4CC7-BE4A-AB7A564C7186}"/>
              </a:ext>
            </a:extLst>
          </p:cNvPr>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7" name="Rectangle 14">
            <a:extLst>
              <a:ext uri="{FF2B5EF4-FFF2-40B4-BE49-F238E27FC236}">
                <a16:creationId xmlns:a16="http://schemas.microsoft.com/office/drawing/2014/main" id="{EDC16F34-8BA1-4A4E-B0D4-81397E1E7CD0}"/>
              </a:ext>
            </a:extLst>
          </p:cNvPr>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8" name="Title 7">
            <a:extLst>
              <a:ext uri="{FF2B5EF4-FFF2-40B4-BE49-F238E27FC236}">
                <a16:creationId xmlns:a16="http://schemas.microsoft.com/office/drawing/2014/main" id="{66A552C8-61F4-43FC-A974-9DE54534BA38}"/>
              </a:ext>
            </a:extLst>
          </p:cNvPr>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4185626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5050A8B-65E7-4672-9976-F9678ACCF210}"/>
              </a:ext>
            </a:extLst>
          </p:cNvPr>
          <p:cNvSpPr>
            <a:spLocks noGrp="1"/>
          </p:cNvSpPr>
          <p:nvPr>
            <p:ph type="title"/>
          </p:nvPr>
        </p:nvSpPr>
        <p:spPr/>
        <p:txBody>
          <a:bodyPr/>
          <a:lstStyle/>
          <a:p>
            <a:r>
              <a:rPr lang="zh-CN" altLang="en-US"/>
              <a:t>单击此处编辑母版标题样式</a:t>
            </a:r>
          </a:p>
        </p:txBody>
      </p:sp>
      <p:sp>
        <p:nvSpPr>
          <p:cNvPr id="8" name="Text Placeholder 12">
            <a:extLst>
              <a:ext uri="{FF2B5EF4-FFF2-40B4-BE49-F238E27FC236}">
                <a16:creationId xmlns:a16="http://schemas.microsoft.com/office/drawing/2014/main" id="{B69B4C9B-667A-475B-923C-B441E63112E2}"/>
              </a:ext>
            </a:extLst>
          </p:cNvPr>
          <p:cNvSpPr>
            <a:spLocks noGrp="1"/>
          </p:cNvSpPr>
          <p:nvPr>
            <p:ph idx="1"/>
          </p:nvPr>
        </p:nvSpPr>
        <p:spPr bwMode="auto">
          <a:xfrm>
            <a:off x="609600" y="990600"/>
            <a:ext cx="10972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p:txBody>
      </p:sp>
    </p:spTree>
    <p:extLst>
      <p:ext uri="{BB962C8B-B14F-4D97-AF65-F5344CB8AC3E}">
        <p14:creationId xmlns:p14="http://schemas.microsoft.com/office/powerpoint/2010/main" val="213092314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Just Title">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3B309-5F91-4EC3-B303-AAA2C66728F2}"/>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77259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600" y="1066799"/>
            <a:ext cx="5486400" cy="518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8" name="Text Placeholder 12">
            <a:extLst>
              <a:ext uri="{FF2B5EF4-FFF2-40B4-BE49-F238E27FC236}">
                <a16:creationId xmlns:a16="http://schemas.microsoft.com/office/drawing/2014/main" id="{6DDB8618-EAD8-4F6C-91B0-8D6B79685A8E}"/>
              </a:ext>
            </a:extLst>
          </p:cNvPr>
          <p:cNvSpPr>
            <a:spLocks noGrp="1"/>
          </p:cNvSpPr>
          <p:nvPr>
            <p:ph idx="10"/>
          </p:nvPr>
        </p:nvSpPr>
        <p:spPr bwMode="auto">
          <a:xfrm>
            <a:off x="6248400" y="1066800"/>
            <a:ext cx="5334000" cy="518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endParaRPr lang="zh-CN" altLang="en-US" dirty="0"/>
          </a:p>
        </p:txBody>
      </p:sp>
      <p:cxnSp>
        <p:nvCxnSpPr>
          <p:cNvPr id="6" name="直接连接符 5">
            <a:extLst>
              <a:ext uri="{FF2B5EF4-FFF2-40B4-BE49-F238E27FC236}">
                <a16:creationId xmlns:a16="http://schemas.microsoft.com/office/drawing/2014/main" id="{8BBF6941-949E-4A04-9A27-6C5758225CF1}"/>
              </a:ext>
            </a:extLst>
          </p:cNvPr>
          <p:cNvCxnSpPr/>
          <p:nvPr/>
        </p:nvCxnSpPr>
        <p:spPr>
          <a:xfrm>
            <a:off x="6172200" y="1066800"/>
            <a:ext cx="0" cy="5181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9503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Text_IMG">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599" y="990600"/>
            <a:ext cx="5885794"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p>
        </p:txBody>
      </p:sp>
      <p:cxnSp>
        <p:nvCxnSpPr>
          <p:cNvPr id="4" name="直接连接符 3">
            <a:extLst>
              <a:ext uri="{FF2B5EF4-FFF2-40B4-BE49-F238E27FC236}">
                <a16:creationId xmlns:a16="http://schemas.microsoft.com/office/drawing/2014/main" id="{F4E9E31A-5EEF-4165-B7AF-A4322917E67F}"/>
              </a:ext>
            </a:extLst>
          </p:cNvPr>
          <p:cNvCxnSpPr>
            <a:cxnSpLocks/>
          </p:cNvCxnSpPr>
          <p:nvPr/>
        </p:nvCxnSpPr>
        <p:spPr>
          <a:xfrm>
            <a:off x="6553200" y="1066800"/>
            <a:ext cx="0" cy="5334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01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6447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1"/>
            <a:ext cx="10972800" cy="73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12"/>
          <p:cNvSpPr>
            <a:spLocks noGrp="1"/>
          </p:cNvSpPr>
          <p:nvPr>
            <p:ph type="body" idx="1"/>
          </p:nvPr>
        </p:nvSpPr>
        <p:spPr bwMode="auto">
          <a:xfrm>
            <a:off x="609600" y="990599"/>
            <a:ext cx="10972800" cy="541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编辑母版文本样式</a:t>
            </a:r>
          </a:p>
          <a:p>
            <a:pPr lvl="1"/>
            <a:r>
              <a:rPr lang="zh-CN" altLang="en-US" dirty="0"/>
              <a:t>第二级</a:t>
            </a:r>
          </a:p>
          <a:p>
            <a:pPr lvl="2"/>
            <a:r>
              <a:rPr lang="zh-CN" altLang="en-US" dirty="0"/>
              <a:t>第三级</a:t>
            </a:r>
            <a:endParaRPr lang="en-US" altLang="zh-CN" dirty="0"/>
          </a:p>
        </p:txBody>
      </p:sp>
      <p:sp>
        <p:nvSpPr>
          <p:cNvPr id="1032" name="Straight Connector 28"/>
          <p:cNvSpPr>
            <a:spLocks noChangeShapeType="1"/>
          </p:cNvSpPr>
          <p:nvPr/>
        </p:nvSpPr>
        <p:spPr bwMode="auto">
          <a:xfrm>
            <a:off x="609600" y="898949"/>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Footer Placeholder 2">
            <a:extLst>
              <a:ext uri="{FF2B5EF4-FFF2-40B4-BE49-F238E27FC236}">
                <a16:creationId xmlns:a16="http://schemas.microsoft.com/office/drawing/2014/main" id="{B4DA9BC6-43CA-408A-BEB7-8746EA49C870}"/>
              </a:ext>
            </a:extLst>
          </p:cNvPr>
          <p:cNvSpPr txBox="1">
            <a:spLocks/>
          </p:cNvSpPr>
          <p:nvPr/>
        </p:nvSpPr>
        <p:spPr>
          <a:xfrm>
            <a:off x="4114800" y="6492875"/>
            <a:ext cx="3962400" cy="365125"/>
          </a:xfrm>
          <a:prstGeom prst="rect">
            <a:avLst/>
          </a:prstGeom>
        </p:spPr>
        <p:txBody>
          <a:bodyPr vert="horz" wrap="square" lIns="0" tIns="0" rIns="0" bIns="0"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3" name="Rectangle 17">
            <a:extLst>
              <a:ext uri="{FF2B5EF4-FFF2-40B4-BE49-F238E27FC236}">
                <a16:creationId xmlns:a16="http://schemas.microsoft.com/office/drawing/2014/main" id="{5ED38AFC-6FCA-41F0-B286-064BF4E13FFB}"/>
              </a:ext>
            </a:extLst>
          </p:cNvPr>
          <p:cNvSpPr/>
          <p:nvPr/>
        </p:nvSpPr>
        <p:spPr>
          <a:xfrm>
            <a:off x="10972800" y="6521549"/>
            <a:ext cx="375424" cy="307777"/>
          </a:xfrm>
          <a:prstGeom prst="rect">
            <a:avLst/>
          </a:prstGeom>
        </p:spPr>
        <p:txBody>
          <a:bodyPr wrap="none" anchor="ctr">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
        <p:nvSpPr>
          <p:cNvPr id="12" name="Straight Connector 27">
            <a:extLst>
              <a:ext uri="{FF2B5EF4-FFF2-40B4-BE49-F238E27FC236}">
                <a16:creationId xmlns:a16="http://schemas.microsoft.com/office/drawing/2014/main" id="{D59285DE-C1F6-4B21-8CFE-2BDB4A08D1BB}"/>
              </a:ext>
            </a:extLst>
          </p:cNvPr>
          <p:cNvSpPr>
            <a:spLocks noChangeShapeType="1"/>
          </p:cNvSpPr>
          <p:nvPr userDrawn="1"/>
        </p:nvSpPr>
        <p:spPr bwMode="auto">
          <a:xfrm>
            <a:off x="609600" y="6477000"/>
            <a:ext cx="109728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Tree>
    <p:extLst>
      <p:ext uri="{BB962C8B-B14F-4D97-AF65-F5344CB8AC3E}">
        <p14:creationId xmlns:p14="http://schemas.microsoft.com/office/powerpoint/2010/main" val="289573449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Lst>
  <p:hf hdr="0" ftr="0" dt="0"/>
  <p:txStyles>
    <p:titleStyle>
      <a:lvl1pPr algn="l" rtl="0" eaLnBrk="1" fontAlgn="base" hangingPunct="1">
        <a:spcBef>
          <a:spcPct val="0"/>
        </a:spcBef>
        <a:spcAft>
          <a:spcPct val="0"/>
        </a:spcAft>
        <a:defRPr sz="3200" kern="1200">
          <a:solidFill>
            <a:srgbClr val="000000"/>
          </a:solidFill>
          <a:latin typeface="+mj-lt"/>
          <a:ea typeface="+mj-ea"/>
          <a:cs typeface="+mj-cs"/>
        </a:defRPr>
      </a:lvl1pPr>
      <a:lvl2pPr algn="l" rtl="0" eaLnBrk="1" fontAlgn="base" hangingPunct="1">
        <a:spcBef>
          <a:spcPct val="0"/>
        </a:spcBef>
        <a:spcAft>
          <a:spcPct val="0"/>
        </a:spcAft>
        <a:defRPr sz="2025">
          <a:solidFill>
            <a:schemeClr val="tx2"/>
          </a:solidFill>
          <a:latin typeface="Calibri" panose="020F0502020204030204" pitchFamily="34" charset="0"/>
        </a:defRPr>
      </a:lvl2pPr>
      <a:lvl3pPr algn="l" rtl="0" eaLnBrk="1" fontAlgn="base" hangingPunct="1">
        <a:spcBef>
          <a:spcPct val="0"/>
        </a:spcBef>
        <a:spcAft>
          <a:spcPct val="0"/>
        </a:spcAft>
        <a:defRPr sz="2025">
          <a:solidFill>
            <a:schemeClr val="tx2"/>
          </a:solidFill>
          <a:latin typeface="Calibri" panose="020F0502020204030204" pitchFamily="34" charset="0"/>
        </a:defRPr>
      </a:lvl3pPr>
      <a:lvl4pPr algn="l" rtl="0" eaLnBrk="1" fontAlgn="base" hangingPunct="1">
        <a:spcBef>
          <a:spcPct val="0"/>
        </a:spcBef>
        <a:spcAft>
          <a:spcPct val="0"/>
        </a:spcAft>
        <a:defRPr sz="2025">
          <a:solidFill>
            <a:schemeClr val="tx2"/>
          </a:solidFill>
          <a:latin typeface="Calibri" panose="020F0502020204030204" pitchFamily="34" charset="0"/>
        </a:defRPr>
      </a:lvl4pPr>
      <a:lvl5pPr algn="l" rtl="0" eaLnBrk="1" fontAlgn="base" hangingPunct="1">
        <a:spcBef>
          <a:spcPct val="0"/>
        </a:spcBef>
        <a:spcAft>
          <a:spcPct val="0"/>
        </a:spcAft>
        <a:defRPr sz="2025">
          <a:solidFill>
            <a:schemeClr val="tx2"/>
          </a:solidFill>
          <a:latin typeface="Calibri" panose="020F0502020204030204" pitchFamily="34" charset="0"/>
        </a:defRPr>
      </a:lvl5pPr>
      <a:lvl6pPr marL="257175" algn="l" rtl="0" eaLnBrk="1" fontAlgn="base" hangingPunct="1">
        <a:spcBef>
          <a:spcPct val="0"/>
        </a:spcBef>
        <a:spcAft>
          <a:spcPct val="0"/>
        </a:spcAft>
        <a:defRPr sz="1800">
          <a:solidFill>
            <a:schemeClr val="tx2"/>
          </a:solidFill>
          <a:latin typeface="Calibri" panose="020F0502020204030204" pitchFamily="34" charset="0"/>
        </a:defRPr>
      </a:lvl6pPr>
      <a:lvl7pPr marL="514350" algn="l" rtl="0" eaLnBrk="1" fontAlgn="base" hangingPunct="1">
        <a:spcBef>
          <a:spcPct val="0"/>
        </a:spcBef>
        <a:spcAft>
          <a:spcPct val="0"/>
        </a:spcAft>
        <a:defRPr sz="1800">
          <a:solidFill>
            <a:schemeClr val="tx2"/>
          </a:solidFill>
          <a:latin typeface="Calibri" panose="020F0502020204030204" pitchFamily="34" charset="0"/>
        </a:defRPr>
      </a:lvl7pPr>
      <a:lvl8pPr marL="771525" algn="l" rtl="0" eaLnBrk="1" fontAlgn="base" hangingPunct="1">
        <a:spcBef>
          <a:spcPct val="0"/>
        </a:spcBef>
        <a:spcAft>
          <a:spcPct val="0"/>
        </a:spcAft>
        <a:defRPr sz="1800">
          <a:solidFill>
            <a:schemeClr val="tx2"/>
          </a:solidFill>
          <a:latin typeface="Calibri" panose="020F0502020204030204" pitchFamily="34" charset="0"/>
        </a:defRPr>
      </a:lvl8pPr>
      <a:lvl9pPr marL="1028700" algn="l" rtl="0" eaLnBrk="1" fontAlgn="base" hangingPunct="1">
        <a:spcBef>
          <a:spcPct val="0"/>
        </a:spcBef>
        <a:spcAft>
          <a:spcPct val="0"/>
        </a:spcAft>
        <a:defRPr sz="1800">
          <a:solidFill>
            <a:schemeClr val="tx2"/>
          </a:solidFill>
          <a:latin typeface="Calibri" panose="020F0502020204030204" pitchFamily="34" charset="0"/>
        </a:defRPr>
      </a:lvl9pPr>
    </p:titleStyle>
    <p:body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57175" algn="l" rtl="0" eaLnBrk="1" latinLnBrk="0" hangingPunct="1">
        <a:defRPr kumimoji="0" kern="1200">
          <a:solidFill>
            <a:schemeClr val="tx1"/>
          </a:solidFill>
          <a:latin typeface="+mn-lt"/>
          <a:ea typeface="+mn-ea"/>
          <a:cs typeface="+mn-cs"/>
        </a:defRPr>
      </a:lvl2pPr>
      <a:lvl3pPr marL="514350" algn="l" rtl="0" eaLnBrk="1" latinLnBrk="0" hangingPunct="1">
        <a:defRPr kumimoji="0" kern="1200">
          <a:solidFill>
            <a:schemeClr val="tx1"/>
          </a:solidFill>
          <a:latin typeface="+mn-lt"/>
          <a:ea typeface="+mn-ea"/>
          <a:cs typeface="+mn-cs"/>
        </a:defRPr>
      </a:lvl3pPr>
      <a:lvl4pPr marL="771525" algn="l" rtl="0" eaLnBrk="1" latinLnBrk="0" hangingPunct="1">
        <a:defRPr kumimoji="0" kern="1200">
          <a:solidFill>
            <a:schemeClr val="tx1"/>
          </a:solidFill>
          <a:latin typeface="+mn-lt"/>
          <a:ea typeface="+mn-ea"/>
          <a:cs typeface="+mn-cs"/>
        </a:defRPr>
      </a:lvl4pPr>
      <a:lvl5pPr marL="1028700" algn="l" rtl="0" eaLnBrk="1" latinLnBrk="0" hangingPunct="1">
        <a:defRPr kumimoji="0" kern="1200">
          <a:solidFill>
            <a:schemeClr val="tx1"/>
          </a:solidFill>
          <a:latin typeface="+mn-lt"/>
          <a:ea typeface="+mn-ea"/>
          <a:cs typeface="+mn-cs"/>
        </a:defRPr>
      </a:lvl5pPr>
      <a:lvl6pPr marL="1285875" algn="l" rtl="0" eaLnBrk="1" latinLnBrk="0" hangingPunct="1">
        <a:defRPr kumimoji="0" kern="1200">
          <a:solidFill>
            <a:schemeClr val="tx1"/>
          </a:solidFill>
          <a:latin typeface="+mn-lt"/>
          <a:ea typeface="+mn-ea"/>
          <a:cs typeface="+mn-cs"/>
        </a:defRPr>
      </a:lvl6pPr>
      <a:lvl7pPr marL="1543050" algn="l" rtl="0" eaLnBrk="1" latinLnBrk="0" hangingPunct="1">
        <a:defRPr kumimoji="0" kern="1200">
          <a:solidFill>
            <a:schemeClr val="tx1"/>
          </a:solidFill>
          <a:latin typeface="+mn-lt"/>
          <a:ea typeface="+mn-ea"/>
          <a:cs typeface="+mn-cs"/>
        </a:defRPr>
      </a:lvl7pPr>
      <a:lvl8pPr marL="1800225" algn="l" rtl="0" eaLnBrk="1" latinLnBrk="0" hangingPunct="1">
        <a:defRPr kumimoji="0" kern="1200">
          <a:solidFill>
            <a:schemeClr val="tx1"/>
          </a:solidFill>
          <a:latin typeface="+mn-lt"/>
          <a:ea typeface="+mn-ea"/>
          <a:cs typeface="+mn-cs"/>
        </a:defRPr>
      </a:lvl8pPr>
      <a:lvl9pPr marL="20574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2.tmp"/></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4.xml"/><Relationship Id="rId4" Type="http://schemas.openxmlformats.org/officeDocument/2006/relationships/image" Target="../media/image27.tmp"/></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1.tmp"/><Relationship Id="rId7" Type="http://schemas.openxmlformats.org/officeDocument/2006/relationships/image" Target="../media/image45.png"/><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customXml" Target="../ink/ink1.xml"/></Relationships>
</file>

<file path=ppt/slides/_rels/slide16.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34.png"/><Relationship Id="rId11" Type="http://schemas.openxmlformats.org/officeDocument/2006/relationships/image" Target="../media/image35.tmp"/><Relationship Id="rId5" Type="http://schemas.openxmlformats.org/officeDocument/2006/relationships/image" Target="../media/image33.png"/><Relationship Id="rId10" Type="http://schemas.openxmlformats.org/officeDocument/2006/relationships/image" Target="../media/image21.tmp"/><Relationship Id="rId4" Type="http://schemas.openxmlformats.org/officeDocument/2006/relationships/image" Target="../media/image11.tmp"/><Relationship Id="rId9" Type="http://schemas.openxmlformats.org/officeDocument/2006/relationships/image" Target="../media/image350.png"/></Relationships>
</file>

<file path=ppt/slides/_rels/slide1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7.png"/><Relationship Id="rId7" Type="http://schemas.openxmlformats.org/officeDocument/2006/relationships/diagramQuickStyle" Target="../diagrams/quickStyle1.xml"/><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8.tmp"/><Relationship Id="rId9" Type="http://schemas.microsoft.com/office/2007/relationships/diagramDrawing" Target="../diagrams/drawin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7.tmp"/><Relationship Id="rId1" Type="http://schemas.openxmlformats.org/officeDocument/2006/relationships/slideLayout" Target="../slideLayouts/slideLayout4.xml"/><Relationship Id="rId5" Type="http://schemas.openxmlformats.org/officeDocument/2006/relationships/image" Target="../media/image41.tmp"/><Relationship Id="rId4" Type="http://schemas.openxmlformats.org/officeDocument/2006/relationships/image" Target="../media/image40.tm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tmp"/><Relationship Id="rId1" Type="http://schemas.openxmlformats.org/officeDocument/2006/relationships/slideLayout" Target="../slideLayouts/slideLayout3.xml"/><Relationship Id="rId4" Type="http://schemas.openxmlformats.org/officeDocument/2006/relationships/image" Target="../media/image44.tmp"/></Relationships>
</file>

<file path=ppt/slides/_rels/slide26.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7.tmp"/><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49.tmp"/></Relationships>
</file>

<file path=ppt/slides/_rels/slide28.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image" Target="../media/image50.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3.wmf"/><Relationship Id="rId7"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4.xml"/><Relationship Id="rId6" Type="http://schemas.openxmlformats.org/officeDocument/2006/relationships/oleObject" Target="../embeddings/oleObject4.bin"/><Relationship Id="rId5" Type="http://schemas.openxmlformats.org/officeDocument/2006/relationships/oleObject" Target="../embeddings/oleObject3.bin"/><Relationship Id="rId10" Type="http://schemas.openxmlformats.org/officeDocument/2006/relationships/image" Target="../media/image7.jpeg"/><Relationship Id="rId4" Type="http://schemas.openxmlformats.org/officeDocument/2006/relationships/oleObject" Target="../embeddings/oleObject2.bin"/><Relationship Id="rId9"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image" Target="../media/image52.tmp"/><Relationship Id="rId1" Type="http://schemas.openxmlformats.org/officeDocument/2006/relationships/slideLayout" Target="../slideLayouts/slideLayout3.xml"/><Relationship Id="rId4" Type="http://schemas.openxmlformats.org/officeDocument/2006/relationships/image" Target="../media/image54.tmp"/></Relationships>
</file>

<file path=ppt/slides/_rels/slide31.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image" Target="../media/image55.tmp"/><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image" Target="../media/image60.tmp"/><Relationship Id="rId7" Type="http://schemas.openxmlformats.org/officeDocument/2006/relationships/image" Target="../media/image59.tmp"/><Relationship Id="rId1" Type="http://schemas.openxmlformats.org/officeDocument/2006/relationships/slideLayout" Target="../slideLayouts/slideLayout3.xml"/><Relationship Id="rId6" Type="http://schemas.openxmlformats.org/officeDocument/2006/relationships/image" Target="../media/image58.tmp"/><Relationship Id="rId5" Type="http://schemas.openxmlformats.org/officeDocument/2006/relationships/image" Target="../media/image57.tmp"/><Relationship Id="rId4" Type="http://schemas.openxmlformats.org/officeDocument/2006/relationships/image" Target="../media/image83.png"/></Relationships>
</file>

<file path=ppt/slides/_rels/slide33.xml.rels><?xml version="1.0" encoding="UTF-8" standalone="yes"?>
<Relationships xmlns="http://schemas.openxmlformats.org/package/2006/relationships"><Relationship Id="rId3" Type="http://schemas.openxmlformats.org/officeDocument/2006/relationships/image" Target="../media/image61.tmp"/><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2.tmp"/></Relationships>
</file>

<file path=ppt/slides/_rels/slide34.xml.rels><?xml version="1.0" encoding="UTF-8" standalone="yes"?>
<Relationships xmlns="http://schemas.openxmlformats.org/package/2006/relationships"><Relationship Id="rId2" Type="http://schemas.openxmlformats.org/officeDocument/2006/relationships/image" Target="../media/image63.gi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910.png"/><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image" Target="../media/image9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6" Type="http://schemas.openxmlformats.org/officeDocument/2006/relationships/image" Target="../media/image66.png"/><Relationship Id="rId5" Type="http://schemas.openxmlformats.org/officeDocument/2006/relationships/image" Target="../media/image65.tmp"/><Relationship Id="rId4" Type="http://schemas.openxmlformats.org/officeDocument/2006/relationships/image" Target="../media/image95.png"/></Relationships>
</file>

<file path=ppt/slides/_rels/slide37.xml.rels><?xml version="1.0" encoding="UTF-8" standalone="yes"?>
<Relationships xmlns="http://schemas.openxmlformats.org/package/2006/relationships"><Relationship Id="rId2" Type="http://schemas.openxmlformats.org/officeDocument/2006/relationships/image" Target="../media/image67.tmp"/><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9.tmp"/><Relationship Id="rId2" Type="http://schemas.openxmlformats.org/officeDocument/2006/relationships/image" Target="../media/image68.tmp"/><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tmp"/><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70.tmp"/><Relationship Id="rId2" Type="http://schemas.openxmlformats.org/officeDocument/2006/relationships/slideLayout" Target="../slideLayouts/slideLayout4.xml"/><Relationship Id="rId1" Type="http://schemas.openxmlformats.org/officeDocument/2006/relationships/tags" Target="../tags/tag8.xml"/><Relationship Id="rId6" Type="http://schemas.openxmlformats.org/officeDocument/2006/relationships/image" Target="../media/image73.tmp"/><Relationship Id="rId5" Type="http://schemas.openxmlformats.org/officeDocument/2006/relationships/image" Target="../media/image72.tmp"/><Relationship Id="rId4" Type="http://schemas.openxmlformats.org/officeDocument/2006/relationships/image" Target="../media/image71.tmp"/></Relationships>
</file>

<file path=ppt/slides/_rels/slide41.xml.rels><?xml version="1.0" encoding="UTF-8" standalone="yes"?>
<Relationships xmlns="http://schemas.openxmlformats.org/package/2006/relationships"><Relationship Id="rId3" Type="http://schemas.openxmlformats.org/officeDocument/2006/relationships/image" Target="../media/image75.tmp"/><Relationship Id="rId2" Type="http://schemas.openxmlformats.org/officeDocument/2006/relationships/image" Target="../media/image74.tmp"/><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7.tmp"/><Relationship Id="rId2" Type="http://schemas.openxmlformats.org/officeDocument/2006/relationships/image" Target="../media/image76.png"/><Relationship Id="rId1" Type="http://schemas.openxmlformats.org/officeDocument/2006/relationships/slideLayout" Target="../slideLayouts/slideLayout4.xml"/><Relationship Id="rId4" Type="http://schemas.openxmlformats.org/officeDocument/2006/relationships/image" Target="../media/image78.tmp"/></Relationships>
</file>

<file path=ppt/slides/_rels/slide44.xml.rels><?xml version="1.0" encoding="UTF-8" standalone="yes"?>
<Relationships xmlns="http://schemas.openxmlformats.org/package/2006/relationships"><Relationship Id="rId2" Type="http://schemas.openxmlformats.org/officeDocument/2006/relationships/image" Target="../media/image79.tmp"/><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80.tmp"/><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81.tmp"/></Relationships>
</file>

<file path=ppt/slides/_rels/slide46.xml.rels><?xml version="1.0" encoding="UTF-8" standalone="yes"?>
<Relationships xmlns="http://schemas.openxmlformats.org/package/2006/relationships"><Relationship Id="rId3" Type="http://schemas.openxmlformats.org/officeDocument/2006/relationships/image" Target="../media/image82.tmp"/><Relationship Id="rId2" Type="http://schemas.openxmlformats.org/officeDocument/2006/relationships/image" Target="../media/image81.tmp"/><Relationship Id="rId1" Type="http://schemas.openxmlformats.org/officeDocument/2006/relationships/slideLayout" Target="../slideLayouts/slideLayout4.xml"/><Relationship Id="rId4" Type="http://schemas.openxmlformats.org/officeDocument/2006/relationships/image" Target="../media/image83.tmp"/></Relationships>
</file>

<file path=ppt/slides/_rels/slide47.xml.rels><?xml version="1.0" encoding="UTF-8" standalone="yes"?>
<Relationships xmlns="http://schemas.openxmlformats.org/package/2006/relationships"><Relationship Id="rId2" Type="http://schemas.openxmlformats.org/officeDocument/2006/relationships/image" Target="../media/image84.tmp"/><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5.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87.tmp"/><Relationship Id="rId2" Type="http://schemas.openxmlformats.org/officeDocument/2006/relationships/image" Target="../media/image86.tmp"/><Relationship Id="rId1" Type="http://schemas.openxmlformats.org/officeDocument/2006/relationships/slideLayout" Target="../slideLayouts/slideLayout3.xml"/><Relationship Id="rId5" Type="http://schemas.openxmlformats.org/officeDocument/2006/relationships/image" Target="../media/image89.tmp"/><Relationship Id="rId4" Type="http://schemas.openxmlformats.org/officeDocument/2006/relationships/image" Target="../media/image88.tmp"/></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0.xml"/><Relationship Id="rId5" Type="http://schemas.openxmlformats.org/officeDocument/2006/relationships/image" Target="../media/image91.png"/><Relationship Id="rId4" Type="http://schemas.openxmlformats.org/officeDocument/2006/relationships/image" Target="../media/image90.tmp"/></Relationships>
</file>

<file path=ppt/slides/_rels/slide52.xml.rels><?xml version="1.0" encoding="UTF-8" standalone="yes"?>
<Relationships xmlns="http://schemas.openxmlformats.org/package/2006/relationships"><Relationship Id="rId3" Type="http://schemas.openxmlformats.org/officeDocument/2006/relationships/image" Target="../media/image93.tmp"/><Relationship Id="rId2" Type="http://schemas.openxmlformats.org/officeDocument/2006/relationships/image" Target="../media/image92.tmp"/><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94.tmp"/><Relationship Id="rId5" Type="http://schemas.openxmlformats.org/officeDocument/2006/relationships/image" Target="../media/image5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97.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nndl/exercise/tree/master/chap2_linear_regression" TargetMode="External"/><Relationship Id="rId2" Type="http://schemas.openxmlformats.org/officeDocument/2006/relationships/hyperlink" Target="https://github.com/nndl/exercise/tree/master/for_chapter_3_linear_regression"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3.tmp"/><Relationship Id="rId7" Type="http://schemas.openxmlformats.org/officeDocument/2006/relationships/image" Target="../media/image12.tmp"/><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1.tmp"/><Relationship Id="rId5" Type="http://schemas.openxmlformats.org/officeDocument/2006/relationships/image" Target="../media/image141.png"/></Relationships>
</file>

<file path=ppt/slides/_rels/slide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a:t>机器学习概述</a:t>
            </a:r>
            <a:endParaRPr lang="zh-CN" altLang="en-US" dirty="0"/>
          </a:p>
        </p:txBody>
      </p:sp>
      <p:sp>
        <p:nvSpPr>
          <p:cNvPr id="6" name="副标题 5"/>
          <p:cNvSpPr>
            <a:spLocks noGrp="1"/>
          </p:cNvSpPr>
          <p:nvPr>
            <p:ph type="subTitle" idx="1"/>
          </p:nvPr>
        </p:nvSpPr>
        <p:spPr/>
        <p:txBody>
          <a:bodyPr/>
          <a:lstStyle/>
          <a:p>
            <a:r>
              <a:rPr lang="en-US" altLang="zh-CN"/>
              <a:t>《</a:t>
            </a:r>
            <a:r>
              <a:rPr lang="zh-CN" altLang="en-US"/>
              <a:t>神经网络与深度学习</a:t>
            </a:r>
            <a:r>
              <a:rPr lang="en-US" altLang="zh-CN"/>
              <a:t>》</a:t>
            </a:r>
            <a:endParaRPr lang="zh-CN" altLang="en-US" dirty="0"/>
          </a:p>
        </p:txBody>
      </p:sp>
      <p:sp>
        <p:nvSpPr>
          <p:cNvPr id="15" name="Text Placeholder 14"/>
          <p:cNvSpPr>
            <a:spLocks noGrp="1"/>
          </p:cNvSpPr>
          <p:nvPr>
            <p:ph type="body" sz="quarter" idx="10"/>
          </p:nvPr>
        </p:nvSpPr>
        <p:spPr/>
        <p:txBody>
          <a:bodyPr/>
          <a:lstStyle/>
          <a:p>
            <a:r>
              <a:rPr lang="en-US" altLang="zh-CN">
                <a:hlinkClick r:id="rId3"/>
              </a:rPr>
              <a:t>https://nndl.github.io/</a:t>
            </a:r>
            <a:endParaRPr lang="en-US" altLang="zh-CN"/>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学习准则</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期望风险未知，通过经验风险近似</a:t>
                </a:r>
                <a:endParaRPr lang="en-US" altLang="zh-CN" dirty="0"/>
              </a:p>
              <a:p>
                <a:pPr lvl="1"/>
                <a:r>
                  <a:rPr lang="zh-CN" altLang="en-US" dirty="0"/>
                  <a:t>训练数据：</a:t>
                </a:r>
                <a14:m>
                  <m:oMath xmlns:m="http://schemas.openxmlformats.org/officeDocument/2006/math">
                    <m:r>
                      <a:rPr lang="zh-CN" altLang="en-US" dirty="0">
                        <a:latin typeface="Cambria Math" panose="02040503050406030204" pitchFamily="18" charset="0"/>
                      </a:rPr>
                      <m:t>𝒟</m:t>
                    </m:r>
                    <m:r>
                      <a:rPr lang="en-US" altLang="zh-CN" dirty="0">
                        <a:latin typeface="Cambria Math" panose="02040503050406030204" pitchFamily="18" charset="0"/>
                      </a:rPr>
                      <m:t>=</m:t>
                    </m:r>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m:rPr>
                                <m:sty m:val="p"/>
                              </m:rPr>
                              <a:rPr lang="en-US" altLang="zh-CN" dirty="0">
                                <a:latin typeface="Cambria Math" panose="02040503050406030204" pitchFamily="18" charset="0"/>
                              </a:rPr>
                              <m:t>x</m:t>
                            </m:r>
                          </m:e>
                          <m:sup>
                            <m:d>
                              <m:dPr>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n</m:t>
                                </m:r>
                              </m:e>
                            </m:d>
                          </m:sup>
                        </m:sSup>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𝑦</m:t>
                            </m:r>
                          </m:e>
                          <m:sup>
                            <m:d>
                              <m:dPr>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n</m:t>
                                </m:r>
                              </m:e>
                            </m:d>
                          </m:sup>
                        </m:sSup>
                      </m:e>
                    </m:d>
                    <m:r>
                      <a:rPr lang="en-US" altLang="zh-CN" dirty="0">
                        <a:latin typeface="Cambria Math" panose="02040503050406030204" pitchFamily="18" charset="0"/>
                      </a:rPr>
                      <m:t>, </m:t>
                    </m:r>
                    <m:r>
                      <a:rPr lang="en-US" altLang="zh-CN" dirty="0">
                        <a:latin typeface="Cambria Math" panose="02040503050406030204" pitchFamily="18" charset="0"/>
                      </a:rPr>
                      <m:t>𝑖</m:t>
                    </m:r>
                    <m:r>
                      <a:rPr lang="en-US" altLang="zh-CN" dirty="0">
                        <a:latin typeface="Cambria Math" panose="02040503050406030204" pitchFamily="18" charset="0"/>
                      </a:rPr>
                      <m:t>∈[1,</m:t>
                    </m:r>
                    <m:r>
                      <a:rPr lang="en-US" altLang="zh-CN" dirty="0">
                        <a:latin typeface="Cambria Math" panose="02040503050406030204" pitchFamily="18" charset="0"/>
                      </a:rPr>
                      <m:t>𝑁</m:t>
                    </m:r>
                    <m:r>
                      <a:rPr lang="en-US" altLang="zh-CN" dirty="0">
                        <a:latin typeface="Cambria Math" panose="02040503050406030204" pitchFamily="18" charset="0"/>
                      </a:rPr>
                      <m:t>]</m:t>
                    </m:r>
                  </m:oMath>
                </a14:m>
                <a:endParaRPr lang="en-US" altLang="zh-CN" dirty="0"/>
              </a:p>
              <a:p>
                <a:pPr lvl="1"/>
                <a:endParaRPr lang="en-US" altLang="zh-CN" dirty="0"/>
              </a:p>
              <a:p>
                <a:endParaRPr lang="en-US" altLang="zh-CN" dirty="0"/>
              </a:p>
              <a:p>
                <a:endParaRPr lang="en-US" altLang="zh-CN" dirty="0"/>
              </a:p>
              <a:p>
                <a:r>
                  <a:rPr lang="zh-CN" altLang="en-US" dirty="0"/>
                  <a:t>经验风险最小化</a:t>
                </a:r>
                <a:endParaRPr lang="en-US" altLang="zh-CN" dirty="0"/>
              </a:p>
              <a:p>
                <a:pPr lvl="1"/>
                <a:r>
                  <a:rPr lang="zh-CN" altLang="en-US" dirty="0"/>
                  <a:t>在选择合适的风险函数后，我们寻找一个参数</a:t>
                </a:r>
                <a:r>
                  <a:rPr lang="en-US" altLang="zh-CN" dirty="0"/>
                  <a:t>θ∗ </a:t>
                </a:r>
                <a:r>
                  <a:rPr lang="zh-CN" altLang="en-US" dirty="0"/>
                  <a:t>，使得经验风险函数最小化。</a:t>
                </a:r>
                <a:endParaRPr lang="en-US" altLang="zh-CN" dirty="0"/>
              </a:p>
              <a:p>
                <a:endParaRPr lang="en-US" altLang="zh-CN" dirty="0"/>
              </a:p>
              <a:p>
                <a:r>
                  <a:rPr lang="zh-CN" altLang="en-US" dirty="0"/>
                  <a:t>机器学习问题转化成为一个最优化问题</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8" t="-1466" r="-111"/>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2350533"/>
            <a:ext cx="4433826" cy="911689"/>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4572000"/>
            <a:ext cx="3227673" cy="848148"/>
          </a:xfrm>
          <a:prstGeom prst="rect">
            <a:avLst/>
          </a:prstGeom>
        </p:spPr>
      </p:pic>
    </p:spTree>
    <p:extLst>
      <p:ext uri="{BB962C8B-B14F-4D97-AF65-F5344CB8AC3E}">
        <p14:creationId xmlns:p14="http://schemas.microsoft.com/office/powerpoint/2010/main" val="3089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53FA7-7FB8-4D95-8FA4-C7D615F2E010}"/>
              </a:ext>
            </a:extLst>
          </p:cNvPr>
          <p:cNvSpPr>
            <a:spLocks noGrp="1"/>
          </p:cNvSpPr>
          <p:nvPr>
            <p:ph type="title"/>
          </p:nvPr>
        </p:nvSpPr>
        <p:spPr/>
        <p:txBody>
          <a:bodyPr/>
          <a:lstStyle/>
          <a:p>
            <a:r>
              <a:rPr lang="zh-CN" altLang="en-US"/>
              <a:t>最优化问题</a:t>
            </a:r>
            <a:endParaRPr lang="zh-CN" altLang="en-US" dirty="0"/>
          </a:p>
        </p:txBody>
      </p:sp>
      <p:sp>
        <p:nvSpPr>
          <p:cNvPr id="3" name="内容占位符 2">
            <a:extLst>
              <a:ext uri="{FF2B5EF4-FFF2-40B4-BE49-F238E27FC236}">
                <a16:creationId xmlns:a16="http://schemas.microsoft.com/office/drawing/2014/main" id="{DC8119A3-864A-4564-B3F8-34845335EA8C}"/>
              </a:ext>
            </a:extLst>
          </p:cNvPr>
          <p:cNvSpPr>
            <a:spLocks noGrp="1"/>
          </p:cNvSpPr>
          <p:nvPr>
            <p:ph idx="1"/>
          </p:nvPr>
        </p:nvSpPr>
        <p:spPr/>
        <p:txBody>
          <a:bodyPr/>
          <a:lstStyle/>
          <a:p>
            <a:r>
              <a:rPr lang="zh-CN" altLang="en-US" dirty="0"/>
              <a:t>机器学习问题转化成为一个最优化问题</a:t>
            </a:r>
          </a:p>
          <a:p>
            <a:endParaRPr lang="zh-CN" altLang="en-US" dirty="0"/>
          </a:p>
        </p:txBody>
      </p:sp>
      <p:pic>
        <p:nvPicPr>
          <p:cNvPr id="5" name="图片 4">
            <a:extLst>
              <a:ext uri="{FF2B5EF4-FFF2-40B4-BE49-F238E27FC236}">
                <a16:creationId xmlns:a16="http://schemas.microsoft.com/office/drawing/2014/main" id="{234B176D-1EA5-431A-97AD-7D714A6B2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5" y="5218375"/>
            <a:ext cx="1981200" cy="630382"/>
          </a:xfrm>
          <a:prstGeom prst="rect">
            <a:avLst/>
          </a:prstGeom>
        </p:spPr>
      </p:pic>
      <p:pic>
        <p:nvPicPr>
          <p:cNvPr id="2052" name="Picture 4" descr="https://qph.fs.quoracdn.net/main-qimg-f848fbbcbf279aadeacb7bd9850d5ed1">
            <a:extLst>
              <a:ext uri="{FF2B5EF4-FFF2-40B4-BE49-F238E27FC236}">
                <a16:creationId xmlns:a16="http://schemas.microsoft.com/office/drawing/2014/main" id="{D00EB245-16DE-433A-81D1-900C3820F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2072324"/>
            <a:ext cx="6492251" cy="260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0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梯度下降法（</a:t>
            </a:r>
            <a:r>
              <a:rPr lang="en-US" altLang="zh-CN" dirty="0"/>
              <a:t> Gradient Descent </a:t>
            </a:r>
            <a:r>
              <a:rPr lang="zh-CN" altLang="en-US" dirty="0"/>
              <a:t>）</a:t>
            </a:r>
          </a:p>
        </p:txBody>
      </p:sp>
      <p:pic>
        <p:nvPicPr>
          <p:cNvPr id="1030" name="Picture 6" descr="相关图片"/>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2825" y="1543373"/>
            <a:ext cx="3129762" cy="322249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æ¢¯åº¦ä¸é"/>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6754876" y="1371601"/>
            <a:ext cx="3048614" cy="302320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屏幕剪辑">
            <a:extLst>
              <a:ext uri="{FF2B5EF4-FFF2-40B4-BE49-F238E27FC236}">
                <a16:creationId xmlns:a16="http://schemas.microsoft.com/office/drawing/2014/main" id="{3ECF805E-BB37-4D74-8900-0139FDD4BF8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581401" y="5011260"/>
            <a:ext cx="3468441" cy="1303575"/>
          </a:xfrm>
          <a:prstGeom prst="rect">
            <a:avLst/>
          </a:prstGeom>
        </p:spPr>
      </p:pic>
      <p:sp>
        <p:nvSpPr>
          <p:cNvPr id="6" name="矩形 5">
            <a:extLst>
              <a:ext uri="{FF2B5EF4-FFF2-40B4-BE49-F238E27FC236}">
                <a16:creationId xmlns:a16="http://schemas.microsoft.com/office/drawing/2014/main" id="{25B25AD8-6117-4EBF-B8BE-5F7805878416}"/>
              </a:ext>
            </a:extLst>
          </p:cNvPr>
          <p:cNvSpPr/>
          <p:nvPr/>
        </p:nvSpPr>
        <p:spPr>
          <a:xfrm>
            <a:off x="6096000" y="4826593"/>
            <a:ext cx="4800600" cy="369332"/>
          </a:xfrm>
          <a:prstGeom prst="rect">
            <a:avLst/>
          </a:prstGeom>
        </p:spPr>
        <p:txBody>
          <a:bodyPr wrap="square">
            <a:spAutoFit/>
          </a:bodyPr>
          <a:lstStyle/>
          <a:p>
            <a:r>
              <a:rPr lang="zh-CN" altLang="en-US" dirty="0"/>
              <a:t>搜索步长α中也叫作</a:t>
            </a:r>
            <a:r>
              <a:rPr lang="zh-CN" altLang="en-US" dirty="0">
                <a:solidFill>
                  <a:srgbClr val="FF0000"/>
                </a:solidFill>
              </a:rPr>
              <a:t>学习率</a:t>
            </a:r>
            <a:r>
              <a:rPr lang="zh-CN" altLang="en-US" dirty="0"/>
              <a:t>（Learning Rate）</a:t>
            </a:r>
          </a:p>
        </p:txBody>
      </p:sp>
    </p:spTree>
    <p:extLst>
      <p:ext uri="{BB962C8B-B14F-4D97-AF65-F5344CB8AC3E}">
        <p14:creationId xmlns:p14="http://schemas.microsoft.com/office/powerpoint/2010/main" val="2470619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学习率是十分重要的超参数！</a:t>
            </a:r>
          </a:p>
        </p:txBody>
      </p:sp>
      <p:pic>
        <p:nvPicPr>
          <p:cNvPr id="8" name="Picture 2" descr="Goldilocks of learning rates">
            <a:extLst>
              <a:ext uri="{FF2B5EF4-FFF2-40B4-BE49-F238E27FC236}">
                <a16:creationId xmlns:a16="http://schemas.microsoft.com/office/drawing/2014/main" id="{B7BE837F-7116-42B7-BCA8-A881B17871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2819400"/>
            <a:ext cx="6152827" cy="2386356"/>
          </a:xfrm>
          <a:prstGeom prst="rect">
            <a:avLst/>
          </a:prstGeom>
          <a:noFill/>
          <a:extLst>
            <a:ext uri="{909E8E84-426E-40DD-AFC4-6F175D3DCCD1}">
              <a14:hiddenFill xmlns:a14="http://schemas.microsoft.com/office/drawing/2010/main">
                <a:solidFill>
                  <a:srgbClr val="FFFFFF"/>
                </a:solidFill>
              </a14:hiddenFill>
            </a:ext>
          </a:extLst>
        </p:spPr>
      </p:pic>
      <p:pic>
        <p:nvPicPr>
          <p:cNvPr id="6" name="内容占位符 3">
            <a:extLst>
              <a:ext uri="{FF2B5EF4-FFF2-40B4-BE49-F238E27FC236}">
                <a16:creationId xmlns:a16="http://schemas.microsoft.com/office/drawing/2014/main" id="{41890622-A37C-4A1F-8AB4-C55B4D319CB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304800" y="1600200"/>
            <a:ext cx="4705673" cy="4244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723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随机梯度下降法</a:t>
            </a:r>
            <a:endParaRPr lang="zh-CN" altLang="en-US" dirty="0"/>
          </a:p>
        </p:txBody>
      </p:sp>
      <p:sp>
        <p:nvSpPr>
          <p:cNvPr id="3" name="内容占位符 2"/>
          <p:cNvSpPr>
            <a:spLocks noGrp="1"/>
          </p:cNvSpPr>
          <p:nvPr>
            <p:ph idx="1"/>
          </p:nvPr>
        </p:nvSpPr>
        <p:spPr/>
        <p:txBody>
          <a:bodyPr/>
          <a:lstStyle/>
          <a:p>
            <a:r>
              <a:rPr lang="zh-CN" altLang="en-US"/>
              <a:t>随机梯度下降法（</a:t>
            </a:r>
            <a:r>
              <a:rPr lang="en-US" altLang="zh-CN"/>
              <a:t>Stochastic Gradient Descent</a:t>
            </a:r>
            <a:r>
              <a:rPr lang="zh-CN" altLang="en-US"/>
              <a:t>，</a:t>
            </a:r>
            <a:r>
              <a:rPr lang="en-US" altLang="zh-CN"/>
              <a:t>SGD</a:t>
            </a:r>
            <a:r>
              <a:rPr lang="zh-CN" altLang="en-US"/>
              <a:t>）也叫增量梯度下降，每个样本都进行更新</a:t>
            </a:r>
            <a:endParaRPr lang="en-US" altLang="zh-CN"/>
          </a:p>
          <a:p>
            <a:endParaRPr lang="en-US" altLang="zh-CN"/>
          </a:p>
          <a:p>
            <a:endParaRPr lang="en-US" altLang="zh-CN"/>
          </a:p>
          <a:p>
            <a:endParaRPr lang="en-US" altLang="zh-CN"/>
          </a:p>
          <a:p>
            <a:endParaRPr lang="en-US" altLang="zh-CN"/>
          </a:p>
          <a:p>
            <a:r>
              <a:rPr lang="zh-CN" altLang="en-US"/>
              <a:t>小批量（</a:t>
            </a:r>
            <a:r>
              <a:rPr lang="en-US" altLang="zh-CN"/>
              <a:t>Mini-Batch</a:t>
            </a:r>
            <a:r>
              <a:rPr lang="zh-CN" altLang="en-US"/>
              <a:t>）随机梯度下降法</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886200" y="2438400"/>
            <a:ext cx="4219303" cy="914400"/>
          </a:xfrm>
          <a:prstGeom prst="rect">
            <a:avLst/>
          </a:prstGeom>
        </p:spPr>
      </p:pic>
    </p:spTree>
    <p:extLst>
      <p:ext uri="{BB962C8B-B14F-4D97-AF65-F5344CB8AC3E}">
        <p14:creationId xmlns:p14="http://schemas.microsoft.com/office/powerpoint/2010/main" val="4175883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A5ED8D7-8712-49FF-911A-87C282C6E7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952806"/>
            <a:ext cx="8858351" cy="5447993"/>
          </a:xfrm>
          <a:prstGeom prst="rect">
            <a:avLst/>
          </a:prstGeom>
        </p:spPr>
      </p:pic>
      <p:sp>
        <p:nvSpPr>
          <p:cNvPr id="2" name="标题 1"/>
          <p:cNvSpPr>
            <a:spLocks noGrp="1"/>
          </p:cNvSpPr>
          <p:nvPr>
            <p:ph type="title"/>
          </p:nvPr>
        </p:nvSpPr>
        <p:spPr/>
        <p:txBody>
          <a:bodyPr/>
          <a:lstStyle/>
          <a:p>
            <a:r>
              <a:rPr lang="zh-CN" altLang="en-US" dirty="0"/>
              <a:t> 随机梯度下降法</a:t>
            </a:r>
          </a:p>
        </p:txBody>
      </p:sp>
      <p:sp>
        <p:nvSpPr>
          <p:cNvPr id="6" name="矩形 5">
            <a:extLst>
              <a:ext uri="{FF2B5EF4-FFF2-40B4-BE49-F238E27FC236}">
                <a16:creationId xmlns:a16="http://schemas.microsoft.com/office/drawing/2014/main" id="{10B65755-16B3-445F-A299-45036EEB96AC}"/>
              </a:ext>
            </a:extLst>
          </p:cNvPr>
          <p:cNvSpPr/>
          <p:nvPr/>
        </p:nvSpPr>
        <p:spPr>
          <a:xfrm>
            <a:off x="5943601" y="5334000"/>
            <a:ext cx="228599" cy="571194"/>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endParaRPr lang="zh-CN" altLang="en-US" sz="2400" dirty="0"/>
          </a:p>
        </p:txBody>
      </p:sp>
      <p:sp>
        <p:nvSpPr>
          <p:cNvPr id="7" name="爆炸形: 8 pt  6">
            <a:extLst>
              <a:ext uri="{FF2B5EF4-FFF2-40B4-BE49-F238E27FC236}">
                <a16:creationId xmlns:a16="http://schemas.microsoft.com/office/drawing/2014/main" id="{2A9221C0-8547-41B7-A5CC-58ACE5324E79}"/>
              </a:ext>
            </a:extLst>
          </p:cNvPr>
          <p:cNvSpPr/>
          <p:nvPr/>
        </p:nvSpPr>
        <p:spPr>
          <a:xfrm>
            <a:off x="7483974" y="3505201"/>
            <a:ext cx="1723571" cy="1296591"/>
          </a:xfrm>
          <a:prstGeom prst="irregularSeal1">
            <a:avLst/>
          </a:prstGeom>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r>
              <a:rPr lang="en-US" altLang="zh-CN" sz="2400" dirty="0"/>
              <a:t>Why?</a:t>
            </a:r>
            <a:endParaRPr lang="zh-CN" altLang="en-US" sz="2400" dirty="0"/>
          </a:p>
        </p:txBody>
      </p:sp>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ECA31968-3A59-4254-9C2C-61AD8A58561A}"/>
                  </a:ext>
                </a:extLst>
              </p14:cNvPr>
              <p14:cNvContentPartPr/>
              <p14:nvPr/>
            </p14:nvContentPartPr>
            <p14:xfrm>
              <a:off x="3961440" y="1412640"/>
              <a:ext cx="360" cy="360"/>
            </p14:xfrm>
          </p:contentPart>
        </mc:Choice>
        <mc:Fallback xmlns="">
          <p:pic>
            <p:nvPicPr>
              <p:cNvPr id="4" name="墨迹 3">
                <a:extLst>
                  <a:ext uri="{FF2B5EF4-FFF2-40B4-BE49-F238E27FC236}">
                    <a16:creationId xmlns:a16="http://schemas.microsoft.com/office/drawing/2014/main" id="{ECA31968-3A59-4254-9C2C-61AD8A58561A}"/>
                  </a:ext>
                </a:extLst>
              </p:cNvPr>
              <p:cNvPicPr/>
              <p:nvPr/>
            </p:nvPicPr>
            <p:blipFill>
              <a:blip r:embed="rId7"/>
              <a:stretch>
                <a:fillRect/>
              </a:stretch>
            </p:blipFill>
            <p:spPr>
              <a:xfrm>
                <a:off x="3952080" y="1403280"/>
                <a:ext cx="19080" cy="19080"/>
              </a:xfrm>
              <a:prstGeom prst="rect">
                <a:avLst/>
              </a:prstGeom>
            </p:spPr>
          </p:pic>
        </mc:Fallback>
      </mc:AlternateContent>
    </p:spTree>
    <p:custDataLst>
      <p:tags r:id="rId1"/>
    </p:custDataLst>
    <p:extLst>
      <p:ext uri="{BB962C8B-B14F-4D97-AF65-F5344CB8AC3E}">
        <p14:creationId xmlns:p14="http://schemas.microsoft.com/office/powerpoint/2010/main" val="229747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机器学习 </a:t>
            </a:r>
            <a:r>
              <a:rPr lang="en-US" altLang="zh-CN"/>
              <a:t>= </a:t>
            </a:r>
            <a:r>
              <a:rPr lang="zh-CN" altLang="en-US"/>
              <a:t>优化？</a:t>
            </a:r>
            <a:endParaRPr lang="zh-CN" altLang="en-US" dirty="0"/>
          </a:p>
        </p:txBody>
      </p:sp>
      <p:sp>
        <p:nvSpPr>
          <p:cNvPr id="3" name="文本框 2"/>
          <p:cNvSpPr txBox="1"/>
          <p:nvPr/>
        </p:nvSpPr>
        <p:spPr>
          <a:xfrm>
            <a:off x="3810000" y="1524001"/>
            <a:ext cx="365760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3200" dirty="0"/>
              <a:t>机器学习 </a:t>
            </a:r>
            <a:r>
              <a:rPr lang="en-US" altLang="zh-CN" sz="3200" dirty="0"/>
              <a:t>= </a:t>
            </a:r>
            <a:r>
              <a:rPr lang="zh-CN" altLang="en-US" sz="3200" dirty="0"/>
              <a:t>优化？</a:t>
            </a: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1" y="2362201"/>
            <a:ext cx="7957665" cy="2117339"/>
          </a:xfrm>
          <a:prstGeom prst="rect">
            <a:avLst/>
          </a:prstGeom>
        </p:spPr>
      </p:pic>
      <p:sp>
        <p:nvSpPr>
          <p:cNvPr id="5" name="矩形 4"/>
          <p:cNvSpPr/>
          <p:nvPr/>
        </p:nvSpPr>
        <p:spPr>
          <a:xfrm>
            <a:off x="1066800" y="5029200"/>
            <a:ext cx="9525000" cy="923330"/>
          </a:xfrm>
          <a:prstGeom prst="rect">
            <a:avLst/>
          </a:prstGeom>
        </p:spPr>
        <p:txBody>
          <a:bodyPr wrap="square">
            <a:spAutoFit/>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a:p>
            <a:r>
              <a:rPr lang="zh-CN" altLang="en-US" dirty="0"/>
              <a:t>过拟合问题往往是由于训练数据少和噪声等原因造成的。</a:t>
            </a:r>
            <a:endParaRPr lang="en-US" altLang="zh-CN" dirty="0"/>
          </a:p>
        </p:txBody>
      </p:sp>
      <p:sp>
        <p:nvSpPr>
          <p:cNvPr id="7" name="爆炸形 2 6"/>
          <p:cNvSpPr/>
          <p:nvPr/>
        </p:nvSpPr>
        <p:spPr>
          <a:xfrm>
            <a:off x="6705600" y="1204690"/>
            <a:ext cx="2209026" cy="103763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spAutoFit/>
          </a:bodyPr>
          <a:lstStyle/>
          <a:p>
            <a:pPr algn="ctr"/>
            <a:r>
              <a:rPr lang="en-US" altLang="zh-CN" sz="2400" dirty="0"/>
              <a:t>NO</a:t>
            </a:r>
            <a:r>
              <a:rPr lang="zh-CN" altLang="en-US" sz="2400" dirty="0"/>
              <a:t>！</a:t>
            </a:r>
          </a:p>
        </p:txBody>
      </p:sp>
    </p:spTree>
    <p:custDataLst>
      <p:tags r:id="rId1"/>
    </p:custDataLst>
    <p:extLst>
      <p:ext uri="{BB962C8B-B14F-4D97-AF65-F5344CB8AC3E}">
        <p14:creationId xmlns:p14="http://schemas.microsoft.com/office/powerpoint/2010/main" val="345953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泛化错误</a:t>
            </a:r>
          </a:p>
        </p:txBody>
      </p:sp>
      <p:pic>
        <p:nvPicPr>
          <p:cNvPr id="5" name="图片 4"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127160" y="2115675"/>
            <a:ext cx="3696216" cy="543001"/>
          </a:xfrm>
          <a:prstGeom prst="rect">
            <a:avLst/>
          </a:prstGeom>
        </p:spPr>
      </p:pic>
      <p:sp>
        <p:nvSpPr>
          <p:cNvPr id="4" name="矩形 3"/>
          <p:cNvSpPr/>
          <p:nvPr/>
        </p:nvSpPr>
        <p:spPr>
          <a:xfrm>
            <a:off x="2951044" y="1415430"/>
            <a:ext cx="1620957" cy="523220"/>
          </a:xfrm>
          <a:prstGeom prst="rect">
            <a:avLst/>
          </a:prstGeom>
        </p:spPr>
        <p:txBody>
          <a:bodyPr wrap="none">
            <a:spAutoFit/>
          </a:bodyPr>
          <a:lstStyle/>
          <a:p>
            <a:r>
              <a:rPr lang="zh-CN" altLang="en-US" sz="2800" dirty="0"/>
              <a:t>期望风险</a:t>
            </a:r>
            <a:endParaRPr lang="en-US" altLang="zh-CN" sz="2800" dirty="0"/>
          </a:p>
        </p:txBody>
      </p:sp>
      <p:sp>
        <p:nvSpPr>
          <p:cNvPr id="8" name="矩形 7"/>
          <p:cNvSpPr/>
          <p:nvPr/>
        </p:nvSpPr>
        <p:spPr>
          <a:xfrm>
            <a:off x="7650863" y="1338554"/>
            <a:ext cx="1620957" cy="523220"/>
          </a:xfrm>
          <a:prstGeom prst="rect">
            <a:avLst/>
          </a:prstGeom>
        </p:spPr>
        <p:txBody>
          <a:bodyPr wrap="none">
            <a:spAutoFit/>
          </a:bodyPr>
          <a:lstStyle/>
          <a:p>
            <a:r>
              <a:rPr lang="zh-CN" altLang="en-US" sz="2800" dirty="0"/>
              <a:t>经验风险</a:t>
            </a:r>
            <a:endParaRPr lang="en-US" altLang="zh-CN" sz="2800" dirty="0"/>
          </a:p>
        </p:txBody>
      </p:sp>
      <p:sp>
        <p:nvSpPr>
          <p:cNvPr id="9" name="矩形 8"/>
          <p:cNvSpPr/>
          <p:nvPr/>
        </p:nvSpPr>
        <p:spPr>
          <a:xfrm>
            <a:off x="4924618" y="5652548"/>
            <a:ext cx="1620957" cy="523220"/>
          </a:xfrm>
          <a:prstGeom prst="rect">
            <a:avLst/>
          </a:prstGeom>
        </p:spPr>
        <p:txBody>
          <a:bodyPr wrap="none">
            <a:spAutoFit/>
          </a:bodyPr>
          <a:lstStyle/>
          <a:p>
            <a:r>
              <a:rPr lang="zh-CN" altLang="en-US" sz="2800" dirty="0">
                <a:solidFill>
                  <a:srgbClr val="FF0000"/>
                </a:solidFill>
              </a:rPr>
              <a:t>泛化错误</a:t>
            </a:r>
            <a:endParaRPr lang="en-US" altLang="zh-CN" sz="2800" dirty="0">
              <a:solidFill>
                <a:srgbClr val="FF0000"/>
              </a:solidFill>
            </a:endParaRPr>
          </a:p>
        </p:txBody>
      </p:sp>
      <p:pic>
        <p:nvPicPr>
          <p:cNvPr id="10" name="图片 9" descr="屏幕剪辑"/>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19400" y="2768805"/>
            <a:ext cx="2377538" cy="2179639"/>
          </a:xfrm>
          <a:prstGeom prst="rect">
            <a:avLst/>
          </a:prstGeom>
        </p:spPr>
      </p:pic>
      <p:pic>
        <p:nvPicPr>
          <p:cNvPr id="2050" name="Picture 2" descr="âgaussian mixture random sampleâçå¾çæç´¢ç»æ"/>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6888862" y="2992044"/>
            <a:ext cx="2978150" cy="22336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矩形 11"/>
              <p:cNvSpPr/>
              <p:nvPr/>
            </p:nvSpPr>
            <p:spPr>
              <a:xfrm>
                <a:off x="5486401" y="3601018"/>
                <a:ext cx="973343"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6000" i="1" dirty="0">
                          <a:solidFill>
                            <a:srgbClr val="FF0000"/>
                          </a:solidFill>
                          <a:latin typeface="Cambria Math" panose="02040503050406030204" pitchFamily="18" charset="0"/>
                        </a:rPr>
                        <m:t>≠</m:t>
                      </m:r>
                    </m:oMath>
                  </m:oMathPara>
                </a14:m>
                <a:endParaRPr lang="en-US" altLang="zh-CN" sz="6000" dirty="0">
                  <a:solidFill>
                    <a:srgbClr val="FF0000"/>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5486401" y="3601018"/>
                <a:ext cx="973343" cy="1015663"/>
              </a:xfrm>
              <a:prstGeom prst="rect">
                <a:avLst/>
              </a:prstGeom>
              <a:blipFill>
                <a:blip r:embed="rId9"/>
                <a:stretch>
                  <a:fillRect/>
                </a:stretch>
              </a:blipFill>
            </p:spPr>
            <p:txBody>
              <a:bodyPr/>
              <a:lstStyle/>
              <a:p>
                <a:r>
                  <a:rPr lang="zh-CN" altLang="en-US">
                    <a:noFill/>
                  </a:rPr>
                  <a:t> </a:t>
                </a:r>
              </a:p>
            </p:txBody>
          </p:sp>
        </mc:Fallback>
      </mc:AlternateContent>
      <p:pic>
        <p:nvPicPr>
          <p:cNvPr id="13" name="图片 12"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06427" y="1974108"/>
            <a:ext cx="2909826" cy="598322"/>
          </a:xfrm>
          <a:prstGeom prst="rect">
            <a:avLst/>
          </a:prstGeom>
        </p:spPr>
      </p:pic>
      <p:pic>
        <p:nvPicPr>
          <p:cNvPr id="11" name="图片 10" descr="屏幕剪辑"/>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58514" y="5214725"/>
            <a:ext cx="3129725" cy="473541"/>
          </a:xfrm>
          <a:prstGeom prst="rect">
            <a:avLst/>
          </a:prstGeom>
        </p:spPr>
      </p:pic>
    </p:spTree>
    <p:custDataLst>
      <p:tags r:id="rId1"/>
    </p:custDataLst>
    <p:extLst>
      <p:ext uri="{BB962C8B-B14F-4D97-AF65-F5344CB8AC3E}">
        <p14:creationId xmlns:p14="http://schemas.microsoft.com/office/powerpoint/2010/main" val="194143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âchoose between two options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2727325" y="2825751"/>
            <a:ext cx="6737350" cy="3368675"/>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如何减少泛化错误？</a:t>
            </a:r>
          </a:p>
        </p:txBody>
      </p:sp>
      <p:sp>
        <p:nvSpPr>
          <p:cNvPr id="5" name="矩形 4"/>
          <p:cNvSpPr/>
          <p:nvPr/>
        </p:nvSpPr>
        <p:spPr>
          <a:xfrm>
            <a:off x="6400800" y="1600201"/>
            <a:ext cx="1723549" cy="707886"/>
          </a:xfrm>
          <a:prstGeom prst="rect">
            <a:avLst/>
          </a:prstGeom>
        </p:spPr>
        <p:txBody>
          <a:bodyPr wrap="none">
            <a:spAutoFit/>
          </a:bodyPr>
          <a:lstStyle/>
          <a:p>
            <a:r>
              <a:rPr lang="zh-CN" altLang="en-US" sz="4000" dirty="0"/>
              <a:t>正则化</a:t>
            </a:r>
          </a:p>
        </p:txBody>
      </p:sp>
      <p:sp>
        <p:nvSpPr>
          <p:cNvPr id="9" name="矩形 8"/>
          <p:cNvSpPr/>
          <p:nvPr/>
        </p:nvSpPr>
        <p:spPr>
          <a:xfrm>
            <a:off x="4038600" y="1600200"/>
            <a:ext cx="1210588" cy="707886"/>
          </a:xfrm>
          <a:prstGeom prst="rect">
            <a:avLst/>
          </a:prstGeom>
        </p:spPr>
        <p:txBody>
          <a:bodyPr wrap="none">
            <a:spAutoFit/>
          </a:bodyPr>
          <a:lstStyle/>
          <a:p>
            <a:r>
              <a:rPr lang="zh-CN" altLang="en-US" sz="4000" dirty="0"/>
              <a:t>优化</a:t>
            </a:r>
          </a:p>
        </p:txBody>
      </p:sp>
      <p:sp>
        <p:nvSpPr>
          <p:cNvPr id="6" name="矩形 5"/>
          <p:cNvSpPr/>
          <p:nvPr/>
        </p:nvSpPr>
        <p:spPr>
          <a:xfrm>
            <a:off x="6208439" y="2138443"/>
            <a:ext cx="2339102" cy="461665"/>
          </a:xfrm>
          <a:prstGeom prst="rect">
            <a:avLst/>
          </a:prstGeom>
        </p:spPr>
        <p:txBody>
          <a:bodyPr wrap="none">
            <a:spAutoFit/>
          </a:bodyPr>
          <a:lstStyle/>
          <a:p>
            <a:r>
              <a:rPr lang="zh-CN" altLang="en-US" sz="2400" dirty="0"/>
              <a:t>降低模型复杂度</a:t>
            </a:r>
            <a:endParaRPr lang="en-US" altLang="zh-CN" sz="2400" dirty="0"/>
          </a:p>
        </p:txBody>
      </p:sp>
      <p:sp>
        <p:nvSpPr>
          <p:cNvPr id="11" name="矩形 10"/>
          <p:cNvSpPr/>
          <p:nvPr/>
        </p:nvSpPr>
        <p:spPr>
          <a:xfrm>
            <a:off x="3825729" y="2138443"/>
            <a:ext cx="2031325" cy="461665"/>
          </a:xfrm>
          <a:prstGeom prst="rect">
            <a:avLst/>
          </a:prstGeom>
        </p:spPr>
        <p:txBody>
          <a:bodyPr wrap="none">
            <a:spAutoFit/>
          </a:bodyPr>
          <a:lstStyle/>
          <a:p>
            <a:r>
              <a:rPr lang="zh-CN" altLang="en-US" sz="2400" dirty="0"/>
              <a:t>经验风险最小</a:t>
            </a:r>
            <a:endParaRPr lang="en-US" altLang="zh-CN" sz="2400" dirty="0"/>
          </a:p>
        </p:txBody>
      </p:sp>
    </p:spTree>
    <p:extLst>
      <p:ext uri="{BB962C8B-B14F-4D97-AF65-F5344CB8AC3E}">
        <p14:creationId xmlns:p14="http://schemas.microsoft.com/office/powerpoint/2010/main" val="1624635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正则化（</a:t>
            </a:r>
            <a:r>
              <a:rPr lang="en-US" altLang="zh-CN"/>
              <a:t>regularization</a:t>
            </a:r>
            <a:r>
              <a:rPr lang="zh-CN" altLang="en-US"/>
              <a:t>）</a:t>
            </a:r>
            <a:endParaRPr lang="zh-CN" altLang="en-US" dirty="0"/>
          </a:p>
        </p:txBody>
      </p:sp>
      <p:pic>
        <p:nvPicPr>
          <p:cNvPr id="2050" name="Picture 2" descr="âl2 regularization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209800" y="3544517"/>
            <a:ext cx="3481828" cy="266456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144640" y="2971800"/>
            <a:ext cx="2133918" cy="338554"/>
          </a:xfrm>
          <a:prstGeom prst="rect">
            <a:avLst/>
          </a:prstGeom>
          <a:noFill/>
        </p:spPr>
        <p:txBody>
          <a:bodyPr wrap="none" rtlCol="0">
            <a:spAutoFit/>
          </a:bodyPr>
          <a:lstStyle/>
          <a:p>
            <a:pPr algn="ctr"/>
            <a:r>
              <a:rPr lang="en-US" altLang="zh-CN" sz="1600" dirty="0">
                <a:solidFill>
                  <a:srgbClr val="FF0000"/>
                </a:solidFill>
              </a:rPr>
              <a:t>L1/L2</a:t>
            </a:r>
            <a:r>
              <a:rPr lang="zh-CN" altLang="en-US" sz="1600" dirty="0">
                <a:solidFill>
                  <a:srgbClr val="FF0000"/>
                </a:solidFill>
              </a:rPr>
              <a:t>约束、数据增强</a:t>
            </a:r>
          </a:p>
        </p:txBody>
      </p:sp>
      <p:sp>
        <p:nvSpPr>
          <p:cNvPr id="7" name="文本框 6"/>
          <p:cNvSpPr txBox="1"/>
          <p:nvPr/>
        </p:nvSpPr>
        <p:spPr>
          <a:xfrm>
            <a:off x="6248400" y="2971801"/>
            <a:ext cx="3467616" cy="584775"/>
          </a:xfrm>
          <a:prstGeom prst="rect">
            <a:avLst/>
          </a:prstGeom>
          <a:noFill/>
        </p:spPr>
        <p:txBody>
          <a:bodyPr wrap="none" rtlCol="0">
            <a:spAutoFit/>
          </a:bodyPr>
          <a:lstStyle/>
          <a:p>
            <a:pPr algn="ctr"/>
            <a:r>
              <a:rPr lang="zh-CN" altLang="en-US" sz="1600" dirty="0">
                <a:solidFill>
                  <a:srgbClr val="FF0000"/>
                </a:solidFill>
              </a:rPr>
              <a:t>权重衰减、随机梯度下降、提前停止</a:t>
            </a:r>
            <a:endParaRPr lang="en-US" altLang="zh-CN" sz="1600" dirty="0">
              <a:solidFill>
                <a:srgbClr val="FF0000"/>
              </a:solidFill>
            </a:endParaRPr>
          </a:p>
          <a:p>
            <a:endParaRPr lang="zh-CN" altLang="en-US" sz="1600" dirty="0">
              <a:solidFill>
                <a:srgbClr val="FF0000"/>
              </a:solidFill>
            </a:endParaRPr>
          </a:p>
        </p:txBody>
      </p:sp>
      <p:pic>
        <p:nvPicPr>
          <p:cNvPr id="9" name="图片 8">
            <a:extLst>
              <a:ext uri="{FF2B5EF4-FFF2-40B4-BE49-F238E27FC236}">
                <a16:creationId xmlns:a16="http://schemas.microsoft.com/office/drawing/2014/main" id="{91201476-BF74-4A7A-864E-DA3D2C0D2C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821" y="3575783"/>
            <a:ext cx="3382775" cy="2616511"/>
          </a:xfrm>
          <a:prstGeom prst="rect">
            <a:avLst/>
          </a:prstGeom>
        </p:spPr>
      </p:pic>
      <p:graphicFrame>
        <p:nvGraphicFramePr>
          <p:cNvPr id="8" name="内容占位符 4">
            <a:extLst>
              <a:ext uri="{FF2B5EF4-FFF2-40B4-BE49-F238E27FC236}">
                <a16:creationId xmlns:a16="http://schemas.microsoft.com/office/drawing/2014/main" id="{73A52C5C-B698-4054-A92B-73BD27E8DE4C}"/>
              </a:ext>
            </a:extLst>
          </p:cNvPr>
          <p:cNvGraphicFramePr>
            <a:graphicFrameLocks/>
          </p:cNvGraphicFramePr>
          <p:nvPr>
            <p:extLst>
              <p:ext uri="{D42A27DB-BD31-4B8C-83A1-F6EECF244321}">
                <p14:modId xmlns:p14="http://schemas.microsoft.com/office/powerpoint/2010/main" val="77298337"/>
              </p:ext>
            </p:extLst>
          </p:nvPr>
        </p:nvGraphicFramePr>
        <p:xfrm>
          <a:off x="2819400" y="1066800"/>
          <a:ext cx="6705600" cy="1981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505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graphicEl>
                                              <a:dgm id="{D05EC9E0-8F5D-45CB-A733-A5612A87189B}"/>
                                            </p:graphicEl>
                                          </p:spTgt>
                                        </p:tgtEl>
                                        <p:attrNameLst>
                                          <p:attrName>style.visibility</p:attrName>
                                        </p:attrNameLst>
                                      </p:cBhvr>
                                      <p:to>
                                        <p:strVal val="visible"/>
                                      </p:to>
                                    </p:set>
                                    <p:animEffect transition="in" filter="fade">
                                      <p:cBhvr>
                                        <p:cTn id="23" dur="500"/>
                                        <p:tgtEl>
                                          <p:spTgt spid="8">
                                            <p:graphicEl>
                                              <a:dgm id="{D05EC9E0-8F5D-45CB-A733-A5612A87189B}"/>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graphicEl>
                                              <a:dgm id="{AF461715-315F-4B67-AE64-A74F48E9AF89}"/>
                                            </p:graphicEl>
                                          </p:spTgt>
                                        </p:tgtEl>
                                        <p:attrNameLst>
                                          <p:attrName>style.visibility</p:attrName>
                                        </p:attrNameLst>
                                      </p:cBhvr>
                                      <p:to>
                                        <p:strVal val="visible"/>
                                      </p:to>
                                    </p:set>
                                    <p:animEffect transition="in" filter="fade">
                                      <p:cBhvr>
                                        <p:cTn id="28" dur="500"/>
                                        <p:tgtEl>
                                          <p:spTgt spid="8">
                                            <p:graphicEl>
                                              <a:dgm id="{AF461715-315F-4B67-AE64-A74F48E9AF89}"/>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graphicEl>
                                              <a:dgm id="{D2B477F3-791F-46FC-A50D-FA3601860E25}"/>
                                            </p:graphicEl>
                                          </p:spTgt>
                                        </p:tgtEl>
                                        <p:attrNameLst>
                                          <p:attrName>style.visibility</p:attrName>
                                        </p:attrNameLst>
                                      </p:cBhvr>
                                      <p:to>
                                        <p:strVal val="visible"/>
                                      </p:to>
                                    </p:set>
                                    <p:animEffect transition="in" filter="fade">
                                      <p:cBhvr>
                                        <p:cTn id="31" dur="500"/>
                                        <p:tgtEl>
                                          <p:spTgt spid="8">
                                            <p:graphicEl>
                                              <a:dgm id="{D2B477F3-791F-46FC-A50D-FA3601860E25}"/>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graphicEl>
                                              <a:dgm id="{E5BF9C94-5509-4F79-AC82-D0991D6614CC}"/>
                                            </p:graphicEl>
                                          </p:spTgt>
                                        </p:tgtEl>
                                        <p:attrNameLst>
                                          <p:attrName>style.visibility</p:attrName>
                                        </p:attrNameLst>
                                      </p:cBhvr>
                                      <p:to>
                                        <p:strVal val="visible"/>
                                      </p:to>
                                    </p:set>
                                    <p:animEffect transition="in" filter="fade">
                                      <p:cBhvr>
                                        <p:cTn id="36" dur="500"/>
                                        <p:tgtEl>
                                          <p:spTgt spid="8">
                                            <p:graphicEl>
                                              <a:dgm id="{E5BF9C94-5509-4F79-AC82-D0991D6614CC}"/>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graphicEl>
                                              <a:dgm id="{7509D6B6-898D-4FC7-8441-00720BF18D07}"/>
                                            </p:graphicEl>
                                          </p:spTgt>
                                        </p:tgtEl>
                                        <p:attrNameLst>
                                          <p:attrName>style.visibility</p:attrName>
                                        </p:attrNameLst>
                                      </p:cBhvr>
                                      <p:to>
                                        <p:strVal val="visible"/>
                                      </p:to>
                                    </p:set>
                                    <p:animEffect transition="in" filter="fade">
                                      <p:cBhvr>
                                        <p:cTn id="39" dur="500"/>
                                        <p:tgtEl>
                                          <p:spTgt spid="8">
                                            <p:graphicEl>
                                              <a:dgm id="{7509D6B6-898D-4FC7-8441-00720BF18D0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Graphic spid="8" grpId="0"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6DC18-8714-4A33-AE48-218B03A5A098}"/>
              </a:ext>
            </a:extLst>
          </p:cNvPr>
          <p:cNvSpPr>
            <a:spLocks noGrp="1"/>
          </p:cNvSpPr>
          <p:nvPr>
            <p:ph type="title"/>
          </p:nvPr>
        </p:nvSpPr>
        <p:spPr/>
        <p:txBody>
          <a:bodyPr/>
          <a:lstStyle/>
          <a:p>
            <a:r>
              <a:rPr lang="zh-CN" altLang="en-US"/>
              <a:t>教学内容</a:t>
            </a:r>
            <a:endParaRPr lang="zh-CN" altLang="en-US" dirty="0"/>
          </a:p>
        </p:txBody>
      </p:sp>
      <p:sp>
        <p:nvSpPr>
          <p:cNvPr id="3" name="内容占位符 2">
            <a:extLst>
              <a:ext uri="{FF2B5EF4-FFF2-40B4-BE49-F238E27FC236}">
                <a16:creationId xmlns:a16="http://schemas.microsoft.com/office/drawing/2014/main" id="{AD1FBE78-11B0-4016-AC29-9A4845FDE103}"/>
              </a:ext>
            </a:extLst>
          </p:cNvPr>
          <p:cNvSpPr>
            <a:spLocks noGrp="1"/>
          </p:cNvSpPr>
          <p:nvPr>
            <p:ph idx="1"/>
          </p:nvPr>
        </p:nvSpPr>
        <p:spPr/>
        <p:txBody>
          <a:bodyPr/>
          <a:lstStyle/>
          <a:p>
            <a:r>
              <a:rPr lang="zh-CN" altLang="en-US"/>
              <a:t>机器学习</a:t>
            </a:r>
            <a:endParaRPr lang="en-US" altLang="zh-CN"/>
          </a:p>
          <a:p>
            <a:pPr lvl="1"/>
            <a:r>
              <a:rPr lang="zh-CN" altLang="en-US"/>
              <a:t>概念</a:t>
            </a:r>
            <a:endParaRPr lang="en-US" altLang="zh-CN"/>
          </a:p>
          <a:p>
            <a:pPr lvl="1"/>
            <a:r>
              <a:rPr lang="zh-CN" altLang="en-US"/>
              <a:t>原理</a:t>
            </a:r>
            <a:endParaRPr lang="en-US" altLang="zh-CN"/>
          </a:p>
          <a:p>
            <a:r>
              <a:rPr lang="zh-CN" altLang="en-US"/>
              <a:t>线性回归</a:t>
            </a:r>
            <a:endParaRPr lang="en-US" altLang="zh-CN"/>
          </a:p>
          <a:p>
            <a:pPr lvl="1"/>
            <a:r>
              <a:rPr lang="zh-CN" altLang="en-US"/>
              <a:t>定义</a:t>
            </a:r>
            <a:endParaRPr lang="en-US" altLang="zh-CN"/>
          </a:p>
          <a:p>
            <a:pPr lvl="1"/>
            <a:r>
              <a:rPr lang="zh-CN" altLang="en-US"/>
              <a:t>经验风险最小化</a:t>
            </a:r>
            <a:endParaRPr lang="en-US" altLang="zh-CN"/>
          </a:p>
          <a:p>
            <a:pPr lvl="2"/>
            <a:r>
              <a:rPr lang="zh-CN" altLang="en-US"/>
              <a:t>最小均方误差</a:t>
            </a:r>
            <a:endParaRPr lang="en-US" altLang="zh-CN"/>
          </a:p>
          <a:p>
            <a:pPr lvl="1"/>
            <a:r>
              <a:rPr lang="zh-CN" altLang="en-US"/>
              <a:t>结构风险最小化</a:t>
            </a:r>
            <a:endParaRPr lang="en-US" altLang="zh-CN"/>
          </a:p>
          <a:p>
            <a:pPr lvl="1"/>
            <a:r>
              <a:rPr lang="zh-CN" altLang="en-US"/>
              <a:t>最大似然估计</a:t>
            </a:r>
            <a:endParaRPr lang="en-US" altLang="zh-CN"/>
          </a:p>
          <a:p>
            <a:pPr lvl="1"/>
            <a:r>
              <a:rPr lang="zh-CN" altLang="en-US"/>
              <a:t>最大后验估计</a:t>
            </a:r>
            <a:endParaRPr lang="en-US" altLang="zh-CN"/>
          </a:p>
          <a:p>
            <a:r>
              <a:rPr lang="zh-CN" altLang="en-US"/>
              <a:t>机器学习的几个关键点</a:t>
            </a:r>
            <a:endParaRPr lang="en-US" altLang="zh-CN"/>
          </a:p>
          <a:p>
            <a:pPr lvl="1"/>
            <a:endParaRPr lang="en-US" altLang="zh-CN"/>
          </a:p>
          <a:p>
            <a:pPr lvl="1"/>
            <a:endParaRPr lang="zh-CN" altLang="en-US" dirty="0"/>
          </a:p>
        </p:txBody>
      </p:sp>
    </p:spTree>
    <p:extLst>
      <p:ext uri="{BB962C8B-B14F-4D97-AF65-F5344CB8AC3E}">
        <p14:creationId xmlns:p14="http://schemas.microsoft.com/office/powerpoint/2010/main" val="370502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提前停止</a:t>
            </a:r>
          </a:p>
        </p:txBody>
      </p:sp>
      <p:sp>
        <p:nvSpPr>
          <p:cNvPr id="3" name="内容占位符 2"/>
          <p:cNvSpPr>
            <a:spLocks noGrp="1"/>
          </p:cNvSpPr>
          <p:nvPr>
            <p:ph idx="1"/>
          </p:nvPr>
        </p:nvSpPr>
        <p:spPr/>
        <p:txBody>
          <a:bodyPr/>
          <a:lstStyle/>
          <a:p>
            <a:r>
              <a:rPr lang="zh-CN" altLang="en-US" dirty="0"/>
              <a:t>我们使用一个验证集（</a:t>
            </a:r>
            <a:r>
              <a:rPr lang="en-US" altLang="zh-CN" dirty="0"/>
              <a:t>Validation Dataset</a:t>
            </a:r>
            <a:r>
              <a:rPr lang="zh-CN" altLang="en-US" dirty="0"/>
              <a:t>）来测试每一次迭代的参数在验证集上是否最优。如果在验证集上的错误率不再下降，就停止迭代。</a:t>
            </a:r>
          </a:p>
        </p:txBody>
      </p:sp>
      <p:pic>
        <p:nvPicPr>
          <p:cNvPr id="6" name="图片 5">
            <a:extLst>
              <a:ext uri="{FF2B5EF4-FFF2-40B4-BE49-F238E27FC236}">
                <a16:creationId xmlns:a16="http://schemas.microsoft.com/office/drawing/2014/main" id="{9B4C6C85-9731-4873-9728-3ADCB2B71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2598563"/>
            <a:ext cx="4876800" cy="3772111"/>
          </a:xfrm>
          <a:prstGeom prst="rect">
            <a:avLst/>
          </a:prstGeom>
        </p:spPr>
      </p:pic>
    </p:spTree>
    <p:extLst>
      <p:ext uri="{BB962C8B-B14F-4D97-AF65-F5344CB8AC3E}">
        <p14:creationId xmlns:p14="http://schemas.microsoft.com/office/powerpoint/2010/main" val="3963563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线性回归</a:t>
            </a:r>
          </a:p>
        </p:txBody>
      </p:sp>
    </p:spTree>
    <p:extLst>
      <p:ext uri="{BB962C8B-B14F-4D97-AF65-F5344CB8AC3E}">
        <p14:creationId xmlns:p14="http://schemas.microsoft.com/office/powerpoint/2010/main" val="880106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r>
              <a:rPr lang="en-US" altLang="zh-CN" dirty="0"/>
              <a:t>Linear Regression</a:t>
            </a:r>
            <a:r>
              <a:rPr lang="zh-CN" altLang="en-US" dirty="0"/>
              <a:t>）</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1" y="1371600"/>
            <a:ext cx="3530989" cy="711278"/>
          </a:xfrm>
          <a:prstGeom prst="rect">
            <a:avLst/>
          </a:prstGeom>
        </p:spPr>
      </p:pic>
      <p:pic>
        <p:nvPicPr>
          <p:cNvPr id="6" name="图片 5"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2341497"/>
            <a:ext cx="4136354" cy="2477857"/>
          </a:xfrm>
          <a:prstGeom prst="rect">
            <a:avLst/>
          </a:prstGeom>
        </p:spPr>
      </p:pic>
      <p:pic>
        <p:nvPicPr>
          <p:cNvPr id="8" name="图片 7">
            <a:extLst>
              <a:ext uri="{FF2B5EF4-FFF2-40B4-BE49-F238E27FC236}">
                <a16:creationId xmlns:a16="http://schemas.microsoft.com/office/drawing/2014/main" id="{F98F1448-C769-48EB-8457-F97B008DE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6073" y="2638672"/>
            <a:ext cx="2972128" cy="3518288"/>
          </a:xfrm>
          <a:prstGeom prst="rect">
            <a:avLst/>
          </a:prstGeom>
        </p:spPr>
      </p:pic>
      <p:pic>
        <p:nvPicPr>
          <p:cNvPr id="10" name="图片 9">
            <a:extLst>
              <a:ext uri="{FF2B5EF4-FFF2-40B4-BE49-F238E27FC236}">
                <a16:creationId xmlns:a16="http://schemas.microsoft.com/office/drawing/2014/main" id="{CC056916-B3B4-4F51-97A8-0E3CC43C78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5728" y="5220977"/>
            <a:ext cx="2025071" cy="835647"/>
          </a:xfrm>
          <a:prstGeom prst="rect">
            <a:avLst/>
          </a:prstGeom>
        </p:spPr>
      </p:pic>
      <p:cxnSp>
        <p:nvCxnSpPr>
          <p:cNvPr id="12" name="直接箭头连接符 11">
            <a:extLst>
              <a:ext uri="{FF2B5EF4-FFF2-40B4-BE49-F238E27FC236}">
                <a16:creationId xmlns:a16="http://schemas.microsoft.com/office/drawing/2014/main" id="{D7FCDBA0-9F43-416C-B38D-E36995208622}"/>
              </a:ext>
            </a:extLst>
          </p:cNvPr>
          <p:cNvCxnSpPr/>
          <p:nvPr/>
        </p:nvCxnSpPr>
        <p:spPr>
          <a:xfrm>
            <a:off x="5715000" y="5638800"/>
            <a:ext cx="609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内容占位符 2">
            <a:extLst>
              <a:ext uri="{FF2B5EF4-FFF2-40B4-BE49-F238E27FC236}">
                <a16:creationId xmlns:a16="http://schemas.microsoft.com/office/drawing/2014/main" id="{A8DABE59-5159-4207-82A5-BC79BFC5B9AA}"/>
              </a:ext>
            </a:extLst>
          </p:cNvPr>
          <p:cNvSpPr txBox="1">
            <a:spLocks/>
          </p:cNvSpPr>
          <p:nvPr/>
        </p:nvSpPr>
        <p:spPr bwMode="auto">
          <a:xfrm>
            <a:off x="762000" y="1219199"/>
            <a:ext cx="109728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a:lstStyle>
          <a:p>
            <a:r>
              <a:rPr lang="zh-CN" altLang="en-US"/>
              <a:t>模型：</a:t>
            </a:r>
          </a:p>
          <a:p>
            <a:endParaRPr lang="zh-CN" altLang="en-US"/>
          </a:p>
          <a:p>
            <a:pPr lvl="1"/>
            <a:r>
              <a:rPr lang="zh-CN" altLang="en-US" sz="2000"/>
              <a:t>增广权重向量和增广特征向量</a:t>
            </a:r>
          </a:p>
          <a:p>
            <a:pPr lvl="1"/>
            <a:endParaRPr lang="zh-CN" altLang="en-US" sz="2000"/>
          </a:p>
          <a:p>
            <a:pPr lvl="1"/>
            <a:endParaRPr lang="zh-CN" altLang="en-US" sz="2000"/>
          </a:p>
          <a:p>
            <a:pPr lvl="1"/>
            <a:endParaRPr lang="zh-CN" altLang="en-US" sz="2000" dirty="0"/>
          </a:p>
        </p:txBody>
      </p:sp>
    </p:spTree>
    <p:extLst>
      <p:ext uri="{BB962C8B-B14F-4D97-AF65-F5344CB8AC3E}">
        <p14:creationId xmlns:p14="http://schemas.microsoft.com/office/powerpoint/2010/main" val="3403562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优化方法</a:t>
            </a:r>
          </a:p>
        </p:txBody>
      </p:sp>
      <p:sp>
        <p:nvSpPr>
          <p:cNvPr id="3" name="内容占位符 2"/>
          <p:cNvSpPr>
            <a:spLocks noGrp="1"/>
          </p:cNvSpPr>
          <p:nvPr>
            <p:ph idx="1"/>
          </p:nvPr>
        </p:nvSpPr>
        <p:spPr/>
        <p:txBody>
          <a:bodyPr/>
          <a:lstStyle/>
          <a:p>
            <a:r>
              <a:rPr lang="zh-CN" altLang="en-US" dirty="0"/>
              <a:t>经验风险最小化（最小二乘法）</a:t>
            </a:r>
            <a:endParaRPr lang="en-US" altLang="zh-CN" dirty="0"/>
          </a:p>
          <a:p>
            <a:r>
              <a:rPr lang="zh-CN" altLang="en-US" dirty="0"/>
              <a:t>结构风险最小化（岭回归）</a:t>
            </a:r>
            <a:endParaRPr lang="en-US" altLang="zh-CN" dirty="0"/>
          </a:p>
          <a:p>
            <a:r>
              <a:rPr lang="zh-CN" altLang="en-US" dirty="0"/>
              <a:t>最大似然估计</a:t>
            </a:r>
            <a:endParaRPr lang="en-US" altLang="zh-CN" dirty="0"/>
          </a:p>
          <a:p>
            <a:r>
              <a:rPr lang="zh-CN" altLang="en-US" dirty="0"/>
              <a:t>最大后验估计</a:t>
            </a:r>
          </a:p>
        </p:txBody>
      </p:sp>
    </p:spTree>
    <p:extLst>
      <p:ext uri="{BB962C8B-B14F-4D97-AF65-F5344CB8AC3E}">
        <p14:creationId xmlns:p14="http://schemas.microsoft.com/office/powerpoint/2010/main" val="1429739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319F9-C321-4581-9137-F329632356C2}"/>
              </a:ext>
            </a:extLst>
          </p:cNvPr>
          <p:cNvSpPr>
            <a:spLocks noGrp="1"/>
          </p:cNvSpPr>
          <p:nvPr>
            <p:ph type="ctrTitle"/>
          </p:nvPr>
        </p:nvSpPr>
        <p:spPr/>
        <p:txBody>
          <a:bodyPr/>
          <a:lstStyle/>
          <a:p>
            <a:r>
              <a:rPr lang="zh-CN" altLang="en-US" dirty="0"/>
              <a:t>经验风险最小化</a:t>
            </a:r>
          </a:p>
        </p:txBody>
      </p:sp>
    </p:spTree>
    <p:extLst>
      <p:ext uri="{BB962C8B-B14F-4D97-AF65-F5344CB8AC3E}">
        <p14:creationId xmlns:p14="http://schemas.microsoft.com/office/powerpoint/2010/main" val="3176470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B9BF0-5CAB-4941-BFCC-FB6576DC619B}"/>
              </a:ext>
            </a:extLst>
          </p:cNvPr>
          <p:cNvSpPr>
            <a:spLocks noGrp="1"/>
          </p:cNvSpPr>
          <p:nvPr>
            <p:ph type="title"/>
          </p:nvPr>
        </p:nvSpPr>
        <p:spPr/>
        <p:txBody>
          <a:bodyPr/>
          <a:lstStyle/>
          <a:p>
            <a:r>
              <a:rPr lang="zh-CN" altLang="en-US"/>
              <a:t>矩阵微积分</a:t>
            </a:r>
            <a:endParaRPr lang="zh-CN" altLang="en-US" dirty="0"/>
          </a:p>
        </p:txBody>
      </p:sp>
      <p:sp>
        <p:nvSpPr>
          <p:cNvPr id="3" name="内容占位符 2">
            <a:extLst>
              <a:ext uri="{FF2B5EF4-FFF2-40B4-BE49-F238E27FC236}">
                <a16:creationId xmlns:a16="http://schemas.microsoft.com/office/drawing/2014/main" id="{35E38650-AFC7-49D1-9450-DFCCD8A302E8}"/>
              </a:ext>
            </a:extLst>
          </p:cNvPr>
          <p:cNvSpPr>
            <a:spLocks noGrp="1"/>
          </p:cNvSpPr>
          <p:nvPr>
            <p:ph idx="1"/>
          </p:nvPr>
        </p:nvSpPr>
        <p:spPr/>
        <p:txBody>
          <a:bodyPr/>
          <a:lstStyle/>
          <a:p>
            <a:r>
              <a:rPr lang="zh-CN" altLang="en-US" dirty="0"/>
              <a:t>标量关于向量的偏导数</a:t>
            </a:r>
            <a:endParaRPr lang="en-US" altLang="zh-CN" dirty="0"/>
          </a:p>
          <a:p>
            <a:endParaRPr lang="en-US" altLang="zh-CN" dirty="0"/>
          </a:p>
          <a:p>
            <a:endParaRPr lang="en-US" altLang="zh-CN" dirty="0"/>
          </a:p>
          <a:p>
            <a:r>
              <a:rPr lang="zh-CN" altLang="en-US" dirty="0"/>
              <a:t>向量关于向量的偏导数</a:t>
            </a:r>
            <a:endParaRPr lang="en-US" altLang="zh-CN" dirty="0"/>
          </a:p>
          <a:p>
            <a:endParaRPr lang="en-US" altLang="zh-CN" dirty="0"/>
          </a:p>
          <a:p>
            <a:endParaRPr lang="en-US" altLang="zh-CN" dirty="0"/>
          </a:p>
          <a:p>
            <a:r>
              <a:rPr lang="zh-CN" altLang="en-US" dirty="0"/>
              <a:t>向量函数及其导数</a:t>
            </a:r>
          </a:p>
        </p:txBody>
      </p:sp>
      <p:pic>
        <p:nvPicPr>
          <p:cNvPr id="5" name="图片 4">
            <a:extLst>
              <a:ext uri="{FF2B5EF4-FFF2-40B4-BE49-F238E27FC236}">
                <a16:creationId xmlns:a16="http://schemas.microsoft.com/office/drawing/2014/main" id="{59ED8545-71FB-4E86-8F98-FCE901A6F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1108932"/>
            <a:ext cx="2636519" cy="796068"/>
          </a:xfrm>
          <a:prstGeom prst="rect">
            <a:avLst/>
          </a:prstGeom>
        </p:spPr>
      </p:pic>
      <p:pic>
        <p:nvPicPr>
          <p:cNvPr id="7" name="图片 6">
            <a:extLst>
              <a:ext uri="{FF2B5EF4-FFF2-40B4-BE49-F238E27FC236}">
                <a16:creationId xmlns:a16="http://schemas.microsoft.com/office/drawing/2014/main" id="{25446110-F5B9-4EEC-A881-FEFFC5A11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869" y="4648200"/>
            <a:ext cx="1400361" cy="1794213"/>
          </a:xfrm>
          <a:prstGeom prst="rect">
            <a:avLst/>
          </a:prstGeom>
        </p:spPr>
      </p:pic>
      <p:pic>
        <p:nvPicPr>
          <p:cNvPr id="9" name="图片 8">
            <a:extLst>
              <a:ext uri="{FF2B5EF4-FFF2-40B4-BE49-F238E27FC236}">
                <a16:creationId xmlns:a16="http://schemas.microsoft.com/office/drawing/2014/main" id="{00D9B588-5ACF-42B0-BB54-72B36B405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2633330"/>
            <a:ext cx="2841404" cy="1696176"/>
          </a:xfrm>
          <a:prstGeom prst="rect">
            <a:avLst/>
          </a:prstGeom>
        </p:spPr>
      </p:pic>
    </p:spTree>
    <p:extLst>
      <p:ext uri="{BB962C8B-B14F-4D97-AF65-F5344CB8AC3E}">
        <p14:creationId xmlns:p14="http://schemas.microsoft.com/office/powerpoint/2010/main" val="1044423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AFBEE-5D6F-4A1E-AD09-2FAFD35E9F69}"/>
              </a:ext>
            </a:extLst>
          </p:cNvPr>
          <p:cNvSpPr>
            <a:spLocks noGrp="1"/>
          </p:cNvSpPr>
          <p:nvPr>
            <p:ph type="title"/>
          </p:nvPr>
        </p:nvSpPr>
        <p:spPr/>
        <p:txBody>
          <a:bodyPr/>
          <a:lstStyle/>
          <a:p>
            <a:r>
              <a:rPr lang="zh-CN" altLang="en-US" dirty="0"/>
              <a:t>经验风险最小化</a:t>
            </a:r>
          </a:p>
        </p:txBody>
      </p:sp>
      <p:sp>
        <p:nvSpPr>
          <p:cNvPr id="3" name="内容占位符 2">
            <a:extLst>
              <a:ext uri="{FF2B5EF4-FFF2-40B4-BE49-F238E27FC236}">
                <a16:creationId xmlns:a16="http://schemas.microsoft.com/office/drawing/2014/main" id="{FE728021-B224-40BC-94A8-4A34B43A3E63}"/>
              </a:ext>
            </a:extLst>
          </p:cNvPr>
          <p:cNvSpPr>
            <a:spLocks noGrp="1"/>
          </p:cNvSpPr>
          <p:nvPr>
            <p:ph idx="1"/>
          </p:nvPr>
        </p:nvSpPr>
        <p:spPr/>
        <p:txBody>
          <a:bodyPr/>
          <a:lstStyle/>
          <a:p>
            <a:r>
              <a:rPr lang="zh-CN" altLang="en-US" dirty="0"/>
              <a:t>模型</a:t>
            </a:r>
            <a:endParaRPr lang="en-US" altLang="zh-CN" dirty="0"/>
          </a:p>
          <a:p>
            <a:endParaRPr lang="en-US" altLang="zh-CN" dirty="0"/>
          </a:p>
          <a:p>
            <a:endParaRPr lang="en-US" altLang="zh-CN" dirty="0"/>
          </a:p>
          <a:p>
            <a:r>
              <a:rPr lang="zh-CN" altLang="en-US" dirty="0"/>
              <a:t>学习准则</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endParaRPr lang="zh-CN" altLang="en-US" dirty="0"/>
          </a:p>
        </p:txBody>
      </p:sp>
      <p:pic>
        <p:nvPicPr>
          <p:cNvPr id="7" name="图片 6">
            <a:extLst>
              <a:ext uri="{FF2B5EF4-FFF2-40B4-BE49-F238E27FC236}">
                <a16:creationId xmlns:a16="http://schemas.microsoft.com/office/drawing/2014/main" id="{86BBA2B6-ED83-4379-B852-D1167446F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130" y="3342369"/>
            <a:ext cx="3581400" cy="2296431"/>
          </a:xfrm>
          <a:prstGeom prst="rect">
            <a:avLst/>
          </a:prstGeom>
        </p:spPr>
      </p:pic>
      <p:grpSp>
        <p:nvGrpSpPr>
          <p:cNvPr id="4" name="组合 3">
            <a:extLst>
              <a:ext uri="{FF2B5EF4-FFF2-40B4-BE49-F238E27FC236}">
                <a16:creationId xmlns:a16="http://schemas.microsoft.com/office/drawing/2014/main" id="{EB1554C9-270B-4CE4-BBF1-FB3A670B4C63}"/>
              </a:ext>
            </a:extLst>
          </p:cNvPr>
          <p:cNvGrpSpPr/>
          <p:nvPr/>
        </p:nvGrpSpPr>
        <p:grpSpPr>
          <a:xfrm>
            <a:off x="1828800" y="1694821"/>
            <a:ext cx="2209800" cy="585964"/>
            <a:chOff x="2895600" y="1617852"/>
            <a:chExt cx="2209800" cy="585964"/>
          </a:xfrm>
        </p:grpSpPr>
        <p:pic>
          <p:nvPicPr>
            <p:cNvPr id="5" name="图片 4">
              <a:extLst>
                <a:ext uri="{FF2B5EF4-FFF2-40B4-BE49-F238E27FC236}">
                  <a16:creationId xmlns:a16="http://schemas.microsoft.com/office/drawing/2014/main" id="{FC999F56-D6C4-4DA3-BB24-EA14A1616E38}"/>
                </a:ext>
              </a:extLst>
            </p:cNvPr>
            <p:cNvPicPr>
              <a:picLocks noChangeAspect="1"/>
            </p:cNvPicPr>
            <p:nvPr/>
          </p:nvPicPr>
          <p:blipFill>
            <a:blip r:embed="rId4"/>
            <a:stretch>
              <a:fillRect/>
            </a:stretch>
          </p:blipFill>
          <p:spPr>
            <a:xfrm>
              <a:off x="2895600" y="1617852"/>
              <a:ext cx="2209800" cy="545181"/>
            </a:xfrm>
            <a:prstGeom prst="rect">
              <a:avLst/>
            </a:prstGeom>
          </p:spPr>
        </p:pic>
        <p:pic>
          <p:nvPicPr>
            <p:cNvPr id="13" name="图片 12">
              <a:extLst>
                <a:ext uri="{FF2B5EF4-FFF2-40B4-BE49-F238E27FC236}">
                  <a16:creationId xmlns:a16="http://schemas.microsoft.com/office/drawing/2014/main" id="{A461D68A-4D78-4500-80A3-8048125EE9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4200" y="1678769"/>
              <a:ext cx="1414128" cy="525047"/>
            </a:xfrm>
            <a:prstGeom prst="rect">
              <a:avLst/>
            </a:prstGeom>
          </p:spPr>
        </p:pic>
      </p:grpSp>
    </p:spTree>
    <p:extLst>
      <p:ext uri="{BB962C8B-B14F-4D97-AF65-F5344CB8AC3E}">
        <p14:creationId xmlns:p14="http://schemas.microsoft.com/office/powerpoint/2010/main" val="1483125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84999-AE13-4DDC-B3F4-40CBC0775DC5}"/>
              </a:ext>
            </a:extLst>
          </p:cNvPr>
          <p:cNvSpPr>
            <a:spLocks noGrp="1"/>
          </p:cNvSpPr>
          <p:nvPr>
            <p:ph type="title"/>
          </p:nvPr>
        </p:nvSpPr>
        <p:spPr/>
        <p:txBody>
          <a:bodyPr/>
          <a:lstStyle/>
          <a:p>
            <a:r>
              <a:rPr lang="zh-CN" altLang="en-US" dirty="0"/>
              <a:t>经验风险最小化</a:t>
            </a:r>
          </a:p>
        </p:txBody>
      </p:sp>
      <p:sp>
        <p:nvSpPr>
          <p:cNvPr id="3" name="内容占位符 2">
            <a:extLst>
              <a:ext uri="{FF2B5EF4-FFF2-40B4-BE49-F238E27FC236}">
                <a16:creationId xmlns:a16="http://schemas.microsoft.com/office/drawing/2014/main" id="{FA603438-6C17-4B02-9F6A-9585E9EC6A23}"/>
              </a:ext>
            </a:extLst>
          </p:cNvPr>
          <p:cNvSpPr>
            <a:spLocks noGrp="1"/>
          </p:cNvSpPr>
          <p:nvPr>
            <p:ph idx="1"/>
          </p:nvPr>
        </p:nvSpPr>
        <p:spPr/>
        <p:txBody>
          <a:bodyPr/>
          <a:lstStyle/>
          <a:p>
            <a:r>
              <a:rPr lang="zh-CN" altLang="en-US" dirty="0"/>
              <a:t>优化</a:t>
            </a:r>
            <a:endParaRPr lang="en-US" altLang="zh-CN" dirty="0"/>
          </a:p>
          <a:p>
            <a:endParaRPr lang="zh-CN" altLang="en-US" dirty="0"/>
          </a:p>
        </p:txBody>
      </p:sp>
      <p:pic>
        <p:nvPicPr>
          <p:cNvPr id="4" name="图片 3">
            <a:extLst>
              <a:ext uri="{FF2B5EF4-FFF2-40B4-BE49-F238E27FC236}">
                <a16:creationId xmlns:a16="http://schemas.microsoft.com/office/drawing/2014/main" id="{6D36ABDE-713D-464D-886A-93E1DCB42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219200"/>
            <a:ext cx="1981200" cy="1053998"/>
          </a:xfrm>
          <a:prstGeom prst="rect">
            <a:avLst/>
          </a:prstGeom>
        </p:spPr>
      </p:pic>
      <p:pic>
        <p:nvPicPr>
          <p:cNvPr id="5" name="图片 4">
            <a:extLst>
              <a:ext uri="{FF2B5EF4-FFF2-40B4-BE49-F238E27FC236}">
                <a16:creationId xmlns:a16="http://schemas.microsoft.com/office/drawing/2014/main" id="{A638A9C3-9003-4C08-938A-6C70366B4A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1030" y="5257800"/>
            <a:ext cx="2451370" cy="1058450"/>
          </a:xfrm>
          <a:prstGeom prst="rect">
            <a:avLst/>
          </a:prstGeom>
        </p:spPr>
      </p:pic>
    </p:spTree>
    <p:custDataLst>
      <p:tags r:id="rId1"/>
    </p:custDataLst>
    <p:extLst>
      <p:ext uri="{BB962C8B-B14F-4D97-AF65-F5344CB8AC3E}">
        <p14:creationId xmlns:p14="http://schemas.microsoft.com/office/powerpoint/2010/main" val="234851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AD4FD-8BC6-4CCE-9A17-4C2521F2AEA0}"/>
              </a:ext>
            </a:extLst>
          </p:cNvPr>
          <p:cNvSpPr>
            <a:spLocks noGrp="1"/>
          </p:cNvSpPr>
          <p:nvPr>
            <p:ph type="title"/>
          </p:nvPr>
        </p:nvSpPr>
        <p:spPr/>
        <p:txBody>
          <a:bodyPr/>
          <a:lstStyle/>
          <a:p>
            <a:r>
              <a:rPr lang="zh-CN" altLang="en-US" dirty="0"/>
              <a:t>结构风险最小化</a:t>
            </a:r>
          </a:p>
        </p:txBody>
      </p:sp>
      <p:sp>
        <p:nvSpPr>
          <p:cNvPr id="3" name="内容占位符 2">
            <a:extLst>
              <a:ext uri="{FF2B5EF4-FFF2-40B4-BE49-F238E27FC236}">
                <a16:creationId xmlns:a16="http://schemas.microsoft.com/office/drawing/2014/main" id="{EDD0F147-8871-48DA-8689-0031FB1813CA}"/>
              </a:ext>
            </a:extLst>
          </p:cNvPr>
          <p:cNvSpPr>
            <a:spLocks noGrp="1"/>
          </p:cNvSpPr>
          <p:nvPr>
            <p:ph idx="1"/>
          </p:nvPr>
        </p:nvSpPr>
        <p:spPr/>
        <p:txBody>
          <a:bodyPr/>
          <a:lstStyle/>
          <a:p>
            <a:r>
              <a:rPr lang="zh-CN" altLang="en-US" dirty="0"/>
              <a:t>结构风险最小化准则</a:t>
            </a:r>
            <a:endParaRPr lang="en-US" altLang="zh-CN" dirty="0"/>
          </a:p>
          <a:p>
            <a:endParaRPr lang="en-US" altLang="zh-CN" dirty="0"/>
          </a:p>
          <a:p>
            <a:endParaRPr lang="en-US" altLang="zh-CN" dirty="0"/>
          </a:p>
          <a:p>
            <a:endParaRPr lang="en-US" altLang="zh-CN" dirty="0"/>
          </a:p>
          <a:p>
            <a:r>
              <a:rPr lang="zh-CN" altLang="en-US" dirty="0"/>
              <a:t>得到</a:t>
            </a:r>
            <a:endParaRPr lang="en-US" altLang="zh-CN" dirty="0"/>
          </a:p>
          <a:p>
            <a:endParaRPr lang="en-US" altLang="zh-CN" dirty="0"/>
          </a:p>
          <a:p>
            <a:endParaRPr lang="en-US" altLang="zh-CN" dirty="0"/>
          </a:p>
          <a:p>
            <a:pPr lvl="1"/>
            <a:r>
              <a:rPr lang="zh-CN" altLang="en-US" dirty="0"/>
              <a:t>岭回归（ </a:t>
            </a:r>
            <a:r>
              <a:rPr lang="en-US" altLang="zh-CN" dirty="0"/>
              <a:t>Ridge Regression </a:t>
            </a:r>
            <a:r>
              <a:rPr lang="zh-CN" altLang="en-US" dirty="0"/>
              <a:t>）</a:t>
            </a:r>
            <a:endParaRPr lang="en-US" altLang="zh-CN" dirty="0"/>
          </a:p>
          <a:p>
            <a:endParaRPr lang="zh-CN" altLang="en-US" dirty="0"/>
          </a:p>
        </p:txBody>
      </p:sp>
      <p:pic>
        <p:nvPicPr>
          <p:cNvPr id="5" name="图片 4">
            <a:extLst>
              <a:ext uri="{FF2B5EF4-FFF2-40B4-BE49-F238E27FC236}">
                <a16:creationId xmlns:a16="http://schemas.microsoft.com/office/drawing/2014/main" id="{C9B5E1EE-067E-4EAA-8E5B-8DCE9FCAA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354" y="1828800"/>
            <a:ext cx="5407291" cy="1219200"/>
          </a:xfrm>
          <a:prstGeom prst="rect">
            <a:avLst/>
          </a:prstGeom>
        </p:spPr>
      </p:pic>
      <p:pic>
        <p:nvPicPr>
          <p:cNvPr id="7" name="图片 6">
            <a:extLst>
              <a:ext uri="{FF2B5EF4-FFF2-40B4-BE49-F238E27FC236}">
                <a16:creationId xmlns:a16="http://schemas.microsoft.com/office/drawing/2014/main" id="{12E5587A-260A-43D6-B666-0A875D433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3635829"/>
            <a:ext cx="3510306" cy="713031"/>
          </a:xfrm>
          <a:prstGeom prst="rect">
            <a:avLst/>
          </a:prstGeom>
        </p:spPr>
      </p:pic>
    </p:spTree>
    <p:extLst>
      <p:ext uri="{BB962C8B-B14F-4D97-AF65-F5344CB8AC3E}">
        <p14:creationId xmlns:p14="http://schemas.microsoft.com/office/powerpoint/2010/main" val="1303628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B8FF8-250B-4445-9B97-E32C368C2A5C}"/>
              </a:ext>
            </a:extLst>
          </p:cNvPr>
          <p:cNvSpPr>
            <a:spLocks noGrp="1"/>
          </p:cNvSpPr>
          <p:nvPr>
            <p:ph type="ctrTitle"/>
          </p:nvPr>
        </p:nvSpPr>
        <p:spPr/>
        <p:txBody>
          <a:bodyPr/>
          <a:lstStyle/>
          <a:p>
            <a:r>
              <a:rPr lang="zh-CN" altLang="en-US" dirty="0"/>
              <a:t>最大似然估计</a:t>
            </a:r>
          </a:p>
        </p:txBody>
      </p:sp>
    </p:spTree>
    <p:extLst>
      <p:ext uri="{BB962C8B-B14F-4D97-AF65-F5344CB8AC3E}">
        <p14:creationId xmlns:p14="http://schemas.microsoft.com/office/powerpoint/2010/main" val="4073205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a:t>机器学习 </a:t>
            </a:r>
            <a:r>
              <a:rPr lang="en-US" altLang="zh-TW"/>
              <a:t>≈ </a:t>
            </a:r>
            <a:r>
              <a:rPr lang="zh-CN" altLang="en-US"/>
              <a:t>构建一个映射函数</a:t>
            </a:r>
            <a:endParaRPr lang="zh-TW" altLang="en-US" dirty="0"/>
          </a:p>
        </p:txBody>
      </p:sp>
      <p:graphicFrame>
        <p:nvGraphicFramePr>
          <p:cNvPr id="4" name="Object 12"/>
          <p:cNvGraphicFramePr>
            <a:graphicFrameLocks noChangeAspect="1"/>
          </p:cNvGraphicFramePr>
          <p:nvPr>
            <p:extLst>
              <p:ext uri="{D42A27DB-BD31-4B8C-83A1-F6EECF244321}">
                <p14:modId xmlns:p14="http://schemas.microsoft.com/office/powerpoint/2010/main" val="648749179"/>
              </p:ext>
            </p:extLst>
          </p:nvPr>
        </p:nvGraphicFramePr>
        <p:xfrm>
          <a:off x="3544914" y="1357635"/>
          <a:ext cx="3822700" cy="460375"/>
        </p:xfrm>
        <a:graphic>
          <a:graphicData uri="http://schemas.openxmlformats.org/presentationml/2006/ole">
            <mc:AlternateContent xmlns:mc="http://schemas.openxmlformats.org/markup-compatibility/2006">
              <mc:Choice xmlns:v="urn:schemas-microsoft-com:vml" Requires="v">
                <p:oleObj name="方程式" r:id="rId2" imgW="1790640" imgH="215640" progId="Equation.3">
                  <p:embed/>
                </p:oleObj>
              </mc:Choice>
              <mc:Fallback>
                <p:oleObj name="方程式" r:id="rId2" imgW="1790640" imgH="215640" progId="Equation.3">
                  <p:embed/>
                  <p:pic>
                    <p:nvPicPr>
                      <p:cNvPr id="4" name="Object 12"/>
                      <p:cNvPicPr>
                        <a:picLocks noChangeAspect="1" noChangeArrowheads="1"/>
                      </p:cNvPicPr>
                      <p:nvPr/>
                    </p:nvPicPr>
                    <p:blipFill>
                      <a:blip r:embed="rId3"/>
                      <a:srcRect/>
                      <a:stretch>
                        <a:fillRect/>
                      </a:stretch>
                    </p:blipFill>
                    <p:spPr bwMode="auto">
                      <a:xfrm>
                        <a:off x="3544914" y="1357635"/>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ext uri="{D42A27DB-BD31-4B8C-83A1-F6EECF244321}">
                <p14:modId xmlns:p14="http://schemas.microsoft.com/office/powerpoint/2010/main" val="181177167"/>
              </p:ext>
            </p:extLst>
          </p:nvPr>
        </p:nvGraphicFramePr>
        <p:xfrm>
          <a:off x="3483196" y="2422668"/>
          <a:ext cx="3822700" cy="460375"/>
        </p:xfrm>
        <a:graphic>
          <a:graphicData uri="http://schemas.openxmlformats.org/presentationml/2006/ole">
            <mc:AlternateContent xmlns:mc="http://schemas.openxmlformats.org/markup-compatibility/2006">
              <mc:Choice xmlns:v="urn:schemas-microsoft-com:vml" Requires="v">
                <p:oleObj name="方程式" r:id="rId4" imgW="1790640" imgH="215640" progId="Equation.3">
                  <p:embed/>
                </p:oleObj>
              </mc:Choice>
              <mc:Fallback>
                <p:oleObj name="方程式" r:id="rId4" imgW="1790640" imgH="215640" progId="Equation.3">
                  <p:embed/>
                  <p:pic>
                    <p:nvPicPr>
                      <p:cNvPr id="5" name="Object 12"/>
                      <p:cNvPicPr>
                        <a:picLocks noChangeAspect="1" noChangeArrowheads="1"/>
                      </p:cNvPicPr>
                      <p:nvPr/>
                    </p:nvPicPr>
                    <p:blipFill>
                      <a:blip r:embed="rId3"/>
                      <a:srcRect/>
                      <a:stretch>
                        <a:fillRect/>
                      </a:stretch>
                    </p:blipFill>
                    <p:spPr bwMode="auto">
                      <a:xfrm>
                        <a:off x="3483196" y="2422668"/>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ext uri="{D42A27DB-BD31-4B8C-83A1-F6EECF244321}">
                <p14:modId xmlns:p14="http://schemas.microsoft.com/office/powerpoint/2010/main" val="1857636291"/>
              </p:ext>
            </p:extLst>
          </p:nvPr>
        </p:nvGraphicFramePr>
        <p:xfrm>
          <a:off x="3461931" y="3575606"/>
          <a:ext cx="3822700" cy="460375"/>
        </p:xfrm>
        <a:graphic>
          <a:graphicData uri="http://schemas.openxmlformats.org/presentationml/2006/ole">
            <mc:AlternateContent xmlns:mc="http://schemas.openxmlformats.org/markup-compatibility/2006">
              <mc:Choice xmlns:v="urn:schemas-microsoft-com:vml" Requires="v">
                <p:oleObj name="方程式" r:id="rId5" imgW="1790640" imgH="215640" progId="Equation.3">
                  <p:embed/>
                </p:oleObj>
              </mc:Choice>
              <mc:Fallback>
                <p:oleObj name="方程式" r:id="rId5" imgW="1790640" imgH="215640" progId="Equation.3">
                  <p:embed/>
                  <p:pic>
                    <p:nvPicPr>
                      <p:cNvPr id="6" name="Object 12"/>
                      <p:cNvPicPr>
                        <a:picLocks noChangeAspect="1" noChangeArrowheads="1"/>
                      </p:cNvPicPr>
                      <p:nvPr/>
                    </p:nvPicPr>
                    <p:blipFill>
                      <a:blip r:embed="rId3"/>
                      <a:srcRect/>
                      <a:stretch>
                        <a:fillRect/>
                      </a:stretch>
                    </p:blipFill>
                    <p:spPr bwMode="auto">
                      <a:xfrm>
                        <a:off x="3461931" y="3575606"/>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ext uri="{D42A27DB-BD31-4B8C-83A1-F6EECF244321}">
                <p14:modId xmlns:p14="http://schemas.microsoft.com/office/powerpoint/2010/main" val="3017081517"/>
              </p:ext>
            </p:extLst>
          </p:nvPr>
        </p:nvGraphicFramePr>
        <p:xfrm>
          <a:off x="3381483" y="4768046"/>
          <a:ext cx="3578225" cy="460375"/>
        </p:xfrm>
        <a:graphic>
          <a:graphicData uri="http://schemas.openxmlformats.org/presentationml/2006/ole">
            <mc:AlternateContent xmlns:mc="http://schemas.openxmlformats.org/markup-compatibility/2006">
              <mc:Choice xmlns:v="urn:schemas-microsoft-com:vml" Requires="v">
                <p:oleObj name="方程式" r:id="rId6" imgW="1676160" imgH="215640" progId="Equation.3">
                  <p:embed/>
                </p:oleObj>
              </mc:Choice>
              <mc:Fallback>
                <p:oleObj name="方程式" r:id="rId6" imgW="1676160" imgH="215640" progId="Equation.3">
                  <p:embed/>
                  <p:pic>
                    <p:nvPicPr>
                      <p:cNvPr id="7" name="Object 12"/>
                      <p:cNvPicPr>
                        <a:picLocks noChangeAspect="1" noChangeArrowheads="1"/>
                      </p:cNvPicPr>
                      <p:nvPr/>
                    </p:nvPicPr>
                    <p:blipFill>
                      <a:blip r:embed="rId7"/>
                      <a:srcRect/>
                      <a:stretch>
                        <a:fillRect/>
                      </a:stretch>
                    </p:blipFill>
                    <p:spPr bwMode="auto">
                      <a:xfrm>
                        <a:off x="3381483" y="4768046"/>
                        <a:ext cx="3578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7305896" y="2391244"/>
            <a:ext cx="947054" cy="523220"/>
          </a:xfrm>
          <a:prstGeom prst="rect">
            <a:avLst/>
          </a:prstGeom>
          <a:noFill/>
        </p:spPr>
        <p:txBody>
          <a:bodyPr wrap="square" rtlCol="0">
            <a:spAutoFit/>
          </a:bodyPr>
          <a:lstStyle/>
          <a:p>
            <a:r>
              <a:rPr lang="en-US" altLang="zh-TW" sz="2800" dirty="0"/>
              <a:t>“</a:t>
            </a:r>
            <a:r>
              <a:rPr lang="zh-CN" altLang="en-US" sz="2800" dirty="0"/>
              <a:t>猫</a:t>
            </a:r>
            <a:r>
              <a:rPr lang="en-US" altLang="zh-TW" sz="2800" dirty="0"/>
              <a:t>”</a:t>
            </a:r>
            <a:endParaRPr lang="zh-TW" altLang="en-US" sz="2800" dirty="0"/>
          </a:p>
        </p:txBody>
      </p:sp>
      <p:sp>
        <p:nvSpPr>
          <p:cNvPr id="9" name="文字方塊 8"/>
          <p:cNvSpPr txBox="1"/>
          <p:nvPr/>
        </p:nvSpPr>
        <p:spPr>
          <a:xfrm>
            <a:off x="7367614" y="1326451"/>
            <a:ext cx="2898395" cy="523220"/>
          </a:xfrm>
          <a:prstGeom prst="rect">
            <a:avLst/>
          </a:prstGeom>
          <a:noFill/>
        </p:spPr>
        <p:txBody>
          <a:bodyPr wrap="square" rtlCol="0">
            <a:spAutoFit/>
          </a:bodyPr>
          <a:lstStyle/>
          <a:p>
            <a:r>
              <a:rPr lang="en-US" altLang="zh-TW" sz="2800" dirty="0"/>
              <a:t>“</a:t>
            </a:r>
            <a:r>
              <a:rPr lang="zh-CN" altLang="en-US" sz="2800" dirty="0"/>
              <a:t>你好</a:t>
            </a:r>
            <a:r>
              <a:rPr lang="en-US" altLang="zh-TW" sz="2800" dirty="0"/>
              <a:t>”</a:t>
            </a:r>
            <a:endParaRPr lang="zh-TW" altLang="en-US" sz="2800" dirty="0"/>
          </a:p>
        </p:txBody>
      </p:sp>
      <p:sp>
        <p:nvSpPr>
          <p:cNvPr id="10" name="文字方塊 9"/>
          <p:cNvSpPr txBox="1"/>
          <p:nvPr/>
        </p:nvSpPr>
        <p:spPr>
          <a:xfrm>
            <a:off x="7284632" y="3517916"/>
            <a:ext cx="1239914" cy="523220"/>
          </a:xfrm>
          <a:prstGeom prst="rect">
            <a:avLst/>
          </a:prstGeom>
          <a:noFill/>
        </p:spPr>
        <p:txBody>
          <a:bodyPr wrap="square" rtlCol="0">
            <a:spAutoFit/>
          </a:bodyPr>
          <a:lstStyle/>
          <a:p>
            <a:r>
              <a:rPr lang="en-US" altLang="zh-TW" sz="2800" dirty="0"/>
              <a:t>“5-5”</a:t>
            </a:r>
            <a:endParaRPr lang="zh-TW" altLang="en-US" sz="2800" dirty="0"/>
          </a:p>
        </p:txBody>
      </p:sp>
      <p:sp>
        <p:nvSpPr>
          <p:cNvPr id="11" name="文字方塊 10"/>
          <p:cNvSpPr txBox="1"/>
          <p:nvPr/>
        </p:nvSpPr>
        <p:spPr>
          <a:xfrm>
            <a:off x="7329161" y="4786895"/>
            <a:ext cx="3031893" cy="523220"/>
          </a:xfrm>
          <a:prstGeom prst="rect">
            <a:avLst/>
          </a:prstGeom>
          <a:noFill/>
        </p:spPr>
        <p:txBody>
          <a:bodyPr wrap="square" rtlCol="0">
            <a:spAutoFit/>
          </a:bodyPr>
          <a:lstStyle/>
          <a:p>
            <a:r>
              <a:rPr lang="en-US" altLang="zh-TW" sz="2800" dirty="0"/>
              <a:t>“</a:t>
            </a:r>
            <a:r>
              <a:rPr lang="zh-CN" altLang="en-US" sz="2800" dirty="0"/>
              <a:t>今天天气真不错</a:t>
            </a:r>
            <a:r>
              <a:rPr lang="en-US" altLang="zh-TW" sz="2800" dirty="0"/>
              <a:t>”</a:t>
            </a:r>
            <a:endParaRPr lang="zh-TW" altLang="en-US" sz="2800" dirty="0"/>
          </a:p>
        </p:txBody>
      </p:sp>
      <p:pic>
        <p:nvPicPr>
          <p:cNvPr id="12" name="圖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38600" y="1301165"/>
            <a:ext cx="2921108" cy="516844"/>
          </a:xfrm>
          <a:prstGeom prst="rect">
            <a:avLst/>
          </a:prstGeom>
        </p:spPr>
      </p:pic>
      <p:sp>
        <p:nvSpPr>
          <p:cNvPr id="15" name="矩形 14"/>
          <p:cNvSpPr/>
          <p:nvPr/>
        </p:nvSpPr>
        <p:spPr>
          <a:xfrm>
            <a:off x="3820594" y="4721244"/>
            <a:ext cx="2659840" cy="523220"/>
          </a:xfrm>
          <a:prstGeom prst="rect">
            <a:avLst/>
          </a:prstGeom>
        </p:spPr>
        <p:txBody>
          <a:bodyPr wrap="square">
            <a:spAutoFit/>
          </a:bodyPr>
          <a:lstStyle/>
          <a:p>
            <a:pPr algn="ctr"/>
            <a:r>
              <a:rPr lang="en-US" altLang="zh-TW" sz="2800" dirty="0"/>
              <a:t>“</a:t>
            </a:r>
            <a:r>
              <a:rPr lang="zh-CN" altLang="en-US" sz="2800" dirty="0"/>
              <a:t>你好</a:t>
            </a:r>
            <a:r>
              <a:rPr lang="en-US" altLang="zh-TW" sz="2800" dirty="0"/>
              <a:t>”</a:t>
            </a:r>
            <a:endParaRPr lang="zh-TW" altLang="en-US" sz="2800" dirty="0"/>
          </a:p>
        </p:txBody>
      </p:sp>
      <p:pic>
        <p:nvPicPr>
          <p:cNvPr id="84994" name="Picture 2" descr="http://y2.ifengimg.com/a/2016_11/2c7ef418c729099.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89430" y="3401069"/>
            <a:ext cx="1144109" cy="858082"/>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3896949" y="5939136"/>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用户输入</a:t>
            </a:r>
            <a:endParaRPr lang="zh-TW" altLang="en-US" sz="2400" dirty="0">
              <a:solidFill>
                <a:schemeClr val="accent2">
                  <a:lumMod val="60000"/>
                  <a:lumOff val="40000"/>
                </a:schemeClr>
              </a:solidFill>
            </a:endParaRPr>
          </a:p>
        </p:txBody>
      </p:sp>
      <p:sp>
        <p:nvSpPr>
          <p:cNvPr id="19" name="文字方塊 18"/>
          <p:cNvSpPr txBox="1"/>
          <p:nvPr/>
        </p:nvSpPr>
        <p:spPr>
          <a:xfrm>
            <a:off x="6713175" y="5939135"/>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机器</a:t>
            </a:r>
            <a:endParaRPr lang="zh-TW" altLang="en-US" sz="2400" dirty="0">
              <a:solidFill>
                <a:schemeClr val="accent2">
                  <a:lumMod val="60000"/>
                  <a:lumOff val="40000"/>
                </a:schemeClr>
              </a:solidFill>
            </a:endParaRPr>
          </a:p>
        </p:txBody>
      </p:sp>
      <p:pic>
        <p:nvPicPr>
          <p:cNvPr id="20" name="Picture 12" descr="https://encrypted-tbn1.gstatic.com/images?q=tbn:ANd9GcRcwlRKAlSIaCI4W5PRYVbuBQQXifF-56bFqAjh9DMe-_3Lh8_YKw"/>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1639" y="2277711"/>
            <a:ext cx="1106043" cy="839637"/>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8081579" y="3548694"/>
            <a:ext cx="2543153" cy="461665"/>
          </a:xfrm>
          <a:prstGeom prst="rect">
            <a:avLst/>
          </a:prstGeom>
          <a:noFill/>
        </p:spPr>
        <p:txBody>
          <a:bodyPr wrap="square" rtlCol="0">
            <a:spAutoFit/>
          </a:bodyPr>
          <a:lstStyle/>
          <a:p>
            <a:pPr algn="ctr"/>
            <a:r>
              <a:rPr lang="en-US" altLang="zh-TW" sz="2400" dirty="0"/>
              <a:t>(</a:t>
            </a:r>
            <a:r>
              <a:rPr lang="zh-CN" altLang="en-US" sz="2400" dirty="0"/>
              <a:t>落子位置</a:t>
            </a:r>
            <a:r>
              <a:rPr lang="en-US" altLang="zh-TW" sz="2400" dirty="0"/>
              <a:t>)</a:t>
            </a:r>
            <a:endParaRPr lang="zh-TW" altLang="en-US" sz="2400" dirty="0"/>
          </a:p>
        </p:txBody>
      </p:sp>
      <p:sp>
        <p:nvSpPr>
          <p:cNvPr id="21" name="內容版面配置區 2">
            <a:extLst>
              <a:ext uri="{FF2B5EF4-FFF2-40B4-BE49-F238E27FC236}">
                <a16:creationId xmlns:a16="http://schemas.microsoft.com/office/drawing/2014/main" id="{911A55F3-5FAC-4AEE-87B0-9B03C25086C0}"/>
              </a:ext>
            </a:extLst>
          </p:cNvPr>
          <p:cNvSpPr txBox="1">
            <a:spLocks/>
          </p:cNvSpPr>
          <p:nvPr/>
        </p:nvSpPr>
        <p:spPr bwMode="auto">
          <a:xfrm>
            <a:off x="709897" y="1109876"/>
            <a:ext cx="2773299"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a:lstStyle>
          <a:p>
            <a:r>
              <a:rPr lang="zh-CN" altLang="en-US" sz="3600" dirty="0"/>
              <a:t>语音识别</a:t>
            </a:r>
          </a:p>
          <a:p>
            <a:endParaRPr lang="zh-CN" altLang="en-US" sz="3600" dirty="0"/>
          </a:p>
          <a:p>
            <a:r>
              <a:rPr lang="zh-CN" altLang="en-US" sz="3600" dirty="0"/>
              <a:t>图像识别</a:t>
            </a:r>
          </a:p>
          <a:p>
            <a:endParaRPr lang="zh-CN" altLang="en-US" sz="3600" dirty="0"/>
          </a:p>
          <a:p>
            <a:r>
              <a:rPr lang="zh-CN" altLang="en-US" sz="3600" dirty="0"/>
              <a:t>围棋</a:t>
            </a:r>
          </a:p>
          <a:p>
            <a:endParaRPr lang="zh-CN" altLang="en-US" sz="3600" dirty="0"/>
          </a:p>
          <a:p>
            <a:r>
              <a:rPr lang="zh-CN" altLang="en-US" sz="3600" dirty="0"/>
              <a:t>对话系统</a:t>
            </a:r>
          </a:p>
        </p:txBody>
      </p:sp>
    </p:spTree>
    <p:extLst>
      <p:ext uri="{BB962C8B-B14F-4D97-AF65-F5344CB8AC3E}">
        <p14:creationId xmlns:p14="http://schemas.microsoft.com/office/powerpoint/2010/main" val="1999908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68626-A45C-421B-A2CC-68C1235AFE1E}"/>
              </a:ext>
            </a:extLst>
          </p:cNvPr>
          <p:cNvSpPr>
            <a:spLocks noGrp="1"/>
          </p:cNvSpPr>
          <p:nvPr>
            <p:ph type="title"/>
          </p:nvPr>
        </p:nvSpPr>
        <p:spPr/>
        <p:txBody>
          <a:bodyPr/>
          <a:lstStyle/>
          <a:p>
            <a:r>
              <a:rPr lang="zh-CN" altLang="en-US" dirty="0"/>
              <a:t>关于概率的一些基本概念</a:t>
            </a:r>
          </a:p>
        </p:txBody>
      </p:sp>
      <p:sp>
        <p:nvSpPr>
          <p:cNvPr id="3" name="内容占位符 2">
            <a:extLst>
              <a:ext uri="{FF2B5EF4-FFF2-40B4-BE49-F238E27FC236}">
                <a16:creationId xmlns:a16="http://schemas.microsoft.com/office/drawing/2014/main" id="{138CA929-4908-46CD-ACF6-FAEF774C8B89}"/>
              </a:ext>
            </a:extLst>
          </p:cNvPr>
          <p:cNvSpPr>
            <a:spLocks noGrp="1"/>
          </p:cNvSpPr>
          <p:nvPr>
            <p:ph idx="1"/>
          </p:nvPr>
        </p:nvSpPr>
        <p:spPr/>
        <p:txBody>
          <a:bodyPr/>
          <a:lstStyle/>
          <a:p>
            <a:r>
              <a:rPr lang="zh-CN" altLang="en-US" dirty="0"/>
              <a:t>概率（</a:t>
            </a:r>
            <a:r>
              <a:rPr lang="en-US" altLang="zh-CN" dirty="0"/>
              <a:t>Probability</a:t>
            </a:r>
            <a:r>
              <a:rPr lang="zh-CN" altLang="en-US" dirty="0"/>
              <a:t>）</a:t>
            </a:r>
            <a:endParaRPr lang="en-US" altLang="zh-CN" dirty="0"/>
          </a:p>
          <a:p>
            <a:pPr lvl="1"/>
            <a:r>
              <a:rPr lang="zh-CN" altLang="en-US" dirty="0"/>
              <a:t>一个随机事件发生的可能性大小，为</a:t>
            </a:r>
            <a:r>
              <a:rPr lang="en-US" altLang="zh-CN" dirty="0"/>
              <a:t>0</a:t>
            </a:r>
            <a:r>
              <a:rPr lang="zh-CN" altLang="en-US" dirty="0"/>
              <a:t>到</a:t>
            </a:r>
            <a:r>
              <a:rPr lang="en-US" altLang="zh-CN" dirty="0"/>
              <a:t>1</a:t>
            </a:r>
            <a:r>
              <a:rPr lang="zh-CN" altLang="en-US" dirty="0"/>
              <a:t>之间的实数。</a:t>
            </a:r>
            <a:endParaRPr lang="en-US" altLang="zh-CN" dirty="0"/>
          </a:p>
          <a:p>
            <a:r>
              <a:rPr lang="zh-CN" altLang="en-US" dirty="0"/>
              <a:t>随机变量（</a:t>
            </a:r>
            <a:r>
              <a:rPr lang="en-US" altLang="zh-CN" dirty="0"/>
              <a:t>Random Variable</a:t>
            </a:r>
            <a:r>
              <a:rPr lang="zh-CN" altLang="en-US" dirty="0"/>
              <a:t>）</a:t>
            </a:r>
            <a:endParaRPr lang="en-US" altLang="zh-CN" dirty="0"/>
          </a:p>
          <a:p>
            <a:pPr lvl="1"/>
            <a:r>
              <a:rPr lang="zh-CN" altLang="en-US" dirty="0"/>
              <a:t>比如随机掷一个骰子，得到的点数就可以看成一个随机变量</a:t>
            </a:r>
            <a:r>
              <a:rPr lang="en-US" altLang="zh-CN" dirty="0"/>
              <a:t>X</a:t>
            </a:r>
            <a:r>
              <a:rPr lang="zh-CN" altLang="en-US" dirty="0"/>
              <a:t>，其取值为</a:t>
            </a:r>
            <a:r>
              <a:rPr lang="en-US" altLang="zh-CN" dirty="0"/>
              <a:t>{1,2,3,4,5,6}</a:t>
            </a:r>
            <a:r>
              <a:rPr lang="zh-CN" altLang="en-US" dirty="0"/>
              <a:t>。</a:t>
            </a:r>
            <a:endParaRPr lang="en-US" altLang="zh-CN" dirty="0"/>
          </a:p>
          <a:p>
            <a:r>
              <a:rPr lang="zh-CN" altLang="en-US" dirty="0"/>
              <a:t>概率分布（</a:t>
            </a:r>
            <a:r>
              <a:rPr lang="en-US" altLang="zh-CN" dirty="0"/>
              <a:t>Probability Distribution</a:t>
            </a:r>
            <a:r>
              <a:rPr lang="zh-CN" altLang="en-US" dirty="0"/>
              <a:t>）</a:t>
            </a:r>
            <a:endParaRPr lang="en-US" altLang="zh-CN" dirty="0"/>
          </a:p>
          <a:p>
            <a:pPr lvl="1"/>
            <a:r>
              <a:rPr lang="zh-CN" altLang="en-US" dirty="0"/>
              <a:t>一个随机变量</a:t>
            </a:r>
            <a:r>
              <a:rPr lang="en-US" altLang="zh-CN" dirty="0"/>
              <a:t>X</a:t>
            </a:r>
            <a:r>
              <a:rPr lang="zh-CN" altLang="en-US" dirty="0"/>
              <a:t>取每种可能值的概率</a:t>
            </a:r>
            <a:endParaRPr lang="en-US" altLang="zh-CN" dirty="0"/>
          </a:p>
          <a:p>
            <a:pPr lvl="1"/>
            <a:endParaRPr lang="en-US" altLang="zh-CN" dirty="0"/>
          </a:p>
          <a:p>
            <a:pPr lvl="1"/>
            <a:r>
              <a:rPr lang="zh-CN" altLang="en-US" dirty="0"/>
              <a:t>并满足</a:t>
            </a:r>
            <a:endParaRPr lang="en-US" altLang="zh-CN" dirty="0"/>
          </a:p>
          <a:p>
            <a:pPr lvl="1"/>
            <a:endParaRPr lang="zh-CN" altLang="en-US" dirty="0"/>
          </a:p>
        </p:txBody>
      </p:sp>
      <p:pic>
        <p:nvPicPr>
          <p:cNvPr id="5" name="图片 4">
            <a:extLst>
              <a:ext uri="{FF2B5EF4-FFF2-40B4-BE49-F238E27FC236}">
                <a16:creationId xmlns:a16="http://schemas.microsoft.com/office/drawing/2014/main" id="{9A23F156-D96E-466F-ACDC-072F57FCC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083" y="4437349"/>
            <a:ext cx="3872973" cy="561211"/>
          </a:xfrm>
          <a:prstGeom prst="rect">
            <a:avLst/>
          </a:prstGeom>
        </p:spPr>
      </p:pic>
      <p:pic>
        <p:nvPicPr>
          <p:cNvPr id="7" name="图片 6">
            <a:extLst>
              <a:ext uri="{FF2B5EF4-FFF2-40B4-BE49-F238E27FC236}">
                <a16:creationId xmlns:a16="http://schemas.microsoft.com/office/drawing/2014/main" id="{6B4E0F74-C444-4D48-9B92-34C3C3294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1" y="5046315"/>
            <a:ext cx="1616571" cy="718476"/>
          </a:xfrm>
          <a:prstGeom prst="rect">
            <a:avLst/>
          </a:prstGeom>
        </p:spPr>
      </p:pic>
      <p:pic>
        <p:nvPicPr>
          <p:cNvPr id="9" name="图片 8">
            <a:extLst>
              <a:ext uri="{FF2B5EF4-FFF2-40B4-BE49-F238E27FC236}">
                <a16:creationId xmlns:a16="http://schemas.microsoft.com/office/drawing/2014/main" id="{FC2BC48A-642C-4CB8-B5BD-3B642E0A7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3404" y="5727518"/>
            <a:ext cx="3406335" cy="625527"/>
          </a:xfrm>
          <a:prstGeom prst="rect">
            <a:avLst/>
          </a:prstGeom>
        </p:spPr>
      </p:pic>
    </p:spTree>
    <p:extLst>
      <p:ext uri="{BB962C8B-B14F-4D97-AF65-F5344CB8AC3E}">
        <p14:creationId xmlns:p14="http://schemas.microsoft.com/office/powerpoint/2010/main" val="1212917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68F84-99F9-4CF6-BD39-B9B9E4785996}"/>
              </a:ext>
            </a:extLst>
          </p:cNvPr>
          <p:cNvSpPr>
            <a:spLocks noGrp="1"/>
          </p:cNvSpPr>
          <p:nvPr>
            <p:ph type="title"/>
          </p:nvPr>
        </p:nvSpPr>
        <p:spPr/>
        <p:txBody>
          <a:bodyPr/>
          <a:lstStyle/>
          <a:p>
            <a:r>
              <a:rPr lang="zh-CN" altLang="en-US"/>
              <a:t>概率的一些基本概念</a:t>
            </a:r>
            <a:endParaRPr lang="zh-CN" altLang="en-US" dirty="0"/>
          </a:p>
        </p:txBody>
      </p:sp>
      <p:sp>
        <p:nvSpPr>
          <p:cNvPr id="3" name="内容占位符 2">
            <a:extLst>
              <a:ext uri="{FF2B5EF4-FFF2-40B4-BE49-F238E27FC236}">
                <a16:creationId xmlns:a16="http://schemas.microsoft.com/office/drawing/2014/main" id="{71549F39-C7A0-4345-8C66-D186757FDDD4}"/>
              </a:ext>
            </a:extLst>
          </p:cNvPr>
          <p:cNvSpPr>
            <a:spLocks noGrp="1"/>
          </p:cNvSpPr>
          <p:nvPr>
            <p:ph idx="1"/>
          </p:nvPr>
        </p:nvSpPr>
        <p:spPr/>
        <p:txBody>
          <a:bodyPr/>
          <a:lstStyle/>
          <a:p>
            <a:r>
              <a:rPr lang="zh-CN" altLang="en-US"/>
              <a:t>伯努利分布（</a:t>
            </a:r>
            <a:r>
              <a:rPr lang="en-US" altLang="zh-CN"/>
              <a:t>Bernoulli Distribution</a:t>
            </a:r>
            <a:r>
              <a:rPr lang="zh-CN" altLang="en-US"/>
              <a:t>）</a:t>
            </a:r>
            <a:endParaRPr lang="en-US" altLang="zh-CN"/>
          </a:p>
          <a:p>
            <a:pPr lvl="1"/>
            <a:r>
              <a:rPr lang="zh-CN" altLang="en-US"/>
              <a:t>在一次试验中，事件</a:t>
            </a:r>
            <a:r>
              <a:rPr lang="en-US" altLang="zh-CN"/>
              <a:t>A</a:t>
            </a:r>
            <a:r>
              <a:rPr lang="zh-CN" altLang="en-US"/>
              <a:t>出现的概率为</a:t>
            </a:r>
            <a:r>
              <a:rPr lang="en-US" altLang="zh-CN"/>
              <a:t>µ</a:t>
            </a:r>
            <a:r>
              <a:rPr lang="zh-CN" altLang="en-US"/>
              <a:t>，不出现的概率为</a:t>
            </a:r>
            <a:r>
              <a:rPr lang="en-US" altLang="zh-CN"/>
              <a:t>1 − µ</a:t>
            </a:r>
            <a:r>
              <a:rPr lang="zh-CN" altLang="en-US"/>
              <a:t>。若用变量</a:t>
            </a:r>
            <a:r>
              <a:rPr lang="en-US" altLang="zh-CN"/>
              <a:t>X </a:t>
            </a:r>
            <a:r>
              <a:rPr lang="zh-CN" altLang="en-US"/>
              <a:t>表示事件</a:t>
            </a:r>
            <a:r>
              <a:rPr lang="en-US" altLang="zh-CN"/>
              <a:t>A</a:t>
            </a:r>
            <a:r>
              <a:rPr lang="zh-CN" altLang="en-US"/>
              <a:t>出现的次数，则</a:t>
            </a:r>
            <a:r>
              <a:rPr lang="en-US" altLang="zh-CN"/>
              <a:t>X </a:t>
            </a:r>
            <a:r>
              <a:rPr lang="zh-CN" altLang="en-US"/>
              <a:t>的取值为</a:t>
            </a:r>
            <a:r>
              <a:rPr lang="en-US" altLang="zh-CN"/>
              <a:t>0</a:t>
            </a:r>
            <a:r>
              <a:rPr lang="zh-CN" altLang="en-US"/>
              <a:t>和</a:t>
            </a:r>
            <a:r>
              <a:rPr lang="en-US" altLang="zh-CN"/>
              <a:t>1</a:t>
            </a:r>
            <a:r>
              <a:rPr lang="zh-CN" altLang="en-US"/>
              <a:t>，其相应的分布为</a:t>
            </a:r>
            <a:endParaRPr lang="en-US" altLang="zh-CN"/>
          </a:p>
          <a:p>
            <a:pPr lvl="1"/>
            <a:endParaRPr lang="en-US" altLang="zh-CN"/>
          </a:p>
          <a:p>
            <a:endParaRPr lang="en-US" altLang="zh-CN"/>
          </a:p>
          <a:p>
            <a:r>
              <a:rPr lang="zh-CN" altLang="en-US"/>
              <a:t>二项分布（</a:t>
            </a:r>
            <a:r>
              <a:rPr lang="en-US" altLang="zh-CN"/>
              <a:t>Binomial Distribution</a:t>
            </a:r>
            <a:r>
              <a:rPr lang="zh-CN" altLang="en-US"/>
              <a:t>）</a:t>
            </a:r>
            <a:endParaRPr lang="en-US" altLang="zh-CN"/>
          </a:p>
          <a:p>
            <a:pPr lvl="1"/>
            <a:r>
              <a:rPr lang="zh-CN" altLang="en-US"/>
              <a:t>在</a:t>
            </a:r>
            <a:r>
              <a:rPr lang="en-US" altLang="zh-CN"/>
              <a:t>n</a:t>
            </a:r>
            <a:r>
              <a:rPr lang="zh-CN" altLang="en-US"/>
              <a:t>次伯努利分布中，若以变量</a:t>
            </a:r>
            <a:r>
              <a:rPr lang="en-US" altLang="zh-CN"/>
              <a:t>X </a:t>
            </a:r>
            <a:r>
              <a:rPr lang="zh-CN" altLang="en-US"/>
              <a:t>表示事件</a:t>
            </a:r>
            <a:r>
              <a:rPr lang="en-US" altLang="zh-CN"/>
              <a:t>A</a:t>
            </a:r>
            <a:r>
              <a:rPr lang="zh-CN" altLang="en-US"/>
              <a:t>出现的次数，则</a:t>
            </a:r>
            <a:r>
              <a:rPr lang="en-US" altLang="zh-CN"/>
              <a:t>X </a:t>
            </a:r>
            <a:r>
              <a:rPr lang="zh-CN" altLang="en-US"/>
              <a:t>的取值为</a:t>
            </a:r>
            <a:r>
              <a:rPr lang="en-US" altLang="zh-CN"/>
              <a:t>{0,… ,n}</a:t>
            </a:r>
            <a:r>
              <a:rPr lang="zh-CN" altLang="en-US"/>
              <a:t>，其相应的分布</a:t>
            </a:r>
            <a:endParaRPr lang="zh-CN" altLang="en-US" dirty="0"/>
          </a:p>
        </p:txBody>
      </p:sp>
      <p:pic>
        <p:nvPicPr>
          <p:cNvPr id="5" name="图片 4">
            <a:extLst>
              <a:ext uri="{FF2B5EF4-FFF2-40B4-BE49-F238E27FC236}">
                <a16:creationId xmlns:a16="http://schemas.microsoft.com/office/drawing/2014/main" id="{2A60BF20-D777-4575-8720-4CE69CB68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514600"/>
            <a:ext cx="3456263" cy="780446"/>
          </a:xfrm>
          <a:prstGeom prst="rect">
            <a:avLst/>
          </a:prstGeom>
        </p:spPr>
      </p:pic>
      <p:pic>
        <p:nvPicPr>
          <p:cNvPr id="11" name="图片 10">
            <a:extLst>
              <a:ext uri="{FF2B5EF4-FFF2-40B4-BE49-F238E27FC236}">
                <a16:creationId xmlns:a16="http://schemas.microsoft.com/office/drawing/2014/main" id="{41EC19EA-D9BA-457C-9F2A-4BFFEA3FD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728" y="4746858"/>
            <a:ext cx="5486544" cy="745691"/>
          </a:xfrm>
          <a:prstGeom prst="rect">
            <a:avLst/>
          </a:prstGeom>
        </p:spPr>
      </p:pic>
      <p:sp>
        <p:nvSpPr>
          <p:cNvPr id="12" name="矩形 11">
            <a:extLst>
              <a:ext uri="{FF2B5EF4-FFF2-40B4-BE49-F238E27FC236}">
                <a16:creationId xmlns:a16="http://schemas.microsoft.com/office/drawing/2014/main" id="{C8B8D7D3-720A-4014-9AEB-EEDF7920BE47}"/>
              </a:ext>
            </a:extLst>
          </p:cNvPr>
          <p:cNvSpPr/>
          <p:nvPr/>
        </p:nvSpPr>
        <p:spPr>
          <a:xfrm>
            <a:off x="4547388" y="5658174"/>
            <a:ext cx="6273012" cy="830997"/>
          </a:xfrm>
          <a:prstGeom prst="rect">
            <a:avLst/>
          </a:prstGeom>
        </p:spPr>
        <p:txBody>
          <a:bodyPr wrap="square">
            <a:spAutoFit/>
          </a:bodyPr>
          <a:lstStyle/>
          <a:p>
            <a:r>
              <a:rPr lang="zh-CN" altLang="en-US" sz="2400" dirty="0">
                <a:solidFill>
                  <a:srgbClr val="FF0000"/>
                </a:solidFill>
              </a:rPr>
              <a:t>二项式系数，表示从n个元素中取出k个元素而不考虑其顺序的组合的总数。</a:t>
            </a:r>
          </a:p>
        </p:txBody>
      </p:sp>
    </p:spTree>
    <p:extLst>
      <p:ext uri="{BB962C8B-B14F-4D97-AF65-F5344CB8AC3E}">
        <p14:creationId xmlns:p14="http://schemas.microsoft.com/office/powerpoint/2010/main" val="3255302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37876-D7C4-4675-BBC9-DF30D849B1FB}"/>
              </a:ext>
            </a:extLst>
          </p:cNvPr>
          <p:cNvSpPr>
            <a:spLocks noGrp="1"/>
          </p:cNvSpPr>
          <p:nvPr>
            <p:ph type="title"/>
          </p:nvPr>
        </p:nvSpPr>
        <p:spPr/>
        <p:txBody>
          <a:bodyPr/>
          <a:lstStyle/>
          <a:p>
            <a:r>
              <a:rPr lang="zh-CN" altLang="en-US" dirty="0"/>
              <a:t>概率的一些基本概念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0001CD4-3AA8-4F3C-A8A1-5A118523874D}"/>
                  </a:ext>
                </a:extLst>
              </p:cNvPr>
              <p:cNvSpPr>
                <a:spLocks noGrp="1"/>
              </p:cNvSpPr>
              <p:nvPr>
                <p:ph idx="1"/>
              </p:nvPr>
            </p:nvSpPr>
            <p:spPr/>
            <p:txBody>
              <a:bodyPr/>
              <a:lstStyle/>
              <a:p>
                <a:r>
                  <a:rPr lang="zh-CN" altLang="en-US" dirty="0"/>
                  <a:t>连续随机变量 𝑌 的概率分布一般用概率密度函数（ </a:t>
                </a:r>
                <a:r>
                  <a:rPr lang="en-US" altLang="zh-CN" dirty="0"/>
                  <a:t>Probability Density Function </a:t>
                </a:r>
                <a:r>
                  <a:rPr lang="zh-CN" altLang="en-US" dirty="0"/>
                  <a:t>， </a:t>
                </a:r>
                <a:r>
                  <a:rPr lang="en-US" altLang="zh-CN" dirty="0"/>
                  <a:t>PDF </a:t>
                </a:r>
                <a:r>
                  <a:rPr lang="zh-CN" altLang="en-US" dirty="0"/>
                  <a:t>）</a:t>
                </a:r>
                <a14:m>
                  <m:oMath xmlns:m="http://schemas.openxmlformats.org/officeDocument/2006/math">
                    <m:r>
                      <a:rPr lang="en-US" altLang="zh-CN" b="0" i="1" smtClean="0">
                        <a:latin typeface="Cambria Math" panose="02040503050406030204" pitchFamily="18" charset="0"/>
                        <a:ea typeface="STIX Two Math" panose="02020603050405020304" pitchFamily="18" charset="0"/>
                        <a:cs typeface="STIX Two Math" panose="02020603050405020304" pitchFamily="18" charset="0"/>
                      </a:rPr>
                      <m:t>𝑝</m:t>
                    </m:r>
                    <m:r>
                      <a:rPr lang="en-US" altLang="zh-CN" b="0" i="1" smtClean="0">
                        <a:latin typeface="Cambria Math" panose="02040503050406030204" pitchFamily="18" charset="0"/>
                        <a:ea typeface="STIX Two Math" panose="02020603050405020304" pitchFamily="18" charset="0"/>
                        <a:cs typeface="STIX Two Math" panose="02020603050405020304" pitchFamily="18" charset="0"/>
                      </a:rPr>
                      <m:t>(</m:t>
                    </m:r>
                    <m:r>
                      <a:rPr lang="en-US" altLang="zh-CN" b="0" i="1" smtClean="0">
                        <a:latin typeface="Cambria Math" panose="02040503050406030204" pitchFamily="18" charset="0"/>
                        <a:ea typeface="STIX Two Math" panose="02020603050405020304" pitchFamily="18" charset="0"/>
                        <a:cs typeface="STIX Two Math" panose="02020603050405020304" pitchFamily="18" charset="0"/>
                      </a:rPr>
                      <m:t>𝑥</m:t>
                    </m:r>
                    <m:r>
                      <a:rPr lang="en-US" altLang="zh-CN" b="0" i="1" smtClean="0">
                        <a:latin typeface="Cambria Math" panose="02040503050406030204" pitchFamily="18" charset="0"/>
                        <a:ea typeface="STIX Two Math" panose="02020603050405020304" pitchFamily="18" charset="0"/>
                        <a:cs typeface="STIX Two Math" panose="02020603050405020304" pitchFamily="18" charset="0"/>
                      </a:rPr>
                      <m:t>)</m:t>
                    </m:r>
                  </m:oMath>
                </a14:m>
                <a:r>
                  <a:rPr lang="en-US" altLang="zh-CN" dirty="0"/>
                  <a:t> </a:t>
                </a:r>
                <a:r>
                  <a:rPr lang="zh-CN" altLang="en-US" dirty="0"/>
                  <a:t>来描述。</a:t>
                </a:r>
                <a:endParaRPr lang="en-US" altLang="zh-CN" dirty="0"/>
              </a:p>
              <a:p>
                <a:endParaRPr lang="en-US" altLang="zh-CN" dirty="0"/>
              </a:p>
              <a:p>
                <a:pPr marL="0" indent="0">
                  <a:buNone/>
                </a:pPr>
                <a:endParaRPr lang="en-US" altLang="zh-CN" dirty="0"/>
              </a:p>
              <a:p>
                <a:pPr marL="0" indent="0">
                  <a:buNone/>
                </a:pPr>
                <a:endParaRPr lang="en-US" altLang="zh-CN" dirty="0"/>
              </a:p>
              <a:p>
                <a:r>
                  <a:rPr lang="zh-CN" altLang="en-US" dirty="0"/>
                  <a:t>高斯分布（</a:t>
                </a:r>
                <a:r>
                  <a:rPr lang="en-US" altLang="zh-CN" dirty="0"/>
                  <a:t>Gaussian Distribution</a:t>
                </a:r>
                <a:r>
                  <a:rPr lang="zh-CN" altLang="en-US" dirty="0"/>
                  <a:t>）</a:t>
                </a:r>
              </a:p>
            </p:txBody>
          </p:sp>
        </mc:Choice>
        <mc:Fallback xmlns="">
          <p:sp>
            <p:nvSpPr>
              <p:cNvPr id="3" name="内容占位符 2">
                <a:extLst>
                  <a:ext uri="{FF2B5EF4-FFF2-40B4-BE49-F238E27FC236}">
                    <a16:creationId xmlns:a16="http://schemas.microsoft.com/office/drawing/2014/main" id="{C0001CD4-3AA8-4F3C-A8A1-5A118523874D}"/>
                  </a:ext>
                </a:extLst>
              </p:cNvPr>
              <p:cNvSpPr>
                <a:spLocks noGrp="1" noRot="1" noChangeAspect="1" noMove="1" noResize="1" noEditPoints="1" noAdjustHandles="1" noChangeArrowheads="1" noChangeShapeType="1" noTextEdit="1"/>
              </p:cNvSpPr>
              <p:nvPr>
                <p:ph sz="quarter" idx="1"/>
              </p:nvPr>
            </p:nvSpPr>
            <p:spPr>
              <a:blipFill>
                <a:blip r:embed="rId4"/>
                <a:stretch>
                  <a:fillRect l="-556" t="-1605"/>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C93672E7-C8F7-4219-9112-F4E17A4BAF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5400" y="4038600"/>
            <a:ext cx="2509223" cy="1997581"/>
          </a:xfrm>
          <a:prstGeom prst="rect">
            <a:avLst/>
          </a:prstGeom>
        </p:spPr>
      </p:pic>
      <p:pic>
        <p:nvPicPr>
          <p:cNvPr id="7" name="图片 6">
            <a:extLst>
              <a:ext uri="{FF2B5EF4-FFF2-40B4-BE49-F238E27FC236}">
                <a16:creationId xmlns:a16="http://schemas.microsoft.com/office/drawing/2014/main" id="{BE43C62B-E884-416D-BAFB-E57A95D3C2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0946" y="4904354"/>
            <a:ext cx="3592436" cy="944044"/>
          </a:xfrm>
          <a:prstGeom prst="rect">
            <a:avLst/>
          </a:prstGeom>
        </p:spPr>
      </p:pic>
      <p:pic>
        <p:nvPicPr>
          <p:cNvPr id="9" name="图片 8">
            <a:extLst>
              <a:ext uri="{FF2B5EF4-FFF2-40B4-BE49-F238E27FC236}">
                <a16:creationId xmlns:a16="http://schemas.microsoft.com/office/drawing/2014/main" id="{A2E91332-AF85-41B4-A2FF-BD0CE150B4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94556" y="5181600"/>
            <a:ext cx="1632473" cy="557934"/>
          </a:xfrm>
          <a:prstGeom prst="rect">
            <a:avLst/>
          </a:prstGeom>
        </p:spPr>
      </p:pic>
      <p:pic>
        <p:nvPicPr>
          <p:cNvPr id="11" name="图片 10">
            <a:extLst>
              <a:ext uri="{FF2B5EF4-FFF2-40B4-BE49-F238E27FC236}">
                <a16:creationId xmlns:a16="http://schemas.microsoft.com/office/drawing/2014/main" id="{41FC6C29-DF85-46C0-92B8-05622B6291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91000" y="2286000"/>
            <a:ext cx="2743200" cy="944044"/>
          </a:xfrm>
          <a:prstGeom prst="rect">
            <a:avLst/>
          </a:prstGeom>
        </p:spPr>
      </p:pic>
    </p:spTree>
    <p:extLst>
      <p:ext uri="{BB962C8B-B14F-4D97-AF65-F5344CB8AC3E}">
        <p14:creationId xmlns:p14="http://schemas.microsoft.com/office/powerpoint/2010/main" val="2328961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719B1-EEF7-41B4-BC49-FD0AE54A4AA1}"/>
              </a:ext>
            </a:extLst>
          </p:cNvPr>
          <p:cNvSpPr>
            <a:spLocks noGrp="1"/>
          </p:cNvSpPr>
          <p:nvPr>
            <p:ph type="title"/>
          </p:nvPr>
        </p:nvSpPr>
        <p:spPr/>
        <p:txBody>
          <a:bodyPr/>
          <a:lstStyle/>
          <a:p>
            <a:r>
              <a:rPr lang="zh-CN" altLang="en-US" dirty="0"/>
              <a:t>概率的一些基本概念</a:t>
            </a:r>
          </a:p>
        </p:txBody>
      </p:sp>
      <p:sp>
        <p:nvSpPr>
          <p:cNvPr id="3" name="内容占位符 2">
            <a:extLst>
              <a:ext uri="{FF2B5EF4-FFF2-40B4-BE49-F238E27FC236}">
                <a16:creationId xmlns:a16="http://schemas.microsoft.com/office/drawing/2014/main" id="{B228BC64-F955-4DE7-997B-488E693E6911}"/>
              </a:ext>
            </a:extLst>
          </p:cNvPr>
          <p:cNvSpPr>
            <a:spLocks noGrp="1"/>
          </p:cNvSpPr>
          <p:nvPr>
            <p:ph idx="1"/>
          </p:nvPr>
        </p:nvSpPr>
        <p:spPr/>
        <p:txBody>
          <a:bodyPr/>
          <a:lstStyle/>
          <a:p>
            <a:r>
              <a:rPr lang="zh-CN" altLang="en-US" dirty="0"/>
              <a:t>条件概率（</a:t>
            </a:r>
            <a:r>
              <a:rPr lang="en-US" altLang="zh-CN" dirty="0"/>
              <a:t>Conditional Probability</a:t>
            </a:r>
            <a:r>
              <a:rPr lang="zh-CN" altLang="en-US" dirty="0"/>
              <a:t>）</a:t>
            </a:r>
            <a:endParaRPr lang="en-US" altLang="zh-CN" dirty="0"/>
          </a:p>
          <a:p>
            <a:pPr lvl="1"/>
            <a:r>
              <a:rPr lang="zh-CN" altLang="en-US" dirty="0"/>
              <a:t>对于离散随机向量</a:t>
            </a:r>
            <a:r>
              <a:rPr lang="en-US" altLang="zh-CN" dirty="0"/>
              <a:t>(X,Y )</a:t>
            </a:r>
            <a:r>
              <a:rPr lang="zh-CN" altLang="en-US" dirty="0"/>
              <a:t>，已知</a:t>
            </a:r>
            <a:r>
              <a:rPr lang="en-US" altLang="zh-CN" dirty="0"/>
              <a:t>X = x</a:t>
            </a:r>
            <a:r>
              <a:rPr lang="zh-CN" altLang="en-US" dirty="0"/>
              <a:t>的条件下，随机变量</a:t>
            </a:r>
            <a:r>
              <a:rPr lang="en-US" altLang="zh-CN" dirty="0"/>
              <a:t>Y = y</a:t>
            </a:r>
            <a:r>
              <a:rPr lang="zh-CN" altLang="en-US" dirty="0"/>
              <a:t>的条件概率为：</a:t>
            </a:r>
            <a:endParaRPr lang="en-US" altLang="zh-CN" dirty="0"/>
          </a:p>
          <a:p>
            <a:pPr lvl="1"/>
            <a:endParaRPr lang="en-US" altLang="zh-CN" dirty="0"/>
          </a:p>
          <a:p>
            <a:pPr lvl="1"/>
            <a:endParaRPr lang="en-US" altLang="zh-CN" dirty="0"/>
          </a:p>
          <a:p>
            <a:r>
              <a:rPr lang="zh-CN" altLang="en-US" dirty="0"/>
              <a:t>贝叶斯公式</a:t>
            </a:r>
            <a:endParaRPr lang="en-US" altLang="zh-CN" dirty="0"/>
          </a:p>
          <a:p>
            <a:pPr lvl="1"/>
            <a:r>
              <a:rPr lang="zh-CN" altLang="en-US" dirty="0"/>
              <a:t>两个条件概率</a:t>
            </a:r>
            <a:r>
              <a:rPr lang="en-US" altLang="zh-CN" dirty="0"/>
              <a:t>p(</a:t>
            </a:r>
            <a:r>
              <a:rPr lang="en-US" altLang="zh-CN" dirty="0" err="1"/>
              <a:t>y|x</a:t>
            </a:r>
            <a:r>
              <a:rPr lang="en-US" altLang="zh-CN" dirty="0"/>
              <a:t>)</a:t>
            </a:r>
            <a:r>
              <a:rPr lang="zh-CN" altLang="en-US" dirty="0"/>
              <a:t>和</a:t>
            </a:r>
            <a:r>
              <a:rPr lang="en-US" altLang="zh-CN" dirty="0"/>
              <a:t>p(</a:t>
            </a:r>
            <a:r>
              <a:rPr lang="en-US" altLang="zh-CN" dirty="0" err="1"/>
              <a:t>x|y</a:t>
            </a:r>
            <a:r>
              <a:rPr lang="en-US" altLang="zh-CN" dirty="0"/>
              <a:t>)</a:t>
            </a:r>
            <a:r>
              <a:rPr lang="zh-CN" altLang="en-US" dirty="0"/>
              <a:t>之间的关系</a:t>
            </a:r>
          </a:p>
        </p:txBody>
      </p:sp>
      <p:pic>
        <p:nvPicPr>
          <p:cNvPr id="7" name="图片 6">
            <a:extLst>
              <a:ext uri="{FF2B5EF4-FFF2-40B4-BE49-F238E27FC236}">
                <a16:creationId xmlns:a16="http://schemas.microsoft.com/office/drawing/2014/main" id="{FB3310A4-6EB4-4F21-B0A6-B469945A1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1" y="2514601"/>
            <a:ext cx="4087693" cy="800121"/>
          </a:xfrm>
          <a:prstGeom prst="rect">
            <a:avLst/>
          </a:prstGeom>
        </p:spPr>
      </p:pic>
      <p:pic>
        <p:nvPicPr>
          <p:cNvPr id="9" name="图片 8">
            <a:extLst>
              <a:ext uri="{FF2B5EF4-FFF2-40B4-BE49-F238E27FC236}">
                <a16:creationId xmlns:a16="http://schemas.microsoft.com/office/drawing/2014/main" id="{C71C2A67-8681-4496-A37A-66F100E3BB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1" y="4724400"/>
            <a:ext cx="2280617" cy="685818"/>
          </a:xfrm>
          <a:prstGeom prst="rect">
            <a:avLst/>
          </a:prstGeom>
        </p:spPr>
      </p:pic>
    </p:spTree>
    <p:extLst>
      <p:ext uri="{BB962C8B-B14F-4D97-AF65-F5344CB8AC3E}">
        <p14:creationId xmlns:p14="http://schemas.microsoft.com/office/powerpoint/2010/main" val="471723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7DA8B9-3FF2-488D-8746-3014FB8147E0}"/>
              </a:ext>
            </a:extLst>
          </p:cNvPr>
          <p:cNvSpPr>
            <a:spLocks noGrp="1"/>
          </p:cNvSpPr>
          <p:nvPr>
            <p:ph type="title"/>
          </p:nvPr>
        </p:nvSpPr>
        <p:spPr/>
        <p:txBody>
          <a:bodyPr/>
          <a:lstStyle/>
          <a:p>
            <a:r>
              <a:rPr lang="zh-CN" altLang="en-US" dirty="0"/>
              <a:t>例子</a:t>
            </a:r>
          </a:p>
        </p:txBody>
      </p:sp>
      <p:pic>
        <p:nvPicPr>
          <p:cNvPr id="1026" name="Picture 2" descr="Image result for conditional probability example">
            <a:extLst>
              <a:ext uri="{FF2B5EF4-FFF2-40B4-BE49-F238E27FC236}">
                <a16:creationId xmlns:a16="http://schemas.microsoft.com/office/drawing/2014/main" id="{D4B0F08A-7BE2-43E7-BA25-199A38133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75" y="457200"/>
            <a:ext cx="2381250" cy="1619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3">
            <a:extLst>
              <a:ext uri="{FF2B5EF4-FFF2-40B4-BE49-F238E27FC236}">
                <a16:creationId xmlns:a16="http://schemas.microsoft.com/office/drawing/2014/main" id="{4ADC6BAD-50CE-4E82-9D30-46AAD6F7675D}"/>
              </a:ext>
            </a:extLst>
          </p:cNvPr>
          <p:cNvGraphicFramePr>
            <a:graphicFrameLocks noGrp="1"/>
          </p:cNvGraphicFramePr>
          <p:nvPr/>
        </p:nvGraphicFramePr>
        <p:xfrm>
          <a:off x="3200400" y="2438400"/>
          <a:ext cx="6096000" cy="1483360"/>
        </p:xfrm>
        <a:graphic>
          <a:graphicData uri="http://schemas.openxmlformats.org/drawingml/2006/table">
            <a:tbl>
              <a:tblPr firstRow="1" firstCol="1">
                <a:tableStyleId>{0E3FDE45-AF77-4B5C-9715-49D594BDF05E}</a:tableStyleId>
              </a:tblPr>
              <a:tblGrid>
                <a:gridCol w="1524000">
                  <a:extLst>
                    <a:ext uri="{9D8B030D-6E8A-4147-A177-3AD203B41FA5}">
                      <a16:colId xmlns:a16="http://schemas.microsoft.com/office/drawing/2014/main" val="214769087"/>
                    </a:ext>
                  </a:extLst>
                </a:gridCol>
                <a:gridCol w="1524000">
                  <a:extLst>
                    <a:ext uri="{9D8B030D-6E8A-4147-A177-3AD203B41FA5}">
                      <a16:colId xmlns:a16="http://schemas.microsoft.com/office/drawing/2014/main" val="1119936280"/>
                    </a:ext>
                  </a:extLst>
                </a:gridCol>
                <a:gridCol w="1524000">
                  <a:extLst>
                    <a:ext uri="{9D8B030D-6E8A-4147-A177-3AD203B41FA5}">
                      <a16:colId xmlns:a16="http://schemas.microsoft.com/office/drawing/2014/main" val="2674861709"/>
                    </a:ext>
                  </a:extLst>
                </a:gridCol>
                <a:gridCol w="1524000">
                  <a:extLst>
                    <a:ext uri="{9D8B030D-6E8A-4147-A177-3AD203B41FA5}">
                      <a16:colId xmlns:a16="http://schemas.microsoft.com/office/drawing/2014/main" val="3697132587"/>
                    </a:ext>
                  </a:extLst>
                </a:gridCol>
              </a:tblGrid>
              <a:tr h="370840">
                <a:tc>
                  <a:txBody>
                    <a:bodyPr/>
                    <a:lstStyle/>
                    <a:p>
                      <a:pPr algn="ctr"/>
                      <a:r>
                        <a:rPr lang="zh-CN" altLang="en-US" dirty="0"/>
                        <a:t>性别</a:t>
                      </a:r>
                      <a:r>
                        <a:rPr lang="en-US" altLang="zh-CN" dirty="0"/>
                        <a:t>\</a:t>
                      </a:r>
                      <a:r>
                        <a:rPr lang="zh-CN" altLang="en-US" dirty="0"/>
                        <a:t>行业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a:t>计算机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a:t>教育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extLst>
                  <a:ext uri="{0D108BD9-81ED-4DB2-BD59-A6C34878D82A}">
                    <a16:rowId xmlns:a16="http://schemas.microsoft.com/office/drawing/2014/main" val="3642664734"/>
                  </a:ext>
                </a:extLst>
              </a:tr>
              <a:tr h="370840">
                <a:tc>
                  <a:txBody>
                    <a:bodyPr/>
                    <a:lstStyle/>
                    <a:p>
                      <a:pPr algn="ctr"/>
                      <a:r>
                        <a:rPr lang="zh-CN" altLang="en-US" dirty="0"/>
                        <a:t>男</a:t>
                      </a:r>
                      <a:endParaRPr lang="en-US" altLang="zh-C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extLst>
                  <a:ext uri="{0D108BD9-81ED-4DB2-BD59-A6C34878D82A}">
                    <a16:rowId xmlns:a16="http://schemas.microsoft.com/office/drawing/2014/main" val="4060490578"/>
                  </a:ext>
                </a:extLst>
              </a:tr>
              <a:tr h="370840">
                <a:tc>
                  <a:txBody>
                    <a:bodyPr/>
                    <a:lstStyle/>
                    <a:p>
                      <a:pPr algn="ctr"/>
                      <a:r>
                        <a:rPr lang="zh-CN" altLang="en-US" dirty="0"/>
                        <a:t>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extLst>
                  <a:ext uri="{0D108BD9-81ED-4DB2-BD59-A6C34878D82A}">
                    <a16:rowId xmlns:a16="http://schemas.microsoft.com/office/drawing/2014/main" val="1673720994"/>
                  </a:ext>
                </a:extLst>
              </a:tr>
              <a:tr h="37084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tc>
                  <a:txBody>
                    <a:bodyPr/>
                    <a:lstStyle/>
                    <a:p>
                      <a:pPr algn="ctr"/>
                      <a:r>
                        <a:rPr lang="en-US" altLang="zh-CN" dirty="0"/>
                        <a:t>0.6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tc>
                  <a:txBody>
                    <a:bodyPr/>
                    <a:lstStyle/>
                    <a:p>
                      <a:pPr algn="ctr"/>
                      <a:r>
                        <a:rPr lang="en-US" altLang="zh-CN" dirty="0"/>
                        <a:t>0.4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extLst>
                  <a:ext uri="{0D108BD9-81ED-4DB2-BD59-A6C34878D82A}">
                    <a16:rowId xmlns:a16="http://schemas.microsoft.com/office/drawing/2014/main" val="2514758005"/>
                  </a:ext>
                </a:extLst>
              </a:tr>
            </a:tbl>
          </a:graphicData>
        </a:graphic>
      </p:graphicFrame>
      <p:sp>
        <p:nvSpPr>
          <p:cNvPr id="5" name="文本框 4">
            <a:extLst>
              <a:ext uri="{FF2B5EF4-FFF2-40B4-BE49-F238E27FC236}">
                <a16:creationId xmlns:a16="http://schemas.microsoft.com/office/drawing/2014/main" id="{AFBE499D-5DC5-4EAC-888C-AEADC8E2C8C3}"/>
              </a:ext>
            </a:extLst>
          </p:cNvPr>
          <p:cNvSpPr txBox="1"/>
          <p:nvPr/>
        </p:nvSpPr>
        <p:spPr>
          <a:xfrm>
            <a:off x="4114800" y="4572000"/>
            <a:ext cx="1584088" cy="369332"/>
          </a:xfrm>
          <a:prstGeom prst="rect">
            <a:avLst/>
          </a:prstGeom>
          <a:noFill/>
        </p:spPr>
        <p:txBody>
          <a:bodyPr wrap="none" rtlCol="0">
            <a:spAutoFit/>
          </a:bodyPr>
          <a:lstStyle/>
          <a:p>
            <a:r>
              <a:rPr lang="en-US" altLang="zh-CN" dirty="0"/>
              <a:t>p(</a:t>
            </a:r>
            <a:r>
              <a:rPr lang="zh-CN" altLang="en-US" dirty="0"/>
              <a:t>男</a:t>
            </a:r>
            <a:r>
              <a:rPr lang="en-US" altLang="zh-CN" dirty="0"/>
              <a:t>|</a:t>
            </a:r>
            <a:r>
              <a:rPr lang="zh-CN" altLang="en-US" dirty="0"/>
              <a:t>计算机</a:t>
            </a:r>
            <a:r>
              <a:rPr lang="en-US" altLang="zh-CN" dirty="0"/>
              <a:t>)=</a:t>
            </a:r>
            <a:endParaRPr lang="zh-CN" altLang="en-US" dirty="0"/>
          </a:p>
        </p:txBody>
      </p:sp>
      <p:sp>
        <p:nvSpPr>
          <p:cNvPr id="3" name="文本框 2">
            <a:extLst>
              <a:ext uri="{FF2B5EF4-FFF2-40B4-BE49-F238E27FC236}">
                <a16:creationId xmlns:a16="http://schemas.microsoft.com/office/drawing/2014/main" id="{ABBF9005-F558-45E9-BF89-9B005FA1BB43}"/>
              </a:ext>
            </a:extLst>
          </p:cNvPr>
          <p:cNvSpPr txBox="1"/>
          <p:nvPr/>
        </p:nvSpPr>
        <p:spPr>
          <a:xfrm>
            <a:off x="7696200" y="2093793"/>
            <a:ext cx="1757212" cy="307777"/>
          </a:xfrm>
          <a:prstGeom prst="rect">
            <a:avLst/>
          </a:prstGeom>
          <a:noFill/>
        </p:spPr>
        <p:txBody>
          <a:bodyPr wrap="none" rtlCol="0">
            <a:spAutoFit/>
          </a:bodyPr>
          <a:lstStyle/>
          <a:p>
            <a:r>
              <a:rPr lang="en-US" altLang="zh-CN" sz="1400" dirty="0">
                <a:solidFill>
                  <a:srgbClr val="FF0000"/>
                </a:solidFill>
              </a:rPr>
              <a:t>Marginal Probability</a:t>
            </a:r>
            <a:endParaRPr lang="zh-CN" altLang="en-US" sz="1400" dirty="0">
              <a:solidFill>
                <a:srgbClr val="FF0000"/>
              </a:solidFill>
            </a:endParaRPr>
          </a:p>
        </p:txBody>
      </p:sp>
      <p:sp>
        <p:nvSpPr>
          <p:cNvPr id="7" name="文本框 6">
            <a:extLst>
              <a:ext uri="{FF2B5EF4-FFF2-40B4-BE49-F238E27FC236}">
                <a16:creationId xmlns:a16="http://schemas.microsoft.com/office/drawing/2014/main" id="{DCD29890-D5CB-4FD8-81CD-C2CFE83F9236}"/>
              </a:ext>
            </a:extLst>
          </p:cNvPr>
          <p:cNvSpPr txBox="1"/>
          <p:nvPr/>
        </p:nvSpPr>
        <p:spPr>
          <a:xfrm>
            <a:off x="1476768" y="3613984"/>
            <a:ext cx="1757212" cy="307777"/>
          </a:xfrm>
          <a:prstGeom prst="rect">
            <a:avLst/>
          </a:prstGeom>
          <a:noFill/>
        </p:spPr>
        <p:txBody>
          <a:bodyPr wrap="none" rtlCol="0">
            <a:spAutoFit/>
          </a:bodyPr>
          <a:lstStyle/>
          <a:p>
            <a:r>
              <a:rPr lang="en-US" altLang="zh-CN" sz="1400" dirty="0">
                <a:solidFill>
                  <a:srgbClr val="FF0000"/>
                </a:solidFill>
              </a:rPr>
              <a:t>Marginal Probability</a:t>
            </a:r>
            <a:endParaRPr lang="zh-CN" altLang="en-US" sz="1400" dirty="0">
              <a:solidFill>
                <a:srgbClr val="FF0000"/>
              </a:solidFill>
            </a:endParaRPr>
          </a:p>
        </p:txBody>
      </p:sp>
    </p:spTree>
    <p:extLst>
      <p:ext uri="{BB962C8B-B14F-4D97-AF65-F5344CB8AC3E}">
        <p14:creationId xmlns:p14="http://schemas.microsoft.com/office/powerpoint/2010/main" val="202472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似然（</a:t>
            </a:r>
            <a:r>
              <a:rPr lang="en-US" altLang="zh-CN" sz="3200" dirty="0"/>
              <a:t>Likelihood</a:t>
            </a:r>
            <a:r>
              <a:rPr lang="zh-CN" altLang="en-US" sz="3200" dirty="0"/>
              <a:t>）</a:t>
            </a:r>
          </a:p>
        </p:txBody>
      </p:sp>
      <p:pic>
        <p:nvPicPr>
          <p:cNvPr id="5" name="Content Placeholder 4">
            <a:extLst>
              <a:ext uri="{FF2B5EF4-FFF2-40B4-BE49-F238E27FC236}">
                <a16:creationId xmlns:a16="http://schemas.microsoft.com/office/drawing/2014/main" id="{C15BF037-B6EF-4C71-BC80-4C09C5D92C2B}"/>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a:xfrm>
            <a:off x="3657600" y="1691563"/>
            <a:ext cx="2590800" cy="633413"/>
          </a:xfrm>
          <a:prstGeom prst="rect">
            <a:avLst/>
          </a:prstGeom>
          <a:gradFill rotWithShape="1">
            <a:gsLst>
              <a:gs pos="0">
                <a:srgbClr val="0064C8"/>
              </a:gs>
              <a:gs pos="100000">
                <a:srgbClr val="FFFFFF"/>
              </a:gs>
            </a:gsLst>
            <a:lin ang="5400000" scaled="1"/>
          </a:gradFill>
          <a:extLst>
            <a:ext uri="{91240B29-F687-4F45-9708-019B960494DF}">
              <a14:hiddenLine xmlns:a14="http://schemas.microsoft.com/office/drawing/2010/main" w="9525" cap="flat" algn="ctr">
                <a:solidFill>
                  <a:srgbClr val="000000"/>
                </a:solidFill>
                <a:round/>
                <a:headEnd type="none" w="med" len="med"/>
                <a:tailEnd type="none" w="med" len="med"/>
              </a14:hiddenLine>
            </a:ext>
          </a:extLst>
        </p:spPr>
      </p:pic>
      <mc:AlternateContent xmlns:mc="http://schemas.openxmlformats.org/markup-compatibility/2006" xmlns:a14="http://schemas.microsoft.com/office/drawing/2010/main">
        <mc:Choice Requires="a14">
          <p:sp>
            <p:nvSpPr>
              <p:cNvPr id="7" name="TextBox 5">
                <a:extLst>
                  <a:ext uri="{FF2B5EF4-FFF2-40B4-BE49-F238E27FC236}">
                    <a16:creationId xmlns:a16="http://schemas.microsoft.com/office/drawing/2014/main" id="{FDB506EB-1553-4F3E-B3F1-E67DD0A08E4E}"/>
                  </a:ext>
                </a:extLst>
              </p:cNvPr>
              <p:cNvSpPr txBox="1">
                <a:spLocks noChangeArrowheads="1"/>
              </p:cNvSpPr>
              <p:nvPr/>
            </p:nvSpPr>
            <p:spPr bwMode="auto">
              <a:xfrm>
                <a:off x="3733800" y="4870285"/>
                <a:ext cx="5591175"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defRPr sz="3200" b="1">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r>
                  <a:rPr lang="en-GB" altLang="zh-CN" sz="2400" b="0" dirty="0"/>
                  <a:t>posterior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GB" altLang="zh-CN" sz="2400" b="0" dirty="0">
                    <a:sym typeface="Symbol" panose="05050102010706020507" pitchFamily="18" charset="2"/>
                  </a:rPr>
                  <a:t> likelihood × prior</a:t>
                </a:r>
                <a:endParaRPr lang="en-GB" altLang="zh-CN" sz="2400" b="0" dirty="0"/>
              </a:p>
            </p:txBody>
          </p:sp>
        </mc:Choice>
        <mc:Fallback xmlns="">
          <p:sp>
            <p:nvSpPr>
              <p:cNvPr id="7" name="TextBox 5">
                <a:extLst>
                  <a:ext uri="{FF2B5EF4-FFF2-40B4-BE49-F238E27FC236}">
                    <a16:creationId xmlns:a16="http://schemas.microsoft.com/office/drawing/2014/main" id="{FDB506EB-1553-4F3E-B3F1-E67DD0A08E4E}"/>
                  </a:ext>
                </a:extLst>
              </p:cNvPr>
              <p:cNvSpPr txBox="1">
                <a:spLocks noRot="1" noChangeAspect="1" noMove="1" noResize="1" noEditPoints="1" noAdjustHandles="1" noChangeArrowheads="1" noChangeShapeType="1" noTextEdit="1"/>
              </p:cNvSpPr>
              <p:nvPr/>
            </p:nvSpPr>
            <p:spPr bwMode="auto">
              <a:xfrm>
                <a:off x="3733800" y="4870285"/>
                <a:ext cx="5591175" cy="461665"/>
              </a:xfrm>
              <a:prstGeom prst="rect">
                <a:avLst/>
              </a:prstGeom>
              <a:blipFill>
                <a:blip r:embed="rId6"/>
                <a:stretch>
                  <a:fillRect t="-11842"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9C6DF8E-BEDE-43E1-AE0A-D4EF3E8BE687}"/>
                  </a:ext>
                </a:extLst>
              </p:cNvPr>
              <p:cNvSpPr txBox="1"/>
              <p:nvPr/>
            </p:nvSpPr>
            <p:spPr>
              <a:xfrm>
                <a:off x="3628653" y="3048000"/>
                <a:ext cx="410785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𝑝</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𝑤</m:t>
                          </m:r>
                        </m:e>
                        <m:e>
                          <m:r>
                            <a:rPr lang="en-US" altLang="zh-CN" sz="3200" b="0" i="1" smtClean="0">
                              <a:latin typeface="Cambria Math" panose="02040503050406030204" pitchFamily="18" charset="0"/>
                            </a:rPr>
                            <m:t>𝑋</m:t>
                          </m:r>
                        </m:e>
                      </m:d>
                      <m:r>
                        <a:rPr lang="en-US" altLang="zh-CN" sz="3200" i="1">
                          <a:latin typeface="Cambria Math" panose="02040503050406030204" pitchFamily="18" charset="0"/>
                          <a:ea typeface="Cambria Math" panose="02040503050406030204" pitchFamily="18" charset="0"/>
                        </a:rPr>
                        <m:t>∝</m:t>
                      </m:r>
                      <m:r>
                        <a:rPr lang="en-US" altLang="zh-CN" sz="3200" b="0" i="1" smtClean="0">
                          <a:solidFill>
                            <a:srgbClr val="FF0000"/>
                          </a:solidFill>
                          <a:latin typeface="Cambria Math" panose="02040503050406030204" pitchFamily="18" charset="0"/>
                          <a:ea typeface="Cambria Math" panose="02040503050406030204" pitchFamily="18" charset="0"/>
                        </a:rPr>
                        <m:t>𝑝</m:t>
                      </m:r>
                      <m:d>
                        <m:dPr>
                          <m:ctrlPr>
                            <a:rPr lang="en-US" altLang="zh-CN" sz="3200" b="0" i="1" smtClean="0">
                              <a:solidFill>
                                <a:srgbClr val="FF0000"/>
                              </a:solidFill>
                              <a:latin typeface="Cambria Math" panose="02040503050406030204" pitchFamily="18" charset="0"/>
                              <a:ea typeface="Cambria Math" panose="02040503050406030204" pitchFamily="18" charset="0"/>
                            </a:rPr>
                          </m:ctrlPr>
                        </m:dPr>
                        <m:e>
                          <m:r>
                            <a:rPr lang="en-US" altLang="zh-CN" sz="3200" b="0" i="1" smtClean="0">
                              <a:solidFill>
                                <a:srgbClr val="FF0000"/>
                              </a:solidFill>
                              <a:latin typeface="Cambria Math" panose="02040503050406030204" pitchFamily="18" charset="0"/>
                              <a:ea typeface="Cambria Math" panose="02040503050406030204" pitchFamily="18" charset="0"/>
                            </a:rPr>
                            <m:t>𝑋</m:t>
                          </m:r>
                        </m:e>
                        <m:e>
                          <m:r>
                            <a:rPr lang="en-US" altLang="zh-CN" sz="3200" b="0" i="1" smtClean="0">
                              <a:solidFill>
                                <a:srgbClr val="FF0000"/>
                              </a:solidFill>
                              <a:latin typeface="Cambria Math" panose="02040503050406030204" pitchFamily="18" charset="0"/>
                              <a:ea typeface="Cambria Math" panose="02040503050406030204" pitchFamily="18" charset="0"/>
                            </a:rPr>
                            <m:t>𝑤</m:t>
                          </m:r>
                        </m:e>
                      </m:d>
                      <m:r>
                        <a:rPr lang="en-US" altLang="zh-CN" sz="3200" b="0" i="1" smtClean="0">
                          <a:latin typeface="Cambria Math" panose="02040503050406030204" pitchFamily="18" charset="0"/>
                          <a:ea typeface="Cambria Math" panose="02040503050406030204" pitchFamily="18" charset="0"/>
                        </a:rPr>
                        <m:t>𝑝</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𝑤</m:t>
                      </m:r>
                      <m:r>
                        <a:rPr lang="en-US" altLang="zh-CN" sz="3200" b="0" i="1" smtClean="0">
                          <a:latin typeface="Cambria Math" panose="02040503050406030204" pitchFamily="18" charset="0"/>
                          <a:ea typeface="Cambria Math" panose="02040503050406030204" pitchFamily="18" charset="0"/>
                        </a:rPr>
                        <m:t>)</m:t>
                      </m:r>
                    </m:oMath>
                  </m:oMathPara>
                </a14:m>
                <a:endParaRPr lang="zh-CN" altLang="en-US" sz="3200" dirty="0"/>
              </a:p>
            </p:txBody>
          </p:sp>
        </mc:Choice>
        <mc:Fallback xmlns="">
          <p:sp>
            <p:nvSpPr>
              <p:cNvPr id="3" name="文本框 2">
                <a:extLst>
                  <a:ext uri="{FF2B5EF4-FFF2-40B4-BE49-F238E27FC236}">
                    <a16:creationId xmlns:a16="http://schemas.microsoft.com/office/drawing/2014/main" id="{29C6DF8E-BEDE-43E1-AE0A-D4EF3E8BE687}"/>
                  </a:ext>
                </a:extLst>
              </p:cNvPr>
              <p:cNvSpPr txBox="1">
                <a:spLocks noRot="1" noChangeAspect="1" noMove="1" noResize="1" noEditPoints="1" noAdjustHandles="1" noChangeArrowheads="1" noChangeShapeType="1" noTextEdit="1"/>
              </p:cNvSpPr>
              <p:nvPr/>
            </p:nvSpPr>
            <p:spPr>
              <a:xfrm>
                <a:off x="3628653" y="3048000"/>
                <a:ext cx="4107856" cy="492443"/>
              </a:xfrm>
              <a:prstGeom prst="rect">
                <a:avLst/>
              </a:prstGeom>
              <a:blipFill>
                <a:blip r:embed="rId7"/>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739289E9-AE99-47C9-A098-91845F91F667}"/>
              </a:ext>
            </a:extLst>
          </p:cNvPr>
          <p:cNvSpPr/>
          <p:nvPr/>
        </p:nvSpPr>
        <p:spPr>
          <a:xfrm>
            <a:off x="5533653" y="3633218"/>
            <a:ext cx="1146468" cy="646331"/>
          </a:xfrm>
          <a:prstGeom prst="rect">
            <a:avLst/>
          </a:prstGeom>
        </p:spPr>
        <p:txBody>
          <a:bodyPr wrap="none">
            <a:spAutoFit/>
          </a:bodyPr>
          <a:lstStyle/>
          <a:p>
            <a:pPr algn="ctr"/>
            <a:r>
              <a:rPr lang="zh-CN" altLang="en-US" dirty="0">
                <a:solidFill>
                  <a:srgbClr val="FF0000"/>
                </a:solidFill>
                <a:sym typeface="Symbol" panose="05050102010706020507" pitchFamily="18" charset="2"/>
              </a:rPr>
              <a:t>似然</a:t>
            </a:r>
            <a:endParaRPr lang="en-GB" altLang="zh-CN" dirty="0">
              <a:solidFill>
                <a:srgbClr val="FF0000"/>
              </a:solidFill>
              <a:sym typeface="Symbol" panose="05050102010706020507" pitchFamily="18" charset="2"/>
            </a:endParaRPr>
          </a:p>
          <a:p>
            <a:pPr algn="ctr"/>
            <a:r>
              <a:rPr lang="en-GB" altLang="zh-CN" dirty="0">
                <a:solidFill>
                  <a:srgbClr val="FF0000"/>
                </a:solidFill>
                <a:sym typeface="Symbol" panose="05050102010706020507" pitchFamily="18" charset="2"/>
              </a:rPr>
              <a:t>likelihood</a:t>
            </a:r>
            <a:endParaRPr lang="zh-CN" altLang="en-US" dirty="0">
              <a:solidFill>
                <a:srgbClr val="FF0000"/>
              </a:solidFill>
            </a:endParaRPr>
          </a:p>
        </p:txBody>
      </p:sp>
      <p:sp>
        <p:nvSpPr>
          <p:cNvPr id="9" name="矩形 8">
            <a:extLst>
              <a:ext uri="{FF2B5EF4-FFF2-40B4-BE49-F238E27FC236}">
                <a16:creationId xmlns:a16="http://schemas.microsoft.com/office/drawing/2014/main" id="{714319F3-1F73-4A36-B871-17F666BD7B1C}"/>
              </a:ext>
            </a:extLst>
          </p:cNvPr>
          <p:cNvSpPr/>
          <p:nvPr/>
        </p:nvSpPr>
        <p:spPr>
          <a:xfrm>
            <a:off x="6981453" y="3600014"/>
            <a:ext cx="646331" cy="646331"/>
          </a:xfrm>
          <a:prstGeom prst="rect">
            <a:avLst/>
          </a:prstGeom>
        </p:spPr>
        <p:txBody>
          <a:bodyPr wrap="none">
            <a:spAutoFit/>
          </a:bodyPr>
          <a:lstStyle/>
          <a:p>
            <a:pPr algn="ctr"/>
            <a:r>
              <a:rPr lang="zh-CN" altLang="en-US" dirty="0">
                <a:sym typeface="Symbol" panose="05050102010706020507" pitchFamily="18" charset="2"/>
              </a:rPr>
              <a:t>先验</a:t>
            </a:r>
            <a:endParaRPr lang="en-GB" altLang="zh-CN" dirty="0">
              <a:sym typeface="Symbol" panose="05050102010706020507" pitchFamily="18" charset="2"/>
            </a:endParaRPr>
          </a:p>
          <a:p>
            <a:pPr algn="ctr"/>
            <a:r>
              <a:rPr lang="en-GB" altLang="zh-CN" dirty="0">
                <a:sym typeface="Symbol" panose="05050102010706020507" pitchFamily="18" charset="2"/>
              </a:rPr>
              <a:t>prior</a:t>
            </a:r>
            <a:endParaRPr lang="zh-CN" altLang="en-US" dirty="0"/>
          </a:p>
        </p:txBody>
      </p:sp>
      <p:sp>
        <p:nvSpPr>
          <p:cNvPr id="10" name="矩形 9">
            <a:extLst>
              <a:ext uri="{FF2B5EF4-FFF2-40B4-BE49-F238E27FC236}">
                <a16:creationId xmlns:a16="http://schemas.microsoft.com/office/drawing/2014/main" id="{C16DFB32-78C2-435B-BC80-3004A58094A0}"/>
              </a:ext>
            </a:extLst>
          </p:cNvPr>
          <p:cNvSpPr/>
          <p:nvPr/>
        </p:nvSpPr>
        <p:spPr>
          <a:xfrm>
            <a:off x="3857253" y="3638326"/>
            <a:ext cx="1082348" cy="646331"/>
          </a:xfrm>
          <a:prstGeom prst="rect">
            <a:avLst/>
          </a:prstGeom>
        </p:spPr>
        <p:txBody>
          <a:bodyPr wrap="none">
            <a:spAutoFit/>
          </a:bodyPr>
          <a:lstStyle/>
          <a:p>
            <a:pPr algn="ctr"/>
            <a:r>
              <a:rPr lang="zh-CN" altLang="en-US" dirty="0"/>
              <a:t>后验</a:t>
            </a:r>
            <a:endParaRPr lang="en-GB" altLang="zh-CN" dirty="0"/>
          </a:p>
          <a:p>
            <a:pPr algn="ctr"/>
            <a:r>
              <a:rPr lang="en-GB" altLang="zh-CN" dirty="0"/>
              <a:t>posterior</a:t>
            </a:r>
            <a:endParaRPr lang="zh-CN" altLang="en-US" dirty="0"/>
          </a:p>
        </p:txBody>
      </p:sp>
      <p:sp>
        <p:nvSpPr>
          <p:cNvPr id="11" name="文本框 10">
            <a:extLst>
              <a:ext uri="{FF2B5EF4-FFF2-40B4-BE49-F238E27FC236}">
                <a16:creationId xmlns:a16="http://schemas.microsoft.com/office/drawing/2014/main" id="{11FD5265-FDB5-439A-9D50-EED8FF2E1B44}"/>
              </a:ext>
            </a:extLst>
          </p:cNvPr>
          <p:cNvSpPr txBox="1"/>
          <p:nvPr/>
        </p:nvSpPr>
        <p:spPr>
          <a:xfrm>
            <a:off x="1828800" y="1796534"/>
            <a:ext cx="1569660" cy="369332"/>
          </a:xfrm>
          <a:prstGeom prst="rect">
            <a:avLst/>
          </a:prstGeom>
          <a:noFill/>
        </p:spPr>
        <p:txBody>
          <a:bodyPr wrap="none" rtlCol="0">
            <a:spAutoFit/>
          </a:bodyPr>
          <a:lstStyle/>
          <a:p>
            <a:r>
              <a:rPr lang="zh-CN" altLang="en-US" dirty="0"/>
              <a:t>贝叶斯公式：</a:t>
            </a:r>
          </a:p>
        </p:txBody>
      </p:sp>
    </p:spTree>
    <p:extLst>
      <p:ext uri="{BB962C8B-B14F-4D97-AF65-F5344CB8AC3E}">
        <p14:creationId xmlns:p14="http://schemas.microsoft.com/office/powerpoint/2010/main" val="2730152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从概率角度来看线性回归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E2822B5-77C7-4830-8D48-3E985B6DB9DA}"/>
                  </a:ext>
                </a:extLst>
              </p:cNvPr>
              <p:cNvSpPr>
                <a:spLocks noGrp="1"/>
              </p:cNvSpPr>
              <p:nvPr>
                <p:ph idx="1"/>
              </p:nvPr>
            </p:nvSpPr>
            <p:spPr/>
            <p:txBody>
              <a:bodyPr/>
              <a:lstStyle/>
              <a:p>
                <a:r>
                  <a:rPr lang="zh-CN" altLang="en-US" dirty="0"/>
                  <a:t>假设标签</a:t>
                </a:r>
                <a:r>
                  <a:rPr lang="en-US" altLang="zh-CN" dirty="0"/>
                  <a:t>y</a:t>
                </a:r>
                <a:r>
                  <a:rPr lang="zh-CN" altLang="en-US" dirty="0"/>
                  <a:t>为一个随机变量，其服从以均值为</a:t>
                </a:r>
                <a14:m>
                  <m:oMath xmlns:m="http://schemas.openxmlformats.org/officeDocument/2006/math">
                    <m:r>
                      <a:rPr lang="en-US" altLang="zh-CN" i="1" dirty="0" smtClean="0">
                        <a:latin typeface="Cambria Math" panose="02040503050406030204" pitchFamily="18" charset="0"/>
                        <a:ea typeface="STIX Two Math" panose="02020603050405020304" pitchFamily="18" charset="0"/>
                        <a:cs typeface="STIX Two Math" panose="02020603050405020304" pitchFamily="18" charset="0"/>
                      </a:rPr>
                      <m:t>𝑓</m:t>
                    </m:r>
                    <m:r>
                      <a:rPr lang="en-US" altLang="zh-CN" i="1" dirty="0" smtClean="0">
                        <a:latin typeface="Cambria Math" panose="02040503050406030204" pitchFamily="18" charset="0"/>
                        <a:ea typeface="STIX Two Math" panose="02020603050405020304" pitchFamily="18" charset="0"/>
                        <a:cs typeface="STIX Two Math" panose="02020603050405020304" pitchFamily="18" charset="0"/>
                      </a:rPr>
                      <m:t>(</m:t>
                    </m:r>
                    <m:r>
                      <a:rPr lang="en-US" altLang="zh-CN" i="1" dirty="0" err="1">
                        <a:latin typeface="Cambria Math" panose="02040503050406030204" pitchFamily="18" charset="0"/>
                        <a:ea typeface="STIX Two Math" panose="02020603050405020304" pitchFamily="18" charset="0"/>
                        <a:cs typeface="STIX Two Math" panose="02020603050405020304" pitchFamily="18" charset="0"/>
                      </a:rPr>
                      <m:t>𝑥</m:t>
                    </m:r>
                    <m:r>
                      <a:rPr lang="en-US" altLang="zh-CN" i="1" dirty="0" err="1">
                        <a:latin typeface="Cambria Math" panose="02040503050406030204" pitchFamily="18" charset="0"/>
                        <a:ea typeface="STIX Two Math" panose="02020603050405020304" pitchFamily="18" charset="0"/>
                        <a:cs typeface="STIX Two Math" panose="02020603050405020304" pitchFamily="18" charset="0"/>
                      </a:rPr>
                      <m:t>;</m:t>
                    </m:r>
                    <m:r>
                      <a:rPr lang="en-US" altLang="zh-CN" i="1" dirty="0" err="1">
                        <a:latin typeface="Cambria Math" panose="02040503050406030204" pitchFamily="18" charset="0"/>
                        <a:ea typeface="STIX Two Math" panose="02020603050405020304" pitchFamily="18" charset="0"/>
                        <a:cs typeface="STIX Two Math" panose="02020603050405020304" pitchFamily="18" charset="0"/>
                      </a:rPr>
                      <m:t>𝑤</m:t>
                    </m:r>
                    <m:r>
                      <a:rPr lang="en-US" altLang="zh-CN" i="1" dirty="0">
                        <a:latin typeface="Cambria Math" panose="02040503050406030204" pitchFamily="18" charset="0"/>
                        <a:ea typeface="STIX Two Math" panose="02020603050405020304" pitchFamily="18" charset="0"/>
                        <a:cs typeface="STIX Two Math" panose="02020603050405020304" pitchFamily="18" charset="0"/>
                      </a:rPr>
                      <m:t>) = </m:t>
                    </m:r>
                    <m:sSup>
                      <m:sSupPr>
                        <m:ctrlPr>
                          <a:rPr lang="en-US" altLang="zh-CN" b="0" i="1" dirty="0" smtClean="0">
                            <a:latin typeface="Cambria Math" panose="02040503050406030204" pitchFamily="18" charset="0"/>
                            <a:ea typeface="STIX Two Math" panose="02020603050405020304" pitchFamily="18" charset="0"/>
                            <a:cs typeface="STIX Two Math" panose="02020603050405020304" pitchFamily="18" charset="0"/>
                          </a:rPr>
                        </m:ctrlPr>
                      </m:sSupPr>
                      <m:e>
                        <m:r>
                          <a:rPr lang="en-US" altLang="zh-CN" i="1" dirty="0">
                            <a:latin typeface="Cambria Math" panose="02040503050406030204" pitchFamily="18" charset="0"/>
                            <a:ea typeface="STIX Two Math" panose="02020603050405020304" pitchFamily="18" charset="0"/>
                            <a:cs typeface="STIX Two Math" panose="02020603050405020304" pitchFamily="18" charset="0"/>
                          </a:rPr>
                          <m:t>𝑤</m:t>
                        </m:r>
                      </m:e>
                      <m:sup>
                        <m:r>
                          <a:rPr lang="en-US" altLang="zh-CN" i="1" dirty="0">
                            <a:latin typeface="Cambria Math" panose="02040503050406030204" pitchFamily="18" charset="0"/>
                            <a:ea typeface="STIX Two Math" panose="02020603050405020304" pitchFamily="18" charset="0"/>
                            <a:cs typeface="STIX Two Math" panose="02020603050405020304" pitchFamily="18" charset="0"/>
                          </a:rPr>
                          <m:t>𝑇</m:t>
                        </m:r>
                      </m:sup>
                    </m:sSup>
                    <m:r>
                      <a:rPr lang="en-US" altLang="zh-CN" i="1" dirty="0">
                        <a:latin typeface="Cambria Math" panose="02040503050406030204" pitchFamily="18" charset="0"/>
                        <a:ea typeface="STIX Two Math" panose="02020603050405020304" pitchFamily="18" charset="0"/>
                        <a:cs typeface="STIX Two Math" panose="02020603050405020304" pitchFamily="18" charset="0"/>
                      </a:rPr>
                      <m:t>𝑥</m:t>
                    </m:r>
                  </m:oMath>
                </a14:m>
                <a:r>
                  <a:rPr lang="zh-CN" altLang="en-US" dirty="0"/>
                  <a:t>，方差为</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𝜎</m:t>
                        </m:r>
                      </m:e>
                      <m:sup>
                        <m:r>
                          <a:rPr lang="en-US" altLang="zh-CN" i="1" dirty="0" smtClean="0">
                            <a:latin typeface="Cambria Math" panose="02040503050406030204" pitchFamily="18" charset="0"/>
                          </a:rPr>
                          <m:t>2</m:t>
                        </m:r>
                      </m:sup>
                    </m:sSup>
                  </m:oMath>
                </a14:m>
                <a:r>
                  <a:rPr lang="en-US" altLang="zh-CN" dirty="0"/>
                  <a:t> </a:t>
                </a:r>
                <a:r>
                  <a:rPr lang="zh-CN" altLang="en-US" dirty="0"/>
                  <a:t>的高斯分布。</a:t>
                </a:r>
                <a:endParaRPr lang="en-US" altLang="zh-CN" dirty="0"/>
              </a:p>
              <a:p>
                <a:endParaRPr lang="en-US" altLang="zh-CN" dirty="0"/>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2E2822B5-77C7-4830-8D48-3E985B6DB9DA}"/>
                  </a:ext>
                </a:extLst>
              </p:cNvPr>
              <p:cNvSpPr>
                <a:spLocks noGrp="1" noRot="1" noChangeAspect="1" noMove="1" noResize="1" noEditPoints="1" noAdjustHandles="1" noChangeArrowheads="1" noChangeShapeType="1" noTextEdit="1"/>
              </p:cNvSpPr>
              <p:nvPr>
                <p:ph sz="quarter" idx="1"/>
              </p:nvPr>
            </p:nvSpPr>
            <p:spPr>
              <a:blipFill>
                <a:blip r:embed="rId4"/>
                <a:stretch>
                  <a:fillRect l="-556" t="-1111"/>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AB8CFD09-2F83-4FE7-B283-AB9B9782B2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0" y="2209801"/>
            <a:ext cx="4245560" cy="1066005"/>
          </a:xfrm>
          <a:prstGeom prst="rect">
            <a:avLst/>
          </a:prstGeom>
        </p:spPr>
      </p:pic>
      <p:pic>
        <p:nvPicPr>
          <p:cNvPr id="16" name="图片 15">
            <a:extLst>
              <a:ext uri="{FF2B5EF4-FFF2-40B4-BE49-F238E27FC236}">
                <a16:creationId xmlns:a16="http://schemas.microsoft.com/office/drawing/2014/main" id="{43846430-DE21-4AFC-963B-29E2009227EF}"/>
              </a:ext>
            </a:extLst>
          </p:cNvPr>
          <p:cNvPicPr>
            <a:picLocks noChangeAspect="1"/>
          </p:cNvPicPr>
          <p:nvPr/>
        </p:nvPicPr>
        <p:blipFill>
          <a:blip r:embed="rId6"/>
          <a:stretch>
            <a:fillRect/>
          </a:stretch>
        </p:blipFill>
        <p:spPr>
          <a:xfrm>
            <a:off x="3276600" y="3275806"/>
            <a:ext cx="4953000" cy="3063491"/>
          </a:xfrm>
          <a:prstGeom prst="rect">
            <a:avLst/>
          </a:prstGeom>
        </p:spPr>
      </p:pic>
    </p:spTree>
    <p:extLst>
      <p:ext uri="{BB962C8B-B14F-4D97-AF65-F5344CB8AC3E}">
        <p14:creationId xmlns:p14="http://schemas.microsoft.com/office/powerpoint/2010/main" val="278512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线性回归中的似然函数</a:t>
            </a:r>
          </a:p>
        </p:txBody>
      </p:sp>
      <p:sp>
        <p:nvSpPr>
          <p:cNvPr id="3" name="内容占位符 2">
            <a:extLst>
              <a:ext uri="{FF2B5EF4-FFF2-40B4-BE49-F238E27FC236}">
                <a16:creationId xmlns:a16="http://schemas.microsoft.com/office/drawing/2014/main" id="{2E2822B5-77C7-4830-8D48-3E985B6DB9DA}"/>
              </a:ext>
            </a:extLst>
          </p:cNvPr>
          <p:cNvSpPr>
            <a:spLocks noGrp="1"/>
          </p:cNvSpPr>
          <p:nvPr>
            <p:ph idx="1"/>
          </p:nvPr>
        </p:nvSpPr>
        <p:spPr/>
        <p:txBody>
          <a:bodyPr/>
          <a:lstStyle/>
          <a:p>
            <a:endParaRPr lang="en-US" altLang="zh-CN" dirty="0"/>
          </a:p>
          <a:p>
            <a:endParaRPr lang="en-US" altLang="zh-CN" dirty="0"/>
          </a:p>
          <a:p>
            <a:r>
              <a:rPr lang="zh-CN" altLang="en-US" dirty="0"/>
              <a:t>参数</a:t>
            </a:r>
            <a:r>
              <a:rPr lang="en-US" altLang="zh-CN" dirty="0"/>
              <a:t>w</a:t>
            </a:r>
            <a:r>
              <a:rPr lang="zh-CN" altLang="en-US" dirty="0"/>
              <a:t>在训练集</a:t>
            </a:r>
            <a:r>
              <a:rPr lang="en-US" altLang="zh-CN" dirty="0"/>
              <a:t>D</a:t>
            </a:r>
            <a:r>
              <a:rPr lang="zh-CN" altLang="en-US" dirty="0"/>
              <a:t>上的</a:t>
            </a:r>
            <a:r>
              <a:rPr lang="zh-CN" altLang="en-US" dirty="0">
                <a:solidFill>
                  <a:srgbClr val="FF0000"/>
                </a:solidFill>
              </a:rPr>
              <a:t>似然函数</a:t>
            </a:r>
            <a:r>
              <a:rPr lang="zh-CN" altLang="en-US" dirty="0"/>
              <a:t>（</a:t>
            </a:r>
            <a:r>
              <a:rPr lang="en-US" altLang="zh-CN" dirty="0"/>
              <a:t>Likelihood</a:t>
            </a:r>
            <a:r>
              <a:rPr lang="zh-CN" altLang="en-US" dirty="0"/>
              <a:t>）为</a:t>
            </a:r>
          </a:p>
        </p:txBody>
      </p:sp>
      <p:pic>
        <p:nvPicPr>
          <p:cNvPr id="12" name="图片 11">
            <a:extLst>
              <a:ext uri="{FF2B5EF4-FFF2-40B4-BE49-F238E27FC236}">
                <a16:creationId xmlns:a16="http://schemas.microsoft.com/office/drawing/2014/main" id="{D1E37732-21D4-47D2-B92A-755265106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1" y="3200400"/>
            <a:ext cx="3399121" cy="1370682"/>
          </a:xfrm>
          <a:prstGeom prst="rect">
            <a:avLst/>
          </a:prstGeom>
        </p:spPr>
      </p:pic>
    </p:spTree>
    <p:extLst>
      <p:ext uri="{BB962C8B-B14F-4D97-AF65-F5344CB8AC3E}">
        <p14:creationId xmlns:p14="http://schemas.microsoft.com/office/powerpoint/2010/main" val="101921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a:t>最大似然估计</a:t>
            </a:r>
            <a:endParaRPr lang="zh-CN" altLang="en-US" dirty="0"/>
          </a:p>
        </p:txBody>
      </p:sp>
      <p:sp>
        <p:nvSpPr>
          <p:cNvPr id="3" name="内容占位符 2">
            <a:extLst>
              <a:ext uri="{FF2B5EF4-FFF2-40B4-BE49-F238E27FC236}">
                <a16:creationId xmlns:a16="http://schemas.microsoft.com/office/drawing/2014/main" id="{2E2822B5-77C7-4830-8D48-3E985B6DB9DA}"/>
              </a:ext>
            </a:extLst>
          </p:cNvPr>
          <p:cNvSpPr>
            <a:spLocks noGrp="1"/>
          </p:cNvSpPr>
          <p:nvPr>
            <p:ph idx="1"/>
          </p:nvPr>
        </p:nvSpPr>
        <p:spPr/>
        <p:txBody>
          <a:bodyPr/>
          <a:lstStyle/>
          <a:p>
            <a:r>
              <a:rPr lang="zh-CN" altLang="en-US"/>
              <a:t>最大似然估计（</a:t>
            </a:r>
            <a:r>
              <a:rPr lang="en-US" altLang="zh-CN"/>
              <a:t>Maximum Likelihood Estimate</a:t>
            </a:r>
            <a:r>
              <a:rPr lang="zh-CN" altLang="en-US"/>
              <a:t>，</a:t>
            </a:r>
            <a:r>
              <a:rPr lang="en-US" altLang="zh-CN"/>
              <a:t>MLE</a:t>
            </a:r>
            <a:r>
              <a:rPr lang="zh-CN" altLang="en-US"/>
              <a:t>）</a:t>
            </a:r>
            <a:endParaRPr lang="en-US" altLang="zh-CN"/>
          </a:p>
          <a:p>
            <a:pPr lvl="1"/>
            <a:r>
              <a:rPr lang="zh-CN" altLang="en-US"/>
              <a:t>是指找到一组参数</a:t>
            </a:r>
            <a:r>
              <a:rPr lang="en-US" altLang="zh-CN"/>
              <a:t>w</a:t>
            </a:r>
            <a:r>
              <a:rPr lang="zh-CN" altLang="en-US"/>
              <a:t>使得似然函数</a:t>
            </a:r>
            <a:r>
              <a:rPr lang="en-US" altLang="zh-CN"/>
              <a:t>p(y|X;w,σ)</a:t>
            </a:r>
            <a:r>
              <a:rPr lang="zh-CN" altLang="en-US"/>
              <a:t>最大</a:t>
            </a:r>
            <a:endParaRPr lang="zh-CN" altLang="en-US" dirty="0"/>
          </a:p>
        </p:txBody>
      </p:sp>
      <p:pic>
        <p:nvPicPr>
          <p:cNvPr id="7" name="图片 6">
            <a:extLst>
              <a:ext uri="{FF2B5EF4-FFF2-40B4-BE49-F238E27FC236}">
                <a16:creationId xmlns:a16="http://schemas.microsoft.com/office/drawing/2014/main" id="{C0C337FE-C557-44CD-986B-30593E18D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352801"/>
            <a:ext cx="2841246" cy="778349"/>
          </a:xfrm>
          <a:prstGeom prst="rect">
            <a:avLst/>
          </a:prstGeom>
        </p:spPr>
      </p:pic>
      <p:pic>
        <p:nvPicPr>
          <p:cNvPr id="10" name="图片 9">
            <a:extLst>
              <a:ext uri="{FF2B5EF4-FFF2-40B4-BE49-F238E27FC236}">
                <a16:creationId xmlns:a16="http://schemas.microsoft.com/office/drawing/2014/main" id="{A4D137A2-F60A-410E-89FE-EECA53CE7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5548" y="4786064"/>
            <a:ext cx="2645298" cy="669489"/>
          </a:xfrm>
          <a:prstGeom prst="rect">
            <a:avLst/>
          </a:prstGeom>
        </p:spPr>
      </p:pic>
      <p:sp>
        <p:nvSpPr>
          <p:cNvPr id="11" name="箭头: 下 10">
            <a:extLst>
              <a:ext uri="{FF2B5EF4-FFF2-40B4-BE49-F238E27FC236}">
                <a16:creationId xmlns:a16="http://schemas.microsoft.com/office/drawing/2014/main" id="{E6F21715-D51F-4CD8-AED4-C89281686FA5}"/>
              </a:ext>
            </a:extLst>
          </p:cNvPr>
          <p:cNvSpPr/>
          <p:nvPr/>
        </p:nvSpPr>
        <p:spPr>
          <a:xfrm>
            <a:off x="5569620" y="4182219"/>
            <a:ext cx="366960" cy="550962"/>
          </a:xfrm>
          <a:prstGeom prst="downArrow">
            <a:avLst/>
          </a:prstGeom>
        </p:spPr>
        <p:style>
          <a:lnRef idx="2">
            <a:schemeClr val="dk1"/>
          </a:lnRef>
          <a:fillRef idx="1">
            <a:schemeClr val="lt1"/>
          </a:fillRef>
          <a:effectRef idx="0">
            <a:schemeClr val="dk1"/>
          </a:effectRef>
          <a:fontRef idx="minor">
            <a:schemeClr val="dk1"/>
          </a:fontRef>
        </p:style>
        <p:txBody>
          <a:bodyPr wrap="none" rtlCol="0" anchor="ctr">
            <a:spAutoFit/>
          </a:bodyPr>
          <a:lstStyle/>
          <a:p>
            <a:pPr algn="ctr"/>
            <a:endParaRPr lang="zh-CN" altLang="en-US" sz="2400" dirty="0"/>
          </a:p>
        </p:txBody>
      </p:sp>
    </p:spTree>
    <p:extLst>
      <p:ext uri="{BB962C8B-B14F-4D97-AF65-F5344CB8AC3E}">
        <p14:creationId xmlns:p14="http://schemas.microsoft.com/office/powerpoint/2010/main" val="1274740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99C8D0-0815-4E13-94B1-3D02D53EB295}"/>
              </a:ext>
            </a:extLst>
          </p:cNvPr>
          <p:cNvSpPr>
            <a:spLocks noGrp="1"/>
          </p:cNvSpPr>
          <p:nvPr>
            <p:ph type="ctrTitle"/>
          </p:nvPr>
        </p:nvSpPr>
        <p:spPr/>
        <p:txBody>
          <a:bodyPr/>
          <a:lstStyle/>
          <a:p>
            <a:r>
              <a:rPr lang="zh-CN" altLang="en-US" dirty="0"/>
              <a:t>最大后验估计</a:t>
            </a:r>
          </a:p>
        </p:txBody>
      </p:sp>
    </p:spTree>
    <p:extLst>
      <p:ext uri="{BB962C8B-B14F-4D97-AF65-F5344CB8AC3E}">
        <p14:creationId xmlns:p14="http://schemas.microsoft.com/office/powerpoint/2010/main" val="103693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BF8B0512-B0CF-4489-A60A-6CFA645B4EF1}"/>
              </a:ext>
            </a:extLst>
          </p:cNvPr>
          <p:cNvSpPr>
            <a:spLocks noGrp="1"/>
          </p:cNvSpPr>
          <p:nvPr>
            <p:ph idx="1"/>
          </p:nvPr>
        </p:nvSpPr>
        <p:spPr/>
        <p:txBody>
          <a:bodyPr/>
          <a:lstStyle/>
          <a:p>
            <a:r>
              <a:rPr lang="zh-CN" altLang="en-US" dirty="0"/>
              <a:t>现实世界的问题都比较复杂</a:t>
            </a:r>
            <a:endParaRPr lang="en-US" altLang="zh-CN" dirty="0"/>
          </a:p>
          <a:p>
            <a:pPr lvl="1"/>
            <a:r>
              <a:rPr lang="zh-CN" altLang="en-US" dirty="0"/>
              <a:t>很难通过规则来手工实现</a:t>
            </a:r>
            <a:endParaRPr lang="en-US" altLang="zh-CN" dirty="0"/>
          </a:p>
          <a:p>
            <a:pPr lvl="1"/>
            <a:endParaRPr lang="en-US" altLang="zh-CN" dirty="0"/>
          </a:p>
        </p:txBody>
      </p:sp>
      <p:sp>
        <p:nvSpPr>
          <p:cNvPr id="2" name="标题 1"/>
          <p:cNvSpPr>
            <a:spLocks noGrp="1"/>
          </p:cNvSpPr>
          <p:nvPr>
            <p:ph type="title"/>
          </p:nvPr>
        </p:nvSpPr>
        <p:spPr/>
        <p:txBody>
          <a:bodyPr/>
          <a:lstStyle/>
          <a:p>
            <a:r>
              <a:rPr lang="zh-CN" altLang="en-US"/>
              <a:t>为什么要“机器学习”？</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290365" y="1538271"/>
            <a:ext cx="4153009" cy="1534926"/>
          </a:xfrm>
          <a:prstGeom prst="rect">
            <a:avLst/>
          </a:prstGeom>
        </p:spPr>
      </p:pic>
      <p:pic>
        <p:nvPicPr>
          <p:cNvPr id="3074" name="Picture 2" descr="âPattern Recognition handwrite number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772400" y="3581400"/>
            <a:ext cx="3670974" cy="216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337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4AA8F-30EA-4324-87BE-7BFC41F8D63D}"/>
              </a:ext>
            </a:extLst>
          </p:cNvPr>
          <p:cNvSpPr>
            <a:spLocks noGrp="1"/>
          </p:cNvSpPr>
          <p:nvPr>
            <p:ph type="title"/>
          </p:nvPr>
        </p:nvSpPr>
        <p:spPr/>
        <p:txBody>
          <a:bodyPr/>
          <a:lstStyle/>
          <a:p>
            <a:r>
              <a:rPr lang="zh-CN" altLang="en-US" dirty="0"/>
              <a:t>最大后验估计</a:t>
            </a:r>
          </a:p>
        </p:txBody>
      </p:sp>
      <p:sp>
        <p:nvSpPr>
          <p:cNvPr id="9" name="矩形 8">
            <a:extLst>
              <a:ext uri="{FF2B5EF4-FFF2-40B4-BE49-F238E27FC236}">
                <a16:creationId xmlns:a16="http://schemas.microsoft.com/office/drawing/2014/main" id="{25EEB446-E898-4477-BDF9-C13FE80993DF}"/>
              </a:ext>
            </a:extLst>
          </p:cNvPr>
          <p:cNvSpPr/>
          <p:nvPr/>
        </p:nvSpPr>
        <p:spPr>
          <a:xfrm>
            <a:off x="5446566" y="2586348"/>
            <a:ext cx="1146468" cy="646331"/>
          </a:xfrm>
          <a:prstGeom prst="rect">
            <a:avLst/>
          </a:prstGeom>
        </p:spPr>
        <p:txBody>
          <a:bodyPr wrap="none">
            <a:spAutoFit/>
          </a:bodyPr>
          <a:lstStyle/>
          <a:p>
            <a:pPr algn="ctr"/>
            <a:r>
              <a:rPr lang="zh-CN" altLang="en-US" dirty="0">
                <a:solidFill>
                  <a:srgbClr val="FF0000"/>
                </a:solidFill>
                <a:sym typeface="Symbol" panose="05050102010706020507" pitchFamily="18" charset="2"/>
              </a:rPr>
              <a:t>似然</a:t>
            </a:r>
            <a:endParaRPr lang="en-GB" altLang="zh-CN" dirty="0">
              <a:solidFill>
                <a:srgbClr val="FF0000"/>
              </a:solidFill>
              <a:sym typeface="Symbol" panose="05050102010706020507" pitchFamily="18" charset="2"/>
            </a:endParaRPr>
          </a:p>
          <a:p>
            <a:pPr algn="ctr"/>
            <a:r>
              <a:rPr lang="en-GB" altLang="zh-CN" dirty="0">
                <a:solidFill>
                  <a:srgbClr val="FF0000"/>
                </a:solidFill>
                <a:sym typeface="Symbol" panose="05050102010706020507" pitchFamily="18" charset="2"/>
              </a:rPr>
              <a:t>likelihood</a:t>
            </a:r>
            <a:endParaRPr lang="zh-CN" altLang="en-US" dirty="0">
              <a:solidFill>
                <a:srgbClr val="FF0000"/>
              </a:solidFill>
            </a:endParaRPr>
          </a:p>
        </p:txBody>
      </p:sp>
      <p:sp>
        <p:nvSpPr>
          <p:cNvPr id="10" name="矩形 9">
            <a:extLst>
              <a:ext uri="{FF2B5EF4-FFF2-40B4-BE49-F238E27FC236}">
                <a16:creationId xmlns:a16="http://schemas.microsoft.com/office/drawing/2014/main" id="{11BB01A8-3D66-42A5-9AE1-091E529C088C}"/>
              </a:ext>
            </a:extLst>
          </p:cNvPr>
          <p:cNvSpPr/>
          <p:nvPr/>
        </p:nvSpPr>
        <p:spPr>
          <a:xfrm>
            <a:off x="7095985" y="2563361"/>
            <a:ext cx="646331" cy="646331"/>
          </a:xfrm>
          <a:prstGeom prst="rect">
            <a:avLst/>
          </a:prstGeom>
        </p:spPr>
        <p:txBody>
          <a:bodyPr wrap="none">
            <a:spAutoFit/>
          </a:bodyPr>
          <a:lstStyle/>
          <a:p>
            <a:pPr algn="ctr"/>
            <a:r>
              <a:rPr lang="zh-CN" altLang="en-US" dirty="0">
                <a:sym typeface="Symbol" panose="05050102010706020507" pitchFamily="18" charset="2"/>
              </a:rPr>
              <a:t>先验</a:t>
            </a:r>
            <a:endParaRPr lang="en-GB" altLang="zh-CN" dirty="0">
              <a:sym typeface="Symbol" panose="05050102010706020507" pitchFamily="18" charset="2"/>
            </a:endParaRPr>
          </a:p>
          <a:p>
            <a:pPr algn="ctr"/>
            <a:r>
              <a:rPr lang="en-GB" altLang="zh-CN" dirty="0">
                <a:sym typeface="Symbol" panose="05050102010706020507" pitchFamily="18" charset="2"/>
              </a:rPr>
              <a:t>prior</a:t>
            </a:r>
            <a:endParaRPr lang="zh-CN" altLang="en-US" dirty="0"/>
          </a:p>
        </p:txBody>
      </p:sp>
      <p:sp>
        <p:nvSpPr>
          <p:cNvPr id="11" name="矩形 10">
            <a:extLst>
              <a:ext uri="{FF2B5EF4-FFF2-40B4-BE49-F238E27FC236}">
                <a16:creationId xmlns:a16="http://schemas.microsoft.com/office/drawing/2014/main" id="{42EF5C98-7868-4C20-8C6B-7E34B13CACB6}"/>
              </a:ext>
            </a:extLst>
          </p:cNvPr>
          <p:cNvSpPr/>
          <p:nvPr/>
        </p:nvSpPr>
        <p:spPr>
          <a:xfrm>
            <a:off x="3429000" y="2545944"/>
            <a:ext cx="1082348" cy="646331"/>
          </a:xfrm>
          <a:prstGeom prst="rect">
            <a:avLst/>
          </a:prstGeom>
        </p:spPr>
        <p:txBody>
          <a:bodyPr wrap="none">
            <a:spAutoFit/>
          </a:bodyPr>
          <a:lstStyle/>
          <a:p>
            <a:pPr algn="ctr"/>
            <a:r>
              <a:rPr lang="zh-CN" altLang="en-US" dirty="0"/>
              <a:t>后验</a:t>
            </a:r>
            <a:endParaRPr lang="en-GB" altLang="zh-CN" dirty="0"/>
          </a:p>
          <a:p>
            <a:pPr algn="ctr"/>
            <a:r>
              <a:rPr lang="en-GB" altLang="zh-CN" dirty="0"/>
              <a:t>posterior</a:t>
            </a:r>
            <a:endParaRPr lang="zh-CN" altLang="en-US" dirty="0"/>
          </a:p>
        </p:txBody>
      </p:sp>
      <p:pic>
        <p:nvPicPr>
          <p:cNvPr id="13" name="图片 12">
            <a:extLst>
              <a:ext uri="{FF2B5EF4-FFF2-40B4-BE49-F238E27FC236}">
                <a16:creationId xmlns:a16="http://schemas.microsoft.com/office/drawing/2014/main" id="{948ABDA2-1A63-48D2-8E68-9AABEFD9D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4237" y="2135887"/>
            <a:ext cx="2770487" cy="636831"/>
          </a:xfrm>
          <a:prstGeom prst="rect">
            <a:avLst/>
          </a:prstGeom>
        </p:spPr>
      </p:pic>
      <p:pic>
        <p:nvPicPr>
          <p:cNvPr id="15" name="图片 14">
            <a:extLst>
              <a:ext uri="{FF2B5EF4-FFF2-40B4-BE49-F238E27FC236}">
                <a16:creationId xmlns:a16="http://schemas.microsoft.com/office/drawing/2014/main" id="{3D3FE27A-3F81-4E6D-A9CE-FB31F4BE2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1219200"/>
            <a:ext cx="4310880" cy="1149568"/>
          </a:xfrm>
          <a:prstGeom prst="rect">
            <a:avLst/>
          </a:prstGeom>
        </p:spPr>
      </p:pic>
      <p:pic>
        <p:nvPicPr>
          <p:cNvPr id="4" name="图片 3">
            <a:extLst>
              <a:ext uri="{FF2B5EF4-FFF2-40B4-BE49-F238E27FC236}">
                <a16:creationId xmlns:a16="http://schemas.microsoft.com/office/drawing/2014/main" id="{24C333C4-AEA0-4819-AD03-DB3F85DBE6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00" y="3835711"/>
            <a:ext cx="6610800" cy="2133600"/>
          </a:xfrm>
          <a:prstGeom prst="rect">
            <a:avLst/>
          </a:prstGeom>
        </p:spPr>
      </p:pic>
      <p:cxnSp>
        <p:nvCxnSpPr>
          <p:cNvPr id="7" name="直接连接符 6">
            <a:extLst>
              <a:ext uri="{FF2B5EF4-FFF2-40B4-BE49-F238E27FC236}">
                <a16:creationId xmlns:a16="http://schemas.microsoft.com/office/drawing/2014/main" id="{3F2D60C5-8A3B-4CA7-81CA-A06D78D7D171}"/>
              </a:ext>
            </a:extLst>
          </p:cNvPr>
          <p:cNvCxnSpPr/>
          <p:nvPr/>
        </p:nvCxnSpPr>
        <p:spPr>
          <a:xfrm>
            <a:off x="5446566" y="2438400"/>
            <a:ext cx="133523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2" name="直接连接符 11">
            <a:extLst>
              <a:ext uri="{FF2B5EF4-FFF2-40B4-BE49-F238E27FC236}">
                <a16:creationId xmlns:a16="http://schemas.microsoft.com/office/drawing/2014/main" id="{C047FA0A-D543-4B57-9A21-BA9DECC504FD}"/>
              </a:ext>
            </a:extLst>
          </p:cNvPr>
          <p:cNvCxnSpPr/>
          <p:nvPr/>
        </p:nvCxnSpPr>
        <p:spPr>
          <a:xfrm>
            <a:off x="5105400" y="5969311"/>
            <a:ext cx="18288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6" name="直接连接符 15">
            <a:extLst>
              <a:ext uri="{FF2B5EF4-FFF2-40B4-BE49-F238E27FC236}">
                <a16:creationId xmlns:a16="http://schemas.microsoft.com/office/drawing/2014/main" id="{3F85D5D1-B3F4-461B-9E4A-E58D3F0F38EE}"/>
              </a:ext>
            </a:extLst>
          </p:cNvPr>
          <p:cNvCxnSpPr>
            <a:cxnSpLocks/>
          </p:cNvCxnSpPr>
          <p:nvPr/>
        </p:nvCxnSpPr>
        <p:spPr>
          <a:xfrm>
            <a:off x="7315200" y="5962825"/>
            <a:ext cx="914400" cy="0"/>
          </a:xfrm>
          <a:prstGeom prst="line">
            <a:avLst/>
          </a:prstGeom>
        </p:spPr>
        <p:style>
          <a:lnRef idx="3">
            <a:schemeClr val="accent3"/>
          </a:lnRef>
          <a:fillRef idx="0">
            <a:schemeClr val="accent3"/>
          </a:fillRef>
          <a:effectRef idx="2">
            <a:schemeClr val="accent3"/>
          </a:effectRef>
          <a:fontRef idx="minor">
            <a:schemeClr val="tx1"/>
          </a:fontRef>
        </p:style>
      </p:cxnSp>
      <p:sp>
        <p:nvSpPr>
          <p:cNvPr id="17" name="矩形 16">
            <a:extLst>
              <a:ext uri="{FF2B5EF4-FFF2-40B4-BE49-F238E27FC236}">
                <a16:creationId xmlns:a16="http://schemas.microsoft.com/office/drawing/2014/main" id="{3065F08E-3352-44E3-81BB-1AA20481C337}"/>
              </a:ext>
            </a:extLst>
          </p:cNvPr>
          <p:cNvSpPr/>
          <p:nvPr/>
        </p:nvSpPr>
        <p:spPr>
          <a:xfrm>
            <a:off x="8968165" y="5715000"/>
            <a:ext cx="1338828" cy="369332"/>
          </a:xfrm>
          <a:prstGeom prst="rect">
            <a:avLst/>
          </a:prstGeom>
        </p:spPr>
        <p:txBody>
          <a:bodyPr wrap="none">
            <a:spAutoFit/>
          </a:bodyPr>
          <a:lstStyle/>
          <a:p>
            <a:r>
              <a:rPr lang="zh-CN" altLang="en-US" dirty="0"/>
              <a:t>正则化系数</a:t>
            </a:r>
          </a:p>
        </p:txBody>
      </p:sp>
      <p:pic>
        <p:nvPicPr>
          <p:cNvPr id="19" name="图片 18">
            <a:extLst>
              <a:ext uri="{FF2B5EF4-FFF2-40B4-BE49-F238E27FC236}">
                <a16:creationId xmlns:a16="http://schemas.microsoft.com/office/drawing/2014/main" id="{65C2D406-C8C1-4792-ACE9-0F4B9CA777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63200" y="5736940"/>
            <a:ext cx="1066828" cy="451769"/>
          </a:xfrm>
          <a:prstGeom prst="rect">
            <a:avLst/>
          </a:prstGeom>
        </p:spPr>
      </p:pic>
    </p:spTree>
    <p:custDataLst>
      <p:tags r:id="rId1"/>
    </p:custDataLst>
    <p:extLst>
      <p:ext uri="{BB962C8B-B14F-4D97-AF65-F5344CB8AC3E}">
        <p14:creationId xmlns:p14="http://schemas.microsoft.com/office/powerpoint/2010/main" val="303284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A8985-E8AB-4BCB-BD97-08298E7DED9A}"/>
              </a:ext>
            </a:extLst>
          </p:cNvPr>
          <p:cNvSpPr>
            <a:spLocks noGrp="1"/>
          </p:cNvSpPr>
          <p:nvPr>
            <p:ph type="title"/>
          </p:nvPr>
        </p:nvSpPr>
        <p:spPr/>
        <p:txBody>
          <a:bodyPr/>
          <a:lstStyle/>
          <a:p>
            <a:r>
              <a:rPr lang="zh-CN" altLang="en-US" dirty="0"/>
              <a:t>总结</a:t>
            </a:r>
          </a:p>
        </p:txBody>
      </p:sp>
      <p:graphicFrame>
        <p:nvGraphicFramePr>
          <p:cNvPr id="3" name="表格 2">
            <a:extLst>
              <a:ext uri="{FF2B5EF4-FFF2-40B4-BE49-F238E27FC236}">
                <a16:creationId xmlns:a16="http://schemas.microsoft.com/office/drawing/2014/main" id="{5E7D4335-D978-4CDF-A666-F6CFC565B302}"/>
              </a:ext>
            </a:extLst>
          </p:cNvPr>
          <p:cNvGraphicFramePr>
            <a:graphicFrameLocks noGrp="1"/>
          </p:cNvGraphicFramePr>
          <p:nvPr>
            <p:extLst>
              <p:ext uri="{D42A27DB-BD31-4B8C-83A1-F6EECF244321}">
                <p14:modId xmlns:p14="http://schemas.microsoft.com/office/powerpoint/2010/main" val="3572393348"/>
              </p:ext>
            </p:extLst>
          </p:nvPr>
        </p:nvGraphicFramePr>
        <p:xfrm>
          <a:off x="838200" y="1901291"/>
          <a:ext cx="9144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005463710"/>
                    </a:ext>
                  </a:extLst>
                </a:gridCol>
                <a:gridCol w="3048000">
                  <a:extLst>
                    <a:ext uri="{9D8B030D-6E8A-4147-A177-3AD203B41FA5}">
                      <a16:colId xmlns:a16="http://schemas.microsoft.com/office/drawing/2014/main" val="111326869"/>
                    </a:ext>
                  </a:extLst>
                </a:gridCol>
                <a:gridCol w="3048000">
                  <a:extLst>
                    <a:ext uri="{9D8B030D-6E8A-4147-A177-3AD203B41FA5}">
                      <a16:colId xmlns:a16="http://schemas.microsoft.com/office/drawing/2014/main" val="3585889453"/>
                    </a:ext>
                  </a:extLst>
                </a:gridCol>
              </a:tblGrid>
              <a:tr h="370840">
                <a:tc>
                  <a:txBody>
                    <a:bodyPr/>
                    <a:lstStyle/>
                    <a:p>
                      <a:pPr algn="ctr"/>
                      <a:endParaRPr lang="zh-CN" altLang="en-US" sz="3200" dirty="0"/>
                    </a:p>
                  </a:txBody>
                  <a:tcPr/>
                </a:tc>
                <a:tc>
                  <a:txBody>
                    <a:bodyPr/>
                    <a:lstStyle/>
                    <a:p>
                      <a:pPr algn="ctr"/>
                      <a:r>
                        <a:rPr lang="zh-CN" altLang="en-US" sz="3200" dirty="0"/>
                        <a:t>无先验</a:t>
                      </a:r>
                    </a:p>
                  </a:txBody>
                  <a:tcPr/>
                </a:tc>
                <a:tc>
                  <a:txBody>
                    <a:bodyPr/>
                    <a:lstStyle/>
                    <a:p>
                      <a:pPr algn="ctr"/>
                      <a:r>
                        <a:rPr lang="zh-CN" altLang="en-US" sz="3200" dirty="0"/>
                        <a:t>引入先验</a:t>
                      </a:r>
                    </a:p>
                  </a:txBody>
                  <a:tcPr/>
                </a:tc>
                <a:extLst>
                  <a:ext uri="{0D108BD9-81ED-4DB2-BD59-A6C34878D82A}">
                    <a16:rowId xmlns:a16="http://schemas.microsoft.com/office/drawing/2014/main" val="4258838540"/>
                  </a:ext>
                </a:extLst>
              </a:tr>
              <a:tr h="370840">
                <a:tc>
                  <a:txBody>
                    <a:bodyPr/>
                    <a:lstStyle/>
                    <a:p>
                      <a:pPr algn="ctr"/>
                      <a:r>
                        <a:rPr lang="zh-CN" altLang="en-US" sz="3200" dirty="0"/>
                        <a:t>平方误差</a:t>
                      </a:r>
                    </a:p>
                  </a:txBody>
                  <a:tcPr/>
                </a:tc>
                <a:tc>
                  <a:txBody>
                    <a:bodyPr/>
                    <a:lstStyle/>
                    <a:p>
                      <a:pPr algn="ctr"/>
                      <a:r>
                        <a:rPr lang="zh-CN" altLang="en-US" sz="3200" dirty="0"/>
                        <a:t>经验风险</a:t>
                      </a:r>
                      <a:endParaRPr lang="en-US" altLang="zh-CN" sz="3200" dirty="0"/>
                    </a:p>
                    <a:p>
                      <a:pPr algn="ctr"/>
                      <a:r>
                        <a:rPr lang="zh-CN" altLang="en-US" sz="3200" dirty="0"/>
                        <a:t>最小化</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t>结构风险</a:t>
                      </a:r>
                      <a:endParaRPr lang="en-US" altLang="zh-CN" sz="3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t>最小化</a:t>
                      </a:r>
                    </a:p>
                  </a:txBody>
                  <a:tcPr/>
                </a:tc>
                <a:extLst>
                  <a:ext uri="{0D108BD9-81ED-4DB2-BD59-A6C34878D82A}">
                    <a16:rowId xmlns:a16="http://schemas.microsoft.com/office/drawing/2014/main" val="2423741835"/>
                  </a:ext>
                </a:extLst>
              </a:tr>
              <a:tr h="370840">
                <a:tc>
                  <a:txBody>
                    <a:bodyPr/>
                    <a:lstStyle/>
                    <a:p>
                      <a:pPr algn="ctr"/>
                      <a:r>
                        <a:rPr lang="zh-CN" altLang="en-US" sz="3200" dirty="0"/>
                        <a:t>概率</a:t>
                      </a:r>
                    </a:p>
                  </a:txBody>
                  <a:tcPr/>
                </a:tc>
                <a:tc>
                  <a:txBody>
                    <a:bodyPr/>
                    <a:lstStyle/>
                    <a:p>
                      <a:pPr algn="ctr"/>
                      <a:r>
                        <a:rPr lang="zh-CN" altLang="en-US" sz="3200" dirty="0"/>
                        <a:t>最大似然估计</a:t>
                      </a:r>
                    </a:p>
                  </a:txBody>
                  <a:tcPr/>
                </a:tc>
                <a:tc>
                  <a:txBody>
                    <a:bodyPr/>
                    <a:lstStyle/>
                    <a:p>
                      <a:pPr algn="ctr"/>
                      <a:r>
                        <a:rPr lang="zh-CN" altLang="en-US" sz="3200" dirty="0"/>
                        <a:t>最大后验估计</a:t>
                      </a:r>
                    </a:p>
                  </a:txBody>
                  <a:tcPr/>
                </a:tc>
                <a:extLst>
                  <a:ext uri="{0D108BD9-81ED-4DB2-BD59-A6C34878D82A}">
                    <a16:rowId xmlns:a16="http://schemas.microsoft.com/office/drawing/2014/main" val="2655689301"/>
                  </a:ext>
                </a:extLst>
              </a:tr>
            </a:tbl>
          </a:graphicData>
        </a:graphic>
      </p:graphicFrame>
      <p:pic>
        <p:nvPicPr>
          <p:cNvPr id="5" name="图片 4">
            <a:extLst>
              <a:ext uri="{FF2B5EF4-FFF2-40B4-BE49-F238E27FC236}">
                <a16:creationId xmlns:a16="http://schemas.microsoft.com/office/drawing/2014/main" id="{A1491AC4-F35C-4D5F-A6FE-DECB099CA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4301961"/>
            <a:ext cx="2193529" cy="615059"/>
          </a:xfrm>
          <a:prstGeom prst="rect">
            <a:avLst/>
          </a:prstGeom>
        </p:spPr>
      </p:pic>
      <p:pic>
        <p:nvPicPr>
          <p:cNvPr id="7" name="图片 6">
            <a:extLst>
              <a:ext uri="{FF2B5EF4-FFF2-40B4-BE49-F238E27FC236}">
                <a16:creationId xmlns:a16="http://schemas.microsoft.com/office/drawing/2014/main" id="{4DF4DD0D-A204-4FC6-82FD-13A3301EA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4367537"/>
            <a:ext cx="2427578" cy="517085"/>
          </a:xfrm>
          <a:prstGeom prst="rect">
            <a:avLst/>
          </a:prstGeom>
        </p:spPr>
      </p:pic>
    </p:spTree>
    <p:extLst>
      <p:ext uri="{BB962C8B-B14F-4D97-AF65-F5344CB8AC3E}">
        <p14:creationId xmlns:p14="http://schemas.microsoft.com/office/powerpoint/2010/main" val="3549857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AE674-BF5F-479C-AFD9-05D79F14A3F1}"/>
              </a:ext>
            </a:extLst>
          </p:cNvPr>
          <p:cNvSpPr>
            <a:spLocks noGrp="1"/>
          </p:cNvSpPr>
          <p:nvPr>
            <p:ph type="ctrTitle"/>
          </p:nvPr>
        </p:nvSpPr>
        <p:spPr/>
        <p:txBody>
          <a:bodyPr/>
          <a:lstStyle/>
          <a:p>
            <a:r>
              <a:rPr lang="zh-CN" altLang="en-US" dirty="0"/>
              <a:t>多项式回归</a:t>
            </a:r>
          </a:p>
        </p:txBody>
      </p:sp>
    </p:spTree>
    <p:extLst>
      <p:ext uri="{BB962C8B-B14F-4D97-AF65-F5344CB8AC3E}">
        <p14:creationId xmlns:p14="http://schemas.microsoft.com/office/powerpoint/2010/main" val="2550698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48382-34A0-4731-84F6-2FF294E05885}"/>
              </a:ext>
            </a:extLst>
          </p:cNvPr>
          <p:cNvSpPr>
            <a:spLocks noGrp="1"/>
          </p:cNvSpPr>
          <p:nvPr>
            <p:ph type="title"/>
          </p:nvPr>
        </p:nvSpPr>
        <p:spPr/>
        <p:txBody>
          <a:bodyPr/>
          <a:lstStyle/>
          <a:p>
            <a:r>
              <a:rPr lang="zh-CN" altLang="en-US" dirty="0"/>
              <a:t>一个例子：</a:t>
            </a:r>
            <a:r>
              <a:rPr lang="en-US" altLang="zh-CN" dirty="0"/>
              <a:t>Polynomial Curve Fitting</a:t>
            </a:r>
            <a:endParaRPr lang="zh-CN" altLang="en-US" dirty="0"/>
          </a:p>
        </p:txBody>
      </p:sp>
      <p:pic>
        <p:nvPicPr>
          <p:cNvPr id="4" name="图片 3">
            <a:extLst>
              <a:ext uri="{FF2B5EF4-FFF2-40B4-BE49-F238E27FC236}">
                <a16:creationId xmlns:a16="http://schemas.microsoft.com/office/drawing/2014/main" id="{B9842612-B6C2-4539-B85D-351DFCB7CD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0545" y="1321613"/>
            <a:ext cx="4323196" cy="3067132"/>
          </a:xfrm>
          <a:prstGeom prst="rect">
            <a:avLst/>
          </a:prstGeom>
        </p:spPr>
      </p:pic>
      <p:sp>
        <p:nvSpPr>
          <p:cNvPr id="5" name="文本框 4">
            <a:extLst>
              <a:ext uri="{FF2B5EF4-FFF2-40B4-BE49-F238E27FC236}">
                <a16:creationId xmlns:a16="http://schemas.microsoft.com/office/drawing/2014/main" id="{C72C4345-0B86-4C90-B83D-827E6427FC14}"/>
              </a:ext>
            </a:extLst>
          </p:cNvPr>
          <p:cNvSpPr txBox="1"/>
          <p:nvPr/>
        </p:nvSpPr>
        <p:spPr>
          <a:xfrm>
            <a:off x="6099876" y="152400"/>
            <a:ext cx="3707105" cy="369332"/>
          </a:xfrm>
          <a:prstGeom prst="rect">
            <a:avLst/>
          </a:prstGeom>
          <a:noFill/>
        </p:spPr>
        <p:txBody>
          <a:bodyPr wrap="none" rtlCol="0">
            <a:spAutoFit/>
          </a:bodyPr>
          <a:lstStyle/>
          <a:p>
            <a:r>
              <a:rPr lang="en-US" altLang="zh-CN" dirty="0">
                <a:solidFill>
                  <a:srgbClr val="FFC000"/>
                </a:solidFill>
              </a:rPr>
              <a:t>From chapter 1 of Bishop’s PRML.</a:t>
            </a:r>
            <a:endParaRPr lang="zh-CN" altLang="en-US" dirty="0">
              <a:solidFill>
                <a:srgbClr val="FFC000"/>
              </a:solidFill>
            </a:endParaRPr>
          </a:p>
        </p:txBody>
      </p:sp>
      <p:pic>
        <p:nvPicPr>
          <p:cNvPr id="7" name="图片 6">
            <a:extLst>
              <a:ext uri="{FF2B5EF4-FFF2-40B4-BE49-F238E27FC236}">
                <a16:creationId xmlns:a16="http://schemas.microsoft.com/office/drawing/2014/main" id="{2E93E068-B5B8-4EAF-9DC4-95754EC48B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4495447"/>
            <a:ext cx="4871446" cy="789964"/>
          </a:xfrm>
          <a:prstGeom prst="rect">
            <a:avLst/>
          </a:prstGeom>
        </p:spPr>
      </p:pic>
      <p:sp>
        <p:nvSpPr>
          <p:cNvPr id="8" name="文本框 7">
            <a:extLst>
              <a:ext uri="{FF2B5EF4-FFF2-40B4-BE49-F238E27FC236}">
                <a16:creationId xmlns:a16="http://schemas.microsoft.com/office/drawing/2014/main" id="{4824B9AE-3AE4-4F05-8110-C7D1F8FD3819}"/>
              </a:ext>
            </a:extLst>
          </p:cNvPr>
          <p:cNvSpPr txBox="1"/>
          <p:nvPr/>
        </p:nvSpPr>
        <p:spPr>
          <a:xfrm>
            <a:off x="2362201" y="4777674"/>
            <a:ext cx="646331" cy="369332"/>
          </a:xfrm>
          <a:prstGeom prst="rect">
            <a:avLst/>
          </a:prstGeom>
          <a:noFill/>
        </p:spPr>
        <p:txBody>
          <a:bodyPr wrap="none" rtlCol="0">
            <a:spAutoFit/>
          </a:bodyPr>
          <a:lstStyle/>
          <a:p>
            <a:r>
              <a:rPr lang="zh-CN" altLang="en-US" dirty="0"/>
              <a:t>模型</a:t>
            </a:r>
          </a:p>
        </p:txBody>
      </p:sp>
      <p:sp>
        <p:nvSpPr>
          <p:cNvPr id="9" name="文本框 8">
            <a:extLst>
              <a:ext uri="{FF2B5EF4-FFF2-40B4-BE49-F238E27FC236}">
                <a16:creationId xmlns:a16="http://schemas.microsoft.com/office/drawing/2014/main" id="{A9EF1202-D3E2-4759-8DB3-428F7A3D2E54}"/>
              </a:ext>
            </a:extLst>
          </p:cNvPr>
          <p:cNvSpPr txBox="1"/>
          <p:nvPr/>
        </p:nvSpPr>
        <p:spPr>
          <a:xfrm>
            <a:off x="2209800" y="5638800"/>
            <a:ext cx="1107996" cy="369332"/>
          </a:xfrm>
          <a:prstGeom prst="rect">
            <a:avLst/>
          </a:prstGeom>
          <a:noFill/>
        </p:spPr>
        <p:txBody>
          <a:bodyPr wrap="none" rtlCol="0">
            <a:spAutoFit/>
          </a:bodyPr>
          <a:lstStyle/>
          <a:p>
            <a:r>
              <a:rPr lang="zh-CN" altLang="en-US" dirty="0"/>
              <a:t>损失函数</a:t>
            </a:r>
          </a:p>
        </p:txBody>
      </p:sp>
      <p:pic>
        <p:nvPicPr>
          <p:cNvPr id="11" name="图片 10">
            <a:extLst>
              <a:ext uri="{FF2B5EF4-FFF2-40B4-BE49-F238E27FC236}">
                <a16:creationId xmlns:a16="http://schemas.microsoft.com/office/drawing/2014/main" id="{45FCE238-D700-488D-9FED-3C53B8C4E3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9522" y="5479216"/>
            <a:ext cx="3453606" cy="850837"/>
          </a:xfrm>
          <a:prstGeom prst="rect">
            <a:avLst/>
          </a:prstGeom>
        </p:spPr>
      </p:pic>
    </p:spTree>
    <p:extLst>
      <p:ext uri="{BB962C8B-B14F-4D97-AF65-F5344CB8AC3E}">
        <p14:creationId xmlns:p14="http://schemas.microsoft.com/office/powerpoint/2010/main" val="1757074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7AAEC-2B57-4116-B2B2-DE029C812AEE}"/>
              </a:ext>
            </a:extLst>
          </p:cNvPr>
          <p:cNvSpPr>
            <a:spLocks noGrp="1"/>
          </p:cNvSpPr>
          <p:nvPr>
            <p:ph type="title"/>
          </p:nvPr>
        </p:nvSpPr>
        <p:spPr/>
        <p:txBody>
          <a:bodyPr/>
          <a:lstStyle/>
          <a:p>
            <a:r>
              <a:rPr lang="en-US" altLang="zh-CN" dirty="0"/>
              <a:t>Which Degree of Polynomial?</a:t>
            </a:r>
            <a:endParaRPr lang="zh-CN" altLang="en-US" dirty="0"/>
          </a:p>
        </p:txBody>
      </p:sp>
      <p:pic>
        <p:nvPicPr>
          <p:cNvPr id="4" name="图片 3">
            <a:extLst>
              <a:ext uri="{FF2B5EF4-FFF2-40B4-BE49-F238E27FC236}">
                <a16:creationId xmlns:a16="http://schemas.microsoft.com/office/drawing/2014/main" id="{F96B57CC-7830-4B3E-BC33-96C9DF770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1" y="1676401"/>
            <a:ext cx="5562599" cy="3991865"/>
          </a:xfrm>
          <a:prstGeom prst="rect">
            <a:avLst/>
          </a:prstGeom>
        </p:spPr>
      </p:pic>
      <p:sp>
        <p:nvSpPr>
          <p:cNvPr id="6" name="矩形 5">
            <a:extLst>
              <a:ext uri="{FF2B5EF4-FFF2-40B4-BE49-F238E27FC236}">
                <a16:creationId xmlns:a16="http://schemas.microsoft.com/office/drawing/2014/main" id="{5C8719B8-0B39-4587-931C-2E4672AC3F42}"/>
              </a:ext>
            </a:extLst>
          </p:cNvPr>
          <p:cNvSpPr/>
          <p:nvPr/>
        </p:nvSpPr>
        <p:spPr>
          <a:xfrm>
            <a:off x="7791466" y="1981200"/>
            <a:ext cx="2712089" cy="369332"/>
          </a:xfrm>
          <a:prstGeom prst="rect">
            <a:avLst/>
          </a:prstGeom>
        </p:spPr>
        <p:txBody>
          <a:bodyPr wrap="none">
            <a:spAutoFit/>
          </a:bodyPr>
          <a:lstStyle/>
          <a:p>
            <a:r>
              <a:rPr lang="en-US" altLang="zh-CN" dirty="0">
                <a:solidFill>
                  <a:srgbClr val="000000"/>
                </a:solidFill>
                <a:latin typeface="CMR10"/>
              </a:rPr>
              <a:t>A </a:t>
            </a:r>
            <a:r>
              <a:rPr lang="en-US" altLang="zh-CN" dirty="0">
                <a:solidFill>
                  <a:srgbClr val="FF0000"/>
                </a:solidFill>
                <a:latin typeface="CMR10"/>
              </a:rPr>
              <a:t>model selection </a:t>
            </a:r>
            <a:r>
              <a:rPr lang="en-US" altLang="zh-CN" dirty="0">
                <a:solidFill>
                  <a:srgbClr val="000000"/>
                </a:solidFill>
                <a:latin typeface="CMR10"/>
              </a:rPr>
              <a:t>problem</a:t>
            </a:r>
            <a:endParaRPr lang="zh-CN" altLang="en-US" dirty="0"/>
          </a:p>
        </p:txBody>
      </p:sp>
      <p:sp>
        <p:nvSpPr>
          <p:cNvPr id="7" name="矩形 6">
            <a:extLst>
              <a:ext uri="{FF2B5EF4-FFF2-40B4-BE49-F238E27FC236}">
                <a16:creationId xmlns:a16="http://schemas.microsoft.com/office/drawing/2014/main" id="{538C87D5-8731-4585-BEF9-5317BCD1E3FB}"/>
              </a:ext>
            </a:extLst>
          </p:cNvPr>
          <p:cNvSpPr/>
          <p:nvPr/>
        </p:nvSpPr>
        <p:spPr>
          <a:xfrm>
            <a:off x="5715001" y="5715000"/>
            <a:ext cx="3507563" cy="369332"/>
          </a:xfrm>
          <a:prstGeom prst="rect">
            <a:avLst/>
          </a:prstGeom>
        </p:spPr>
        <p:txBody>
          <a:bodyPr wrap="none">
            <a:spAutoFit/>
          </a:bodyPr>
          <a:lstStyle/>
          <a:p>
            <a:r>
              <a:rPr lang="en-US" altLang="zh-CN" dirty="0">
                <a:solidFill>
                  <a:srgbClr val="000000"/>
                </a:solidFill>
                <a:latin typeface="CMMI10"/>
              </a:rPr>
              <a:t>M </a:t>
            </a:r>
            <a:r>
              <a:rPr lang="en-US" altLang="zh-CN" dirty="0">
                <a:solidFill>
                  <a:srgbClr val="000000"/>
                </a:solidFill>
                <a:latin typeface="CMR10"/>
              </a:rPr>
              <a:t>= 9 </a:t>
            </a:r>
            <a:r>
              <a:rPr lang="zh-CN" altLang="en-US" dirty="0">
                <a:solidFill>
                  <a:srgbClr val="000000"/>
                </a:solidFill>
                <a:latin typeface="CMSY10"/>
              </a:rPr>
              <a:t>→</a:t>
            </a:r>
            <a:r>
              <a:rPr lang="en-US" altLang="zh-CN" dirty="0">
                <a:solidFill>
                  <a:srgbClr val="000000"/>
                </a:solidFill>
                <a:latin typeface="CMSY10"/>
              </a:rPr>
              <a:t> </a:t>
            </a:r>
            <a:r>
              <a:rPr lang="en-US" altLang="zh-CN" dirty="0">
                <a:solidFill>
                  <a:srgbClr val="000000"/>
                </a:solidFill>
                <a:latin typeface="CMMI10"/>
              </a:rPr>
              <a:t>E</a:t>
            </a:r>
            <a:r>
              <a:rPr lang="en-US" altLang="zh-CN" dirty="0">
                <a:solidFill>
                  <a:srgbClr val="000000"/>
                </a:solidFill>
                <a:latin typeface="CMR10"/>
              </a:rPr>
              <a:t>(</a:t>
            </a:r>
            <a:r>
              <a:rPr lang="en-US" altLang="zh-CN" dirty="0">
                <a:solidFill>
                  <a:srgbClr val="000000"/>
                </a:solidFill>
                <a:latin typeface="CMMIB10"/>
              </a:rPr>
              <a:t>w</a:t>
            </a:r>
            <a:r>
              <a:rPr lang="en-US" altLang="zh-CN" dirty="0">
                <a:solidFill>
                  <a:srgbClr val="000000"/>
                </a:solidFill>
                <a:latin typeface="CMR10"/>
              </a:rPr>
              <a:t>) = 0: This is </a:t>
            </a:r>
            <a:r>
              <a:rPr lang="en-US" altLang="zh-CN" dirty="0">
                <a:solidFill>
                  <a:srgbClr val="FF0000"/>
                </a:solidFill>
                <a:latin typeface="CMR10"/>
              </a:rPr>
              <a:t>overfitting</a:t>
            </a:r>
            <a:endParaRPr lang="zh-CN" altLang="en-US" dirty="0">
              <a:solidFill>
                <a:srgbClr val="FF0000"/>
              </a:solidFill>
            </a:endParaRPr>
          </a:p>
        </p:txBody>
      </p:sp>
    </p:spTree>
    <p:extLst>
      <p:ext uri="{BB962C8B-B14F-4D97-AF65-F5344CB8AC3E}">
        <p14:creationId xmlns:p14="http://schemas.microsoft.com/office/powerpoint/2010/main" val="2908011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B6E1-B296-453F-B9E0-0DF7C65B7FAC}"/>
              </a:ext>
            </a:extLst>
          </p:cNvPr>
          <p:cNvSpPr>
            <a:spLocks noGrp="1"/>
          </p:cNvSpPr>
          <p:nvPr>
            <p:ph type="title"/>
          </p:nvPr>
        </p:nvSpPr>
        <p:spPr/>
        <p:txBody>
          <a:bodyPr/>
          <a:lstStyle/>
          <a:p>
            <a:r>
              <a:rPr lang="en-US" altLang="zh-CN" sz="3200" dirty="0"/>
              <a:t>Controlling Overfitting: Regularization</a:t>
            </a:r>
            <a:endParaRPr lang="zh-CN" altLang="en-US" sz="3200" dirty="0"/>
          </a:p>
        </p:txBody>
      </p:sp>
      <p:pic>
        <p:nvPicPr>
          <p:cNvPr id="5" name="图片 4">
            <a:extLst>
              <a:ext uri="{FF2B5EF4-FFF2-40B4-BE49-F238E27FC236}">
                <a16:creationId xmlns:a16="http://schemas.microsoft.com/office/drawing/2014/main" id="{4C7B1B81-BB50-483A-9665-F15AF4CA9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069422"/>
            <a:ext cx="8571652" cy="3113382"/>
          </a:xfrm>
          <a:prstGeom prst="rect">
            <a:avLst/>
          </a:prstGeom>
        </p:spPr>
      </p:pic>
      <p:sp>
        <p:nvSpPr>
          <p:cNvPr id="6" name="矩形 5">
            <a:extLst>
              <a:ext uri="{FF2B5EF4-FFF2-40B4-BE49-F238E27FC236}">
                <a16:creationId xmlns:a16="http://schemas.microsoft.com/office/drawing/2014/main" id="{DBBE9B64-84A4-449F-B0BB-64645307B788}"/>
              </a:ext>
            </a:extLst>
          </p:cNvPr>
          <p:cNvSpPr/>
          <p:nvPr/>
        </p:nvSpPr>
        <p:spPr>
          <a:xfrm>
            <a:off x="2895600" y="4231887"/>
            <a:ext cx="6673312" cy="369332"/>
          </a:xfrm>
          <a:prstGeom prst="rect">
            <a:avLst/>
          </a:prstGeom>
        </p:spPr>
        <p:txBody>
          <a:bodyPr wrap="square">
            <a:spAutoFit/>
          </a:bodyPr>
          <a:lstStyle/>
          <a:p>
            <a:r>
              <a:rPr lang="en-US" altLang="zh-CN" dirty="0">
                <a:solidFill>
                  <a:srgbClr val="FF0000"/>
                </a:solidFill>
                <a:latin typeface="CMR10"/>
              </a:rPr>
              <a:t>As order of polynomial </a:t>
            </a:r>
            <a:r>
              <a:rPr lang="en-US" altLang="zh-CN" dirty="0">
                <a:solidFill>
                  <a:srgbClr val="FF0000"/>
                </a:solidFill>
                <a:latin typeface="CMMI10"/>
              </a:rPr>
              <a:t>M </a:t>
            </a:r>
            <a:r>
              <a:rPr lang="en-US" altLang="zh-CN" dirty="0">
                <a:solidFill>
                  <a:srgbClr val="FF0000"/>
                </a:solidFill>
                <a:latin typeface="CMR10"/>
              </a:rPr>
              <a:t>increases, so do coefficient magnitudes!</a:t>
            </a:r>
            <a:endParaRPr lang="zh-CN" altLang="en-US" dirty="0">
              <a:solidFill>
                <a:srgbClr val="FF0000"/>
              </a:solidFill>
            </a:endParaRPr>
          </a:p>
        </p:txBody>
      </p:sp>
      <p:pic>
        <p:nvPicPr>
          <p:cNvPr id="8" name="图片 7">
            <a:extLst>
              <a:ext uri="{FF2B5EF4-FFF2-40B4-BE49-F238E27FC236}">
                <a16:creationId xmlns:a16="http://schemas.microsoft.com/office/drawing/2014/main" id="{F09A38BF-84E0-4850-A31E-9A7FEAC080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0" y="4784283"/>
            <a:ext cx="4890819" cy="1061412"/>
          </a:xfrm>
          <a:prstGeom prst="rect">
            <a:avLst/>
          </a:prstGeom>
        </p:spPr>
      </p:pic>
      <p:sp>
        <p:nvSpPr>
          <p:cNvPr id="9" name="文本框 8">
            <a:extLst>
              <a:ext uri="{FF2B5EF4-FFF2-40B4-BE49-F238E27FC236}">
                <a16:creationId xmlns:a16="http://schemas.microsoft.com/office/drawing/2014/main" id="{9057A9B0-F316-4B03-A8B8-1EC61BA160D0}"/>
              </a:ext>
            </a:extLst>
          </p:cNvPr>
          <p:cNvSpPr txBox="1"/>
          <p:nvPr/>
        </p:nvSpPr>
        <p:spPr>
          <a:xfrm>
            <a:off x="7086600" y="5829746"/>
            <a:ext cx="2954655" cy="461665"/>
          </a:xfrm>
          <a:prstGeom prst="rect">
            <a:avLst/>
          </a:prstGeom>
          <a:noFill/>
        </p:spPr>
        <p:txBody>
          <a:bodyPr wrap="none" rtlCol="0">
            <a:spAutoFit/>
          </a:bodyPr>
          <a:lstStyle/>
          <a:p>
            <a:r>
              <a:rPr lang="zh-CN" altLang="en-US" sz="2400" dirty="0">
                <a:solidFill>
                  <a:srgbClr val="FF0000"/>
                </a:solidFill>
              </a:rPr>
              <a:t>对大的系数进行惩罚</a:t>
            </a:r>
          </a:p>
        </p:txBody>
      </p:sp>
    </p:spTree>
    <p:custDataLst>
      <p:tags r:id="rId1"/>
    </p:custDataLst>
    <p:extLst>
      <p:ext uri="{BB962C8B-B14F-4D97-AF65-F5344CB8AC3E}">
        <p14:creationId xmlns:p14="http://schemas.microsoft.com/office/powerpoint/2010/main" val="325375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B6E1-B296-453F-B9E0-0DF7C65B7FAC}"/>
              </a:ext>
            </a:extLst>
          </p:cNvPr>
          <p:cNvSpPr>
            <a:spLocks noGrp="1"/>
          </p:cNvSpPr>
          <p:nvPr>
            <p:ph type="title"/>
          </p:nvPr>
        </p:nvSpPr>
        <p:spPr/>
        <p:txBody>
          <a:bodyPr/>
          <a:lstStyle/>
          <a:p>
            <a:r>
              <a:rPr lang="en-US" altLang="zh-CN" sz="3200" dirty="0"/>
              <a:t>Controlling Overfitting: Regularization</a:t>
            </a:r>
            <a:endParaRPr lang="zh-CN" altLang="en-US" sz="3200" dirty="0"/>
          </a:p>
        </p:txBody>
      </p:sp>
      <p:pic>
        <p:nvPicPr>
          <p:cNvPr id="8" name="图片 7">
            <a:extLst>
              <a:ext uri="{FF2B5EF4-FFF2-40B4-BE49-F238E27FC236}">
                <a16:creationId xmlns:a16="http://schemas.microsoft.com/office/drawing/2014/main" id="{F09A38BF-84E0-4850-A31E-9A7FEAC080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1247790"/>
            <a:ext cx="4915646" cy="1066800"/>
          </a:xfrm>
          <a:prstGeom prst="rect">
            <a:avLst/>
          </a:prstGeom>
        </p:spPr>
      </p:pic>
      <p:pic>
        <p:nvPicPr>
          <p:cNvPr id="7" name="图片 6">
            <a:extLst>
              <a:ext uri="{FF2B5EF4-FFF2-40B4-BE49-F238E27FC236}">
                <a16:creationId xmlns:a16="http://schemas.microsoft.com/office/drawing/2014/main" id="{0A3877A5-0302-4B68-8442-1D6317004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2667001"/>
            <a:ext cx="4572000" cy="3391890"/>
          </a:xfrm>
          <a:prstGeom prst="rect">
            <a:avLst/>
          </a:prstGeom>
        </p:spPr>
      </p:pic>
      <p:pic>
        <p:nvPicPr>
          <p:cNvPr id="11" name="图片 10">
            <a:extLst>
              <a:ext uri="{FF2B5EF4-FFF2-40B4-BE49-F238E27FC236}">
                <a16:creationId xmlns:a16="http://schemas.microsoft.com/office/drawing/2014/main" id="{312F5BC5-4437-46EE-91B7-55E1ABEE30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173" y="3343703"/>
            <a:ext cx="6300794" cy="2395638"/>
          </a:xfrm>
          <a:prstGeom prst="rect">
            <a:avLst/>
          </a:prstGeom>
        </p:spPr>
      </p:pic>
    </p:spTree>
    <p:extLst>
      <p:ext uri="{BB962C8B-B14F-4D97-AF65-F5344CB8AC3E}">
        <p14:creationId xmlns:p14="http://schemas.microsoft.com/office/powerpoint/2010/main" val="1965304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B6E1-B296-453F-B9E0-0DF7C65B7FAC}"/>
              </a:ext>
            </a:extLst>
          </p:cNvPr>
          <p:cNvSpPr>
            <a:spLocks noGrp="1"/>
          </p:cNvSpPr>
          <p:nvPr>
            <p:ph type="title"/>
          </p:nvPr>
        </p:nvSpPr>
        <p:spPr/>
        <p:txBody>
          <a:bodyPr/>
          <a:lstStyle/>
          <a:p>
            <a:r>
              <a:rPr lang="en-US" altLang="zh-CN" sz="3200" dirty="0"/>
              <a:t>Controlling Overfitting: </a:t>
            </a:r>
            <a:r>
              <a:rPr lang="en-US" altLang="zh-CN" dirty="0"/>
              <a:t>Dataset size</a:t>
            </a:r>
            <a:endParaRPr lang="zh-CN" altLang="en-US" sz="3200" dirty="0"/>
          </a:p>
        </p:txBody>
      </p:sp>
      <p:pic>
        <p:nvPicPr>
          <p:cNvPr id="6" name="图片 5">
            <a:extLst>
              <a:ext uri="{FF2B5EF4-FFF2-40B4-BE49-F238E27FC236}">
                <a16:creationId xmlns:a16="http://schemas.microsoft.com/office/drawing/2014/main" id="{407D6E8A-5296-4C95-8D48-2946AFEA4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981200"/>
            <a:ext cx="9476266" cy="3429000"/>
          </a:xfrm>
          <a:prstGeom prst="rect">
            <a:avLst/>
          </a:prstGeom>
        </p:spPr>
      </p:pic>
    </p:spTree>
    <p:extLst>
      <p:ext uri="{BB962C8B-B14F-4D97-AF65-F5344CB8AC3E}">
        <p14:creationId xmlns:p14="http://schemas.microsoft.com/office/powerpoint/2010/main" val="3842225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机器学习的几个关键点</a:t>
            </a:r>
          </a:p>
        </p:txBody>
      </p:sp>
    </p:spTree>
    <p:extLst>
      <p:ext uri="{BB962C8B-B14F-4D97-AF65-F5344CB8AC3E}">
        <p14:creationId xmlns:p14="http://schemas.microsoft.com/office/powerpoint/2010/main" val="19038434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常见的机器学习类型</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78738" y="1905000"/>
            <a:ext cx="8232063" cy="3733800"/>
          </a:xfrm>
          <a:prstGeom prst="rect">
            <a:avLst/>
          </a:prstGeom>
        </p:spPr>
      </p:pic>
    </p:spTree>
    <p:extLst>
      <p:ext uri="{BB962C8B-B14F-4D97-AF65-F5344CB8AC3E}">
        <p14:creationId xmlns:p14="http://schemas.microsoft.com/office/powerpoint/2010/main" val="322461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什么是机器学习？</a:t>
            </a:r>
            <a:endParaRPr lang="zh-CN" altLang="en-US" dirty="0"/>
          </a:p>
        </p:txBody>
      </p:sp>
      <p:sp>
        <p:nvSpPr>
          <p:cNvPr id="5" name="内容占位符 4">
            <a:extLst>
              <a:ext uri="{FF2B5EF4-FFF2-40B4-BE49-F238E27FC236}">
                <a16:creationId xmlns:a16="http://schemas.microsoft.com/office/drawing/2014/main" id="{97D2FDD4-4272-44F1-BA13-96DF721AA0A5}"/>
              </a:ext>
            </a:extLst>
          </p:cNvPr>
          <p:cNvSpPr>
            <a:spLocks noGrp="1"/>
          </p:cNvSpPr>
          <p:nvPr>
            <p:ph idx="1"/>
          </p:nvPr>
        </p:nvSpPr>
        <p:spPr/>
        <p:txBody>
          <a:bodyPr/>
          <a:lstStyle/>
          <a:p>
            <a:r>
              <a:rPr lang="zh-CN" altLang="en-US" dirty="0"/>
              <a:t>机器学习：通过算法使得机器能从大量数据中学习规律从而对新的样本做决策。</a:t>
            </a:r>
            <a:endParaRPr lang="en-US" altLang="zh-CN" dirty="0"/>
          </a:p>
          <a:p>
            <a:pPr lvl="1"/>
            <a:r>
              <a:rPr lang="zh-CN" altLang="en-US" dirty="0"/>
              <a:t>规律：决策（预测）函数</a:t>
            </a:r>
            <a:endParaRPr lang="en-US" altLang="zh-CN" dirty="0"/>
          </a:p>
          <a:p>
            <a:endParaRPr lang="zh-CN" altLang="en-US" dirty="0"/>
          </a:p>
        </p:txBody>
      </p:sp>
      <p:sp>
        <p:nvSpPr>
          <p:cNvPr id="6" name="文本框 5"/>
          <p:cNvSpPr txBox="1"/>
          <p:nvPr/>
        </p:nvSpPr>
        <p:spPr>
          <a:xfrm>
            <a:off x="2438400" y="5231218"/>
            <a:ext cx="1980029" cy="369332"/>
          </a:xfrm>
          <a:prstGeom prst="rect">
            <a:avLst/>
          </a:prstGeom>
          <a:noFill/>
        </p:spPr>
        <p:txBody>
          <a:bodyPr wrap="none" rtlCol="0">
            <a:spAutoFit/>
          </a:bodyPr>
          <a:lstStyle/>
          <a:p>
            <a:r>
              <a:rPr lang="zh-CN" altLang="en-US" dirty="0">
                <a:solidFill>
                  <a:srgbClr val="FF0000"/>
                </a:solidFill>
              </a:rPr>
              <a:t>独立同分布 </a:t>
            </a:r>
            <a:r>
              <a:rPr lang="en-US" altLang="zh-CN" dirty="0">
                <a:solidFill>
                  <a:srgbClr val="FF0000"/>
                </a:solidFill>
              </a:rPr>
              <a:t>p(</a:t>
            </a:r>
            <a:r>
              <a:rPr lang="en-US" altLang="zh-CN" dirty="0" err="1">
                <a:solidFill>
                  <a:srgbClr val="FF0000"/>
                </a:solidFill>
              </a:rPr>
              <a:t>x,y</a:t>
            </a:r>
            <a:r>
              <a:rPr lang="en-US" altLang="zh-CN" dirty="0">
                <a:solidFill>
                  <a:srgbClr val="FF0000"/>
                </a:solidFill>
              </a:rPr>
              <a:t>)</a:t>
            </a:r>
            <a:endParaRPr lang="zh-CN" altLang="en-US" dirty="0">
              <a:solidFill>
                <a:srgbClr val="FF0000"/>
              </a:solidFill>
            </a:endParaRPr>
          </a:p>
        </p:txBody>
      </p:sp>
      <p:pic>
        <p:nvPicPr>
          <p:cNvPr id="9" name="图片 8">
            <a:extLst>
              <a:ext uri="{FF2B5EF4-FFF2-40B4-BE49-F238E27FC236}">
                <a16:creationId xmlns:a16="http://schemas.microsoft.com/office/drawing/2014/main" id="{AD1E55F4-CCBD-4EB9-B7FC-D063FD23C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585" y="2743200"/>
            <a:ext cx="7750831" cy="2264288"/>
          </a:xfrm>
          <a:prstGeom prst="rect">
            <a:avLst/>
          </a:prstGeom>
        </p:spPr>
      </p:pic>
    </p:spTree>
    <p:extLst>
      <p:ext uri="{BB962C8B-B14F-4D97-AF65-F5344CB8AC3E}">
        <p14:creationId xmlns:p14="http://schemas.microsoft.com/office/powerpoint/2010/main" val="1559860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如何选择一个合适的模型？</a:t>
            </a:r>
            <a:endParaRPr lang="zh-CN" altLang="en-US" dirty="0"/>
          </a:p>
        </p:txBody>
      </p:sp>
      <p:sp>
        <p:nvSpPr>
          <p:cNvPr id="3" name="内容占位符 2"/>
          <p:cNvSpPr>
            <a:spLocks noGrp="1"/>
          </p:cNvSpPr>
          <p:nvPr>
            <p:ph idx="1"/>
          </p:nvPr>
        </p:nvSpPr>
        <p:spPr/>
        <p:txBody>
          <a:bodyPr/>
          <a:lstStyle/>
          <a:p>
            <a:r>
              <a:rPr lang="zh-CN" altLang="en-US"/>
              <a:t>模型选择</a:t>
            </a:r>
            <a:endParaRPr lang="en-US" altLang="zh-CN"/>
          </a:p>
          <a:p>
            <a:pPr lvl="1"/>
            <a:r>
              <a:rPr lang="zh-CN" altLang="en-US"/>
              <a:t>拟合能力强的模型一般复杂度会比较高，容易过拟合。</a:t>
            </a:r>
            <a:endParaRPr lang="en-US" altLang="zh-CN"/>
          </a:p>
          <a:p>
            <a:pPr lvl="1"/>
            <a:r>
              <a:rPr lang="zh-CN" altLang="en-US"/>
              <a:t>如果限制模型复杂度，降低拟合能力，可能会欠拟合。</a:t>
            </a:r>
            <a:endParaRPr lang="en-US" altLang="zh-CN"/>
          </a:p>
          <a:p>
            <a:r>
              <a:rPr lang="zh-CN" altLang="en-US"/>
              <a:t>偏差与方差分解</a:t>
            </a:r>
            <a:endParaRPr lang="en-US" altLang="zh-CN"/>
          </a:p>
          <a:p>
            <a:pPr lvl="1"/>
            <a:r>
              <a:rPr lang="zh-CN" altLang="en-US"/>
              <a:t>期望错误可以分解为</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678" y="3409677"/>
            <a:ext cx="4422538" cy="715743"/>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4960" y="4572000"/>
            <a:ext cx="2985840" cy="474760"/>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77" y="4684772"/>
            <a:ext cx="2942473" cy="720264"/>
          </a:xfrm>
          <a:prstGeom prst="rect">
            <a:avLst/>
          </a:prstGeom>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4987" y="5474292"/>
            <a:ext cx="3264694" cy="643446"/>
          </a:xfrm>
          <a:prstGeom prst="rect">
            <a:avLst/>
          </a:prstGeom>
        </p:spPr>
      </p:pic>
      <p:cxnSp>
        <p:nvCxnSpPr>
          <p:cNvPr id="11" name="直接连接符 10"/>
          <p:cNvCxnSpPr>
            <a:endCxn id="7" idx="0"/>
          </p:cNvCxnSpPr>
          <p:nvPr/>
        </p:nvCxnSpPr>
        <p:spPr>
          <a:xfrm>
            <a:off x="7848600" y="4045952"/>
            <a:ext cx="869280" cy="526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8" idx="0"/>
          </p:cNvCxnSpPr>
          <p:nvPr/>
        </p:nvCxnSpPr>
        <p:spPr>
          <a:xfrm flipH="1">
            <a:off x="3332313" y="4125420"/>
            <a:ext cx="1812876" cy="559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9" idx="0"/>
          </p:cNvCxnSpPr>
          <p:nvPr/>
        </p:nvCxnSpPr>
        <p:spPr>
          <a:xfrm flipH="1">
            <a:off x="6367335" y="4045952"/>
            <a:ext cx="371099" cy="14283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923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模型选择：偏差与方差</a:t>
            </a:r>
          </a:p>
        </p:txBody>
      </p:sp>
      <p:pic>
        <p:nvPicPr>
          <p:cNvPr id="3" name="图片 2"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535710" y="1600200"/>
            <a:ext cx="4560290" cy="4114800"/>
          </a:xfrm>
          <a:prstGeom prst="rect">
            <a:avLst/>
          </a:prstGeom>
        </p:spPr>
      </p:pic>
      <p:sp>
        <p:nvSpPr>
          <p:cNvPr id="5" name="矩形 4"/>
          <p:cNvSpPr/>
          <p:nvPr/>
        </p:nvSpPr>
        <p:spPr>
          <a:xfrm>
            <a:off x="1447800" y="1447800"/>
            <a:ext cx="2819400" cy="2285999"/>
          </a:xfrm>
          <a:prstGeom prst="rect">
            <a:avLst/>
          </a:prstGeom>
          <a:ln>
            <a:solidFill>
              <a:schemeClr val="accent3"/>
            </a:solidFill>
          </a:ln>
        </p:spPr>
        <p:txBody>
          <a:bodyPr wrap="square" rtlCol="0" anchor="ctr">
            <a:spAutoFit/>
          </a:bodyPr>
          <a:lstStyle/>
          <a:p>
            <a:pPr algn="ctr"/>
            <a:endParaRPr lang="zh-CN" altLang="en-US" sz="2400" dirty="0"/>
          </a:p>
        </p:txBody>
      </p:sp>
      <p:pic>
        <p:nvPicPr>
          <p:cNvPr id="4" name="图片 3" descr="屏幕剪辑"/>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85114" y="2332701"/>
            <a:ext cx="4384138" cy="2802195"/>
          </a:xfrm>
          <a:prstGeom prst="rect">
            <a:avLst/>
          </a:prstGeom>
        </p:spPr>
      </p:pic>
      <p:sp>
        <p:nvSpPr>
          <p:cNvPr id="8" name="矩形 7">
            <a:extLst>
              <a:ext uri="{FF2B5EF4-FFF2-40B4-BE49-F238E27FC236}">
                <a16:creationId xmlns:a16="http://schemas.microsoft.com/office/drawing/2014/main" id="{490363D2-E4B5-4D18-80AE-DF0A8B384B68}"/>
              </a:ext>
            </a:extLst>
          </p:cNvPr>
          <p:cNvSpPr/>
          <p:nvPr/>
        </p:nvSpPr>
        <p:spPr>
          <a:xfrm>
            <a:off x="685800" y="5867400"/>
            <a:ext cx="4801314" cy="461665"/>
          </a:xfrm>
          <a:prstGeom prst="rect">
            <a:avLst/>
          </a:prstGeom>
        </p:spPr>
        <p:txBody>
          <a:bodyPr wrap="none">
            <a:spAutoFit/>
          </a:bodyPr>
          <a:lstStyle/>
          <a:p>
            <a:r>
              <a:rPr lang="zh-CN" altLang="en-US" sz="2400" dirty="0">
                <a:solidFill>
                  <a:srgbClr val="FF0000"/>
                </a:solidFill>
              </a:rPr>
              <a:t>集成模型：有效的降低方差的方法</a:t>
            </a:r>
          </a:p>
        </p:txBody>
      </p:sp>
    </p:spTree>
    <p:custDataLst>
      <p:tags r:id="rId1"/>
    </p:custDataLst>
    <p:extLst>
      <p:ext uri="{BB962C8B-B14F-4D97-AF65-F5344CB8AC3E}">
        <p14:creationId xmlns:p14="http://schemas.microsoft.com/office/powerpoint/2010/main" val="364355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a:t>
            </a:r>
            <a:r>
              <a:rPr lang="zh-CN" altLang="en-US" dirty="0"/>
              <a:t>学习</a:t>
            </a:r>
            <a:endParaRPr lang="zh-CN" altLang="en-US" dirty="0">
              <a:solidFill>
                <a:srgbClr val="FF0000"/>
              </a:solidFill>
            </a:endParaRPr>
          </a:p>
        </p:txBody>
      </p:sp>
      <p:sp>
        <p:nvSpPr>
          <p:cNvPr id="3" name="内容占位符 2"/>
          <p:cNvSpPr>
            <a:spLocks noGrp="1"/>
          </p:cNvSpPr>
          <p:nvPr>
            <p:ph idx="1"/>
          </p:nvPr>
        </p:nvSpPr>
        <p:spPr/>
        <p:txBody>
          <a:bodyPr/>
          <a:lstStyle/>
          <a:p>
            <a:r>
              <a:rPr lang="en-US" altLang="zh-CN" dirty="0"/>
              <a:t>PAC</a:t>
            </a:r>
            <a:r>
              <a:rPr lang="zh-CN" altLang="en-US" dirty="0"/>
              <a:t>：</a:t>
            </a:r>
            <a:r>
              <a:rPr lang="en-US" altLang="zh-CN" dirty="0">
                <a:solidFill>
                  <a:srgbClr val="FF0000"/>
                </a:solidFill>
              </a:rPr>
              <a:t> Probably Approximately Correct</a:t>
            </a:r>
            <a:endParaRPr lang="en-US" altLang="zh-CN" dirty="0"/>
          </a:p>
          <a:p>
            <a:endParaRPr lang="en-US" altLang="zh-CN" dirty="0"/>
          </a:p>
          <a:p>
            <a:r>
              <a:rPr lang="zh-CN" altLang="en-US" dirty="0"/>
              <a:t>根据大数定律，当训练集大小</a:t>
            </a:r>
            <a:r>
              <a:rPr lang="en-US" altLang="zh-CN" dirty="0"/>
              <a:t>|D|</a:t>
            </a:r>
            <a:r>
              <a:rPr lang="zh-CN" altLang="en-US" dirty="0"/>
              <a:t>趋向无穷大时，泛化错误趋向于</a:t>
            </a:r>
            <a:r>
              <a:rPr lang="en-US" altLang="zh-CN" dirty="0"/>
              <a:t>0</a:t>
            </a:r>
            <a:r>
              <a:rPr lang="zh-CN" altLang="en-US" dirty="0"/>
              <a:t>，即经验风险趋近于期望风险。</a:t>
            </a:r>
            <a:endParaRPr lang="en-US" altLang="zh-CN" dirty="0"/>
          </a:p>
          <a:p>
            <a:endParaRPr lang="en-US" altLang="zh-CN" dirty="0"/>
          </a:p>
          <a:p>
            <a:endParaRPr lang="en-US" altLang="zh-CN" dirty="0"/>
          </a:p>
          <a:p>
            <a:r>
              <a:rPr lang="en-US" altLang="zh-CN" dirty="0"/>
              <a:t>PAC</a:t>
            </a:r>
            <a:r>
              <a:rPr lang="zh-CN" altLang="en-US" dirty="0"/>
              <a:t>学习</a:t>
            </a:r>
            <a:endParaRPr lang="en-US" altLang="zh-CN" dirty="0"/>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318738"/>
            <a:ext cx="3309344" cy="60961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4419600"/>
            <a:ext cx="4521591" cy="883920"/>
          </a:xfrm>
          <a:prstGeom prst="rect">
            <a:avLst/>
          </a:prstGeom>
        </p:spPr>
      </p:pic>
      <p:sp>
        <p:nvSpPr>
          <p:cNvPr id="6" name="矩形 5"/>
          <p:cNvSpPr/>
          <p:nvPr/>
        </p:nvSpPr>
        <p:spPr>
          <a:xfrm>
            <a:off x="5140403" y="5303520"/>
            <a:ext cx="2351926" cy="369332"/>
          </a:xfrm>
          <a:prstGeom prst="rect">
            <a:avLst/>
          </a:prstGeom>
        </p:spPr>
        <p:txBody>
          <a:bodyPr wrap="none">
            <a:spAutoFit/>
          </a:bodyPr>
          <a:lstStyle/>
          <a:p>
            <a:r>
              <a:rPr lang="zh-CN" altLang="en-US" dirty="0">
                <a:solidFill>
                  <a:srgbClr val="FF0000"/>
                </a:solidFill>
              </a:rPr>
              <a:t>近似正确，</a:t>
            </a:r>
            <a:r>
              <a:rPr lang="el-GR" altLang="zh-CN" dirty="0">
                <a:solidFill>
                  <a:srgbClr val="FF0000"/>
                </a:solidFill>
              </a:rPr>
              <a:t>0 &lt; ϵ &lt;</a:t>
            </a:r>
            <a:r>
              <a:rPr lang="en-US" altLang="zh-CN" dirty="0">
                <a:solidFill>
                  <a:srgbClr val="FF0000"/>
                </a:solidFill>
              </a:rPr>
              <a:t>0.5</a:t>
            </a:r>
            <a:endParaRPr lang="el-GR" altLang="zh-CN" dirty="0">
              <a:solidFill>
                <a:srgbClr val="FF0000"/>
              </a:solidFill>
            </a:endParaRPr>
          </a:p>
        </p:txBody>
      </p:sp>
      <p:cxnSp>
        <p:nvCxnSpPr>
          <p:cNvPr id="8" name="直接连接符 7"/>
          <p:cNvCxnSpPr/>
          <p:nvPr/>
        </p:nvCxnSpPr>
        <p:spPr>
          <a:xfrm>
            <a:off x="4571999" y="5303520"/>
            <a:ext cx="2438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114799" y="5672852"/>
            <a:ext cx="4572000" cy="348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902403" y="5789692"/>
            <a:ext cx="2098596" cy="369332"/>
          </a:xfrm>
          <a:prstGeom prst="rect">
            <a:avLst/>
          </a:prstGeom>
        </p:spPr>
        <p:txBody>
          <a:bodyPr wrap="square">
            <a:spAutoFit/>
          </a:bodyPr>
          <a:lstStyle/>
          <a:p>
            <a:r>
              <a:rPr lang="zh-CN" altLang="en-US" dirty="0">
                <a:solidFill>
                  <a:srgbClr val="FF0000"/>
                </a:solidFill>
              </a:rPr>
              <a:t>可能，</a:t>
            </a:r>
            <a:r>
              <a:rPr lang="el-GR" altLang="zh-CN" dirty="0">
                <a:solidFill>
                  <a:srgbClr val="FF0000"/>
                </a:solidFill>
              </a:rPr>
              <a:t>0 &lt; δ &lt;</a:t>
            </a:r>
            <a:r>
              <a:rPr lang="en-US" altLang="zh-CN" dirty="0">
                <a:solidFill>
                  <a:srgbClr val="FF0000"/>
                </a:solidFill>
              </a:rPr>
              <a:t>0.5</a:t>
            </a:r>
            <a:endParaRPr lang="zh-CN" altLang="en-US" dirty="0">
              <a:solidFill>
                <a:srgbClr val="FF0000"/>
              </a:solidFill>
            </a:endParaRPr>
          </a:p>
        </p:txBody>
      </p:sp>
    </p:spTree>
    <p:extLst>
      <p:ext uri="{BB962C8B-B14F-4D97-AF65-F5344CB8AC3E}">
        <p14:creationId xmlns:p14="http://schemas.microsoft.com/office/powerpoint/2010/main" val="18202172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样本复杂度</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如果固定</a:t>
                </a:r>
                <a:r>
                  <a:rPr lang="en-US" altLang="zh-CN" dirty="0"/>
                  <a:t>ϵ,δ</a:t>
                </a:r>
                <a:r>
                  <a:rPr lang="zh-CN" altLang="en-US" dirty="0"/>
                  <a:t>，可以反过来计算出样本复杂度为</a:t>
                </a:r>
                <a:endParaRPr lang="en-US" altLang="zh-CN" dirty="0"/>
              </a:p>
              <a:p>
                <a:endParaRPr lang="en-US" altLang="zh-CN" dirty="0"/>
              </a:p>
              <a:p>
                <a:pPr lvl="1"/>
                <a:endParaRPr lang="en-US" altLang="zh-CN" dirty="0"/>
              </a:p>
              <a:p>
                <a:pPr lvl="1"/>
                <a:r>
                  <a:rPr lang="zh-CN" altLang="en-US" dirty="0"/>
                  <a:t>其中</a:t>
                </a:r>
                <a:r>
                  <a:rPr lang="en-US" altLang="zh-CN"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ℱ</m:t>
                    </m:r>
                  </m:oMath>
                </a14:m>
                <a:r>
                  <a:rPr lang="en-US" altLang="zh-CN" dirty="0"/>
                  <a:t>|</a:t>
                </a:r>
                <a:r>
                  <a:rPr lang="zh-CN" altLang="en-US" dirty="0"/>
                  <a:t>为假设空间的大小，可以用</a:t>
                </a:r>
                <a:r>
                  <a:rPr lang="en-US" altLang="zh-CN" dirty="0" err="1"/>
                  <a:t>Rademacher</a:t>
                </a:r>
                <a:r>
                  <a:rPr lang="zh-CN" altLang="en-US" dirty="0"/>
                  <a:t>复杂性或</a:t>
                </a:r>
                <a:r>
                  <a:rPr lang="en-US" altLang="zh-CN" dirty="0"/>
                  <a:t>VC</a:t>
                </a:r>
                <a:r>
                  <a:rPr lang="zh-CN" altLang="en-US" dirty="0"/>
                  <a:t>维来衡量。</a:t>
                </a:r>
              </a:p>
              <a:p>
                <a:endParaRPr lang="en-US" altLang="zh-CN" dirty="0"/>
              </a:p>
              <a:p>
                <a:r>
                  <a:rPr lang="en-US" altLang="zh-CN" sz="2400" dirty="0"/>
                  <a:t>PAC</a:t>
                </a:r>
                <a:r>
                  <a:rPr lang="zh-CN" altLang="en-US" sz="2400" dirty="0"/>
                  <a:t>学习理论可以帮助分析一个机器学习方法在什么条件下可以学习到一个近似正确的分类器。</a:t>
                </a:r>
                <a:endParaRPr lang="en-US" altLang="zh-CN" sz="2400" dirty="0"/>
              </a:p>
              <a:p>
                <a:endParaRPr lang="en-US" altLang="zh-CN" sz="2400" dirty="0"/>
              </a:p>
              <a:p>
                <a:r>
                  <a:rPr lang="zh-CN" altLang="en-US" sz="2400" dirty="0"/>
                  <a:t>如果希望模型的假设空间越大，泛化错误越小，其需要的样本数量越多。</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5"/>
                <a:stretch>
                  <a:fillRect l="-741" t="-1605"/>
                </a:stretch>
              </a:blipFill>
            </p:spPr>
            <p:txBody>
              <a:bodyPr/>
              <a:lstStyle/>
              <a:p>
                <a:r>
                  <a:rPr lang="zh-CN" altLang="en-US">
                    <a:noFill/>
                  </a:rPr>
                  <a:t> </a:t>
                </a:r>
              </a:p>
            </p:txBody>
          </p:sp>
        </mc:Fallback>
      </mc:AlternateContent>
      <p:pic>
        <p:nvPicPr>
          <p:cNvPr id="4" name="图片 3"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0" y="1752600"/>
            <a:ext cx="3787588" cy="762000"/>
          </a:xfrm>
          <a:prstGeom prst="rect">
            <a:avLst/>
          </a:prstGeom>
        </p:spPr>
      </p:pic>
    </p:spTree>
    <p:extLst>
      <p:ext uri="{BB962C8B-B14F-4D97-AF65-F5344CB8AC3E}">
        <p14:creationId xmlns:p14="http://schemas.microsoft.com/office/powerpoint/2010/main" val="92597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32D3A5-4633-470B-8FAA-B256435103B8}"/>
              </a:ext>
            </a:extLst>
          </p:cNvPr>
          <p:cNvSpPr>
            <a:spLocks noGrp="1"/>
          </p:cNvSpPr>
          <p:nvPr>
            <p:ph type="ctrTitle"/>
          </p:nvPr>
        </p:nvSpPr>
        <p:spPr/>
        <p:txBody>
          <a:bodyPr/>
          <a:lstStyle/>
          <a:p>
            <a:r>
              <a:rPr lang="zh-CN" altLang="en-US" dirty="0"/>
              <a:t>常用的定理</a:t>
            </a:r>
          </a:p>
        </p:txBody>
      </p:sp>
    </p:spTree>
    <p:extLst>
      <p:ext uri="{BB962C8B-B14F-4D97-AF65-F5344CB8AC3E}">
        <p14:creationId xmlns:p14="http://schemas.microsoft.com/office/powerpoint/2010/main" val="42146611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C66698-B80A-4D1B-8D74-401ECC133D24}"/>
              </a:ext>
            </a:extLst>
          </p:cNvPr>
          <p:cNvSpPr>
            <a:spLocks noGrp="1"/>
          </p:cNvSpPr>
          <p:nvPr>
            <p:ph type="title"/>
          </p:nvPr>
        </p:nvSpPr>
        <p:spPr/>
        <p:txBody>
          <a:bodyPr/>
          <a:lstStyle/>
          <a:p>
            <a:r>
              <a:rPr lang="zh-CN" altLang="en-US" dirty="0"/>
              <a:t>常用的定理</a:t>
            </a:r>
            <a:endParaRPr lang="en-US" altLang="zh-CN" dirty="0"/>
          </a:p>
        </p:txBody>
      </p:sp>
      <p:sp>
        <p:nvSpPr>
          <p:cNvPr id="4" name="内容占位符 3">
            <a:extLst>
              <a:ext uri="{FF2B5EF4-FFF2-40B4-BE49-F238E27FC236}">
                <a16:creationId xmlns:a16="http://schemas.microsoft.com/office/drawing/2014/main" id="{941630B4-0CEF-4C2F-8F32-30E389C98F00}"/>
              </a:ext>
            </a:extLst>
          </p:cNvPr>
          <p:cNvSpPr>
            <a:spLocks noGrp="1"/>
          </p:cNvSpPr>
          <p:nvPr>
            <p:ph idx="1"/>
          </p:nvPr>
        </p:nvSpPr>
        <p:spPr/>
        <p:txBody>
          <a:bodyPr/>
          <a:lstStyle/>
          <a:p>
            <a:r>
              <a:rPr lang="zh-CN" altLang="en-US" dirty="0"/>
              <a:t>没有免费午餐定理（</a:t>
            </a:r>
            <a:r>
              <a:rPr lang="en-US" altLang="zh-CN" dirty="0"/>
              <a:t>No Free Lunch Theorem</a:t>
            </a:r>
            <a:r>
              <a:rPr lang="zh-CN" altLang="en-US" dirty="0"/>
              <a:t>，</a:t>
            </a:r>
            <a:r>
              <a:rPr lang="en-US" altLang="zh-CN" dirty="0"/>
              <a:t>NFL</a:t>
            </a:r>
            <a:r>
              <a:rPr lang="zh-CN" altLang="en-US" dirty="0"/>
              <a:t>）</a:t>
            </a:r>
            <a:endParaRPr lang="en-US" altLang="zh-CN" dirty="0"/>
          </a:p>
          <a:p>
            <a:pPr lvl="1"/>
            <a:r>
              <a:rPr lang="zh-CN" altLang="en-US" dirty="0"/>
              <a:t>对于基于迭代的最优化算法，不存在某种算法对所有问题（有限的搜索空间内）都有效。如果一个算法对某些问题有效，那么它一定在另外一些问题上比纯随机搜索算法更差。</a:t>
            </a:r>
          </a:p>
        </p:txBody>
      </p:sp>
      <p:pic>
        <p:nvPicPr>
          <p:cNvPr id="2050" name="Picture 2" descr="Image result for æ²¡æåè´¹åé¤å®ç">
            <a:extLst>
              <a:ext uri="{FF2B5EF4-FFF2-40B4-BE49-F238E27FC236}">
                <a16:creationId xmlns:a16="http://schemas.microsoft.com/office/drawing/2014/main" id="{549BE71C-35C6-4F66-A637-B5441F3B6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400927"/>
            <a:ext cx="3595688" cy="269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0192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C66698-B80A-4D1B-8D74-401ECC133D24}"/>
              </a:ext>
            </a:extLst>
          </p:cNvPr>
          <p:cNvSpPr>
            <a:spLocks noGrp="1"/>
          </p:cNvSpPr>
          <p:nvPr>
            <p:ph type="title"/>
          </p:nvPr>
        </p:nvSpPr>
        <p:spPr/>
        <p:txBody>
          <a:bodyPr/>
          <a:lstStyle/>
          <a:p>
            <a:r>
              <a:rPr lang="zh-CN" altLang="en-US" dirty="0"/>
              <a:t>常用的定理</a:t>
            </a:r>
            <a:endParaRPr lang="en-US" altLang="zh-CN" dirty="0"/>
          </a:p>
        </p:txBody>
      </p:sp>
      <p:sp>
        <p:nvSpPr>
          <p:cNvPr id="4" name="内容占位符 3">
            <a:extLst>
              <a:ext uri="{FF2B5EF4-FFF2-40B4-BE49-F238E27FC236}">
                <a16:creationId xmlns:a16="http://schemas.microsoft.com/office/drawing/2014/main" id="{941630B4-0CEF-4C2F-8F32-30E389C98F00}"/>
              </a:ext>
            </a:extLst>
          </p:cNvPr>
          <p:cNvSpPr>
            <a:spLocks noGrp="1"/>
          </p:cNvSpPr>
          <p:nvPr>
            <p:ph idx="1"/>
          </p:nvPr>
        </p:nvSpPr>
        <p:spPr/>
        <p:txBody>
          <a:bodyPr/>
          <a:lstStyle/>
          <a:p>
            <a:r>
              <a:rPr lang="zh-CN" altLang="en-US" dirty="0"/>
              <a:t>丑小鸭定理</a:t>
            </a:r>
            <a:r>
              <a:rPr lang="en-US" altLang="zh-CN" dirty="0"/>
              <a:t>(Ugly Duckling Theorem)</a:t>
            </a:r>
          </a:p>
          <a:p>
            <a:pPr lvl="1"/>
            <a:r>
              <a:rPr lang="zh-CN" altLang="en-US" dirty="0"/>
              <a:t>丑小鸭与白天鹅之间的区别和两只白天鹅之间的区别一样大</a:t>
            </a:r>
            <a:r>
              <a:rPr lang="en-US" altLang="zh-CN" dirty="0"/>
              <a:t>.</a:t>
            </a:r>
            <a:endParaRPr lang="zh-CN" altLang="en-US" dirty="0"/>
          </a:p>
        </p:txBody>
      </p:sp>
      <p:pic>
        <p:nvPicPr>
          <p:cNvPr id="2" name="Picture 2" descr="“Ugly Duckling Theorem”的图片搜索结果">
            <a:extLst>
              <a:ext uri="{FF2B5EF4-FFF2-40B4-BE49-F238E27FC236}">
                <a16:creationId xmlns:a16="http://schemas.microsoft.com/office/drawing/2014/main" id="{EB1DCDBB-1BAE-4C6F-8DE6-FEA2AB7E5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914650"/>
            <a:ext cx="4876800"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248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C66698-B80A-4D1B-8D74-401ECC133D24}"/>
              </a:ext>
            </a:extLst>
          </p:cNvPr>
          <p:cNvSpPr>
            <a:spLocks noGrp="1"/>
          </p:cNvSpPr>
          <p:nvPr>
            <p:ph type="title"/>
          </p:nvPr>
        </p:nvSpPr>
        <p:spPr/>
        <p:txBody>
          <a:bodyPr/>
          <a:lstStyle/>
          <a:p>
            <a:r>
              <a:rPr lang="zh-CN" altLang="en-US" dirty="0"/>
              <a:t>常用的定理</a:t>
            </a:r>
            <a:endParaRPr lang="en-US" altLang="zh-CN" dirty="0"/>
          </a:p>
        </p:txBody>
      </p:sp>
      <p:sp>
        <p:nvSpPr>
          <p:cNvPr id="4" name="内容占位符 3">
            <a:extLst>
              <a:ext uri="{FF2B5EF4-FFF2-40B4-BE49-F238E27FC236}">
                <a16:creationId xmlns:a16="http://schemas.microsoft.com/office/drawing/2014/main" id="{941630B4-0CEF-4C2F-8F32-30E389C98F00}"/>
              </a:ext>
            </a:extLst>
          </p:cNvPr>
          <p:cNvSpPr>
            <a:spLocks noGrp="1"/>
          </p:cNvSpPr>
          <p:nvPr>
            <p:ph idx="1"/>
          </p:nvPr>
        </p:nvSpPr>
        <p:spPr/>
        <p:txBody>
          <a:bodyPr/>
          <a:lstStyle/>
          <a:p>
            <a:r>
              <a:rPr lang="zh-CN" altLang="en-US" dirty="0"/>
              <a:t>奥卡姆剃刀原理</a:t>
            </a:r>
            <a:r>
              <a:rPr lang="en-US" altLang="zh-CN" dirty="0"/>
              <a:t>(Occam's Razor)</a:t>
            </a:r>
          </a:p>
          <a:p>
            <a:pPr lvl="1"/>
            <a:r>
              <a:rPr lang="zh-CN" altLang="en-US" dirty="0"/>
              <a:t>如无必要，勿增实体</a:t>
            </a:r>
          </a:p>
        </p:txBody>
      </p:sp>
      <p:pic>
        <p:nvPicPr>
          <p:cNvPr id="3074" name="Picture 2" descr="“Occam's Razor”的图片搜索结果">
            <a:extLst>
              <a:ext uri="{FF2B5EF4-FFF2-40B4-BE49-F238E27FC236}">
                <a16:creationId xmlns:a16="http://schemas.microsoft.com/office/drawing/2014/main" id="{0AB42BDC-1ED0-4983-A79E-B7F63C5FE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819400"/>
            <a:ext cx="333375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6288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3C017-E9EF-4573-930C-A69A225A4B4A}"/>
              </a:ext>
            </a:extLst>
          </p:cNvPr>
          <p:cNvSpPr>
            <a:spLocks noGrp="1"/>
          </p:cNvSpPr>
          <p:nvPr>
            <p:ph type="title"/>
          </p:nvPr>
        </p:nvSpPr>
        <p:spPr/>
        <p:txBody>
          <a:bodyPr/>
          <a:lstStyle/>
          <a:p>
            <a:r>
              <a:rPr lang="zh-CN" altLang="en-US" dirty="0"/>
              <a:t>归纳偏置</a:t>
            </a:r>
            <a:r>
              <a:rPr lang="en-US" altLang="zh-CN" dirty="0"/>
              <a:t>(Inductive Bias)</a:t>
            </a:r>
            <a:endParaRPr lang="zh-CN" altLang="en-US" dirty="0"/>
          </a:p>
        </p:txBody>
      </p:sp>
      <p:sp>
        <p:nvSpPr>
          <p:cNvPr id="3" name="内容占位符 2">
            <a:extLst>
              <a:ext uri="{FF2B5EF4-FFF2-40B4-BE49-F238E27FC236}">
                <a16:creationId xmlns:a16="http://schemas.microsoft.com/office/drawing/2014/main" id="{4DE381D8-FE42-4FE0-89D1-13F252A87963}"/>
              </a:ext>
            </a:extLst>
          </p:cNvPr>
          <p:cNvSpPr>
            <a:spLocks noGrp="1"/>
          </p:cNvSpPr>
          <p:nvPr>
            <p:ph idx="1"/>
          </p:nvPr>
        </p:nvSpPr>
        <p:spPr/>
        <p:txBody>
          <a:bodyPr/>
          <a:lstStyle/>
          <a:p>
            <a:r>
              <a:rPr lang="zh-CN" altLang="en-US" dirty="0"/>
              <a:t>很多学习算法经常会对学习的问题做一些假设，这些假设就称为</a:t>
            </a:r>
            <a:r>
              <a:rPr lang="zh-CN" altLang="en-US" b="1" dirty="0">
                <a:solidFill>
                  <a:srgbClr val="FF0000"/>
                </a:solidFill>
              </a:rPr>
              <a:t>归纳偏置</a:t>
            </a:r>
            <a:r>
              <a:rPr lang="zh-CN" altLang="en-US" dirty="0"/>
              <a:t>。</a:t>
            </a:r>
            <a:endParaRPr lang="en-US" altLang="zh-CN" dirty="0"/>
          </a:p>
          <a:p>
            <a:pPr lvl="1"/>
            <a:r>
              <a:rPr lang="zh-CN" altLang="en-US" dirty="0"/>
              <a:t>在最近邻分类器中，我们会假设在特征空间中，一个小的局部区域中的大部分样本都同属一类。</a:t>
            </a:r>
            <a:endParaRPr lang="en-US" altLang="zh-CN" dirty="0"/>
          </a:p>
          <a:p>
            <a:pPr lvl="1"/>
            <a:r>
              <a:rPr lang="zh-CN" altLang="en-US" dirty="0"/>
              <a:t>在朴素贝叶斯分类器中，我们会假设每个特征的条件概率是互相独立的。</a:t>
            </a:r>
            <a:endParaRPr lang="en-US" altLang="zh-CN" dirty="0"/>
          </a:p>
          <a:p>
            <a:pPr lvl="1"/>
            <a:endParaRPr lang="en-US" altLang="zh-CN" dirty="0"/>
          </a:p>
          <a:p>
            <a:pPr lvl="1"/>
            <a:endParaRPr lang="en-US" altLang="zh-CN" dirty="0"/>
          </a:p>
          <a:p>
            <a:pPr lvl="1"/>
            <a:r>
              <a:rPr lang="zh-CN" altLang="en-US" dirty="0"/>
              <a:t>归纳偏置在贝叶斯学习中也经常称为</a:t>
            </a:r>
            <a:r>
              <a:rPr lang="zh-CN" altLang="en-US" dirty="0">
                <a:solidFill>
                  <a:srgbClr val="FF0000"/>
                </a:solidFill>
              </a:rPr>
              <a:t>先验</a:t>
            </a:r>
            <a:r>
              <a:rPr lang="zh-CN" altLang="en-US" dirty="0"/>
              <a:t>（</a:t>
            </a:r>
            <a:r>
              <a:rPr lang="en-US" altLang="zh-CN" dirty="0"/>
              <a:t>Prior</a:t>
            </a:r>
            <a:r>
              <a:rPr lang="zh-CN" altLang="en-US" dirty="0"/>
              <a:t>）。</a:t>
            </a:r>
          </a:p>
        </p:txBody>
      </p:sp>
    </p:spTree>
    <p:extLst>
      <p:ext uri="{BB962C8B-B14F-4D97-AF65-F5344CB8AC3E}">
        <p14:creationId xmlns:p14="http://schemas.microsoft.com/office/powerpoint/2010/main" val="40443874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B9AA1-8118-4327-9DA0-3691A0EB56B0}"/>
              </a:ext>
            </a:extLst>
          </p:cNvPr>
          <p:cNvSpPr>
            <a:spLocks noGrp="1"/>
          </p:cNvSpPr>
          <p:nvPr>
            <p:ph type="title"/>
          </p:nvPr>
        </p:nvSpPr>
        <p:spPr/>
        <p:txBody>
          <a:bodyPr/>
          <a:lstStyle/>
          <a:p>
            <a:r>
              <a:rPr lang="zh-CN" altLang="en-US"/>
              <a:t>课后作业</a:t>
            </a:r>
            <a:endParaRPr lang="zh-CN" altLang="en-US" dirty="0"/>
          </a:p>
        </p:txBody>
      </p:sp>
      <p:sp>
        <p:nvSpPr>
          <p:cNvPr id="3" name="内容占位符 2">
            <a:extLst>
              <a:ext uri="{FF2B5EF4-FFF2-40B4-BE49-F238E27FC236}">
                <a16:creationId xmlns:a16="http://schemas.microsoft.com/office/drawing/2014/main" id="{06FFE951-5F67-4851-9343-226A8D06AC1C}"/>
              </a:ext>
            </a:extLst>
          </p:cNvPr>
          <p:cNvSpPr>
            <a:spLocks noGrp="1"/>
          </p:cNvSpPr>
          <p:nvPr>
            <p:ph idx="1"/>
          </p:nvPr>
        </p:nvSpPr>
        <p:spPr/>
        <p:txBody>
          <a:bodyPr/>
          <a:lstStyle/>
          <a:p>
            <a:r>
              <a:rPr lang="zh-CN" altLang="en-US" dirty="0"/>
              <a:t>掌握知识点</a:t>
            </a:r>
          </a:p>
          <a:p>
            <a:pPr lvl="1"/>
            <a:r>
              <a:rPr lang="zh-CN" altLang="en-US" dirty="0"/>
              <a:t>矩阵微分</a:t>
            </a:r>
          </a:p>
          <a:p>
            <a:pPr lvl="1"/>
            <a:r>
              <a:rPr lang="zh-CN" altLang="en-US" dirty="0"/>
              <a:t>概率论</a:t>
            </a:r>
          </a:p>
          <a:p>
            <a:pPr lvl="1"/>
            <a:r>
              <a:rPr lang="zh-CN" altLang="en-US" dirty="0"/>
              <a:t>信息论</a:t>
            </a:r>
          </a:p>
          <a:p>
            <a:pPr lvl="1"/>
            <a:r>
              <a:rPr lang="zh-CN" altLang="en-US" dirty="0"/>
              <a:t>约束优化</a:t>
            </a:r>
            <a:endParaRPr lang="en-US" altLang="zh-CN" dirty="0"/>
          </a:p>
          <a:p>
            <a:r>
              <a:rPr lang="zh-CN" altLang="en-US" dirty="0"/>
              <a:t>编程练习</a:t>
            </a:r>
            <a:endParaRPr lang="en-US" altLang="zh-CN" dirty="0">
              <a:hlinkClick r:id="rId2"/>
            </a:endParaRPr>
          </a:p>
          <a:p>
            <a:pPr lvl="1"/>
            <a:r>
              <a:rPr lang="en-US" altLang="zh-CN" dirty="0">
                <a:hlinkClick r:id="rId3" tooltip="chap2_linear_regression"/>
              </a:rPr>
              <a:t>chap2_linear_regression</a:t>
            </a:r>
            <a:endParaRPr lang="en-US" altLang="zh-CN" dirty="0">
              <a:hlinkClick r:id="rId2"/>
            </a:endParaRPr>
          </a:p>
        </p:txBody>
      </p:sp>
    </p:spTree>
    <p:extLst>
      <p:ext uri="{BB962C8B-B14F-4D97-AF65-F5344CB8AC3E}">
        <p14:creationId xmlns:p14="http://schemas.microsoft.com/office/powerpoint/2010/main" val="34674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机器学习的三要素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模型</a:t>
                </a:r>
              </a:p>
              <a:p>
                <a:pPr lvl="1"/>
                <a:r>
                  <a:rPr lang="zh-CN" altLang="en-US" dirty="0"/>
                  <a:t>线性方法：</a:t>
                </a:r>
                <a:endParaRPr lang="en-US" altLang="zh-CN" dirty="0"/>
              </a:p>
              <a:p>
                <a:pPr lvl="1"/>
                <a:r>
                  <a:rPr lang="zh-CN" altLang="en-US" dirty="0"/>
                  <a:t>广义线性方法：</a:t>
                </a:r>
                <a:endParaRPr lang="en-US" altLang="zh-CN" dirty="0"/>
              </a:p>
              <a:p>
                <a:pPr lvl="2"/>
                <a:r>
                  <a:rPr lang="zh-CN" altLang="en-US" dirty="0"/>
                  <a:t>如果</a:t>
                </a:r>
                <a14:m>
                  <m:oMath xmlns:m="http://schemas.openxmlformats.org/officeDocument/2006/math">
                    <m:r>
                      <m:rPr>
                        <m:nor/>
                      </m:rPr>
                      <a:rPr lang="en-US" altLang="zh-CN" dirty="0"/>
                      <m:t>ϕ</m:t>
                    </m:r>
                    <m:r>
                      <m:rPr>
                        <m:nor/>
                      </m:rPr>
                      <a:rPr lang="en-US" altLang="zh-CN" dirty="0"/>
                      <m:t>(</m:t>
                    </m:r>
                    <m:r>
                      <m:rPr>
                        <m:nor/>
                      </m:rPr>
                      <a:rPr lang="en-US" altLang="zh-CN" dirty="0"/>
                      <m:t>x</m:t>
                    </m:r>
                    <m:r>
                      <m:rPr>
                        <m:nor/>
                      </m:rPr>
                      <a:rPr lang="en-US" altLang="zh-CN" dirty="0"/>
                      <m:t>)</m:t>
                    </m:r>
                  </m:oMath>
                </a14:m>
                <a:r>
                  <a:rPr lang="zh-CN" altLang="en-US" dirty="0"/>
                  <a:t>为可学习的非线性基函数，</a:t>
                </a:r>
                <a14:m>
                  <m:oMath xmlns:m="http://schemas.openxmlformats.org/officeDocument/2006/math">
                    <m:r>
                      <m:rPr>
                        <m:nor/>
                      </m:rPr>
                      <a:rPr lang="en-US" altLang="zh-CN" dirty="0"/>
                      <m:t>f</m:t>
                    </m:r>
                    <m:r>
                      <m:rPr>
                        <m:nor/>
                      </m:rPr>
                      <a:rPr lang="en-US" altLang="zh-CN" dirty="0"/>
                      <m:t>(</m:t>
                    </m:r>
                    <m:r>
                      <m:rPr>
                        <m:nor/>
                      </m:rPr>
                      <a:rPr lang="en-US" altLang="zh-CN" dirty="0"/>
                      <m:t>x</m:t>
                    </m:r>
                    <m:r>
                      <m:rPr>
                        <m:nor/>
                      </m:rPr>
                      <a:rPr lang="en-US" altLang="zh-CN" dirty="0"/>
                      <m:t>,</m:t>
                    </m:r>
                    <m:r>
                      <m:rPr>
                        <m:nor/>
                      </m:rPr>
                      <a:rPr lang="el-GR" altLang="zh-CN" dirty="0"/>
                      <m:t>θ</m:t>
                    </m:r>
                    <m:r>
                      <m:rPr>
                        <m:nor/>
                      </m:rPr>
                      <a:rPr lang="el-GR" altLang="zh-CN" dirty="0"/>
                      <m:t>)</m:t>
                    </m:r>
                  </m:oMath>
                </a14:m>
                <a:r>
                  <a:rPr lang="zh-CN" altLang="en-US" dirty="0"/>
                  <a:t>就等价于神经网络。</a:t>
                </a:r>
              </a:p>
              <a:p>
                <a:endParaRPr lang="en-US" altLang="zh-CN" dirty="0"/>
              </a:p>
              <a:p>
                <a:r>
                  <a:rPr lang="zh-CN" altLang="en-US" dirty="0"/>
                  <a:t>学习准则</a:t>
                </a:r>
                <a:endParaRPr lang="en-US" altLang="zh-CN" dirty="0"/>
              </a:p>
              <a:p>
                <a:pPr lvl="1"/>
                <a:r>
                  <a:rPr lang="zh-CN" altLang="en-US" dirty="0"/>
                  <a:t>期望风险</a:t>
                </a:r>
                <a:endParaRPr lang="en-US" altLang="zh-CN" dirty="0"/>
              </a:p>
              <a:p>
                <a:endParaRPr lang="en-US" altLang="zh-CN" dirty="0"/>
              </a:p>
              <a:p>
                <a:r>
                  <a:rPr lang="zh-CN" altLang="en-US" dirty="0"/>
                  <a:t>优化</a:t>
                </a:r>
                <a:endParaRPr lang="en-US" altLang="zh-CN" dirty="0"/>
              </a:p>
              <a:p>
                <a:pPr lvl="1"/>
                <a:r>
                  <a:rPr lang="zh-CN" altLang="en-US" dirty="0"/>
                  <a:t>梯度下降</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5"/>
                <a:stretch>
                  <a:fillRect l="-741" t="-1235" b="-2593"/>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733800" y="4191000"/>
            <a:ext cx="4219401" cy="619861"/>
          </a:xfrm>
          <a:prstGeom prst="rect">
            <a:avLst/>
          </a:prstGeom>
        </p:spPr>
      </p:pic>
      <p:pic>
        <p:nvPicPr>
          <p:cNvPr id="6" name="图片 5"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8600" y="1539499"/>
            <a:ext cx="2299412" cy="496083"/>
          </a:xfrm>
          <a:prstGeom prst="rect">
            <a:avLst/>
          </a:prstGeom>
        </p:spPr>
      </p:pic>
      <p:pic>
        <p:nvPicPr>
          <p:cNvPr id="7" name="图片 6"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38600" y="2111782"/>
            <a:ext cx="2664696" cy="399377"/>
          </a:xfrm>
          <a:prstGeom prst="rect">
            <a:avLst/>
          </a:prstGeom>
        </p:spPr>
      </p:pic>
    </p:spTree>
    <p:extLst>
      <p:ext uri="{BB962C8B-B14F-4D97-AF65-F5344CB8AC3E}">
        <p14:creationId xmlns:p14="http://schemas.microsoft.com/office/powerpoint/2010/main" val="1828073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常见的机器学习问题</a:t>
            </a:r>
            <a:endParaRPr lang="zh-CN" altLang="en-US" dirty="0"/>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2286000"/>
            <a:ext cx="2966012" cy="2286000"/>
          </a:xfrm>
          <a:prstGeom prst="rect">
            <a:avLst/>
          </a:prstGeom>
        </p:spPr>
      </p:pic>
      <p:sp>
        <p:nvSpPr>
          <p:cNvPr id="5" name="文本框 4"/>
          <p:cNvSpPr txBox="1"/>
          <p:nvPr/>
        </p:nvSpPr>
        <p:spPr>
          <a:xfrm>
            <a:off x="5029200" y="5029200"/>
            <a:ext cx="2362200" cy="523220"/>
          </a:xfrm>
          <a:prstGeom prst="rect">
            <a:avLst/>
          </a:prstGeom>
          <a:noFill/>
        </p:spPr>
        <p:txBody>
          <a:bodyPr wrap="square" rtlCol="0">
            <a:spAutoFit/>
          </a:bodyPr>
          <a:lstStyle/>
          <a:p>
            <a:pPr algn="ctr"/>
            <a:r>
              <a:rPr lang="zh-CN" altLang="en-US" sz="2800" dirty="0"/>
              <a:t>分类</a:t>
            </a:r>
          </a:p>
        </p:txBody>
      </p:sp>
      <p:pic>
        <p:nvPicPr>
          <p:cNvPr id="8" name="图片 7"/>
          <p:cNvPicPr>
            <a:picLocks noChangeAspect="1"/>
          </p:cNvPicPr>
          <p:nvPr/>
        </p:nvPicPr>
        <p:blipFill>
          <a:blip r:embed="rId4"/>
          <a:stretch>
            <a:fillRect/>
          </a:stretch>
        </p:blipFill>
        <p:spPr>
          <a:xfrm>
            <a:off x="8275203" y="2762928"/>
            <a:ext cx="3324225" cy="1371600"/>
          </a:xfrm>
          <a:prstGeom prst="rect">
            <a:avLst/>
          </a:prstGeom>
        </p:spPr>
      </p:pic>
      <p:sp>
        <p:nvSpPr>
          <p:cNvPr id="9" name="文本框 8"/>
          <p:cNvSpPr txBox="1"/>
          <p:nvPr/>
        </p:nvSpPr>
        <p:spPr>
          <a:xfrm>
            <a:off x="9167811" y="5121728"/>
            <a:ext cx="2362200" cy="523220"/>
          </a:xfrm>
          <a:prstGeom prst="rect">
            <a:avLst/>
          </a:prstGeom>
          <a:noFill/>
        </p:spPr>
        <p:txBody>
          <a:bodyPr wrap="square" rtlCol="0">
            <a:spAutoFit/>
          </a:bodyPr>
          <a:lstStyle/>
          <a:p>
            <a:pPr algn="ctr"/>
            <a:r>
              <a:rPr lang="zh-CN" altLang="en-US" sz="2800" dirty="0"/>
              <a:t>聚类</a:t>
            </a:r>
          </a:p>
        </p:txBody>
      </p:sp>
      <p:pic>
        <p:nvPicPr>
          <p:cNvPr id="7" name="图片 6" descr="屏幕剪辑">
            <a:extLst>
              <a:ext uri="{FF2B5EF4-FFF2-40B4-BE49-F238E27FC236}">
                <a16:creationId xmlns:a16="http://schemas.microsoft.com/office/drawing/2014/main" id="{9A6F91CB-1315-47B9-961E-F4AED0A905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2438400"/>
            <a:ext cx="3373138" cy="2020657"/>
          </a:xfrm>
          <a:prstGeom prst="rect">
            <a:avLst/>
          </a:prstGeom>
        </p:spPr>
      </p:pic>
      <p:sp>
        <p:nvSpPr>
          <p:cNvPr id="10" name="文本框 9">
            <a:extLst>
              <a:ext uri="{FF2B5EF4-FFF2-40B4-BE49-F238E27FC236}">
                <a16:creationId xmlns:a16="http://schemas.microsoft.com/office/drawing/2014/main" id="{AFFE3A64-3C05-480D-9033-0A5645863432}"/>
              </a:ext>
            </a:extLst>
          </p:cNvPr>
          <p:cNvSpPr txBox="1"/>
          <p:nvPr/>
        </p:nvSpPr>
        <p:spPr>
          <a:xfrm>
            <a:off x="1092993" y="5029200"/>
            <a:ext cx="2362200" cy="523220"/>
          </a:xfrm>
          <a:prstGeom prst="rect">
            <a:avLst/>
          </a:prstGeom>
          <a:noFill/>
        </p:spPr>
        <p:txBody>
          <a:bodyPr wrap="square" rtlCol="0">
            <a:spAutoFit/>
          </a:bodyPr>
          <a:lstStyle/>
          <a:p>
            <a:pPr algn="ctr"/>
            <a:r>
              <a:rPr lang="zh-CN" altLang="en-US" sz="2800" dirty="0"/>
              <a:t>回归</a:t>
            </a:r>
          </a:p>
        </p:txBody>
      </p:sp>
      <p:cxnSp>
        <p:nvCxnSpPr>
          <p:cNvPr id="6" name="直接连接符 5">
            <a:extLst>
              <a:ext uri="{FF2B5EF4-FFF2-40B4-BE49-F238E27FC236}">
                <a16:creationId xmlns:a16="http://schemas.microsoft.com/office/drawing/2014/main" id="{C9BD704F-7FBF-4868-AFDF-6A931AEDEA58}"/>
              </a:ext>
            </a:extLst>
          </p:cNvPr>
          <p:cNvCxnSpPr/>
          <p:nvPr/>
        </p:nvCxnSpPr>
        <p:spPr>
          <a:xfrm>
            <a:off x="685800" y="5644948"/>
            <a:ext cx="3352800" cy="0"/>
          </a:xfrm>
          <a:prstGeom prst="line">
            <a:avLst/>
          </a:prstGeom>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319142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模型</a:t>
            </a:r>
            <a:endParaRPr lang="zh-CN" altLang="en-US" dirty="0"/>
          </a:p>
        </p:txBody>
      </p:sp>
      <p:sp>
        <p:nvSpPr>
          <p:cNvPr id="3" name="内容占位符 2"/>
          <p:cNvSpPr>
            <a:spLocks noGrp="1"/>
          </p:cNvSpPr>
          <p:nvPr>
            <p:ph idx="1"/>
          </p:nvPr>
        </p:nvSpPr>
        <p:spPr/>
        <p:txBody>
          <a:bodyPr/>
          <a:lstStyle/>
          <a:p>
            <a:r>
              <a:rPr lang="zh-CN" altLang="en-US"/>
              <a:t>以线性回归（</a:t>
            </a:r>
            <a:r>
              <a:rPr lang="en-US" altLang="zh-CN"/>
              <a:t>Linear Regression</a:t>
            </a:r>
            <a:r>
              <a:rPr lang="zh-CN" altLang="en-US"/>
              <a:t>）为例</a:t>
            </a:r>
            <a:endParaRPr lang="en-US" altLang="zh-CN"/>
          </a:p>
          <a:p>
            <a:r>
              <a:rPr lang="zh-CN" altLang="en-US"/>
              <a:t>模型：</a:t>
            </a:r>
            <a:endParaRPr lang="en-US" altLang="zh-CN"/>
          </a:p>
          <a:p>
            <a:pPr lvl="1"/>
            <a:endParaRPr lang="en-US" altLang="zh-CN"/>
          </a:p>
          <a:p>
            <a:pPr lvl="1"/>
            <a:endParaRPr lang="en-US" altLang="zh-CN"/>
          </a:p>
          <a:p>
            <a:pPr lvl="1"/>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133600"/>
            <a:ext cx="3530989" cy="711278"/>
          </a:xfrm>
          <a:prstGeom prst="rect">
            <a:avLst/>
          </a:prstGeom>
        </p:spPr>
      </p:pic>
      <p:pic>
        <p:nvPicPr>
          <p:cNvPr id="6" name="图片 5"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3505200"/>
            <a:ext cx="3962400" cy="2373651"/>
          </a:xfrm>
          <a:prstGeom prst="rect">
            <a:avLst/>
          </a:prstGeom>
        </p:spPr>
      </p:pic>
    </p:spTree>
    <p:extLst>
      <p:ext uri="{BB962C8B-B14F-4D97-AF65-F5344CB8AC3E}">
        <p14:creationId xmlns:p14="http://schemas.microsoft.com/office/powerpoint/2010/main" val="375523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学习准则</a:t>
            </a:r>
          </a:p>
        </p:txBody>
      </p:sp>
      <p:sp>
        <p:nvSpPr>
          <p:cNvPr id="3" name="内容占位符 2"/>
          <p:cNvSpPr>
            <a:spLocks noGrp="1"/>
          </p:cNvSpPr>
          <p:nvPr>
            <p:ph idx="1"/>
          </p:nvPr>
        </p:nvSpPr>
        <p:spPr/>
        <p:txBody>
          <a:bodyPr/>
          <a:lstStyle/>
          <a:p>
            <a:r>
              <a:rPr lang="zh-CN" altLang="en-US" dirty="0"/>
              <a:t>损失函数</a:t>
            </a:r>
            <a:endParaRPr lang="en-US" altLang="zh-CN" dirty="0"/>
          </a:p>
          <a:p>
            <a:pPr lvl="1"/>
            <a:r>
              <a:rPr lang="en-US" altLang="zh-CN" dirty="0"/>
              <a:t>0-1</a:t>
            </a:r>
            <a:r>
              <a:rPr lang="zh-CN" altLang="en-US" dirty="0"/>
              <a:t>损失函数</a:t>
            </a:r>
            <a:endParaRPr lang="en-US" altLang="zh-CN" dirty="0"/>
          </a:p>
          <a:p>
            <a:endParaRPr lang="en-US" altLang="zh-CN" dirty="0"/>
          </a:p>
          <a:p>
            <a:endParaRPr lang="en-US" altLang="zh-CN" dirty="0"/>
          </a:p>
          <a:p>
            <a:pPr lvl="1"/>
            <a:r>
              <a:rPr lang="zh-CN" altLang="en-US" dirty="0"/>
              <a:t>平方损失函数</a:t>
            </a:r>
            <a:endParaRPr lang="en-US" altLang="zh-CN" dirty="0"/>
          </a:p>
          <a:p>
            <a:pPr marL="0" indent="0">
              <a:buNone/>
            </a:pP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2400" y="2103221"/>
            <a:ext cx="3629532" cy="99073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267200" y="3916681"/>
            <a:ext cx="3048000" cy="633984"/>
          </a:xfrm>
          <a:prstGeom prst="rect">
            <a:avLst/>
          </a:prstGeom>
        </p:spPr>
      </p:pic>
    </p:spTree>
    <p:extLst>
      <p:ext uri="{BB962C8B-B14F-4D97-AF65-F5344CB8AC3E}">
        <p14:creationId xmlns:p14="http://schemas.microsoft.com/office/powerpoint/2010/main" val="27296367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2.4"/>
</p:tagLst>
</file>

<file path=ppt/tags/tag10.xml><?xml version="1.0" encoding="utf-8"?>
<p:tagLst xmlns:a="http://schemas.openxmlformats.org/drawingml/2006/main" xmlns:r="http://schemas.openxmlformats.org/officeDocument/2006/relationships" xmlns:p="http://schemas.openxmlformats.org/presentationml/2006/main">
  <p:tag name="TIMING" val="|20.9|88.4"/>
</p:tagLst>
</file>

<file path=ppt/tags/tag2.xml><?xml version="1.0" encoding="utf-8"?>
<p:tagLst xmlns:a="http://schemas.openxmlformats.org/drawingml/2006/main" xmlns:r="http://schemas.openxmlformats.org/officeDocument/2006/relationships" xmlns:p="http://schemas.openxmlformats.org/presentationml/2006/main">
  <p:tag name="TIMING" val="|85.8"/>
</p:tagLst>
</file>

<file path=ppt/tags/tag3.xml><?xml version="1.0" encoding="utf-8"?>
<p:tagLst xmlns:a="http://schemas.openxmlformats.org/drawingml/2006/main" xmlns:r="http://schemas.openxmlformats.org/officeDocument/2006/relationships" xmlns:p="http://schemas.openxmlformats.org/presentationml/2006/main">
  <p:tag name="TIMING" val="|25.6|74.9"/>
</p:tagLst>
</file>

<file path=ppt/tags/tag4.xml><?xml version="1.0" encoding="utf-8"?>
<p:tagLst xmlns:a="http://schemas.openxmlformats.org/drawingml/2006/main" xmlns:r="http://schemas.openxmlformats.org/officeDocument/2006/relationships" xmlns:p="http://schemas.openxmlformats.org/presentationml/2006/main">
  <p:tag name="TIMING" val="|31.6"/>
</p:tagLst>
</file>

<file path=ppt/tags/tag5.xml><?xml version="1.0" encoding="utf-8"?>
<p:tagLst xmlns:a="http://schemas.openxmlformats.org/drawingml/2006/main" xmlns:r="http://schemas.openxmlformats.org/officeDocument/2006/relationships" xmlns:p="http://schemas.openxmlformats.org/presentationml/2006/main">
  <p:tag name="TIMING" val="|3.6|4.6|53.4|13.1"/>
</p:tagLst>
</file>

<file path=ppt/tags/tag6.xml><?xml version="1.0" encoding="utf-8"?>
<p:tagLst xmlns:a="http://schemas.openxmlformats.org/drawingml/2006/main" xmlns:r="http://schemas.openxmlformats.org/officeDocument/2006/relationships" xmlns:p="http://schemas.openxmlformats.org/presentationml/2006/main">
  <p:tag name="TIMING" val="|234.3"/>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p(Y|X) = \frac{p(X|Y)p(Y)}{p(X)}&#10;\]&#10;\end{document}&#10;"/>
  <p:tag name="FILENAME" val="TP_tmp"/>
  <p:tag name="FORMAT" val="png256"/>
  <p:tag name="RES" val="600"/>
  <p:tag name="BLEND" val="0"/>
  <p:tag name="TRANSPARENT" val="0"/>
  <p:tag name="TBUG" val="0"/>
  <p:tag name="ALLOWFS" val="0"/>
  <p:tag name="ORIGWIDTH" val="102"/>
  <p:tag name="PICTUREFILESIZE" val="4991"/>
</p:tagLst>
</file>

<file path=ppt/tags/tag8.xml><?xml version="1.0" encoding="utf-8"?>
<p:tagLst xmlns:a="http://schemas.openxmlformats.org/drawingml/2006/main" xmlns:r="http://schemas.openxmlformats.org/officeDocument/2006/relationships" xmlns:p="http://schemas.openxmlformats.org/presentationml/2006/main">
  <p:tag name="TIMING" val="|132.2"/>
</p:tagLst>
</file>

<file path=ppt/tags/tag9.xml><?xml version="1.0" encoding="utf-8"?>
<p:tagLst xmlns:a="http://schemas.openxmlformats.org/drawingml/2006/main" xmlns:r="http://schemas.openxmlformats.org/officeDocument/2006/relationships" xmlns:p="http://schemas.openxmlformats.org/presentationml/2006/main">
  <p:tag name="TIMING" val="|57.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myfont">
      <a:majorFont>
        <a:latin typeface="Helvetica"/>
        <a:ea typeface="微软雅黑"/>
        <a:cs typeface=""/>
      </a:majorFont>
      <a:minorFont>
        <a:latin typeface="Times New Roman"/>
        <a:ea typeface="华文楷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extLst>
    <a:ext uri="{05A4C25C-085E-4340-85A3-A5531E510DB2}">
      <thm15:themeFamily xmlns:thm15="http://schemas.microsoft.com/office/thememl/2012/main" name="my" id="{6EB9692D-8045-443B-AEB9-012519818B04}" vid="{967F5D7D-80AE-461F-85CA-6AF28F3118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emplate>
  <TotalTime>19792</TotalTime>
  <Words>1575</Words>
  <Application>Microsoft Office PowerPoint</Application>
  <PresentationFormat>宽屏</PresentationFormat>
  <Paragraphs>321</Paragraphs>
  <Slides>59</Slides>
  <Notes>9</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74" baseType="lpstr">
      <vt:lpstr>CMMI10</vt:lpstr>
      <vt:lpstr>CMMIB10</vt:lpstr>
      <vt:lpstr>CMR10</vt:lpstr>
      <vt:lpstr>CMSY10</vt:lpstr>
      <vt:lpstr>华文楷体</vt:lpstr>
      <vt:lpstr>Arial</vt:lpstr>
      <vt:lpstr>Calibri</vt:lpstr>
      <vt:lpstr>Cambria</vt:lpstr>
      <vt:lpstr>Cambria Math</vt:lpstr>
      <vt:lpstr>Helvetica</vt:lpstr>
      <vt:lpstr>Times New Roman</vt:lpstr>
      <vt:lpstr>Wingdings</vt:lpstr>
      <vt:lpstr>Wingdings 3</vt:lpstr>
      <vt:lpstr>my</vt:lpstr>
      <vt:lpstr>方程式</vt:lpstr>
      <vt:lpstr>机器学习概述</vt:lpstr>
      <vt:lpstr>教学内容</vt:lpstr>
      <vt:lpstr>机器学习 ≈ 构建一个映射函数</vt:lpstr>
      <vt:lpstr>为什么要“机器学习”？</vt:lpstr>
      <vt:lpstr>什么是机器学习？</vt:lpstr>
      <vt:lpstr>机器学习的三要素</vt:lpstr>
      <vt:lpstr>常见的机器学习问题</vt:lpstr>
      <vt:lpstr>模型</vt:lpstr>
      <vt:lpstr>学习准则</vt:lpstr>
      <vt:lpstr>学习准则</vt:lpstr>
      <vt:lpstr>最优化问题</vt:lpstr>
      <vt:lpstr>梯度下降法（ Gradient Descent ）</vt:lpstr>
      <vt:lpstr>学习率是十分重要的超参数！</vt:lpstr>
      <vt:lpstr>随机梯度下降法</vt:lpstr>
      <vt:lpstr> 随机梯度下降法</vt:lpstr>
      <vt:lpstr>机器学习 = 优化？</vt:lpstr>
      <vt:lpstr>泛化错误</vt:lpstr>
      <vt:lpstr>如何减少泛化错误？</vt:lpstr>
      <vt:lpstr>正则化（regularization）</vt:lpstr>
      <vt:lpstr>提前停止</vt:lpstr>
      <vt:lpstr>线性回归</vt:lpstr>
      <vt:lpstr>线性回归（Linear Regression）</vt:lpstr>
      <vt:lpstr>优化方法</vt:lpstr>
      <vt:lpstr>经验风险最小化</vt:lpstr>
      <vt:lpstr>矩阵微积分</vt:lpstr>
      <vt:lpstr>经验风险最小化</vt:lpstr>
      <vt:lpstr>经验风险最小化</vt:lpstr>
      <vt:lpstr>结构风险最小化</vt:lpstr>
      <vt:lpstr>最大似然估计</vt:lpstr>
      <vt:lpstr>关于概率的一些基本概念</vt:lpstr>
      <vt:lpstr>概率的一些基本概念</vt:lpstr>
      <vt:lpstr>概率的一些基本概念</vt:lpstr>
      <vt:lpstr>概率的一些基本概念</vt:lpstr>
      <vt:lpstr>例子</vt:lpstr>
      <vt:lpstr>似然（Likelihood）</vt:lpstr>
      <vt:lpstr>从概率角度来看线性回归</vt:lpstr>
      <vt:lpstr>线性回归中的似然函数</vt:lpstr>
      <vt:lpstr>最大似然估计</vt:lpstr>
      <vt:lpstr>最大后验估计</vt:lpstr>
      <vt:lpstr>最大后验估计</vt:lpstr>
      <vt:lpstr>总结</vt:lpstr>
      <vt:lpstr>多项式回归</vt:lpstr>
      <vt:lpstr>一个例子：Polynomial Curve Fitting</vt:lpstr>
      <vt:lpstr>Which Degree of Polynomial?</vt:lpstr>
      <vt:lpstr>Controlling Overfitting: Regularization</vt:lpstr>
      <vt:lpstr>Controlling Overfitting: Regularization</vt:lpstr>
      <vt:lpstr>Controlling Overfitting: Dataset size</vt:lpstr>
      <vt:lpstr>机器学习的几个关键点</vt:lpstr>
      <vt:lpstr>常见的机器学习类型</vt:lpstr>
      <vt:lpstr>如何选择一个合适的模型？</vt:lpstr>
      <vt:lpstr>模型选择：偏差与方差</vt:lpstr>
      <vt:lpstr>PAC学习</vt:lpstr>
      <vt:lpstr>样本复杂度</vt:lpstr>
      <vt:lpstr>常用的定理</vt:lpstr>
      <vt:lpstr>常用的定理</vt:lpstr>
      <vt:lpstr>常用的定理</vt:lpstr>
      <vt:lpstr>常用的定理</vt:lpstr>
      <vt:lpstr>归纳偏置(Inductive Bias)</vt:lpstr>
      <vt:lpstr>课后作业</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李 政震</cp:lastModifiedBy>
  <cp:revision>1888</cp:revision>
  <dcterms:created xsi:type="dcterms:W3CDTF">2009-03-19T21:17:53Z</dcterms:created>
  <dcterms:modified xsi:type="dcterms:W3CDTF">2023-05-31T17:40:39Z</dcterms:modified>
</cp:coreProperties>
</file>