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56" r:id="rId2"/>
    <p:sldId id="267" r:id="rId3"/>
    <p:sldId id="257" r:id="rId4"/>
    <p:sldId id="273" r:id="rId5"/>
    <p:sldId id="262" r:id="rId6"/>
    <p:sldId id="274" r:id="rId7"/>
    <p:sldId id="263" r:id="rId8"/>
    <p:sldId id="266" r:id="rId9"/>
    <p:sldId id="271" r:id="rId10"/>
    <p:sldId id="259" r:id="rId11"/>
    <p:sldId id="264" r:id="rId12"/>
    <p:sldId id="270" r:id="rId13"/>
    <p:sldId id="272" r:id="rId14"/>
    <p:sldId id="269"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D221336-8A94-4A04-99F1-C090CDDF1C4E}">
          <p14:sldIdLst>
            <p14:sldId id="256"/>
            <p14:sldId id="267"/>
            <p14:sldId id="257"/>
            <p14:sldId id="273"/>
            <p14:sldId id="262"/>
            <p14:sldId id="274"/>
            <p14:sldId id="263"/>
            <p14:sldId id="266"/>
            <p14:sldId id="271"/>
            <p14:sldId id="259"/>
            <p14:sldId id="264"/>
            <p14:sldId id="270"/>
            <p14:sldId id="272"/>
            <p14:sldId id="269"/>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F9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3" autoAdjust="0"/>
    <p:restoredTop sz="93836" autoAdjust="0"/>
  </p:normalViewPr>
  <p:slideViewPr>
    <p:cSldViewPr>
      <p:cViewPr varScale="1">
        <p:scale>
          <a:sx n="89" d="100"/>
          <a:sy n="89" d="100"/>
        </p:scale>
        <p:origin x="-119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09283A-79DF-444F-8E55-9D0BB6722588}" type="datetimeFigureOut">
              <a:rPr lang="en-US" smtClean="0"/>
              <a:t>8/18/2016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29B5E6-CC3D-417E-A2B7-FF7821F0ED9D}" type="slidenum">
              <a:rPr lang="en-US" smtClean="0"/>
              <a:t>‹#›</a:t>
            </a:fld>
            <a:endParaRPr lang="en-US"/>
          </a:p>
        </p:txBody>
      </p:sp>
    </p:spTree>
    <p:extLst>
      <p:ext uri="{BB962C8B-B14F-4D97-AF65-F5344CB8AC3E}">
        <p14:creationId xmlns:p14="http://schemas.microsoft.com/office/powerpoint/2010/main" val="2329844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Background information: </a:t>
            </a:r>
          </a:p>
          <a:p>
            <a:r>
              <a:rPr lang="en-US" sz="1200" b="0" i="0" u="none" strike="noStrike" kern="1200" dirty="0" smtClean="0">
                <a:solidFill>
                  <a:schemeClr val="tx1"/>
                </a:solidFill>
                <a:effectLst/>
                <a:latin typeface="+mn-lt"/>
                <a:ea typeface="+mn-ea"/>
                <a:cs typeface="+mn-cs"/>
              </a:rPr>
              <a:t>Once upon a time in</a:t>
            </a:r>
            <a:r>
              <a:rPr lang="en-US" sz="1200" b="0" i="0" u="none" strike="noStrike" kern="1200" baseline="0" dirty="0" smtClean="0">
                <a:solidFill>
                  <a:schemeClr val="tx1"/>
                </a:solidFill>
                <a:effectLst/>
                <a:latin typeface="+mn-lt"/>
                <a:ea typeface="+mn-ea"/>
                <a:cs typeface="+mn-cs"/>
              </a:rPr>
              <a:t> 1054 a supernova exploded and the crab pulsar was born with a beautiful nebula surrounding it. </a:t>
            </a:r>
          </a:p>
          <a:p>
            <a:pPr algn="l"/>
            <a:r>
              <a:rPr lang="en-US" sz="1200" b="0" i="0" u="none" strike="noStrike" kern="1200" baseline="0" dirty="0" smtClean="0">
                <a:solidFill>
                  <a:schemeClr val="tx1"/>
                </a:solidFill>
                <a:effectLst/>
                <a:latin typeface="+mn-lt"/>
                <a:ea typeface="+mn-ea"/>
                <a:cs typeface="+mn-cs"/>
              </a:rPr>
              <a:t>Its rotates every 30 </a:t>
            </a:r>
            <a:r>
              <a:rPr lang="en-US" sz="1200" b="0" i="0" u="none" strike="noStrike" kern="1200" baseline="0" dirty="0" err="1" smtClean="0">
                <a:solidFill>
                  <a:schemeClr val="tx1"/>
                </a:solidFill>
                <a:effectLst/>
                <a:latin typeface="+mn-lt"/>
                <a:ea typeface="+mn-ea"/>
                <a:cs typeface="+mn-cs"/>
              </a:rPr>
              <a:t>ms</a:t>
            </a:r>
            <a:r>
              <a:rPr lang="en-US" sz="1200" b="0" i="0" u="none" strike="noStrike" kern="1200" baseline="0" dirty="0" smtClean="0">
                <a:solidFill>
                  <a:schemeClr val="tx1"/>
                </a:solidFill>
                <a:effectLst/>
                <a:latin typeface="+mn-lt"/>
                <a:ea typeface="+mn-ea"/>
                <a:cs typeface="+mn-cs"/>
              </a:rPr>
              <a:t> and has unusual and </a:t>
            </a:r>
            <a:r>
              <a:rPr lang="en-US" sz="1200" b="0" i="0" u="none" strike="noStrike" kern="1200" baseline="0" dirty="0" smtClean="0">
                <a:solidFill>
                  <a:schemeClr val="tx1"/>
                </a:solidFill>
                <a:effectLst/>
                <a:latin typeface="+mn-lt"/>
                <a:ea typeface="+mn-ea"/>
                <a:cs typeface="+mn-cs"/>
              </a:rPr>
              <a:t>enigmatic </a:t>
            </a:r>
            <a:r>
              <a:rPr lang="en-US" sz="1200" b="0" i="0" u="none" strike="noStrike" kern="1200" baseline="0" dirty="0" smtClean="0">
                <a:solidFill>
                  <a:schemeClr val="tx1"/>
                </a:solidFill>
                <a:effectLst/>
                <a:latin typeface="+mn-lt"/>
                <a:ea typeface="+mn-ea"/>
                <a:cs typeface="+mn-cs"/>
              </a:rPr>
              <a:t>emission mechanisms that </a:t>
            </a:r>
            <a:r>
              <a:rPr lang="en-US" sz="1200" b="0" i="0" u="none" strike="noStrike" kern="1200" baseline="0" dirty="0" smtClean="0">
                <a:solidFill>
                  <a:schemeClr val="tx1"/>
                </a:solidFill>
                <a:effectLst/>
                <a:latin typeface="+mn-lt"/>
                <a:ea typeface="+mn-ea"/>
                <a:cs typeface="+mn-cs"/>
              </a:rPr>
              <a:t>intrigue us to study. </a:t>
            </a:r>
            <a:endParaRPr lang="en-US" sz="1200" b="0" i="0" u="none" strike="noStrike" kern="1200" baseline="0" dirty="0" smtClean="0">
              <a:solidFill>
                <a:schemeClr val="tx1"/>
              </a:solidFill>
              <a:effectLst/>
              <a:latin typeface="+mn-lt"/>
              <a:ea typeface="+mn-ea"/>
              <a:cs typeface="+mn-cs"/>
            </a:endParaRPr>
          </a:p>
          <a:p>
            <a:pPr algn="l"/>
            <a:endParaRPr lang="en-US" sz="1200" b="0" i="0" u="none" strike="noStrike"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229B5E6-CC3D-417E-A2B7-FF7821F0ED9D}" type="slidenum">
              <a:rPr lang="en-US" smtClean="0"/>
              <a:t>1</a:t>
            </a:fld>
            <a:endParaRPr lang="en-US"/>
          </a:p>
        </p:txBody>
      </p:sp>
    </p:spTree>
    <p:extLst>
      <p:ext uri="{BB962C8B-B14F-4D97-AF65-F5344CB8AC3E}">
        <p14:creationId xmlns:p14="http://schemas.microsoft.com/office/powerpoint/2010/main" val="15124400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1 min: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 help explain this, I will first try show you the resolution of the pulsar’s nebula screen as a telescope.</a:t>
            </a:r>
            <a:endParaRPr lang="en-US" baseline="0" dirty="0" smtClean="0"/>
          </a:p>
          <a:p>
            <a:endParaRPr lang="en-US" baseline="0" dirty="0" smtClean="0"/>
          </a:p>
          <a:p>
            <a:r>
              <a:rPr lang="en-US" baseline="0" dirty="0" smtClean="0"/>
              <a:t>-The nebula screen is about 2kpc away from us, the pulsar is about 1pc further away from us.. </a:t>
            </a:r>
          </a:p>
          <a:p>
            <a:endParaRPr lang="en-US" baseline="0" dirty="0" smtClean="0"/>
          </a:p>
          <a:p>
            <a:r>
              <a:rPr lang="en-US" baseline="0" dirty="0" smtClean="0"/>
              <a:t>-Tau is the scattering time, </a:t>
            </a:r>
            <a:r>
              <a:rPr lang="en-US" sz="1200" b="0" i="0" u="none" strike="noStrike" kern="1200" baseline="0" dirty="0" smtClean="0">
                <a:solidFill>
                  <a:schemeClr val="tx1"/>
                </a:solidFill>
                <a:effectLst/>
                <a:latin typeface="+mn-lt"/>
                <a:ea typeface="+mn-ea"/>
                <a:cs typeface="+mn-cs"/>
              </a:rPr>
              <a:t>which is t</a:t>
            </a:r>
            <a:r>
              <a:rPr lang="en-US" sz="1200" b="0" i="0" u="none" strike="noStrike" kern="1200" dirty="0" smtClean="0">
                <a:solidFill>
                  <a:schemeClr val="tx1"/>
                </a:solidFill>
                <a:effectLst/>
                <a:latin typeface="+mn-lt"/>
                <a:ea typeface="+mn-ea"/>
                <a:cs typeface="+mn-cs"/>
              </a:rPr>
              <a:t>he duration of the scattered pulse,</a:t>
            </a:r>
            <a:r>
              <a:rPr lang="en-US" sz="1200" b="0" i="0" u="none" strike="noStrike" kern="1200" baseline="0" dirty="0" smtClean="0">
                <a:solidFill>
                  <a:schemeClr val="tx1"/>
                </a:solidFill>
                <a:effectLst/>
                <a:latin typeface="+mn-lt"/>
                <a:ea typeface="+mn-ea"/>
                <a:cs typeface="+mn-cs"/>
              </a:rPr>
              <a:t> which I can measure from my giant pulse data</a:t>
            </a:r>
            <a:r>
              <a:rPr lang="en-US" sz="1200" b="0" i="0" u="none" strike="noStrike" kern="1200" dirty="0" smtClean="0">
                <a:solidFill>
                  <a:schemeClr val="tx1"/>
                </a:solidFill>
                <a:effectLst/>
                <a:latin typeface="+mn-lt"/>
                <a:ea typeface="+mn-ea"/>
                <a:cs typeface="+mn-cs"/>
              </a:rPr>
              <a:t>.</a:t>
            </a:r>
            <a:r>
              <a:rPr lang="en-US" sz="1200" b="0" i="0" u="none" strike="noStrike" kern="1200" baseline="0" dirty="0" smtClean="0">
                <a:solidFill>
                  <a:schemeClr val="tx1"/>
                </a:solidFill>
                <a:effectLst/>
                <a:latin typeface="+mn-lt"/>
                <a:ea typeface="+mn-ea"/>
                <a:cs typeface="+mn-cs"/>
              </a:rPr>
              <a:t> </a:t>
            </a:r>
          </a:p>
          <a:p>
            <a:endParaRPr lang="en-US" sz="1200" b="0" i="0" u="none" strike="noStrike" kern="1200" baseline="0" dirty="0" smtClean="0">
              <a:solidFill>
                <a:schemeClr val="tx1"/>
              </a:solidFill>
              <a:effectLst/>
              <a:latin typeface="+mn-lt"/>
              <a:ea typeface="+mn-ea"/>
              <a:cs typeface="+mn-cs"/>
            </a:endParaRPr>
          </a:p>
          <a:p>
            <a:r>
              <a:rPr lang="en-US" sz="1200" b="0" i="0" u="none" strike="noStrike" kern="1200" baseline="0" dirty="0" smtClean="0">
                <a:solidFill>
                  <a:schemeClr val="tx1"/>
                </a:solidFill>
                <a:effectLst/>
                <a:latin typeface="+mn-lt"/>
                <a:ea typeface="+mn-ea"/>
                <a:cs typeface="+mn-cs"/>
              </a:rPr>
              <a:t>-Explain the graph.. </a:t>
            </a:r>
          </a:p>
          <a:p>
            <a:endParaRPr lang="en-US" sz="1200" b="0" i="0" u="none" strike="noStrike" kern="1200" baseline="0" dirty="0" smtClean="0">
              <a:solidFill>
                <a:schemeClr val="tx1"/>
              </a:solidFill>
              <a:effectLst/>
              <a:latin typeface="+mn-lt"/>
              <a:ea typeface="+mn-ea"/>
              <a:cs typeface="+mn-cs"/>
            </a:endParaRPr>
          </a:p>
          <a:p>
            <a:r>
              <a:rPr lang="en-US" sz="1200" b="0" i="0" u="none" strike="noStrike" kern="1200" baseline="0" dirty="0" smtClean="0">
                <a:solidFill>
                  <a:schemeClr val="tx1"/>
                </a:solidFill>
                <a:effectLst/>
                <a:latin typeface="+mn-lt"/>
                <a:ea typeface="+mn-ea"/>
                <a:cs typeface="+mn-cs"/>
              </a:rPr>
              <a:t>What does my result mean?</a:t>
            </a:r>
          </a:p>
          <a:p>
            <a:r>
              <a:rPr lang="en-US" sz="1200" b="0" i="0" u="none" strike="noStrike" kern="1200" baseline="0" dirty="0" smtClean="0">
                <a:solidFill>
                  <a:schemeClr val="tx1"/>
                </a:solidFill>
                <a:effectLst/>
                <a:latin typeface="+mn-lt"/>
                <a:ea typeface="+mn-ea"/>
                <a:cs typeface="+mn-cs"/>
              </a:rPr>
              <a:t>-The resolution means that if </a:t>
            </a:r>
            <a:r>
              <a:rPr lang="en-US" sz="1200" b="0" i="0" u="none" strike="noStrike" kern="1200" baseline="0" dirty="0" smtClean="0">
                <a:solidFill>
                  <a:schemeClr val="tx1"/>
                </a:solidFill>
                <a:effectLst/>
                <a:latin typeface="+mn-lt"/>
                <a:ea typeface="+mn-ea"/>
                <a:cs typeface="+mn-cs"/>
              </a:rPr>
              <a:t>two </a:t>
            </a:r>
            <a:r>
              <a:rPr lang="en-US" sz="1200" b="0" i="0" u="none" strike="noStrike" kern="1200" baseline="0" dirty="0" smtClean="0">
                <a:solidFill>
                  <a:schemeClr val="tx1"/>
                </a:solidFill>
                <a:effectLst/>
                <a:latin typeface="+mn-lt"/>
                <a:ea typeface="+mn-ea"/>
                <a:cs typeface="+mn-cs"/>
              </a:rPr>
              <a:t>pulses correlate well, they are likely to be emitted from locations within the resolution size.. If they don’t correlate well, the pulses are emitted from two different location separated greater than the resolution size. </a:t>
            </a:r>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C229B5E6-CC3D-417E-A2B7-FF7821F0ED9D}" type="slidenum">
              <a:rPr lang="en-US" smtClean="0"/>
              <a:t>10</a:t>
            </a:fld>
            <a:endParaRPr lang="en-US"/>
          </a:p>
        </p:txBody>
      </p:sp>
    </p:spTree>
    <p:extLst>
      <p:ext uri="{BB962C8B-B14F-4D97-AF65-F5344CB8AC3E}">
        <p14:creationId xmlns:p14="http://schemas.microsoft.com/office/powerpoint/2010/main" val="2740192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min</a:t>
            </a:r>
            <a:endParaRPr lang="en-US" dirty="0"/>
          </a:p>
        </p:txBody>
      </p:sp>
      <p:sp>
        <p:nvSpPr>
          <p:cNvPr id="4" name="Slide Number Placeholder 3"/>
          <p:cNvSpPr>
            <a:spLocks noGrp="1"/>
          </p:cNvSpPr>
          <p:nvPr>
            <p:ph type="sldNum" sz="quarter" idx="10"/>
          </p:nvPr>
        </p:nvSpPr>
        <p:spPr/>
        <p:txBody>
          <a:bodyPr/>
          <a:lstStyle/>
          <a:p>
            <a:fld id="{C229B5E6-CC3D-417E-A2B7-FF7821F0ED9D}" type="slidenum">
              <a:rPr lang="en-US" smtClean="0"/>
              <a:t>11</a:t>
            </a:fld>
            <a:endParaRPr lang="en-US"/>
          </a:p>
        </p:txBody>
      </p:sp>
    </p:spTree>
    <p:extLst>
      <p:ext uri="{BB962C8B-B14F-4D97-AF65-F5344CB8AC3E}">
        <p14:creationId xmlns:p14="http://schemas.microsoft.com/office/powerpoint/2010/main" val="684116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29B5E6-CC3D-417E-A2B7-FF7821F0ED9D}" type="slidenum">
              <a:rPr lang="en-US" smtClean="0"/>
              <a:t>12</a:t>
            </a:fld>
            <a:endParaRPr lang="en-US"/>
          </a:p>
        </p:txBody>
      </p:sp>
    </p:spTree>
    <p:extLst>
      <p:ext uri="{BB962C8B-B14F-4D97-AF65-F5344CB8AC3E}">
        <p14:creationId xmlns:p14="http://schemas.microsoft.com/office/powerpoint/2010/main" val="972315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29B5E6-CC3D-417E-A2B7-FF7821F0ED9D}" type="slidenum">
              <a:rPr lang="en-US" smtClean="0"/>
              <a:t>13</a:t>
            </a:fld>
            <a:endParaRPr lang="en-US"/>
          </a:p>
        </p:txBody>
      </p:sp>
    </p:spTree>
    <p:extLst>
      <p:ext uri="{BB962C8B-B14F-4D97-AF65-F5344CB8AC3E}">
        <p14:creationId xmlns:p14="http://schemas.microsoft.com/office/powerpoint/2010/main" val="2816802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Pulse</a:t>
            </a:r>
            <a:r>
              <a:rPr lang="en-US" baseline="0" dirty="0" smtClean="0"/>
              <a:t> arrives at the telescope as a time stream </a:t>
            </a:r>
          </a:p>
          <a:p>
            <a:pPr marL="171450" indent="-171450">
              <a:buFontTx/>
              <a:buChar char="-"/>
            </a:pPr>
            <a:r>
              <a:rPr lang="en-US" baseline="0" dirty="0" smtClean="0"/>
              <a:t>We </a:t>
            </a:r>
            <a:r>
              <a:rPr lang="en-US" baseline="0" dirty="0" err="1" smtClean="0"/>
              <a:t>fourrier</a:t>
            </a:r>
            <a:r>
              <a:rPr lang="en-US" baseline="0" dirty="0" smtClean="0"/>
              <a:t> transform that to get a frequency power spectrum </a:t>
            </a:r>
          </a:p>
          <a:p>
            <a:pPr marL="171450" indent="-171450">
              <a:buFontTx/>
              <a:buChar char="-"/>
            </a:pPr>
            <a:r>
              <a:rPr lang="en-US" baseline="0" dirty="0" smtClean="0"/>
              <a:t>8 bands because of the bandpass filter shape of the telescope gain.. </a:t>
            </a:r>
          </a:p>
          <a:p>
            <a:pPr marL="171450" indent="-171450">
              <a:buFontTx/>
              <a:buChar char="-"/>
            </a:pPr>
            <a:r>
              <a:rPr lang="en-US" baseline="0" dirty="0" smtClean="0"/>
              <a:t>Keeping the shape will positively influence our correlation coefficient</a:t>
            </a:r>
          </a:p>
          <a:p>
            <a:pPr marL="171450" indent="-171450">
              <a:buFontTx/>
              <a:buChar char="-"/>
            </a:pPr>
            <a:r>
              <a:rPr lang="en-US" baseline="0" dirty="0" smtClean="0"/>
              <a:t>So we cut out the useless bands in between and stitch them back together.. </a:t>
            </a:r>
          </a:p>
        </p:txBody>
      </p:sp>
      <p:sp>
        <p:nvSpPr>
          <p:cNvPr id="4" name="Slide Number Placeholder 3"/>
          <p:cNvSpPr>
            <a:spLocks noGrp="1"/>
          </p:cNvSpPr>
          <p:nvPr>
            <p:ph type="sldNum" sz="quarter" idx="10"/>
          </p:nvPr>
        </p:nvSpPr>
        <p:spPr/>
        <p:txBody>
          <a:bodyPr/>
          <a:lstStyle/>
          <a:p>
            <a:fld id="{C229B5E6-CC3D-417E-A2B7-FF7821F0ED9D}" type="slidenum">
              <a:rPr lang="en-US" smtClean="0"/>
              <a:t>14</a:t>
            </a:fld>
            <a:endParaRPr lang="en-US"/>
          </a:p>
        </p:txBody>
      </p:sp>
    </p:spTree>
    <p:extLst>
      <p:ext uri="{BB962C8B-B14F-4D97-AF65-F5344CB8AC3E}">
        <p14:creationId xmlns:p14="http://schemas.microsoft.com/office/powerpoint/2010/main" val="1731984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Resolving the interstellar screen with VLBI</a:t>
            </a:r>
          </a:p>
          <a:p>
            <a:r>
              <a:rPr lang="en-US" dirty="0" smtClean="0"/>
              <a:t>-Explain</a:t>
            </a:r>
            <a:r>
              <a:rPr lang="en-US" baseline="0" dirty="0" smtClean="0"/>
              <a:t> what projected baseline along u and v are (distance between two telescopes in the reference frame of the pulsar) u is roughly the same as EW and v is roughly the same as NS</a:t>
            </a:r>
            <a:endParaRPr lang="en-US" dirty="0" smtClean="0"/>
          </a:p>
          <a:p>
            <a:endParaRPr lang="en-US" dirty="0" smtClean="0"/>
          </a:p>
          <a:p>
            <a:r>
              <a:rPr lang="en-US" dirty="0" smtClean="0"/>
              <a:t>Correlating</a:t>
            </a:r>
            <a:r>
              <a:rPr lang="en-US" baseline="0" dirty="0" smtClean="0"/>
              <a:t> the brightest pulse at Shanghai’s tm65</a:t>
            </a:r>
            <a:r>
              <a:rPr lang="en-US" dirty="0" smtClean="0"/>
              <a:t> with the rest of the </a:t>
            </a:r>
            <a:r>
              <a:rPr lang="en-US" dirty="0" err="1" smtClean="0"/>
              <a:t>telescoepes</a:t>
            </a:r>
            <a:r>
              <a:rPr lang="en-US" baseline="0" dirty="0" smtClean="0"/>
              <a:t> </a:t>
            </a:r>
            <a:r>
              <a:rPr lang="en-US" dirty="0" smtClean="0"/>
              <a:t>have a smaller coefficient</a:t>
            </a:r>
            <a:r>
              <a:rPr lang="en-US" baseline="0" dirty="0" smtClean="0"/>
              <a:t> </a:t>
            </a:r>
            <a:r>
              <a:rPr lang="en-US" baseline="0" dirty="0" smtClean="0">
                <a:sym typeface="Wingdings" panose="05000000000000000000" pitchFamily="2" charset="2"/>
              </a:rPr>
              <a:t> We might be resolving the interstellar screen using a baseline of about 6000 to 8000 km..</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229B5E6-CC3D-417E-A2B7-FF7821F0ED9D}" type="slidenum">
              <a:rPr lang="en-US" smtClean="0"/>
              <a:t>15</a:t>
            </a:fld>
            <a:endParaRPr lang="en-US"/>
          </a:p>
        </p:txBody>
      </p:sp>
    </p:spTree>
    <p:extLst>
      <p:ext uri="{BB962C8B-B14F-4D97-AF65-F5344CB8AC3E}">
        <p14:creationId xmlns:p14="http://schemas.microsoft.com/office/powerpoint/2010/main" val="1003907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Some of the pulses of the crab are especially bright so we call them giant pulses.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Here is how a giant pulse looks like. Occasionally, the crab emits a double pulse, that is 2 pulses very close together in time, separated only by 30 microseconds. Here is 1 of them.. This one is particularly important.. </a:t>
            </a:r>
            <a:r>
              <a:rPr lang="en-US" baseline="0" dirty="0" smtClean="0"/>
              <a:t>You might notice </a:t>
            </a:r>
            <a:r>
              <a:rPr lang="en-US" baseline="0" dirty="0" smtClean="0"/>
              <a:t>the asymmetric pulse structure and scattering tail.. Why is that? </a:t>
            </a:r>
            <a:endParaRPr lang="en-US" dirty="0" smtClean="0"/>
          </a:p>
          <a:p>
            <a:endParaRPr lang="en-US" dirty="0"/>
          </a:p>
        </p:txBody>
      </p:sp>
      <p:sp>
        <p:nvSpPr>
          <p:cNvPr id="4" name="Slide Number Placeholder 3"/>
          <p:cNvSpPr>
            <a:spLocks noGrp="1"/>
          </p:cNvSpPr>
          <p:nvPr>
            <p:ph type="sldNum" sz="quarter" idx="10"/>
          </p:nvPr>
        </p:nvSpPr>
        <p:spPr/>
        <p:txBody>
          <a:bodyPr/>
          <a:lstStyle/>
          <a:p>
            <a:fld id="{C229B5E6-CC3D-417E-A2B7-FF7821F0ED9D}" type="slidenum">
              <a:rPr lang="en-US" smtClean="0"/>
              <a:t>2</a:t>
            </a:fld>
            <a:endParaRPr lang="en-US"/>
          </a:p>
        </p:txBody>
      </p:sp>
    </p:spTree>
    <p:extLst>
      <p:ext uri="{BB962C8B-B14F-4D97-AF65-F5344CB8AC3E}">
        <p14:creationId xmlns:p14="http://schemas.microsoft.com/office/powerpoint/2010/main" val="1121591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min </a:t>
            </a:r>
          </a:p>
          <a:p>
            <a:endParaRPr lang="en-US" dirty="0" smtClean="0"/>
          </a:p>
          <a:p>
            <a:r>
              <a:rPr lang="en-US" dirty="0" smtClean="0"/>
              <a:t>Scintillation by the nebula screen</a:t>
            </a:r>
          </a:p>
          <a:p>
            <a:endParaRPr lang="en-US" dirty="0" smtClean="0"/>
          </a:p>
          <a:p>
            <a:r>
              <a:rPr lang="en-US" dirty="0" smtClean="0"/>
              <a:t>Go through animation </a:t>
            </a:r>
          </a:p>
          <a:p>
            <a:endParaRPr lang="en-US" dirty="0" smtClean="0"/>
          </a:p>
          <a:p>
            <a:r>
              <a:rPr lang="en-US" dirty="0" smtClean="0"/>
              <a:t>Screen acts similar to refracting lens</a:t>
            </a:r>
            <a:r>
              <a:rPr lang="en-US" baseline="0" dirty="0" smtClean="0"/>
              <a:t> </a:t>
            </a:r>
            <a:endParaRPr lang="en-US" dirty="0" smtClean="0"/>
          </a:p>
          <a:p>
            <a:endParaRPr lang="en-US" baseline="0" dirty="0" smtClean="0"/>
          </a:p>
          <a:p>
            <a:r>
              <a:rPr lang="en-US" baseline="0" dirty="0" smtClean="0"/>
              <a:t>The top image arrives later than the route along the direct line of sight, and that’s what causes the scattering tail of the giant pulse..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different paths superimpose at the telescope and creates scintillation pattern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As</a:t>
            </a:r>
            <a:r>
              <a:rPr lang="en-US" sz="1200" b="0" i="0" u="none" strike="noStrike" kern="1200" baseline="0" dirty="0" smtClean="0">
                <a:solidFill>
                  <a:schemeClr val="tx1"/>
                </a:solidFill>
                <a:effectLst/>
                <a:latin typeface="+mn-lt"/>
                <a:ea typeface="+mn-ea"/>
                <a:cs typeface="+mn-cs"/>
              </a:rPr>
              <a:t> t</a:t>
            </a:r>
            <a:r>
              <a:rPr lang="en-US" sz="1200" b="0" i="0" u="none" strike="noStrike" kern="1200" dirty="0" smtClean="0">
                <a:solidFill>
                  <a:schemeClr val="tx1"/>
                </a:solidFill>
                <a:effectLst/>
                <a:latin typeface="+mn-lt"/>
                <a:ea typeface="+mn-ea"/>
                <a:cs typeface="+mn-cs"/>
              </a:rPr>
              <a:t>he pulsar moves with respect to the nebula screen, the pulses see a different part of the screen each time and as a result the scintillation pattern changes with time. </a:t>
            </a:r>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C229B5E6-CC3D-417E-A2B7-FF7821F0ED9D}" type="slidenum">
              <a:rPr lang="en-US" smtClean="0"/>
              <a:t>3</a:t>
            </a:fld>
            <a:endParaRPr lang="en-US"/>
          </a:p>
        </p:txBody>
      </p:sp>
    </p:spTree>
    <p:extLst>
      <p:ext uri="{BB962C8B-B14F-4D97-AF65-F5344CB8AC3E}">
        <p14:creationId xmlns:p14="http://schemas.microsoft.com/office/powerpoint/2010/main" val="1035610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is exactly</a:t>
            </a:r>
            <a:r>
              <a:rPr lang="en-US" baseline="0" dirty="0" smtClean="0"/>
              <a:t> what Jim </a:t>
            </a:r>
            <a:r>
              <a:rPr lang="en-US" baseline="0" dirty="0" err="1" smtClean="0"/>
              <a:t>Cordes</a:t>
            </a:r>
            <a:r>
              <a:rPr lang="en-US" baseline="0" dirty="0" smtClean="0"/>
              <a:t> </a:t>
            </a:r>
            <a:endParaRPr lang="en-US" baseline="0" dirty="0" smtClean="0"/>
          </a:p>
          <a:p>
            <a:endParaRPr lang="en-US" baseline="0" dirty="0" smtClean="0"/>
          </a:p>
          <a:p>
            <a:r>
              <a:rPr lang="en-US" baseline="0" dirty="0" smtClean="0"/>
              <a:t>Tell them what the axes are </a:t>
            </a:r>
          </a:p>
          <a:p>
            <a:endParaRPr lang="en-US" baseline="0" dirty="0" smtClean="0"/>
          </a:p>
          <a:p>
            <a:r>
              <a:rPr lang="en-US" baseline="0" dirty="0" smtClean="0"/>
              <a:t>We expect that if we wait long enough -</a:t>
            </a:r>
            <a:r>
              <a:rPr lang="en-US" baseline="0" dirty="0" smtClean="0">
                <a:sym typeface="Wingdings" panose="05000000000000000000" pitchFamily="2" charset="2"/>
              </a:rPr>
              <a:t> pulsar drifts  pulses would have different scattering properties </a:t>
            </a:r>
            <a:endParaRPr lang="en-US" dirty="0"/>
          </a:p>
        </p:txBody>
      </p:sp>
      <p:sp>
        <p:nvSpPr>
          <p:cNvPr id="4" name="Slide Number Placeholder 3"/>
          <p:cNvSpPr>
            <a:spLocks noGrp="1"/>
          </p:cNvSpPr>
          <p:nvPr>
            <p:ph type="sldNum" sz="quarter" idx="10"/>
          </p:nvPr>
        </p:nvSpPr>
        <p:spPr/>
        <p:txBody>
          <a:bodyPr/>
          <a:lstStyle/>
          <a:p>
            <a:fld id="{C229B5E6-CC3D-417E-A2B7-FF7821F0ED9D}" type="slidenum">
              <a:rPr lang="en-US" smtClean="0"/>
              <a:t>4</a:t>
            </a:fld>
            <a:endParaRPr lang="en-US"/>
          </a:p>
        </p:txBody>
      </p:sp>
    </p:spTree>
    <p:extLst>
      <p:ext uri="{BB962C8B-B14F-4D97-AF65-F5344CB8AC3E}">
        <p14:creationId xmlns:p14="http://schemas.microsoft.com/office/powerpoint/2010/main" val="473483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a:t>
            </a:r>
            <a:r>
              <a:rPr lang="en-US" baseline="0" dirty="0" smtClean="0"/>
              <a:t> data: </a:t>
            </a:r>
          </a:p>
          <a:p>
            <a:r>
              <a:rPr lang="en-US" baseline="0" dirty="0" smtClean="0"/>
              <a:t>At first we used only data at the single radio telescope </a:t>
            </a:r>
            <a:r>
              <a:rPr lang="en-US" baseline="0" dirty="0" err="1" smtClean="0"/>
              <a:t>effelsberg</a:t>
            </a:r>
            <a:r>
              <a:rPr lang="en-US" baseline="0" dirty="0" smtClean="0"/>
              <a:t> and </a:t>
            </a:r>
            <a:r>
              <a:rPr lang="en-US" baseline="0" dirty="0" err="1" smtClean="0"/>
              <a:t>jordrell</a:t>
            </a:r>
            <a:r>
              <a:rPr lang="en-US" baseline="0" dirty="0" smtClean="0"/>
              <a:t> bank. Then we realized that noise is messing up our methods so we incoherently added up the nine telescopes circled in green to increase signal to noise of all our pulses. On average, the signal to noise was increased by 2 times compared to the baseline of </a:t>
            </a:r>
            <a:r>
              <a:rPr lang="en-US" baseline="0" dirty="0" err="1" smtClean="0"/>
              <a:t>Effelsberg</a:t>
            </a:r>
            <a:r>
              <a:rPr lang="en-US" baseline="0" dirty="0" smtClean="0"/>
              <a:t> from this procedure.  </a:t>
            </a:r>
            <a:endParaRPr lang="en-US" dirty="0"/>
          </a:p>
        </p:txBody>
      </p:sp>
      <p:sp>
        <p:nvSpPr>
          <p:cNvPr id="4" name="Slide Number Placeholder 3"/>
          <p:cNvSpPr>
            <a:spLocks noGrp="1"/>
          </p:cNvSpPr>
          <p:nvPr>
            <p:ph type="sldNum" sz="quarter" idx="10"/>
          </p:nvPr>
        </p:nvSpPr>
        <p:spPr/>
        <p:txBody>
          <a:bodyPr/>
          <a:lstStyle/>
          <a:p>
            <a:fld id="{C229B5E6-CC3D-417E-A2B7-FF7821F0ED9D}" type="slidenum">
              <a:rPr lang="en-US" smtClean="0"/>
              <a:t>5</a:t>
            </a:fld>
            <a:endParaRPr lang="en-US"/>
          </a:p>
        </p:txBody>
      </p:sp>
    </p:spTree>
    <p:extLst>
      <p:ext uri="{BB962C8B-B14F-4D97-AF65-F5344CB8AC3E}">
        <p14:creationId xmlns:p14="http://schemas.microsoft.com/office/powerpoint/2010/main" val="1007831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arrives as time stream </a:t>
            </a:r>
            <a:endParaRPr lang="en-US" dirty="0" smtClean="0"/>
          </a:p>
          <a:p>
            <a:r>
              <a:rPr lang="en-US" dirty="0" smtClean="0"/>
              <a:t>-De-disperse it using what Can has talked about </a:t>
            </a:r>
            <a:endParaRPr lang="en-US" dirty="0" smtClean="0"/>
          </a:p>
          <a:p>
            <a:r>
              <a:rPr lang="en-US" dirty="0" smtClean="0"/>
              <a:t>-</a:t>
            </a:r>
            <a:r>
              <a:rPr lang="en-US" dirty="0" err="1" smtClean="0"/>
              <a:t>Fourrier</a:t>
            </a:r>
            <a:r>
              <a:rPr lang="en-US" dirty="0" smtClean="0"/>
              <a:t> transform into frequency</a:t>
            </a:r>
          </a:p>
          <a:p>
            <a:r>
              <a:rPr lang="en-US" baseline="0" dirty="0" smtClean="0"/>
              <a:t>-Take the frequency </a:t>
            </a:r>
            <a:r>
              <a:rPr lang="en-US" baseline="0" dirty="0" err="1" smtClean="0"/>
              <a:t>spectres</a:t>
            </a:r>
            <a:r>
              <a:rPr lang="en-US" baseline="0" dirty="0" smtClean="0"/>
              <a:t> of the brightest four time bins to find a correlation coefficient. </a:t>
            </a:r>
            <a:endParaRPr lang="en-US" dirty="0"/>
          </a:p>
        </p:txBody>
      </p:sp>
      <p:sp>
        <p:nvSpPr>
          <p:cNvPr id="4" name="Slide Number Placeholder 3"/>
          <p:cNvSpPr>
            <a:spLocks noGrp="1"/>
          </p:cNvSpPr>
          <p:nvPr>
            <p:ph type="sldNum" sz="quarter" idx="10"/>
          </p:nvPr>
        </p:nvSpPr>
        <p:spPr/>
        <p:txBody>
          <a:bodyPr/>
          <a:lstStyle/>
          <a:p>
            <a:fld id="{C229B5E6-CC3D-417E-A2B7-FF7821F0ED9D}" type="slidenum">
              <a:rPr lang="en-US" smtClean="0"/>
              <a:t>6</a:t>
            </a:fld>
            <a:endParaRPr lang="en-US"/>
          </a:p>
        </p:txBody>
      </p:sp>
    </p:spTree>
    <p:extLst>
      <p:ext uri="{BB962C8B-B14F-4D97-AF65-F5344CB8AC3E}">
        <p14:creationId xmlns:p14="http://schemas.microsoft.com/office/powerpoint/2010/main" val="914995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a:t>
            </a:r>
            <a:r>
              <a:rPr lang="en-US" baseline="0" dirty="0" smtClean="0"/>
              <a:t> now we can find a correlation coefficient using this formula.. The sigma noise square compensates for the noise. </a:t>
            </a:r>
            <a:endParaRPr lang="en-US" dirty="0" smtClean="0"/>
          </a:p>
          <a:p>
            <a:endParaRPr lang="en-US" dirty="0" smtClean="0"/>
          </a:p>
          <a:p>
            <a:r>
              <a:rPr lang="en-US" dirty="0" smtClean="0"/>
              <a:t>To</a:t>
            </a:r>
            <a:r>
              <a:rPr lang="en-US" baseline="0" dirty="0" smtClean="0"/>
              <a:t> validate my method, I plotted the first component of the double pulse at </a:t>
            </a:r>
            <a:r>
              <a:rPr lang="en-US" baseline="0" dirty="0" err="1" smtClean="0"/>
              <a:t>effelsberg</a:t>
            </a:r>
            <a:r>
              <a:rPr lang="en-US" baseline="0" dirty="0" smtClean="0"/>
              <a:t> and </a:t>
            </a:r>
            <a:r>
              <a:rPr lang="en-US" baseline="0" dirty="0" err="1" smtClean="0"/>
              <a:t>jordrell</a:t>
            </a:r>
            <a:r>
              <a:rPr lang="en-US" baseline="0" dirty="0" smtClean="0"/>
              <a:t> bank. Because the two telescopes are very close together, they should see a very similar scintillation pattern.. </a:t>
            </a:r>
            <a:r>
              <a:rPr lang="en-US" baseline="0" dirty="0" smtClean="0"/>
              <a:t>As </a:t>
            </a:r>
            <a:r>
              <a:rPr lang="en-US" baseline="0" dirty="0" smtClean="0"/>
              <a:t>you can see, the pulse at the two telescopes look very similar and we get a correlation coefficient of 0.831. </a:t>
            </a:r>
          </a:p>
          <a:p>
            <a:r>
              <a:rPr lang="en-US" baseline="0" dirty="0" smtClean="0"/>
              <a:t>Then I plotted the second component of the double pulse at the two telescopes and got a correlation coefficient of 0.604. </a:t>
            </a:r>
            <a:r>
              <a:rPr lang="en-US" baseline="0" dirty="0" smtClean="0"/>
              <a:t>So they are clearly well correlated.. </a:t>
            </a:r>
            <a:endParaRPr lang="en-US" baseline="0" dirty="0" smtClean="0"/>
          </a:p>
          <a:p>
            <a:r>
              <a:rPr lang="en-US" baseline="0" dirty="0" smtClean="0"/>
              <a:t>Now to the results..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229B5E6-CC3D-417E-A2B7-FF7821F0ED9D}" type="slidenum">
              <a:rPr lang="en-US" smtClean="0"/>
              <a:t>7</a:t>
            </a:fld>
            <a:endParaRPr lang="en-US"/>
          </a:p>
        </p:txBody>
      </p:sp>
    </p:spTree>
    <p:extLst>
      <p:ext uri="{BB962C8B-B14F-4D97-AF65-F5344CB8AC3E}">
        <p14:creationId xmlns:p14="http://schemas.microsoft.com/office/powerpoint/2010/main" val="2095012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trying many</a:t>
            </a:r>
            <a:r>
              <a:rPr lang="en-US" baseline="0" dirty="0" smtClean="0"/>
              <a:t> different methods and increasing signal to noise</a:t>
            </a:r>
            <a:r>
              <a:rPr lang="en-US" dirty="0" smtClean="0"/>
              <a:t>,</a:t>
            </a:r>
            <a:r>
              <a:rPr lang="en-US" baseline="0" dirty="0" smtClean="0"/>
              <a:t> </a:t>
            </a:r>
            <a:r>
              <a:rPr lang="en-US" dirty="0" smtClean="0"/>
              <a:t>we</a:t>
            </a:r>
            <a:r>
              <a:rPr lang="en-US" baseline="0" dirty="0" smtClean="0"/>
              <a:t> were unable to reproduce </a:t>
            </a:r>
            <a:r>
              <a:rPr lang="en-US" baseline="0" dirty="0" err="1" smtClean="0"/>
              <a:t>Cordes</a:t>
            </a:r>
            <a:r>
              <a:rPr lang="en-US" baseline="0" dirty="0" smtClean="0"/>
              <a:t>’ </a:t>
            </a:r>
            <a:r>
              <a:rPr lang="en-US" baseline="0" dirty="0" smtClean="0"/>
              <a:t>results. </a:t>
            </a:r>
          </a:p>
          <a:p>
            <a:r>
              <a:rPr lang="en-US" baseline="0" dirty="0" smtClean="0"/>
              <a:t>We don’t find much correlation even at low time lag separation.. </a:t>
            </a:r>
          </a:p>
          <a:p>
            <a:r>
              <a:rPr lang="en-US" baseline="0" dirty="0" smtClean="0"/>
              <a:t>I have the same axis as </a:t>
            </a:r>
            <a:r>
              <a:rPr lang="en-US" baseline="0" dirty="0" err="1" smtClean="0"/>
              <a:t>Cordes</a:t>
            </a:r>
            <a:r>
              <a:rPr lang="en-US" baseline="0" dirty="0" smtClean="0"/>
              <a:t> </a:t>
            </a:r>
          </a:p>
          <a:p>
            <a:r>
              <a:rPr lang="en-US" baseline="0" dirty="0" smtClean="0"/>
              <a:t>Can fit a straight line through..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C229B5E6-CC3D-417E-A2B7-FF7821F0ED9D}" type="slidenum">
              <a:rPr lang="en-US" smtClean="0"/>
              <a:t>8</a:t>
            </a:fld>
            <a:endParaRPr lang="en-US"/>
          </a:p>
        </p:txBody>
      </p:sp>
    </p:spTree>
    <p:extLst>
      <p:ext uri="{BB962C8B-B14F-4D97-AF65-F5344CB8AC3E}">
        <p14:creationId xmlns:p14="http://schemas.microsoft.com/office/powerpoint/2010/main" val="2875824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Even more surprising is when</a:t>
            </a:r>
            <a:r>
              <a:rPr lang="en-US" sz="1200" baseline="0" dirty="0" smtClean="0"/>
              <a:t> I tried to correlate the two components of the double pulse. They are separated only by 30 microseconds but they are only correlated by 0.192. </a:t>
            </a:r>
          </a:p>
          <a:p>
            <a:r>
              <a:rPr lang="en-US" sz="1200" dirty="0" smtClean="0"/>
              <a:t>That is quite</a:t>
            </a:r>
            <a:r>
              <a:rPr lang="en-US" sz="1200" baseline="0" dirty="0" smtClean="0"/>
              <a:t> low given that the two pulses are literally at the same time and must see the same nebula screen. </a:t>
            </a:r>
            <a:endParaRPr lang="en-US" sz="1200" dirty="0" smtClean="0"/>
          </a:p>
          <a:p>
            <a:r>
              <a:rPr lang="en-US" sz="1200" dirty="0" smtClean="0"/>
              <a:t>So</a:t>
            </a:r>
            <a:r>
              <a:rPr lang="en-US" sz="1200" baseline="0" dirty="0" smtClean="0"/>
              <a:t> what does this mean physically? </a:t>
            </a:r>
            <a:endParaRPr lang="en-US" sz="1200" dirty="0" smtClean="0"/>
          </a:p>
        </p:txBody>
      </p:sp>
      <p:sp>
        <p:nvSpPr>
          <p:cNvPr id="4" name="Slide Number Placeholder 3"/>
          <p:cNvSpPr>
            <a:spLocks noGrp="1"/>
          </p:cNvSpPr>
          <p:nvPr>
            <p:ph type="sldNum" sz="quarter" idx="10"/>
          </p:nvPr>
        </p:nvSpPr>
        <p:spPr/>
        <p:txBody>
          <a:bodyPr/>
          <a:lstStyle/>
          <a:p>
            <a:fld id="{C229B5E6-CC3D-417E-A2B7-FF7821F0ED9D}" type="slidenum">
              <a:rPr lang="en-US" smtClean="0"/>
              <a:t>9</a:t>
            </a:fld>
            <a:endParaRPr lang="en-US"/>
          </a:p>
        </p:txBody>
      </p:sp>
    </p:spTree>
    <p:extLst>
      <p:ext uri="{BB962C8B-B14F-4D97-AF65-F5344CB8AC3E}">
        <p14:creationId xmlns:p14="http://schemas.microsoft.com/office/powerpoint/2010/main" val="2119051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71576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40781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66925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0841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06471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15992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57333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97056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25914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59273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45545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7535023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1200" y="2743200"/>
            <a:ext cx="7772400" cy="1146175"/>
          </a:xfrm>
        </p:spPr>
        <p:txBody>
          <a:bodyPr/>
          <a:lstStyle/>
          <a:p>
            <a:r>
              <a:rPr lang="en-US" dirty="0" smtClean="0"/>
              <a:t>Crab </a:t>
            </a:r>
            <a:r>
              <a:rPr lang="en-US" dirty="0"/>
              <a:t>P</a:t>
            </a:r>
            <a:r>
              <a:rPr lang="en-US" dirty="0" smtClean="0"/>
              <a:t>ulsar </a:t>
            </a:r>
            <a:r>
              <a:rPr lang="en-US" dirty="0" err="1"/>
              <a:t>S</a:t>
            </a:r>
            <a:r>
              <a:rPr lang="en-US" dirty="0" err="1" smtClean="0"/>
              <a:t>cintillometry</a:t>
            </a:r>
            <a:endParaRPr lang="en-US" dirty="0"/>
          </a:p>
        </p:txBody>
      </p:sp>
      <p:sp>
        <p:nvSpPr>
          <p:cNvPr id="3" name="Subtitle 2"/>
          <p:cNvSpPr>
            <a:spLocks noGrp="1"/>
          </p:cNvSpPr>
          <p:nvPr>
            <p:ph type="subTitle" idx="1"/>
          </p:nvPr>
        </p:nvSpPr>
        <p:spPr>
          <a:xfrm>
            <a:off x="1397000" y="3962400"/>
            <a:ext cx="6400800" cy="1447800"/>
          </a:xfrm>
        </p:spPr>
        <p:txBody>
          <a:bodyPr>
            <a:normAutofit fontScale="70000" lnSpcReduction="20000"/>
          </a:bodyPr>
          <a:lstStyle/>
          <a:p>
            <a:r>
              <a:rPr lang="en-US" dirty="0" smtClean="0">
                <a:solidFill>
                  <a:schemeClr val="tx1"/>
                </a:solidFill>
              </a:rPr>
              <a:t>Xiaozheng </a:t>
            </a:r>
            <a:r>
              <a:rPr lang="en-US" dirty="0">
                <a:solidFill>
                  <a:schemeClr val="tx1"/>
                </a:solidFill>
              </a:rPr>
              <a:t>(Judy) </a:t>
            </a:r>
            <a:r>
              <a:rPr lang="en-US" dirty="0" smtClean="0">
                <a:solidFill>
                  <a:schemeClr val="tx1"/>
                </a:solidFill>
              </a:rPr>
              <a:t>Xu</a:t>
            </a:r>
          </a:p>
          <a:p>
            <a:r>
              <a:rPr lang="en-US" dirty="0" smtClean="0">
                <a:solidFill>
                  <a:schemeClr val="tx1"/>
                </a:solidFill>
              </a:rPr>
              <a:t>Supervisor: Ue-Li Pen</a:t>
            </a:r>
          </a:p>
          <a:p>
            <a:r>
              <a:rPr lang="en-US" dirty="0" smtClean="0">
                <a:solidFill>
                  <a:schemeClr val="tx1"/>
                </a:solidFill>
              </a:rPr>
              <a:t>Collaborators: </a:t>
            </a:r>
            <a:r>
              <a:rPr lang="en-US" dirty="0">
                <a:solidFill>
                  <a:schemeClr val="tx1"/>
                </a:solidFill>
              </a:rPr>
              <a:t>Robert Main, Martin van </a:t>
            </a:r>
            <a:r>
              <a:rPr lang="en-US" dirty="0" smtClean="0">
                <a:solidFill>
                  <a:schemeClr val="tx1"/>
                </a:solidFill>
              </a:rPr>
              <a:t>Kerkwijk</a:t>
            </a:r>
            <a:endParaRPr lang="en-US" dirty="0" smtClean="0">
              <a:solidFill>
                <a:schemeClr val="tx1"/>
              </a:solidFill>
            </a:endParaRPr>
          </a:p>
          <a:p>
            <a:r>
              <a:rPr lang="en-US" dirty="0" smtClean="0">
                <a:solidFill>
                  <a:schemeClr val="tx1"/>
                </a:solidFill>
              </a:rPr>
              <a:t>Aug 18, 2016</a:t>
            </a:r>
            <a:endParaRPr lang="en-US" dirty="0">
              <a:solidFill>
                <a:schemeClr val="tx1"/>
              </a:solidFill>
            </a:endParaRPr>
          </a:p>
        </p:txBody>
      </p:sp>
      <p:pic>
        <p:nvPicPr>
          <p:cNvPr id="4" name="Picture 2" descr="https://lh6.googleusercontent.com/XN6xDxjlpX8imlFLpirWHlNrKENdA675TlIN_h5X88HO5vnk3TBA6qVTPl2W9GGMWNL8K305weeIefE30GH50tNaNoWTdxAZANkcn3T0k_qiIs6sbNXBYzIHEcSsqQ814d72WbEmS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0100" y="304800"/>
            <a:ext cx="2514600" cy="257117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xxu\Desktop\research\Summer at CITA!\CITA logo.jpg"/>
          <p:cNvPicPr>
            <a:picLocks noChangeAspect="1" noChangeArrowheads="1"/>
          </p:cNvPicPr>
          <p:nvPr/>
        </p:nvPicPr>
        <p:blipFill rotWithShape="1">
          <a:blip r:embed="rId4">
            <a:extLst>
              <a:ext uri="{28A0092B-C50C-407E-A947-70E740481C1C}">
                <a14:useLocalDpi xmlns:a14="http://schemas.microsoft.com/office/drawing/2010/main" val="0"/>
              </a:ext>
            </a:extLst>
          </a:blip>
          <a:srcRect t="30480" b="29053"/>
          <a:stretch/>
        </p:blipFill>
        <p:spPr bwMode="auto">
          <a:xfrm>
            <a:off x="2918911" y="5562600"/>
            <a:ext cx="363855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5231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Resolving the pulsar using its nebula screen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i="1">
                        <a:latin typeface="Cambria Math"/>
                        <a:ea typeface="Cambria Math"/>
                      </a:rPr>
                      <m:t>𝜑</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3810000" y="4241984"/>
                <a:ext cx="4724400" cy="2202783"/>
              </a:xfrm>
              <a:prstGeom prst="rect">
                <a:avLst/>
              </a:prstGeom>
              <a:noFill/>
            </p:spPr>
            <p:txBody>
              <a:bodyPr wrap="square" rtlCol="0">
                <a:spAutoFit/>
              </a:bodyPr>
              <a:lstStyle/>
              <a:p>
                <a:r>
                  <a:rPr lang="en-US" dirty="0" smtClean="0"/>
                  <a:t>Telescope resolution equation: </a:t>
                </a:r>
              </a:p>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𝜑</m:t>
                      </m:r>
                      <m:r>
                        <a:rPr lang="en-US" b="0" i="1" smtClean="0">
                          <a:latin typeface="Cambria Math"/>
                          <a:ea typeface="Cambria Math"/>
                        </a:rPr>
                        <m:t>=</m:t>
                      </m:r>
                      <m:f>
                        <m:fPr>
                          <m:ctrlPr>
                            <a:rPr lang="en-US" b="0" i="1" smtClean="0">
                              <a:latin typeface="Cambria Math"/>
                              <a:ea typeface="Cambria Math"/>
                            </a:rPr>
                          </m:ctrlPr>
                        </m:fPr>
                        <m:num>
                          <m:r>
                            <a:rPr lang="en-US" b="0" i="1" smtClean="0">
                              <a:latin typeface="Cambria Math"/>
                              <a:ea typeface="Cambria Math"/>
                            </a:rPr>
                            <m:t>𝜆</m:t>
                          </m:r>
                        </m:num>
                        <m:den>
                          <m:r>
                            <a:rPr lang="en-US" b="0" i="1" smtClean="0">
                              <a:latin typeface="Cambria Math"/>
                              <a:ea typeface="Cambria Math"/>
                            </a:rPr>
                            <m:t>𝐿</m:t>
                          </m:r>
                        </m:den>
                      </m:f>
                      <m:r>
                        <a:rPr lang="en-US" b="0" i="1" smtClean="0">
                          <a:latin typeface="Cambria Math"/>
                          <a:ea typeface="Cambria Math"/>
                        </a:rPr>
                        <m:t>=</m:t>
                      </m:r>
                      <m:f>
                        <m:fPr>
                          <m:ctrlPr>
                            <a:rPr lang="en-US" b="0" i="1" smtClean="0">
                              <a:latin typeface="Cambria Math"/>
                              <a:ea typeface="Cambria Math"/>
                            </a:rPr>
                          </m:ctrlPr>
                        </m:fPr>
                        <m:num>
                          <m:f>
                            <m:fPr>
                              <m:ctrlPr>
                                <a:rPr lang="en-US" b="0" i="1" smtClean="0">
                                  <a:latin typeface="Cambria Math"/>
                                  <a:ea typeface="Cambria Math"/>
                                </a:rPr>
                              </m:ctrlPr>
                            </m:fPr>
                            <m:num>
                              <m:r>
                                <a:rPr lang="en-US" b="0" i="1" smtClean="0">
                                  <a:latin typeface="Cambria Math"/>
                                  <a:ea typeface="Cambria Math"/>
                                </a:rPr>
                                <m:t>𝑐</m:t>
                              </m:r>
                            </m:num>
                            <m:den>
                              <m:r>
                                <a:rPr lang="en-US" b="0" i="1" smtClean="0">
                                  <a:latin typeface="Cambria Math"/>
                                  <a:ea typeface="Cambria Math"/>
                                </a:rPr>
                                <m:t>16</m:t>
                              </m:r>
                              <m:r>
                                <a:rPr lang="en-US" b="0" i="1" smtClean="0">
                                  <a:latin typeface="Cambria Math"/>
                                  <a:ea typeface="Cambria Math"/>
                                </a:rPr>
                                <m:t>1</m:t>
                              </m:r>
                              <m:r>
                                <a:rPr lang="en-US" b="0" i="1" smtClean="0">
                                  <a:latin typeface="Cambria Math"/>
                                  <a:ea typeface="Cambria Math"/>
                                </a:rPr>
                                <m:t>0</m:t>
                              </m:r>
                              <m:r>
                                <a:rPr lang="en-US" b="0" i="1" smtClean="0">
                                  <a:latin typeface="Cambria Math"/>
                                  <a:ea typeface="Cambria Math"/>
                                </a:rPr>
                                <m:t>𝑀𝐻𝑧</m:t>
                              </m:r>
                            </m:den>
                          </m:f>
                        </m:num>
                        <m:den>
                          <m:r>
                            <a:rPr lang="en-US" b="0" i="1" smtClean="0">
                              <a:latin typeface="Cambria Math"/>
                              <a:ea typeface="Cambria Math"/>
                            </a:rPr>
                            <m:t>𝜃</m:t>
                          </m:r>
                          <m:sSub>
                            <m:sSubPr>
                              <m:ctrlPr>
                                <a:rPr lang="en-US" b="0" i="1" smtClean="0">
                                  <a:latin typeface="Cambria Math"/>
                                  <a:ea typeface="Cambria Math"/>
                                </a:rPr>
                              </m:ctrlPr>
                            </m:sSubPr>
                            <m:e>
                              <m:r>
                                <a:rPr lang="en-US" b="0" i="1" smtClean="0">
                                  <a:latin typeface="Cambria Math"/>
                                  <a:ea typeface="Cambria Math"/>
                                </a:rPr>
                                <m:t>𝐷</m:t>
                              </m:r>
                            </m:e>
                            <m:sub>
                              <m:r>
                                <a:rPr lang="en-US" b="0" i="1" smtClean="0">
                                  <a:latin typeface="Cambria Math"/>
                                  <a:ea typeface="Cambria Math"/>
                                </a:rPr>
                                <m:t>𝑠</m:t>
                              </m:r>
                            </m:sub>
                          </m:sSub>
                        </m:den>
                      </m:f>
                      <m:r>
                        <a:rPr lang="en-US" i="1" smtClean="0">
                          <a:latin typeface="Cambria Math"/>
                          <a:ea typeface="Cambria Math"/>
                        </a:rPr>
                        <m:t>≈</m:t>
                      </m:r>
                      <m:r>
                        <a:rPr lang="en-US" b="0" i="1" smtClean="0">
                          <a:latin typeface="Cambria Math"/>
                          <a:ea typeface="Cambria Math"/>
                        </a:rPr>
                        <m:t>1.37×</m:t>
                      </m:r>
                      <m:sSup>
                        <m:sSupPr>
                          <m:ctrlPr>
                            <a:rPr lang="en-US" b="0" i="1" smtClean="0">
                              <a:latin typeface="Cambria Math"/>
                              <a:ea typeface="Cambria Math"/>
                            </a:rPr>
                          </m:ctrlPr>
                        </m:sSupPr>
                        <m:e>
                          <m:r>
                            <a:rPr lang="en-US" b="0" i="1" smtClean="0">
                              <a:latin typeface="Cambria Math"/>
                              <a:ea typeface="Cambria Math"/>
                            </a:rPr>
                            <m:t>10</m:t>
                          </m:r>
                        </m:e>
                        <m:sup>
                          <m:r>
                            <a:rPr lang="en-US" b="0" i="1" smtClean="0">
                              <a:latin typeface="Cambria Math"/>
                              <a:ea typeface="Cambria Math"/>
                            </a:rPr>
                            <m:t>−11</m:t>
                          </m:r>
                        </m:sup>
                      </m:sSup>
                    </m:oMath>
                  </m:oMathPara>
                </a14:m>
                <a:endParaRPr lang="en-US" b="0" dirty="0" smtClean="0">
                  <a:ea typeface="Cambria Math"/>
                </a:endParaRPr>
              </a:p>
              <a:p>
                <a:endParaRPr lang="en-US" dirty="0" smtClean="0">
                  <a:ea typeface="Cambria Math"/>
                </a:endParaRPr>
              </a:p>
              <a:p>
                <a:r>
                  <a:rPr lang="en-US" b="0" dirty="0" smtClean="0">
                    <a:ea typeface="Cambria Math"/>
                  </a:rPr>
                  <a:t>Physical resolution of the pulsar :</a:t>
                </a:r>
              </a:p>
              <a:p>
                <a:pPr/>
                <a14:m>
                  <m:oMathPara xmlns:m="http://schemas.openxmlformats.org/officeDocument/2006/math">
                    <m:oMathParaPr>
                      <m:jc m:val="centerGroup"/>
                    </m:oMathParaPr>
                    <m:oMath xmlns:m="http://schemas.openxmlformats.org/officeDocument/2006/math">
                      <m:r>
                        <a:rPr lang="en-US" i="1">
                          <a:latin typeface="Cambria Math"/>
                          <a:ea typeface="Cambria Math"/>
                        </a:rPr>
                        <m:t>𝜑</m:t>
                      </m:r>
                      <m:d>
                        <m:dPr>
                          <m:ctrlPr>
                            <a:rPr lang="en-US" b="0" i="1" smtClean="0">
                              <a:latin typeface="Cambria Math"/>
                              <a:ea typeface="Cambria Math"/>
                            </a:rPr>
                          </m:ctrlPr>
                        </m:dPr>
                        <m:e>
                          <m:sSub>
                            <m:sSubPr>
                              <m:ctrlPr>
                                <a:rPr lang="en-US" b="0" i="1" smtClean="0">
                                  <a:latin typeface="Cambria Math"/>
                                  <a:ea typeface="Cambria Math"/>
                                </a:rPr>
                              </m:ctrlPr>
                            </m:sSubPr>
                            <m:e>
                              <m:r>
                                <a:rPr lang="en-US" b="0" i="1" smtClean="0">
                                  <a:latin typeface="Cambria Math"/>
                                  <a:ea typeface="Cambria Math"/>
                                </a:rPr>
                                <m:t>𝐷</m:t>
                              </m:r>
                            </m:e>
                            <m:sub>
                              <m:r>
                                <a:rPr lang="en-US" b="0" i="1" smtClean="0">
                                  <a:latin typeface="Cambria Math"/>
                                  <a:ea typeface="Cambria Math"/>
                                </a:rPr>
                                <m:t>𝑝</m:t>
                              </m:r>
                            </m:sub>
                          </m:sSub>
                          <m:r>
                            <a:rPr lang="en-US" b="0" i="1" smtClean="0">
                              <a:latin typeface="Cambria Math"/>
                              <a:ea typeface="Cambria Math"/>
                            </a:rPr>
                            <m:t>−</m:t>
                          </m:r>
                          <m:sSub>
                            <m:sSubPr>
                              <m:ctrlPr>
                                <a:rPr lang="en-US" b="0" i="1" smtClean="0">
                                  <a:latin typeface="Cambria Math"/>
                                  <a:ea typeface="Cambria Math"/>
                                </a:rPr>
                              </m:ctrlPr>
                            </m:sSubPr>
                            <m:e>
                              <m:r>
                                <a:rPr lang="en-US" b="0" i="1" smtClean="0">
                                  <a:latin typeface="Cambria Math"/>
                                  <a:ea typeface="Cambria Math"/>
                                </a:rPr>
                                <m:t>𝐷</m:t>
                              </m:r>
                            </m:e>
                            <m:sub>
                              <m:r>
                                <a:rPr lang="en-US" b="0" i="1" smtClean="0">
                                  <a:latin typeface="Cambria Math"/>
                                  <a:ea typeface="Cambria Math"/>
                                </a:rPr>
                                <m:t>𝑠</m:t>
                              </m:r>
                            </m:sub>
                          </m:sSub>
                        </m:e>
                      </m:d>
                      <m:r>
                        <a:rPr lang="en-US" b="0" i="1" smtClean="0">
                          <a:latin typeface="Cambria Math"/>
                          <a:ea typeface="Cambria Math"/>
                        </a:rPr>
                        <m:t>≈</m:t>
                      </m:r>
                      <m:r>
                        <a:rPr lang="en-US" b="0" i="0" smtClean="0">
                          <a:latin typeface="Cambria Math"/>
                          <a:ea typeface="Cambria Math"/>
                        </a:rPr>
                        <m:t>422</m:t>
                      </m:r>
                      <m:r>
                        <m:rPr>
                          <m:sty m:val="p"/>
                        </m:rPr>
                        <a:rPr lang="en-US" b="0" i="0" smtClean="0">
                          <a:latin typeface="Cambria Math"/>
                          <a:ea typeface="Cambria Math"/>
                        </a:rPr>
                        <m:t>km</m:t>
                      </m:r>
                    </m:oMath>
                  </m:oMathPara>
                </a14:m>
                <a:endParaRPr lang="en-US" b="0" dirty="0" smtClean="0">
                  <a:ea typeface="Cambria Math"/>
                </a:endParaRPr>
              </a:p>
              <a:p>
                <a:r>
                  <a:rPr lang="en-US" dirty="0" smtClean="0"/>
                  <a:t> </a:t>
                </a:r>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3810000" y="4241984"/>
                <a:ext cx="4724400" cy="2202783"/>
              </a:xfrm>
              <a:prstGeom prst="rect">
                <a:avLst/>
              </a:prstGeom>
              <a:blipFill rotWithShape="1">
                <a:blip r:embed="rId4"/>
                <a:stretch>
                  <a:fillRect l="-1032" t="-1385"/>
                </a:stretch>
              </a:blipFill>
            </p:spPr>
            <p:txBody>
              <a:bodyPr/>
              <a:lstStyle/>
              <a:p>
                <a:r>
                  <a:rPr lang="en-US">
                    <a:noFill/>
                  </a:rPr>
                  <a:t> </a:t>
                </a:r>
              </a:p>
            </p:txBody>
          </p:sp>
        </mc:Fallback>
      </mc:AlternateContent>
      <p:pic>
        <p:nvPicPr>
          <p:cNvPr id="2052" name="Picture 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14300" y="1448181"/>
            <a:ext cx="8915400" cy="23042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2" name="Rectangle 11"/>
              <p:cNvSpPr/>
              <p:nvPr/>
            </p:nvSpPr>
            <p:spPr>
              <a:xfrm>
                <a:off x="533400" y="4241984"/>
                <a:ext cx="2348143" cy="14381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𝜏</m:t>
                      </m:r>
                      <m:r>
                        <a:rPr lang="en-US" i="1" smtClean="0">
                          <a:latin typeface="Cambria Math"/>
                          <a:ea typeface="Cambria Math"/>
                        </a:rPr>
                        <m:t>= </m:t>
                      </m:r>
                      <m:f>
                        <m:fPr>
                          <m:ctrlPr>
                            <a:rPr lang="en-US" i="1">
                              <a:latin typeface="Cambria Math"/>
                              <a:ea typeface="Cambria Math"/>
                            </a:rPr>
                          </m:ctrlPr>
                        </m:fPr>
                        <m:num>
                          <m:sSup>
                            <m:sSupPr>
                              <m:ctrlPr>
                                <a:rPr lang="en-US" i="1">
                                  <a:latin typeface="Cambria Math"/>
                                  <a:ea typeface="Cambria Math"/>
                                </a:rPr>
                              </m:ctrlPr>
                            </m:sSupPr>
                            <m:e>
                              <m:r>
                                <a:rPr lang="en-US" i="1">
                                  <a:latin typeface="Cambria Math"/>
                                  <a:ea typeface="Cambria Math"/>
                                </a:rPr>
                                <m:t>𝜃</m:t>
                              </m:r>
                            </m:e>
                            <m:sup>
                              <m:r>
                                <a:rPr lang="en-US" i="1">
                                  <a:latin typeface="Cambria Math"/>
                                  <a:ea typeface="Cambria Math"/>
                                </a:rPr>
                                <m:t>2</m:t>
                              </m:r>
                            </m:sup>
                          </m:sSup>
                          <m:sSub>
                            <m:sSubPr>
                              <m:ctrlPr>
                                <a:rPr lang="en-US" i="1">
                                  <a:latin typeface="Cambria Math"/>
                                  <a:ea typeface="Cambria Math"/>
                                </a:rPr>
                              </m:ctrlPr>
                            </m:sSubPr>
                            <m:e>
                              <m:r>
                                <a:rPr lang="en-US" i="1">
                                  <a:latin typeface="Cambria Math"/>
                                  <a:ea typeface="Cambria Math"/>
                                </a:rPr>
                                <m:t>𝐷</m:t>
                              </m:r>
                            </m:e>
                            <m:sub>
                              <m:r>
                                <a:rPr lang="en-US" i="1">
                                  <a:latin typeface="Cambria Math"/>
                                  <a:ea typeface="Cambria Math"/>
                                </a:rPr>
                                <m:t>𝑒𝑓𝑓</m:t>
                              </m:r>
                            </m:sub>
                          </m:sSub>
                        </m:num>
                        <m:den>
                          <m:r>
                            <a:rPr lang="en-US" i="1">
                              <a:latin typeface="Cambria Math"/>
                              <a:ea typeface="Cambria Math"/>
                            </a:rPr>
                            <m:t>2</m:t>
                          </m:r>
                          <m:r>
                            <a:rPr lang="en-US" i="1">
                              <a:latin typeface="Cambria Math"/>
                              <a:ea typeface="Cambria Math"/>
                            </a:rPr>
                            <m:t>𝑐</m:t>
                          </m:r>
                        </m:den>
                      </m:f>
                      <m:r>
                        <a:rPr lang="en-US" i="1">
                          <a:latin typeface="Cambria Math"/>
                          <a:ea typeface="Cambria Math"/>
                        </a:rPr>
                        <m:t>≈10 </m:t>
                      </m:r>
                      <m:r>
                        <a:rPr lang="en-US" i="1">
                          <a:latin typeface="Cambria Math"/>
                          <a:ea typeface="Cambria Math"/>
                        </a:rPr>
                        <m:t>𝜇</m:t>
                      </m:r>
                      <m:r>
                        <a:rPr lang="en-US" i="1">
                          <a:latin typeface="Cambria Math"/>
                          <a:ea typeface="Cambria Math"/>
                        </a:rPr>
                        <m:t>𝑠</m:t>
                      </m:r>
                    </m:oMath>
                  </m:oMathPara>
                </a14:m>
                <a:endParaRPr lang="en-US" sz="1600" dirty="0" smtClean="0"/>
              </a:p>
              <a:p>
                <a:pPr/>
                <a14:m>
                  <m:oMathPara xmlns:m="http://schemas.openxmlformats.org/officeDocument/2006/math">
                    <m:oMathParaPr>
                      <m:jc m:val="centerGroup"/>
                    </m:oMathParaPr>
                    <m:oMath xmlns:m="http://schemas.openxmlformats.org/officeDocument/2006/math">
                      <m:sSub>
                        <m:sSubPr>
                          <m:ctrlPr>
                            <a:rPr lang="en-US" sz="1600" i="1">
                              <a:latin typeface="Cambria Math"/>
                            </a:rPr>
                          </m:ctrlPr>
                        </m:sSubPr>
                        <m:e>
                          <m:r>
                            <a:rPr lang="en-US" sz="1600" i="1">
                              <a:latin typeface="Cambria Math"/>
                            </a:rPr>
                            <m:t>𝐷</m:t>
                          </m:r>
                        </m:e>
                        <m:sub>
                          <m:r>
                            <a:rPr lang="en-US" sz="1600" i="1">
                              <a:latin typeface="Cambria Math"/>
                            </a:rPr>
                            <m:t>𝑒𝑓𝑓</m:t>
                          </m:r>
                        </m:sub>
                      </m:sSub>
                      <m:r>
                        <a:rPr lang="en-US" sz="1600" i="1">
                          <a:latin typeface="Cambria Math"/>
                        </a:rPr>
                        <m:t>=</m:t>
                      </m:r>
                      <m:f>
                        <m:fPr>
                          <m:ctrlPr>
                            <a:rPr lang="en-US" sz="1600" i="1">
                              <a:latin typeface="Cambria Math"/>
                            </a:rPr>
                          </m:ctrlPr>
                        </m:fPr>
                        <m:num>
                          <m:sSub>
                            <m:sSubPr>
                              <m:ctrlPr>
                                <a:rPr lang="en-US" sz="1600" i="1">
                                  <a:latin typeface="Cambria Math"/>
                                </a:rPr>
                              </m:ctrlPr>
                            </m:sSubPr>
                            <m:e>
                              <m:r>
                                <a:rPr lang="en-US" sz="1600" i="1">
                                  <a:latin typeface="Cambria Math"/>
                                </a:rPr>
                                <m:t>𝐷</m:t>
                              </m:r>
                            </m:e>
                            <m:sub>
                              <m:r>
                                <a:rPr lang="en-US" sz="1600" i="1">
                                  <a:latin typeface="Cambria Math"/>
                                </a:rPr>
                                <m:t>𝑝</m:t>
                              </m:r>
                            </m:sub>
                          </m:sSub>
                          <m:sSub>
                            <m:sSubPr>
                              <m:ctrlPr>
                                <a:rPr lang="en-US" sz="1600" i="1">
                                  <a:latin typeface="Cambria Math"/>
                                </a:rPr>
                              </m:ctrlPr>
                            </m:sSubPr>
                            <m:e>
                              <m:r>
                                <a:rPr lang="en-US" sz="1600" i="1">
                                  <a:latin typeface="Cambria Math"/>
                                </a:rPr>
                                <m:t>𝐷</m:t>
                              </m:r>
                            </m:e>
                            <m:sub>
                              <m:r>
                                <a:rPr lang="en-US" sz="1600" i="1">
                                  <a:latin typeface="Cambria Math"/>
                                </a:rPr>
                                <m:t>𝑠</m:t>
                              </m:r>
                            </m:sub>
                          </m:sSub>
                        </m:num>
                        <m:den>
                          <m:sSub>
                            <m:sSubPr>
                              <m:ctrlPr>
                                <a:rPr lang="en-US" sz="1600" i="1">
                                  <a:latin typeface="Cambria Math"/>
                                </a:rPr>
                              </m:ctrlPr>
                            </m:sSubPr>
                            <m:e>
                              <m:r>
                                <a:rPr lang="en-US" sz="1600" i="1">
                                  <a:latin typeface="Cambria Math"/>
                                </a:rPr>
                                <m:t>𝐷</m:t>
                              </m:r>
                            </m:e>
                            <m:sub>
                              <m:r>
                                <a:rPr lang="en-US" sz="1600" i="1">
                                  <a:latin typeface="Cambria Math"/>
                                </a:rPr>
                                <m:t>𝑝</m:t>
                              </m:r>
                            </m:sub>
                          </m:sSub>
                          <m:r>
                            <a:rPr lang="en-US" sz="1600" i="1">
                              <a:latin typeface="Cambria Math"/>
                            </a:rPr>
                            <m:t>−</m:t>
                          </m:r>
                          <m:sSub>
                            <m:sSubPr>
                              <m:ctrlPr>
                                <a:rPr lang="en-US" sz="1600" i="1">
                                  <a:latin typeface="Cambria Math"/>
                                </a:rPr>
                              </m:ctrlPr>
                            </m:sSubPr>
                            <m:e>
                              <m:r>
                                <a:rPr lang="en-US" sz="1600" i="1">
                                  <a:latin typeface="Cambria Math"/>
                                </a:rPr>
                                <m:t>𝐷</m:t>
                              </m:r>
                            </m:e>
                            <m:sub>
                              <m:r>
                                <a:rPr lang="en-US" sz="1600" i="1">
                                  <a:latin typeface="Cambria Math"/>
                                </a:rPr>
                                <m:t>𝑠</m:t>
                              </m:r>
                            </m:sub>
                          </m:sSub>
                        </m:den>
                      </m:f>
                      <m:r>
                        <a:rPr lang="en-US" sz="1600" i="1">
                          <a:latin typeface="Cambria Math"/>
                        </a:rPr>
                        <m:t>  </m:t>
                      </m:r>
                    </m:oMath>
                  </m:oMathPara>
                </a14:m>
                <a:endParaRPr lang="en-US" sz="1400" dirty="0"/>
              </a:p>
              <a:p>
                <a:r>
                  <a:rPr lang="en-US" sz="1600" dirty="0" smtClean="0"/>
                  <a:t> </a:t>
                </a:r>
                <a:endParaRPr lang="en-US" sz="1600" dirty="0"/>
              </a:p>
            </p:txBody>
          </p:sp>
        </mc:Choice>
        <mc:Fallback xmlns="">
          <p:sp>
            <p:nvSpPr>
              <p:cNvPr id="12" name="Rectangle 11"/>
              <p:cNvSpPr>
                <a:spLocks noRot="1" noChangeAspect="1" noMove="1" noResize="1" noEditPoints="1" noAdjustHandles="1" noChangeArrowheads="1" noChangeShapeType="1" noTextEdit="1"/>
              </p:cNvSpPr>
              <p:nvPr/>
            </p:nvSpPr>
            <p:spPr>
              <a:xfrm>
                <a:off x="533400" y="4241984"/>
                <a:ext cx="2348143" cy="1438151"/>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793470" y="5680135"/>
                <a:ext cx="182800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ea typeface="Cambria Math"/>
                        </a:rPr>
                        <m:t>𝜃</m:t>
                      </m:r>
                      <m:r>
                        <a:rPr lang="en-US" i="1">
                          <a:latin typeface="Cambria Math"/>
                          <a:ea typeface="Cambria Math"/>
                        </a:rPr>
                        <m:t>≈2.2×</m:t>
                      </m:r>
                      <m:sSup>
                        <m:sSupPr>
                          <m:ctrlPr>
                            <a:rPr lang="en-US" i="1">
                              <a:latin typeface="Cambria Math"/>
                              <a:ea typeface="Cambria Math"/>
                            </a:rPr>
                          </m:ctrlPr>
                        </m:sSupPr>
                        <m:e>
                          <m:r>
                            <a:rPr lang="en-US" i="1">
                              <a:latin typeface="Cambria Math"/>
                              <a:ea typeface="Cambria Math"/>
                            </a:rPr>
                            <m:t>10</m:t>
                          </m:r>
                        </m:e>
                        <m:sup>
                          <m:r>
                            <a:rPr lang="en-US" i="1">
                              <a:latin typeface="Cambria Math"/>
                              <a:ea typeface="Cambria Math"/>
                            </a:rPr>
                            <m:t>−10</m:t>
                          </m:r>
                        </m:sup>
                      </m:sSup>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793470" y="5680135"/>
                <a:ext cx="1828001" cy="369332"/>
              </a:xfrm>
              <a:prstGeom prst="rect">
                <a:avLst/>
              </a:prstGeom>
              <a:blipFill rotWithShape="1">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43105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 of results</a:t>
            </a:r>
            <a:endParaRPr lang="en-US" dirty="0"/>
          </a:p>
        </p:txBody>
      </p:sp>
      <p:sp>
        <p:nvSpPr>
          <p:cNvPr id="3" name="Content Placeholder 2"/>
          <p:cNvSpPr>
            <a:spLocks noGrp="1"/>
          </p:cNvSpPr>
          <p:nvPr>
            <p:ph idx="1"/>
          </p:nvPr>
        </p:nvSpPr>
        <p:spPr>
          <a:xfrm>
            <a:off x="304800" y="1600199"/>
            <a:ext cx="4343400" cy="4572001"/>
          </a:xfrm>
        </p:spPr>
        <p:txBody>
          <a:bodyPr>
            <a:normAutofit fontScale="70000" lnSpcReduction="20000"/>
          </a:bodyPr>
          <a:lstStyle/>
          <a:p>
            <a:r>
              <a:rPr lang="en-US" sz="2800" dirty="0" smtClean="0"/>
              <a:t>The nebula environment has changed between 2002 and 2015</a:t>
            </a:r>
            <a:r>
              <a:rPr lang="en-US" sz="2800" dirty="0" smtClean="0"/>
              <a:t>. We have a longer scattering time of ~10µs while </a:t>
            </a:r>
            <a:r>
              <a:rPr lang="en-US" sz="2800" dirty="0" err="1" smtClean="0"/>
              <a:t>Cordes</a:t>
            </a:r>
            <a:r>
              <a:rPr lang="en-US" sz="2800" dirty="0" smtClean="0"/>
              <a:t>’ had ~</a:t>
            </a:r>
            <a:r>
              <a:rPr lang="en-US" sz="2800" dirty="0" smtClean="0"/>
              <a:t>1.5 µs.</a:t>
            </a:r>
            <a:endParaRPr lang="en-US" sz="2800" dirty="0" smtClean="0"/>
          </a:p>
          <a:p>
            <a:r>
              <a:rPr lang="en-US" sz="2800" dirty="0"/>
              <a:t>P</a:t>
            </a:r>
            <a:r>
              <a:rPr lang="en-US" sz="2800" dirty="0" smtClean="0"/>
              <a:t>ulses </a:t>
            </a:r>
            <a:r>
              <a:rPr lang="en-US" sz="2800" dirty="0" smtClean="0"/>
              <a:t>might not come from a singular location each time, but rather ‘bounces’ around </a:t>
            </a:r>
            <a:r>
              <a:rPr lang="en-US" sz="2800" dirty="0" smtClean="0"/>
              <a:t>in the pulsar’s magnetosphere on </a:t>
            </a:r>
            <a:r>
              <a:rPr lang="en-US" sz="2800" dirty="0" smtClean="0"/>
              <a:t>a scale larger than the nebula screen’s resolution. </a:t>
            </a:r>
          </a:p>
          <a:p>
            <a:r>
              <a:rPr lang="en-US" sz="2800" dirty="0"/>
              <a:t>Various models about </a:t>
            </a:r>
            <a:r>
              <a:rPr lang="en-US" sz="2800" dirty="0" smtClean="0"/>
              <a:t>the </a:t>
            </a:r>
            <a:r>
              <a:rPr lang="en-US" sz="2800" dirty="0"/>
              <a:t>crab’s emission mechanisms have been proposed and debated. Knowing where the main pulses come from can support and refute these models</a:t>
            </a:r>
            <a:r>
              <a:rPr lang="en-US" sz="2800" dirty="0" smtClean="0"/>
              <a:t>. </a:t>
            </a:r>
          </a:p>
          <a:p>
            <a:pPr marL="0" indent="0">
              <a:buNone/>
            </a:pPr>
            <a:r>
              <a:rPr lang="en-US" sz="2300" dirty="0" smtClean="0"/>
              <a:t>(See “</a:t>
            </a:r>
            <a:r>
              <a:rPr lang="en-US" sz="2300" dirty="0" smtClean="0"/>
              <a:t>Radio </a:t>
            </a:r>
            <a:r>
              <a:rPr lang="en-US" sz="2300" dirty="0"/>
              <a:t>Emission Physics in the Crab </a:t>
            </a:r>
            <a:r>
              <a:rPr lang="en-US" sz="2300" dirty="0" smtClean="0"/>
              <a:t>Pulsar” by </a:t>
            </a:r>
            <a:r>
              <a:rPr lang="en-US" sz="2300" dirty="0" err="1" smtClean="0"/>
              <a:t>Eilek</a:t>
            </a:r>
            <a:r>
              <a:rPr lang="en-US" sz="2300" dirty="0" smtClean="0"/>
              <a:t> and Hankins in 2016 for details)</a:t>
            </a:r>
            <a:endParaRPr lang="en-US" sz="2300" dirty="0" smtClean="0"/>
          </a:p>
          <a:p>
            <a:pPr marL="0" indent="0">
              <a:buNone/>
            </a:pPr>
            <a:endParaRPr lang="en-US" sz="2800" dirty="0" smtClean="0"/>
          </a:p>
        </p:txBody>
      </p:sp>
      <p:pic>
        <p:nvPicPr>
          <p:cNvPr id="11268" name="Picture 4" descr="http://www.iasf-palermo.inaf.it/activities/pulsar/images/Pulsa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600199"/>
            <a:ext cx="3727251" cy="4298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970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7700" y="685800"/>
            <a:ext cx="8229600" cy="1143000"/>
          </a:xfrm>
        </p:spPr>
        <p:txBody>
          <a:bodyPr>
            <a:normAutofit/>
          </a:bodyPr>
          <a:lstStyle/>
          <a:p>
            <a:r>
              <a:rPr lang="en-US" dirty="0" smtClean="0"/>
              <a:t>Thank you for listening</a:t>
            </a:r>
            <a:endParaRPr lang="en-US" dirty="0"/>
          </a:p>
        </p:txBody>
      </p:sp>
      <p:pic>
        <p:nvPicPr>
          <p:cNvPr id="3074" name="Picture 2" descr="C:\Users\xxu\Desktop\research\Summer at CITA!\Algonquin\Telescope and milky way_DSC1538-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3600" y="1905000"/>
            <a:ext cx="5257800" cy="35070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14300" y="2825929"/>
            <a:ext cx="2019300" cy="1200329"/>
          </a:xfrm>
          <a:prstGeom prst="rect">
            <a:avLst/>
          </a:prstGeom>
          <a:noFill/>
        </p:spPr>
        <p:txBody>
          <a:bodyPr wrap="square" rtlCol="0">
            <a:spAutoFit/>
          </a:bodyPr>
          <a:lstStyle/>
          <a:p>
            <a:pPr algn="ctr"/>
            <a:r>
              <a:rPr lang="en-US" dirty="0" smtClean="0"/>
              <a:t>Algonquin radio telescope,</a:t>
            </a:r>
          </a:p>
          <a:p>
            <a:pPr algn="ctr"/>
            <a:r>
              <a:rPr lang="en-US" dirty="0" smtClean="0"/>
              <a:t>Photo credit to </a:t>
            </a:r>
            <a:r>
              <a:rPr lang="en-US" dirty="0" err="1" smtClean="0"/>
              <a:t>Andr</a:t>
            </a:r>
            <a:r>
              <a:rPr lang="fr-CA" dirty="0" smtClean="0"/>
              <a:t>é</a:t>
            </a:r>
            <a:r>
              <a:rPr lang="en-US" dirty="0" smtClean="0"/>
              <a:t>.</a:t>
            </a:r>
            <a:endParaRPr lang="en-US" dirty="0"/>
          </a:p>
        </p:txBody>
      </p:sp>
      <p:pic>
        <p:nvPicPr>
          <p:cNvPr id="7" name="Picture 2" descr="C:\Users\xxu\Desktop\research\Summer at CITA!\CITA logo.jpg"/>
          <p:cNvPicPr>
            <a:picLocks noChangeAspect="1" noChangeArrowheads="1"/>
          </p:cNvPicPr>
          <p:nvPr/>
        </p:nvPicPr>
        <p:blipFill rotWithShape="1">
          <a:blip r:embed="rId4">
            <a:extLst>
              <a:ext uri="{28A0092B-C50C-407E-A947-70E740481C1C}">
                <a14:useLocalDpi xmlns:a14="http://schemas.microsoft.com/office/drawing/2010/main" val="0"/>
              </a:ext>
            </a:extLst>
          </a:blip>
          <a:srcRect t="30480" b="29053"/>
          <a:stretch/>
        </p:blipFill>
        <p:spPr bwMode="auto">
          <a:xfrm>
            <a:off x="2918911" y="5562600"/>
            <a:ext cx="363855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2920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Incoherently adding up telescopes</a:t>
            </a:r>
            <a:endParaRPr lang="en-US" dirty="0"/>
          </a:p>
        </p:txBody>
      </p:sp>
      <p:pic>
        <p:nvPicPr>
          <p:cNvPr id="10242" name="Picture 2" descr="giant-pulse-add-te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143000"/>
            <a:ext cx="4114800" cy="2733676"/>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3rd-pulse-add-te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1981200"/>
            <a:ext cx="4057650" cy="2733676"/>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8th-pulse-add-te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9150" y="4038600"/>
            <a:ext cx="4057650" cy="27336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638800" y="5012936"/>
            <a:ext cx="2438400" cy="923330"/>
          </a:xfrm>
          <a:prstGeom prst="rect">
            <a:avLst/>
          </a:prstGeom>
          <a:noFill/>
        </p:spPr>
        <p:txBody>
          <a:bodyPr wrap="square" rtlCol="0">
            <a:spAutoFit/>
          </a:bodyPr>
          <a:lstStyle/>
          <a:p>
            <a:r>
              <a:rPr lang="en-US" dirty="0" smtClean="0"/>
              <a:t>About 2 times S/N increase compared to baseline of </a:t>
            </a:r>
            <a:r>
              <a:rPr lang="en-US" dirty="0" err="1" smtClean="0"/>
              <a:t>Effelsberg</a:t>
            </a:r>
            <a:endParaRPr lang="en-US" dirty="0"/>
          </a:p>
        </p:txBody>
      </p:sp>
    </p:spTree>
    <p:extLst>
      <p:ext uri="{BB962C8B-B14F-4D97-AF65-F5344CB8AC3E}">
        <p14:creationId xmlns:p14="http://schemas.microsoft.com/office/powerpoint/2010/main" val="377054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500" fill="hold"/>
                                        <p:tgtEl>
                                          <p:spTgt spid="10242"/>
                                        </p:tgtEl>
                                        <p:attrNameLst>
                                          <p:attrName>ppt_x</p:attrName>
                                        </p:attrNameLst>
                                      </p:cBhvr>
                                      <p:tavLst>
                                        <p:tav tm="0">
                                          <p:val>
                                            <p:strVal val="#ppt_x"/>
                                          </p:val>
                                        </p:tav>
                                        <p:tav tm="100000">
                                          <p:val>
                                            <p:strVal val="#ppt_x"/>
                                          </p:val>
                                        </p:tav>
                                      </p:tavLst>
                                    </p:anim>
                                    <p:anim calcmode="lin" valueType="num">
                                      <p:cBhvr additive="base">
                                        <p:cTn id="8"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4"/>
                                        </p:tgtEl>
                                        <p:attrNameLst>
                                          <p:attrName>style.visibility</p:attrName>
                                        </p:attrNameLst>
                                      </p:cBhvr>
                                      <p:to>
                                        <p:strVal val="visible"/>
                                      </p:to>
                                    </p:set>
                                    <p:anim calcmode="lin" valueType="num">
                                      <p:cBhvr additive="base">
                                        <p:cTn id="13" dur="500" fill="hold"/>
                                        <p:tgtEl>
                                          <p:spTgt spid="10244"/>
                                        </p:tgtEl>
                                        <p:attrNameLst>
                                          <p:attrName>ppt_x</p:attrName>
                                        </p:attrNameLst>
                                      </p:cBhvr>
                                      <p:tavLst>
                                        <p:tav tm="0">
                                          <p:val>
                                            <p:strVal val="#ppt_x"/>
                                          </p:val>
                                        </p:tav>
                                        <p:tav tm="100000">
                                          <p:val>
                                            <p:strVal val="#ppt_x"/>
                                          </p:val>
                                        </p:tav>
                                      </p:tavLst>
                                    </p:anim>
                                    <p:anim calcmode="lin" valueType="num">
                                      <p:cBhvr additive="base">
                                        <p:cTn id="14" dur="500" fill="hold"/>
                                        <p:tgtEl>
                                          <p:spTgt spid="1024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6"/>
                                        </p:tgtEl>
                                        <p:attrNameLst>
                                          <p:attrName>style.visibility</p:attrName>
                                        </p:attrNameLst>
                                      </p:cBhvr>
                                      <p:to>
                                        <p:strVal val="visible"/>
                                      </p:to>
                                    </p:set>
                                    <p:anim calcmode="lin" valueType="num">
                                      <p:cBhvr additive="base">
                                        <p:cTn id="19" dur="500" fill="hold"/>
                                        <p:tgtEl>
                                          <p:spTgt spid="10246"/>
                                        </p:tgtEl>
                                        <p:attrNameLst>
                                          <p:attrName>ppt_x</p:attrName>
                                        </p:attrNameLst>
                                      </p:cBhvr>
                                      <p:tavLst>
                                        <p:tav tm="0">
                                          <p:val>
                                            <p:strVal val="#ppt_x"/>
                                          </p:val>
                                        </p:tav>
                                        <p:tav tm="100000">
                                          <p:val>
                                            <p:strVal val="#ppt_x"/>
                                          </p:val>
                                        </p:tav>
                                      </p:tavLst>
                                    </p:anim>
                                    <p:anim calcmode="lin" valueType="num">
                                      <p:cBhvr additive="base">
                                        <p:cTn id="20" dur="500" fill="hold"/>
                                        <p:tgtEl>
                                          <p:spTgt spid="102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35952" y="304800"/>
            <a:ext cx="8229600" cy="1143000"/>
          </a:xfrm>
        </p:spPr>
        <p:txBody>
          <a:bodyPr>
            <a:normAutofit/>
          </a:bodyPr>
          <a:lstStyle/>
          <a:p>
            <a:r>
              <a:rPr lang="en-US" dirty="0" smtClean="0"/>
              <a:t>Processing the data</a:t>
            </a:r>
            <a:endParaRPr lang="en-US" dirty="0"/>
          </a:p>
        </p:txBody>
      </p:sp>
      <p:pic>
        <p:nvPicPr>
          <p:cNvPr id="6146" name="Picture 2" descr="freqspec-8band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549400"/>
            <a:ext cx="5857875" cy="216172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freqspe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4292600"/>
            <a:ext cx="5857875" cy="2133601"/>
          </a:xfrm>
          <a:prstGeom prst="rect">
            <a:avLst/>
          </a:prstGeom>
          <a:noFill/>
          <a:extLst>
            <a:ext uri="{909E8E84-426E-40DD-AFC4-6F175D3DCCD1}">
              <a14:hiddenFill xmlns:a14="http://schemas.microsoft.com/office/drawing/2010/main">
                <a:solidFill>
                  <a:srgbClr val="FFFFFF"/>
                </a:solidFill>
              </a14:hiddenFill>
            </a:ext>
          </a:extLst>
        </p:spPr>
      </p:pic>
      <p:sp>
        <p:nvSpPr>
          <p:cNvPr id="5" name="Down Arrow 4"/>
          <p:cNvSpPr/>
          <p:nvPr/>
        </p:nvSpPr>
        <p:spPr>
          <a:xfrm>
            <a:off x="4564855" y="3771901"/>
            <a:ext cx="309563" cy="3809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6238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left)">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148"/>
                                        </p:tgtEl>
                                        <p:attrNameLst>
                                          <p:attrName>style.visibility</p:attrName>
                                        </p:attrNameLst>
                                      </p:cBhvr>
                                      <p:to>
                                        <p:strVal val="visible"/>
                                      </p:to>
                                    </p:set>
                                    <p:animEffect transition="in" filter="wipe(left)">
                                      <p:cBhvr>
                                        <p:cTn id="17"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aug15-tel-uv-Blues-no-s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99292"/>
            <a:ext cx="6410111" cy="6506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976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Giant pulses from the crab (‘M1’)</a:t>
            </a:r>
            <a:endParaRPr lang="en-US" dirty="0"/>
          </a:p>
        </p:txBody>
      </p:sp>
      <p:pic>
        <p:nvPicPr>
          <p:cNvPr id="5122" name="Picture 2" descr="double_pulse_scat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5500" y="1981200"/>
            <a:ext cx="4343400" cy="362351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giant-pulse-scat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46" y="1981200"/>
            <a:ext cx="4499454" cy="3623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640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fade">
                                      <p:cBhvr>
                                        <p:cTn id="7" dur="500"/>
                                        <p:tgtEl>
                                          <p:spTgt spid="51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fade">
                                      <p:cBhvr>
                                        <p:cTn id="12"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xxu\Desktop\research\Summer at CITA!\effelsberg-telescope.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56606" y="2451512"/>
            <a:ext cx="1625188" cy="16251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lh6.googleusercontent.com/XN6xDxjlpX8imlFLpirWHlNrKENdA675TlIN_h5X88HO5vnk3TBA6qVTPl2W9GGMWNL8K305weeIefE30GH50tNaNoWTdxAZANkcn3T0k_qiIs6sbNXBYzIHEcSsqQ814d72WbEmSP0"/>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80999" y="2009775"/>
            <a:ext cx="2161173" cy="22098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2286000" y="1970067"/>
            <a:ext cx="0" cy="2286000"/>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a:off x="1486986" y="3094017"/>
            <a:ext cx="824414" cy="87630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H="1" flipV="1">
            <a:off x="2311400" y="2446317"/>
            <a:ext cx="5257800" cy="66675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flipV="1">
            <a:off x="2311400" y="3113067"/>
            <a:ext cx="5257800" cy="85725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1515685" y="3113067"/>
            <a:ext cx="6053515"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H="1">
            <a:off x="1486986" y="2446317"/>
            <a:ext cx="824414" cy="666750"/>
          </a:xfrm>
          <a:prstGeom prst="line">
            <a:avLst/>
          </a:prstGeom>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6561064" y="4263691"/>
            <a:ext cx="2016271" cy="1200329"/>
          </a:xfrm>
          <a:prstGeom prst="rect">
            <a:avLst/>
          </a:prstGeom>
          <a:noFill/>
        </p:spPr>
        <p:txBody>
          <a:bodyPr wrap="square" rtlCol="0">
            <a:spAutoFit/>
          </a:bodyPr>
          <a:lstStyle/>
          <a:p>
            <a:r>
              <a:rPr lang="en-US" dirty="0" err="1" smtClean="0"/>
              <a:t>Effelsberg</a:t>
            </a:r>
            <a:r>
              <a:rPr lang="en-US" dirty="0" smtClean="0"/>
              <a:t> radio telescope (100m in diameter) in Germany</a:t>
            </a:r>
            <a:endParaRPr lang="en-US" dirty="0"/>
          </a:p>
        </p:txBody>
      </p:sp>
      <p:sp>
        <p:nvSpPr>
          <p:cNvPr id="13" name="TextBox 12"/>
          <p:cNvSpPr txBox="1"/>
          <p:nvPr/>
        </p:nvSpPr>
        <p:spPr>
          <a:xfrm>
            <a:off x="453449" y="4299592"/>
            <a:ext cx="2016271" cy="646331"/>
          </a:xfrm>
          <a:prstGeom prst="rect">
            <a:avLst/>
          </a:prstGeom>
          <a:noFill/>
        </p:spPr>
        <p:txBody>
          <a:bodyPr wrap="square" rtlCol="0">
            <a:spAutoFit/>
          </a:bodyPr>
          <a:lstStyle/>
          <a:p>
            <a:r>
              <a:rPr lang="en-US" dirty="0" smtClean="0"/>
              <a:t>The crab pulsar in its nebula</a:t>
            </a:r>
            <a:endParaRPr lang="en-US" dirty="0"/>
          </a:p>
        </p:txBody>
      </p:sp>
      <p:sp>
        <p:nvSpPr>
          <p:cNvPr id="14" name="TextBox 13"/>
          <p:cNvSpPr txBox="1"/>
          <p:nvPr/>
        </p:nvSpPr>
        <p:spPr>
          <a:xfrm>
            <a:off x="2286000" y="3976426"/>
            <a:ext cx="2016271" cy="369332"/>
          </a:xfrm>
          <a:prstGeom prst="rect">
            <a:avLst/>
          </a:prstGeom>
          <a:noFill/>
        </p:spPr>
        <p:txBody>
          <a:bodyPr wrap="square" rtlCol="0">
            <a:spAutoFit/>
          </a:bodyPr>
          <a:lstStyle/>
          <a:p>
            <a:r>
              <a:rPr lang="en-US" dirty="0" smtClean="0"/>
              <a:t>Nebula screen</a:t>
            </a:r>
            <a:endParaRPr lang="en-US" dirty="0"/>
          </a:p>
        </p:txBody>
      </p:sp>
    </p:spTree>
    <p:extLst>
      <p:ext uri="{BB962C8B-B14F-4D97-AF65-F5344CB8AC3E}">
        <p14:creationId xmlns:p14="http://schemas.microsoft.com/office/powerpoint/2010/main" val="1176834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down)">
                                      <p:cBhvr>
                                        <p:cTn id="28" dur="500"/>
                                        <p:tgtEl>
                                          <p:spTgt spid="2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left)">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left)">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left)">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down)">
                                      <p:cBhvr>
                                        <p:cTn id="4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pPr algn="l"/>
            <a:r>
              <a:rPr lang="en-US" dirty="0" smtClean="0"/>
              <a:t>Findings by Jim </a:t>
            </a:r>
            <a:r>
              <a:rPr lang="en-US" dirty="0" err="1" smtClean="0"/>
              <a:t>Cordes</a:t>
            </a:r>
            <a:endParaRPr lang="en-US" dirty="0"/>
          </a:p>
        </p:txBody>
      </p:sp>
      <p:sp>
        <p:nvSpPr>
          <p:cNvPr id="3" name="Content Placeholder 2"/>
          <p:cNvSpPr>
            <a:spLocks noGrp="1"/>
          </p:cNvSpPr>
          <p:nvPr>
            <p:ph idx="1"/>
          </p:nvPr>
        </p:nvSpPr>
        <p:spPr>
          <a:xfrm>
            <a:off x="457200" y="1600200"/>
            <a:ext cx="3429000" cy="4525963"/>
          </a:xfrm>
        </p:spPr>
        <p:txBody>
          <a:bodyPr>
            <a:normAutofit lnSpcReduction="10000"/>
          </a:bodyPr>
          <a:lstStyle/>
          <a:p>
            <a:r>
              <a:rPr lang="en-US" sz="2400" dirty="0" smtClean="0"/>
              <a:t>Data recorded in 2002 at 1.45 </a:t>
            </a:r>
            <a:r>
              <a:rPr lang="en-US" sz="2400" dirty="0" smtClean="0"/>
              <a:t>GHz using Arecibo radio telescope</a:t>
            </a:r>
            <a:endParaRPr lang="en-US" sz="2400" dirty="0" smtClean="0"/>
          </a:p>
          <a:p>
            <a:r>
              <a:rPr lang="en-US" sz="2400" dirty="0" err="1" smtClean="0"/>
              <a:t>Corde’s</a:t>
            </a:r>
            <a:r>
              <a:rPr lang="en-US" sz="2400" dirty="0" smtClean="0"/>
              <a:t> </a:t>
            </a:r>
            <a:r>
              <a:rPr lang="en-US" sz="2400" dirty="0"/>
              <a:t>plot which shows how the frequency </a:t>
            </a:r>
            <a:r>
              <a:rPr lang="en-US" sz="2400" dirty="0" err="1"/>
              <a:t>spectres</a:t>
            </a:r>
            <a:r>
              <a:rPr lang="en-US" sz="2400" dirty="0"/>
              <a:t> of </a:t>
            </a:r>
            <a:r>
              <a:rPr lang="en-US" sz="2400" dirty="0" smtClean="0"/>
              <a:t>pulses </a:t>
            </a:r>
            <a:r>
              <a:rPr lang="en-US" sz="2400" dirty="0" err="1" smtClean="0"/>
              <a:t>decorrelate</a:t>
            </a:r>
            <a:r>
              <a:rPr lang="en-US" sz="2400" dirty="0" smtClean="0"/>
              <a:t> </a:t>
            </a:r>
            <a:r>
              <a:rPr lang="en-US" sz="2400" dirty="0"/>
              <a:t>as they are separated more and more in time. He estimated a decorrelation time of 25s. </a:t>
            </a:r>
          </a:p>
        </p:txBody>
      </p:sp>
      <p:pic>
        <p:nvPicPr>
          <p:cNvPr id="4" name="Picture 2" descr="https://lh6.googleusercontent.com/sELhe6CER06wrP1Qtb7ItL86VUAXx8TayG7D3-vZmIRfc0mJ8onNwGRLW40HrliRuRrJXVMDxpzjmYn-xZvn3VO7HptZrsK14Ap-P8me-11wVyeCnya3lRO30mTLZhqyjrxar-7N-J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599" y="1263105"/>
            <a:ext cx="4631527" cy="463152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114800" y="5879048"/>
            <a:ext cx="4843462" cy="830997"/>
          </a:xfrm>
          <a:prstGeom prst="rect">
            <a:avLst/>
          </a:prstGeom>
        </p:spPr>
        <p:txBody>
          <a:bodyPr wrap="square">
            <a:spAutoFit/>
          </a:bodyPr>
          <a:lstStyle/>
          <a:p>
            <a:r>
              <a:rPr lang="en-US" sz="1600" dirty="0"/>
              <a:t>Figure 12 in </a:t>
            </a:r>
            <a:r>
              <a:rPr lang="en-US" sz="1600" dirty="0" err="1"/>
              <a:t>Cordes</a:t>
            </a:r>
            <a:r>
              <a:rPr lang="en-US" sz="1600" dirty="0"/>
              <a:t>’ paper: </a:t>
            </a:r>
            <a:endParaRPr lang="en-US" sz="1600" dirty="0" smtClean="0"/>
          </a:p>
          <a:p>
            <a:r>
              <a:rPr lang="en-US" sz="1600" dirty="0" smtClean="0"/>
              <a:t>“The </a:t>
            </a:r>
            <a:r>
              <a:rPr lang="en-US" sz="1600" dirty="0"/>
              <a:t>Brightest Pulses in the Universe: </a:t>
            </a:r>
            <a:r>
              <a:rPr lang="en-US" sz="1600" dirty="0" err="1"/>
              <a:t>Multifrequency</a:t>
            </a:r>
            <a:r>
              <a:rPr lang="en-US" sz="1600" dirty="0"/>
              <a:t> Observations of the Crab Pulsar’s Giant </a:t>
            </a:r>
            <a:r>
              <a:rPr lang="en-US" sz="1600" dirty="0" smtClean="0"/>
              <a:t>Pulses.” </a:t>
            </a:r>
          </a:p>
        </p:txBody>
      </p:sp>
    </p:spTree>
    <p:extLst>
      <p:ext uri="{BB962C8B-B14F-4D97-AF65-F5344CB8AC3E}">
        <p14:creationId xmlns:p14="http://schemas.microsoft.com/office/powerpoint/2010/main" val="17237890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vn ma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533400"/>
            <a:ext cx="5715000" cy="5726430"/>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4419600" y="1447800"/>
            <a:ext cx="228600" cy="304800"/>
          </a:xfrm>
          <a:prstGeom prst="ellipse">
            <a:avLst/>
          </a:prstGeom>
          <a:noFill/>
          <a:ln>
            <a:solidFill>
              <a:srgbClr val="36F927"/>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Oval 5"/>
          <p:cNvSpPr/>
          <p:nvPr/>
        </p:nvSpPr>
        <p:spPr>
          <a:xfrm>
            <a:off x="4419600" y="1866900"/>
            <a:ext cx="304800" cy="228600"/>
          </a:xfrm>
          <a:prstGeom prst="ellipse">
            <a:avLst/>
          </a:prstGeom>
          <a:noFill/>
          <a:ln>
            <a:solidFill>
              <a:srgbClr val="36F927"/>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Oval 7"/>
          <p:cNvSpPr/>
          <p:nvPr/>
        </p:nvSpPr>
        <p:spPr>
          <a:xfrm>
            <a:off x="4673600" y="1752600"/>
            <a:ext cx="304800" cy="228600"/>
          </a:xfrm>
          <a:prstGeom prst="ellipse">
            <a:avLst/>
          </a:prstGeom>
          <a:noFill/>
          <a:ln>
            <a:solidFill>
              <a:srgbClr val="36F927"/>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Oval 8"/>
          <p:cNvSpPr/>
          <p:nvPr/>
        </p:nvSpPr>
        <p:spPr>
          <a:xfrm>
            <a:off x="4724400" y="1524000"/>
            <a:ext cx="304800" cy="228600"/>
          </a:xfrm>
          <a:prstGeom prst="ellipse">
            <a:avLst/>
          </a:prstGeom>
          <a:noFill/>
          <a:ln>
            <a:solidFill>
              <a:srgbClr val="36F927"/>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Oval 9"/>
          <p:cNvSpPr/>
          <p:nvPr/>
        </p:nvSpPr>
        <p:spPr>
          <a:xfrm>
            <a:off x="4635500" y="5181600"/>
            <a:ext cx="342900" cy="304800"/>
          </a:xfrm>
          <a:prstGeom prst="ellipse">
            <a:avLst/>
          </a:prstGeom>
          <a:noFill/>
          <a:ln>
            <a:solidFill>
              <a:srgbClr val="36F927"/>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 name="Oval 10"/>
          <p:cNvSpPr/>
          <p:nvPr/>
        </p:nvSpPr>
        <p:spPr>
          <a:xfrm>
            <a:off x="4368800" y="2133600"/>
            <a:ext cx="304800" cy="228600"/>
          </a:xfrm>
          <a:prstGeom prst="ellipse">
            <a:avLst/>
          </a:prstGeom>
          <a:noFill/>
          <a:ln>
            <a:solidFill>
              <a:srgbClr val="36F927"/>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2" name="Oval 11"/>
          <p:cNvSpPr/>
          <p:nvPr/>
        </p:nvSpPr>
        <p:spPr>
          <a:xfrm>
            <a:off x="5492750" y="2133600"/>
            <a:ext cx="412750" cy="342900"/>
          </a:xfrm>
          <a:prstGeom prst="ellipse">
            <a:avLst/>
          </a:prstGeom>
          <a:noFill/>
          <a:ln>
            <a:solidFill>
              <a:srgbClr val="36F927"/>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3" name="Oval 12"/>
          <p:cNvSpPr/>
          <p:nvPr/>
        </p:nvSpPr>
        <p:spPr>
          <a:xfrm>
            <a:off x="5340350" y="1485900"/>
            <a:ext cx="358775" cy="266700"/>
          </a:xfrm>
          <a:prstGeom prst="ellipse">
            <a:avLst/>
          </a:prstGeom>
          <a:noFill/>
          <a:ln>
            <a:solidFill>
              <a:srgbClr val="36F927"/>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4" name="Oval 13"/>
          <p:cNvSpPr/>
          <p:nvPr/>
        </p:nvSpPr>
        <p:spPr>
          <a:xfrm>
            <a:off x="4978400" y="1866900"/>
            <a:ext cx="355600" cy="266700"/>
          </a:xfrm>
          <a:prstGeom prst="ellipse">
            <a:avLst/>
          </a:prstGeom>
          <a:noFill/>
          <a:ln>
            <a:solidFill>
              <a:srgbClr val="36F927"/>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TextBox 6"/>
          <p:cNvSpPr txBox="1"/>
          <p:nvPr/>
        </p:nvSpPr>
        <p:spPr>
          <a:xfrm>
            <a:off x="198120" y="2339340"/>
            <a:ext cx="259080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Data is recorded with the European </a:t>
            </a:r>
            <a:r>
              <a:rPr lang="en-US" dirty="0" smtClean="0"/>
              <a:t>VLBI (Very long baseline interferometry) </a:t>
            </a:r>
            <a:r>
              <a:rPr lang="en-US" dirty="0"/>
              <a:t>network </a:t>
            </a:r>
            <a:r>
              <a:rPr lang="en-US" dirty="0" smtClean="0"/>
              <a:t>of radio telescopes</a:t>
            </a:r>
            <a:endParaRPr lang="en-US" dirty="0"/>
          </a:p>
          <a:p>
            <a:pPr marL="285750" indent="-285750">
              <a:buFont typeface="Arial" panose="020B0604020202020204" pitchFamily="34" charset="0"/>
              <a:buChar char="•"/>
            </a:pPr>
            <a:r>
              <a:rPr lang="en-US" dirty="0" smtClean="0"/>
              <a:t>Year: 2015</a:t>
            </a:r>
          </a:p>
          <a:p>
            <a:pPr marL="285750" indent="-285750">
              <a:buFont typeface="Arial" panose="020B0604020202020204" pitchFamily="34" charset="0"/>
              <a:buChar char="•"/>
            </a:pPr>
            <a:r>
              <a:rPr lang="en-US" dirty="0" smtClean="0"/>
              <a:t>Frequency</a:t>
            </a:r>
            <a:r>
              <a:rPr lang="en-US" dirty="0"/>
              <a:t>: </a:t>
            </a:r>
            <a:r>
              <a:rPr lang="en-US" dirty="0" smtClean="0"/>
              <a:t>1.61 GHz</a:t>
            </a:r>
          </a:p>
          <a:p>
            <a:pPr marL="285750" indent="-285750">
              <a:buFont typeface="Arial" panose="020B0604020202020204" pitchFamily="34" charset="0"/>
              <a:buChar char="•"/>
            </a:pPr>
            <a:endParaRPr lang="en-US" dirty="0"/>
          </a:p>
        </p:txBody>
      </p:sp>
      <p:sp>
        <p:nvSpPr>
          <p:cNvPr id="15" name="TextBox 14"/>
          <p:cNvSpPr txBox="1"/>
          <p:nvPr/>
        </p:nvSpPr>
        <p:spPr>
          <a:xfrm>
            <a:off x="4648200" y="6364406"/>
            <a:ext cx="2973250" cy="369332"/>
          </a:xfrm>
          <a:prstGeom prst="rect">
            <a:avLst/>
          </a:prstGeom>
          <a:noFill/>
        </p:spPr>
        <p:txBody>
          <a:bodyPr wrap="none" rtlCol="0">
            <a:spAutoFit/>
          </a:bodyPr>
          <a:lstStyle/>
          <a:p>
            <a:r>
              <a:rPr lang="en-US" dirty="0" smtClean="0"/>
              <a:t>EVN (European VLBI network)</a:t>
            </a:r>
            <a:endParaRPr lang="en-US" dirty="0"/>
          </a:p>
        </p:txBody>
      </p:sp>
    </p:spTree>
    <p:extLst>
      <p:ext uri="{BB962C8B-B14F-4D97-AF65-F5344CB8AC3E}">
        <p14:creationId xmlns:p14="http://schemas.microsoft.com/office/powerpoint/2010/main" val="35841792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processing</a:t>
            </a:r>
            <a:endParaRPr lang="en-US" dirty="0"/>
          </a:p>
        </p:txBody>
      </p:sp>
      <p:pic>
        <p:nvPicPr>
          <p:cNvPr id="4" name="Picture 2" descr="dynamic-spectrum-dp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143000"/>
            <a:ext cx="5257800" cy="5204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417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Finding a correlation coefficient</a:t>
            </a:r>
            <a:endParaRPr lang="en-US" dirty="0"/>
          </a:p>
        </p:txBody>
      </p:sp>
      <p:pic>
        <p:nvPicPr>
          <p:cNvPr id="5" name="Picture 2" descr="\frac{E[(J_a(\nu)-\mu_a)*(J_b(\nu)-\mu_b)]}{\sqrt{(\sigma^2_\alpha - \sigma^2_{noise}) (\sigma^2_\beta - \sigma^2_{nois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1000" y="3288834"/>
            <a:ext cx="2567782" cy="604184"/>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double_pulse2_ef-jb-1st-com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4512" y="1295400"/>
            <a:ext cx="5857875" cy="229552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ouble_pulse2_ef-jb-2nd-comp.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4512" y="3962400"/>
            <a:ext cx="5924550" cy="2295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816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4"/>
                                        </p:tgtEl>
                                        <p:attrNameLst>
                                          <p:attrName>style.visibility</p:attrName>
                                        </p:attrNameLst>
                                      </p:cBhvr>
                                      <p:to>
                                        <p:strVal val="visible"/>
                                      </p:to>
                                    </p:set>
                                    <p:anim calcmode="lin" valueType="num">
                                      <p:cBhvr additive="base">
                                        <p:cTn id="13" dur="500" fill="hold"/>
                                        <p:tgtEl>
                                          <p:spTgt spid="8194"/>
                                        </p:tgtEl>
                                        <p:attrNameLst>
                                          <p:attrName>ppt_x</p:attrName>
                                        </p:attrNameLst>
                                      </p:cBhvr>
                                      <p:tavLst>
                                        <p:tav tm="0">
                                          <p:val>
                                            <p:strVal val="#ppt_x"/>
                                          </p:val>
                                        </p:tav>
                                        <p:tav tm="100000">
                                          <p:val>
                                            <p:strVal val="#ppt_x"/>
                                          </p:val>
                                        </p:tav>
                                      </p:tavLst>
                                    </p:anim>
                                    <p:anim calcmode="lin" valueType="num">
                                      <p:cBhvr additive="base">
                                        <p:cTn id="14"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6"/>
                                        </p:tgtEl>
                                        <p:attrNameLst>
                                          <p:attrName>style.visibility</p:attrName>
                                        </p:attrNameLst>
                                      </p:cBhvr>
                                      <p:to>
                                        <p:strVal val="visible"/>
                                      </p:to>
                                    </p:set>
                                    <p:anim calcmode="lin" valueType="num">
                                      <p:cBhvr additive="base">
                                        <p:cTn id="19" dur="500" fill="hold"/>
                                        <p:tgtEl>
                                          <p:spTgt spid="8196"/>
                                        </p:tgtEl>
                                        <p:attrNameLst>
                                          <p:attrName>ppt_x</p:attrName>
                                        </p:attrNameLst>
                                      </p:cBhvr>
                                      <p:tavLst>
                                        <p:tav tm="0">
                                          <p:val>
                                            <p:strVal val="#ppt_x"/>
                                          </p:val>
                                        </p:tav>
                                        <p:tav tm="100000">
                                          <p:val>
                                            <p:strVal val="#ppt_x"/>
                                          </p:val>
                                        </p:tav>
                                      </p:tavLst>
                                    </p:anim>
                                    <p:anim calcmode="lin" valueType="num">
                                      <p:cBhvr additive="base">
                                        <p:cTn id="20" dur="500" fill="hold"/>
                                        <p:tgtEl>
                                          <p:spTgt spid="8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Results</a:t>
            </a:r>
            <a:endParaRPr lang="en-US" dirty="0"/>
          </a:p>
        </p:txBody>
      </p:sp>
      <p:pic>
        <p:nvPicPr>
          <p:cNvPr id="4098" name="Picture 2" descr="Cordes'pl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203960"/>
            <a:ext cx="5311101" cy="5186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57200" y="2133600"/>
            <a:ext cx="2514600" cy="2677656"/>
          </a:xfrm>
          <a:prstGeom prst="rect">
            <a:avLst/>
          </a:prstGeom>
          <a:noFill/>
        </p:spPr>
        <p:txBody>
          <a:bodyPr wrap="square" rtlCol="0">
            <a:spAutoFit/>
          </a:bodyPr>
          <a:lstStyle/>
          <a:p>
            <a:r>
              <a:rPr lang="en-US" sz="2400" dirty="0" smtClean="0"/>
              <a:t>We were unable to reproduce </a:t>
            </a:r>
            <a:r>
              <a:rPr lang="en-US" sz="2400" dirty="0" err="1" smtClean="0"/>
              <a:t>Cordes</a:t>
            </a:r>
            <a:r>
              <a:rPr lang="en-US" sz="2400" dirty="0" smtClean="0"/>
              <a:t>’ results.</a:t>
            </a:r>
          </a:p>
          <a:p>
            <a:r>
              <a:rPr lang="en-US" sz="2400" dirty="0"/>
              <a:t>T</a:t>
            </a:r>
            <a:r>
              <a:rPr lang="en-US" sz="2400" dirty="0" smtClean="0"/>
              <a:t>here </a:t>
            </a:r>
            <a:r>
              <a:rPr lang="en-US" sz="2400" dirty="0" smtClean="0"/>
              <a:t>is</a:t>
            </a:r>
            <a:r>
              <a:rPr lang="en-US" sz="2400" dirty="0" smtClean="0"/>
              <a:t> </a:t>
            </a:r>
            <a:r>
              <a:rPr lang="en-US" sz="2400" dirty="0" smtClean="0"/>
              <a:t>no positive correlation even at short time lags</a:t>
            </a:r>
            <a:endParaRPr lang="en-US" sz="2400" dirty="0"/>
          </a:p>
        </p:txBody>
      </p:sp>
    </p:spTree>
    <p:extLst>
      <p:ext uri="{BB962C8B-B14F-4D97-AF65-F5344CB8AC3E}">
        <p14:creationId xmlns:p14="http://schemas.microsoft.com/office/powerpoint/2010/main" val="25191836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fr-CA" sz="2800" dirty="0" err="1" smtClean="0"/>
              <a:t>Closer</a:t>
            </a:r>
            <a:r>
              <a:rPr lang="fr-CA" sz="2800" dirty="0" smtClean="0"/>
              <a:t> pulses </a:t>
            </a:r>
            <a:r>
              <a:rPr lang="fr-CA" sz="2800" dirty="0" err="1" smtClean="0"/>
              <a:t>further</a:t>
            </a:r>
            <a:r>
              <a:rPr lang="fr-CA" sz="2800" dirty="0" smtClean="0"/>
              <a:t> to the </a:t>
            </a:r>
            <a:r>
              <a:rPr lang="fr-CA" sz="2800" dirty="0" err="1" smtClean="0"/>
              <a:t>left</a:t>
            </a:r>
            <a:r>
              <a:rPr lang="fr-CA" sz="2800" dirty="0" smtClean="0"/>
              <a:t> of the </a:t>
            </a:r>
            <a:r>
              <a:rPr lang="fr-CA" sz="2800" dirty="0" err="1" smtClean="0"/>
              <a:t>previous</a:t>
            </a:r>
            <a:r>
              <a:rPr lang="fr-CA" sz="2800" dirty="0" smtClean="0"/>
              <a:t> plot</a:t>
            </a:r>
            <a:endParaRPr lang="en-US" sz="2800" dirty="0"/>
          </a:p>
        </p:txBody>
      </p:sp>
      <p:pic>
        <p:nvPicPr>
          <p:cNvPr id="9218" name="Picture 2" descr="double_pulse_2_spectrum-n.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3962400"/>
            <a:ext cx="7177291" cy="262046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5800" y="3200400"/>
            <a:ext cx="7696200" cy="646331"/>
          </a:xfrm>
          <a:prstGeom prst="rect">
            <a:avLst/>
          </a:prstGeom>
          <a:noFill/>
        </p:spPr>
        <p:txBody>
          <a:bodyPr wrap="square" rtlCol="0">
            <a:spAutoFit/>
          </a:bodyPr>
          <a:lstStyle/>
          <a:p>
            <a:r>
              <a:rPr lang="en-US" dirty="0" smtClean="0"/>
              <a:t>These two components of this double pulse is separated about 30 microseconds apart, however, they are only 0.2 correlated. </a:t>
            </a:r>
            <a:endParaRPr lang="en-US" dirty="0"/>
          </a:p>
        </p:txBody>
      </p:sp>
      <p:pic>
        <p:nvPicPr>
          <p:cNvPr id="6" name="Picture 2" descr="double_pulse_scat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135965"/>
            <a:ext cx="2967625" cy="2064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3543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3693</TotalTime>
  <Words>1306</Words>
  <Application>Microsoft Office PowerPoint</Application>
  <PresentationFormat>On-screen Show (4:3)</PresentationFormat>
  <Paragraphs>128</Paragraphs>
  <Slides>15</Slides>
  <Notes>15</Notes>
  <HiddenSlides>2</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Crab Pulsar Scintillometry</vt:lpstr>
      <vt:lpstr>Giant pulses from the crab (‘M1’)</vt:lpstr>
      <vt:lpstr>PowerPoint Presentation</vt:lpstr>
      <vt:lpstr>Findings by Jim Cordes</vt:lpstr>
      <vt:lpstr>PowerPoint Presentation</vt:lpstr>
      <vt:lpstr>Data processing</vt:lpstr>
      <vt:lpstr>Finding a correlation coefficient</vt:lpstr>
      <vt:lpstr>Results</vt:lpstr>
      <vt:lpstr>Closer pulses further to the left of the previous plot</vt:lpstr>
      <vt:lpstr>Resolving the pulsar using its nebula screen</vt:lpstr>
      <vt:lpstr>Interpretation of results</vt:lpstr>
      <vt:lpstr>Thank you for listening</vt:lpstr>
      <vt:lpstr>Incoherently adding up telescopes</vt:lpstr>
      <vt:lpstr>Processing the data</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Xiaozheng Xu</dc:creator>
  <cp:lastModifiedBy>Xiaozheng Xu</cp:lastModifiedBy>
  <cp:revision>116</cp:revision>
  <dcterms:created xsi:type="dcterms:W3CDTF">2006-08-16T00:00:00Z</dcterms:created>
  <dcterms:modified xsi:type="dcterms:W3CDTF">2016-08-18T18:40:19Z</dcterms:modified>
</cp:coreProperties>
</file>