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32" r:id="rId4"/>
    <p:sldId id="263" r:id="rId5"/>
    <p:sldId id="323" r:id="rId6"/>
    <p:sldId id="266" r:id="rId7"/>
    <p:sldId id="267" r:id="rId8"/>
    <p:sldId id="269" r:id="rId9"/>
    <p:sldId id="270" r:id="rId10"/>
    <p:sldId id="324" r:id="rId11"/>
    <p:sldId id="333" r:id="rId12"/>
    <p:sldId id="260" r:id="rId13"/>
    <p:sldId id="261" r:id="rId14"/>
    <p:sldId id="325" r:id="rId15"/>
    <p:sldId id="326" r:id="rId16"/>
    <p:sldId id="327" r:id="rId17"/>
    <p:sldId id="328" r:id="rId18"/>
    <p:sldId id="311" r:id="rId19"/>
    <p:sldId id="334" r:id="rId20"/>
    <p:sldId id="275" r:id="rId21"/>
    <p:sldId id="276" r:id="rId22"/>
    <p:sldId id="277" r:id="rId23"/>
    <p:sldId id="278" r:id="rId24"/>
    <p:sldId id="279" r:id="rId25"/>
    <p:sldId id="280" r:id="rId26"/>
    <p:sldId id="312" r:id="rId27"/>
    <p:sldId id="313" r:id="rId28"/>
    <p:sldId id="281" r:id="rId29"/>
    <p:sldId id="283" r:id="rId30"/>
    <p:sldId id="335" r:id="rId31"/>
    <p:sldId id="284" r:id="rId32"/>
    <p:sldId id="285" r:id="rId33"/>
    <p:sldId id="329" r:id="rId34"/>
    <p:sldId id="287" r:id="rId35"/>
    <p:sldId id="336" r:id="rId36"/>
    <p:sldId id="297" r:id="rId37"/>
    <p:sldId id="298" r:id="rId38"/>
    <p:sldId id="315" r:id="rId39"/>
    <p:sldId id="304" r:id="rId40"/>
    <p:sldId id="316" r:id="rId41"/>
    <p:sldId id="317" r:id="rId42"/>
    <p:sldId id="319" r:id="rId43"/>
    <p:sldId id="321" r:id="rId44"/>
    <p:sldId id="322" r:id="rId45"/>
    <p:sldId id="330" r:id="rId46"/>
    <p:sldId id="331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98"/>
    <p:restoredTop sz="95952"/>
  </p:normalViewPr>
  <p:slideViewPr>
    <p:cSldViewPr>
      <p:cViewPr varScale="1">
        <p:scale>
          <a:sx n="113" d="100"/>
          <a:sy n="113" d="100"/>
        </p:scale>
        <p:origin x="17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8784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2951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Animated slide</a:t>
            </a:r>
          </a:p>
        </p:txBody>
      </p:sp>
    </p:spTree>
    <p:extLst>
      <p:ext uri="{BB962C8B-B14F-4D97-AF65-F5344CB8AC3E}">
        <p14:creationId xmlns:p14="http://schemas.microsoft.com/office/powerpoint/2010/main" val="298604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1327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3647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6507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9383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31251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4879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2032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74437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309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92652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0763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2127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653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3376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3562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4042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5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2887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6392-2366-F446-8443-6625AC59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9793-71D2-CD4A-8CF3-D5BBAED5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79" y="2492896"/>
            <a:ext cx="8229600" cy="16127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432FF"/>
                </a:solidFill>
              </a:rPr>
              <a:t>Logically integrated</a:t>
            </a:r>
          </a:p>
          <a:p>
            <a:pPr marL="0" indent="0" algn="ctr">
              <a:buNone/>
            </a:pPr>
            <a:r>
              <a:rPr lang="en-US" dirty="0"/>
              <a:t>but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432FF"/>
                </a:solidFill>
              </a:rPr>
              <a:t>Physically distributed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B9C14-BFB5-4047-A565-ED76FFC7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81615-23EA-4D4C-8DAE-5A836890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History – File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C6C84-02AC-3842-A953-C20C2C7FE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0991C-173F-9947-B7B2-797C88A5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BED94-1701-1545-A7CB-1AB2175D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58" y="1204458"/>
            <a:ext cx="6636210" cy="44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5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History – Database Management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9677-922B-904A-9174-A2A8777FD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B6DCE-E244-4B46-BD10-0A948074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1262EDE-54DE-9248-9DC2-365D946D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9" y="1772816"/>
            <a:ext cx="793888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4162-67B3-E345-BDA5-A2417FD1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Early Distribution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43CB-54B6-E341-A3F1-7B0BD1A3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4714-CA40-C94F-90C9-CD439D5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E255347-F63A-E74D-BABE-C89109C8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6296100" cy="4130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EDD-6E88-0F4C-A19A-EB73CD4825C5}"/>
              </a:ext>
            </a:extLst>
          </p:cNvPr>
          <p:cNvSpPr txBox="1"/>
          <p:nvPr/>
        </p:nvSpPr>
        <p:spPr>
          <a:xfrm>
            <a:off x="449196" y="1241573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Peer-to-Peer (P2P)</a:t>
            </a:r>
          </a:p>
        </p:txBody>
      </p:sp>
    </p:spTree>
    <p:extLst>
      <p:ext uri="{BB962C8B-B14F-4D97-AF65-F5344CB8AC3E}">
        <p14:creationId xmlns:p14="http://schemas.microsoft.com/office/powerpoint/2010/main" val="129358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F96-02A4-BF48-AFF5-031BCCF3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Client/Server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81B52-64D5-3E43-9EA1-322ACDFA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72B1-B7AE-BF48-B326-64F30175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E84AD07D-8273-EF44-A4E9-F9D6DD08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00808"/>
            <a:ext cx="5400600" cy="40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3B35-DE77-D242-801B-12B78BE3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Data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572B1-D869-1845-B73A-E08F8E1FA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791B-F929-544A-8846-0202CC84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D8AA1C-DDE9-0A46-B012-63BD2873C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2856"/>
            <a:ext cx="5063299" cy="34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2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6449-CD4D-3440-AE1C-83740F40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C42F-E264-EF4D-B6FA-9071308CE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50393-A61F-A943-971B-E6F130710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EC1910-C04E-A04D-A0F5-E7C647B2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On-demand, reliable services provided over the Internet in a cost-efficient manner</a:t>
            </a:r>
          </a:p>
          <a:p>
            <a:r>
              <a:rPr lang="en-US" dirty="0"/>
              <a:t>Cost savings: no need to maintain dedicated compute power</a:t>
            </a:r>
          </a:p>
          <a:p>
            <a:r>
              <a:rPr lang="en-US" dirty="0"/>
              <a:t>Elasticity: better adaptivity to changing workload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3F3D88-530C-8447-AB9D-2C040E9E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645024"/>
            <a:ext cx="3707904" cy="24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Delivery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dirty="0"/>
              <a:t>Delivery modes</a:t>
            </a:r>
          </a:p>
          <a:p>
            <a:pPr lvl="1"/>
            <a:r>
              <a:rPr lang="en-US" dirty="0"/>
              <a:t>Pull-only</a:t>
            </a:r>
          </a:p>
          <a:p>
            <a:pPr lvl="1"/>
            <a:r>
              <a:rPr lang="en-US" dirty="0"/>
              <a:t>Push-only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Frequency</a:t>
            </a:r>
          </a:p>
          <a:p>
            <a:pPr lvl="1"/>
            <a:r>
              <a:rPr lang="en-US" dirty="0"/>
              <a:t>Periodic</a:t>
            </a:r>
          </a:p>
          <a:p>
            <a:pPr lvl="1"/>
            <a:r>
              <a:rPr lang="en-US" dirty="0"/>
              <a:t>Conditional</a:t>
            </a:r>
          </a:p>
          <a:p>
            <a:pPr lvl="1"/>
            <a:r>
              <a:rPr lang="en-US" dirty="0"/>
              <a:t>Ad-hoc or irregular</a:t>
            </a:r>
          </a:p>
          <a:p>
            <a:r>
              <a:rPr lang="en-US" dirty="0"/>
              <a:t>Communication Methods</a:t>
            </a:r>
          </a:p>
          <a:p>
            <a:pPr lvl="1"/>
            <a:r>
              <a:rPr lang="en-US" dirty="0"/>
              <a:t>Unicast</a:t>
            </a:r>
          </a:p>
          <a:p>
            <a:pPr lvl="1"/>
            <a:r>
              <a:rPr lang="en-US" dirty="0"/>
              <a:t>One-to-many</a:t>
            </a:r>
          </a:p>
          <a:p>
            <a:r>
              <a:rPr lang="en-US" dirty="0"/>
              <a:t>Note: not all combinations make sense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10331-D800-C84B-9828-C8569ED98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67A57-26A1-2F48-A04A-742F35C2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r>
              <a:rPr lang="en-US">
                <a:cs typeface="Book Antiqua"/>
              </a:rPr>
              <a:t>Distributed </a:t>
            </a:r>
            <a:r>
              <a:rPr lang="en-US" dirty="0">
                <a:cs typeface="Book Antiqua"/>
              </a:rPr>
              <a:t>and Parallel Database Design</a:t>
            </a:r>
          </a:p>
          <a:p>
            <a:r>
              <a:rPr lang="en-US" dirty="0">
                <a:cs typeface="Book Antiqua"/>
              </a:rPr>
              <a:t>Distributed Data Control</a:t>
            </a:r>
          </a:p>
          <a:p>
            <a:r>
              <a:rPr lang="en-US" dirty="0">
                <a:cs typeface="Book Antiqua"/>
              </a:rPr>
              <a:t>Distributed Query Processing</a:t>
            </a:r>
          </a:p>
          <a:p>
            <a:r>
              <a:rPr lang="en-US" dirty="0">
                <a:cs typeface="Book Antiqua"/>
              </a:rPr>
              <a:t>Distributed Transaction Processing</a:t>
            </a:r>
          </a:p>
          <a:p>
            <a:r>
              <a:rPr lang="en-US" dirty="0">
                <a:cs typeface="Book Antiqua"/>
              </a:rPr>
              <a:t>Data Replication</a:t>
            </a:r>
          </a:p>
          <a:p>
            <a:r>
              <a:rPr lang="en-US" dirty="0">
                <a:cs typeface="Book Antiqua"/>
              </a:rPr>
              <a:t>Database Integration – </a:t>
            </a:r>
            <a:r>
              <a:rPr lang="en-US" dirty="0" err="1">
                <a:cs typeface="Book Antiqua"/>
              </a:rPr>
              <a:t>Multidatabase</a:t>
            </a:r>
            <a:r>
              <a:rPr lang="en-US" dirty="0">
                <a:cs typeface="Book Antiqua"/>
              </a:rPr>
              <a:t> Systems</a:t>
            </a:r>
          </a:p>
          <a:p>
            <a:r>
              <a:rPr lang="en-US" dirty="0">
                <a:cs typeface="Book Antiqua"/>
              </a:rPr>
              <a:t>Parallel Database Systems</a:t>
            </a:r>
          </a:p>
          <a:p>
            <a:r>
              <a:rPr lang="en-US" dirty="0">
                <a:cs typeface="Book Antiqua"/>
              </a:rPr>
              <a:t>Peer-to-Peer Data Management</a:t>
            </a:r>
          </a:p>
          <a:p>
            <a:r>
              <a:rPr lang="en-US" dirty="0">
                <a:cs typeface="Book Antiqua"/>
              </a:rPr>
              <a:t>Big Data Processing</a:t>
            </a:r>
          </a:p>
          <a:p>
            <a:r>
              <a:rPr lang="en-US" dirty="0">
                <a:cs typeface="Book Antiqua"/>
              </a:rPr>
              <a:t>NoSQL, NewSQL and </a:t>
            </a:r>
            <a:r>
              <a:rPr lang="en-US" dirty="0" err="1">
                <a:cs typeface="Book Antiqua"/>
              </a:rPr>
              <a:t>Polystores</a:t>
            </a:r>
            <a:endParaRPr lang="en-US" dirty="0">
              <a:cs typeface="Book Antiqua"/>
            </a:endParaRPr>
          </a:p>
          <a:p>
            <a:r>
              <a:rPr lang="en-US" dirty="0">
                <a:cs typeface="Book Antiqua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22860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27432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2004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36576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r>
              <a:rPr lang="en-US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20</a:t>
            </a:fld>
            <a:endParaRPr lang="en-US" dirty="0">
              <a:latin typeface="Book Antiqu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F610-57A4-8440-AF15-07657BD13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844"/>
              </a:spcAft>
            </a:pPr>
            <a:r>
              <a:rPr lang="en-US" dirty="0"/>
              <a:t>Transparency is the separation of the higher-level semantics of a system from the lower level implementation issues.</a:t>
            </a:r>
          </a:p>
          <a:p>
            <a:pPr>
              <a:lnSpc>
                <a:spcPct val="80000"/>
              </a:lnSpc>
            </a:pPr>
            <a:r>
              <a:rPr lang="en-US" dirty="0"/>
              <a:t>Fundamental issue is to provide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432FF"/>
                </a:solidFill>
              </a:rPr>
              <a:t>data independence</a:t>
            </a:r>
            <a:endParaRPr lang="en-US" sz="1400" dirty="0">
              <a:solidFill>
                <a:srgbClr val="0432FF"/>
              </a:solidFill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 	in the distributed environment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(distribution) transparency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Replication transparency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Fragmentation transparency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horizontal fragmentation: selection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vertical fragmentation: projection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hybrid</a:t>
            </a:r>
            <a:endParaRPr lang="en-US" sz="161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22860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27432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2004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36576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r>
              <a:rPr lang="en-US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21</a:t>
            </a:fld>
            <a:endParaRPr lang="en-US" dirty="0">
              <a:latin typeface="Book Antiqu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0D7A-797D-FE43-B84A-7AF572017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876300" y="1663700"/>
            <a:ext cx="7353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07056"/>
            <a:ext cx="5428313" cy="476073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5D911A-2F9C-5F43-9EAF-60668C58E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8D21B-E852-3740-BF3B-C960AC493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771" y="1915993"/>
            <a:ext cx="4134445" cy="1867421"/>
          </a:xfrm>
          <a:noFill/>
          <a:ln/>
        </p:spPr>
        <p:txBody>
          <a:bodyPr/>
          <a:lstStyle/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SELECT</a:t>
            </a:r>
            <a:r>
              <a:rPr lang="en-US" sz="1828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FROM</a:t>
            </a:r>
            <a:r>
              <a:rPr lang="en-US" sz="1828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WHERE</a:t>
            </a:r>
            <a:r>
              <a:rPr lang="en-US" sz="1828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460341" y="2602705"/>
            <a:ext cx="1383642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projects</a:t>
            </a: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employees</a:t>
            </a: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assignments</a:t>
            </a:r>
          </a:p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7032934" y="4645372"/>
            <a:ext cx="1789202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rgbClr val="FF5008"/>
                </a:solidFill>
                <a:latin typeface="+mn-ea"/>
                <a:ea typeface="+mn-ea"/>
              </a:rPr>
              <a:t>Montreal projects</a:t>
            </a: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projects</a:t>
            </a: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projects </a:t>
            </a:r>
            <a:endParaRPr lang="en-US" sz="1266" dirty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    </a:t>
            </a:r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with budget &gt; 200000</a:t>
            </a:r>
            <a:endParaRPr lang="en-US" sz="1266" dirty="0">
              <a:solidFill>
                <a:srgbClr val="FF5008"/>
              </a:solidFill>
              <a:latin typeface="+mn-ea"/>
              <a:ea typeface="+mn-ea"/>
            </a:endParaRPr>
          </a:p>
          <a:p>
            <a:r>
              <a:rPr lang="en-US" sz="1266" dirty="0">
                <a:solidFill>
                  <a:srgbClr val="FF5008"/>
                </a:solidFill>
                <a:latin typeface="+mn-ea"/>
                <a:ea typeface="+mn-ea"/>
              </a:rPr>
              <a:t>Montreal employees</a:t>
            </a:r>
          </a:p>
          <a:p>
            <a:r>
              <a:rPr lang="en-US" sz="1266" dirty="0">
                <a:solidFill>
                  <a:srgbClr val="FF5008"/>
                </a:solidFill>
                <a:latin typeface="+mn-ea"/>
                <a:ea typeface="+mn-e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5321304" y="2235993"/>
            <a:ext cx="1955801" cy="19558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5054603" y="4547393"/>
            <a:ext cx="660400" cy="519597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4565653" y="2178843"/>
            <a:ext cx="596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4584703" y="2197893"/>
            <a:ext cx="5842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4521203" y="2197893"/>
            <a:ext cx="696913" cy="3937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5314953" y="4077492"/>
            <a:ext cx="4445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5200653" y="2553492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5200653" y="2553492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4494216" y="2221705"/>
            <a:ext cx="785722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5605190" y="2945606"/>
            <a:ext cx="1508676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687" dirty="0">
                <a:solidFill>
                  <a:srgbClr val="000000"/>
                </a:solidFill>
                <a:latin typeface="+mn-ea"/>
                <a:ea typeface="+mn-ea"/>
              </a:rPr>
              <a:t>Communication</a:t>
            </a:r>
          </a:p>
          <a:p>
            <a:pPr algn="ctr"/>
            <a:r>
              <a:rPr lang="en-US" sz="1687" dirty="0">
                <a:solidFill>
                  <a:srgbClr val="000000"/>
                </a:solidFill>
                <a:latin typeface="+mn-ea"/>
                <a:ea typeface="+mn-e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4762504" y="4737893"/>
            <a:ext cx="279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7052901" y="4140993"/>
            <a:ext cx="922703" cy="3937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7200904" y="3645693"/>
            <a:ext cx="4191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7008252" y="4155638"/>
            <a:ext cx="912360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7988304" y="4369593"/>
            <a:ext cx="393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7175504" y="36075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5772154" y="403304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6286504" y="184229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6286504" y="184229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6254754" y="2216942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6261104" y="22232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6261104" y="2223293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7067554" y="2115343"/>
            <a:ext cx="5461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7073904" y="2121693"/>
            <a:ext cx="5334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7073904" y="2121693"/>
            <a:ext cx="533400" cy="3937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7124704" y="2521742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7124704" y="2521742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7620004" y="2026442"/>
            <a:ext cx="2667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7037391" y="2158205"/>
            <a:ext cx="606186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7092954" y="2648743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7099304" y="26550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7099304" y="2655093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5454654" y="2623343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5473703" y="26423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5461004" y="2655093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5938841" y="1454943"/>
            <a:ext cx="714375" cy="393700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5095878" y="4482306"/>
            <a:ext cx="542065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New</a:t>
            </a:r>
          </a:p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3995404" y="3548855"/>
            <a:ext cx="1502265" cy="64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projects</a:t>
            </a:r>
          </a:p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employees</a:t>
            </a:r>
          </a:p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4630424" y="5018434"/>
            <a:ext cx="1670579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projects</a:t>
            </a:r>
            <a:endParaRPr lang="en-US" sz="1266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employees</a:t>
            </a: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projects</a:t>
            </a: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4889503" y="2604292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5924553" y="1467642"/>
            <a:ext cx="679924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8226" y="4105008"/>
            <a:ext cx="484798" cy="534455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68216" y="4510053"/>
            <a:ext cx="484798" cy="534455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5762" y="1775999"/>
            <a:ext cx="484798" cy="534455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649420" y="2940503"/>
            <a:ext cx="484798" cy="534455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DC34C8-559F-5D4C-A706-E6E636627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AE438-4822-994B-8345-B2C93DE8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2130425" y="2141762"/>
            <a:ext cx="730250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699000" y="1771874"/>
            <a:ext cx="0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6696075" y="2025874"/>
            <a:ext cx="5016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6802439" y="4549999"/>
            <a:ext cx="585787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4919663" y="5029424"/>
            <a:ext cx="0" cy="260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306638" y="2462436"/>
            <a:ext cx="5089525" cy="2554287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194051" y="297996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6294439" y="3746723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89601" y="297996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2816226" y="3592737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4479926" y="2749773"/>
            <a:ext cx="212725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5613401" y="4589686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2816226" y="397691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3497263" y="4435698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4933950" y="3056162"/>
            <a:ext cx="212725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6218238" y="3056162"/>
            <a:ext cx="214312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3724275" y="3210148"/>
            <a:ext cx="212725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5010150" y="3746723"/>
            <a:ext cx="212725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5084763" y="458968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3497263" y="2902173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5916614" y="458968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5916614" y="3286348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3798888" y="4435698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5010150" y="2673573"/>
            <a:ext cx="212725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6521451" y="412931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3949700" y="3822923"/>
            <a:ext cx="215900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3346450" y="3286348"/>
            <a:ext cx="212725" cy="2159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5235576" y="3438749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3270251" y="4281712"/>
            <a:ext cx="214313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5537200" y="4129312"/>
            <a:ext cx="215900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6596064" y="382292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5991226" y="290217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4556125" y="3132362"/>
            <a:ext cx="212725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3648076" y="4205512"/>
            <a:ext cx="214313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2514601" y="382292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4178301" y="2825973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3497263" y="3822923"/>
            <a:ext cx="214312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4403726" y="4281712"/>
            <a:ext cx="214313" cy="21907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4630739" y="374672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5311775" y="4359498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5387976" y="2979962"/>
            <a:ext cx="212725" cy="217487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6596064" y="3364136"/>
            <a:ext cx="214312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6899276" y="3976911"/>
            <a:ext cx="214313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3875088" y="2673573"/>
            <a:ext cx="214312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3119438" y="382292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2816226" y="3210148"/>
            <a:ext cx="214313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6067426" y="4129312"/>
            <a:ext cx="214313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5613401" y="3822923"/>
            <a:ext cx="214313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4102101" y="3514949"/>
            <a:ext cx="212725" cy="21907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4556125" y="4665887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4252914" y="389912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6973889" y="3592737"/>
            <a:ext cx="214312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4933950" y="4205512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4102101" y="4589686"/>
            <a:ext cx="212725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2514601" y="3438749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3724275" y="3514949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4102101" y="3132362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5840413" y="4281712"/>
            <a:ext cx="214312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4705350" y="2519587"/>
            <a:ext cx="215900" cy="217487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6596064" y="3056162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4933950" y="3364136"/>
            <a:ext cx="212725" cy="2159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5916614" y="3668937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5613401" y="2749773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5537200" y="3438749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2967039" y="4281712"/>
            <a:ext cx="214312" cy="219075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4705350" y="4435698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4403726" y="3438749"/>
            <a:ext cx="214313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6218238" y="3438749"/>
            <a:ext cx="214312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5235576" y="397691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4630739" y="4053111"/>
            <a:ext cx="214312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2293939" y="4507137"/>
            <a:ext cx="503237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3524541" y="3586387"/>
            <a:ext cx="2375648" cy="31527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69849" tIns="28574" rIns="69849" bIns="28574">
            <a:spAutoFit/>
          </a:bodyPr>
          <a:lstStyle/>
          <a:p>
            <a:pPr defTabSz="1006424">
              <a:lnSpc>
                <a:spcPct val="85000"/>
              </a:lnSpc>
            </a:pPr>
            <a:r>
              <a:rPr lang="en-US" sz="1969" b="1" dirty="0">
                <a:latin typeface="+mn-ea"/>
                <a:ea typeface="+mn-e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35912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1" y="518817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6" y="105273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6" y="504053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6805613" y="1295623"/>
            <a:ext cx="946150" cy="749300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1471613" y="5023074"/>
            <a:ext cx="946150" cy="749300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EF31F8-9F59-3A4F-9854-A4CB18043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B532A-52F1-D54B-BECA-22AFCD581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3154342" y="2295999"/>
            <a:ext cx="491351" cy="5017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6003926" y="2701044"/>
            <a:ext cx="390777" cy="2967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121276" y="4169332"/>
            <a:ext cx="257175" cy="4365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2799928" y="3785200"/>
            <a:ext cx="577478" cy="4347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213100" y="2592989"/>
            <a:ext cx="2967038" cy="1589087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algn="ctr"/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851920" y="3140676"/>
            <a:ext cx="1768111" cy="57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849" tIns="28574" rIns="69849" bIns="28574">
            <a:spAutoFit/>
          </a:bodyPr>
          <a:lstStyle/>
          <a:p>
            <a:pPr algn="ctr" defTabSz="1006424">
              <a:lnSpc>
                <a:spcPct val="85000"/>
              </a:lnSpc>
            </a:pPr>
            <a:r>
              <a:rPr lang="en-US" sz="1969" b="1" dirty="0">
                <a:latin typeface="+mn-ea"/>
                <a:ea typeface="+mn-ea"/>
              </a:rPr>
              <a:t>Communication</a:t>
            </a:r>
          </a:p>
          <a:p>
            <a:pPr algn="ctr" defTabSz="1006424">
              <a:lnSpc>
                <a:spcPct val="85000"/>
              </a:lnSpc>
            </a:pPr>
            <a:r>
              <a:rPr lang="en-US" sz="1969" b="1" dirty="0">
                <a:latin typeface="+mn-ea"/>
                <a:ea typeface="+mn-e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2867025" y="3374038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1509709" y="338832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5362" y="2861835"/>
            <a:ext cx="964473" cy="1046263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004751" y="2295999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072474" y="1739063"/>
            <a:ext cx="928339" cy="1043199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3190061" y="2194738"/>
            <a:ext cx="3937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3204973" y="1840324"/>
            <a:ext cx="414337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2950" y="4574189"/>
            <a:ext cx="954830" cy="686636"/>
            <a:chOff x="6958862" y="6820748"/>
            <a:chExt cx="1357981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40288" y="5107250"/>
            <a:ext cx="876414" cy="986046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65362" y="4141637"/>
            <a:ext cx="1067986" cy="534002"/>
            <a:chOff x="8998734" y="6308231"/>
            <a:chExt cx="1518913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381572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5638801" y="5247488"/>
            <a:ext cx="401487" cy="390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5837766" y="4422486"/>
            <a:ext cx="34925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30487" y="4348043"/>
            <a:ext cx="968332" cy="494101"/>
            <a:chOff x="5134248" y="6681617"/>
            <a:chExt cx="1377183" cy="702721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850374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4602957" y="4557520"/>
            <a:ext cx="280988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1989838" y="4922167"/>
            <a:ext cx="514689" cy="46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81543" y="2335557"/>
            <a:ext cx="943474" cy="669271"/>
            <a:chOff x="9224543" y="3504073"/>
            <a:chExt cx="1341829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263021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11099" y="1840324"/>
            <a:ext cx="936061" cy="1028632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7306054" y="2397260"/>
            <a:ext cx="405045" cy="2718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90558" y="4219963"/>
            <a:ext cx="954830" cy="686636"/>
            <a:chOff x="6958862" y="6820748"/>
            <a:chExt cx="1357981" cy="976549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37405" y="3055459"/>
            <a:ext cx="954830" cy="686636"/>
            <a:chOff x="6958862" y="6820748"/>
            <a:chExt cx="1357981" cy="976549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83532" y="5384467"/>
            <a:ext cx="968332" cy="494101"/>
            <a:chOff x="5134248" y="6681617"/>
            <a:chExt cx="1377183" cy="702721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850374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241189" y="1992216"/>
            <a:ext cx="954830" cy="686636"/>
            <a:chOff x="6958862" y="6820748"/>
            <a:chExt cx="1357981" cy="976549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10018" y="1435279"/>
            <a:ext cx="968332" cy="494101"/>
            <a:chOff x="5134248" y="6681617"/>
            <a:chExt cx="1377183" cy="702721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850374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559388" y="1992215"/>
            <a:ext cx="1067986" cy="534002"/>
            <a:chOff x="8998734" y="6308231"/>
            <a:chExt cx="1518913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381572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Application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93D432-30E6-4F47-8F76-F37A3FDB6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002736-412D-3D47-B2A1-9184E763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Transparency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Network transparency (or distribution transparency)</a:t>
            </a:r>
          </a:p>
          <a:p>
            <a:pPr lvl="1"/>
            <a:r>
              <a:rPr lang="en-US" dirty="0"/>
              <a:t>Location transparency</a:t>
            </a:r>
          </a:p>
          <a:p>
            <a:pPr lvl="1"/>
            <a:r>
              <a:rPr lang="en-US" dirty="0"/>
              <a:t>Fragmentation transparency</a:t>
            </a:r>
          </a:p>
          <a:p>
            <a:r>
              <a:rPr lang="en-US" dirty="0"/>
              <a:t>Fragmentation transparency</a:t>
            </a:r>
          </a:p>
          <a:p>
            <a:r>
              <a:rPr lang="en-US" dirty="0"/>
              <a:t>Replication transparency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9A7A-BA87-6D46-9F20-D1FECA455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8C76C-4E83-2F43-9E5E-4284E83A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Through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6" y="1808820"/>
            <a:ext cx="8643938" cy="4759523"/>
          </a:xfrm>
        </p:spPr>
        <p:txBody>
          <a:bodyPr/>
          <a:lstStyle/>
          <a:p>
            <a:r>
              <a:rPr lang="en-US" dirty="0"/>
              <a:t>Replicated components and data should make distributed DBMS more reliable.</a:t>
            </a:r>
          </a:p>
          <a:p>
            <a:r>
              <a:rPr lang="en-US" dirty="0"/>
              <a:t>Distributed transactions provide</a:t>
            </a:r>
          </a:p>
          <a:p>
            <a:pPr lvl="1"/>
            <a:r>
              <a:rPr lang="en-US" dirty="0"/>
              <a:t>Concurrency transparency</a:t>
            </a:r>
          </a:p>
          <a:p>
            <a:pPr lvl="1"/>
            <a:r>
              <a:rPr lang="en-US" dirty="0"/>
              <a:t>Failure atomicity</a:t>
            </a:r>
          </a:p>
          <a:p>
            <a:pPr marL="258952" lvl="1">
              <a:buSzPct val="150000"/>
              <a:buFont typeface="Palatino" charset="0"/>
              <a:buChar char="•"/>
            </a:pPr>
            <a:r>
              <a:rPr lang="en-US" dirty="0"/>
              <a:t>Distributed transaction support requires implementation of </a:t>
            </a:r>
          </a:p>
          <a:p>
            <a:pPr lvl="1"/>
            <a:r>
              <a:rPr lang="en-US" dirty="0"/>
              <a:t>Distributed concurrency control protocols</a:t>
            </a:r>
          </a:p>
          <a:p>
            <a:pPr lvl="1"/>
            <a:r>
              <a:rPr lang="en-US" dirty="0"/>
              <a:t>Commit protocols</a:t>
            </a:r>
          </a:p>
          <a:p>
            <a:r>
              <a:rPr lang="en-US" dirty="0"/>
              <a:t>Data replication</a:t>
            </a:r>
          </a:p>
          <a:p>
            <a:pPr lvl="1"/>
            <a:r>
              <a:rPr lang="en-US" dirty="0"/>
              <a:t>Great for read-intensive workloads, problematic for updates</a:t>
            </a:r>
          </a:p>
          <a:p>
            <a:pPr lvl="1"/>
            <a:r>
              <a:rPr lang="en-US" dirty="0"/>
              <a:t>Replication protocols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87F12-5F17-F048-8C13-E93B0AF4A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919EC-EE51-9449-B27B-D9345A15C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Inter-query parallelism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Intra-query parallelism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063608-3F9F-3746-B738-55CD95A6F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7102-E86A-184B-92B1-E3C0912D2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23517444-EA30-D045-952E-430738D8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12" y="4725144"/>
            <a:ext cx="3217788" cy="1330918"/>
          </a:xfrm>
          <a:prstGeom prst="rect">
            <a:avLst/>
          </a:prstGeom>
        </p:spPr>
      </p:pic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018B0FE-53A8-284F-BFCB-3D4C303CA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17" y="3400341"/>
            <a:ext cx="1879178" cy="11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38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Issue is database scaling and workload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Adding </a:t>
            </a:r>
            <a:r>
              <a:rPr lang="en-US" dirty="0">
                <a:solidFill>
                  <a:srgbClr val="0432FF"/>
                </a:solidFill>
              </a:rPr>
              <a:t>processing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storage</a:t>
            </a:r>
            <a:r>
              <a:rPr lang="en-US" dirty="0"/>
              <a:t> power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Scale-out: add more servers</a:t>
            </a:r>
          </a:p>
          <a:p>
            <a:pPr lvl="1">
              <a:spcBef>
                <a:spcPct val="100000"/>
              </a:spcBef>
            </a:pPr>
            <a:r>
              <a:rPr lang="en-US" dirty="0"/>
              <a:t>Scale-up: increase the capacity of one server → has limits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561D55-4090-E442-9166-8DA459AB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6C400-2099-344F-933E-C40A1A86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1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8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>
                <a:solidFill>
                  <a:srgbClr val="0432FF"/>
                </a:solidFill>
              </a:rPr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How 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Replicated 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A 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>
                <a:solidFill>
                  <a:srgbClr val="0432FF"/>
                </a:solidFill>
              </a:rPr>
              <a:t>Distributed query 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Convert 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Optimization 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General formulation is NP-hard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C1B75A-B1C3-1A4A-B97B-8681D6648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941ED-29D3-7D46-BD05-EB7B6B88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4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432FF"/>
                </a:solidFill>
              </a:rPr>
              <a:t>Distributed concurrency 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Synchronization 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Consistency 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Deadlock 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rgbClr val="0432FF"/>
                </a:solidFill>
              </a:rPr>
              <a:t>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How 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Atomicity and durability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AFAC80-B290-0941-8558-F57C0879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79A51-B329-804D-B824-A8159C66E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3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276F-7269-6342-A510-B690AE27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94C2-6BAA-1048-8AB0-67E2B11B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Replication</a:t>
            </a:r>
          </a:p>
          <a:p>
            <a:pPr lvl="1"/>
            <a:r>
              <a:rPr lang="en-US" dirty="0"/>
              <a:t>Mutual consistency</a:t>
            </a:r>
          </a:p>
          <a:p>
            <a:pPr lvl="1"/>
            <a:r>
              <a:rPr lang="en-US" dirty="0"/>
              <a:t>Freshness of copies</a:t>
            </a:r>
          </a:p>
          <a:p>
            <a:pPr lvl="1"/>
            <a:r>
              <a:rPr lang="en-US" dirty="0"/>
              <a:t>Eager vs lazy</a:t>
            </a:r>
          </a:p>
          <a:p>
            <a:pPr lvl="1"/>
            <a:r>
              <a:rPr lang="en-US" dirty="0"/>
              <a:t>Centralized vs distributed</a:t>
            </a:r>
          </a:p>
          <a:p>
            <a:r>
              <a:rPr lang="en-US" dirty="0">
                <a:solidFill>
                  <a:srgbClr val="0432FF"/>
                </a:solidFill>
              </a:rPr>
              <a:t>Parallel DBMS</a:t>
            </a:r>
          </a:p>
          <a:p>
            <a:pPr lvl="1"/>
            <a:r>
              <a:rPr lang="en-US" dirty="0"/>
              <a:t>Objectives: high scalability and performance</a:t>
            </a:r>
          </a:p>
          <a:p>
            <a:pPr lvl="1"/>
            <a:r>
              <a:rPr lang="en-US" dirty="0"/>
              <a:t>Not geo-distributed</a:t>
            </a:r>
          </a:p>
          <a:p>
            <a:pPr lvl="1"/>
            <a:r>
              <a:rPr lang="en-US" dirty="0"/>
              <a:t>Cluster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21ABB-5A09-6A4E-8358-0E3BF6AA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2A4C7-66ED-7846-A8F6-DB53FE61D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3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65104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Alternative distribution approaches</a:t>
            </a:r>
          </a:p>
          <a:p>
            <a:pPr lvl="1"/>
            <a:r>
              <a:rPr lang="en-US" dirty="0"/>
              <a:t>Modern P2P</a:t>
            </a:r>
          </a:p>
          <a:p>
            <a:pPr lvl="1"/>
            <a:r>
              <a:rPr lang="en-US" dirty="0"/>
              <a:t>World Wide Web (WWW or Web)</a:t>
            </a:r>
          </a:p>
          <a:p>
            <a:r>
              <a:rPr lang="en-US" dirty="0">
                <a:solidFill>
                  <a:srgbClr val="0432FF"/>
                </a:solidFill>
              </a:rPr>
              <a:t>Big data processing</a:t>
            </a:r>
          </a:p>
          <a:p>
            <a:pPr lvl="1"/>
            <a:r>
              <a:rPr lang="en-US" dirty="0"/>
              <a:t>4V: volume, variety, velocity, veracity</a:t>
            </a:r>
          </a:p>
          <a:p>
            <a:pPr lvl="1"/>
            <a:r>
              <a:rPr lang="en-US" dirty="0"/>
              <a:t>MapReduce &amp; Spark</a:t>
            </a:r>
          </a:p>
          <a:p>
            <a:pPr lvl="1"/>
            <a:r>
              <a:rPr lang="en-US" dirty="0"/>
              <a:t>Stream data</a:t>
            </a:r>
          </a:p>
          <a:p>
            <a:pPr lvl="1"/>
            <a:r>
              <a:rPr lang="en-US" dirty="0"/>
              <a:t>Graph analytics</a:t>
            </a:r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1"/>
            <a:r>
              <a:rPr lang="en-US" dirty="0" err="1"/>
              <a:t>NewSQL</a:t>
            </a:r>
            <a:endParaRPr lang="en-US" dirty="0"/>
          </a:p>
          <a:p>
            <a:pPr lvl="1"/>
            <a:r>
              <a:rPr lang="en-US" dirty="0" err="1"/>
              <a:t>Polystores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AB1D2-B5CF-994A-AC00-7744B3E83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D7D43-9C9A-7640-B963-D05675A6E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8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77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20335"/>
            <a:ext cx="8893969" cy="113407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8A8474-2E96-8C4C-8A7A-031B005CD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414DE-E5EB-024B-8787-A4972BC47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8190C74-4265-344D-83F0-A8985525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9971"/>
            <a:ext cx="5616624" cy="4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26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853136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data model, query </a:t>
            </a:r>
            <a:r>
              <a:rPr lang="en-US" dirty="0" err="1"/>
              <a:t>language,transaction</a:t>
            </a:r>
            <a:r>
              <a:rPr lang="en-US" dirty="0"/>
              <a:t> management algorithms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98616-5D36-F841-84E4-E671C2DF8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5C5EF-8EE8-C545-91A9-110C93B6E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34D4-CE13-AF42-A9DA-E41CB2E27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295EB-D944-F74E-B242-0FB505604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950219-EADD-F845-95C2-9C19281A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68760"/>
            <a:ext cx="3312368" cy="48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78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6224"/>
            <a:ext cx="8229600" cy="420506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Overall better system price/performance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43FEE0-7CE0-BF45-B2F8-F6B33D1D1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FB51D-3FD4-0640-A468-A1F153E94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number of autonomous processing elements (not necessarily homogeneous) that are interconnected by a computer network and that cooperate in performing their assigned tasks.</a:t>
            </a:r>
          </a:p>
          <a:p>
            <a:r>
              <a:rPr lang="en-US" dirty="0">
                <a:solidFill>
                  <a:schemeClr val="tx2"/>
                </a:solidFill>
              </a:rPr>
              <a:t>What is being distributed?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Processing logic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Control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43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</a:t>
            </a:r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16" y="1196752"/>
            <a:ext cx="4364367" cy="483907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DCE2-975A-2748-B32C-60B8FBA22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6520F-74B7-B44F-A7F3-DC0A04FC0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7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Servers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BC7F5-2D52-B64A-AA04-8B2A98E31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E5D8F-3127-224B-B490-63EC6AE3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E00D1-4A2A-A144-9DB1-0A2B026C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96752"/>
            <a:ext cx="5904656" cy="49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6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Peer-to-Peer Component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34E965-22C9-0D41-B395-32A2ACAEF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54471-D78C-C242-8AD4-B03EA5BF8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D5EF73-9A98-7B48-B583-09D9B02464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1414" y="1052736"/>
            <a:ext cx="435082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64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12539"/>
            <a:ext cx="8777464" cy="1134070"/>
          </a:xfrm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MDBS Components &amp; Execution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293AB-0D70-474B-81FA-F80492E48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6DC0-0BF1-5744-BE6E-9AAA7334C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64FCB0-B7D3-9042-95B4-6EB176F2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79" y="1567079"/>
            <a:ext cx="6457981" cy="43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7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Mediator/Wrapper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6975-1028-4243-8484-2C7860792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B7295-B311-9541-994E-6EE505A02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F6F9DF-1873-774B-BAE2-9028CFB9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61721"/>
            <a:ext cx="4032448" cy="51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1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168478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kern="0" dirty="0"/>
              <a:t>On-demand, reliable services provided over the Internet in a cost-efficient manner</a:t>
            </a:r>
          </a:p>
          <a:p>
            <a:r>
              <a:rPr lang="en-US" kern="0" dirty="0"/>
              <a:t>IaaS – Infrastructure-as-a-Service</a:t>
            </a:r>
          </a:p>
          <a:p>
            <a:r>
              <a:rPr lang="en-US" kern="0" dirty="0"/>
              <a:t>PaaS – Platform-as-a-Service</a:t>
            </a:r>
          </a:p>
          <a:p>
            <a:r>
              <a:rPr lang="en-US" kern="0" dirty="0"/>
              <a:t>SaaS – Software-as-a-Service </a:t>
            </a:r>
          </a:p>
          <a:p>
            <a:r>
              <a:rPr lang="en-US" kern="0" dirty="0" err="1"/>
              <a:t>DaaS</a:t>
            </a:r>
            <a:r>
              <a:rPr lang="en-US" kern="0" dirty="0"/>
              <a:t> – Database-as-a-Service</a:t>
            </a:r>
          </a:p>
        </p:txBody>
      </p:sp>
    </p:spTree>
    <p:extLst>
      <p:ext uri="{BB962C8B-B14F-4D97-AF65-F5344CB8AC3E}">
        <p14:creationId xmlns:p14="http://schemas.microsoft.com/office/powerpoint/2010/main" val="3104793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652A-8CAF-EF44-BC2C-BE23C3AE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Cloud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F5728-C236-AC48-BBAF-63CE293D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EA7CA-3B31-B048-8482-02DCDCF4F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A2BE0C7-B8F6-5848-AA52-DFB5E288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90" y="1628800"/>
            <a:ext cx="589398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2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608E-A836-0D4F-8FA4-CCDE93FD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Distribution – Geographically Distributed Data Centers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949E0-3506-AE44-BF52-E37820473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7719-2015-C84B-9152-EAD14D3C7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E0C7D04-D658-C242-9693-E9E447557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125662"/>
            <a:ext cx="6604000" cy="3479800"/>
          </a:xfrm>
        </p:spPr>
      </p:pic>
    </p:spTree>
    <p:extLst>
      <p:ext uri="{BB962C8B-B14F-4D97-AF65-F5344CB8AC3E}">
        <p14:creationId xmlns:p14="http://schemas.microsoft.com/office/powerpoint/2010/main" val="203992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4" y="152401"/>
            <a:ext cx="8669337" cy="1125538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1"/>
            <a:ext cx="8229600" cy="4419600"/>
          </a:xfrm>
          <a:noFill/>
          <a:ln/>
        </p:spPr>
        <p:txBody>
          <a:bodyPr/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is a collection of multiple, </a:t>
            </a:r>
            <a:r>
              <a:rPr lang="en-US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dirty="0">
                <a:solidFill>
                  <a:srgbClr val="0000FF"/>
                </a:solidFill>
              </a:rPr>
              <a:t>computer network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(Distributed 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50016-5750-1F47-9CC5-B165325DC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1BA2F-84FC-EF46-BC38-AEC506AF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database system which resides at one of the nodes of a network of computers - this is a centralized database on a network node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BF4F3-1FBC-3E4A-B936-6F89A15F8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ADA5FC-D8F4-554D-B2F2-9B5C86A7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DF4B4D-CF6D-0C42-BE08-E5F3F2B6D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2CE5E-2DD7-DE43-8DD6-0A2A540D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80F0BE7-E22B-A045-9C1E-0C88570A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87" y="1268760"/>
            <a:ext cx="7407625" cy="48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 →</a:t>
            </a:r>
            <a:r>
              <a:rPr lang="en-US" dirty="0"/>
              <a:t> each site </a:t>
            </a:r>
            <a:r>
              <a:rPr lang="en-US" i="1" dirty="0"/>
              <a:t>logically</a:t>
            </a:r>
            <a:r>
              <a:rPr lang="en-US" dirty="0"/>
              <a:t> consists of a single processor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→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not a multiprocessor system</a:t>
            </a:r>
          </a:p>
          <a:p>
            <a:pPr lvl="1"/>
            <a:r>
              <a:rPr lang="en-US" dirty="0"/>
              <a:t>Parallel 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→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data logically related as exhibited in the users’ access patterns</a:t>
            </a:r>
          </a:p>
          <a:p>
            <a:pPr lvl="1"/>
            <a:r>
              <a:rPr lang="en-US" dirty="0"/>
              <a:t>Relational data model </a:t>
            </a:r>
          </a:p>
          <a:p>
            <a:r>
              <a:rPr lang="en-US" dirty="0"/>
              <a:t>Distributed 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/>
              <a:t>Not remote file system, not a TP system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BAC82-990E-E248-BAC8-38CAF78A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DED0C-1B52-2B4E-95E4-2212C8BE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1719</Words>
  <Application>Microsoft Macintosh PowerPoint</Application>
  <PresentationFormat>On-screen Show (4:3)</PresentationFormat>
  <Paragraphs>375</Paragraphs>
  <Slides>46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ＭＳ Ｐゴシック</vt:lpstr>
      <vt:lpstr>Arial</vt:lpstr>
      <vt:lpstr>Book Antiqua</vt:lpstr>
      <vt:lpstr>Calibri</vt:lpstr>
      <vt:lpstr>Courier New</vt:lpstr>
      <vt:lpstr>Monotype Sorts</vt:lpstr>
      <vt:lpstr>Palatino</vt:lpstr>
      <vt:lpstr>Wingdings</vt:lpstr>
      <vt:lpstr>Office Theme</vt:lpstr>
      <vt:lpstr>Principles of Distributed Database Systems</vt:lpstr>
      <vt:lpstr>Outline</vt:lpstr>
      <vt:lpstr>Outline</vt:lpstr>
      <vt:lpstr>Distributed Computing</vt:lpstr>
      <vt:lpstr>Current Distribution – Geographically Distributed Data Centers</vt:lpstr>
      <vt:lpstr>What is a Distributed Database System?</vt:lpstr>
      <vt:lpstr>What is not a DDBS?</vt:lpstr>
      <vt:lpstr>Distributed DBMS Environment</vt:lpstr>
      <vt:lpstr>Implicit Assumptions</vt:lpstr>
      <vt:lpstr>Important Point</vt:lpstr>
      <vt:lpstr>Outline</vt:lpstr>
      <vt:lpstr>History – File Systems</vt:lpstr>
      <vt:lpstr>History – Database Management</vt:lpstr>
      <vt:lpstr>History – Early Distribution</vt:lpstr>
      <vt:lpstr>History – Client/Server</vt:lpstr>
      <vt:lpstr>History – Data Integration</vt:lpstr>
      <vt:lpstr>History – Cloud Computing</vt:lpstr>
      <vt:lpstr>Data Delivery Alternatives</vt:lpstr>
      <vt:lpstr>Outline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Scalability</vt:lpstr>
      <vt:lpstr>Outline</vt:lpstr>
      <vt:lpstr>Distributed DBMS Issues</vt:lpstr>
      <vt:lpstr>Distributed DBMS Issues</vt:lpstr>
      <vt:lpstr>Distributed DBMS Issues</vt:lpstr>
      <vt:lpstr>Related Issues</vt:lpstr>
      <vt:lpstr>Outline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Peer-to-Peer Component Architecture</vt:lpstr>
      <vt:lpstr>MDBS Components &amp; Execution</vt:lpstr>
      <vt:lpstr>Mediator/Wrapper Architecture</vt:lpstr>
      <vt:lpstr>Cloud Computing</vt:lpstr>
      <vt:lpstr>Simplified Cloud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Tamer Ozsu</cp:lastModifiedBy>
  <cp:revision>18</cp:revision>
  <dcterms:created xsi:type="dcterms:W3CDTF">2020-02-05T23:19:38Z</dcterms:created>
  <dcterms:modified xsi:type="dcterms:W3CDTF">2020-03-16T15:10:28Z</dcterms:modified>
</cp:coreProperties>
</file>