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327" r:id="rId4"/>
    <p:sldId id="258" r:id="rId5"/>
    <p:sldId id="323" r:id="rId6"/>
    <p:sldId id="260" r:id="rId7"/>
    <p:sldId id="261" r:id="rId8"/>
    <p:sldId id="262" r:id="rId9"/>
    <p:sldId id="32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5" r:id="rId29"/>
    <p:sldId id="282" r:id="rId30"/>
    <p:sldId id="283" r:id="rId31"/>
    <p:sldId id="284" r:id="rId32"/>
    <p:sldId id="285" r:id="rId33"/>
    <p:sldId id="286" r:id="rId34"/>
    <p:sldId id="287" r:id="rId35"/>
    <p:sldId id="332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30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26" r:id="rId60"/>
    <p:sldId id="310" r:id="rId61"/>
    <p:sldId id="311" r:id="rId62"/>
    <p:sldId id="312" r:id="rId63"/>
    <p:sldId id="313" r:id="rId64"/>
    <p:sldId id="32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FFF"/>
    <a:srgbClr val="1771A9"/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6" autoAdjust="0"/>
    <p:restoredTop sz="86398" autoAdjust="0"/>
  </p:normalViewPr>
  <p:slideViewPr>
    <p:cSldViewPr>
      <p:cViewPr varScale="1">
        <p:scale>
          <a:sx n="156" d="100"/>
          <a:sy n="156" d="100"/>
        </p:scale>
        <p:origin x="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26" Type="http://schemas.openxmlformats.org/officeDocument/2006/relationships/slide" Target="slides/slide30.xml"/><Relationship Id="rId39" Type="http://schemas.openxmlformats.org/officeDocument/2006/relationships/slide" Target="slides/slide44.xml"/><Relationship Id="rId21" Type="http://schemas.openxmlformats.org/officeDocument/2006/relationships/slide" Target="slides/slide25.xml"/><Relationship Id="rId34" Type="http://schemas.openxmlformats.org/officeDocument/2006/relationships/slide" Target="slides/slide38.xml"/><Relationship Id="rId42" Type="http://schemas.openxmlformats.org/officeDocument/2006/relationships/slide" Target="slides/slide47.xml"/><Relationship Id="rId47" Type="http://schemas.openxmlformats.org/officeDocument/2006/relationships/slide" Target="slides/slide53.xml"/><Relationship Id="rId50" Type="http://schemas.openxmlformats.org/officeDocument/2006/relationships/slide" Target="slides/slide58.xml"/><Relationship Id="rId55" Type="http://schemas.openxmlformats.org/officeDocument/2006/relationships/slide" Target="slides/slide6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3.xml"/><Relationship Id="rId11" Type="http://schemas.openxmlformats.org/officeDocument/2006/relationships/slide" Target="slides/slide12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42.xml"/><Relationship Id="rId40" Type="http://schemas.openxmlformats.org/officeDocument/2006/relationships/slide" Target="slides/slide45.xml"/><Relationship Id="rId45" Type="http://schemas.openxmlformats.org/officeDocument/2006/relationships/slide" Target="slides/slide51.xml"/><Relationship Id="rId53" Type="http://schemas.openxmlformats.org/officeDocument/2006/relationships/slide" Target="slides/slide62.xml"/><Relationship Id="rId58" Type="http://schemas.openxmlformats.org/officeDocument/2006/relationships/slide" Target="slides/slide68.xml"/><Relationship Id="rId5" Type="http://schemas.openxmlformats.org/officeDocument/2006/relationships/slide" Target="slides/slide6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43" Type="http://schemas.openxmlformats.org/officeDocument/2006/relationships/slide" Target="slides/slide48.xml"/><Relationship Id="rId48" Type="http://schemas.openxmlformats.org/officeDocument/2006/relationships/slide" Target="slides/slide54.xml"/><Relationship Id="rId56" Type="http://schemas.openxmlformats.org/officeDocument/2006/relationships/slide" Target="slides/slide65.xml"/><Relationship Id="rId8" Type="http://schemas.openxmlformats.org/officeDocument/2006/relationships/slide" Target="slides/slide9.xml"/><Relationship Id="rId51" Type="http://schemas.openxmlformats.org/officeDocument/2006/relationships/slide" Target="slides/slide5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43.xml"/><Relationship Id="rId46" Type="http://schemas.openxmlformats.org/officeDocument/2006/relationships/slide" Target="slides/slide52.xml"/><Relationship Id="rId59" Type="http://schemas.openxmlformats.org/officeDocument/2006/relationships/slide" Target="slides/slide69.xml"/><Relationship Id="rId20" Type="http://schemas.openxmlformats.org/officeDocument/2006/relationships/slide" Target="slides/slide24.xml"/><Relationship Id="rId41" Type="http://schemas.openxmlformats.org/officeDocument/2006/relationships/slide" Target="slides/slide46.xml"/><Relationship Id="rId54" Type="http://schemas.openxmlformats.org/officeDocument/2006/relationships/slide" Target="slides/slide6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49" Type="http://schemas.openxmlformats.org/officeDocument/2006/relationships/slide" Target="slides/slide56.xml"/><Relationship Id="rId57" Type="http://schemas.openxmlformats.org/officeDocument/2006/relationships/slide" Target="slides/slide67.xml"/><Relationship Id="rId10" Type="http://schemas.openxmlformats.org/officeDocument/2006/relationships/slide" Target="slides/slide11.xml"/><Relationship Id="rId31" Type="http://schemas.openxmlformats.org/officeDocument/2006/relationships/slide" Target="slides/slide35.xml"/><Relationship Id="rId44" Type="http://schemas.openxmlformats.org/officeDocument/2006/relationships/slide" Target="slides/slide50.xml"/><Relationship Id="rId52" Type="http://schemas.openxmlformats.org/officeDocument/2006/relationships/slide" Target="slides/slide60.xml"/><Relationship Id="rId60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23</a:t>
            </a:fld>
            <a:endParaRPr lang="fr-FR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25</a:t>
            </a:fld>
            <a:endParaRPr lang="fr-FR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3B393-1E68-47FE-A395-358A68E65511}" type="slidenum">
              <a:rPr lang="fr-FR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26</a:t>
            </a:fld>
            <a:endParaRPr lang="fr-FR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96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multimodel</a:t>
            </a:r>
            <a:r>
              <a:rPr lang="fr-FR" baseline="0" dirty="0"/>
              <a:t> system: </a:t>
            </a:r>
            <a:r>
              <a:rPr lang="fr-FR" baseline="0" dirty="0" err="1"/>
              <a:t>ArangoDB</a:t>
            </a:r>
            <a:r>
              <a:rPr lang="fr-FR" baseline="0" dirty="0"/>
              <a:t> in Germany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263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4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845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859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4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9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2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9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1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9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5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86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8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90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fr-FR" sz="11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2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5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0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Différents</a:t>
            </a:r>
            <a:r>
              <a:rPr lang="fr-FR" baseline="0" dirty="0"/>
              <a:t> niveaux de cohérence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FB2C4-E1C1-49B2-A9E1-C1AA559B4C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1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>
              <a:latin typeface="Arial" pitchFamily="34" charset="0"/>
            </a:endParaRPr>
          </a:p>
        </p:txBody>
      </p:sp>
      <p:sp>
        <p:nvSpPr>
          <p:cNvPr id="6215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3B775-D18A-401A-9B46-C965E4229553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D9FB3-31CD-4069-B034-F62306386E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06400" y="129857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97400" y="1298575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329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7544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(Not Only SQL):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DBMS: for web-based data</a:t>
            </a:r>
          </a:p>
          <a:p>
            <a:pPr lvl="1"/>
            <a:r>
              <a:rPr lang="en-US" dirty="0"/>
              <a:t>Specialized data model</a:t>
            </a:r>
          </a:p>
          <a:p>
            <a:pPr lvl="2"/>
            <a:r>
              <a:rPr lang="en-US" dirty="0"/>
              <a:t>Key-value, table, document, graph</a:t>
            </a:r>
          </a:p>
          <a:p>
            <a:pPr lvl="1"/>
            <a:r>
              <a:rPr lang="en-US" dirty="0"/>
              <a:t>Trade relational DBMS properties</a:t>
            </a:r>
          </a:p>
          <a:p>
            <a:pPr lvl="2"/>
            <a:r>
              <a:rPr lang="en-US" dirty="0"/>
              <a:t>Full SQL, ACID transactions, data independence</a:t>
            </a:r>
          </a:p>
          <a:p>
            <a:pPr lvl="1"/>
            <a:r>
              <a:rPr lang="en-US" dirty="0"/>
              <a:t>For </a:t>
            </a:r>
          </a:p>
          <a:p>
            <a:pPr lvl="2"/>
            <a:r>
              <a:rPr lang="en-US" dirty="0"/>
              <a:t>Simplicity (schema, basic API)</a:t>
            </a:r>
          </a:p>
          <a:p>
            <a:pPr lvl="2"/>
            <a:r>
              <a:rPr lang="en-US" dirty="0"/>
              <a:t>Scalability and performance</a:t>
            </a:r>
          </a:p>
          <a:p>
            <a:pPr lvl="2"/>
            <a:r>
              <a:rPr lang="en-US" dirty="0"/>
              <a:t>Flexibility for the programmer (integration with programming language)</a:t>
            </a:r>
          </a:p>
          <a:p>
            <a:endParaRPr lang="en-US" dirty="0"/>
          </a:p>
          <a:p>
            <a:r>
              <a:rPr lang="en-US" dirty="0"/>
              <a:t>NB: SQL is just a language and has nothing to do with the story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C9626-601D-6941-A066-BB403115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EB4AB-2099-444F-BFBD-A46FA35F7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Approaches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9099-A1D9-B941-B437-BE941AFC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the data model, in increasing order of complexity: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Key-value: DynamoDB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Tabular: Bigtable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Document: MongoDB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Graph: Neo4J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err="1"/>
              <a:t>Multimodel</a:t>
            </a:r>
            <a:r>
              <a:rPr lang="en-US" dirty="0"/>
              <a:t>: </a:t>
            </a:r>
            <a:r>
              <a:rPr lang="en-US" dirty="0" err="1"/>
              <a:t>OrientDB</a:t>
            </a:r>
            <a:endParaRPr lang="en-US" dirty="0"/>
          </a:p>
          <a:p>
            <a:r>
              <a:rPr lang="en-US" dirty="0"/>
              <a:t>What about object DBMS or XML DBMS?</a:t>
            </a:r>
          </a:p>
          <a:p>
            <a:pPr marL="1257300" lvl="1" indent="-514350"/>
            <a:r>
              <a:rPr lang="en-US" dirty="0"/>
              <a:t>Were there much before NoSQL</a:t>
            </a:r>
          </a:p>
          <a:p>
            <a:pPr marL="1257300" lvl="1" indent="-514350"/>
            <a:r>
              <a:rPr lang="en-US" dirty="0"/>
              <a:t>Sometimes presented as NoSQL</a:t>
            </a:r>
          </a:p>
          <a:p>
            <a:pPr marL="1257300" lvl="1" indent="-514350"/>
            <a:r>
              <a:rPr lang="en-US" dirty="0"/>
              <a:t>But not really scalable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0FA2C-08B9-014C-9C78-9FED4373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82B6-C7D9-7140-BD0F-1CD01B43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Key-value Stores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Simple (</a:t>
            </a:r>
            <a:r>
              <a:rPr lang="fr-FR" dirty="0" err="1"/>
              <a:t>key</a:t>
            </a:r>
            <a:r>
              <a:rPr lang="fr-FR" dirty="0"/>
              <a:t>, value) data model</a:t>
            </a:r>
          </a:p>
          <a:p>
            <a:pPr lvl="1"/>
            <a:r>
              <a:rPr lang="fr-FR" dirty="0"/>
              <a:t>Key = unique id</a:t>
            </a:r>
          </a:p>
          <a:p>
            <a:pPr lvl="1"/>
            <a:r>
              <a:rPr lang="fr-FR" dirty="0"/>
              <a:t>Value = a </a:t>
            </a:r>
            <a:r>
              <a:rPr lang="fr-FR" dirty="0" err="1"/>
              <a:t>text</a:t>
            </a:r>
            <a:r>
              <a:rPr lang="fr-FR" dirty="0"/>
              <a:t>, a </a:t>
            </a:r>
            <a:r>
              <a:rPr lang="fr-FR" dirty="0" err="1"/>
              <a:t>binary</a:t>
            </a:r>
            <a:r>
              <a:rPr lang="fr-FR" dirty="0"/>
              <a:t> data, </a:t>
            </a:r>
            <a:r>
              <a:rPr lang="fr-FR" dirty="0" err="1"/>
              <a:t>structured</a:t>
            </a:r>
            <a:r>
              <a:rPr lang="fr-FR" dirty="0"/>
              <a:t> data, etc.</a:t>
            </a:r>
          </a:p>
          <a:p>
            <a:r>
              <a:rPr lang="fr-FR" dirty="0"/>
              <a:t>Simple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/>
              <a:t>Put (</a:t>
            </a:r>
            <a:r>
              <a:rPr lang="fr-FR" dirty="0" err="1"/>
              <a:t>key</a:t>
            </a:r>
            <a:r>
              <a:rPr lang="fr-FR" dirty="0"/>
              <a:t>, value)</a:t>
            </a:r>
          </a:p>
          <a:p>
            <a:pPr lvl="2"/>
            <a:r>
              <a:rPr lang="fr-FR" dirty="0"/>
              <a:t>Inserts a (</a:t>
            </a:r>
            <a:r>
              <a:rPr lang="fr-FR" dirty="0" err="1"/>
              <a:t>key</a:t>
            </a:r>
            <a:r>
              <a:rPr lang="fr-FR" dirty="0"/>
              <a:t>, value) pair</a:t>
            </a:r>
          </a:p>
          <a:p>
            <a:pPr lvl="1"/>
            <a:r>
              <a:rPr lang="fr-FR" dirty="0"/>
              <a:t>Value = </a:t>
            </a:r>
            <a:r>
              <a:rPr lang="fr-FR" dirty="0" err="1"/>
              <a:t>get</a:t>
            </a:r>
            <a:r>
              <a:rPr lang="fr-FR" dirty="0"/>
              <a:t> (</a:t>
            </a:r>
            <a:r>
              <a:rPr lang="fr-FR" dirty="0" err="1"/>
              <a:t>key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Returns</a:t>
            </a:r>
            <a:r>
              <a:rPr lang="fr-FR" dirty="0"/>
              <a:t> the value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key</a:t>
            </a:r>
            <a:endParaRPr lang="fr-FR" dirty="0"/>
          </a:p>
          <a:p>
            <a:pPr lvl="1"/>
            <a:r>
              <a:rPr lang="fr-FR" dirty="0"/>
              <a:t>{(</a:t>
            </a:r>
            <a:r>
              <a:rPr lang="fr-FR" dirty="0" err="1"/>
              <a:t>key</a:t>
            </a:r>
            <a:r>
              <a:rPr lang="fr-FR" dirty="0"/>
              <a:t>, value)} = </a:t>
            </a:r>
            <a:r>
              <a:rPr lang="fr-FR" dirty="0" err="1"/>
              <a:t>get_range</a:t>
            </a:r>
            <a:r>
              <a:rPr lang="fr-FR" dirty="0"/>
              <a:t> (key1, key2)</a:t>
            </a:r>
          </a:p>
          <a:p>
            <a:pPr lvl="2"/>
            <a:r>
              <a:rPr lang="en-US" dirty="0"/>
              <a:t>Returns</a:t>
            </a:r>
            <a:r>
              <a:rPr lang="fr-FR" dirty="0"/>
              <a:t> the data </a:t>
            </a:r>
            <a:r>
              <a:rPr lang="fr-FR" dirty="0" err="1"/>
              <a:t>whose</a:t>
            </a:r>
            <a:r>
              <a:rPr lang="fr-FR" dirty="0"/>
              <a:t> key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interval</a:t>
            </a:r>
            <a:r>
              <a:rPr lang="fr-FR" dirty="0"/>
              <a:t> [key1, key2]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CF81F-9D65-104F-8959-2BBA9203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9C1B-8392-2B46-B1C0-2C068D463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Major service of AWS for data storage</a:t>
            </a:r>
          </a:p>
          <a:p>
            <a:pPr lvl="1"/>
            <a:r>
              <a:rPr lang="en-US"/>
              <a:t>E.g. product lists, shopping carts, user preferences</a:t>
            </a:r>
          </a:p>
          <a:p>
            <a:r>
              <a:rPr lang="en-US"/>
              <a:t>Data model (key, structured value)</a:t>
            </a:r>
          </a:p>
          <a:p>
            <a:pPr lvl="1"/>
            <a:r>
              <a:rPr lang="en-US"/>
              <a:t>Partitioning on the key and secondary indices on attributes</a:t>
            </a:r>
          </a:p>
          <a:p>
            <a:pPr lvl="1"/>
            <a:r>
              <a:rPr lang="en-US"/>
              <a:t>Simple queries on key and attributes</a:t>
            </a:r>
          </a:p>
          <a:p>
            <a:pPr lvl="1"/>
            <a:r>
              <a:rPr lang="en-US"/>
              <a:t>Flexible: no schema to be defined (but automatically inferred)</a:t>
            </a:r>
          </a:p>
          <a:p>
            <a:r>
              <a:rPr lang="en-US"/>
              <a:t>Consistency</a:t>
            </a:r>
          </a:p>
          <a:p>
            <a:pPr lvl="1"/>
            <a:r>
              <a:rPr lang="en-US"/>
              <a:t>Eventual consistent reads (default)</a:t>
            </a:r>
          </a:p>
          <a:p>
            <a:pPr lvl="1"/>
            <a:r>
              <a:rPr lang="en-US"/>
              <a:t>Strong consistent reads </a:t>
            </a:r>
          </a:p>
          <a:p>
            <a:pPr lvl="1"/>
            <a:r>
              <a:rPr lang="en-US"/>
              <a:t>Atomic updates with atomic counters</a:t>
            </a:r>
          </a:p>
          <a:p>
            <a:r>
              <a:rPr lang="en-US"/>
              <a:t>High availability and fault-tolerance</a:t>
            </a:r>
          </a:p>
          <a:p>
            <a:pPr lvl="1"/>
            <a:r>
              <a:rPr lang="en-US"/>
              <a:t>Synchronous replication between data centers</a:t>
            </a:r>
          </a:p>
          <a:p>
            <a:r>
              <a:rPr lang="en-US"/>
              <a:t>Integration with other AWS services</a:t>
            </a:r>
          </a:p>
          <a:p>
            <a:pPr lvl="1"/>
            <a:r>
              <a:rPr lang="en-US"/>
              <a:t>Identity control and access</a:t>
            </a:r>
          </a:p>
          <a:p>
            <a:pPr lvl="1"/>
            <a:r>
              <a:rPr lang="en-US"/>
              <a:t>MapReduce</a:t>
            </a:r>
          </a:p>
          <a:p>
            <a:pPr lvl="1"/>
            <a:r>
              <a:rPr lang="en-US"/>
              <a:t>Redshift data warehouse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99BAE-B19A-824A-B514-9E615D562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B4-CEE2-3646-A804-75101C66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9160F2-5DF2-EE49-8CB7-B351B6C5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51482"/>
            <a:ext cx="2255168" cy="9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DynamoDB</a:t>
            </a:r>
            <a:r>
              <a:rPr lang="fr-FR" baseline="0" dirty="0"/>
              <a:t> – data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09195"/>
            <a:ext cx="4104456" cy="51561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Table (items)</a:t>
            </a:r>
          </a:p>
          <a:p>
            <a:pPr>
              <a:lnSpc>
                <a:spcPct val="120000"/>
              </a:lnSpc>
            </a:pPr>
            <a:r>
              <a:rPr lang="en-US"/>
              <a:t>Item (key, attributes)</a:t>
            </a:r>
          </a:p>
          <a:p>
            <a:pPr lvl="1">
              <a:lnSpc>
                <a:spcPct val="120000"/>
              </a:lnSpc>
            </a:pPr>
            <a:r>
              <a:rPr lang="en-US"/>
              <a:t>2 types of primary (unique) keys</a:t>
            </a:r>
          </a:p>
          <a:p>
            <a:pPr lvl="2">
              <a:lnSpc>
                <a:spcPct val="120000"/>
              </a:lnSpc>
            </a:pPr>
            <a:r>
              <a:rPr lang="en-US"/>
              <a:t>Hash (1 attribute)</a:t>
            </a:r>
          </a:p>
          <a:p>
            <a:pPr lvl="2">
              <a:lnSpc>
                <a:spcPct val="120000"/>
              </a:lnSpc>
            </a:pPr>
            <a:r>
              <a:rPr lang="en-US"/>
              <a:t>Hash &amp; range (2 attributes)</a:t>
            </a:r>
          </a:p>
          <a:p>
            <a:pPr lvl="1">
              <a:lnSpc>
                <a:spcPct val="120000"/>
              </a:lnSpc>
            </a:pPr>
            <a:r>
              <a:rPr lang="en-US"/>
              <a:t>Attributes of the form "name":"value"</a:t>
            </a:r>
          </a:p>
          <a:p>
            <a:pPr lvl="2">
              <a:lnSpc>
                <a:spcPct val="120000"/>
              </a:lnSpc>
            </a:pPr>
            <a:r>
              <a:rPr lang="en-US"/>
              <a:t>Type of value: scalar, set, or JSON</a:t>
            </a:r>
          </a:p>
          <a:p>
            <a:pPr>
              <a:lnSpc>
                <a:spcPct val="120000"/>
              </a:lnSpc>
            </a:pPr>
            <a:r>
              <a:rPr lang="en-US"/>
              <a:t>Java API with methods</a:t>
            </a:r>
          </a:p>
          <a:p>
            <a:pPr lvl="1">
              <a:lnSpc>
                <a:spcPct val="120000"/>
              </a:lnSpc>
            </a:pPr>
            <a:r>
              <a:rPr lang="en-US"/>
              <a:t>Add, update, delete item</a:t>
            </a:r>
          </a:p>
          <a:p>
            <a:pPr lvl="1">
              <a:lnSpc>
                <a:spcPct val="120000"/>
              </a:lnSpc>
            </a:pPr>
            <a:r>
              <a:rPr lang="en-US"/>
              <a:t>GetItem: returns an item by primary key in a table</a:t>
            </a:r>
          </a:p>
          <a:p>
            <a:pPr lvl="1">
              <a:lnSpc>
                <a:spcPct val="120000"/>
              </a:lnSpc>
            </a:pPr>
            <a:r>
              <a:rPr lang="en-US"/>
              <a:t>BatchGetItem: returns the items of same primary key in multiple tables</a:t>
            </a:r>
          </a:p>
          <a:p>
            <a:pPr lvl="1">
              <a:lnSpc>
                <a:spcPct val="120000"/>
              </a:lnSpc>
            </a:pPr>
            <a:r>
              <a:rPr lang="en-US"/>
              <a:t>Scan : returns all items</a:t>
            </a:r>
          </a:p>
          <a:p>
            <a:pPr lvl="1">
              <a:lnSpc>
                <a:spcPct val="120000"/>
              </a:lnSpc>
            </a:pPr>
            <a:r>
              <a:rPr lang="en-US"/>
              <a:t>Query</a:t>
            </a:r>
          </a:p>
          <a:p>
            <a:pPr lvl="2">
              <a:lnSpc>
                <a:spcPct val="120000"/>
              </a:lnSpc>
            </a:pPr>
            <a:r>
              <a:rPr lang="en-US"/>
              <a:t>Range on hash &amp; range key</a:t>
            </a:r>
          </a:p>
          <a:p>
            <a:pPr lvl="2">
              <a:lnSpc>
                <a:spcPct val="120000"/>
              </a:lnSpc>
            </a:pPr>
            <a:r>
              <a:rPr lang="en-US"/>
              <a:t>Access on indexed attribute</a:t>
            </a:r>
          </a:p>
          <a:p>
            <a:pPr lvl="1">
              <a:lnSpc>
                <a:spcPct val="120000"/>
              </a:lnSpc>
            </a:pPr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868144" y="5013176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rial"/>
                <a:cs typeface="Arial"/>
              </a:rPr>
              <a:t>GetItem</a:t>
            </a:r>
            <a:r>
              <a:rPr lang="fr-FR" sz="1400" dirty="0">
                <a:latin typeface="Arial"/>
                <a:cs typeface="Arial"/>
              </a:rPr>
              <a:t> (Forum="EC2", </a:t>
            </a:r>
            <a:r>
              <a:rPr lang="fr-FR" sz="1400" dirty="0" err="1">
                <a:latin typeface="Arial"/>
                <a:cs typeface="Arial"/>
              </a:rPr>
              <a:t>Subject</a:t>
            </a:r>
            <a:r>
              <a:rPr lang="fr-FR" sz="1400" dirty="0">
                <a:latin typeface="Arial"/>
                <a:cs typeface="Arial"/>
              </a:rPr>
              <a:t>="</a:t>
            </a:r>
            <a:r>
              <a:rPr lang="fr-FR" sz="1400" dirty="0" err="1">
                <a:latin typeface="Arial"/>
                <a:cs typeface="Arial"/>
              </a:rPr>
              <a:t>xyz</a:t>
            </a:r>
            <a:r>
              <a:rPr lang="fr-FR" sz="1400" dirty="0">
                <a:latin typeface="Arial"/>
                <a:cs typeface="Arial"/>
              </a:rPr>
              <a:t>")</a:t>
            </a:r>
          </a:p>
          <a:p>
            <a:endParaRPr lang="fr-FR" sz="1400" dirty="0">
              <a:latin typeface="Arial"/>
              <a:cs typeface="Arial"/>
            </a:endParaRPr>
          </a:p>
          <a:p>
            <a:r>
              <a:rPr lang="fr-FR" sz="1400" dirty="0" err="1">
                <a:latin typeface="Arial"/>
                <a:cs typeface="Arial"/>
              </a:rPr>
              <a:t>Query</a:t>
            </a:r>
            <a:r>
              <a:rPr lang="fr-FR" sz="1400" dirty="0">
                <a:latin typeface="Arial"/>
                <a:cs typeface="Arial"/>
              </a:rPr>
              <a:t> (Forum="S3", </a:t>
            </a:r>
            <a:r>
              <a:rPr lang="fr-FR" sz="1400" dirty="0" err="1">
                <a:latin typeface="Arial"/>
                <a:cs typeface="Arial"/>
              </a:rPr>
              <a:t>Subject</a:t>
            </a:r>
            <a:r>
              <a:rPr lang="fr-FR" sz="1400" dirty="0">
                <a:latin typeface="Arial"/>
                <a:cs typeface="Arial"/>
              </a:rPr>
              <a:t> &gt; "</a:t>
            </a:r>
            <a:r>
              <a:rPr lang="fr-FR" sz="1400" dirty="0" err="1">
                <a:latin typeface="Arial"/>
                <a:cs typeface="Arial"/>
              </a:rPr>
              <a:t>ac</a:t>
            </a:r>
            <a:r>
              <a:rPr lang="fr-FR" sz="1400" dirty="0">
                <a:latin typeface="Arial"/>
                <a:cs typeface="Arial"/>
              </a:rPr>
              <a:t>") </a:t>
            </a:r>
          </a:p>
          <a:p>
            <a:endParaRPr lang="fr-FR" sz="1400" dirty="0">
              <a:latin typeface="Arial"/>
              <a:cs typeface="Arial"/>
            </a:endParaRPr>
          </a:p>
          <a:p>
            <a:endParaRPr lang="fr-FR" sz="1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EE3D2-565C-8F43-BAD8-D7A39673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3DA4-3D69-1546-841F-EA029EC9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D1DDF-1F17-F745-81C1-149820A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05" y="2183514"/>
            <a:ext cx="4693069" cy="272231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F32B56-C877-9448-ACE3-D3F27024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51482"/>
            <a:ext cx="2255168" cy="9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400" y="188640"/>
            <a:ext cx="8737600" cy="765175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baseline="0" dirty="0"/>
              <a:t> - </a:t>
            </a:r>
            <a:r>
              <a:rPr lang="en-US" dirty="0"/>
              <a:t>data partitioning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330027" y="5012203"/>
            <a:ext cx="355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Node B is responsible for the hash value interval (A,B]. Thus, item (</a:t>
            </a:r>
            <a:r>
              <a:rPr lang="en-US" sz="1600" dirty="0" err="1">
                <a:latin typeface="Arial"/>
                <a:cs typeface="Arial"/>
              </a:rPr>
              <a:t>c,v</a:t>
            </a:r>
            <a:r>
              <a:rPr lang="en-US" sz="1600" dirty="0">
                <a:latin typeface="Arial"/>
                <a:cs typeface="Arial"/>
              </a:rPr>
              <a:t>) is assigned to node B</a:t>
            </a:r>
          </a:p>
        </p:txBody>
      </p:sp>
      <p:sp>
        <p:nvSpPr>
          <p:cNvPr id="60" name="Espace réservé du contenu 2"/>
          <p:cNvSpPr>
            <a:spLocks noGrp="1"/>
          </p:cNvSpPr>
          <p:nvPr>
            <p:ph idx="1"/>
          </p:nvPr>
        </p:nvSpPr>
        <p:spPr>
          <a:xfrm>
            <a:off x="406400" y="1658614"/>
            <a:ext cx="3805560" cy="371460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Consistent hashing: the interval of hash values is treated as a ring</a:t>
            </a:r>
          </a:p>
          <a:p>
            <a:endParaRPr lang="en-US"/>
          </a:p>
          <a:p>
            <a:r>
              <a:rPr lang="en-US"/>
              <a:t>Advantage: if a node fails, its successor takes over its data</a:t>
            </a:r>
          </a:p>
          <a:p>
            <a:pPr lvl="1"/>
            <a:r>
              <a:rPr lang="en-US"/>
              <a:t>No impact on other nodes</a:t>
            </a:r>
          </a:p>
          <a:p>
            <a:endParaRPr lang="en-US"/>
          </a:p>
          <a:p>
            <a:r>
              <a:rPr lang="en-US"/>
              <a:t>Data is replicated on next nodes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65AEF-38AB-FA4B-B9D6-29FFA7103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6495-F77D-3D47-B6C4-6E0616D0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26" name="Picture 25" descr="A close up of a necklace&#10;&#10;Description automatically generated">
            <a:extLst>
              <a:ext uri="{FF2B5EF4-FFF2-40B4-BE49-F238E27FC236}">
                <a16:creationId xmlns:a16="http://schemas.microsoft.com/office/drawing/2014/main" id="{E661610D-D5BF-0146-ABB9-4225F4A5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79" y="1466964"/>
            <a:ext cx="4084890" cy="3435889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38C3A8-813F-EF41-8F50-85EAA7DC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51482"/>
            <a:ext cx="2255168" cy="9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applications</a:t>
            </a:r>
          </a:p>
          <a:p>
            <a:pPr lvl="1"/>
            <a:r>
              <a:rPr lang="en-US"/>
              <a:t>Document systems</a:t>
            </a:r>
          </a:p>
          <a:p>
            <a:pPr lvl="1"/>
            <a:r>
              <a:rPr lang="en-US"/>
              <a:t>Content Management Systems</a:t>
            </a:r>
          </a:p>
          <a:p>
            <a:pPr lvl="1"/>
            <a:r>
              <a:rPr lang="en-US"/>
              <a:t>Catalogs</a:t>
            </a:r>
          </a:p>
          <a:p>
            <a:pPr lvl="1"/>
            <a:r>
              <a:rPr lang="en-US"/>
              <a:t>Personalization</a:t>
            </a:r>
          </a:p>
          <a:p>
            <a:pPr lvl="1"/>
            <a:r>
              <a:rPr lang="en-US"/>
              <a:t>Analysis of messages (tweets, etc.) in real time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4063-7097-A74C-BFB6-D3C451628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4FCA0-7FDB-3941-87BE-E5EBAC7C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Models for Documents</a:t>
            </a:r>
          </a:p>
        </p:txBody>
      </p:sp>
      <p:sp>
        <p:nvSpPr>
          <p:cNvPr id="717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Documents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structure, with nesting of elements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Weak structuring, with "similar" elements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Base types: text, but also integer, real, date, etc.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 main data models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XML (eXtensible Markup Language): W3C standard (1998) for exchanging data on the Web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Complex and heavy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JSON (JavaScript Object Notation) by Douglas Crockford (2005) for exchanging data JavaScript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Simple and light</a:t>
            </a:r>
          </a:p>
          <a:p>
            <a:pPr lvl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33764F-A963-E640-BD74-3AAC73867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AEE4-7F79-7B4E-BF77-D3FA705FF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MongoDB</a:t>
            </a:r>
          </a:p>
        </p:txBody>
      </p:sp>
      <p:sp>
        <p:nvSpPr>
          <p:cNvPr id="6246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Objective: performance and scalability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document is a collection of (key, typed value) with a unique key (generated by MongoDB)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model and query language based on JSON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Binary JSON (BSON): more compact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 schema, no join, no complex transaction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Shared-nothing cluster architecture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Secondary indices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Integration with MapReduce &amp; Spark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F271B-B7CF-174D-AD8C-AB8E0C2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3E94D-F8A0-D540-B791-5F668529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EBA538-B110-9943-9301-B7648DEA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68051"/>
            <a:ext cx="2195736" cy="5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7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MongoDB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Collection (posts)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2E4C68-ACA3-DF48-AFA9-041F1CDCD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6B7FA-0C77-F44A-A540-095BD111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17AE5-641D-754E-A29F-4FA7A4C6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0" y="2492896"/>
            <a:ext cx="8077565" cy="1728036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EBC61-DFEB-F548-AE81-1D1263A3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0648"/>
            <a:ext cx="2195736" cy="5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cs typeface="Arial" panose="020B0604020202020204" pitchFamily="34" charset="0"/>
              </a:rPr>
              <a:t>Distributed Query Processing</a:t>
            </a:r>
          </a:p>
          <a:p>
            <a:r>
              <a:rPr lang="en-US" dirty="0"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cs typeface="Arial" panose="020B0604020202020204" pitchFamily="34" charset="0"/>
              </a:rPr>
              <a:t>Database Integration – Multidatabase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NoSQL, NewSQL and Polystores</a:t>
            </a: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– query language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0725"/>
          </a:xfrm>
        </p:spPr>
        <p:txBody>
          <a:bodyPr>
            <a:normAutofit/>
          </a:bodyPr>
          <a:lstStyle/>
          <a:p>
            <a:r>
              <a:rPr lang="en-US"/>
              <a:t>Expression of the form</a:t>
            </a:r>
          </a:p>
          <a:p>
            <a:pPr lvl="1"/>
            <a:r>
              <a:rPr lang="en-US"/>
              <a:t>db.nomBD.function (JSON expression)</a:t>
            </a:r>
          </a:p>
          <a:p>
            <a:r>
              <a:rPr lang="en-US"/>
              <a:t>Update examples</a:t>
            </a:r>
          </a:p>
          <a:p>
            <a:pPr lvl="1"/>
            <a:r>
              <a:rPr lang="en-US"/>
              <a:t>db.posts.insert({author:’alex’, title:’No Free Lunch’</a:t>
            </a:r>
            <a:r>
              <a:rPr lang="en-US">
                <a:solidFill>
                  <a:srgbClr val="000000"/>
                </a:solidFill>
              </a:rPr>
              <a:t>})</a:t>
            </a:r>
          </a:p>
          <a:p>
            <a:pPr lvl="1"/>
            <a:r>
              <a:rPr lang="en-US"/>
              <a:t>db.posts.update({author:’alex’, </a:t>
            </a:r>
            <a:r>
              <a:rPr lang="en-US">
                <a:solidFill>
                  <a:srgbClr val="E46C0A"/>
                </a:solidFill>
              </a:rPr>
              <a:t>{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$set:{age:30}</a:t>
            </a:r>
            <a:r>
              <a:rPr lang="en-US">
                <a:solidFill>
                  <a:srgbClr val="000000"/>
                </a:solidFill>
              </a:rPr>
              <a:t>})</a:t>
            </a:r>
          </a:p>
          <a:p>
            <a:pPr lvl="1"/>
            <a:r>
              <a:rPr lang="en-US"/>
              <a:t>db.posts.update({author:’alex’, </a:t>
            </a:r>
            <a:r>
              <a:rPr lang="en-US">
                <a:solidFill>
                  <a:srgbClr val="E46C0A"/>
                </a:solidFill>
              </a:rPr>
              <a:t>{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$push:{tags:’music’}</a:t>
            </a:r>
            <a:r>
              <a:rPr lang="en-US">
                <a:solidFill>
                  <a:srgbClr val="000000"/>
                </a:solidFill>
              </a:rPr>
              <a:t>})</a:t>
            </a:r>
            <a:endParaRPr lang="en-US"/>
          </a:p>
          <a:p>
            <a:r>
              <a:rPr lang="en-US"/>
              <a:t>Select examples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db.posts.find({author:"alex"})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All posts from Alex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db.posts.find({comments.who:"jane"})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All posts commented by Jane 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A2533-805D-D14C-B941-34AF2CE7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0AEC9-E1A8-774E-A89B-716AACA4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7FC10B-13C6-224C-84B3-20D9B9CE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68051"/>
            <a:ext cx="2195736" cy="5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6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-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EDCE-D135-224C-8E13-86077595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04BF4-20A8-3843-AD4D-8851BBA16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35775C-8CF9-764A-AABE-5D2DF4EC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68051"/>
            <a:ext cx="2195736" cy="579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B1BDF-5D16-454A-86DB-A44DA42D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6192688" cy="38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Main NoSQL JSON DBMSs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229835"/>
              </p:ext>
            </p:extLst>
          </p:nvPr>
        </p:nvGraphicFramePr>
        <p:xfrm>
          <a:off x="539552" y="1412776"/>
          <a:ext cx="8110409" cy="4561756"/>
        </p:xfrm>
        <a:graphic>
          <a:graphicData uri="http://schemas.openxmlformats.org/drawingml/2006/table">
            <a:tbl>
              <a:tblPr/>
              <a:tblGrid>
                <a:gridCol w="191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Vendor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Langages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Comments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Apache</a:t>
                      </a: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CouchDB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(Apache)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Couchbase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Inc.</a:t>
                      </a: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Couchbase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N1QL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(Apache)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djondb.com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djondb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ejdb.org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EJDB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Mongo-DB </a:t>
                      </a:r>
                      <a:r>
                        <a:rPr kumimoji="0" lang="fr-F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(LGPL)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linkedin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Espresso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MarkLogic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Marklogic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server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Mongodb.com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MongoDB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Ext. JSON</a:t>
                      </a: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fr-F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zorba.io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Zorba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JSONiq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(Apache)</a:t>
                      </a:r>
                    </a:p>
                  </a:txBody>
                  <a:tcPr marL="84406" marR="84406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2A8167-00B4-F148-99D0-D84ACCA9E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FEC46-24BA-A54C-88DB-3E46067E6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Tabular Stores: BigTable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496944" cy="5616624"/>
          </a:xfrm>
        </p:spPr>
        <p:txBody>
          <a:bodyPr>
            <a:normAutofit/>
          </a:bodyPr>
          <a:lstStyle/>
          <a:p>
            <a:r>
              <a:rPr lang="en-US"/>
              <a:t>Database storage system for a shared-nothing cluster</a:t>
            </a:r>
          </a:p>
          <a:p>
            <a:pPr lvl="1"/>
            <a:r>
              <a:rPr lang="en-US"/>
              <a:t>Uses GFS to store structured data, with fault-tolerance and availability</a:t>
            </a:r>
          </a:p>
          <a:p>
            <a:r>
              <a:rPr lang="en-US"/>
              <a:t>Used by popular Google applications</a:t>
            </a:r>
          </a:p>
          <a:p>
            <a:pPr lvl="1"/>
            <a:r>
              <a:rPr lang="en-US"/>
              <a:t>Google Earth, Google Analytics, Google+, etc.</a:t>
            </a:r>
          </a:p>
          <a:p>
            <a:r>
              <a:rPr lang="en-US"/>
              <a:t>The basis for popular Open Source implementations</a:t>
            </a:r>
          </a:p>
          <a:p>
            <a:pPr lvl="1"/>
            <a:r>
              <a:rPr lang="en-US"/>
              <a:t>Hadoop Hbase on top of HDFS (Apache &amp; Yahoo)</a:t>
            </a:r>
          </a:p>
          <a:p>
            <a:r>
              <a:rPr lang="en-US"/>
              <a:t>Specific data model that combines aspects of row-store and column-store DBMS</a:t>
            </a:r>
          </a:p>
          <a:p>
            <a:pPr lvl="1"/>
            <a:r>
              <a:rPr lang="en-US"/>
              <a:t>Rows with multi-valued, timestamped attributes</a:t>
            </a:r>
          </a:p>
          <a:p>
            <a:r>
              <a:rPr lang="en-US"/>
              <a:t>Dynamic partitioning of tables for scalability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9647-82E6-804B-9D3D-C64CBCC3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12438-4B9E-A94C-A340-28097EE43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6" name="Image 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1373020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719231" cy="105130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BigTable</a:t>
            </a:r>
            <a:r>
              <a:rPr lang="fr-FR" dirty="0"/>
              <a:t> </a:t>
            </a:r>
            <a:r>
              <a:rPr lang="fr-FR" dirty="0" err="1"/>
              <a:t>Row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"/>
          </p:nvPr>
        </p:nvSpPr>
        <p:spPr>
          <a:xfrm>
            <a:off x="467544" y="3501008"/>
            <a:ext cx="8044549" cy="2389146"/>
          </a:xfrm>
        </p:spPr>
        <p:txBody>
          <a:bodyPr>
            <a:normAutofit/>
          </a:bodyPr>
          <a:lstStyle/>
          <a:p>
            <a:r>
              <a:rPr lang="en-US"/>
              <a:t>Column family = a kind of multi-valued attribute</a:t>
            </a:r>
          </a:p>
          <a:p>
            <a:pPr lvl="1"/>
            <a:r>
              <a:rPr lang="en-US"/>
              <a:t>Set of columns (of the same type), each identified by a key</a:t>
            </a:r>
          </a:p>
          <a:p>
            <a:pPr lvl="2"/>
            <a:r>
              <a:rPr lang="en-US"/>
              <a:t>Column key = attribute value, but used as a name e.g. gmail.com, free.fr</a:t>
            </a:r>
          </a:p>
          <a:p>
            <a:r>
              <a:rPr lang="en-US"/>
              <a:t> Unit of access control and compression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C8BE-9BB7-3E40-AFB8-8C03EC6E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EE74-C46C-5A42-8720-5CC1F10E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25F982-1EFD-434D-BD54-00EE8FE9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8112901" cy="1872208"/>
          </a:xfrm>
          <a:prstGeom prst="rect">
            <a:avLst/>
          </a:prstGeom>
        </p:spPr>
      </p:pic>
      <p:pic>
        <p:nvPicPr>
          <p:cNvPr id="8" name="Image 7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1373020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BigTable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such thing as SQL</a:t>
            </a:r>
          </a:p>
          <a:p>
            <a:r>
              <a:rPr lang="en-US" dirty="0"/>
              <a:t>Basic API for defining and manipulating tables, within a programming language such as C++</a:t>
            </a:r>
          </a:p>
          <a:p>
            <a:pPr lvl="1"/>
            <a:r>
              <a:rPr lang="en-US" dirty="0"/>
              <a:t>No impedance mismatch</a:t>
            </a:r>
          </a:p>
          <a:p>
            <a:pPr lvl="1"/>
            <a:r>
              <a:rPr lang="en-US" dirty="0"/>
              <a:t>Various operators to write and update values, and to iterate over subsets of data, produced by a scan operator</a:t>
            </a:r>
          </a:p>
          <a:p>
            <a:pPr lvl="1"/>
            <a:r>
              <a:rPr lang="en-US" dirty="0"/>
              <a:t>Various ways to restrict the rows, columns and timestamps produced by a scan, as in relational select, but no complex operator such as join or union</a:t>
            </a:r>
          </a:p>
          <a:p>
            <a:pPr lvl="1"/>
            <a:r>
              <a:rPr lang="en-US" dirty="0"/>
              <a:t>Transactional atomicity  for single row updates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4A7AC-EC2A-C445-B7E9-1278AE3E5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BABEF-41DE-A24C-AEB9-9C9A77E6E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6" name="Image 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1373020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2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Range </a:t>
            </a:r>
            <a:r>
              <a:rPr lang="fr-FR" dirty="0" err="1"/>
              <a:t>Partitioning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partitioning of a table on the row key</a:t>
            </a:r>
          </a:p>
          <a:p>
            <a:pPr lvl="1"/>
            <a:r>
              <a:rPr lang="en-US" dirty="0"/>
              <a:t>Tablet =  a partition (shard) corresponding to a row range</a:t>
            </a:r>
          </a:p>
          <a:p>
            <a:pPr lvl="1"/>
            <a:r>
              <a:rPr lang="en-US" dirty="0"/>
              <a:t>Partitioning is dynamic, starting with one tablet (the entire table range) which is subsequently split into multiple tablets as the table grows</a:t>
            </a:r>
          </a:p>
          <a:p>
            <a:pPr lvl="1"/>
            <a:r>
              <a:rPr lang="en-US" dirty="0"/>
              <a:t>Metadata table itself partitioned in metadata tablets, with a single root tablet stored at a master server, similar to GFS’s master</a:t>
            </a:r>
          </a:p>
          <a:p>
            <a:r>
              <a:rPr lang="en-US" dirty="0"/>
              <a:t>Implementation techniques</a:t>
            </a:r>
          </a:p>
          <a:p>
            <a:pPr lvl="1"/>
            <a:r>
              <a:rPr lang="en-US" dirty="0"/>
              <a:t>Compression of column families</a:t>
            </a:r>
          </a:p>
          <a:p>
            <a:pPr lvl="1"/>
            <a:r>
              <a:rPr lang="en-US" dirty="0"/>
              <a:t>Grouping of column families with high locality of access</a:t>
            </a:r>
          </a:p>
          <a:p>
            <a:pPr lvl="1"/>
            <a:r>
              <a:rPr lang="en-US" dirty="0"/>
              <a:t>Aggressive caching of metadata information by clients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F4A73-4DFD-DE47-85D9-C0D39C5D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378A8-F9B7-E94B-A2EE-0B7EC089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  <p:pic>
        <p:nvPicPr>
          <p:cNvPr id="6" name="Image 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1373020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8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400" y="1298574"/>
            <a:ext cx="8414072" cy="508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graphs</a:t>
            </a:r>
          </a:p>
          <a:p>
            <a:pPr lvl="1"/>
            <a:r>
              <a:rPr lang="en-US" dirty="0"/>
              <a:t>Very big: billions of nodes and links</a:t>
            </a:r>
          </a:p>
          <a:p>
            <a:pPr lvl="1"/>
            <a:r>
              <a:rPr lang="en-US" dirty="0"/>
              <a:t>Many: millions of graphs</a:t>
            </a:r>
          </a:p>
          <a:p>
            <a:r>
              <a:rPr lang="en-US" dirty="0"/>
              <a:t>Main applications</a:t>
            </a:r>
          </a:p>
          <a:p>
            <a:pPr lvl="1"/>
            <a:r>
              <a:rPr lang="en-US" dirty="0"/>
              <a:t>Social networks</a:t>
            </a:r>
          </a:p>
          <a:p>
            <a:pPr lvl="2"/>
            <a:r>
              <a:rPr lang="en-US" dirty="0"/>
              <a:t>Recommendation, sharing, sentiment analysis</a:t>
            </a:r>
          </a:p>
          <a:p>
            <a:pPr lvl="1"/>
            <a:r>
              <a:rPr lang="en-US" dirty="0"/>
              <a:t>Master data management</a:t>
            </a:r>
          </a:p>
          <a:p>
            <a:pPr lvl="2"/>
            <a:r>
              <a:rPr lang="en-US" dirty="0"/>
              <a:t>Reference business objects, data governance</a:t>
            </a:r>
          </a:p>
          <a:p>
            <a:pPr lvl="1"/>
            <a:r>
              <a:rPr lang="en-US" dirty="0"/>
              <a:t>Fraud detection in real time</a:t>
            </a:r>
          </a:p>
          <a:p>
            <a:pPr lvl="2"/>
            <a:r>
              <a:rPr lang="en-US" dirty="0"/>
              <a:t>E-commerce, insurance, etc.</a:t>
            </a:r>
          </a:p>
          <a:p>
            <a:pPr lvl="1"/>
            <a:r>
              <a:rPr lang="en-US" dirty="0"/>
              <a:t>Enterprise networks</a:t>
            </a:r>
          </a:p>
          <a:p>
            <a:pPr lvl="2"/>
            <a:r>
              <a:rPr lang="en-US" dirty="0"/>
              <a:t>Impact analysis, </a:t>
            </a:r>
            <a:r>
              <a:rPr lang="en-US" dirty="0" err="1"/>
              <a:t>QoS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Identity management</a:t>
            </a:r>
          </a:p>
          <a:p>
            <a:pPr lvl="2"/>
            <a:r>
              <a:rPr lang="en-US" dirty="0"/>
              <a:t>Group management, provenance </a:t>
            </a:r>
          </a:p>
        </p:txBody>
      </p:sp>
      <p:pic>
        <p:nvPicPr>
          <p:cNvPr id="5" name="Imag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764703"/>
            <a:ext cx="2186325" cy="21573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CF5DC-2AD2-8940-A2F1-FDAD688C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B17B-FC60-3547-B0B2-BAB358FB2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Partitioning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75522"/>
            <a:ext cx="8229600" cy="1720788"/>
          </a:xfrm>
        </p:spPr>
        <p:txBody>
          <a:bodyPr>
            <a:normAutofit/>
          </a:bodyPr>
          <a:lstStyle/>
          <a:p>
            <a:r>
              <a:rPr lang="en-US" dirty="0"/>
              <a:t>Objective: get balanced partitions</a:t>
            </a:r>
          </a:p>
          <a:p>
            <a:pPr lvl="1"/>
            <a:r>
              <a:rPr lang="en-US" dirty="0"/>
              <a:t>NP-hard problem: no optimal algorithm</a:t>
            </a:r>
          </a:p>
          <a:p>
            <a:pPr lvl="1"/>
            <a:r>
              <a:rPr lang="en-US" dirty="0"/>
              <a:t>Solutions: approximate, heuristics,  based on the graph topology</a:t>
            </a:r>
          </a:p>
          <a:p>
            <a:pPr lvl="1"/>
            <a:r>
              <a:rPr lang="en-US" dirty="0"/>
              <a:t>See Chapter 10 for details on graph partitioning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DBF-AFF6-5245-94C1-947F7613F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C39B-5818-7E42-A924-36E9F684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sp>
        <p:nvSpPr>
          <p:cNvPr id="16" name="Ellipse 15"/>
          <p:cNvSpPr/>
          <p:nvPr/>
        </p:nvSpPr>
        <p:spPr bwMode="auto">
          <a:xfrm>
            <a:off x="2267744" y="1988840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Connecteur droit 16"/>
          <p:cNvCxnSpPr>
            <a:endCxn id="21" idx="2"/>
          </p:cNvCxnSpPr>
          <p:nvPr/>
        </p:nvCxnSpPr>
        <p:spPr bwMode="auto">
          <a:xfrm flipV="1">
            <a:off x="2627784" y="1880828"/>
            <a:ext cx="1512168" cy="25202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Ellipse 18"/>
          <p:cNvSpPr/>
          <p:nvPr/>
        </p:nvSpPr>
        <p:spPr bwMode="auto">
          <a:xfrm>
            <a:off x="3059832" y="2348880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979712" y="3212976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4139952" y="1700808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6012160" y="1700808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4860032" y="2204864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3923928" y="2924944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6084168" y="3140968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60032" y="2852936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4427984" y="3429000"/>
            <a:ext cx="360040" cy="360040"/>
          </a:xfrm>
          <a:prstGeom prst="ellipse">
            <a:avLst/>
          </a:prstGeom>
          <a:solidFill>
            <a:srgbClr val="3366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488" tIns="44450" rIns="90488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 bwMode="auto">
          <a:xfrm>
            <a:off x="4211960" y="3212976"/>
            <a:ext cx="396044" cy="36004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Connecteur droit 29"/>
          <p:cNvCxnSpPr>
            <a:stCxn id="21" idx="6"/>
            <a:endCxn id="22" idx="2"/>
          </p:cNvCxnSpPr>
          <p:nvPr/>
        </p:nvCxnSpPr>
        <p:spPr bwMode="auto">
          <a:xfrm>
            <a:off x="4499992" y="1880828"/>
            <a:ext cx="1512168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Connecteur droit 34"/>
          <p:cNvCxnSpPr>
            <a:endCxn id="22" idx="3"/>
          </p:cNvCxnSpPr>
          <p:nvPr/>
        </p:nvCxnSpPr>
        <p:spPr bwMode="auto">
          <a:xfrm flipV="1">
            <a:off x="5004048" y="2008121"/>
            <a:ext cx="1060839" cy="3767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Connecteur droit 36"/>
          <p:cNvCxnSpPr>
            <a:stCxn id="26" idx="0"/>
            <a:endCxn id="23" idx="4"/>
          </p:cNvCxnSpPr>
          <p:nvPr/>
        </p:nvCxnSpPr>
        <p:spPr bwMode="auto">
          <a:xfrm flipV="1">
            <a:off x="5040052" y="2564904"/>
            <a:ext cx="0" cy="28803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flipV="1">
            <a:off x="3275856" y="1988840"/>
            <a:ext cx="1044116" cy="504056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Connecteur droit 44"/>
          <p:cNvCxnSpPr>
            <a:stCxn id="16" idx="5"/>
          </p:cNvCxnSpPr>
          <p:nvPr/>
        </p:nvCxnSpPr>
        <p:spPr bwMode="auto">
          <a:xfrm>
            <a:off x="2575057" y="2296153"/>
            <a:ext cx="628791" cy="268751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onnecteur droit 46"/>
          <p:cNvCxnSpPr>
            <a:stCxn id="20" idx="7"/>
          </p:cNvCxnSpPr>
          <p:nvPr/>
        </p:nvCxnSpPr>
        <p:spPr bwMode="auto">
          <a:xfrm flipV="1">
            <a:off x="2287025" y="2636912"/>
            <a:ext cx="916823" cy="628791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Connecteur droit 48"/>
          <p:cNvCxnSpPr>
            <a:endCxn id="24" idx="2"/>
          </p:cNvCxnSpPr>
          <p:nvPr/>
        </p:nvCxnSpPr>
        <p:spPr bwMode="auto">
          <a:xfrm flipV="1">
            <a:off x="2123728" y="3104964"/>
            <a:ext cx="1800200" cy="28803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Connecteur droit 50"/>
          <p:cNvCxnSpPr>
            <a:stCxn id="19" idx="5"/>
          </p:cNvCxnSpPr>
          <p:nvPr/>
        </p:nvCxnSpPr>
        <p:spPr bwMode="auto">
          <a:xfrm>
            <a:off x="3367145" y="2656193"/>
            <a:ext cx="700799" cy="340759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onnecteur droit 52"/>
          <p:cNvCxnSpPr>
            <a:endCxn id="26" idx="2"/>
          </p:cNvCxnSpPr>
          <p:nvPr/>
        </p:nvCxnSpPr>
        <p:spPr bwMode="auto">
          <a:xfrm flipV="1">
            <a:off x="4139952" y="3032956"/>
            <a:ext cx="720080" cy="7200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onnecteur droit 54"/>
          <p:cNvCxnSpPr>
            <a:endCxn id="25" idx="2"/>
          </p:cNvCxnSpPr>
          <p:nvPr/>
        </p:nvCxnSpPr>
        <p:spPr bwMode="auto">
          <a:xfrm>
            <a:off x="5148064" y="3032956"/>
            <a:ext cx="936104" cy="288032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Connecteur droit 56"/>
          <p:cNvCxnSpPr/>
          <p:nvPr/>
        </p:nvCxnSpPr>
        <p:spPr bwMode="auto">
          <a:xfrm flipV="1">
            <a:off x="4716016" y="3356992"/>
            <a:ext cx="1512168" cy="25202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4" name="Grouper 63"/>
          <p:cNvGrpSpPr/>
          <p:nvPr/>
        </p:nvGrpSpPr>
        <p:grpSpPr>
          <a:xfrm>
            <a:off x="1763688" y="1556792"/>
            <a:ext cx="4968552" cy="2304256"/>
            <a:chOff x="1763688" y="1556792"/>
            <a:chExt cx="4968552" cy="2304256"/>
          </a:xfrm>
        </p:grpSpPr>
        <p:sp>
          <p:nvSpPr>
            <p:cNvPr id="65" name="Rectangle 64"/>
            <p:cNvSpPr/>
            <p:nvPr/>
          </p:nvSpPr>
          <p:spPr bwMode="auto">
            <a:xfrm>
              <a:off x="1763688" y="1556792"/>
              <a:ext cx="4968552" cy="230425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292080" y="1556792"/>
              <a:ext cx="1440160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292080" y="2708920"/>
              <a:ext cx="1440160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1763688" y="1556792"/>
            <a:ext cx="4968552" cy="2304256"/>
            <a:chOff x="1763688" y="1556792"/>
            <a:chExt cx="4968552" cy="2304256"/>
          </a:xfrm>
        </p:grpSpPr>
        <p:sp>
          <p:nvSpPr>
            <p:cNvPr id="69" name="Rectangle 68"/>
            <p:cNvSpPr/>
            <p:nvPr/>
          </p:nvSpPr>
          <p:spPr bwMode="auto">
            <a:xfrm>
              <a:off x="3707904" y="1556792"/>
              <a:ext cx="3024336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707904" y="2708920"/>
              <a:ext cx="3024336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grpSp>
          <p:nvGrpSpPr>
            <p:cNvPr id="71" name="Grouper 70"/>
            <p:cNvGrpSpPr/>
            <p:nvPr/>
          </p:nvGrpSpPr>
          <p:grpSpPr>
            <a:xfrm>
              <a:off x="1763688" y="1556792"/>
              <a:ext cx="4968552" cy="2304256"/>
              <a:chOff x="1763688" y="1556792"/>
              <a:chExt cx="4968552" cy="2304256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1763688" y="1556792"/>
                <a:ext cx="4968552" cy="230425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0488" tIns="44450" rIns="90488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707904" y="1556792"/>
                <a:ext cx="3024336" cy="11521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0488" tIns="44450" rIns="90488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707904" y="2708920"/>
                <a:ext cx="3024336" cy="11521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0488" tIns="44450" rIns="90488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9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400" y="1298574"/>
            <a:ext cx="6756400" cy="5178426"/>
          </a:xfrm>
        </p:spPr>
        <p:txBody>
          <a:bodyPr>
            <a:normAutofit/>
          </a:bodyPr>
          <a:lstStyle/>
          <a:p>
            <a:r>
              <a:rPr lang="en-US" dirty="0"/>
              <a:t>Direct support of graphs</a:t>
            </a:r>
          </a:p>
          <a:p>
            <a:pPr lvl="1"/>
            <a:r>
              <a:rPr lang="en-US" dirty="0"/>
              <a:t>Data model, API, query language</a:t>
            </a:r>
          </a:p>
          <a:p>
            <a:pPr lvl="1"/>
            <a:r>
              <a:rPr lang="en-US" dirty="0"/>
              <a:t>Implemented by linked lists on disk</a:t>
            </a:r>
          </a:p>
          <a:p>
            <a:pPr lvl="1"/>
            <a:r>
              <a:rPr lang="en-US" dirty="0"/>
              <a:t>Optimized for graph processing</a:t>
            </a:r>
          </a:p>
          <a:p>
            <a:pPr lvl="1"/>
            <a:r>
              <a:rPr lang="en-US" dirty="0"/>
              <a:t>Transactions</a:t>
            </a:r>
          </a:p>
          <a:p>
            <a:r>
              <a:rPr lang="en-US" dirty="0"/>
              <a:t>Implemented on SN cluster</a:t>
            </a:r>
          </a:p>
          <a:p>
            <a:pPr lvl="1"/>
            <a:r>
              <a:rPr lang="en-US" dirty="0"/>
              <a:t>Asymmetric replication</a:t>
            </a:r>
          </a:p>
          <a:p>
            <a:pPr lvl="1"/>
            <a:r>
              <a:rPr lang="en-US" dirty="0"/>
              <a:t>But no graph partitioning</a:t>
            </a:r>
          </a:p>
          <a:p>
            <a:pPr lvl="2"/>
            <a:r>
              <a:rPr lang="en-US" dirty="0"/>
              <a:t>Planned for a future version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08304" y="2060848"/>
            <a:ext cx="1224706" cy="966936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7380312" y="2307704"/>
            <a:ext cx="1143000" cy="609600"/>
            <a:chOff x="4038600" y="3657600"/>
            <a:chExt cx="1143000" cy="609600"/>
          </a:xfrm>
        </p:grpSpPr>
        <p:sp>
          <p:nvSpPr>
            <p:cNvPr id="30" name="Ellipse 29"/>
            <p:cNvSpPr/>
            <p:nvPr/>
          </p:nvSpPr>
          <p:spPr bwMode="auto">
            <a:xfrm>
              <a:off x="4038600" y="36576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1" name="Ellipse 30"/>
            <p:cNvSpPr/>
            <p:nvPr/>
          </p:nvSpPr>
          <p:spPr bwMode="auto">
            <a:xfrm>
              <a:off x="4724400" y="40386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4495800" y="37338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4267200" y="40386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4" name="Ellipse 33"/>
            <p:cNvSpPr/>
            <p:nvPr/>
          </p:nvSpPr>
          <p:spPr bwMode="auto">
            <a:xfrm>
              <a:off x="4953000" y="3657600"/>
              <a:ext cx="228600" cy="228600"/>
            </a:xfrm>
            <a:prstGeom prst="ellipse">
              <a:avLst/>
            </a:prstGeom>
            <a:solidFill>
              <a:srgbClr val="3366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0488" tIns="44450" rIns="90488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cxnSp>
          <p:nvCxnSpPr>
            <p:cNvPr id="35" name="Connecteur droit 34"/>
            <p:cNvCxnSpPr>
              <a:stCxn id="30" idx="6"/>
            </p:cNvCxnSpPr>
            <p:nvPr/>
          </p:nvCxnSpPr>
          <p:spPr bwMode="auto">
            <a:xfrm>
              <a:off x="4267200" y="3771900"/>
              <a:ext cx="304800" cy="3810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Connecteur droit 35"/>
            <p:cNvCxnSpPr>
              <a:stCxn id="30" idx="5"/>
              <a:endCxn id="33" idx="0"/>
            </p:cNvCxnSpPr>
            <p:nvPr/>
          </p:nvCxnSpPr>
          <p:spPr bwMode="auto">
            <a:xfrm rot="16200000" flipH="1">
              <a:off x="4214672" y="3871772"/>
              <a:ext cx="185878" cy="14777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 rot="16200000" flipH="1">
              <a:off x="4629150" y="3905250"/>
              <a:ext cx="185878" cy="14777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Connecteur droit 37"/>
            <p:cNvCxnSpPr>
              <a:endCxn id="31" idx="7"/>
            </p:cNvCxnSpPr>
            <p:nvPr/>
          </p:nvCxnSpPr>
          <p:spPr bwMode="auto">
            <a:xfrm rot="5400000">
              <a:off x="4862372" y="3867150"/>
              <a:ext cx="262078" cy="14777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flipV="1">
              <a:off x="4648200" y="3810000"/>
              <a:ext cx="338278" cy="4272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813C-5586-084E-9166-5A4298C45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17F7E-4DA3-254F-A36B-CBE4C732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F2BDAD43-0C17-534B-A790-67AD501E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12" y="216717"/>
            <a:ext cx="19812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NoSQL, NewSQL and Polystores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Motivations</a:t>
            </a:r>
          </a:p>
          <a:p>
            <a:pPr lvl="1"/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NoSQL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 err="1">
                <a:solidFill>
                  <a:srgbClr val="1771A9"/>
                </a:solidFill>
                <a:cs typeface="Arial" panose="020B0604020202020204" pitchFamily="34" charset="0"/>
              </a:rPr>
              <a:t>NewSQL</a:t>
            </a: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Polystores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– data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5800" y="1295400"/>
            <a:ext cx="4648200" cy="4572000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fr-FR" dirty="0">
                <a:solidFill>
                  <a:srgbClr val="0000FF"/>
                </a:solidFill>
              </a:rPr>
              <a:t>A </a:t>
            </a:r>
            <a:r>
              <a:rPr lang="fr-FR" dirty="0" err="1">
                <a:solidFill>
                  <a:srgbClr val="0000FF"/>
                </a:solidFill>
              </a:rPr>
              <a:t>Neo</a:t>
            </a:r>
            <a:r>
              <a:rPr lang="fr-FR" dirty="0">
                <a:solidFill>
                  <a:srgbClr val="0000FF"/>
                </a:solidFill>
              </a:rPr>
              <a:t> transaction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r>
              <a:rPr lang="fr-FR" dirty="0" err="1"/>
              <a:t>NeoService</a:t>
            </a:r>
            <a:r>
              <a:rPr lang="fr-FR" dirty="0"/>
              <a:t> </a:t>
            </a:r>
            <a:r>
              <a:rPr lang="fr-FR" dirty="0" err="1"/>
              <a:t>neo</a:t>
            </a:r>
            <a:r>
              <a:rPr lang="fr-FR" dirty="0"/>
              <a:t> = … // </a:t>
            </a:r>
            <a:r>
              <a:rPr lang="fr-FR" dirty="0" err="1"/>
              <a:t>factory</a:t>
            </a:r>
            <a:endParaRPr lang="fr-FR" dirty="0"/>
          </a:p>
          <a:p>
            <a:pPr lvl="1">
              <a:buNone/>
            </a:pPr>
            <a:r>
              <a:rPr lang="fr-FR" dirty="0"/>
              <a:t>Transaction </a:t>
            </a:r>
            <a:r>
              <a:rPr lang="fr-FR" dirty="0" err="1"/>
              <a:t>tx</a:t>
            </a:r>
            <a:r>
              <a:rPr lang="fr-FR" dirty="0"/>
              <a:t> = </a:t>
            </a:r>
            <a:r>
              <a:rPr lang="fr-FR" dirty="0" err="1"/>
              <a:t>neo.beginTx</a:t>
            </a:r>
            <a:r>
              <a:rPr lang="fr-FR" dirty="0"/>
              <a:t>();</a:t>
            </a:r>
          </a:p>
          <a:p>
            <a:pPr lvl="1">
              <a:buNone/>
            </a:pPr>
            <a:r>
              <a:rPr lang="fr-FR" dirty="0" err="1"/>
              <a:t>Node</a:t>
            </a:r>
            <a:r>
              <a:rPr lang="fr-FR" dirty="0"/>
              <a:t> n1 = </a:t>
            </a:r>
            <a:r>
              <a:rPr lang="fr-FR" dirty="0" err="1"/>
              <a:t>neo.CreateNode</a:t>
            </a:r>
            <a:r>
              <a:rPr lang="fr-FR" dirty="0"/>
              <a:t>();</a:t>
            </a:r>
          </a:p>
          <a:p>
            <a:pPr lvl="1">
              <a:buNone/>
            </a:pPr>
            <a:r>
              <a:rPr lang="fr-FR" dirty="0"/>
              <a:t>n1.setProperty("name", "Bob");</a:t>
            </a:r>
          </a:p>
          <a:p>
            <a:pPr lvl="1">
              <a:buNone/>
            </a:pPr>
            <a:r>
              <a:rPr lang="fr-FR" dirty="0"/>
              <a:t>n1.setProperty("age", 35);</a:t>
            </a:r>
          </a:p>
          <a:p>
            <a:pPr lvl="1">
              <a:buNone/>
            </a:pPr>
            <a:r>
              <a:rPr lang="fr-FR" dirty="0" err="1"/>
              <a:t>Node</a:t>
            </a:r>
            <a:r>
              <a:rPr lang="fr-FR" dirty="0"/>
              <a:t> n2 = </a:t>
            </a:r>
            <a:r>
              <a:rPr lang="fr-FR" dirty="0" err="1"/>
              <a:t>neo.createNode</a:t>
            </a:r>
            <a:r>
              <a:rPr lang="fr-FR" dirty="0"/>
              <a:t>();</a:t>
            </a:r>
          </a:p>
          <a:p>
            <a:pPr lvl="1">
              <a:buNone/>
            </a:pPr>
            <a:r>
              <a:rPr lang="fr-FR" dirty="0"/>
              <a:t>n2.setProperty("name", "Mary");</a:t>
            </a:r>
          </a:p>
          <a:p>
            <a:pPr lvl="1">
              <a:buNone/>
            </a:pPr>
            <a:r>
              <a:rPr lang="fr-FR" dirty="0"/>
              <a:t>n1.setProperty("age", 29);</a:t>
            </a:r>
          </a:p>
          <a:p>
            <a:pPr lvl="1">
              <a:buNone/>
            </a:pPr>
            <a:r>
              <a:rPr lang="fr-FR" dirty="0"/>
              <a:t>n1.setProperty("job", "</a:t>
            </a:r>
            <a:r>
              <a:rPr lang="fr-FR" dirty="0" err="1"/>
              <a:t>engineer</a:t>
            </a:r>
            <a:r>
              <a:rPr lang="fr-FR" dirty="0"/>
              <a:t>");</a:t>
            </a:r>
          </a:p>
          <a:p>
            <a:pPr lvl="1">
              <a:buNone/>
            </a:pPr>
            <a:r>
              <a:rPr lang="fr-FR" dirty="0"/>
              <a:t>n1.createRelationshipTo(n2, </a:t>
            </a:r>
            <a:r>
              <a:rPr lang="fr-FR" dirty="0" err="1"/>
              <a:t>RelTypes.friend</a:t>
            </a:r>
            <a:r>
              <a:rPr lang="fr-FR" dirty="0"/>
              <a:t>);</a:t>
            </a:r>
          </a:p>
          <a:p>
            <a:pPr lvl="1">
              <a:buNone/>
            </a:pPr>
            <a:r>
              <a:rPr lang="fr-FR" dirty="0" err="1"/>
              <a:t>tx.Commit</a:t>
            </a:r>
            <a:r>
              <a:rPr lang="fr-FR" dirty="0"/>
              <a:t>();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4BA5-4843-1341-AAF2-C9137A59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B1A4-41EF-1E44-8E03-13E68DF4D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94CC47DB-A7C9-1B4C-9525-84EF3ECE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3243698" cy="2736304"/>
          </a:xfrm>
          <a:prstGeom prst="rect">
            <a:avLst/>
          </a:prstGeom>
        </p:spPr>
      </p:pic>
      <p:pic>
        <p:nvPicPr>
          <p:cNvPr id="18" name="Picture 1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05E6452-2A14-E440-A83B-803EA3A9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12" y="216717"/>
            <a:ext cx="1981200" cy="792480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7544" y="1384176"/>
            <a:ext cx="3898776" cy="17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/>
              <a:t>Nodes</a:t>
            </a:r>
          </a:p>
          <a:p>
            <a:r>
              <a:rPr lang="en-US"/>
              <a:t>Links between nodes</a:t>
            </a:r>
          </a:p>
          <a:p>
            <a:r>
              <a:rPr lang="en-US"/>
              <a:t>Properties on nodes and links</a:t>
            </a:r>
          </a:p>
        </p:txBody>
      </p:sp>
    </p:spTree>
    <p:extLst>
      <p:ext uri="{BB962C8B-B14F-4D97-AF65-F5344CB8AC3E}">
        <p14:creationId xmlns:p14="http://schemas.microsoft.com/office/powerpoint/2010/main" val="289619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- languages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7200" y="1600200"/>
            <a:ext cx="4876800" cy="400592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>
                <a:solidFill>
                  <a:srgbClr val="0000FF"/>
                </a:solidFill>
              </a:rPr>
              <a:t>Example Cypher query that returns the (indirect) friends of Bob whose name starts with "M"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MATCH bob-[:friend]-&gt;()-[:friend]-&gt;follower</a:t>
            </a:r>
          </a:p>
          <a:p>
            <a:pPr lvl="1">
              <a:buNone/>
            </a:pPr>
            <a:r>
              <a:rPr lang="en-US"/>
              <a:t>WHERE bob.name=''Bob'' AND follower.name =~ ''M.*''</a:t>
            </a:r>
          </a:p>
          <a:p>
            <a:pPr lvl="1">
              <a:buNone/>
            </a:pPr>
            <a:r>
              <a:rPr lang="en-US"/>
              <a:t>RETURN bob, follower.name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74159-8345-AA48-83AC-257DCFB9A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C9F2-D7F8-FC43-AB2D-3F50F5D8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455F5EB-1E34-CD4F-86B6-5F4C6B4B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2" y="216717"/>
            <a:ext cx="1981200" cy="79248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57200" y="1600200"/>
            <a:ext cx="3898776" cy="29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/>
              <a:t>Java API (navigational)</a:t>
            </a:r>
          </a:p>
          <a:p>
            <a:r>
              <a:rPr lang="en-US"/>
              <a:t>Cypher query language</a:t>
            </a:r>
          </a:p>
          <a:p>
            <a:pPr lvl="1"/>
            <a:r>
              <a:rPr lang="en-US"/>
              <a:t>Queries and updates with graph traversals</a:t>
            </a:r>
          </a:p>
          <a:p>
            <a:r>
              <a:rPr lang="en-US"/>
              <a:t>Support of SparQL for RDF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5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Neo4J –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B5394-6414-5F4F-8225-A9FABAF8D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D2B6-9A47-934E-864E-6EB553F14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5CBA317-25F6-A848-9F92-CDA3D721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3082"/>
            <a:ext cx="5976664" cy="3812142"/>
          </a:xfrm>
          <a:prstGeom prst="rect">
            <a:avLst/>
          </a:prstGeom>
        </p:spPr>
      </p:pic>
      <p:pic>
        <p:nvPicPr>
          <p:cNvPr id="76" name="Picture 7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027D018-F581-8C40-A792-28B70008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12" y="216717"/>
            <a:ext cx="19812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4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Multimodel Stores: OrientDB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Integration of key-value, document and graph</a:t>
            </a:r>
          </a:p>
          <a:p>
            <a:pPr lvl="1"/>
            <a:r>
              <a:rPr lang="en-US"/>
              <a:t>Extension of an objet model, with direct connections between objects/nodes </a:t>
            </a:r>
          </a:p>
          <a:p>
            <a:pPr lvl="1"/>
            <a:r>
              <a:rPr lang="en-US"/>
              <a:t>SQL extended with graph traversals</a:t>
            </a:r>
          </a:p>
          <a:p>
            <a:r>
              <a:rPr lang="en-US"/>
              <a:t>Distributed architecture</a:t>
            </a:r>
          </a:p>
          <a:p>
            <a:pPr lvl="1"/>
            <a:r>
              <a:rPr lang="en-US"/>
              <a:t>Graph partitioning in a cluster</a:t>
            </a:r>
          </a:p>
          <a:p>
            <a:pPr lvl="1"/>
            <a:r>
              <a:rPr lang="en-US"/>
              <a:t>Symmetric replication between data centers</a:t>
            </a:r>
          </a:p>
          <a:p>
            <a:pPr lvl="1"/>
            <a:r>
              <a:rPr lang="en-US"/>
              <a:t>ACID transactions </a:t>
            </a:r>
          </a:p>
          <a:p>
            <a:pPr lvl="1"/>
            <a:r>
              <a:rPr lang="en-US"/>
              <a:t>Web technologies: JSON,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12BD-229E-FD46-9874-1E7DFD207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A1394-F9D4-3342-B9AC-9B677F6F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5B20B4-3238-F744-8A87-840DDB23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40495"/>
            <a:ext cx="1885330" cy="8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9990"/>
              </p:ext>
            </p:extLst>
          </p:nvPr>
        </p:nvGraphicFramePr>
        <p:xfrm>
          <a:off x="323529" y="1046163"/>
          <a:ext cx="8208912" cy="5124999"/>
        </p:xfrm>
        <a:graphic>
          <a:graphicData uri="http://schemas.openxmlformats.org/drawingml/2006/table">
            <a:tbl>
              <a:tblPr/>
              <a:tblGrid>
                <a:gridCol w="125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Vendor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Amazon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DynamoDB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Proprietary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Cassandra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Accumulo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Open source, Orig. Facebook</a:t>
                      </a:r>
                      <a:endParaRPr kumimoji="0" lang="en-US" sz="16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source, </a:t>
                      </a: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Orig. NSA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Couchbase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KV,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Origin: MemBase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Bigtable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Proprietary, patents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FaceBook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RocksDB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Hadoop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source, </a:t>
                      </a: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Orig. Yahoo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LinkedIn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Voldemort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 transactions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10gen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MongoDB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Oracle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Based on BerkeleyDB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OrientDB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Graph, KV,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Open source, ACID </a:t>
                      </a: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Neo4J.org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Neo4J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Graph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source, ACID transactions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Ubuntu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CouchDB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E03B8-D5D0-9E47-AB92-D1AF2A87B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43D29-B68B-A149-8A79-E6F05176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5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NoSQL, NewSQL and Polystores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Motivations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NoSQL systems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NewSQL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Polystores</a:t>
            </a:r>
          </a:p>
          <a:p>
            <a:pPr lvl="1"/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7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NewSQL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955" y="1264138"/>
            <a:ext cx="8507045" cy="5441461"/>
          </a:xfrm>
        </p:spPr>
        <p:txBody>
          <a:bodyPr>
            <a:normAutofit/>
          </a:bodyPr>
          <a:lstStyle/>
          <a:p>
            <a:r>
              <a:rPr lang="en-US" dirty="0"/>
              <a:t>Pros </a:t>
            </a:r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Often by relaxing strong consistency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Practical APIs for programming</a:t>
            </a:r>
          </a:p>
          <a:p>
            <a:r>
              <a:rPr lang="en-US" dirty="0"/>
              <a:t>Pros Relational</a:t>
            </a:r>
          </a:p>
          <a:p>
            <a:pPr lvl="1"/>
            <a:r>
              <a:rPr lang="en-US" dirty="0"/>
              <a:t>Strong consistency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Standard SQL</a:t>
            </a:r>
          </a:p>
          <a:p>
            <a:pPr lvl="2"/>
            <a:r>
              <a:rPr lang="en-US" dirty="0"/>
              <a:t>Makes it easy for tool vendors (BI, analytics, </a:t>
            </a:r>
            <a:r>
              <a:rPr lang="is-IS" dirty="0"/>
              <a:t>…)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NewSQL</a:t>
            </a:r>
            <a:r>
              <a:rPr lang="en-US" dirty="0"/>
              <a:t> = </a:t>
            </a:r>
            <a:r>
              <a:rPr lang="en-US" dirty="0" err="1"/>
              <a:t>NoSQL</a:t>
            </a:r>
            <a:r>
              <a:rPr lang="en-US" dirty="0"/>
              <a:t>/relational hybrid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D475E3-A5EC-C049-B350-4F5D1C97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53828-9010-C24F-B2E3-1CD599C8B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3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F1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8748464" cy="5472608"/>
          </a:xfrm>
        </p:spPr>
        <p:txBody>
          <a:bodyPr>
            <a:normAutofit/>
          </a:bodyPr>
          <a:lstStyle/>
          <a:p>
            <a:r>
              <a:rPr lang="en-US" dirty="0"/>
              <a:t>F1 inspired by the term </a:t>
            </a:r>
            <a:r>
              <a:rPr lang="en-US" i="1" dirty="0"/>
              <a:t>hybrid filial 1 </a:t>
            </a:r>
            <a:r>
              <a:rPr lang="en-US" dirty="0"/>
              <a:t>in genetics</a:t>
            </a:r>
          </a:p>
          <a:p>
            <a:pPr lvl="1"/>
            <a:r>
              <a:rPr lang="en-US" dirty="0"/>
              <a:t>For the </a:t>
            </a:r>
            <a:r>
              <a:rPr lang="en-US" dirty="0" err="1"/>
              <a:t>AdWords</a:t>
            </a:r>
            <a:r>
              <a:rPr lang="en-US" dirty="0"/>
              <a:t> killer app</a:t>
            </a:r>
          </a:p>
          <a:p>
            <a:pPr lvl="2"/>
            <a:r>
              <a:rPr lang="en-US" dirty="0"/>
              <a:t>More than 100 Terabytes, 100K requests per sec</a:t>
            </a:r>
          </a:p>
          <a:p>
            <a:pPr lvl="2"/>
            <a:r>
              <a:rPr lang="en-US" dirty="0"/>
              <a:t>Scalability problem with the MySQL / cluster solution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"F1 combines high availability, the scalability of </a:t>
            </a:r>
            <a:r>
              <a:rPr lang="en-US" dirty="0" err="1"/>
              <a:t>NoSQL</a:t>
            </a:r>
            <a:r>
              <a:rPr lang="en-US" dirty="0"/>
              <a:t> systems like </a:t>
            </a:r>
            <a:r>
              <a:rPr lang="en-US" dirty="0" err="1"/>
              <a:t>Bigtable</a:t>
            </a:r>
            <a:r>
              <a:rPr lang="en-US" dirty="0"/>
              <a:t>, and the consistency and usability of traditional SQL databases."</a:t>
            </a:r>
          </a:p>
          <a:p>
            <a:r>
              <a:rPr lang="en-US" dirty="0"/>
              <a:t>Geographic distribution of the data centers</a:t>
            </a:r>
          </a:p>
          <a:p>
            <a:pPr lvl="1"/>
            <a:r>
              <a:rPr lang="en-US" dirty="0"/>
              <a:t>Synchronous replication between data centers for high availability</a:t>
            </a:r>
          </a:p>
          <a:p>
            <a:pPr lvl="1"/>
            <a:r>
              <a:rPr lang="en-US" dirty="0" err="1"/>
              <a:t>Sharding</a:t>
            </a:r>
            <a:r>
              <a:rPr lang="en-US" dirty="0"/>
              <a:t> and parallel processing within data center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08586-3A45-1D47-BB4B-35D278642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D4826-718E-704E-9AA3-62B256D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04664"/>
            <a:ext cx="1552009" cy="4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Based on Spanner, a large scale distributed system</a:t>
            </a:r>
          </a:p>
          <a:p>
            <a:pPr marL="457200" lvl="1" indent="0">
              <a:buNone/>
            </a:pPr>
            <a:r>
              <a:rPr lang="en-US"/>
              <a:t>Synchronous replication between data centers with Paxos</a:t>
            </a:r>
          </a:p>
          <a:p>
            <a:pPr lvl="1"/>
            <a:r>
              <a:rPr lang="en-US"/>
              <a:t>Load balancing between F1 servers</a:t>
            </a:r>
          </a:p>
          <a:p>
            <a:pPr lvl="2"/>
            <a:r>
              <a:rPr lang="en-US"/>
              <a:t>Favor the geographical zone of the client</a:t>
            </a:r>
          </a:p>
          <a:p>
            <a:r>
              <a:rPr lang="en-US"/>
              <a:t>Different levels of consistency</a:t>
            </a:r>
          </a:p>
          <a:p>
            <a:pPr lvl="1"/>
            <a:r>
              <a:rPr lang="en-US"/>
              <a:t>ACID transactions </a:t>
            </a:r>
          </a:p>
          <a:p>
            <a:pPr lvl="1"/>
            <a:r>
              <a:rPr lang="en-US" i="1"/>
              <a:t>Snapshot</a:t>
            </a:r>
            <a:r>
              <a:rPr lang="en-US"/>
              <a:t> (read only) transactions</a:t>
            </a:r>
          </a:p>
          <a:p>
            <a:pPr lvl="2"/>
            <a:r>
              <a:rPr lang="en-US"/>
              <a:t>Based on data versioning</a:t>
            </a:r>
          </a:p>
          <a:p>
            <a:pPr lvl="1"/>
            <a:r>
              <a:rPr lang="en-US"/>
              <a:t>Optimistic transactions (read without locking, then write)</a:t>
            </a:r>
          </a:p>
          <a:p>
            <a:pPr lvl="2"/>
            <a:r>
              <a:rPr lang="en-US"/>
              <a:t>Validation phase to detect conflicts and abort conflicting transactions</a:t>
            </a:r>
          </a:p>
          <a:p>
            <a:r>
              <a:rPr lang="en-US"/>
              <a:t>Two interfaces</a:t>
            </a:r>
          </a:p>
          <a:p>
            <a:pPr lvl="1"/>
            <a:r>
              <a:rPr lang="en-US"/>
              <a:t>SQL</a:t>
            </a:r>
          </a:p>
          <a:p>
            <a:pPr lvl="1"/>
            <a:r>
              <a:rPr lang="en-US"/>
              <a:t>NoSQL key-value interface</a:t>
            </a:r>
          </a:p>
          <a:p>
            <a:r>
              <a:rPr lang="en-US"/>
              <a:t>Hierarchical relational storage</a:t>
            </a:r>
          </a:p>
          <a:p>
            <a:pPr lvl="1"/>
            <a:r>
              <a:rPr lang="en-US"/>
              <a:t>Precomputed joins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57FC2-DE18-DA49-A29C-15A7A06F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63A7B-D9A8-054F-A558-33E5B8968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6" name="Image 5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04664"/>
            <a:ext cx="1552009" cy="4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5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LeanXcale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SQL/JSON DBMS</a:t>
            </a:r>
          </a:p>
          <a:p>
            <a:pPr lvl="1"/>
            <a:r>
              <a:rPr lang="en-US" dirty="0"/>
              <a:t>Access from a JDBC driver</a:t>
            </a:r>
          </a:p>
          <a:p>
            <a:r>
              <a:rPr lang="en-US" dirty="0"/>
              <a:t>Key-value store (</a:t>
            </a:r>
            <a:r>
              <a:rPr lang="en-US" dirty="0" err="1"/>
              <a:t>KiVi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Dual SQL/KV interface over relational data with efficiency, elasticity, high availability, indexing,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Fast, parallel data ingestion</a:t>
            </a:r>
          </a:p>
          <a:p>
            <a:pPr lvl="1"/>
            <a:r>
              <a:rPr lang="en-US" dirty="0" err="1"/>
              <a:t>Polystore</a:t>
            </a:r>
            <a:r>
              <a:rPr lang="en-US" dirty="0"/>
              <a:t> access: HDFS,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OLAP parallel processing</a:t>
            </a:r>
          </a:p>
          <a:p>
            <a:pPr lvl="1"/>
            <a:r>
              <a:rPr lang="en-US" dirty="0"/>
              <a:t>Based on the Apache Calcite optimizer</a:t>
            </a:r>
          </a:p>
          <a:p>
            <a:pPr lvl="1"/>
            <a:r>
              <a:rPr lang="en-US" dirty="0"/>
              <a:t>Extensive push down of operators to </a:t>
            </a:r>
            <a:r>
              <a:rPr lang="en-US" dirty="0" err="1"/>
              <a:t>KiVi</a:t>
            </a:r>
            <a:endParaRPr lang="en-US" dirty="0"/>
          </a:p>
          <a:p>
            <a:r>
              <a:rPr lang="en-US" dirty="0"/>
              <a:t>Ultra-scalable transaction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A76EC-AF21-8546-A36D-751AF5B55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5DB9B-0F3F-A346-8089-04EED640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  <p:pic>
        <p:nvPicPr>
          <p:cNvPr id="6" name="Image 5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26" y="404664"/>
            <a:ext cx="228281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Trends</a:t>
            </a:r>
          </a:p>
          <a:p>
            <a:pPr lvl="1"/>
            <a:r>
              <a:rPr lang="en-US" dirty="0"/>
              <a:t>Big data</a:t>
            </a:r>
          </a:p>
          <a:p>
            <a:pPr lvl="2"/>
            <a:r>
              <a:rPr lang="en-US" dirty="0"/>
              <a:t>Unstructured data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interconnexion</a:t>
            </a:r>
            <a:endParaRPr lang="en-US" dirty="0"/>
          </a:p>
          <a:p>
            <a:pPr lvl="2"/>
            <a:r>
              <a:rPr lang="en-US" dirty="0"/>
              <a:t>Hyperlinks, tags, blogs, etc.</a:t>
            </a:r>
          </a:p>
          <a:p>
            <a:pPr lvl="1"/>
            <a:r>
              <a:rPr lang="en-US" dirty="0"/>
              <a:t>Very high scalability</a:t>
            </a:r>
          </a:p>
          <a:p>
            <a:pPr lvl="2"/>
            <a:r>
              <a:rPr lang="en-US" dirty="0"/>
              <a:t>Data size, numbers of users</a:t>
            </a:r>
          </a:p>
          <a:p>
            <a:r>
              <a:rPr lang="en-US" dirty="0"/>
              <a:t>Limits of relational DBMSs (SQL)</a:t>
            </a:r>
          </a:p>
          <a:p>
            <a:pPr lvl="1"/>
            <a:r>
              <a:rPr lang="en-US" dirty="0"/>
              <a:t>Need for skilled DBA and well-defined schemas</a:t>
            </a:r>
          </a:p>
          <a:p>
            <a:pPr lvl="1"/>
            <a:r>
              <a:rPr lang="en-US" dirty="0"/>
              <a:t>SQL and complex tuning</a:t>
            </a:r>
          </a:p>
          <a:p>
            <a:pPr lvl="1"/>
            <a:r>
              <a:rPr lang="en-US" dirty="0"/>
              <a:t>Hard to make updates scalable</a:t>
            </a:r>
          </a:p>
          <a:p>
            <a:pPr lvl="2"/>
            <a:r>
              <a:rPr lang="en-US" dirty="0"/>
              <a:t>Parallel RDBMS use a shared-disk for OLTP</a:t>
            </a:r>
          </a:p>
          <a:p>
            <a:pPr lvl="0"/>
            <a:r>
              <a:rPr lang="fr-FR" dirty="0"/>
              <a:t>The CAP </a:t>
            </a:r>
            <a:r>
              <a:rPr lang="fr-FR" dirty="0" err="1"/>
              <a:t>theorem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4E01-B4E7-C447-ADA2-43442C00D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BC7CB-513A-6E49-A7B2-525560771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8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</a:p>
        </p:txBody>
      </p:sp>
      <p:pic>
        <p:nvPicPr>
          <p:cNvPr id="3" name="Image 2" descr="PastedGraphic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" y="1614616"/>
            <a:ext cx="7772400" cy="401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BFA2C-AB86-4E46-821E-3A179BCD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708F9-57CF-A14C-A212-707A150E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  <p:pic>
        <p:nvPicPr>
          <p:cNvPr id="6" name="Image 5" descr="Unkn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26" y="404664"/>
            <a:ext cx="228281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6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 idx="4294967295"/>
          </p:nvPr>
        </p:nvSpPr>
        <p:spPr>
          <a:xfrm>
            <a:off x="405780" y="332656"/>
            <a:ext cx="8525128" cy="679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00B0D8"/>
              </a:buClr>
              <a:buSzPct val="25000"/>
              <a:buFont typeface="Roboto"/>
              <a:buNone/>
            </a:pPr>
            <a:r>
              <a:rPr lang="en-US" b="0" i="0" u="none" strike="noStrike" cap="none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Transaction Processing</a:t>
            </a:r>
          </a:p>
        </p:txBody>
      </p:sp>
      <p:cxnSp>
        <p:nvCxnSpPr>
          <p:cNvPr id="626" name="Shape 626"/>
          <p:cNvCxnSpPr/>
          <p:nvPr/>
        </p:nvCxnSpPr>
        <p:spPr>
          <a:xfrm>
            <a:off x="6127380" y="2941282"/>
            <a:ext cx="28895" cy="2961036"/>
          </a:xfrm>
          <a:prstGeom prst="straightConnector1">
            <a:avLst/>
          </a:prstGeom>
          <a:noFill/>
          <a:ln w="28575" cap="flat" cmpd="sng">
            <a:solidFill>
              <a:srgbClr val="00708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28" name="Shape 628"/>
          <p:cNvSpPr txBox="1"/>
          <p:nvPr/>
        </p:nvSpPr>
        <p:spPr>
          <a:xfrm>
            <a:off x="5125894" y="5610500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7191457" y="2904113"/>
            <a:ext cx="197240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Processes &amp;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commits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in parallel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7191458" y="4597465"/>
            <a:ext cx="197240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 a </a:t>
            </a:r>
            <a:r>
              <a:rPr lang="en-US" sz="2000" b="1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consistent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754476" y="3465925"/>
            <a:ext cx="3096739" cy="5268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Single-node bottleneck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870979" y="4381442"/>
            <a:ext cx="0" cy="1543525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4" name="Shape 634"/>
          <p:cNvSpPr txBox="1"/>
          <p:nvPr/>
        </p:nvSpPr>
        <p:spPr>
          <a:xfrm>
            <a:off x="1592711" y="561066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657134" y="908720"/>
            <a:ext cx="298733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C00000"/>
                </a:solidFill>
                <a:ea typeface="Roboto"/>
                <a:cs typeface="Roboto"/>
                <a:sym typeface="Roboto"/>
              </a:rPr>
              <a:t>Traditional approach</a:t>
            </a:r>
          </a:p>
        </p:txBody>
      </p:sp>
      <p:sp>
        <p:nvSpPr>
          <p:cNvPr id="636" name="Shape 636"/>
          <p:cNvSpPr/>
          <p:nvPr/>
        </p:nvSpPr>
        <p:spPr>
          <a:xfrm>
            <a:off x="6841622" y="4360535"/>
            <a:ext cx="254249" cy="1397188"/>
          </a:xfrm>
          <a:prstGeom prst="rightBrace">
            <a:avLst>
              <a:gd name="adj1" fmla="val 24934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4020617" y="4898746"/>
            <a:ext cx="832967" cy="852616"/>
          </a:xfrm>
          <a:prstGeom prst="ellipse">
            <a:avLst/>
          </a:prstGeom>
          <a:noFill/>
          <a:ln w="12700" cap="flat" cmpd="sng">
            <a:solidFill>
              <a:srgbClr val="00708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708C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</a:p>
        </p:txBody>
      </p:sp>
      <p:cxnSp>
        <p:nvCxnSpPr>
          <p:cNvPr id="639" name="Shape 639"/>
          <p:cNvCxnSpPr>
            <a:endCxn id="638" idx="0"/>
          </p:cNvCxnSpPr>
          <p:nvPr/>
        </p:nvCxnSpPr>
        <p:spPr>
          <a:xfrm flipH="1">
            <a:off x="4437101" y="3423346"/>
            <a:ext cx="21900" cy="1475400"/>
          </a:xfrm>
          <a:prstGeom prst="straightConnector1">
            <a:avLst/>
          </a:prstGeom>
          <a:noFill/>
          <a:ln w="28575" cap="flat" cmpd="sng">
            <a:solidFill>
              <a:srgbClr val="00708C"/>
            </a:solidFill>
            <a:prstDash val="dot"/>
            <a:miter/>
            <a:headEnd type="none" w="med" len="med"/>
            <a:tailEnd type="none" w="med" len="med"/>
          </a:ln>
        </p:spPr>
      </p:cxnSp>
      <p:cxnSp>
        <p:nvCxnSpPr>
          <p:cNvPr id="640" name="Shape 640"/>
          <p:cNvCxnSpPr>
            <a:stCxn id="638" idx="4"/>
          </p:cNvCxnSpPr>
          <p:nvPr/>
        </p:nvCxnSpPr>
        <p:spPr>
          <a:xfrm>
            <a:off x="4437101" y="5751362"/>
            <a:ext cx="0" cy="286262"/>
          </a:xfrm>
          <a:prstGeom prst="straightConnector1">
            <a:avLst/>
          </a:prstGeom>
          <a:noFill/>
          <a:ln w="28575" cap="flat" cmpd="sng">
            <a:solidFill>
              <a:srgbClr val="00708C"/>
            </a:solidFill>
            <a:prstDash val="dot"/>
            <a:miter/>
            <a:headEnd type="none" w="med" len="med"/>
            <a:tailEnd type="none" w="med" len="med"/>
          </a:ln>
        </p:spPr>
      </p:cxnSp>
      <p:pic>
        <p:nvPicPr>
          <p:cNvPr id="641" name="Shape 6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11" y="4876207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612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644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795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699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24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747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Shape 6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771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970" y="4858570"/>
            <a:ext cx="775207" cy="65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332" y="2901278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89" y="3087038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89" y="3709865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1259" y="3308830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Shape 6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1259" y="3740879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1259" y="4172927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89" y="4955520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89" y="4332693"/>
            <a:ext cx="774533" cy="7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889" y="5325054"/>
            <a:ext cx="774533" cy="712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627">
            <a:extLst>
              <a:ext uri="{FF2B5EF4-FFF2-40B4-BE49-F238E27FC236}">
                <a16:creationId xmlns:a16="http://schemas.microsoft.com/office/drawing/2014/main" id="{9C84D7CF-EB8E-FA48-8277-31062362F27A}"/>
              </a:ext>
            </a:extLst>
          </p:cNvPr>
          <p:cNvCxnSpPr/>
          <p:nvPr/>
        </p:nvCxnSpPr>
        <p:spPr>
          <a:xfrm>
            <a:off x="5181563" y="5944004"/>
            <a:ext cx="1927749" cy="0"/>
          </a:xfrm>
          <a:prstGeom prst="straightConnector1">
            <a:avLst/>
          </a:prstGeom>
          <a:noFill/>
          <a:ln w="28575" cap="flat" cmpd="sng">
            <a:solidFill>
              <a:srgbClr val="00708C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1" name="Shape 633">
            <a:extLst>
              <a:ext uri="{FF2B5EF4-FFF2-40B4-BE49-F238E27FC236}">
                <a16:creationId xmlns:a16="http://schemas.microsoft.com/office/drawing/2014/main" id="{064A569D-5D08-FA46-8478-942FB800FB1E}"/>
              </a:ext>
            </a:extLst>
          </p:cNvPr>
          <p:cNvCxnSpPr/>
          <p:nvPr/>
        </p:nvCxnSpPr>
        <p:spPr>
          <a:xfrm>
            <a:off x="1630626" y="5966790"/>
            <a:ext cx="209837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42" name="Shape 624" descr="http://felfoldi.files.wordpress.com/2008/02/iguazu-falls.jpg">
            <a:extLst>
              <a:ext uri="{FF2B5EF4-FFF2-40B4-BE49-F238E27FC236}">
                <a16:creationId xmlns:a16="http://schemas.microsoft.com/office/drawing/2014/main" id="{66D78E68-16A3-B14D-B3D5-C3403964DE8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7516" y="1517355"/>
            <a:ext cx="3991594" cy="140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625" descr="http://www.leadershipandcommunity.com/wp-content/uploads/2010/07/Water.jpg">
            <a:extLst>
              <a:ext uri="{FF2B5EF4-FFF2-40B4-BE49-F238E27FC236}">
                <a16:creationId xmlns:a16="http://schemas.microsoft.com/office/drawing/2014/main" id="{3F45374A-D904-1649-A4AC-E3A3B78AA7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8326" y="1524297"/>
            <a:ext cx="1498115" cy="13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6DCF80-5C19-0848-93E8-5BEDD2C6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557-7E98-3B45-A706-40ECBCC3A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pic>
        <p:nvPicPr>
          <p:cNvPr id="45" name="Image 44" descr="Unknow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26" y="404664"/>
            <a:ext cx="228281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629" grpId="0"/>
      <p:bldP spid="630" grpId="0"/>
      <p:bldP spid="636" grpId="0" animBg="1"/>
      <p:bldP spid="6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NewSQL systems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27665"/>
              </p:ext>
            </p:extLst>
          </p:nvPr>
        </p:nvGraphicFramePr>
        <p:xfrm>
          <a:off x="467544" y="1052736"/>
          <a:ext cx="8676457" cy="5256584"/>
        </p:xfrm>
        <a:graphic>
          <a:graphicData uri="http://schemas.openxmlformats.org/drawingml/2006/table">
            <a:tbl>
              <a:tblPr/>
              <a:tblGrid>
                <a:gridCol w="153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Vendor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Clustrix Inc.,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San Francisco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Clustrix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and 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version out in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600" noProof="0"/>
                        <a:t>CockroachDB Labs, NY</a:t>
                      </a:r>
                      <a:endParaRPr kumimoji="0" lang="en-US" sz="16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600" noProof="0"/>
                        <a:t>CockroachDB</a:t>
                      </a:r>
                      <a:endParaRPr kumimoji="0" lang="en-US" sz="16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By ex-googlers. Open source inspired by F1, based on </a:t>
                      </a: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RocksDB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Google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F1/Spanner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Proprietary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In-memory, column-oriented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MemSQL Inc.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In-memory, column/row-oriented, compatible with MySQL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LeanXcale,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Madrid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LeanXcale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and 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Apache Derby and Hbase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Multistore access (KV, Hadoop, CEP, etc.)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NuoDB,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Cambridge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and transactionall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cloud (Amazon)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600" noProof="0"/>
                        <a:t>GitHub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inspired by Google 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VoltDB Inc.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VoltDB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and transactional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and proprietary versions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</a:t>
                      </a: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0247C-C7CB-DE49-BEE6-5965B5C7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2472B-EAAC-7546-8E0C-12362CC75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Data Store for What?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242369"/>
              </p:ext>
            </p:extLst>
          </p:nvPr>
        </p:nvGraphicFramePr>
        <p:xfrm>
          <a:off x="507754" y="1268760"/>
          <a:ext cx="8018089" cy="4680520"/>
        </p:xfrm>
        <a:graphic>
          <a:graphicData uri="http://schemas.openxmlformats.org/drawingml/2006/table">
            <a:tbl>
              <a:tblPr/>
              <a:tblGrid>
                <a:gridCol w="1458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Key-value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DynamoDB, SimpleDB, Cassandra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by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(no schema)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 scalability and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Document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MongoDB, CouchDB, Expresso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Web content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Flexibility (no schema)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Limited transactions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Tabular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BigTable, Hbase, Accumulo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big collections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and high 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Graph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Neo4J, Sparcity, Titan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Efficient storage and management of large graphs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Multimodel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OrientDB, ArangoDB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key-value, document and graph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Google F1, </a:t>
                      </a:r>
                      <a:r>
                        <a:rPr lang="en-US" sz="1600" noProof="0"/>
                        <a:t>CockroachDB, VoltDB</a:t>
                      </a:r>
                      <a:endParaRPr kumimoji="0" lang="en-US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 transactions , flexibility and scalability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and key-value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6FD71-1DF9-B64F-AB51-DFC99BBB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B9839-02E1-9749-A28B-6CC8A80A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26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NoSQL, NewSQL and Polystores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Motivations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NoSQL systems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NewSQL systems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Polystores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5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Also called </a:t>
            </a:r>
            <a:r>
              <a:rPr lang="en-US" i="1"/>
              <a:t>Multistores</a:t>
            </a:r>
            <a:endParaRPr lang="en-US"/>
          </a:p>
          <a:p>
            <a:r>
              <a:rPr lang="en-US"/>
              <a:t>Provide integrated access to multiple cloud data stores such as NoSQL, HDFS and RDBMS</a:t>
            </a:r>
          </a:p>
          <a:p>
            <a:r>
              <a:rPr lang="en-US"/>
              <a:t>Great for integrating structured (relational) data and big data</a:t>
            </a:r>
          </a:p>
          <a:p>
            <a:r>
              <a:rPr lang="en-US"/>
              <a:t>Much more difficult than distributed databases</a:t>
            </a:r>
          </a:p>
          <a:p>
            <a:r>
              <a:rPr lang="en-US"/>
              <a:t>A major area of research &amp;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88917-F5C2-6F4C-B082-8302F37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6B9E-E7C0-3343-B4C6-300D2430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0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with Distributed Databases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Multidatabase systems</a:t>
            </a:r>
          </a:p>
          <a:p>
            <a:pPr lvl="1"/>
            <a:r>
              <a:rPr lang="en-US" dirty="0"/>
              <a:t>A few databases (e.g. less than 10)</a:t>
            </a:r>
          </a:p>
          <a:p>
            <a:pPr lvl="2"/>
            <a:r>
              <a:rPr lang="en-US" dirty="0"/>
              <a:t>Corporate DBs</a:t>
            </a:r>
          </a:p>
          <a:p>
            <a:pPr lvl="1"/>
            <a:r>
              <a:rPr lang="en-US" dirty="0"/>
              <a:t>Powerful queries (with updates and transactions)</a:t>
            </a:r>
          </a:p>
          <a:p>
            <a:r>
              <a:rPr lang="en-US" dirty="0"/>
              <a:t>Web data integration systems</a:t>
            </a:r>
          </a:p>
          <a:p>
            <a:pPr lvl="1"/>
            <a:r>
              <a:rPr lang="en-US" dirty="0"/>
              <a:t>Many data sources (e.g. 1000’s)</a:t>
            </a:r>
          </a:p>
          <a:p>
            <a:pPr lvl="2"/>
            <a:r>
              <a:rPr lang="en-US" dirty="0"/>
              <a:t>DBs or files behind a web server</a:t>
            </a:r>
          </a:p>
          <a:p>
            <a:pPr lvl="1"/>
            <a:r>
              <a:rPr lang="en-US" dirty="0"/>
              <a:t>Simple queries (read-only)</a:t>
            </a:r>
          </a:p>
          <a:p>
            <a:r>
              <a:rPr lang="en-US" dirty="0"/>
              <a:t>Mediator/wrapper architecture</a:t>
            </a:r>
          </a:p>
          <a:p>
            <a:r>
              <a:rPr lang="en-US" dirty="0"/>
              <a:t>In the cloud, more opportunities for an efficient </a:t>
            </a:r>
            <a:r>
              <a:rPr lang="en-US" dirty="0" err="1"/>
              <a:t>multistore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No restriction to where mediator and wrapper components need be installed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AA43-D249-7F42-896D-E9E63AF3E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5415D-1298-8F4B-A35F-901FAF0ED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of 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divide polystores based on the level of coupling with the underlying data stores</a:t>
            </a:r>
          </a:p>
          <a:p>
            <a:pPr lvl="1"/>
            <a:r>
              <a:rPr lang="en-US"/>
              <a:t>Loosely-coupled</a:t>
            </a:r>
          </a:p>
          <a:p>
            <a:pPr lvl="1"/>
            <a:r>
              <a:rPr lang="en-US"/>
              <a:t>Tightly-coupled</a:t>
            </a:r>
          </a:p>
          <a:p>
            <a:pPr lvl="1"/>
            <a:r>
              <a:rPr lang="en-US"/>
              <a:t>Hybrid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5DED0-3BA1-234D-8905-811438B3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8C696-8197-1E4C-97E7-3EC4A19D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Loosely-coupled 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Reminiscent of multidatabase systems</a:t>
            </a:r>
          </a:p>
          <a:p>
            <a:pPr lvl="1"/>
            <a:r>
              <a:rPr lang="en-US" dirty="0"/>
              <a:t>Mediator-wrapper architecture</a:t>
            </a:r>
          </a:p>
          <a:p>
            <a:pPr lvl="1"/>
            <a:r>
              <a:rPr lang="en-US" dirty="0"/>
              <a:t>Deal with autonomous data stores</a:t>
            </a:r>
          </a:p>
          <a:p>
            <a:pPr lvl="1"/>
            <a:r>
              <a:rPr lang="en-US" dirty="0"/>
              <a:t>One common interface to all data stores</a:t>
            </a:r>
          </a:p>
          <a:p>
            <a:pPr lvl="1"/>
            <a:r>
              <a:rPr lang="en-US" dirty="0"/>
              <a:t>Common interface translated to local API 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BigIntegrator</a:t>
            </a:r>
            <a:r>
              <a:rPr lang="en-US" dirty="0"/>
              <a:t> (Uppsala University)</a:t>
            </a:r>
          </a:p>
          <a:p>
            <a:pPr lvl="1"/>
            <a:r>
              <a:rPr lang="en-US" dirty="0"/>
              <a:t>Forward (UC San Diego)</a:t>
            </a:r>
          </a:p>
          <a:p>
            <a:pPr lvl="1"/>
            <a:r>
              <a:rPr lang="en-US" dirty="0" err="1"/>
              <a:t>QoX</a:t>
            </a:r>
            <a:r>
              <a:rPr lang="en-US" dirty="0"/>
              <a:t> (HP Labs)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4030B-B4A1-5045-8838-D8C5C55B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3C0EB-33F7-3B47-ACDF-B4F3C7F8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1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3" name="Image 2" descr="fig-11-LooselyCoup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5" y="1534143"/>
            <a:ext cx="8690790" cy="46077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B597-2738-FD41-9306-4CCD990F8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6058-15A9-7C4C-B13A-A106A58D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CAP </a:t>
            </a:r>
            <a:r>
              <a:rPr lang="fr-FR" dirty="0" err="1"/>
              <a:t>Theorem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Polemical topic</a:t>
            </a:r>
          </a:p>
          <a:p>
            <a:pPr lvl="1"/>
            <a:r>
              <a:rPr lang="en-US" dirty="0"/>
              <a:t>“A database can't provide consistency AND availability during a network partition”</a:t>
            </a:r>
          </a:p>
          <a:p>
            <a:pPr lvl="1"/>
            <a:r>
              <a:rPr lang="en-US" dirty="0"/>
              <a:t>Argument used by </a:t>
            </a:r>
            <a:r>
              <a:rPr lang="en-US" dirty="0" err="1"/>
              <a:t>NoSQL</a:t>
            </a:r>
            <a:r>
              <a:rPr lang="en-US" dirty="0"/>
              <a:t> to justify their lack of ACID properties</a:t>
            </a:r>
          </a:p>
          <a:p>
            <a:pPr lvl="1"/>
            <a:r>
              <a:rPr lang="en-US" dirty="0"/>
              <a:t>But has nothing to do with scalability</a:t>
            </a:r>
          </a:p>
          <a:p>
            <a:r>
              <a:rPr lang="en-US" dirty="0"/>
              <a:t>Two different points of view</a:t>
            </a:r>
          </a:p>
          <a:p>
            <a:pPr lvl="1"/>
            <a:r>
              <a:rPr lang="en-US" dirty="0"/>
              <a:t>Relational databases</a:t>
            </a:r>
          </a:p>
          <a:p>
            <a:pPr lvl="2"/>
            <a:r>
              <a:rPr lang="en-US" dirty="0"/>
              <a:t>Consistency is essential</a:t>
            </a:r>
          </a:p>
          <a:p>
            <a:pPr lvl="3"/>
            <a:r>
              <a:rPr lang="en-US" dirty="0"/>
              <a:t>ACID transactions </a:t>
            </a:r>
          </a:p>
          <a:p>
            <a:pPr lvl="1"/>
            <a:r>
              <a:rPr lang="en-US" dirty="0"/>
              <a:t>Distributed systems</a:t>
            </a:r>
          </a:p>
          <a:p>
            <a:pPr lvl="2"/>
            <a:r>
              <a:rPr lang="en-US" dirty="0"/>
              <a:t>Service availability is essential</a:t>
            </a:r>
          </a:p>
          <a:p>
            <a:pPr lvl="3"/>
            <a:r>
              <a:rPr lang="en-US" dirty="0"/>
              <a:t>Inconsistency tolerated by the user, e.g. web cache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0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Integrator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Combines Bigtable data stores in the cloud and relational data stores</a:t>
            </a:r>
          </a:p>
          <a:p>
            <a:r>
              <a:rPr lang="en-US"/>
              <a:t>SQL-like queries</a:t>
            </a:r>
          </a:p>
          <a:p>
            <a:pPr lvl="1"/>
            <a:r>
              <a:rPr lang="en-US"/>
              <a:t>Google Query Language (GQL)</a:t>
            </a:r>
          </a:p>
          <a:p>
            <a:pPr lvl="1"/>
            <a:r>
              <a:rPr lang="en-US"/>
              <a:t>No join, only basic select predicates</a:t>
            </a:r>
          </a:p>
          <a:p>
            <a:r>
              <a:rPr lang="en-US"/>
              <a:t>Query processing mechanism based on plugins</a:t>
            </a:r>
          </a:p>
          <a:p>
            <a:pPr lvl="1"/>
            <a:r>
              <a:rPr lang="en-US"/>
              <a:t>Absorber and finalizer</a:t>
            </a:r>
          </a:p>
          <a:p>
            <a:r>
              <a:rPr lang="en-US"/>
              <a:t>Uses Local As View approach</a:t>
            </a:r>
          </a:p>
          <a:p>
            <a:pPr lvl="1"/>
            <a:r>
              <a:rPr lang="en-US"/>
              <a:t>To define the global schema of the Bigtable and relational data sources as flat relational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2B8D6-DBD0-4143-85DB-8DFB57DB0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68CC7-71EF-5A45-8846-0EFF7984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3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Integrator Architecture</a:t>
            </a:r>
          </a:p>
        </p:txBody>
      </p:sp>
      <p:pic>
        <p:nvPicPr>
          <p:cNvPr id="3" name="Image 2" descr="fig-11-BigInteg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6430"/>
            <a:ext cx="7704856" cy="50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Supports SQL++</a:t>
            </a:r>
          </a:p>
          <a:p>
            <a:pPr lvl="1"/>
            <a:r>
              <a:rPr lang="en-US"/>
              <a:t>SQL-like language</a:t>
            </a:r>
          </a:p>
          <a:p>
            <a:pPr lvl="1"/>
            <a:r>
              <a:rPr lang="en-US"/>
              <a:t>Semi-structured data model</a:t>
            </a:r>
          </a:p>
          <a:p>
            <a:pPr lvl="2"/>
            <a:r>
              <a:rPr lang="en-US"/>
              <a:t>Extends JSON and relational data models</a:t>
            </a:r>
          </a:p>
          <a:p>
            <a:r>
              <a:rPr lang="en-US"/>
              <a:t>Rich web development frameworks</a:t>
            </a:r>
          </a:p>
          <a:p>
            <a:pPr lvl="1"/>
            <a:r>
              <a:rPr lang="en-US"/>
              <a:t>Integrate visualization components (e.g., Google Maps)</a:t>
            </a:r>
          </a:p>
          <a:p>
            <a:r>
              <a:rPr lang="en-US"/>
              <a:t>Global As View approach for the global schema</a:t>
            </a:r>
          </a:p>
          <a:p>
            <a:pPr lvl="1"/>
            <a:r>
              <a:rPr lang="en-US" kern="1200">
                <a:latin typeface="Arial" charset="0"/>
              </a:rPr>
              <a:t>E</a:t>
            </a:r>
            <a:r>
              <a:rPr lang="en-US" kern="1200">
                <a:solidFill>
                  <a:schemeClr val="tx1"/>
                </a:solidFill>
                <a:latin typeface="Arial" charset="0"/>
              </a:rPr>
              <a:t>ach data source (SQL or NoSQL) appears to the user as an SQL++ virtual view, defined over SQL++ collections</a:t>
            </a:r>
            <a:endParaRPr lang="en-US"/>
          </a:p>
          <a:p>
            <a:r>
              <a:rPr lang="en-US"/>
              <a:t>Architecture</a:t>
            </a:r>
          </a:p>
          <a:p>
            <a:pPr lvl="1"/>
            <a:r>
              <a:rPr lang="en-US"/>
              <a:t>Query processor</a:t>
            </a:r>
          </a:p>
          <a:p>
            <a:pPr lvl="2"/>
            <a:r>
              <a:rPr lang="en-US"/>
              <a:t>Performs SQL++ query decomposition</a:t>
            </a:r>
          </a:p>
          <a:p>
            <a:pPr lvl="2"/>
            <a:r>
              <a:rPr lang="en-US"/>
              <a:t>Cost based optimization</a:t>
            </a:r>
          </a:p>
          <a:p>
            <a:pPr lvl="1"/>
            <a:r>
              <a:rPr lang="en-US"/>
              <a:t>One wrapper per data store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3EE5-C8AD-354B-B51E-314124DB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16AC9-2802-B44E-97CA-E4FCE5C2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0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QoX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Integrates data from relational databases and various execution engines (MapReduce or ETL)</a:t>
            </a:r>
          </a:p>
          <a:p>
            <a:pPr lvl="1"/>
            <a:r>
              <a:rPr lang="en-US"/>
              <a:t>Relational data model</a:t>
            </a:r>
          </a:p>
          <a:p>
            <a:pPr lvl="1"/>
            <a:r>
              <a:rPr lang="en-US"/>
              <a:t>SQL-like language</a:t>
            </a:r>
          </a:p>
          <a:p>
            <a:r>
              <a:rPr lang="en-US"/>
              <a:t>Queries are analytical data-driven workflows (or dataflows)</a:t>
            </a:r>
          </a:p>
          <a:p>
            <a:r>
              <a:rPr lang="en-US"/>
              <a:t>QoX optimizer</a:t>
            </a:r>
          </a:p>
          <a:p>
            <a:pPr lvl="1"/>
            <a:r>
              <a:rPr lang="en-US"/>
              <a:t>Integrates the back-end ETL pipeline and the front-end query operations into a single analytics pipeline</a:t>
            </a:r>
          </a:p>
          <a:p>
            <a:pPr lvl="1"/>
            <a:r>
              <a:rPr lang="en-US"/>
              <a:t>Evaluates alternative execution plans, estimates theirs costs and generates executable code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13EAC-2BA4-DF4A-8C9E-609E0766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76D1E-87E6-1541-941B-098E0D819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3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Tightly-coupled 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local interfaces of the data stores</a:t>
            </a:r>
          </a:p>
          <a:p>
            <a:r>
              <a:rPr lang="en-US"/>
              <a:t>Use a single query language for data integration in the query processor</a:t>
            </a:r>
          </a:p>
          <a:p>
            <a:r>
              <a:rPr lang="en-US"/>
              <a:t>Allow data movement across data stores</a:t>
            </a:r>
          </a:p>
          <a:p>
            <a:r>
              <a:rPr lang="en-US"/>
              <a:t>Optimize queries using materialized views or indexes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Polybase (Microsoft Research, Madison)</a:t>
            </a:r>
          </a:p>
          <a:p>
            <a:pPr lvl="1"/>
            <a:r>
              <a:rPr lang="en-US"/>
              <a:t>HadoopDB (Yale Univ. &amp; Brown Univ.)</a:t>
            </a:r>
          </a:p>
          <a:p>
            <a:pPr lvl="1"/>
            <a:r>
              <a:rPr lang="en-US"/>
              <a:t>Estocada (Inria)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18FDC-17A5-FE4E-A58A-26D8A0F57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5F33-88CE-D24B-93C8-BB82E36FF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2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3" name="Image 2" descr="fig-11-TightlyCoup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6729"/>
            <a:ext cx="8062280" cy="44405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909A-BA35-E448-803B-FF2C3829D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DF98B-6874-2D41-A1A9-183974F65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23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Feature of the SQL Server Parallel Data Warehouse (PDW) to query and integrate HDFS through SQL</a:t>
            </a:r>
          </a:p>
          <a:p>
            <a:r>
              <a:rPr lang="en-US"/>
              <a:t>HDFS data can be referenced in Polybase as external tables</a:t>
            </a:r>
          </a:p>
          <a:p>
            <a:r>
              <a:rPr lang="en-US"/>
              <a:t>Using the PDW query optimizer, SQL operators on HDFS data are translated into MapReduce jobs to be executed directly on the Hadoop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2DAE8-315D-7447-943A-3C36B68F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CCF1-62F9-FF4B-96E5-2905D407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6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Polybase</a:t>
            </a:r>
            <a:r>
              <a:rPr lang="fr-FR" baseline="0" dirty="0"/>
              <a:t> </a:t>
            </a:r>
            <a:r>
              <a:rPr lang="fr-FR" dirty="0"/>
              <a:t>Architecture</a:t>
            </a:r>
          </a:p>
        </p:txBody>
      </p:sp>
      <p:pic>
        <p:nvPicPr>
          <p:cNvPr id="3" name="Image 2" descr="fig-11-Polyb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95275"/>
            <a:ext cx="6647428" cy="496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HadoopDB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Tightly couples the Hadoop framework, including MapReduce and HDFS, with multiple single-node RDBMS (e.g. PostgreSQL or MySQL) deployed across a cluster</a:t>
            </a:r>
          </a:p>
          <a:p>
            <a:r>
              <a:rPr lang="en-US"/>
              <a:t>Extends the Hadoop architecture with four components</a:t>
            </a:r>
          </a:p>
          <a:p>
            <a:pPr lvl="1"/>
            <a:r>
              <a:rPr lang="en-US"/>
              <a:t>Database connector</a:t>
            </a:r>
          </a:p>
          <a:p>
            <a:pPr lvl="1"/>
            <a:r>
              <a:rPr lang="en-US"/>
              <a:t>Catalog</a:t>
            </a:r>
          </a:p>
          <a:p>
            <a:pPr lvl="1"/>
            <a:r>
              <a:rPr lang="en-US"/>
              <a:t>Data loader</a:t>
            </a:r>
          </a:p>
          <a:p>
            <a:pPr lvl="1"/>
            <a:r>
              <a:rPr lang="en-US"/>
              <a:t>SQL-MapReduce-SQL (SMS) planner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ADFAC-62D2-0A4C-9903-62F2D6D7A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1199-95F9-4B4F-8A14-875464007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6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Estocada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Self-tuning polystore</a:t>
            </a:r>
          </a:p>
          <a:p>
            <a:pPr lvl="1"/>
            <a:r>
              <a:rPr lang="en-US"/>
              <a:t>Automatic data distribution and partitioning across the different data stores</a:t>
            </a:r>
          </a:p>
          <a:p>
            <a:pPr lvl="1"/>
            <a:r>
              <a:rPr lang="en-US"/>
              <a:t>Each data partition is internally described as a materialized view over one or several data collection</a:t>
            </a:r>
          </a:p>
          <a:p>
            <a:r>
              <a:rPr lang="en-US"/>
              <a:t>Query processor</a:t>
            </a:r>
          </a:p>
          <a:p>
            <a:pPr lvl="1"/>
            <a:r>
              <a:rPr lang="en-US"/>
              <a:t>Deals with single model queries only, each expressed in the query language of the corresponding data source</a:t>
            </a:r>
          </a:p>
          <a:p>
            <a:pPr lvl="2"/>
            <a:r>
              <a:rPr lang="en-US"/>
              <a:t>To integrate various data sources, one would need a common data model and language on top of Estocada</a:t>
            </a:r>
          </a:p>
          <a:p>
            <a:pPr lvl="1"/>
            <a:r>
              <a:rPr lang="en-US"/>
              <a:t>Query processing involves view-based query rewriting and cost-based optimization</a:t>
            </a:r>
          </a:p>
          <a:p>
            <a:pPr lvl="1"/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CAP Theorem?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desirable properties of a distributed system</a:t>
            </a:r>
          </a:p>
          <a:p>
            <a:pPr lvl="1"/>
            <a:r>
              <a:rPr lang="en-US" b="1" i="1" dirty="0"/>
              <a:t>C</a:t>
            </a:r>
            <a:r>
              <a:rPr lang="en-US" i="1" dirty="0"/>
              <a:t>onsistency</a:t>
            </a:r>
            <a:r>
              <a:rPr lang="en-US" dirty="0"/>
              <a:t>: all nodes see the same data values at the same time</a:t>
            </a:r>
          </a:p>
          <a:p>
            <a:pPr lvl="1"/>
            <a:r>
              <a:rPr lang="en-US" b="1" i="1" dirty="0"/>
              <a:t>A</a:t>
            </a:r>
            <a:r>
              <a:rPr lang="en-US" i="1" dirty="0"/>
              <a:t>vailability</a:t>
            </a:r>
            <a:r>
              <a:rPr lang="en-US" dirty="0"/>
              <a:t>: all requests get an answer</a:t>
            </a:r>
          </a:p>
          <a:p>
            <a:pPr lvl="1"/>
            <a:r>
              <a:rPr lang="en-US" b="1" i="1" dirty="0"/>
              <a:t>P</a:t>
            </a:r>
            <a:r>
              <a:rPr lang="en-US" i="1" dirty="0"/>
              <a:t>artition tolerance</a:t>
            </a:r>
            <a:r>
              <a:rPr lang="en-US" dirty="0"/>
              <a:t>: the system keeps functioning in case of network failure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At the PODC 2000 conference, Brewer (UC Berkeley) conjectures that one can have only two properties at the same time</a:t>
            </a:r>
          </a:p>
          <a:p>
            <a:pPr lvl="1"/>
            <a:r>
              <a:rPr lang="en-US" dirty="0"/>
              <a:t>In 2002, Gilbert and Lynch (MIT) prove the conjecture, which becomes a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229C-31DA-0A42-8BDB-C72090C8C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7F2CF-5512-694A-924C-DD3CCED6E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9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 data source autonomy as in loosely-coupled systems</a:t>
            </a:r>
          </a:p>
          <a:p>
            <a:r>
              <a:rPr lang="en-US"/>
              <a:t>Exploit the local data source interface as in tightly-coupled systems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SparkSQL (Databricks &amp; UC Berkeley)</a:t>
            </a:r>
          </a:p>
          <a:p>
            <a:pPr lvl="1"/>
            <a:r>
              <a:rPr lang="en-US"/>
              <a:t>CloudMdsQL (Inria &amp; LeanXcale)</a:t>
            </a:r>
          </a:p>
          <a:p>
            <a:pPr lvl="1"/>
            <a:r>
              <a:rPr lang="en-US"/>
              <a:t>BigDaWG (MIT, U. Chicago &amp; Intel)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B3C12-40E7-E042-B60D-D17EDF01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9BD2A-807A-BE46-B135-CC9EE34E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5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3" name="Image 2" descr="fig-11-Hybr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9" y="1844824"/>
            <a:ext cx="8552541" cy="37107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98A7D-D82D-DF46-9149-EE41EAF8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71C51-175E-3B48-95C8-AA4FA459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9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Runs as a library on top of Spark</a:t>
            </a:r>
          </a:p>
          <a:p>
            <a:r>
              <a:rPr lang="en-US"/>
              <a:t>The query processor</a:t>
            </a:r>
          </a:p>
          <a:p>
            <a:pPr lvl="1"/>
            <a:r>
              <a:rPr lang="en-US"/>
              <a:t>Directly accesses the Spark engine through the Spark Java interface</a:t>
            </a:r>
          </a:p>
          <a:p>
            <a:pPr lvl="1"/>
            <a:r>
              <a:rPr lang="en-US"/>
              <a:t>Accesses external data sources (e.g. an RDBMS or a key-value store) through the Spark SQL common interface supported by wrappers (JDBC drivers)</a:t>
            </a:r>
          </a:p>
          <a:p>
            <a:r>
              <a:rPr lang="en-US"/>
              <a:t>Extensible query optimizer</a:t>
            </a:r>
          </a:p>
          <a:p>
            <a:r>
              <a:rPr lang="en-US"/>
              <a:t>In-memory caching using columnar storage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43C9E-82AF-8945-9C56-02B65C4BB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00FB-4158-0647-AB27-B8615E88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1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SparkSQL</a:t>
            </a:r>
            <a:r>
              <a:rPr lang="fr-FR" dirty="0"/>
              <a:t> Architecture</a:t>
            </a:r>
          </a:p>
        </p:txBody>
      </p:sp>
      <p:pic>
        <p:nvPicPr>
          <p:cNvPr id="3" name="Image 2" descr="fig-11-Sparksq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17755"/>
            <a:ext cx="5945468" cy="50268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52A93-140A-2C45-8924-2DC7D68A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53378-9435-0248-8E77-B61949859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9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CloudMdsQL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/>
              <a:t>JSON-based data model</a:t>
            </a:r>
          </a:p>
          <a:p>
            <a:pPr lvl="1">
              <a:spcBef>
                <a:spcPts val="300"/>
              </a:spcBef>
            </a:pPr>
            <a:r>
              <a:rPr lang="en-US"/>
              <a:t>With rich data types</a:t>
            </a:r>
          </a:p>
          <a:p>
            <a:pPr lvl="1">
              <a:spcBef>
                <a:spcPts val="300"/>
              </a:spcBef>
            </a:pPr>
            <a:r>
              <a:rPr lang="en-US"/>
              <a:t>To allow computing on typed values</a:t>
            </a:r>
          </a:p>
          <a:p>
            <a:pPr lvl="1">
              <a:spcBef>
                <a:spcPts val="300"/>
              </a:spcBef>
            </a:pPr>
            <a:r>
              <a:rPr lang="en-US"/>
              <a:t>No global schema and schema mappings to define</a:t>
            </a:r>
          </a:p>
          <a:p>
            <a:pPr>
              <a:spcBef>
                <a:spcPts val="300"/>
              </a:spcBef>
            </a:pPr>
            <a:r>
              <a:rPr lang="en-US"/>
              <a:t>Functional-style SQL </a:t>
            </a:r>
          </a:p>
          <a:p>
            <a:pPr lvl="1">
              <a:spcBef>
                <a:spcPts val="300"/>
              </a:spcBef>
            </a:pPr>
            <a:r>
              <a:rPr lang="en-US"/>
              <a:t>Can represent all query building blocks as functions</a:t>
            </a:r>
          </a:p>
          <a:p>
            <a:pPr lvl="1">
              <a:spcBef>
                <a:spcPts val="300"/>
              </a:spcBef>
            </a:pPr>
            <a:r>
              <a:rPr lang="en-US"/>
              <a:t>A function can be expressed in one of the DB languages</a:t>
            </a:r>
          </a:p>
          <a:p>
            <a:pPr lvl="1">
              <a:spcBef>
                <a:spcPts val="300"/>
              </a:spcBef>
            </a:pPr>
            <a:r>
              <a:rPr lang="en-US"/>
              <a:t>Function results can be used as input to subsequent functions</a:t>
            </a:r>
          </a:p>
          <a:p>
            <a:pPr>
              <a:spcBef>
                <a:spcPts val="300"/>
              </a:spcBef>
            </a:pPr>
            <a:r>
              <a:rPr lang="en-US"/>
              <a:t>Fully distributed architecture exploited by the query processor</a:t>
            </a:r>
          </a:p>
          <a:p>
            <a:pPr lvl="1">
              <a:spcBef>
                <a:spcPts val="300"/>
              </a:spcBef>
            </a:pPr>
            <a:r>
              <a:rPr lang="en-US"/>
              <a:t>Select pushdown and bind join optimization</a:t>
            </a:r>
          </a:p>
          <a:p>
            <a:pPr lvl="1">
              <a:spcBef>
                <a:spcPts val="300"/>
              </a:spcBef>
            </a:pPr>
            <a:r>
              <a:rPr lang="en-US"/>
              <a:t>Operator ordering</a:t>
            </a:r>
          </a:p>
          <a:p>
            <a:pPr lvl="1">
              <a:spcBef>
                <a:spcPts val="300"/>
              </a:spcBef>
            </a:pPr>
            <a:r>
              <a:rPr lang="en-US"/>
              <a:t>Reducing data transfers between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14EC7-DAFC-4145-8987-5A5122FF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5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CloudMdsQL Example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523318" cy="4987946"/>
          </a:xfrm>
        </p:spPr>
        <p:txBody>
          <a:bodyPr/>
          <a:lstStyle/>
          <a:p>
            <a:r>
              <a:rPr lang="en-US"/>
              <a:t>A query that integrates data from:</a:t>
            </a:r>
          </a:p>
          <a:p>
            <a:pPr lvl="1"/>
            <a:r>
              <a:rPr lang="en-US"/>
              <a:t>DB1 – relational (MonetDB)</a:t>
            </a:r>
          </a:p>
          <a:p>
            <a:pPr lvl="1"/>
            <a:r>
              <a:rPr lang="en-US"/>
              <a:t>DB2 – document (MongoDB)</a:t>
            </a:r>
          </a:p>
          <a:p>
            <a:endParaRPr lang="en-US"/>
          </a:p>
        </p:txBody>
      </p:sp>
      <p:sp>
        <p:nvSpPr>
          <p:cNvPr id="35" name="TextBox 10"/>
          <p:cNvSpPr txBox="1"/>
          <p:nvPr/>
        </p:nvSpPr>
        <p:spPr>
          <a:xfrm>
            <a:off x="625921" y="3004443"/>
            <a:ext cx="5999583" cy="3108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Integration query */</a:t>
            </a:r>
            <a:endParaRPr lang="fr-FR" sz="1400" b="1" kern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T1.x, T2.z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T1 JOIN T2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 T1.x = T2.x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sz="14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SQL sub-query */</a:t>
            </a:r>
            <a:endParaRPr lang="fr-FR" sz="1400" b="1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T1(x </a:t>
            </a:r>
            <a:r>
              <a:rPr lang="fr-FR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fr-FR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)@DB1 =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SELECT x, y FROM A )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4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Native sub-query */</a:t>
            </a:r>
            <a:endParaRPr lang="fr-FR" sz="1400" b="1" kern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T2(x </a:t>
            </a:r>
            <a:r>
              <a:rPr lang="fr-FR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 string)@DB2 =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{*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db.B.find</a:t>
            </a: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{$</a:t>
            </a:r>
            <a:r>
              <a:rPr lang="fr-FR" sz="1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{x, 10}}, {x:1, z:1, _id:0} )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84168" y="2420888"/>
            <a:ext cx="2414587" cy="12356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43856" y="4787395"/>
            <a:ext cx="1528762" cy="116046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92080" y="3732501"/>
            <a:ext cx="1474714" cy="1280675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grpSp>
        <p:nvGrpSpPr>
          <p:cNvPr id="39" name="Group 76"/>
          <p:cNvGrpSpPr>
            <a:grpSpLocks/>
          </p:cNvGrpSpPr>
          <p:nvPr/>
        </p:nvGrpSpPr>
        <p:grpSpPr bwMode="auto">
          <a:xfrm>
            <a:off x="7489943" y="4866770"/>
            <a:ext cx="454025" cy="492125"/>
            <a:chOff x="5257800" y="2182203"/>
            <a:chExt cx="455042" cy="492443"/>
          </a:xfrm>
        </p:grpSpPr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5257800" y="2196500"/>
              <a:ext cx="455042" cy="463850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normAutofit fontScale="70000" lnSpcReduction="200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5343717" y="2182203"/>
              <a:ext cx="29752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sz="4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79"/>
          <p:cNvGrpSpPr>
            <a:grpSpLocks/>
          </p:cNvGrpSpPr>
          <p:nvPr/>
        </p:nvGrpSpPr>
        <p:grpSpPr bwMode="auto">
          <a:xfrm>
            <a:off x="6539780" y="3175289"/>
            <a:ext cx="454025" cy="463550"/>
            <a:chOff x="5950929" y="2503864"/>
            <a:chExt cx="455042" cy="463873"/>
          </a:xfrm>
        </p:grpSpPr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5950929" y="2503864"/>
              <a:ext cx="455042" cy="463873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 rot="16200000">
              <a:off x="6095843" y="2581455"/>
              <a:ext cx="165215" cy="324575"/>
            </a:xfrm>
            <a:prstGeom prst="flowChartCollate">
              <a:avLst/>
            </a:prstGeom>
            <a:noFill/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200" kern="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45" name="TextBox 29"/>
          <p:cNvSpPr txBox="1"/>
          <p:nvPr/>
        </p:nvSpPr>
        <p:spPr>
          <a:xfrm>
            <a:off x="7872531" y="5112833"/>
            <a:ext cx="4333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x, z</a:t>
            </a:r>
            <a:endParaRPr lang="fr-FR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6" name="Straight Arrow Connector 83"/>
          <p:cNvCxnSpPr>
            <a:cxnSpLocks noChangeShapeType="1"/>
            <a:endCxn id="49" idx="2"/>
          </p:cNvCxnSpPr>
          <p:nvPr/>
        </p:nvCxnSpPr>
        <p:spPr bwMode="auto">
          <a:xfrm flipV="1">
            <a:off x="6766793" y="2890788"/>
            <a:ext cx="0" cy="2762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6554068" y="2276426"/>
            <a:ext cx="455612" cy="614362"/>
            <a:chOff x="5257800" y="2052473"/>
            <a:chExt cx="455042" cy="615553"/>
          </a:xfrm>
        </p:grpSpPr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257800" y="2197215"/>
              <a:ext cx="455042" cy="462859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5329148" y="2052473"/>
              <a:ext cx="28222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kern="0" dirty="0">
                  <a:solidFill>
                    <a:srgbClr val="000000"/>
                  </a:solidFill>
                  <a:latin typeface="Symbol" charset="2"/>
                  <a:cs typeface="+mn-cs"/>
                </a:rPr>
                <a:t>p</a:t>
              </a:r>
              <a:endParaRPr lang="en-US" sz="4000" kern="0" dirty="0">
                <a:solidFill>
                  <a:prstClr val="black"/>
                </a:solidFill>
                <a:latin typeface="Times New Roman" charset="0"/>
                <a:cs typeface="+mn-cs"/>
              </a:endParaRPr>
            </a:p>
          </p:txBody>
        </p:sp>
      </p:grpSp>
      <p:sp>
        <p:nvSpPr>
          <p:cNvPr id="50" name="TextBox 34"/>
          <p:cNvSpPr txBox="1"/>
          <p:nvPr/>
        </p:nvSpPr>
        <p:spPr>
          <a:xfrm>
            <a:off x="6908080" y="2630438"/>
            <a:ext cx="4333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x, z</a:t>
            </a:r>
            <a:endParaRPr lang="fr-FR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TextBox 35"/>
          <p:cNvSpPr txBox="1"/>
          <p:nvPr/>
        </p:nvSpPr>
        <p:spPr>
          <a:xfrm>
            <a:off x="5089203" y="4602451"/>
            <a:ext cx="1143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 Black" pitchFamily="34" charset="0"/>
                <a:cs typeface="+mn-cs"/>
              </a:rPr>
              <a:t>A</a:t>
            </a:r>
            <a:endParaRPr lang="fr-FR" dirty="0">
              <a:solidFill>
                <a:srgbClr val="000000"/>
              </a:solidFill>
              <a:latin typeface="Arial Black" pitchFamily="34" charset="0"/>
              <a:cs typeface="+mn-cs"/>
            </a:endParaRPr>
          </a:p>
        </p:txBody>
      </p:sp>
      <p:cxnSp>
        <p:nvCxnSpPr>
          <p:cNvPr id="52" name="Straight Arrow Connector 90"/>
          <p:cNvCxnSpPr>
            <a:cxnSpLocks noChangeShapeType="1"/>
            <a:endCxn id="55" idx="2"/>
          </p:cNvCxnSpPr>
          <p:nvPr/>
        </p:nvCxnSpPr>
        <p:spPr bwMode="auto">
          <a:xfrm flipH="1" flipV="1">
            <a:off x="5661968" y="4297651"/>
            <a:ext cx="3175" cy="3540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3" name="Group 91"/>
          <p:cNvGrpSpPr>
            <a:grpSpLocks/>
          </p:cNvGrpSpPr>
          <p:nvPr/>
        </p:nvGrpSpPr>
        <p:grpSpPr bwMode="auto">
          <a:xfrm>
            <a:off x="5449243" y="3681701"/>
            <a:ext cx="455613" cy="615950"/>
            <a:chOff x="5257800" y="2052473"/>
            <a:chExt cx="455042" cy="615553"/>
          </a:xfrm>
        </p:grpSpPr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5257800" y="2196843"/>
              <a:ext cx="455042" cy="463251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5329148" y="2052473"/>
              <a:ext cx="28222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rm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kern="0" dirty="0">
                  <a:solidFill>
                    <a:srgbClr val="000000"/>
                  </a:solidFill>
                  <a:latin typeface="Symbol" charset="2"/>
                  <a:cs typeface="+mn-cs"/>
                </a:rPr>
                <a:t>p</a:t>
              </a:r>
              <a:endParaRPr lang="en-US" sz="4000" kern="0" dirty="0">
                <a:solidFill>
                  <a:prstClr val="black"/>
                </a:solidFill>
                <a:latin typeface="Times New Roman" charset="0"/>
                <a:cs typeface="+mn-cs"/>
              </a:endParaRP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5803256" y="4037301"/>
            <a:ext cx="4302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x, y</a:t>
            </a:r>
            <a:endParaRPr lang="fr-FR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57" name="Straight Arrow Connector 95"/>
          <p:cNvCxnSpPr>
            <a:cxnSpLocks noChangeShapeType="1"/>
            <a:stCxn id="54" idx="7"/>
            <a:endCxn id="43" idx="3"/>
          </p:cNvCxnSpPr>
          <p:nvPr/>
        </p:nvCxnSpPr>
        <p:spPr bwMode="auto">
          <a:xfrm flipV="1">
            <a:off x="5838133" y="3570954"/>
            <a:ext cx="768137" cy="32309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Straight Arrow Connector 96"/>
          <p:cNvCxnSpPr>
            <a:cxnSpLocks noChangeShapeType="1"/>
            <a:stCxn id="40" idx="1"/>
            <a:endCxn id="43" idx="5"/>
          </p:cNvCxnSpPr>
          <p:nvPr/>
        </p:nvCxnSpPr>
        <p:spPr bwMode="auto">
          <a:xfrm flipH="1" flipV="1">
            <a:off x="6927315" y="3570954"/>
            <a:ext cx="629118" cy="137798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Box 44"/>
          <p:cNvSpPr txBox="1"/>
          <p:nvPr/>
        </p:nvSpPr>
        <p:spPr>
          <a:xfrm>
            <a:off x="5963368" y="4486564"/>
            <a:ext cx="803425" cy="4154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T1@DB1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(</a:t>
            </a:r>
            <a:r>
              <a:rPr lang="en-US" sz="1050" b="1" kern="0" dirty="0" err="1">
                <a:solidFill>
                  <a:prstClr val="black"/>
                </a:solidFill>
                <a:latin typeface="Calibri"/>
                <a:cs typeface="+mn-cs"/>
              </a:rPr>
              <a:t>MonetDB</a:t>
            </a: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fr-FR" sz="1050" b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7745531" y="5531933"/>
            <a:ext cx="827087" cy="41592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T2@DB2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(</a:t>
            </a:r>
            <a:r>
              <a:rPr lang="en-US" sz="1050" b="1" kern="0" dirty="0" err="1">
                <a:solidFill>
                  <a:prstClr val="black"/>
                </a:solidFill>
                <a:latin typeface="Calibri"/>
                <a:cs typeface="+mn-cs"/>
              </a:rPr>
              <a:t>MongoDB</a:t>
            </a: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fr-FR" sz="1050" b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1" name="TextBox 46"/>
          <p:cNvSpPr txBox="1"/>
          <p:nvPr/>
        </p:nvSpPr>
        <p:spPr>
          <a:xfrm>
            <a:off x="7477993" y="3415001"/>
            <a:ext cx="1020762" cy="25241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prstClr val="black"/>
                </a:solidFill>
                <a:latin typeface="Calibri"/>
                <a:cs typeface="+mn-cs"/>
              </a:rPr>
              <a:t>@</a:t>
            </a:r>
            <a:r>
              <a:rPr lang="en-US" sz="1050" b="1" kern="0" dirty="0" err="1">
                <a:solidFill>
                  <a:prstClr val="black"/>
                </a:solidFill>
                <a:latin typeface="Calibri"/>
                <a:cs typeface="+mn-cs"/>
              </a:rPr>
              <a:t>CloudMdsQL</a:t>
            </a:r>
            <a:endParaRPr lang="en-US" sz="1050" b="1" kern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62" name="Straight Arrow Connector 3"/>
          <p:cNvCxnSpPr/>
          <p:nvPr/>
        </p:nvCxnSpPr>
        <p:spPr bwMode="auto">
          <a:xfrm>
            <a:off x="3153370" y="3122357"/>
            <a:ext cx="286499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50"/>
          <p:cNvCxnSpPr/>
          <p:nvPr/>
        </p:nvCxnSpPr>
        <p:spPr bwMode="auto">
          <a:xfrm>
            <a:off x="3153370" y="4224420"/>
            <a:ext cx="20798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51"/>
          <p:cNvCxnSpPr/>
          <p:nvPr/>
        </p:nvCxnSpPr>
        <p:spPr bwMode="auto">
          <a:xfrm>
            <a:off x="3153370" y="5079261"/>
            <a:ext cx="38404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242EC-CE71-2E41-99F6-86CE05B9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CD7A-6C87-E14F-AF4B-9CC65138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29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CloudMdsQL Distributed Query Engine</a:t>
            </a:r>
          </a:p>
        </p:txBody>
      </p:sp>
      <p:pic>
        <p:nvPicPr>
          <p:cNvPr id="4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4896544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5E6E2-E65A-7541-97A8-D8EFF7A5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D86B6-B7A8-5541-A05A-F56E370A3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9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MFR Statement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Sequence of Map/Filter/Reduce operations on datasets for big data frameworks (e.g. Spark)</a:t>
            </a:r>
          </a:p>
          <a:p>
            <a:pPr lvl="1"/>
            <a:r>
              <a:rPr lang="en-US"/>
              <a:t>Example:  count the words that contain the string ‘cloud’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A dataset is an abstration for a set of tuples, a Spark RDD</a:t>
            </a:r>
          </a:p>
          <a:p>
            <a:pPr lvl="1"/>
            <a:r>
              <a:rPr lang="en-US"/>
              <a:t>Consists of key-value tuples</a:t>
            </a:r>
          </a:p>
          <a:p>
            <a:pPr lvl="1"/>
            <a:r>
              <a:rPr lang="en-US"/>
              <a:t>Processed by MFR operations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2818199" y="3119482"/>
            <a:ext cx="216024" cy="1690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034223" y="2831450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Arial"/>
                <a:cs typeface="Arial"/>
              </a:rPr>
              <a:t>Dataset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983" y="3288491"/>
            <a:ext cx="23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n-lt"/>
              </a:rPr>
              <a:t>SCAN(TEXT,’words.txt’)</a:t>
            </a:r>
            <a:endParaRPr lang="fr-FR" sz="16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32849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+mn-lt"/>
              </a:rPr>
              <a:t>.MAP(KEY,1)</a:t>
            </a:r>
            <a:endParaRPr lang="fr-FR" sz="16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3284984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+mn-lt"/>
              </a:rPr>
              <a:t>.FILTER( KEY LIKE ‘%</a:t>
            </a:r>
            <a:r>
              <a:rPr lang="fr-FR" sz="1600" dirty="0" err="1">
                <a:solidFill>
                  <a:srgbClr val="FF0000"/>
                </a:solidFill>
                <a:latin typeface="+mn-lt"/>
              </a:rPr>
              <a:t>cloud</a:t>
            </a:r>
            <a:r>
              <a:rPr lang="fr-FR" sz="1600" dirty="0">
                <a:solidFill>
                  <a:srgbClr val="FF0000"/>
                </a:solidFill>
                <a:latin typeface="+mn-lt"/>
              </a:rPr>
              <a:t>%’ )</a:t>
            </a:r>
            <a:endParaRPr lang="fr-FR" sz="16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28498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F5400"/>
                </a:solidFill>
                <a:latin typeface="+mn-lt"/>
              </a:rPr>
              <a:t>.REDUCE (SUM)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01E1-42EE-F745-9FF1-0896C14E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261-F80B-544C-9984-B8C9940FB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MFR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43608" y="1844825"/>
            <a:ext cx="7632848" cy="4248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1BDF4"/>
              </a:buClr>
              <a:buSzPct val="75000"/>
              <a:buFont typeface="Wingdings" pitchFamily="2" charset="2"/>
              <a:buChar char="p"/>
              <a:defRPr sz="26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A7DF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84AF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Segoe UI Light" panose="020B0502040204020203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Segoe UI Light" panose="020B0502040204020203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Segoe UI Light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hangingPunct="0">
              <a:buNone/>
            </a:pPr>
            <a:r>
              <a:rPr lang="en-US" sz="2000" dirty="0">
                <a:solidFill>
                  <a:srgbClr val="FF0000"/>
                </a:solidFill>
              </a:rPr>
              <a:t>/* Integration </a:t>
            </a:r>
            <a:r>
              <a:rPr lang="en-US" sz="2000" dirty="0" err="1">
                <a:solidFill>
                  <a:srgbClr val="FF0000"/>
                </a:solidFill>
              </a:rPr>
              <a:t>subquery</a:t>
            </a:r>
            <a:r>
              <a:rPr lang="en-US" sz="2000" dirty="0">
                <a:solidFill>
                  <a:srgbClr val="FF0000"/>
                </a:solidFill>
              </a:rPr>
              <a:t>*/</a:t>
            </a:r>
          </a:p>
          <a:p>
            <a:pPr marL="0" indent="0" hangingPunc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SELECT title, kw, count FROM T1 JOIN T2 ON T1.kw = T2.word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WHERE T1.kw LIKE '%cloud%' </a:t>
            </a:r>
            <a:endParaRPr lang="en-US" alt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hangingPunct="0">
              <a:buNone/>
            </a:pPr>
            <a:endParaRPr lang="en-US" sz="1800" dirty="0">
              <a:solidFill>
                <a:srgbClr val="0033CC"/>
              </a:solidFill>
              <a:latin typeface="+mn-lt"/>
            </a:endParaRPr>
          </a:p>
          <a:p>
            <a:pPr marL="0" indent="0" hangingPunct="0">
              <a:buNone/>
            </a:pPr>
            <a:r>
              <a:rPr lang="en-US" sz="1800" dirty="0">
                <a:solidFill>
                  <a:srgbClr val="0033CC"/>
                </a:solidFill>
                <a:latin typeface="+mn-lt"/>
              </a:rPr>
              <a:t>/* SQL </a:t>
            </a:r>
            <a:r>
              <a:rPr lang="en-US" sz="1800" dirty="0" err="1">
                <a:solidFill>
                  <a:srgbClr val="0033CC"/>
                </a:solidFill>
                <a:latin typeface="+mn-lt"/>
              </a:rPr>
              <a:t>subquery</a:t>
            </a:r>
            <a:r>
              <a:rPr lang="en-US" sz="1800" dirty="0">
                <a:solidFill>
                  <a:srgbClr val="0033CC"/>
                </a:solidFill>
                <a:latin typeface="+mn-lt"/>
              </a:rPr>
              <a:t> */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T1(title string, kw string)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( SELECT title, kw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 hangingPunct="0">
              <a:buNone/>
            </a:pPr>
            <a:endParaRPr lang="en-US" sz="1800" dirty="0">
              <a:latin typeface="+mn-lt"/>
            </a:endParaRPr>
          </a:p>
          <a:p>
            <a:pPr marL="0" indent="0" hangingPunct="0">
              <a:buNone/>
            </a:pPr>
            <a:r>
              <a:rPr lang="en-US" sz="1800" dirty="0">
                <a:solidFill>
                  <a:srgbClr val="3366FF"/>
                </a:solidFill>
                <a:latin typeface="+mn-lt"/>
              </a:rPr>
              <a:t>/* MFR </a:t>
            </a:r>
            <a:r>
              <a:rPr lang="en-US" sz="1800" dirty="0" err="1">
                <a:solidFill>
                  <a:srgbClr val="3366FF"/>
                </a:solidFill>
                <a:latin typeface="+mn-lt"/>
              </a:rPr>
              <a:t>subquery</a:t>
            </a:r>
            <a:r>
              <a:rPr lang="en-US" sz="1800" dirty="0">
                <a:solidFill>
                  <a:srgbClr val="3366FF"/>
                </a:solidFill>
                <a:latin typeface="+mn-lt"/>
              </a:rPr>
              <a:t> */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T2(word string, count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1600" b="1" dirty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{*	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SCAN(TEXT,'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words.txt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.MAP(KEY,1)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.REDUCE(SUM)</a:t>
            </a:r>
          </a:p>
          <a:p>
            <a:pPr marL="0" indent="0" hangingPunc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.PROJECT(KEY,VALUE)  *}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lvl="2"/>
            <a:endParaRPr lang="en-US" altLang="fr-FR" sz="2400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1043608" y="1268760"/>
            <a:ext cx="7632848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fr-FR" sz="2400" dirty="0"/>
              <a:t>Query: </a:t>
            </a:r>
            <a:r>
              <a:rPr lang="en-US" sz="2400" dirty="0"/>
              <a:t>retrieve data from </a:t>
            </a:r>
            <a:r>
              <a:rPr lang="fr-FR" sz="2400" dirty="0"/>
              <a:t>RDBMS and HDFS</a:t>
            </a:r>
            <a:endParaRPr lang="fr-FR" altLang="fr-FR" sz="2400" dirty="0"/>
          </a:p>
        </p:txBody>
      </p:sp>
    </p:spTree>
    <p:extLst>
      <p:ext uri="{BB962C8B-B14F-4D97-AF65-F5344CB8AC3E}">
        <p14:creationId xmlns:p14="http://schemas.microsoft.com/office/powerpoint/2010/main" val="1182940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BigDAWG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No common data model and language</a:t>
            </a:r>
          </a:p>
          <a:p>
            <a:r>
              <a:rPr lang="en-US"/>
              <a:t>Key abstraction: island of information</a:t>
            </a:r>
          </a:p>
          <a:p>
            <a:pPr lvl="1"/>
            <a:r>
              <a:rPr lang="en-US"/>
              <a:t>A collection of data stores accessed with a single query language</a:t>
            </a:r>
          </a:p>
          <a:p>
            <a:pPr lvl="1"/>
            <a:r>
              <a:rPr lang="en-US"/>
              <a:t>Examples of islands: relational, array, NoSQL, DSMS</a:t>
            </a:r>
          </a:p>
          <a:p>
            <a:r>
              <a:rPr lang="en-US"/>
              <a:t>Within an island, there is loose-coupling of the data stores, which need to provide a wrapper island language to their native one</a:t>
            </a:r>
          </a:p>
          <a:p>
            <a:r>
              <a:rPr lang="en-US"/>
              <a:t>Query processing within an island using distributed techniques</a:t>
            </a:r>
          </a:p>
          <a:p>
            <a:pPr lvl="1"/>
            <a:r>
              <a:rPr lang="en-US"/>
              <a:t>Function shipping</a:t>
            </a:r>
          </a:p>
          <a:p>
            <a:pPr lvl="1"/>
            <a:r>
              <a:rPr lang="en-US"/>
              <a:t>Data shipping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8B465-3940-9C4C-B553-77F1B0D44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6D77B-5770-3442-A8DD-DFDA66CB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</a:t>
            </a:r>
            <a:r>
              <a:rPr lang="en-US" dirty="0" err="1"/>
              <a:t>vs</a:t>
            </a:r>
            <a:r>
              <a:rPr lang="en-US" dirty="0"/>
              <a:t> Eventual Consistency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consistency (ACID)</a:t>
            </a:r>
          </a:p>
          <a:p>
            <a:pPr lvl="1"/>
            <a:r>
              <a:rPr lang="en-US" dirty="0"/>
              <a:t>All nodes see the same data values at the same time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dirty="0"/>
              <a:t>Some nodes may see different data values at the same time</a:t>
            </a:r>
          </a:p>
          <a:p>
            <a:pPr lvl="1"/>
            <a:r>
              <a:rPr lang="en-US" dirty="0"/>
              <a:t>But if we stop injecting updates, the system reaches strong consistency</a:t>
            </a:r>
          </a:p>
          <a:p>
            <a:endParaRPr lang="en-US" dirty="0"/>
          </a:p>
          <a:p>
            <a:r>
              <a:rPr lang="en-US" dirty="0"/>
              <a:t>Illustration with symmetric, asynchronous replication in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6F416-2AB4-324E-B756-131C1DB6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650D-F5D4-C24B-A1DD-7F7D9C3B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6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Comparisons: functionality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35264"/>
              </p:ext>
            </p:extLst>
          </p:nvPr>
        </p:nvGraphicFramePr>
        <p:xfrm>
          <a:off x="539552" y="1110603"/>
          <a:ext cx="8136905" cy="5144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660">
                <a:tc>
                  <a:txBody>
                    <a:bodyPr/>
                    <a:lstStyle/>
                    <a:p>
                      <a:r>
                        <a:rPr lang="en-US" sz="1200" b="1" noProof="0"/>
                        <a:t>Polystore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/>
                        <a:t>Data</a:t>
                      </a:r>
                      <a:r>
                        <a:rPr lang="en-US" sz="1200" b="1" baseline="0" noProof="0"/>
                        <a:t> model</a:t>
                      </a:r>
                      <a:endParaRPr lang="en-US" sz="12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/>
                        <a:t>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/>
                        <a:t>Data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91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200" b="1" noProof="0"/>
                        <a:t>Loosely</a:t>
                      </a:r>
                      <a:r>
                        <a:rPr lang="en-US" sz="1200" b="1" baseline="0" noProof="0"/>
                        <a:t>-</a:t>
                      </a:r>
                      <a:r>
                        <a:rPr lang="en-US" sz="1200" b="1" noProof="0"/>
                        <a:t>coupled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BigIntegrator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Querying relational and cloud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BigTable,RDBMS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Unyfing relational and 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JSON-based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RDBMS, 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90">
                <a:tc>
                  <a:txBody>
                    <a:bodyPr/>
                    <a:lstStyle/>
                    <a:p>
                      <a:r>
                        <a:rPr lang="en-US" sz="1200" noProof="0"/>
                        <a:t>QoX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Analytic data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XML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RDBMS, ETL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91">
                <a:tc gridSpan="5">
                  <a:txBody>
                    <a:bodyPr/>
                    <a:lstStyle/>
                    <a:p>
                      <a:r>
                        <a:rPr lang="en-US" sz="1200" b="1" noProof="0"/>
                        <a:t>Tightly-coupled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Polybase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Querying Hadoop from 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HDFS, 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HadoopDB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Querying RDBMS from 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SQL-live (HiveQL)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HDFS, 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Estocada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Self-tuning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No common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Native 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RDBMS, 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591">
                <a:tc gridSpan="5">
                  <a:txBody>
                    <a:bodyPr/>
                    <a:lstStyle/>
                    <a:p>
                      <a:r>
                        <a:rPr lang="en-US" sz="1200" b="1" noProof="0"/>
                        <a:t>Hybrid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sz="1200" noProof="0"/>
                        <a:t>SparkSQL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 on top of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HDFS, 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7437">
                <a:tc>
                  <a:txBody>
                    <a:bodyPr/>
                    <a:lstStyle/>
                    <a:p>
                      <a:r>
                        <a:rPr lang="en-US" sz="1200" noProof="0"/>
                        <a:t>BigDAWG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Unifying</a:t>
                      </a:r>
                      <a:r>
                        <a:rPr lang="en-US" sz="1200" baseline="0" noProof="0"/>
                        <a:t> relational and NoSQL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No common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Island query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RDBMS, NoSQL, Array DBMS, DSMSs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854">
                <a:tc>
                  <a:txBody>
                    <a:bodyPr/>
                    <a:lstStyle/>
                    <a:p>
                      <a:r>
                        <a:rPr lang="en-US" sz="1200" noProof="0"/>
                        <a:t>CloudMdsQL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Querying relational and 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JSON-based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SQL-like with native subqueries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RDBMS,</a:t>
                      </a:r>
                      <a:r>
                        <a:rPr lang="en-US" sz="1200" baseline="0" noProof="0" dirty="0"/>
                        <a:t> NoSQL, HDFS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39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en-US"/>
              <a:t>Comparisons: implementation techniques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98052"/>
              </p:ext>
            </p:extLst>
          </p:nvPr>
        </p:nvGraphicFramePr>
        <p:xfrm>
          <a:off x="611560" y="1124747"/>
          <a:ext cx="8383362" cy="4967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277">
                <a:tc>
                  <a:txBody>
                    <a:bodyPr/>
                    <a:lstStyle/>
                    <a:p>
                      <a:r>
                        <a:rPr lang="en-US" sz="1200" b="1" noProof="0"/>
                        <a:t>Polystore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Data</a:t>
                      </a:r>
                      <a:r>
                        <a:rPr lang="en-US" sz="1200" baseline="0" noProof="0"/>
                        <a:t> model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Data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40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200" b="1" noProof="0"/>
                        <a:t>Loosely</a:t>
                      </a:r>
                      <a:r>
                        <a:rPr lang="en-US" sz="1200" b="1" baseline="0" noProof="0"/>
                        <a:t>-</a:t>
                      </a:r>
                      <a:r>
                        <a:rPr lang="en-US" sz="1200" b="1" noProof="0"/>
                        <a:t>coupled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BigIntegrator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Importer,absorber, finalizer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LAV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Access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</a:t>
                      </a:r>
                      <a:r>
                        <a:rPr lang="en-US" sz="1200" baseline="0" noProof="0"/>
                        <a:t> processor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GAV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Data store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Cost-based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QoX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Dataflow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No</a:t>
                      </a:r>
                    </a:p>
                    <a:p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Data/function</a:t>
                      </a:r>
                      <a:r>
                        <a:rPr lang="en-US" sz="1200" baseline="0" noProof="0"/>
                        <a:t> shipping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/>
                        <a:t>Cost-based</a:t>
                      </a:r>
                    </a:p>
                    <a:p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40">
                <a:tc gridSpan="5">
                  <a:txBody>
                    <a:bodyPr/>
                    <a:lstStyle/>
                    <a:p>
                      <a:r>
                        <a:rPr lang="en-US" sz="1200" b="1" noProof="0"/>
                        <a:t>Tightly-coupled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Polybase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HDFS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GAV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 splitting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Cost-based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HadoopDB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SMS planer, db conector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GAV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 splitting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440">
                <a:tc>
                  <a:txBody>
                    <a:bodyPr/>
                    <a:lstStyle/>
                    <a:p>
                      <a:r>
                        <a:rPr lang="en-US" sz="1200" noProof="0"/>
                        <a:t>Estocada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Storage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Materialzed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 rewriting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Cost-based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440">
                <a:tc gridSpan="5">
                  <a:txBody>
                    <a:bodyPr/>
                    <a:lstStyle/>
                    <a:p>
                      <a:r>
                        <a:rPr lang="en-US" sz="1200" b="1" noProof="0"/>
                        <a:t>Hybrid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440">
                <a:tc>
                  <a:txBody>
                    <a:bodyPr/>
                    <a:lstStyle/>
                    <a:p>
                      <a:r>
                        <a:rPr lang="en-US" sz="1200" noProof="0"/>
                        <a:t>SparkSQL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Dataframes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In-memory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Cost-based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972">
                <a:tc>
                  <a:txBody>
                    <a:bodyPr/>
                    <a:lstStyle/>
                    <a:p>
                      <a:r>
                        <a:rPr lang="en-US" sz="1200" noProof="0"/>
                        <a:t>BigDAWG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Island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baseline="0" noProof="0"/>
                        <a:t>GAV within islands</a:t>
                      </a:r>
                      <a:endParaRPr lang="en-US" sz="1200" noProof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Function</a:t>
                      </a:r>
                      <a:r>
                        <a:rPr lang="en-US" sz="1200" baseline="0" noProof="0"/>
                        <a:t>/datashipping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268">
                <a:tc>
                  <a:txBody>
                    <a:bodyPr/>
                    <a:lstStyle/>
                    <a:p>
                      <a:r>
                        <a:rPr lang="en-US" sz="1200" noProof="0"/>
                        <a:t>CloudMdsQL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Query</a:t>
                      </a:r>
                      <a:r>
                        <a:rPr lang="en-US" sz="1200" baseline="0" noProof="0"/>
                        <a:t> planner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Bind</a:t>
                      </a:r>
                      <a:r>
                        <a:rPr lang="en-US" sz="1200" baseline="0" noProof="0"/>
                        <a:t> join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Cost-based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02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for Polystores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/>
              <a:t>The ability to integrate relational data (stored in RDBMS) with other kinds of data stores</a:t>
            </a:r>
          </a:p>
          <a:p>
            <a:pPr marL="514350" indent="-457200">
              <a:buFont typeface="+mj-lt"/>
              <a:buAutoNum type="arabicPeriod"/>
            </a:pPr>
            <a:r>
              <a:rPr lang="en-US"/>
              <a:t>The growing importance of accessing HDFS within Hadoop</a:t>
            </a:r>
          </a:p>
          <a:p>
            <a:pPr marL="514350" indent="-457200">
              <a:buFont typeface="+mj-lt"/>
              <a:buAutoNum type="arabicPeriod"/>
            </a:pPr>
            <a:r>
              <a:rPr lang="en-US"/>
              <a:t>Most systems provide a relational/ SQL-like abstraction </a:t>
            </a:r>
          </a:p>
          <a:p>
            <a:pPr lvl="1"/>
            <a:r>
              <a:rPr lang="en-US"/>
              <a:t>QoX has a more general graph abstraction to capture analytic dataflows</a:t>
            </a:r>
          </a:p>
          <a:p>
            <a:pPr lvl="1"/>
            <a:r>
              <a:rPr lang="en-US"/>
              <a:t>BigDAWG allows the data stores to be directly accessed with their native (or island) languages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CB970-DB47-F240-A5B7-F1BC92A2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88831-0DE6-5746-9B5D-0DF38126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Symmetric, Asynchronous Replication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E2231-4499-544D-AB86-0597EE61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0482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we have eventual consistency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After reconnection (and resolution of update conflicts), consistency can be obtained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60D3-473B-6749-8419-7BB5E2474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F2A87-6C34-C146-81EC-D318E27D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  <p:sp>
        <p:nvSpPr>
          <p:cNvPr id="243716" name="AutoShape 4"/>
          <p:cNvSpPr>
            <a:spLocks noChangeArrowheads="1"/>
          </p:cNvSpPr>
          <p:nvPr/>
        </p:nvSpPr>
        <p:spPr bwMode="auto">
          <a:xfrm>
            <a:off x="1895847" y="1465858"/>
            <a:ext cx="1219200" cy="914400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076822" y="169287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dirty="0">
                <a:latin typeface="Arial" pitchFamily="34" charset="0"/>
              </a:rPr>
              <a:t>Client</a:t>
            </a:r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2505447" y="2380258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3723" name="AutoShape 11"/>
          <p:cNvSpPr>
            <a:spLocks noChangeArrowheads="1"/>
          </p:cNvSpPr>
          <p:nvPr/>
        </p:nvSpPr>
        <p:spPr bwMode="auto">
          <a:xfrm>
            <a:off x="3094881" y="3626569"/>
            <a:ext cx="2819400" cy="381000"/>
          </a:xfrm>
          <a:prstGeom prst="leftRightArrow">
            <a:avLst>
              <a:gd name="adj1" fmla="val 50000"/>
              <a:gd name="adj2" fmla="val 148000"/>
            </a:avLst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243726" name="AutoShape 14"/>
          <p:cNvSpPr>
            <a:spLocks noChangeArrowheads="1"/>
          </p:cNvSpPr>
          <p:nvPr/>
        </p:nvSpPr>
        <p:spPr bwMode="auto">
          <a:xfrm>
            <a:off x="5903193" y="1473795"/>
            <a:ext cx="1219200" cy="914400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6084168" y="1700808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dirty="0">
                <a:latin typeface="Arial" pitchFamily="34" charset="0"/>
              </a:rPr>
              <a:t>Client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975201" y="3168476"/>
            <a:ext cx="1070496" cy="1019944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pitchFamily="34" charset="0"/>
              </a:rPr>
              <a:t>DB2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6551265" y="2388195"/>
            <a:ext cx="0" cy="8063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942753" y="3266529"/>
            <a:ext cx="1070496" cy="1019944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Arial" pitchFamily="34" charset="0"/>
              </a:rPr>
              <a:t>DB1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3526929" y="2330425"/>
            <a:ext cx="2088232" cy="2448272"/>
            <a:chOff x="3203848" y="2348880"/>
            <a:chExt cx="2088232" cy="2448272"/>
          </a:xfrm>
        </p:grpSpPr>
        <p:sp>
          <p:nvSpPr>
            <p:cNvPr id="243730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1944216" cy="830997"/>
            </a:xfrm>
            <a:prstGeom prst="rect">
              <a:avLst/>
            </a:prstGeom>
            <a:solidFill>
              <a:srgbClr val="81DE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2400" dirty="0">
                  <a:latin typeface="Arial" pitchFamily="34" charset="0"/>
                </a:rPr>
                <a:t>AP ok</a:t>
              </a:r>
            </a:p>
            <a:p>
              <a:pPr algn="ctr"/>
              <a:r>
                <a:rPr lang="fr-FR" sz="2400" dirty="0">
                  <a:latin typeface="Arial" pitchFamily="34" charset="0"/>
                </a:rPr>
                <a:t>C non ok</a:t>
              </a:r>
            </a:p>
          </p:txBody>
        </p:sp>
        <p:pic>
          <p:nvPicPr>
            <p:cNvPr id="24" name="Image 23" descr="eclair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3140968"/>
              <a:ext cx="1656184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3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NoSQL, NewSQL and Polystores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Motivations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NoSQL systems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NewSQL systems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Polystores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5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4738</TotalTime>
  <Words>4908</Words>
  <Application>Microsoft Macintosh PowerPoint</Application>
  <PresentationFormat>On-screen Show (4:3)</PresentationFormat>
  <Paragraphs>1028</Paragraphs>
  <Slides>72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Arial Black</vt:lpstr>
      <vt:lpstr>Calibri</vt:lpstr>
      <vt:lpstr>Consolas</vt:lpstr>
      <vt:lpstr>Courier New</vt:lpstr>
      <vt:lpstr>Roboto</vt:lpstr>
      <vt:lpstr>Segoe UI Light</vt:lpstr>
      <vt:lpstr>Symbol</vt:lpstr>
      <vt:lpstr>Tahoma</vt:lpstr>
      <vt:lpstr>Times New Roman</vt:lpstr>
      <vt:lpstr>Wingdings</vt:lpstr>
      <vt:lpstr>Office Theme</vt:lpstr>
      <vt:lpstr>Principles of Distributed Database Systems</vt:lpstr>
      <vt:lpstr>Outline</vt:lpstr>
      <vt:lpstr>Outline</vt:lpstr>
      <vt:lpstr>Motivations</vt:lpstr>
      <vt:lpstr>The CAP Theorem</vt:lpstr>
      <vt:lpstr>What is the CAP Theorem?</vt:lpstr>
      <vt:lpstr>Strong vs Eventual Consistency </vt:lpstr>
      <vt:lpstr>Symmetric, Asynchronous Replication</vt:lpstr>
      <vt:lpstr>Outline</vt:lpstr>
      <vt:lpstr>NoSQL (Not Only SQL): definition</vt:lpstr>
      <vt:lpstr>NoSQL Approaches </vt:lpstr>
      <vt:lpstr>Key-value Stores</vt:lpstr>
      <vt:lpstr>Amazon DynamoDB</vt:lpstr>
      <vt:lpstr>DynamoDB – data model</vt:lpstr>
      <vt:lpstr>DynamoDB - data partitioning</vt:lpstr>
      <vt:lpstr>Document Stores</vt:lpstr>
      <vt:lpstr>Data Models for Documents</vt:lpstr>
      <vt:lpstr>MongoDB</vt:lpstr>
      <vt:lpstr>A MongoDB Collection (posts)</vt:lpstr>
      <vt:lpstr>MongoDB – query language</vt:lpstr>
      <vt:lpstr>MongoDB - architecture</vt:lpstr>
      <vt:lpstr>Main NoSQL JSON DBMSs</vt:lpstr>
      <vt:lpstr>Tabular Stores: BigTable</vt:lpstr>
      <vt:lpstr>A BigTable Row</vt:lpstr>
      <vt:lpstr>BigTable API</vt:lpstr>
      <vt:lpstr>Dynamic Range Partitioning</vt:lpstr>
      <vt:lpstr>Graph DBMS</vt:lpstr>
      <vt:lpstr>Graph Partitioning</vt:lpstr>
      <vt:lpstr>Neo4J</vt:lpstr>
      <vt:lpstr>Neo4J – data model</vt:lpstr>
      <vt:lpstr>Neo4J - languages</vt:lpstr>
      <vt:lpstr>Neo4J – architecture</vt:lpstr>
      <vt:lpstr>Multimodel Stores: OrientDB</vt:lpstr>
      <vt:lpstr>Main NoSQL Systems</vt:lpstr>
      <vt:lpstr>Outline</vt:lpstr>
      <vt:lpstr>NewSQL</vt:lpstr>
      <vt:lpstr>Google F1</vt:lpstr>
      <vt:lpstr>Google F1</vt:lpstr>
      <vt:lpstr>LeanXcale</vt:lpstr>
      <vt:lpstr>Distributed Architecture</vt:lpstr>
      <vt:lpstr>Transaction Processing</vt:lpstr>
      <vt:lpstr>Main NewSQL systems</vt:lpstr>
      <vt:lpstr>Which Data Store for What?</vt:lpstr>
      <vt:lpstr>Outline</vt:lpstr>
      <vt:lpstr>Polystores</vt:lpstr>
      <vt:lpstr>Differences with Distributed Databases</vt:lpstr>
      <vt:lpstr>Classification of Polystores</vt:lpstr>
      <vt:lpstr>Loosely-coupled Polystores</vt:lpstr>
      <vt:lpstr>Architecture</vt:lpstr>
      <vt:lpstr>Big Integrator</vt:lpstr>
      <vt:lpstr>Big Integrator Architecture</vt:lpstr>
      <vt:lpstr>Forward</vt:lpstr>
      <vt:lpstr>QoX</vt:lpstr>
      <vt:lpstr>Tightly-coupled Polystores</vt:lpstr>
      <vt:lpstr>Architecture</vt:lpstr>
      <vt:lpstr>Polybase</vt:lpstr>
      <vt:lpstr>Polybase Architecture</vt:lpstr>
      <vt:lpstr>HadoopDB</vt:lpstr>
      <vt:lpstr>Estocada</vt:lpstr>
      <vt:lpstr>Hybrid Polystores</vt:lpstr>
      <vt:lpstr>Architecture</vt:lpstr>
      <vt:lpstr>SparkSQL</vt:lpstr>
      <vt:lpstr>SparkSQL Architecture</vt:lpstr>
      <vt:lpstr>CloudMdsQL</vt:lpstr>
      <vt:lpstr>CloudMdsQL Example </vt:lpstr>
      <vt:lpstr>CloudMdsQL Distributed Query Engine</vt:lpstr>
      <vt:lpstr>MFR Statement</vt:lpstr>
      <vt:lpstr>MFR Example</vt:lpstr>
      <vt:lpstr>BigDAWG</vt:lpstr>
      <vt:lpstr>Comparisons: functionality</vt:lpstr>
      <vt:lpstr>Comparisons: implementation techniques</vt:lpstr>
      <vt:lpstr>Conclusions for Polystores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47</cp:revision>
  <dcterms:created xsi:type="dcterms:W3CDTF">2020-02-05T23:19:38Z</dcterms:created>
  <dcterms:modified xsi:type="dcterms:W3CDTF">2020-03-16T19:44:09Z</dcterms:modified>
</cp:coreProperties>
</file>