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40" r:id="rId4"/>
    <p:sldId id="262" r:id="rId5"/>
    <p:sldId id="337" r:id="rId6"/>
    <p:sldId id="264" r:id="rId7"/>
    <p:sldId id="324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25" r:id="rId54"/>
    <p:sldId id="338" r:id="rId55"/>
    <p:sldId id="313" r:id="rId56"/>
    <p:sldId id="314" r:id="rId57"/>
    <p:sldId id="315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39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4"/>
    <p:restoredTop sz="95952"/>
  </p:normalViewPr>
  <p:slideViewPr>
    <p:cSldViewPr>
      <p:cViewPr varScale="1">
        <p:scale>
          <a:sx n="124" d="100"/>
          <a:sy n="124" d="100"/>
        </p:scale>
        <p:origin x="1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9172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89120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90716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79572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06475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0939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934956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68997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642870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33220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2592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70632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226854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32482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02923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025214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946183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589735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574244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184892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17585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78638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798230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16694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08804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35239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57175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4498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78677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5494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77736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83645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7324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Decomposition of relation </a:t>
            </a:r>
            <a:r>
              <a:rPr lang="en-US" i="1" dirty="0"/>
              <a:t>R</a:t>
            </a:r>
            <a:r>
              <a:rPr lang="en-US" dirty="0"/>
              <a:t>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is complete if and only if each data item in </a:t>
            </a:r>
            <a:r>
              <a:rPr lang="en-US" i="1" dirty="0"/>
              <a:t>R</a:t>
            </a:r>
            <a:r>
              <a:rPr lang="en-US" dirty="0"/>
              <a:t> can also be found in some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Reconstruction</a:t>
            </a:r>
          </a:p>
          <a:p>
            <a:pPr lvl="1"/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then there should exist some relational operator ∇</a:t>
            </a:r>
            <a:r>
              <a:rPr lang="en-US" dirty="0">
                <a:latin typeface="Symbol" charset="0"/>
              </a:rPr>
              <a:t> </a:t>
            </a:r>
            <a:r>
              <a:rPr lang="en-US" dirty="0"/>
              <a:t>such that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828" i="1" dirty="0"/>
              <a:t>R = </a:t>
            </a:r>
            <a:r>
              <a:rPr lang="en-US" sz="1969" dirty="0"/>
              <a:t>∇</a:t>
            </a:r>
            <a:r>
              <a:rPr lang="en-US" sz="1828" baseline="-25000" dirty="0"/>
              <a:t>1≤</a:t>
            </a:r>
            <a:r>
              <a:rPr lang="en-US" sz="1828" i="1" baseline="-25000" dirty="0"/>
              <a:t>i</a:t>
            </a:r>
            <a:r>
              <a:rPr lang="en-US" sz="1828" baseline="-25000" dirty="0"/>
              <a:t>≤</a:t>
            </a:r>
            <a:r>
              <a:rPr lang="en-US" sz="1828" i="1" baseline="-25000" dirty="0"/>
              <a:t>n</a:t>
            </a:r>
            <a:r>
              <a:rPr lang="en-US" sz="1828" i="1" dirty="0"/>
              <a:t>R</a:t>
            </a:r>
            <a:r>
              <a:rPr lang="en-US" sz="1828" i="1" baseline="-25000" dirty="0"/>
              <a:t>i</a:t>
            </a:r>
            <a:endParaRPr lang="en-US" sz="1195" i="1" baseline="-25000" dirty="0"/>
          </a:p>
          <a:p>
            <a:pPr>
              <a:lnSpc>
                <a:spcPct val="100000"/>
              </a:lnSpc>
            </a:pPr>
            <a:r>
              <a:rPr lang="en-US" dirty="0" err="1"/>
              <a:t>Disjointness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and data item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is in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should not be in any other fragment 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≠</a:t>
            </a:r>
            <a:r>
              <a:rPr lang="en-US" i="1" dirty="0"/>
              <a:t> j 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BAE501-CB8A-894B-8DF8-35B036897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17734-6813-0C43-A980-3A0A6EE7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Alternatives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Non-replicated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partitioned : each fragment resides at only one site</a:t>
            </a:r>
          </a:p>
          <a:p>
            <a:pPr>
              <a:lnSpc>
                <a:spcPct val="80000"/>
              </a:lnSpc>
            </a:pPr>
            <a:r>
              <a:rPr lang="en-US" dirty="0"/>
              <a:t>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fully replicated : each fragment at each site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partially replicated : each fragment at some of the sites</a:t>
            </a:r>
          </a:p>
          <a:p>
            <a:pPr>
              <a:lnSpc>
                <a:spcPct val="80000"/>
              </a:lnSpc>
            </a:pPr>
            <a:r>
              <a:rPr lang="en-US" dirty="0"/>
              <a:t>Rule of thumb: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endParaRPr lang="en-US" sz="1406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81661"/>
              </p:ext>
            </p:extLst>
          </p:nvPr>
        </p:nvGraphicFramePr>
        <p:xfrm>
          <a:off x="2123728" y="4293096"/>
          <a:ext cx="5150197" cy="77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7315200" imgH="1092200" progId="Equation.3">
                  <p:embed/>
                </p:oleObj>
              </mc:Choice>
              <mc:Fallback>
                <p:oleObj name="Equation" r:id="rId4" imgW="7315200" imgH="1092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93096"/>
                        <a:ext cx="5150197" cy="777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6A9AA-24DC-4C46-AC0E-47BA79D7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DA5F6-1CE4-3943-8633-6DFEE4990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4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Replication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84030-5513-9E47-93CA-2B495760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0BBD1-93C9-7041-A6E5-B011D6787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6047C-41EE-D242-8E4F-3019B0AB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8225143" cy="33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Horizontal Fragmentation (HF)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Primary Horizontal Fragmentation (PHF)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Derived Horizontal Fragmentation (DHF)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Vertical Fragmentation (VF)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Hybrid Fragmentation (HF)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4C8891-B3D7-B549-8CA3-EE11079BE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5FF45-6433-0D45-B266-EAE26CE3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375" dirty="0">
                <a:latin typeface="Book Antiqua"/>
                <a:cs typeface="Book Antiqua"/>
              </a:rPr>
              <a:t>PHF – Information Requirements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20" y="1676549"/>
            <a:ext cx="7162726" cy="4685854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Database Information</a:t>
            </a:r>
          </a:p>
          <a:p>
            <a:pPr marL="742912" lvl="1">
              <a:lnSpc>
                <a:spcPct val="80000"/>
              </a:lnSpc>
            </a:pPr>
            <a:r>
              <a:rPr lang="en-US" dirty="0"/>
              <a:t>relationship</a:t>
            </a:r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  <a:buNone/>
            </a:pPr>
            <a:endParaRPr lang="en-US" dirty="0"/>
          </a:p>
          <a:p>
            <a:pPr marL="742912" lvl="1">
              <a:lnSpc>
                <a:spcPct val="80000"/>
              </a:lnSpc>
            </a:pPr>
            <a:r>
              <a:rPr lang="en-US" dirty="0"/>
              <a:t>cardinality of each relation: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6FB21A-FFAF-AA4D-A7BD-361BAF43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BD5E8-4275-B243-A62A-2D2F0F46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B929C-4ADE-2943-8528-A65D7029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48880"/>
            <a:ext cx="4608512" cy="29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- Information Requirements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05780" y="1268760"/>
            <a:ext cx="8229600" cy="4824536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buFont typeface="Monotype Sorts" charset="0"/>
              <a:buNone/>
            </a:pPr>
            <a:r>
              <a:rPr lang="en-US" dirty="0"/>
              <a:t>		</a:t>
            </a:r>
            <a:r>
              <a:rPr lang="en-US" sz="1969" i="1" dirty="0" err="1"/>
              <a:t>p</a:t>
            </a:r>
            <a:r>
              <a:rPr lang="en-US" sz="1969" i="1" baseline="-25000" dirty="0" err="1"/>
              <a:t>j</a:t>
            </a:r>
            <a:r>
              <a:rPr lang="en-US" sz="1969" dirty="0"/>
              <a:t> : </a:t>
            </a:r>
            <a:r>
              <a:rPr lang="en-US" sz="1969" i="1" dirty="0"/>
              <a:t>A</a:t>
            </a:r>
            <a:r>
              <a:rPr lang="en-US" sz="1969" i="1" baseline="-25000" dirty="0"/>
              <a:t>i</a:t>
            </a:r>
            <a:r>
              <a:rPr lang="en-US" sz="1969" i="1" dirty="0"/>
              <a:t> </a:t>
            </a:r>
            <a:r>
              <a:rPr lang="en-US" sz="1969" dirty="0" err="1">
                <a:cs typeface="Book Antiqua"/>
              </a:rPr>
              <a:t>θ</a:t>
            </a:r>
            <a:r>
              <a:rPr lang="en-US" sz="1969" i="1" dirty="0" err="1"/>
              <a:t>Value</a:t>
            </a:r>
            <a:endParaRPr lang="en-US" i="1" dirty="0">
              <a:cs typeface="Book Antiqua"/>
            </a:endParaRPr>
          </a:p>
          <a:p>
            <a:pPr lvl="1"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sz="1687" dirty="0" err="1">
                <a:cs typeface="Book Antiqua"/>
              </a:rPr>
              <a:t>θ</a:t>
            </a:r>
            <a:r>
              <a:rPr lang="en-US" sz="1687" i="1" dirty="0">
                <a:cs typeface="Book Antiqua"/>
              </a:rPr>
              <a:t>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dirty="0"/>
              <a:t>{=,&lt;,≤,&gt;,≥,≠}, </a:t>
            </a:r>
            <a:r>
              <a:rPr lang="en-US" i="1" dirty="0"/>
              <a:t>Value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 err="1"/>
              <a:t>Pr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Example :</a:t>
            </a:r>
          </a:p>
          <a:p>
            <a:pPr lvl="3">
              <a:buFont typeface="Monotype Sorts" charset="0"/>
              <a:buNone/>
            </a:pPr>
            <a:r>
              <a:rPr lang="en-US" sz="1828" dirty="0"/>
              <a:t>PNAME = "Maintenance"</a:t>
            </a:r>
          </a:p>
          <a:p>
            <a:pPr lvl="3">
              <a:buFont typeface="Monotype Sorts" charset="0"/>
              <a:buNone/>
            </a:pPr>
            <a:r>
              <a:rPr lang="en-US" sz="1828" dirty="0"/>
              <a:t>BUDGET ≤ 200000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Pr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define </a:t>
            </a:r>
            <a:r>
              <a:rPr lang="en-US" i="1" dirty="0"/>
              <a:t>M </a:t>
            </a:r>
            <a:r>
              <a:rPr lang="en-US" dirty="0"/>
              <a:t>= {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as</a:t>
            </a:r>
          </a:p>
          <a:p>
            <a:pPr lvl="1">
              <a:spcBef>
                <a:spcPts val="0"/>
              </a:spcBef>
              <a:buNone/>
            </a:pPr>
            <a:r>
              <a:rPr lang="en-US" i="1" dirty="0"/>
              <a:t>			M </a:t>
            </a:r>
            <a:r>
              <a:rPr lang="en-US" dirty="0"/>
              <a:t>= { </a:t>
            </a:r>
            <a:r>
              <a:rPr lang="en-US" i="1" dirty="0"/>
              <a:t>m</a:t>
            </a:r>
            <a:r>
              <a:rPr lang="en-US" i="1" baseline="-25000" dirty="0"/>
              <a:t>i </a:t>
            </a:r>
            <a:r>
              <a:rPr lang="en-US" dirty="0"/>
              <a:t>|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=  </a:t>
            </a:r>
            <a:r>
              <a:rPr lang="en-US" sz="3094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err="1"/>
              <a:t>p</a:t>
            </a:r>
            <a:r>
              <a:rPr lang="en-US" i="1" baseline="-50000" dirty="0" err="1"/>
              <a:t>j</a:t>
            </a:r>
            <a:r>
              <a:rPr lang="en-US" baseline="-25000" dirty="0" err="1">
                <a:latin typeface="Symbol" charset="0"/>
                <a:sym typeface="Symbol"/>
              </a:rPr>
              <a:t></a:t>
            </a:r>
            <a:r>
              <a:rPr lang="en-US" i="1" baseline="-25000" dirty="0" err="1"/>
              <a:t>Pr</a:t>
            </a:r>
            <a:r>
              <a:rPr lang="en-US" dirty="0">
                <a:latin typeface="Symbol" charset="0"/>
              </a:rPr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BDF9C0-CCED-FA41-9C1D-2B9020ADD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4892C-FDC5-D14A-8528-EB26BA4F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PHF – Information Requirements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Example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: PNAME="Maintenance"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/>
              <a:t> 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(PNAME="Maintenance")</a:t>
            </a:r>
            <a:r>
              <a:rPr lang="en-US" sz="1969" dirty="0">
                <a:latin typeface="Symbol" charset="2"/>
                <a:cs typeface="Symbol" charset="2"/>
              </a:rPr>
              <a:t>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: PNAME= "Maintenance"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(PNAME="Maintenance")</a:t>
            </a:r>
            <a:r>
              <a:rPr lang="en-US" sz="1969" dirty="0">
                <a:latin typeface="Symbol" charset="2"/>
                <a:cs typeface="Symbol" charset="2"/>
              </a:rPr>
              <a:t>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BD42B-410A-344E-A217-28F5EFED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DC3DB-0909-1E4B-AAA4-B03182E82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PHF – Information Requirements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minterm selectivitie</a:t>
            </a:r>
            <a:r>
              <a:rPr lang="en-US">
                <a:solidFill>
                  <a:schemeClr val="tx2"/>
                </a:solidFill>
              </a:rPr>
              <a:t>s</a:t>
            </a:r>
            <a:r>
              <a:rPr lang="en-US"/>
              <a:t>: </a:t>
            </a:r>
            <a:r>
              <a:rPr lang="en-US" i="1"/>
              <a:t>sel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number of tuples of the relation that would be accessed by a user query which is specified according to a given minterm predicate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access frequencies</a:t>
            </a:r>
            <a:r>
              <a:rPr lang="en-US"/>
              <a:t>: </a:t>
            </a:r>
            <a:r>
              <a:rPr lang="en-US" i="1"/>
              <a:t>acc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frequency with which a user application </a:t>
            </a:r>
            <a:r>
              <a:rPr lang="en-US" i="1"/>
              <a:t>qi</a:t>
            </a:r>
            <a:r>
              <a:rPr lang="en-US"/>
              <a:t>  accesses data.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Access frequency for a minterm predicate can also be defined.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F7FD8A-C998-2F4D-B4E6-A05CFB00B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C45A3-0A8C-4C4C-98E8-C55480A90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Primary Horizontal Fragmentation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3314530" algn="l"/>
              </a:tabLst>
            </a:pPr>
            <a:r>
              <a:rPr lang="en-US" dirty="0"/>
              <a:t>Definition :</a:t>
            </a:r>
          </a:p>
          <a:p>
            <a:pPr lvl="3">
              <a:buNone/>
              <a:tabLst>
                <a:tab pos="3314530" algn="l"/>
              </a:tabLst>
            </a:pPr>
            <a:r>
              <a:rPr lang="en-US" sz="1828" i="1" dirty="0" err="1"/>
              <a:t>R</a:t>
            </a:r>
            <a:r>
              <a:rPr lang="en-US" sz="1828" i="1" baseline="-25000" dirty="0" err="1"/>
              <a:t>j</a:t>
            </a:r>
            <a:r>
              <a:rPr lang="en-US" sz="1828" dirty="0"/>
              <a:t> = </a:t>
            </a:r>
            <a:r>
              <a:rPr lang="en-US" sz="1828" dirty="0">
                <a:latin typeface="Symbol" charset="0"/>
                <a:sym typeface="Symbol"/>
              </a:rPr>
              <a:t></a:t>
            </a:r>
            <a:r>
              <a:rPr lang="en-US" sz="1828" i="1" baseline="-25000" dirty="0" err="1"/>
              <a:t>F</a:t>
            </a:r>
            <a:r>
              <a:rPr lang="en-US" sz="1828" i="1" baseline="-50000" dirty="0" err="1"/>
              <a:t>j</a:t>
            </a:r>
            <a:r>
              <a:rPr lang="en-US" sz="1828" dirty="0"/>
              <a:t>(</a:t>
            </a:r>
            <a:r>
              <a:rPr lang="en-US" sz="1828" i="1" dirty="0"/>
              <a:t>R</a:t>
            </a:r>
            <a:r>
              <a:rPr lang="en-US" sz="1828" dirty="0"/>
              <a:t>),  1 ≤ </a:t>
            </a:r>
            <a:r>
              <a:rPr lang="en-US" sz="1828" i="1" dirty="0"/>
              <a:t>j</a:t>
            </a:r>
            <a:r>
              <a:rPr lang="en-US" sz="1828" dirty="0"/>
              <a:t> ≤ </a:t>
            </a:r>
            <a:r>
              <a:rPr lang="en-US" sz="1828" i="1" dirty="0"/>
              <a:t>w</a:t>
            </a:r>
            <a:endParaRPr lang="en-US" sz="1828" dirty="0"/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where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is a selection formula, which is (preferably) a </a:t>
            </a:r>
            <a:r>
              <a:rPr lang="en-US" dirty="0" err="1"/>
              <a:t>minterm</a:t>
            </a:r>
            <a:r>
              <a:rPr lang="en-US" dirty="0"/>
              <a:t> predicate.</a:t>
            </a:r>
          </a:p>
          <a:p>
            <a:pPr>
              <a:buNone/>
              <a:tabLst>
                <a:tab pos="3314530" algn="l"/>
              </a:tabLst>
            </a:pPr>
            <a:r>
              <a:rPr lang="en-US" dirty="0"/>
              <a:t>Therefore,</a:t>
            </a:r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A horizontal fragment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of relation </a:t>
            </a:r>
            <a:r>
              <a:rPr lang="en-US" i="1" dirty="0"/>
              <a:t>R</a:t>
            </a:r>
            <a:r>
              <a:rPr lang="en-US" dirty="0"/>
              <a:t> consists of all the tuples of </a:t>
            </a:r>
            <a:r>
              <a:rPr lang="en-US" i="1" dirty="0"/>
              <a:t>R</a:t>
            </a:r>
            <a:r>
              <a:rPr lang="en-US" dirty="0"/>
              <a:t> which satisfy a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pPr>
              <a:buNone/>
              <a:tabLst>
                <a:tab pos="3314530" algn="l"/>
              </a:tabLst>
            </a:pPr>
            <a:r>
              <a:rPr lang="en-US" dirty="0">
                <a:latin typeface="Symbol" charset="0"/>
              </a:rPr>
              <a:t>		</a:t>
            </a:r>
            <a:r>
              <a:rPr lang="en-US" sz="3234" dirty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>
              <a:latin typeface="Symbol" charset="0"/>
            </a:endParaRPr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Given 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M,</a:t>
            </a:r>
            <a:r>
              <a:rPr lang="en-US" dirty="0"/>
              <a:t> there are as many horizontal fragments of relation </a:t>
            </a:r>
            <a:r>
              <a:rPr lang="en-US" i="1" dirty="0"/>
              <a:t>R</a:t>
            </a:r>
            <a:r>
              <a:rPr lang="en-US" dirty="0"/>
              <a:t> as there are </a:t>
            </a:r>
            <a:r>
              <a:rPr lang="en-US" dirty="0" err="1"/>
              <a:t>minterm</a:t>
            </a:r>
            <a:r>
              <a:rPr lang="en-US" dirty="0"/>
              <a:t> predicates. </a:t>
            </a:r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Set of horizontal fragments also referred to as </a:t>
            </a:r>
            <a:r>
              <a:rPr lang="en-US" dirty="0" err="1">
                <a:solidFill>
                  <a:srgbClr val="FF0000"/>
                </a:solidFill>
              </a:rPr>
              <a:t>minterm</a:t>
            </a:r>
            <a:r>
              <a:rPr lang="en-US" dirty="0">
                <a:solidFill>
                  <a:srgbClr val="FF0000"/>
                </a:solidFill>
              </a:rPr>
              <a:t> fragments</a:t>
            </a:r>
            <a:r>
              <a:rPr lang="en-US" i="1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598E4D-85BE-E141-8B06-4D226D59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E84FB-25E8-244B-AE2E-AF05BACD2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 err="1"/>
              <a:t>Pr</a:t>
            </a:r>
            <a:endParaRPr lang="en-US" i="1" dirty="0"/>
          </a:p>
          <a:p>
            <a:pPr marL="1259041" indent="-1259041"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which obey the fragmentation rules.</a:t>
            </a:r>
          </a:p>
          <a:p>
            <a:pPr>
              <a:spcBef>
                <a:spcPct val="55000"/>
              </a:spcBef>
              <a:buNone/>
              <a:tabLst>
                <a:tab pos="1257236" algn="l"/>
              </a:tabLst>
            </a:pPr>
            <a:endParaRPr lang="en-US" dirty="0"/>
          </a:p>
          <a:p>
            <a:pPr>
              <a:spcBef>
                <a:spcPct val="55000"/>
              </a:spcBef>
              <a:buNone/>
              <a:tabLst>
                <a:tab pos="1257236" algn="l"/>
              </a:tabLst>
            </a:pPr>
            <a:r>
              <a:rPr lang="en-US" dirty="0"/>
              <a:t>Preliminaries :</a:t>
            </a:r>
          </a:p>
          <a:p>
            <a:pPr marL="685765" lvl="1" indent="-228588">
              <a:spcBef>
                <a:spcPct val="55000"/>
              </a:spcBef>
              <a:tabLst>
                <a:tab pos="1257236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complete</a:t>
            </a:r>
          </a:p>
          <a:p>
            <a:pPr marL="685765" lvl="1" indent="-228588">
              <a:spcBef>
                <a:spcPct val="55000"/>
              </a:spcBef>
              <a:tabLst>
                <a:tab pos="1257236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minimal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B1976-DBA5-234F-8908-AB98C368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0E8AD-B2AF-1C45-B44A-196ACF40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cs typeface="Book Antiqua"/>
              </a:rPr>
              <a:t>Introduction</a:t>
            </a:r>
          </a:p>
          <a:p>
            <a:r>
              <a:rPr lang="en-US" dirty="0">
                <a:solidFill>
                  <a:srgbClr val="0070C0"/>
                </a:solidFill>
                <a:cs typeface="Book Antiqua"/>
              </a:rPr>
              <a:t>Distributed and Parallel Database Design</a:t>
            </a:r>
          </a:p>
          <a:p>
            <a:r>
              <a:rPr lang="en-US">
                <a:cs typeface="Book Antiqua"/>
              </a:rPr>
              <a:t>Distributed </a:t>
            </a:r>
            <a:r>
              <a:rPr lang="en-US" dirty="0">
                <a:cs typeface="Book Antiqua"/>
              </a:rPr>
              <a:t>Data Control</a:t>
            </a:r>
          </a:p>
          <a:p>
            <a:r>
              <a:rPr lang="en-US" dirty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Distributed Transaction Processing</a:t>
            </a:r>
          </a:p>
          <a:p>
            <a:r>
              <a:rPr lang="en-US" dirty="0">
                <a:cs typeface="Book Antiqua"/>
              </a:rPr>
              <a:t>Data Replication</a:t>
            </a:r>
          </a:p>
          <a:p>
            <a:r>
              <a:rPr lang="en-US" dirty="0">
                <a:cs typeface="Book Antiqua"/>
              </a:rPr>
              <a:t>Database Integration – </a:t>
            </a:r>
            <a:r>
              <a:rPr lang="en-US" dirty="0" err="1">
                <a:cs typeface="Book Antiqua"/>
              </a:rPr>
              <a:t>Multidatabase</a:t>
            </a:r>
            <a:r>
              <a:rPr lang="en-US" dirty="0">
                <a:cs typeface="Book Antiqua"/>
              </a:rPr>
              <a:t> Systems</a:t>
            </a:r>
          </a:p>
          <a:p>
            <a:r>
              <a:rPr lang="en-US" dirty="0">
                <a:cs typeface="Book Antiqua"/>
              </a:rPr>
              <a:t>Parallel Database Systems</a:t>
            </a:r>
          </a:p>
          <a:p>
            <a:r>
              <a:rPr lang="en-US" dirty="0">
                <a:cs typeface="Book Antiqua"/>
              </a:rPr>
              <a:t>Peer-to-Peer Data Management</a:t>
            </a:r>
          </a:p>
          <a:p>
            <a:r>
              <a:rPr lang="en-US" dirty="0">
                <a:cs typeface="Book Antiqua"/>
              </a:rPr>
              <a:t>Big Data Processing</a:t>
            </a:r>
          </a:p>
          <a:p>
            <a:r>
              <a:rPr lang="en-US" dirty="0">
                <a:cs typeface="Book Antiqua"/>
              </a:rPr>
              <a:t>NoSQL, NewSQL and </a:t>
            </a:r>
            <a:r>
              <a:rPr lang="en-US" dirty="0" err="1">
                <a:cs typeface="Book Antiqua"/>
              </a:rPr>
              <a:t>Polystores</a:t>
            </a:r>
            <a:endParaRPr lang="en-US" dirty="0">
              <a:cs typeface="Book Antiqua"/>
            </a:endParaRPr>
          </a:p>
          <a:p>
            <a:r>
              <a:rPr lang="en-US" dirty="0">
                <a:cs typeface="Book Antiqua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6400473" algn="l"/>
              </a:tabLst>
            </a:pPr>
            <a:r>
              <a:rPr lang="en-US" dirty="0"/>
              <a:t>A set of simple predicates </a:t>
            </a:r>
            <a:r>
              <a:rPr lang="en-US" i="1" dirty="0" err="1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tuples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 err="1"/>
              <a:t>Pr</a:t>
            </a:r>
            <a:r>
              <a:rPr lang="en-US" dirty="0"/>
              <a:t> requires that two tuples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buNone/>
              <a:tabLst>
                <a:tab pos="6400473" algn="l"/>
              </a:tabLst>
            </a:pPr>
            <a:endParaRPr lang="en-US" dirty="0"/>
          </a:p>
          <a:p>
            <a:pPr>
              <a:tabLst>
                <a:tab pos="6400473" algn="l"/>
              </a:tabLst>
            </a:pPr>
            <a:r>
              <a:rPr lang="en-US" dirty="0"/>
              <a:t>Example :</a:t>
            </a:r>
          </a:p>
          <a:p>
            <a:pPr marL="685765" lvl="1" indent="-228588">
              <a:tabLst>
                <a:tab pos="6400473" algn="l"/>
              </a:tabLst>
            </a:pPr>
            <a:r>
              <a:rPr lang="en-US" dirty="0"/>
              <a:t>Assume PROJ[PNO,PNAME,BUDGET,LOC] has two applications defined on it.</a:t>
            </a:r>
          </a:p>
          <a:p>
            <a:pPr marL="685765" lvl="1" indent="-228588">
              <a:tabLst>
                <a:tab pos="6400473" algn="l"/>
              </a:tabLst>
            </a:pPr>
            <a:r>
              <a:rPr lang="en-US" dirty="0"/>
              <a:t>Find the budgets of projects at each location.	(1)</a:t>
            </a:r>
          </a:p>
          <a:p>
            <a:pPr marL="685765" lvl="1" indent="-228588">
              <a:tabLst>
                <a:tab pos="6400473" algn="l"/>
              </a:tabLst>
            </a:pPr>
            <a:r>
              <a:rPr lang="en-US" dirty="0"/>
              <a:t>Find projects with budgets less than $200000.	(2)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4573B3-62CA-9844-8BD2-E13F2ABDB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19F04-1EBC-7646-A40A-3827EEF30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According to (1),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=“Paris”}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which is not complete with respect to (2).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Modify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=“Paris”, BUDGET≤200000,BUDGET&gt;200000}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 which is complete.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D019D-F5AD-9842-8ED8-8AE194357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66239-A4D8-C644-9333-944E1585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 err="1"/>
              <a:t>Pr</a:t>
            </a:r>
            <a:r>
              <a:rPr lang="en-US" dirty="0"/>
              <a:t> are relevant, then </a:t>
            </a:r>
            <a:r>
              <a:rPr lang="en-US" i="1" dirty="0" err="1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69B2A9-D739-0844-B6A2-D5AAB8061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78CC-B693-694C-BCF4-AC7FABFC3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5836"/>
              </p:ext>
            </p:extLst>
          </p:nvPr>
        </p:nvGraphicFramePr>
        <p:xfrm>
          <a:off x="2951820" y="4792651"/>
          <a:ext cx="2756557" cy="101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1244600" imgH="457200" progId="Equation.3">
                  <p:embed/>
                </p:oleObj>
              </mc:Choice>
              <mc:Fallback>
                <p:oleObj name="Equation" r:id="rId4" imgW="124460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1820" y="4792651"/>
                        <a:ext cx="2756557" cy="101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827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dirty="0"/>
              <a:t>Example :</a:t>
            </a:r>
          </a:p>
          <a:p>
            <a:pPr marL="685765" lvl="1" indent="-228588">
              <a:spcBef>
                <a:spcPct val="70000"/>
              </a:spcBef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York”, LOC=“Paris”, 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BUDGET≤200000,BUDGET&gt;200000}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is minimal (in addition to being complete). However, if we add</a:t>
            </a:r>
          </a:p>
          <a:p>
            <a:pPr marL="685765" lvl="1" indent="-228588">
              <a:spcBef>
                <a:spcPct val="70000"/>
              </a:spcBef>
              <a:buNone/>
            </a:pPr>
            <a:r>
              <a:rPr lang="en-US" dirty="0"/>
              <a:t>PNAME = “Instrumentation”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then </a:t>
            </a:r>
            <a:r>
              <a:rPr lang="en-US" i="1" dirty="0" err="1"/>
              <a:t>Pr</a:t>
            </a:r>
            <a:r>
              <a:rPr lang="en-US" dirty="0"/>
              <a:t>  is not minimal.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2D56B2-CC3B-F44A-AC8A-ECCFFE08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B86CC-CD46-4348-ACDD-FE746FDBE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200088" indent="-1200088">
              <a:buNone/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and a set of simple predicates </a:t>
            </a:r>
            <a:r>
              <a:rPr lang="en-US" i="1" dirty="0" err="1"/>
              <a:t>Pr</a:t>
            </a:r>
            <a:r>
              <a:rPr lang="en-US" dirty="0"/>
              <a:t> </a:t>
            </a:r>
          </a:p>
          <a:p>
            <a:pPr marL="1200088" indent="-1200088">
              <a:buNone/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minimal</a:t>
            </a:r>
            <a:r>
              <a:rPr lang="en-US" dirty="0"/>
              <a:t> set of simple predicates </a:t>
            </a:r>
            <a:r>
              <a:rPr lang="en-US" i="1" dirty="0"/>
              <a:t>Pr' </a:t>
            </a:r>
            <a:r>
              <a:rPr lang="en-US" dirty="0"/>
              <a:t>for </a:t>
            </a:r>
            <a:r>
              <a:rPr lang="en-US" i="1" dirty="0"/>
              <a:t>Pr	</a:t>
            </a:r>
          </a:p>
          <a:p>
            <a:pPr marL="1200088" indent="-1200088">
              <a:buNone/>
            </a:pPr>
            <a:endParaRPr lang="en-US" dirty="0"/>
          </a:p>
          <a:p>
            <a:pPr marL="1200088" indent="-1200088">
              <a:buNone/>
            </a:pPr>
            <a:endParaRPr lang="en-US" dirty="0"/>
          </a:p>
          <a:p>
            <a:pPr marL="1200088" indent="-1200088">
              <a:buNone/>
            </a:pPr>
            <a:r>
              <a:rPr lang="en-US" i="1" dirty="0">
                <a:solidFill>
                  <a:schemeClr val="hlink"/>
                </a:solidFill>
              </a:rPr>
              <a:t>Rule 1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/>
              <a:t>	a relation or fragment is partitioned into at least two parts which are accessed differently by at least one application.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897CF-FCF3-4844-938C-474F65F40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97B60-D836-0442-B853-A85D82B9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2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COM_MIN Algorithm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SzPct val="95000"/>
              <a:buFont typeface="Wingdings" pitchFamily="2" charset="2"/>
              <a:buChar char=""/>
            </a:pPr>
            <a:r>
              <a:rPr lang="en-US" dirty="0"/>
              <a:t>Initialization :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sz="1687" dirty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err="1"/>
              <a:t>Pr</a:t>
            </a:r>
            <a:r>
              <a:rPr lang="en-US" dirty="0"/>
              <a:t> 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/>
              </a:rPr>
              <a:t></a:t>
            </a:r>
            <a:r>
              <a:rPr lang="en-US" i="1" dirty="0"/>
              <a:t>Pr</a:t>
            </a:r>
            <a:r>
              <a:rPr lang="en-US" dirty="0"/>
              <a:t> – {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/>
              </a:rPr>
              <a:t> </a:t>
            </a:r>
            <a:r>
              <a:rPr lang="en-US" dirty="0">
                <a:sym typeface="Symbol"/>
              </a:rPr>
              <a:t>{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}</a:t>
            </a:r>
            <a:endParaRPr lang="en-US" dirty="0">
              <a:latin typeface="Symbol" charset="2"/>
              <a:cs typeface="Symbol" charset="2"/>
            </a:endParaRPr>
          </a:p>
          <a:p>
            <a:pPr>
              <a:buSzPct val="95000"/>
              <a:buFont typeface="Wingdings" pitchFamily="2" charset="2"/>
              <a:buChar char=""/>
            </a:pPr>
            <a:r>
              <a:rPr lang="en-US" dirty="0"/>
              <a:t>Iteratively add predicates to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 until it is complete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sz="1687" dirty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/>
              <a:t>Pr</a:t>
            </a:r>
            <a:r>
              <a:rPr lang="en-US" dirty="0"/>
              <a:t> 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 </a:t>
            </a:r>
            <a:r>
              <a:rPr lang="en-US" dirty="0">
                <a:latin typeface="Symbol" charset="0"/>
                <a:sym typeface="Symbol"/>
              </a:rPr>
              <a:t></a:t>
            </a:r>
            <a:r>
              <a:rPr lang="en-US" dirty="0"/>
              <a:t> {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}; </a:t>
            </a:r>
            <a:r>
              <a:rPr lang="en-US" i="1" dirty="0"/>
              <a:t>Pr </a:t>
            </a:r>
            <a:r>
              <a:rPr lang="en-US" dirty="0">
                <a:latin typeface="Symbol" charset="0"/>
                <a:sym typeface="Symbol"/>
              </a:rPr>
              <a:t></a:t>
            </a:r>
            <a:r>
              <a:rPr lang="en-US" i="1" dirty="0"/>
              <a:t>Pr</a:t>
            </a:r>
            <a:r>
              <a:rPr lang="en-US" dirty="0"/>
              <a:t> – {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}; </a:t>
            </a:r>
            <a:r>
              <a:rPr lang="en-US" i="1" dirty="0"/>
              <a:t>F </a:t>
            </a:r>
            <a:r>
              <a:rPr lang="en-US" dirty="0">
                <a:latin typeface="Symbol" charset="0"/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>
                <a:latin typeface="Symbol" charset="0"/>
                <a:sym typeface="Symbol"/>
              </a:rPr>
              <a:t>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{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}        </a:t>
            </a:r>
          </a:p>
          <a:p>
            <a:pPr lvl="1">
              <a:buSzPct val="80000"/>
            </a:pPr>
            <a:r>
              <a:rPr lang="en-US" dirty="0"/>
              <a:t>if </a:t>
            </a:r>
            <a:r>
              <a:rPr lang="en-US" dirty="0">
                <a:latin typeface="Symbol" charset="0"/>
                <a:sym typeface="Symbol"/>
              </a:rPr>
              <a:t>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en-US" sz="1687" dirty="0">
                <a:latin typeface="Symbol" charset="0"/>
                <a:sym typeface="Symbol"/>
              </a:rPr>
              <a:t>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Font typeface="Monotype Sorts" charset="0"/>
              <a:buNone/>
            </a:pPr>
            <a:r>
              <a:rPr lang="en-US" sz="1828" i="1" dirty="0"/>
              <a:t>Pr'</a:t>
            </a:r>
            <a:r>
              <a:rPr lang="en-US" sz="1828" dirty="0"/>
              <a:t> </a:t>
            </a:r>
            <a:r>
              <a:rPr lang="en-US" sz="1828" dirty="0">
                <a:latin typeface="Symbol" charset="0"/>
                <a:sym typeface="Symbol"/>
              </a:rPr>
              <a:t></a:t>
            </a:r>
            <a:r>
              <a:rPr lang="en-US" sz="1828" dirty="0"/>
              <a:t> </a:t>
            </a:r>
            <a:r>
              <a:rPr lang="en-US" sz="1969" i="1" dirty="0"/>
              <a:t>Pr</a:t>
            </a:r>
            <a:r>
              <a:rPr lang="en-US" sz="1969" dirty="0"/>
              <a:t> – {</a:t>
            </a:r>
            <a:r>
              <a:rPr lang="en-US" sz="1969" i="1" dirty="0"/>
              <a:t>p</a:t>
            </a:r>
            <a:r>
              <a:rPr lang="en-US" sz="1969" i="1" baseline="-25000" dirty="0"/>
              <a:t>i</a:t>
            </a:r>
            <a:r>
              <a:rPr lang="en-US" sz="1969" dirty="0"/>
              <a:t>}</a:t>
            </a:r>
            <a:endParaRPr lang="en-US" sz="1828" i="1" dirty="0"/>
          </a:p>
          <a:p>
            <a:pPr lvl="3">
              <a:buFont typeface="Monotype Sorts" charset="0"/>
              <a:buNone/>
            </a:pPr>
            <a:r>
              <a:rPr lang="en-US" sz="1828" i="1" dirty="0"/>
              <a:t>F</a:t>
            </a:r>
            <a:r>
              <a:rPr lang="en-US" sz="1828" dirty="0"/>
              <a:t> </a:t>
            </a:r>
            <a:r>
              <a:rPr lang="en-US" sz="1969" dirty="0">
                <a:latin typeface="Symbol" charset="0"/>
                <a:sym typeface="Symbol"/>
              </a:rPr>
              <a:t></a:t>
            </a:r>
            <a:r>
              <a:rPr lang="en-US" sz="1828" dirty="0"/>
              <a:t>  </a:t>
            </a:r>
            <a:r>
              <a:rPr lang="en-US" sz="1828" i="1" dirty="0"/>
              <a:t>F</a:t>
            </a:r>
            <a:r>
              <a:rPr lang="en-US" sz="1828" dirty="0"/>
              <a:t> – </a:t>
            </a:r>
            <a:r>
              <a:rPr lang="en-US" sz="1969" dirty="0">
                <a:sym typeface="Symbol"/>
              </a:rPr>
              <a:t>{</a:t>
            </a:r>
            <a:r>
              <a:rPr lang="en-US" sz="1969" i="1" dirty="0" err="1"/>
              <a:t>f</a:t>
            </a:r>
            <a:r>
              <a:rPr lang="en-US" sz="1969" i="1" baseline="-25000" dirty="0" err="1"/>
              <a:t>i</a:t>
            </a:r>
            <a:r>
              <a:rPr lang="en-US" sz="1969" dirty="0"/>
              <a:t>}</a:t>
            </a:r>
            <a:endParaRPr lang="en-US" sz="1828" i="1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4264E3-9D27-2C41-B9A8-2607F5EC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657E-C7DE-A54C-901E-D914907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257236" indent="-1257236">
              <a:buNone/>
              <a:tabLst>
                <a:tab pos="457177" algn="l"/>
              </a:tabLst>
            </a:pPr>
            <a:r>
              <a:rPr lang="en-US" dirty="0"/>
              <a:t>Makes use of COM_MIN to perform fragmentation.</a:t>
            </a:r>
          </a:p>
          <a:p>
            <a:pPr marL="1257236" indent="-1257236">
              <a:buNone/>
              <a:tabLst>
                <a:tab pos="457177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257236" indent="-1257236">
              <a:buNone/>
              <a:tabLst>
                <a:tab pos="457177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257236" indent="-1257236">
              <a:buNone/>
              <a:tabLst>
                <a:tab pos="457177" algn="l"/>
              </a:tabLst>
            </a:pPr>
            <a:endParaRPr lang="en-US" i="1" dirty="0"/>
          </a:p>
          <a:p>
            <a:pPr marL="314760" indent="-314760">
              <a:buSzPct val="95000"/>
              <a:buFont typeface="Wingdings" pitchFamily="2" charset="2"/>
              <a:buChar char=""/>
              <a:tabLst>
                <a:tab pos="457177" algn="l"/>
              </a:tabLst>
            </a:pPr>
            <a:r>
              <a:rPr lang="en-US" i="1" dirty="0"/>
              <a:t>Pr</a:t>
            </a:r>
            <a:r>
              <a:rPr lang="en-US" dirty="0"/>
              <a:t>' </a:t>
            </a:r>
            <a:r>
              <a:rPr lang="en-US" dirty="0">
                <a:latin typeface="Symbol" charset="0"/>
                <a:sym typeface="Symbol"/>
              </a:rPr>
              <a:t> </a:t>
            </a:r>
            <a:r>
              <a:rPr lang="en-US" dirty="0"/>
              <a:t>COM_MIN (</a:t>
            </a:r>
            <a:r>
              <a:rPr lang="en-US" i="1" dirty="0" err="1"/>
              <a:t>R</a:t>
            </a:r>
            <a:r>
              <a:rPr lang="en-US" dirty="0" err="1"/>
              <a:t>,</a:t>
            </a:r>
            <a:r>
              <a:rPr lang="en-US" i="1" dirty="0" err="1"/>
              <a:t>Pr</a:t>
            </a:r>
            <a:r>
              <a:rPr lang="en-US" dirty="0"/>
              <a:t>)</a:t>
            </a:r>
          </a:p>
          <a:p>
            <a:pPr marL="314760" indent="-314760">
              <a:buSzPct val="95000"/>
              <a:buFont typeface="Wingdings" pitchFamily="2" charset="2"/>
              <a:buChar char=""/>
              <a:tabLst>
                <a:tab pos="457177" algn="l"/>
              </a:tabLst>
            </a:pPr>
            <a:r>
              <a:rPr lang="en-US" dirty="0"/>
              <a:t>determine the set </a:t>
            </a:r>
            <a:r>
              <a:rPr lang="en-US" i="1" dirty="0"/>
              <a:t>M </a:t>
            </a:r>
            <a:r>
              <a:rPr lang="en-US" dirty="0"/>
              <a:t>of </a:t>
            </a:r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marL="314760" indent="-314760">
              <a:buSzPct val="95000"/>
              <a:buFont typeface="Wingdings" pitchFamily="2" charset="2"/>
              <a:buChar char=""/>
              <a:tabLst>
                <a:tab pos="457177" algn="l"/>
              </a:tabLst>
            </a:pPr>
            <a:r>
              <a:rPr lang="en-US" dirty="0"/>
              <a:t>determine the set </a:t>
            </a:r>
            <a:r>
              <a:rPr lang="en-US" i="1" dirty="0"/>
              <a:t>I </a:t>
            </a:r>
            <a:r>
              <a:rPr lang="en-US" dirty="0"/>
              <a:t>of implications among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>
                <a:latin typeface="Symbol" charset="0"/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Pr</a:t>
            </a:r>
          </a:p>
          <a:p>
            <a:pPr marL="314760" indent="-314760">
              <a:buSzPct val="95000"/>
              <a:buFont typeface="Wingdings" pitchFamily="2" charset="2"/>
              <a:buChar char=""/>
              <a:tabLst>
                <a:tab pos="457177" algn="l"/>
              </a:tabLst>
            </a:pPr>
            <a:r>
              <a:rPr lang="en-US" dirty="0"/>
              <a:t>eliminate the contradictory </a:t>
            </a:r>
            <a:r>
              <a:rPr lang="en-US" dirty="0" err="1"/>
              <a:t>minterms</a:t>
            </a:r>
            <a:r>
              <a:rPr lang="en-US" dirty="0"/>
              <a:t> from </a:t>
            </a:r>
            <a:r>
              <a:rPr lang="en-US" i="1" dirty="0"/>
              <a:t>M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1F4990-9CDE-E040-A1E8-93043CC79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5862A-9E6F-2249-9848-427A14BA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3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candidate relations : PAY and PROJ.</a:t>
            </a:r>
          </a:p>
          <a:p>
            <a:r>
              <a:rPr lang="en-US" dirty="0">
                <a:solidFill>
                  <a:schemeClr val="tx2"/>
                </a:solidFill>
              </a:rPr>
              <a:t>Fragmentation of relation PAY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Application: Check the salary info and determine raise.</a:t>
            </a:r>
          </a:p>
          <a:p>
            <a:pPr lvl="1"/>
            <a:r>
              <a:rPr lang="en-US" dirty="0"/>
              <a:t>Employee records kept at two sites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application run at two sites</a:t>
            </a:r>
          </a:p>
          <a:p>
            <a:pPr lvl="1"/>
            <a:r>
              <a:rPr lang="en-US" dirty="0"/>
              <a:t>Simple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 SAL ≤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 SAL &gt;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Pr</a:t>
            </a:r>
            <a:r>
              <a:rPr lang="en-US" dirty="0"/>
              <a:t> 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} which is complete and minimal </a:t>
            </a:r>
            <a:r>
              <a:rPr lang="en-US" i="1" dirty="0"/>
              <a:t>Pr'</a:t>
            </a:r>
            <a:r>
              <a:rPr lang="en-US" dirty="0"/>
              <a:t>=</a:t>
            </a:r>
            <a:r>
              <a:rPr lang="en-US" i="1" dirty="0"/>
              <a:t>Pr</a:t>
            </a:r>
          </a:p>
          <a:p>
            <a:pPr lvl="1"/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(SAL ≤ 30000)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</a:t>
            </a:r>
            <a:r>
              <a:rPr lang="en-US" b="1" dirty="0"/>
              <a:t>NOT</a:t>
            </a:r>
            <a:r>
              <a:rPr lang="en-US" dirty="0"/>
              <a:t>(SAL ≤ 30000) </a:t>
            </a:r>
            <a:r>
              <a:rPr lang="en-US" dirty="0">
                <a:latin typeface="Symbol" charset="0"/>
              </a:rPr>
              <a:t>=</a:t>
            </a:r>
            <a:r>
              <a:rPr lang="en-US" dirty="0"/>
              <a:t> (SAL &gt; 30000)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004E3-A857-1E49-A2EA-EF32FFD81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69CE1-EE7E-1F45-B626-BBDCD8B2D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1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0AA53D-11B0-8E46-BEC9-3437BFFE3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DDE08-D1C3-CD41-8CEA-CAE585AF0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0BD95E-19E1-844B-A205-6A7F16EF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87811"/>
            <a:ext cx="717475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7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461663" y="980728"/>
            <a:ext cx="8229600" cy="5112568"/>
          </a:xfrm>
          <a:noFill/>
          <a:ln/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</a:t>
            </a:r>
            <a:endParaRPr lang="en-US" dirty="0"/>
          </a:p>
          <a:p>
            <a:pPr marL="742912" lvl="1">
              <a:spcBef>
                <a:spcPts val="400"/>
              </a:spcBef>
            </a:pPr>
            <a:r>
              <a:rPr lang="en-US" dirty="0"/>
              <a:t>Applications:</a:t>
            </a:r>
          </a:p>
          <a:p>
            <a:pPr marL="1085795" lvl="2">
              <a:spcBef>
                <a:spcPts val="400"/>
              </a:spcBef>
            </a:pPr>
            <a:r>
              <a:rPr lang="en-US" dirty="0"/>
              <a:t>Find the name and budget of projects given their no.</a:t>
            </a:r>
          </a:p>
          <a:p>
            <a:pPr marL="1371530" lvl="3">
              <a:spcBef>
                <a:spcPts val="400"/>
              </a:spcBef>
            </a:pPr>
            <a:r>
              <a:rPr lang="en-US" sz="1828" dirty="0"/>
              <a:t>Issued at three sites</a:t>
            </a:r>
          </a:p>
          <a:p>
            <a:pPr marL="1085795" lvl="2">
              <a:spcBef>
                <a:spcPts val="400"/>
              </a:spcBef>
            </a:pPr>
            <a:r>
              <a:rPr lang="en-US" dirty="0"/>
              <a:t>Access project information according to budget 	</a:t>
            </a:r>
          </a:p>
          <a:p>
            <a:pPr marL="1371530" lvl="3">
              <a:spcBef>
                <a:spcPts val="400"/>
              </a:spcBef>
            </a:pPr>
            <a:r>
              <a:rPr lang="en-US" sz="1828" dirty="0"/>
              <a:t>one site accesses ≤200000 other accesses &gt;200000</a:t>
            </a:r>
          </a:p>
          <a:p>
            <a:pPr marL="742912" lvl="1">
              <a:spcBef>
                <a:spcPts val="400"/>
              </a:spcBef>
            </a:pPr>
            <a:r>
              <a:rPr lang="en-US" dirty="0"/>
              <a:t>Simple predicates</a:t>
            </a:r>
          </a:p>
          <a:p>
            <a:pPr marL="742912" lvl="1">
              <a:spcBef>
                <a:spcPts val="400"/>
              </a:spcBef>
            </a:pPr>
            <a:r>
              <a:rPr lang="en-US" dirty="0"/>
              <a:t>For application (1)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LOC = “Montreal”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LOC = “New York”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3</a:t>
            </a:r>
            <a:r>
              <a:rPr lang="en-US" dirty="0"/>
              <a:t> : LOC = “Paris”</a:t>
            </a:r>
          </a:p>
          <a:p>
            <a:pPr marL="742912" lvl="1">
              <a:spcBef>
                <a:spcPts val="400"/>
              </a:spcBef>
            </a:pPr>
            <a:r>
              <a:rPr lang="en-US" dirty="0"/>
              <a:t>For application (2)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4</a:t>
            </a:r>
            <a:r>
              <a:rPr lang="en-US" dirty="0"/>
              <a:t> : BUDGET ≤ 200000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5</a:t>
            </a:r>
            <a:r>
              <a:rPr lang="en-US" dirty="0"/>
              <a:t> : BUDGET &gt; 200000</a:t>
            </a:r>
          </a:p>
          <a:p>
            <a:pPr marL="742912" lvl="1">
              <a:spcBef>
                <a:spcPts val="400"/>
              </a:spcBef>
            </a:pPr>
            <a:r>
              <a:rPr lang="en-US" i="1" dirty="0" err="1"/>
              <a:t>Pr</a:t>
            </a:r>
            <a:r>
              <a:rPr lang="en-US" dirty="0"/>
              <a:t> = </a:t>
            </a:r>
            <a:r>
              <a:rPr lang="en-US" i="1" dirty="0" err="1"/>
              <a:t>Pr</a:t>
            </a:r>
            <a:r>
              <a:rPr lang="en-US" i="1" dirty="0"/>
              <a:t>'</a:t>
            </a:r>
            <a:r>
              <a:rPr lang="en-US" dirty="0"/>
              <a:t> 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4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5</a:t>
            </a:r>
            <a:r>
              <a:rPr lang="en-US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EA7B3B-80DD-B348-9F02-72C6D534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8533-48D8-EE4F-BE7E-74D1DE7A5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Book Antiqua"/>
              </a:rPr>
              <a:t>Distributed and Parallel Database Design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Fragmentation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Data distribution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Combined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&gt; 200000)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A2851-34DD-5B4A-B12A-77235BCE3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37EE-9343-C24B-938D-DAF7076C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8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742EB-FC7C-9C46-940A-F3725ED2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A28A2-C292-1549-80FD-4B82F5E6E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CC662F-0E43-C148-9F75-731F8149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33" y="1661658"/>
            <a:ext cx="5214655" cy="39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Since </a:t>
            </a:r>
            <a:r>
              <a:rPr lang="en-US" i="1" dirty="0"/>
              <a:t>Pr</a:t>
            </a:r>
            <a:r>
              <a:rPr lang="en-US" dirty="0"/>
              <a:t>' is complete and minimal, the selection predicates are complete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fragmented into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r</a:t>
            </a:r>
            <a:r>
              <a:rPr lang="en-US" dirty="0"/>
              <a:t>}</a:t>
            </a:r>
          </a:p>
          <a:p>
            <a:pPr lvl="4">
              <a:lnSpc>
                <a:spcPct val="100000"/>
              </a:lnSpc>
              <a:spcBef>
                <a:spcPct val="60000"/>
              </a:spcBef>
              <a:buFontTx/>
              <a:buNone/>
            </a:pPr>
            <a:r>
              <a:rPr lang="en-US" sz="1828" i="1" dirty="0"/>
              <a:t>R</a:t>
            </a:r>
            <a:r>
              <a:rPr lang="en-US" sz="1828" dirty="0"/>
              <a:t>  =   </a:t>
            </a:r>
            <a:r>
              <a:rPr lang="en-US" sz="2531" dirty="0">
                <a:latin typeface="Symbol" charset="0"/>
                <a:sym typeface="Symbol"/>
              </a:rPr>
              <a:t></a:t>
            </a:r>
            <a:r>
              <a:rPr lang="en-US" sz="1828" baseline="-25000" dirty="0">
                <a:latin typeface="Symbol" charset="0"/>
                <a:sym typeface="Symbol"/>
              </a:rPr>
              <a:t></a:t>
            </a:r>
            <a:r>
              <a:rPr lang="en-US" sz="1828" i="1" baseline="-25000" dirty="0" err="1"/>
              <a:t>R</a:t>
            </a:r>
            <a:r>
              <a:rPr lang="en-US" sz="1828" i="1" baseline="-50000" dirty="0" err="1"/>
              <a:t>i</a:t>
            </a:r>
            <a:r>
              <a:rPr lang="en-US" sz="1828" i="1" baseline="-25000" dirty="0"/>
              <a:t> </a:t>
            </a:r>
            <a:r>
              <a:rPr lang="en-US" sz="1828" baseline="-25000" dirty="0">
                <a:latin typeface="Symbol" charset="0"/>
                <a:sym typeface="Symbol"/>
              </a:rPr>
              <a:t></a:t>
            </a:r>
            <a:r>
              <a:rPr lang="en-US" sz="1828" i="1" baseline="-25000" dirty="0"/>
              <a:t>FR</a:t>
            </a:r>
            <a:r>
              <a:rPr lang="en-US" sz="1828" baseline="-25000" dirty="0"/>
              <a:t> </a:t>
            </a:r>
            <a:r>
              <a:rPr lang="en-US" sz="1828" i="1" dirty="0" err="1"/>
              <a:t>R</a:t>
            </a:r>
            <a:r>
              <a:rPr lang="en-US" sz="1828" i="1" baseline="-25000" dirty="0" err="1"/>
              <a:t>i</a:t>
            </a:r>
            <a:r>
              <a:rPr lang="en-US" sz="1828" i="1" dirty="0"/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 err="1"/>
              <a:t>Minterm</a:t>
            </a:r>
            <a:r>
              <a:rPr lang="en-US" dirty="0"/>
              <a:t> predicates that form the basis of fragmentation should be mutually exclusive.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2C433-E351-094B-B2AA-ECA4FA0AF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AC9B9-6651-D34B-9977-D3414ACE8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82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Derived Horizontal Fragmentation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1477862"/>
          </a:xfrm>
          <a:noFill/>
          <a:ln/>
        </p:spPr>
        <p:txBody>
          <a:bodyPr/>
          <a:lstStyle/>
          <a:p>
            <a:r>
              <a:rPr lang="en-US" dirty="0"/>
              <a:t>Defined on a member relation of a link according to a selection operation specified on its owner.</a:t>
            </a:r>
            <a:endParaRPr lang="en-US" sz="1828" dirty="0"/>
          </a:p>
          <a:p>
            <a:pPr lvl="1"/>
            <a:r>
              <a:rPr lang="en-US" dirty="0"/>
              <a:t>Each link is an equijoin.</a:t>
            </a:r>
          </a:p>
          <a:p>
            <a:pPr lvl="1"/>
            <a:r>
              <a:rPr lang="en-US" dirty="0"/>
              <a:t>Equijoin can be implemented by means of </a:t>
            </a:r>
            <a:r>
              <a:rPr lang="en-US" dirty="0" err="1"/>
              <a:t>semijoins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8422DC-89EE-2948-8C33-76A0913F3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8C5FE-90A1-F342-944C-29AD631B0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0657D-05BC-834E-B9A9-10077748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13476"/>
            <a:ext cx="4608512" cy="29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DHF – Definition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/>
              <a:t>Given a link </a:t>
            </a:r>
            <a:r>
              <a:rPr lang="en-US" i="1" dirty="0"/>
              <a:t>L</a:t>
            </a:r>
            <a:r>
              <a:rPr lang="en-US" dirty="0"/>
              <a:t> where </a:t>
            </a:r>
            <a:r>
              <a:rPr lang="en-US" i="1" dirty="0"/>
              <a:t>owner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member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R</a:t>
            </a:r>
            <a:r>
              <a:rPr lang="en-US" dirty="0"/>
              <a:t>, the derived horizontal fragments of </a:t>
            </a:r>
            <a:r>
              <a:rPr lang="en-US" i="1" dirty="0"/>
              <a:t>R</a:t>
            </a:r>
            <a:r>
              <a:rPr lang="en-US" dirty="0"/>
              <a:t> are defined as</a:t>
            </a:r>
          </a:p>
          <a:p>
            <a:pPr marL="342882" lvl="1" indent="-228588">
              <a:spcBef>
                <a:spcPct val="60000"/>
              </a:spcBef>
              <a:buNone/>
            </a:pPr>
            <a:r>
              <a:rPr lang="en-US" sz="2391" i="1" dirty="0"/>
              <a:t>		</a:t>
            </a:r>
            <a:r>
              <a:rPr lang="en-US" sz="2391" i="1" dirty="0" err="1"/>
              <a:t>R</a:t>
            </a:r>
            <a:r>
              <a:rPr lang="en-US" sz="2391" i="1" baseline="-25000" dirty="0" err="1"/>
              <a:t>i</a:t>
            </a:r>
            <a:r>
              <a:rPr lang="en-US" sz="2391" dirty="0"/>
              <a:t> = </a:t>
            </a:r>
            <a:r>
              <a:rPr lang="en-US" sz="2391" i="1" dirty="0"/>
              <a:t>R </a:t>
            </a:r>
            <a:r>
              <a:rPr lang="en-US" sz="2531" dirty="0">
                <a:latin typeface="MS PGothic"/>
                <a:ea typeface="MS PGothic"/>
              </a:rPr>
              <a:t>⋉</a:t>
            </a:r>
            <a:r>
              <a:rPr lang="en-US" sz="2391" i="1" baseline="-25000" dirty="0"/>
              <a:t>F </a:t>
            </a:r>
            <a:r>
              <a:rPr lang="en-US" sz="2391" dirty="0">
                <a:latin typeface="NSymbol" charset="0"/>
              </a:rPr>
              <a:t> </a:t>
            </a:r>
            <a:r>
              <a:rPr lang="en-US" sz="2391" i="1" dirty="0"/>
              <a:t>S</a:t>
            </a:r>
            <a:r>
              <a:rPr lang="en-US" sz="2391" i="1" baseline="-25000" dirty="0"/>
              <a:t>i</a:t>
            </a:r>
            <a:r>
              <a:rPr lang="en-US" sz="2391" dirty="0"/>
              <a:t>, 1≤</a:t>
            </a:r>
            <a:r>
              <a:rPr lang="en-US" sz="2391" i="1" dirty="0"/>
              <a:t>i</a:t>
            </a:r>
            <a:r>
              <a:rPr lang="en-US" sz="2391" dirty="0"/>
              <a:t>≤</a:t>
            </a:r>
            <a:r>
              <a:rPr lang="en-US" sz="2391" i="1" dirty="0"/>
              <a:t>w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the maximum number of fragments that will be defined on </a:t>
            </a:r>
            <a:r>
              <a:rPr lang="en-US" i="1" dirty="0"/>
              <a:t>R</a:t>
            </a:r>
            <a:r>
              <a:rPr lang="en-US" dirty="0"/>
              <a:t> and</a:t>
            </a:r>
          </a:p>
          <a:p>
            <a:pPr marL="685765" lvl="2"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sz="2391" i="1" dirty="0"/>
              <a:t>S</a:t>
            </a:r>
            <a:r>
              <a:rPr lang="en-US" sz="2391" i="1" baseline="-25000" dirty="0"/>
              <a:t>i</a:t>
            </a:r>
            <a:r>
              <a:rPr lang="en-US" sz="2391" i="1" dirty="0"/>
              <a:t> </a:t>
            </a:r>
            <a:r>
              <a:rPr lang="en-US" sz="2391" dirty="0"/>
              <a:t>= </a:t>
            </a:r>
            <a:r>
              <a:rPr lang="en-US" sz="2391" dirty="0">
                <a:latin typeface="Symbol" charset="0"/>
                <a:sym typeface="Symbol"/>
              </a:rPr>
              <a:t></a:t>
            </a:r>
            <a:r>
              <a:rPr lang="en-US" sz="2391" i="1" baseline="-25000" dirty="0" err="1"/>
              <a:t>F</a:t>
            </a:r>
            <a:r>
              <a:rPr lang="en-US" sz="2391" i="1" baseline="-50000" dirty="0" err="1"/>
              <a:t>i</a:t>
            </a:r>
            <a:r>
              <a:rPr lang="en-US" sz="2391" dirty="0">
                <a:latin typeface="Symbol" charset="0"/>
              </a:rPr>
              <a:t> </a:t>
            </a:r>
            <a:r>
              <a:rPr lang="en-US" sz="2391" dirty="0"/>
              <a:t>(</a:t>
            </a:r>
            <a:r>
              <a:rPr lang="en-US" sz="2391" i="1" dirty="0"/>
              <a:t>S</a:t>
            </a:r>
            <a:r>
              <a:rPr lang="en-US" sz="2391" dirty="0"/>
              <a:t>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the formula according to which the primary horizontal fragment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is defined.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7E190-0050-4046-8C93-7146CAA1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7E57E-C663-0D4E-BD9E-E8068A54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Example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280" cy="4530725"/>
          </a:xfrm>
          <a:noFill/>
          <a:ln/>
        </p:spPr>
        <p:txBody>
          <a:bodyPr/>
          <a:lstStyle/>
          <a:p>
            <a:pPr marL="1588" indent="-1588">
              <a:buNone/>
            </a:pPr>
            <a:r>
              <a:rPr lang="en-US" dirty="0"/>
              <a:t>Given link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where owner(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)=SKILL and member(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)=EMP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/>
              <a:t> = EMP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dirty="0"/>
              <a:t> SKILL</a:t>
            </a:r>
            <a:r>
              <a:rPr lang="en-US" baseline="-25000" dirty="0"/>
              <a:t>1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/>
              <a:t> = EMP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dirty="0"/>
              <a:t> SKILL</a:t>
            </a:r>
            <a:r>
              <a:rPr lang="en-US" baseline="-25000" dirty="0"/>
              <a:t>2</a:t>
            </a:r>
            <a:endParaRPr lang="en-US" dirty="0"/>
          </a:p>
          <a:p>
            <a:pPr marL="1588" indent="-1588">
              <a:buNone/>
            </a:pPr>
            <a:r>
              <a:rPr lang="en-US" dirty="0"/>
              <a:t>where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sz="1969" dirty="0">
                <a:latin typeface="Symbol" charset="0"/>
                <a:sym typeface="Symbol"/>
              </a:rPr>
              <a:t></a:t>
            </a:r>
            <a:r>
              <a:rPr lang="en-US" baseline="-25000" dirty="0"/>
              <a:t>SAL≤30000</a:t>
            </a:r>
            <a:r>
              <a:rPr lang="en-US" dirty="0"/>
              <a:t>(SKILL)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sz="1969" dirty="0">
                <a:latin typeface="Symbol" charset="0"/>
                <a:sym typeface="Symbol"/>
              </a:rPr>
              <a:t></a:t>
            </a:r>
            <a:r>
              <a:rPr lang="en-US" baseline="-25000" dirty="0"/>
              <a:t>SAL&gt;30000</a:t>
            </a:r>
            <a:r>
              <a:rPr lang="en-US" dirty="0"/>
              <a:t>(SKILL)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045DA8-B33C-4743-A884-C43EA4C2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CCF04-B876-8647-82CB-7CE68AF05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5BD74C-D7B5-A54B-8BC3-956488BE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169834"/>
            <a:ext cx="6536886" cy="19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Correctness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the member relation of a link whose owner is relation </a:t>
            </a:r>
            <a:r>
              <a:rPr lang="en-US" i="1" dirty="0"/>
              <a:t>S</a:t>
            </a:r>
            <a:r>
              <a:rPr lang="en-US" dirty="0"/>
              <a:t> which is fragmented as 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}. Furthermore, let </a:t>
            </a:r>
            <a:r>
              <a:rPr lang="en-US" i="1" dirty="0"/>
              <a:t>A</a:t>
            </a:r>
            <a:r>
              <a:rPr lang="en-US" dirty="0"/>
              <a:t> be the join attribute between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Then, for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R,</a:t>
            </a:r>
            <a:r>
              <a:rPr lang="en-US" dirty="0"/>
              <a:t> there should be 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t'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3">
              <a:buFont typeface="Monotype Sorts" charset="0"/>
              <a:buNone/>
            </a:pPr>
            <a:r>
              <a:rPr lang="en-US" sz="1969" i="1" dirty="0"/>
              <a:t>t</a:t>
            </a:r>
            <a:r>
              <a:rPr lang="en-US" sz="1969" dirty="0"/>
              <a:t>[</a:t>
            </a:r>
            <a:r>
              <a:rPr lang="en-US" sz="1969" i="1" dirty="0"/>
              <a:t>A</a:t>
            </a:r>
            <a:r>
              <a:rPr lang="en-US" sz="1969" dirty="0"/>
              <a:t>] = </a:t>
            </a:r>
            <a:r>
              <a:rPr lang="en-US" sz="1969" i="1" dirty="0"/>
              <a:t>t' </a:t>
            </a:r>
            <a:r>
              <a:rPr lang="en-US" sz="1969" dirty="0"/>
              <a:t>[</a:t>
            </a:r>
            <a:r>
              <a:rPr lang="en-US" sz="1969" i="1" dirty="0"/>
              <a:t>A</a:t>
            </a:r>
            <a:r>
              <a:rPr lang="en-US" sz="1969" dirty="0"/>
              <a:t>]</a:t>
            </a:r>
          </a:p>
          <a:p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/>
            <a:r>
              <a:rPr lang="en-US" dirty="0"/>
              <a:t>Same as primary horizontal fragmentation.</a:t>
            </a:r>
          </a:p>
          <a:p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/>
            <a:r>
              <a:rPr lang="en-US" dirty="0"/>
              <a:t>Simple join graphs between the owner and the member fragments.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30996E-A7E4-8649-9E31-30E1C83F1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DD994-749A-8D48-8CA4-159A2C42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1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Has been studied within the centralized context</a:t>
            </a:r>
          </a:p>
          <a:p>
            <a:pPr lvl="1"/>
            <a:r>
              <a:rPr lang="en-US"/>
              <a:t>design methodology</a:t>
            </a:r>
          </a:p>
          <a:p>
            <a:pPr lvl="1"/>
            <a:r>
              <a:rPr lang="en-US"/>
              <a:t>physical clustering</a:t>
            </a:r>
          </a:p>
          <a:p>
            <a:r>
              <a:rPr lang="en-US"/>
              <a:t>More difficult than horizontal, because more alternatives exist.</a:t>
            </a:r>
          </a:p>
          <a:p>
            <a:pPr>
              <a:buFont typeface="Monotype Sorts" charset="0"/>
              <a:buNone/>
            </a:pPr>
            <a:r>
              <a:rPr lang="en-US"/>
              <a:t>	Two approaches :</a:t>
            </a:r>
          </a:p>
          <a:p>
            <a:pPr lvl="1"/>
            <a:r>
              <a:rPr lang="en-US"/>
              <a:t>grouping</a:t>
            </a:r>
          </a:p>
          <a:p>
            <a:pPr lvl="2"/>
            <a:r>
              <a:rPr lang="en-US"/>
              <a:t>attributes to fragments</a:t>
            </a:r>
          </a:p>
          <a:p>
            <a:pPr lvl="1"/>
            <a:r>
              <a:rPr lang="en-US"/>
              <a:t>splitting</a:t>
            </a:r>
          </a:p>
          <a:p>
            <a:pPr lvl="2"/>
            <a:r>
              <a:rPr lang="en-US"/>
              <a:t>relation to fragments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ACD9FA-2B21-3541-9C9C-9E865B01B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F182-E912-0F4F-BF96-841F43E1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83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grouping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Non-overlapping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splitting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We do not consider the replicated key attributes to be overlapping.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Advantage: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Easier to enforce functional dependencies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(for integrity checking etc.)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F9756-5447-174B-82AE-28AE5B05E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D87C7-D69A-3340-8A79-98F3636E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14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Information Requirements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241102" y="1750219"/>
            <a:ext cx="8178826" cy="4759523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marL="742912" lvl="1"/>
            <a:r>
              <a:rPr lang="en-US" dirty="0">
                <a:solidFill>
                  <a:schemeClr val="tx2"/>
                </a:solidFill>
              </a:rPr>
              <a:t>Attribute affinities</a:t>
            </a:r>
            <a:endParaRPr lang="en-US" dirty="0"/>
          </a:p>
          <a:p>
            <a:pPr marL="1085795" lvl="2"/>
            <a:r>
              <a:rPr lang="en-US" dirty="0"/>
              <a:t>a measure that indicates how closely related the attributes are</a:t>
            </a:r>
          </a:p>
          <a:p>
            <a:pPr marL="1085795" lvl="2"/>
            <a:r>
              <a:rPr lang="en-US" dirty="0"/>
              <a:t>This is obtained from more primitive usage data</a:t>
            </a:r>
          </a:p>
          <a:p>
            <a:pPr marL="742912" lvl="1"/>
            <a:r>
              <a:rPr lang="en-US" dirty="0">
                <a:solidFill>
                  <a:schemeClr val="tx2"/>
                </a:solidFill>
              </a:rPr>
              <a:t>Attribute usage values</a:t>
            </a:r>
            <a:endParaRPr lang="en-US" dirty="0"/>
          </a:p>
          <a:p>
            <a:pPr marL="1085795" lvl="2"/>
            <a:r>
              <a:rPr lang="en-US" dirty="0"/>
              <a:t>Given a set of queries </a:t>
            </a:r>
            <a:r>
              <a:rPr lang="en-US" i="1" dirty="0"/>
              <a:t>Q</a:t>
            </a:r>
            <a:r>
              <a:rPr lang="en-US" dirty="0"/>
              <a:t> = 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} that will run on the relation          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</a:t>
            </a:r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endParaRPr lang="en-US" dirty="0"/>
          </a:p>
          <a:p>
            <a:pPr marL="1085795" lvl="2">
              <a:buNone/>
            </a:pPr>
            <a:r>
              <a:rPr lang="en-US" dirty="0"/>
              <a:t>	</a:t>
            </a:r>
          </a:p>
          <a:p>
            <a:pPr marL="1085795" lvl="2">
              <a:buNone/>
            </a:pPr>
            <a:r>
              <a:rPr lang="en-US" i="1" dirty="0"/>
              <a:t>	use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,•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can be defined accordingly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250390" y="4799014"/>
            <a:ext cx="29815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l"/>
            <a:r>
              <a:rPr lang="en-US" sz="1828" dirty="0">
                <a:solidFill>
                  <a:srgbClr val="000000"/>
                </a:solidFill>
                <a:latin typeface="Symbol" charset="0"/>
                <a:sym typeface="Symbol"/>
              </a:rPr>
              <a:t></a:t>
            </a:r>
            <a:endParaRPr lang="en-US" sz="1828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095419" y="4786315"/>
            <a:ext cx="1224945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Book Antiqua"/>
              </a:rPr>
              <a:t>use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 dirty="0" err="1">
                <a:latin typeface="Book Antiqua"/>
              </a:rPr>
              <a:t>q</a:t>
            </a:r>
            <a:r>
              <a:rPr lang="en-US" sz="1828" i="1" baseline="-25000" dirty="0" err="1">
                <a:latin typeface="Book Antiqua"/>
              </a:rPr>
              <a:t>i</a:t>
            </a:r>
            <a:r>
              <a:rPr lang="en-US" sz="1828" i="1" dirty="0" err="1">
                <a:latin typeface="Book Antiqua"/>
              </a:rPr>
              <a:t>,A</a:t>
            </a:r>
            <a:r>
              <a:rPr lang="en-US" sz="1828" i="1" baseline="-25000" dirty="0" err="1">
                <a:latin typeface="Book Antiqua"/>
              </a:rPr>
              <a:t>j</a:t>
            </a:r>
            <a:r>
              <a:rPr lang="en-US" sz="1828" dirty="0">
                <a:latin typeface="Book Antiqua"/>
              </a:rPr>
              <a:t>) =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559388" y="4633915"/>
            <a:ext cx="4254620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1 if attribute 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687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 is referenced by query </a:t>
            </a:r>
            <a:r>
              <a:rPr lang="en-US" sz="1828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1828" i="1" baseline="-25000" dirty="0">
                <a:solidFill>
                  <a:srgbClr val="000000"/>
                </a:solidFill>
                <a:latin typeface="Book Antiqua"/>
              </a:rPr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3606073" y="4976815"/>
            <a:ext cx="1327537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278188" y="4608515"/>
            <a:ext cx="243907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l"/>
            <a:r>
              <a:rPr lang="en-US" sz="1828" dirty="0">
                <a:solidFill>
                  <a:srgbClr val="000000"/>
                </a:solidFill>
                <a:latin typeface="Symbol" charset="0"/>
                <a:sym typeface="Symbol"/>
              </a:rPr>
              <a:t></a:t>
            </a:r>
            <a:endParaRPr lang="en-US" sz="1828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3278188" y="5036355"/>
            <a:ext cx="243907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l"/>
            <a:r>
              <a:rPr lang="en-US" sz="1828" dirty="0">
                <a:solidFill>
                  <a:srgbClr val="000000"/>
                </a:solidFill>
                <a:latin typeface="Symbol" charset="0"/>
                <a:sym typeface="Symbol"/>
              </a:rPr>
              <a:t></a:t>
            </a:r>
            <a:endParaRPr lang="en-US" sz="1828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FD6CD3-4DC0-4346-AC6E-60105EC6F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F33EB-6EE7-3F44-903F-F65226BA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Distribution Design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BBAB42-FC03-5E42-AC76-639375679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2F75-4986-6745-B324-0016376BA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7319A0C-A835-4344-AF19-89E55A4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01" y="1055950"/>
            <a:ext cx="4179131" cy="50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81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Definition of </a:t>
            </a:r>
            <a:r>
              <a:rPr lang="en-US" i="1"/>
              <a:t>use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476872"/>
          </a:xfrm>
          <a:noFill/>
          <a:ln/>
        </p:spPr>
        <p:txBody>
          <a:bodyPr/>
          <a:lstStyle/>
          <a:p>
            <a:pPr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dirty="0"/>
              <a:t>Consider the following 4 queries for relation PROJ</a:t>
            </a:r>
          </a:p>
          <a:p>
            <a:pPr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28" i="1" dirty="0"/>
              <a:t>q</a:t>
            </a:r>
            <a:r>
              <a:rPr lang="en-US" sz="1828" baseline="-25000" dirty="0"/>
              <a:t>1</a:t>
            </a:r>
            <a:r>
              <a:rPr lang="en-US" sz="1828" dirty="0"/>
              <a:t>:	</a:t>
            </a:r>
            <a:r>
              <a:rPr lang="en-US" sz="1828" b="1" dirty="0"/>
              <a:t>SELECT</a:t>
            </a:r>
            <a:r>
              <a:rPr lang="en-US" sz="1828" dirty="0"/>
              <a:t>	BUDGET	</a:t>
            </a:r>
            <a:r>
              <a:rPr lang="en-US" sz="1828" i="1" dirty="0"/>
              <a:t>q</a:t>
            </a:r>
            <a:r>
              <a:rPr lang="en-US" sz="1828" baseline="-25000" dirty="0"/>
              <a:t>2</a:t>
            </a:r>
            <a:r>
              <a:rPr lang="en-US" sz="1828" dirty="0"/>
              <a:t>:	</a:t>
            </a:r>
            <a:r>
              <a:rPr lang="en-US" sz="1828" b="1" dirty="0"/>
              <a:t>SELECT</a:t>
            </a:r>
            <a:r>
              <a:rPr lang="en-US" sz="1828" dirty="0"/>
              <a:t>	PNAME,BUDGET</a:t>
            </a:r>
          </a:p>
          <a:p>
            <a:pPr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28" dirty="0"/>
              <a:t>		</a:t>
            </a:r>
            <a:r>
              <a:rPr lang="en-US" sz="1828" b="1" dirty="0"/>
              <a:t>FROM</a:t>
            </a:r>
            <a:r>
              <a:rPr lang="en-US" sz="1828" dirty="0"/>
              <a:t>	PROJ		</a:t>
            </a:r>
            <a:r>
              <a:rPr lang="en-US" sz="1828" b="1" dirty="0"/>
              <a:t>FROM</a:t>
            </a:r>
            <a:r>
              <a:rPr lang="en-US" sz="1828" dirty="0"/>
              <a:t>	PROJ</a:t>
            </a:r>
          </a:p>
          <a:p>
            <a:pPr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28" dirty="0"/>
              <a:t>		</a:t>
            </a:r>
            <a:r>
              <a:rPr lang="en-US" sz="1828" b="1" dirty="0"/>
              <a:t>WHERE</a:t>
            </a:r>
            <a:r>
              <a:rPr lang="en-US" sz="1828" dirty="0"/>
              <a:t>	PNO=Value</a:t>
            </a:r>
          </a:p>
          <a:p>
            <a:pPr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28" i="1" dirty="0"/>
              <a:t>q</a:t>
            </a:r>
            <a:r>
              <a:rPr lang="en-US" sz="1828" baseline="-25000" dirty="0"/>
              <a:t>3</a:t>
            </a:r>
            <a:r>
              <a:rPr lang="en-US" sz="1828" dirty="0"/>
              <a:t>:	</a:t>
            </a:r>
            <a:r>
              <a:rPr lang="en-US" sz="1828" b="1" dirty="0"/>
              <a:t>SELECT</a:t>
            </a:r>
            <a:r>
              <a:rPr lang="en-US" sz="1828" dirty="0"/>
              <a:t>	PNAME	</a:t>
            </a:r>
            <a:r>
              <a:rPr lang="en-US" sz="1828" i="1" dirty="0"/>
              <a:t>q</a:t>
            </a:r>
            <a:r>
              <a:rPr lang="en-US" sz="1828" baseline="-25000" dirty="0"/>
              <a:t>4</a:t>
            </a:r>
            <a:r>
              <a:rPr lang="en-US" sz="1828" dirty="0"/>
              <a:t>:	</a:t>
            </a:r>
            <a:r>
              <a:rPr lang="en-US" sz="1828" b="1" dirty="0"/>
              <a:t>SELECT	SUM</a:t>
            </a:r>
            <a:r>
              <a:rPr lang="en-US" sz="1828" dirty="0"/>
              <a:t>(BUDGET)</a:t>
            </a:r>
          </a:p>
          <a:p>
            <a:pPr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28" dirty="0"/>
              <a:t>		</a:t>
            </a:r>
            <a:r>
              <a:rPr lang="en-US" sz="1828" b="1" dirty="0"/>
              <a:t>FROM</a:t>
            </a:r>
            <a:r>
              <a:rPr lang="en-US" sz="1828" dirty="0"/>
              <a:t>	PROJ		</a:t>
            </a:r>
            <a:r>
              <a:rPr lang="en-US" sz="1828" b="1" dirty="0"/>
              <a:t>FROM	</a:t>
            </a:r>
            <a:r>
              <a:rPr lang="en-US" sz="1828" dirty="0"/>
              <a:t>PROJ</a:t>
            </a:r>
          </a:p>
          <a:p>
            <a:pPr>
              <a:buNone/>
              <a:tabLst>
                <a:tab pos="571471" algn="l"/>
                <a:tab pos="1771560" algn="l"/>
                <a:tab pos="3543118" algn="l"/>
                <a:tab pos="3943148" algn="l"/>
                <a:tab pos="5143237" algn="l"/>
              </a:tabLst>
            </a:pPr>
            <a:r>
              <a:rPr lang="en-US" sz="1828" dirty="0"/>
              <a:t>		</a:t>
            </a:r>
            <a:r>
              <a:rPr lang="en-US" sz="1828" b="1" dirty="0"/>
              <a:t>WHERE</a:t>
            </a:r>
            <a:r>
              <a:rPr lang="en-US" sz="1828" dirty="0"/>
              <a:t>	LOC=Value		</a:t>
            </a:r>
            <a:r>
              <a:rPr lang="en-US" sz="1828" b="1" dirty="0"/>
              <a:t>WHERE</a:t>
            </a:r>
            <a:r>
              <a:rPr lang="en-US" sz="1828" dirty="0"/>
              <a:t>	LOC=Value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60197C-1392-1544-A526-432A474B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A2ED0-A385-D441-ABBF-847F65DBD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7FB29708-E3B0-0744-878A-5B622D32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76" y="4068589"/>
            <a:ext cx="3674656" cy="20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7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Affinity Measure </a:t>
            </a:r>
            <a:r>
              <a:rPr lang="en-US" i="1"/>
              <a:t>aff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268397" y="1707559"/>
            <a:ext cx="8643938" cy="1772072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attribute affinity measure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between two attributes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of a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with respect to the set of applications  </a:t>
            </a:r>
            <a:r>
              <a:rPr lang="en-US" i="1" dirty="0"/>
              <a:t>Q</a:t>
            </a:r>
            <a:r>
              <a:rPr lang="en-US" dirty="0"/>
              <a:t> =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) is defined as follows : </a:t>
            </a:r>
          </a:p>
          <a:p>
            <a:pPr marL="0" indent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9576" y="3284984"/>
            <a:ext cx="4302278" cy="860147"/>
            <a:chOff x="1634952" y="5093547"/>
            <a:chExt cx="6118796" cy="1223321"/>
          </a:xfrm>
        </p:grpSpPr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1634952" y="5332871"/>
              <a:ext cx="1867534" cy="489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i="1" dirty="0" err="1">
                  <a:solidFill>
                    <a:srgbClr val="000000"/>
                  </a:solidFill>
                  <a:latin typeface="Book Antiqua"/>
                </a:rPr>
                <a:t>aff</a:t>
              </a:r>
              <a:r>
                <a:rPr lang="en-US" sz="1828" i="1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28" i="1" dirty="0">
                  <a:solidFill>
                    <a:srgbClr val="000000"/>
                  </a:solidFill>
                  <a:latin typeface="Book Antiqua"/>
                </a:rPr>
                <a:t>, </a:t>
              </a:r>
              <a:r>
                <a:rPr lang="en-US" sz="1828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1828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28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4846216" y="5332871"/>
              <a:ext cx="2259665" cy="489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(query access)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305449" y="5857859"/>
              <a:ext cx="4448299" cy="459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Book Antiqua"/>
                </a:rPr>
                <a:t>all queries that access </a:t>
              </a:r>
              <a:r>
                <a:rPr lang="en-US" sz="1687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984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687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1687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984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687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3327966" y="5093547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70598" y="4509120"/>
            <a:ext cx="6369890" cy="845003"/>
            <a:chOff x="1664851" y="7518405"/>
            <a:chExt cx="9059399" cy="1201782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770100" y="8042210"/>
              <a:ext cx="351450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1770100" y="8042210"/>
              <a:ext cx="351450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i="1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64851" y="7762245"/>
              <a:ext cx="2302980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query access </a:t>
              </a:r>
              <a:r>
                <a:rPr lang="en-US" sz="1828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28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656564" y="7721605"/>
              <a:ext cx="4477935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access frequency of a query </a:t>
              </a:r>
              <a:r>
                <a:rPr lang="en-US" sz="1828" dirty="0">
                  <a:solidFill>
                    <a:srgbClr val="000000"/>
                  </a:solidFill>
                  <a:latin typeface="Symbol" charset="0"/>
                  <a:sym typeface="Symbol"/>
                </a:rPr>
                <a:t></a:t>
              </a:r>
              <a:endParaRPr lang="en-US" sz="1828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9404742" y="7518405"/>
              <a:ext cx="1087834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access</a:t>
              </a: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9118897" y="8006087"/>
              <a:ext cx="1605353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execution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9285971" y="8010601"/>
              <a:ext cx="13185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598988" y="8261177"/>
              <a:ext cx="1188146" cy="459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648569" y="7527436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960B2E-A9E1-B940-9C70-C9A0FB95F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FCB47-4822-CD4C-A869-1D9C5901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VF – Calculation of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56793"/>
            <a:ext cx="8229600" cy="3992694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sz="1800" dirty="0"/>
              <a:t>Assume each query in the previous example accesses the attributes once during each execution. </a:t>
            </a:r>
          </a:p>
          <a:p>
            <a:pPr>
              <a:lnSpc>
                <a:spcPct val="87000"/>
              </a:lnSpc>
              <a:spcBef>
                <a:spcPct val="43000"/>
              </a:spcBef>
              <a:buNone/>
              <a:tabLst>
                <a:tab pos="1771560" algn="l"/>
              </a:tabLst>
            </a:pPr>
            <a:r>
              <a:rPr lang="en-US" sz="1800" dirty="0"/>
              <a:t>Also assume the access frequencies</a:t>
            </a:r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sz="1800" dirty="0"/>
              <a:t>Then </a:t>
            </a:r>
          </a:p>
          <a:p>
            <a:pPr lvl="1"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sz="1800" i="1" dirty="0" err="1"/>
              <a:t>aff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baseline="-25000" dirty="0"/>
              <a:t>3</a:t>
            </a:r>
            <a:r>
              <a:rPr lang="en-US" sz="1800" dirty="0"/>
              <a:t>)	= 15*1 + 20*1+10*1</a:t>
            </a:r>
          </a:p>
          <a:p>
            <a:pPr lvl="1"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sz="1800" dirty="0"/>
              <a:t>		= 45</a:t>
            </a:r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sz="1800" dirty="0"/>
              <a:t>and  the attribute affinity matrix </a:t>
            </a:r>
            <a:r>
              <a:rPr lang="en-US" sz="1800" i="1" dirty="0"/>
              <a:t>AA</a:t>
            </a:r>
            <a:r>
              <a:rPr lang="en-US" sz="1800" dirty="0"/>
              <a:t> is</a:t>
            </a:r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sz="1800" dirty="0"/>
              <a:t>(Let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=PNO,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dirty="0"/>
              <a:t>=PNAME, </a:t>
            </a:r>
            <a:r>
              <a:rPr lang="en-US" sz="1800" i="1" dirty="0"/>
              <a:t>A</a:t>
            </a:r>
            <a:r>
              <a:rPr lang="en-US" sz="1800" baseline="-25000" dirty="0"/>
              <a:t>3</a:t>
            </a:r>
            <a:r>
              <a:rPr lang="en-US" sz="1800" dirty="0"/>
              <a:t>=BUDGET,</a:t>
            </a:r>
          </a:p>
          <a:p>
            <a:pPr>
              <a:lnSpc>
                <a:spcPct val="80000"/>
              </a:lnSpc>
              <a:buNone/>
              <a:tabLst>
                <a:tab pos="1771560" algn="l"/>
              </a:tabLst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baseline="-25000" dirty="0"/>
              <a:t>4</a:t>
            </a:r>
            <a:r>
              <a:rPr lang="en-US" sz="1800" dirty="0"/>
              <a:t>=LOC)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F13F9-FAC5-4342-AE52-65BD2B13C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8D9FA-D302-8D41-A255-F2E717687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2F715-4A10-314F-8922-B4FA96EB5FBB}"/>
              </a:ext>
            </a:extLst>
          </p:cNvPr>
          <p:cNvGrpSpPr/>
          <p:nvPr/>
        </p:nvGrpSpPr>
        <p:grpSpPr>
          <a:xfrm>
            <a:off x="5436096" y="1988840"/>
            <a:ext cx="1981356" cy="1580403"/>
            <a:chOff x="3468929" y="2553882"/>
            <a:chExt cx="1981356" cy="1580403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3481629" y="2798968"/>
              <a:ext cx="363879" cy="3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Courier" pitchFamily="2" charset="0"/>
                </a:rPr>
                <a:t>q</a:t>
              </a:r>
              <a:r>
                <a:rPr lang="en-US" sz="1200" baseline="-25000" dirty="0">
                  <a:solidFill>
                    <a:srgbClr val="000000"/>
                  </a:solidFill>
                  <a:latin typeface="Courier" pitchFamily="2" charset="0"/>
                </a:rPr>
                <a:t>1</a:t>
              </a:r>
              <a:endParaRPr lang="en-US" sz="1600" dirty="0">
                <a:solidFill>
                  <a:srgbClr val="000000"/>
                </a:solidFill>
                <a:latin typeface="Courier" pitchFamily="2" charset="0"/>
              </a:endParaRP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3481629" y="3129946"/>
              <a:ext cx="363879" cy="3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Courier" pitchFamily="2" charset="0"/>
                </a:rPr>
                <a:t>q</a:t>
              </a:r>
              <a:r>
                <a:rPr lang="en-US" sz="1200" baseline="-25000" dirty="0">
                  <a:solidFill>
                    <a:srgbClr val="000000"/>
                  </a:solidFill>
                  <a:latin typeface="Courier" pitchFamily="2" charset="0"/>
                </a:rPr>
                <a:t>2</a:t>
              </a:r>
              <a:endParaRPr lang="en-US" sz="1600" i="1" dirty="0">
                <a:solidFill>
                  <a:srgbClr val="000000"/>
                </a:solidFill>
                <a:latin typeface="Courier" pitchFamily="2" charset="0"/>
              </a:endParaRP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3468929" y="3429000"/>
              <a:ext cx="363879" cy="3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Courier" pitchFamily="2" charset="0"/>
                </a:rPr>
                <a:t>q</a:t>
              </a:r>
              <a:r>
                <a:rPr lang="en-US" sz="1200" baseline="-25000" dirty="0">
                  <a:solidFill>
                    <a:srgbClr val="000000"/>
                  </a:solidFill>
                  <a:latin typeface="Courier" pitchFamily="2" charset="0"/>
                </a:rPr>
                <a:t>3</a:t>
              </a:r>
              <a:endParaRPr lang="en-US" sz="1600" i="1" dirty="0">
                <a:solidFill>
                  <a:srgbClr val="000000"/>
                </a:solidFill>
                <a:latin typeface="Courier" pitchFamily="2" charset="0"/>
              </a:endParaRP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3481629" y="3789040"/>
              <a:ext cx="363879" cy="3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Courier" pitchFamily="2" charset="0"/>
                </a:rPr>
                <a:t>q</a:t>
              </a:r>
              <a:r>
                <a:rPr lang="en-US" sz="1200" baseline="-25000" dirty="0">
                  <a:solidFill>
                    <a:srgbClr val="000000"/>
                  </a:solidFill>
                  <a:latin typeface="Courier" pitchFamily="2" charset="0"/>
                </a:rPr>
                <a:t>4</a:t>
              </a:r>
              <a:endParaRPr lang="en-US" sz="1600" i="1" dirty="0">
                <a:solidFill>
                  <a:srgbClr val="000000"/>
                </a:solidFill>
                <a:latin typeface="Courier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9C372E-5655-3447-8B5C-0A6819AEBB9D}"/>
                </a:ext>
              </a:extLst>
            </p:cNvPr>
            <p:cNvGrpSpPr/>
            <p:nvPr/>
          </p:nvGrpSpPr>
          <p:grpSpPr>
            <a:xfrm>
              <a:off x="3902387" y="2899146"/>
              <a:ext cx="174583" cy="1235139"/>
              <a:chOff x="3758815" y="2924944"/>
              <a:chExt cx="174583" cy="1235139"/>
            </a:xfrm>
          </p:grpSpPr>
          <p:sp>
            <p:nvSpPr>
              <p:cNvPr id="85006" name="Line 14"/>
              <p:cNvSpPr>
                <a:spLocks noChangeShapeType="1"/>
              </p:cNvSpPr>
              <p:nvPr/>
            </p:nvSpPr>
            <p:spPr bwMode="auto">
              <a:xfrm>
                <a:off x="3760361" y="2924944"/>
                <a:ext cx="1651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Courier" pitchFamily="2" charset="0"/>
                </a:endParaRPr>
              </a:p>
            </p:txBody>
          </p:sp>
          <p:sp>
            <p:nvSpPr>
              <p:cNvPr id="85007" name="Freeform 15"/>
              <p:cNvSpPr>
                <a:spLocks/>
              </p:cNvSpPr>
              <p:nvPr/>
            </p:nvSpPr>
            <p:spPr bwMode="auto">
              <a:xfrm>
                <a:off x="3758815" y="2924944"/>
                <a:ext cx="174583" cy="1235139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 dirty="0">
                  <a:latin typeface="Courier" pitchFamily="2" charset="0"/>
                </a:endParaRPr>
              </a:p>
            </p:txBody>
          </p:sp>
        </p:grp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913538" y="2553882"/>
              <a:ext cx="367085" cy="3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Courier" pitchFamily="2" charset="0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latin typeface="Courier" pitchFamily="2" charset="0"/>
                </a:rPr>
                <a:t>1</a:t>
              </a:r>
              <a:endParaRPr lang="en-US" sz="1600" i="1" dirty="0">
                <a:solidFill>
                  <a:srgbClr val="000000"/>
                </a:solidFill>
                <a:latin typeface="Courier" pitchFamily="2" charset="0"/>
              </a:endParaRP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4446938" y="2553882"/>
              <a:ext cx="367085" cy="3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Courier" pitchFamily="2" charset="0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latin typeface="Courier" pitchFamily="2" charset="0"/>
                </a:rPr>
                <a:t>2</a:t>
              </a:r>
              <a:endParaRPr lang="en-US" sz="1600" i="1" dirty="0">
                <a:solidFill>
                  <a:srgbClr val="000000"/>
                </a:solidFill>
                <a:latin typeface="Courier" pitchFamily="2" charset="0"/>
              </a:endParaRP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5018438" y="2553882"/>
              <a:ext cx="367085" cy="33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Courier" pitchFamily="2" charset="0"/>
                </a:rPr>
                <a:t>S</a:t>
              </a:r>
              <a:r>
                <a:rPr lang="en-US" sz="1200" baseline="-25000" dirty="0">
                  <a:solidFill>
                    <a:srgbClr val="000000"/>
                  </a:solidFill>
                  <a:latin typeface="Courier" pitchFamily="2" charset="0"/>
                </a:rPr>
                <a:t>3</a:t>
              </a:r>
              <a:endParaRPr lang="en-US" sz="1600" i="1" dirty="0">
                <a:solidFill>
                  <a:srgbClr val="000000"/>
                </a:solidFill>
                <a:latin typeface="Courier" pitchFamily="2" charset="0"/>
              </a:endParaRPr>
            </a:p>
          </p:txBody>
        </p: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3926423" y="2837068"/>
              <a:ext cx="397542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15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4447123" y="2837068"/>
              <a:ext cx="397542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20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5018623" y="2849768"/>
              <a:ext cx="397542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10</a:t>
              </a: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4048532" y="3129946"/>
              <a:ext cx="290141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5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4569232" y="3129946"/>
              <a:ext cx="290141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5140732" y="3129946"/>
              <a:ext cx="290141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3926423" y="3429000"/>
              <a:ext cx="397542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25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5018623" y="3429000"/>
              <a:ext cx="397542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25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4447123" y="3429000"/>
              <a:ext cx="397542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25</a:t>
              </a:r>
            </a:p>
          </p:txBody>
        </p:sp>
        <p:sp>
          <p:nvSpPr>
            <p:cNvPr id="85027" name="Rectangle 35"/>
            <p:cNvSpPr>
              <a:spLocks noChangeArrowheads="1"/>
            </p:cNvSpPr>
            <p:nvPr/>
          </p:nvSpPr>
          <p:spPr bwMode="auto">
            <a:xfrm>
              <a:off x="4067944" y="3789040"/>
              <a:ext cx="290141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3</a:t>
              </a:r>
            </a:p>
          </p:txBody>
        </p:sp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4588644" y="3789040"/>
              <a:ext cx="290141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85029" name="Rectangle 37"/>
            <p:cNvSpPr>
              <a:spLocks noChangeArrowheads="1"/>
            </p:cNvSpPr>
            <p:nvPr/>
          </p:nvSpPr>
          <p:spPr bwMode="auto">
            <a:xfrm>
              <a:off x="5160144" y="3789040"/>
              <a:ext cx="290141" cy="305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904BBD-6BE6-F84C-8223-389C570F8678}"/>
                </a:ext>
              </a:extLst>
            </p:cNvPr>
            <p:cNvGrpSpPr/>
            <p:nvPr/>
          </p:nvGrpSpPr>
          <p:grpSpPr>
            <a:xfrm flipH="1">
              <a:off x="5260567" y="2899146"/>
              <a:ext cx="174583" cy="1235139"/>
              <a:chOff x="3758815" y="2924944"/>
              <a:chExt cx="174583" cy="1235139"/>
            </a:xfrm>
          </p:grpSpPr>
          <p:sp>
            <p:nvSpPr>
              <p:cNvPr id="92" name="Line 14">
                <a:extLst>
                  <a:ext uri="{FF2B5EF4-FFF2-40B4-BE49-F238E27FC236}">
                    <a16:creationId xmlns:a16="http://schemas.microsoft.com/office/drawing/2014/main" id="{EA2C179C-EBCA-354C-89D4-5B9D98C5D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361" y="2924944"/>
                <a:ext cx="1651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Courier" pitchFamily="2" charset="0"/>
                </a:endParaRPr>
              </a:p>
            </p:txBody>
          </p:sp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D497C2E9-C0F7-FC46-BDF2-C4BE252C8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8815" y="2924944"/>
                <a:ext cx="174583" cy="1235139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 dirty="0">
                  <a:latin typeface="Courier" pitchFamily="2" charset="0"/>
                </a:endParaRPr>
              </a:p>
            </p:txBody>
          </p:sp>
        </p:grpSp>
      </p:grp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B955E092-1241-D242-B379-219F6DD2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58" y="4165935"/>
            <a:ext cx="3387389" cy="17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Clustering Algorithm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32479"/>
          </a:xfrm>
          <a:noFill/>
          <a:ln/>
        </p:spPr>
        <p:txBody>
          <a:bodyPr/>
          <a:lstStyle/>
          <a:p>
            <a:r>
              <a:rPr lang="en-US" dirty="0"/>
              <a:t>Take the attribute affinity matrix </a:t>
            </a:r>
            <a:r>
              <a:rPr lang="en-US" i="1" dirty="0"/>
              <a:t>AA</a:t>
            </a:r>
            <a:r>
              <a:rPr lang="en-US" dirty="0"/>
              <a:t> and reorganize the attribute orders to form clusters where the attributes in each cluster demonstrate high affinity to one another.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Bond Energy Algorithm </a:t>
            </a:r>
            <a:r>
              <a:rPr lang="en-US" dirty="0"/>
              <a:t>(BEA) has been used for clustering of entities.  BEA finds an ordering of entities (in our case attributes) such that the global affinity measure is maximized.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B1985D-8648-1248-ADA0-B0DEADC64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FFC45-DD00-F34E-901E-9CE9A055C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05682" y="538797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705682" y="538797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1603376" y="4341217"/>
            <a:ext cx="6046788" cy="815975"/>
            <a:chOff x="1010" y="3072"/>
            <a:chExt cx="3809" cy="514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010" y="3154"/>
              <a:ext cx="44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i="1" dirty="0">
                  <a:solidFill>
                    <a:srgbClr val="000000"/>
                  </a:solidFill>
                  <a:latin typeface="Book Antiqua"/>
                </a:rPr>
                <a:t>AM </a:t>
              </a:r>
              <a:r>
                <a:rPr lang="en-US" sz="1828" dirty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1828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961" y="3154"/>
              <a:ext cx="285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(affinity of </a:t>
              </a:r>
              <a:r>
                <a:rPr lang="en-US" sz="1828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687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1828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687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 with their neighbors) 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749" y="3383"/>
              <a:ext cx="11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i="1" dirty="0">
                  <a:solidFill>
                    <a:srgbClr val="000000"/>
                  </a:solidFill>
                  <a:latin typeface="Book Antiqua"/>
                </a:rPr>
                <a:t>j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628" y="3072"/>
              <a:ext cx="28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525" y="3383"/>
              <a:ext cx="11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i="1" dirty="0" err="1">
                  <a:solidFill>
                    <a:srgbClr val="000000"/>
                  </a:solidFill>
                  <a:latin typeface="Book Antiqua"/>
                </a:rPr>
                <a:t>i</a:t>
              </a:r>
              <a:endParaRPr lang="en-US" sz="1687" i="1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396" y="3072"/>
              <a:ext cx="28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27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The </a:t>
            </a:r>
            <a:r>
              <a:rPr lang="en-US" i="1" dirty="0"/>
              <a:t>AA</a:t>
            </a:r>
            <a:r>
              <a:rPr lang="en-US" dirty="0"/>
              <a:t> matrix</a:t>
            </a:r>
          </a:p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clustered affinity matrix </a:t>
            </a:r>
            <a:r>
              <a:rPr lang="en-US" i="1" dirty="0"/>
              <a:t>CA</a:t>
            </a:r>
            <a:r>
              <a:rPr lang="en-US" dirty="0"/>
              <a:t>  which is a perturbation	of </a:t>
            </a:r>
            <a:r>
              <a:rPr lang="en-US" i="1" dirty="0"/>
              <a:t>AA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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Place and fix one of the columns of </a:t>
            </a:r>
            <a:r>
              <a:rPr lang="en-US" i="1" dirty="0"/>
              <a:t>AA</a:t>
            </a:r>
            <a:r>
              <a:rPr lang="en-US" dirty="0"/>
              <a:t> in </a:t>
            </a:r>
            <a:r>
              <a:rPr lang="en-US" i="1" dirty="0"/>
              <a:t>CA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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Iteration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Place the remaining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 columns in the remaining </a:t>
            </a:r>
            <a:r>
              <a:rPr lang="en-US" i="1" dirty="0"/>
              <a:t>i</a:t>
            </a:r>
            <a:r>
              <a:rPr lang="en-US" dirty="0"/>
              <a:t>+1 positions in the </a:t>
            </a:r>
            <a:r>
              <a:rPr lang="en-US" i="1" dirty="0"/>
              <a:t>CA</a:t>
            </a:r>
            <a:r>
              <a:rPr lang="en-US" dirty="0"/>
              <a:t> matrix. For each column, choose the placement that makes the most contribution to the global affinity measure.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"/>
              <a:tabLst>
                <a:tab pos="1257236" algn="l"/>
              </a:tabLst>
            </a:pPr>
            <a:r>
              <a:rPr lang="en-US" i="1" dirty="0">
                <a:solidFill>
                  <a:schemeClr val="tx2"/>
                </a:solidFill>
              </a:rPr>
              <a:t>Row order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Order the rows according to the column ordering.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3CA5C-45CE-694B-B850-9B19950E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4D0F4-E704-3D4B-9F9C-CD101370C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placement? Define contribution of a placement: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l</a:t>
            </a:r>
            <a:r>
              <a:rPr lang="en-US" dirty="0"/>
              <a:t>) 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/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134182" y="46958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134182" y="46958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239619" y="4265614"/>
            <a:ext cx="155811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Book Antiqua"/>
              </a:rPr>
              <a:t>bond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28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1828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28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) =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175884" y="4251326"/>
            <a:ext cx="2061459" cy="38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28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1828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28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)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28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1828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1828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1828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1828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684435" y="4584286"/>
            <a:ext cx="559445" cy="34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687" i="1" dirty="0">
                <a:solidFill>
                  <a:srgbClr val="000000"/>
                </a:solidFill>
                <a:latin typeface="Book Antiqua"/>
              </a:rPr>
              <a:t>z </a:t>
            </a:r>
            <a:r>
              <a:rPr lang="en-US" sz="1687" dirty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r>
              <a:rPr lang="en-US" sz="1687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851094" y="3935306"/>
            <a:ext cx="302965" cy="34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687" i="1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363077" y="4137829"/>
            <a:ext cx="857604" cy="64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3586" dirty="0">
                <a:solidFill>
                  <a:srgbClr val="000000"/>
                </a:solidFill>
                <a:latin typeface="Symbol" charset="0"/>
                <a:sym typeface="Symbol"/>
              </a:rPr>
              <a:t>   </a:t>
            </a:r>
            <a:endParaRPr lang="en-US" sz="3586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E4199-DC79-BD41-AE33-9F1E91DCF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DBB398-0A92-5D45-9197-4E89A9082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196752"/>
            <a:ext cx="8643938" cy="4896544"/>
          </a:xfrm>
          <a:noFill/>
          <a:ln/>
        </p:spPr>
        <p:txBody>
          <a:bodyPr/>
          <a:lstStyle/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Consider the following </a:t>
            </a:r>
            <a:r>
              <a:rPr lang="en-US" sz="2000" i="1" dirty="0"/>
              <a:t>AA</a:t>
            </a:r>
            <a:r>
              <a:rPr lang="en-US" sz="2000" dirty="0"/>
              <a:t> matrix and the corresponding </a:t>
            </a:r>
            <a:r>
              <a:rPr lang="en-US" sz="2000" i="1" dirty="0"/>
              <a:t>CA</a:t>
            </a:r>
            <a:r>
              <a:rPr lang="en-US" sz="2000" dirty="0"/>
              <a:t> matrix where </a:t>
            </a:r>
            <a:r>
              <a:rPr lang="en-US" sz="2000" dirty="0">
                <a:latin typeface="Courier" pitchFamily="2" charset="0"/>
              </a:rPr>
              <a:t>PNO</a:t>
            </a:r>
            <a:r>
              <a:rPr lang="en-US" sz="2000" dirty="0"/>
              <a:t> and </a:t>
            </a:r>
            <a:r>
              <a:rPr lang="en-US" sz="2000" dirty="0">
                <a:latin typeface="Courier" pitchFamily="2" charset="0"/>
              </a:rPr>
              <a:t>PNAME</a:t>
            </a:r>
            <a:r>
              <a:rPr lang="en-US" sz="2000" dirty="0"/>
              <a:t> have been placed.  Place </a:t>
            </a:r>
            <a:r>
              <a:rPr lang="en-US" sz="2000" dirty="0">
                <a:latin typeface="Courier" pitchFamily="2" charset="0"/>
              </a:rPr>
              <a:t>BUDGET</a:t>
            </a:r>
            <a:r>
              <a:rPr lang="en-US" sz="2000" dirty="0"/>
              <a:t>: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endParaRPr lang="en-US" sz="2000" dirty="0"/>
          </a:p>
          <a:p>
            <a:pPr marL="0" indent="0">
              <a:spcBef>
                <a:spcPts val="14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(0-3-1)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n-US" dirty="0">
                <a:latin typeface="Courier" pitchFamily="2" charset="0"/>
              </a:rPr>
              <a:t>BUDGET</a:t>
            </a:r>
            <a:r>
              <a:rPr lang="en-US" dirty="0"/>
              <a:t>,</a:t>
            </a:r>
            <a:r>
              <a:rPr lang="en-US" dirty="0">
                <a:latin typeface="Courier" pitchFamily="2" charset="0"/>
              </a:rPr>
              <a:t>PNO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BUDGET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dirty="0">
                <a:latin typeface="Courier" pitchFamily="2" charset="0"/>
              </a:rPr>
              <a:t>BUDGET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PNO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800" dirty="0"/>
              <a:t>                                       –2</a:t>
            </a:r>
            <a:r>
              <a:rPr lang="en-US" sz="1800" i="1" dirty="0"/>
              <a:t>bond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baseline="-25000" dirty="0"/>
              <a:t>0</a:t>
            </a:r>
            <a:r>
              <a:rPr lang="en-US" sz="1800" dirty="0"/>
              <a:t> , </a:t>
            </a:r>
            <a:r>
              <a:rPr lang="en-US" sz="1800" dirty="0">
                <a:latin typeface="Courier" pitchFamily="2" charset="0"/>
              </a:rPr>
              <a:t>PNO</a:t>
            </a:r>
            <a:r>
              <a:rPr lang="en-US" sz="1800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800" dirty="0"/>
              <a:t>		           = 8820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(1-3-2)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800" i="1" dirty="0" err="1"/>
              <a:t>cont</a:t>
            </a:r>
            <a:r>
              <a:rPr lang="en-US" sz="1800" dirty="0"/>
              <a:t>(</a:t>
            </a:r>
            <a:r>
              <a:rPr lang="en-US" sz="1800" dirty="0">
                <a:latin typeface="Courier" pitchFamily="2" charset="0"/>
              </a:rPr>
              <a:t>PNO</a:t>
            </a:r>
            <a:r>
              <a:rPr lang="en-US" sz="1800" dirty="0"/>
              <a:t>,</a:t>
            </a:r>
            <a:r>
              <a:rPr lang="en-US" sz="1800" dirty="0">
                <a:latin typeface="Courier" pitchFamily="2" charset="0"/>
              </a:rPr>
              <a:t>BUDGET</a:t>
            </a:r>
            <a:r>
              <a:rPr lang="en-US" sz="1800" dirty="0"/>
              <a:t>,</a:t>
            </a:r>
            <a:r>
              <a:rPr lang="en-US" sz="1800" dirty="0">
                <a:latin typeface="Courier" pitchFamily="2" charset="0"/>
              </a:rPr>
              <a:t>PNAME</a:t>
            </a:r>
            <a:r>
              <a:rPr lang="en-US" sz="1800" dirty="0"/>
              <a:t>) = 10150</a:t>
            </a:r>
          </a:p>
          <a:p>
            <a:pPr marL="0" indent="0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2000" dirty="0"/>
              <a:t>Ordering (2-3-4) :</a:t>
            </a:r>
          </a:p>
          <a:p>
            <a:pPr lvl="1">
              <a:spcBef>
                <a:spcPct val="15000"/>
              </a:spcBef>
              <a:buNone/>
              <a:tabLst>
                <a:tab pos="2171589" algn="l"/>
              </a:tabLst>
            </a:pPr>
            <a:r>
              <a:rPr lang="en-US" sz="1800" i="1" dirty="0" err="1"/>
              <a:t>cont</a:t>
            </a:r>
            <a:r>
              <a:rPr lang="en-US" sz="1800" dirty="0"/>
              <a:t> (</a:t>
            </a:r>
            <a:r>
              <a:rPr lang="en-US" sz="1800" dirty="0">
                <a:latin typeface="Courier" pitchFamily="2" charset="0"/>
              </a:rPr>
              <a:t>PNAME</a:t>
            </a:r>
            <a:r>
              <a:rPr lang="en-US" sz="1800" dirty="0"/>
              <a:t>,</a:t>
            </a:r>
            <a:r>
              <a:rPr lang="en-US" sz="1800" dirty="0">
                <a:latin typeface="Courier" pitchFamily="2" charset="0"/>
              </a:rPr>
              <a:t>BUDGET</a:t>
            </a:r>
            <a:r>
              <a:rPr lang="en-US" sz="1800" dirty="0"/>
              <a:t>,</a:t>
            </a:r>
            <a:r>
              <a:rPr lang="en-US" sz="1800" dirty="0">
                <a:latin typeface="Courier" pitchFamily="2" charset="0"/>
              </a:rPr>
              <a:t>LOC</a:t>
            </a:r>
            <a:r>
              <a:rPr lang="en-US" sz="1800" dirty="0"/>
              <a:t>)	= 1780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E0D283-42BC-D545-973E-74F503F8B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39B58-2525-C347-950D-D64A1E50E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AA">
            <a:extLst>
              <a:ext uri="{FF2B5EF4-FFF2-40B4-BE49-F238E27FC236}">
                <a16:creationId xmlns:a16="http://schemas.microsoft.com/office/drawing/2014/main" id="{66A61E29-912F-D54E-B700-6B8AC1B49A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89944"/>
            <a:ext cx="3135689" cy="1584176"/>
          </a:xfrm>
          <a:prstGeom prst="rect">
            <a:avLst/>
          </a:prstGeom>
          <a:noFill/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3162795-8531-E24A-B522-77280BDD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04" y="1889944"/>
            <a:ext cx="313568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3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BEA –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/>
              <a:t>Therefore, the CA matrix has the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Book Antiqua"/>
              </a:rPr>
              <a:t>When </a:t>
            </a:r>
            <a:r>
              <a:rPr lang="en-US" dirty="0">
                <a:latin typeface="Courier" pitchFamily="2" charset="0"/>
              </a:rPr>
              <a:t>LOC</a:t>
            </a:r>
            <a:r>
              <a:rPr lang="en-US" dirty="0">
                <a:latin typeface="Book Antiqua"/>
              </a:rPr>
              <a:t> is placed, the final form of the </a:t>
            </a:r>
            <a:r>
              <a:rPr lang="en-US" i="1" dirty="0">
                <a:latin typeface="Book Antiqua"/>
              </a:rPr>
              <a:t>CA</a:t>
            </a:r>
            <a:r>
              <a:rPr lang="en-US" dirty="0">
                <a:latin typeface="Book Antiqua"/>
              </a:rPr>
              <a:t> matrix (after row organization)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4182-F6B3-0A45-B7BD-7CA083EDD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DF8D0-2113-5B44-BF57-66517578F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C703121-3E6F-FF4D-8BF7-B647FB95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99" y="1945432"/>
            <a:ext cx="3499701" cy="1768078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1327EA97-2E0B-E146-9CBD-419BABF4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98" y="4365104"/>
            <a:ext cx="3499701" cy="17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53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028" y="1651000"/>
            <a:ext cx="7781364" cy="1778000"/>
          </a:xfrm>
          <a:noFill/>
          <a:ln/>
        </p:spPr>
        <p:txBody>
          <a:bodyPr/>
          <a:lstStyle/>
          <a:p>
            <a:pPr marL="0" indent="1588">
              <a:buNone/>
            </a:pPr>
            <a:r>
              <a:rPr lang="en-US" dirty="0"/>
              <a:t>How can you divide a set of clustered attributes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into two (or more) sets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} and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such that there are no (or minimal) applications that access both (or more than one) of the sets.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1A0C08-68B4-B54B-B2DF-BE22975B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EACAC-0889-7542-9C55-9D76EB90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774F38-62C1-4F44-9241-90DFC6D8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237696"/>
            <a:ext cx="3086100" cy="29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4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767" y="1744470"/>
            <a:ext cx="8043862" cy="4114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dirty="0"/>
              <a:t>Define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TQ</a:t>
            </a:r>
            <a:r>
              <a:rPr lang="en-US" dirty="0"/>
              <a:t>	=	set of applications 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BQ</a:t>
            </a:r>
            <a:r>
              <a:rPr lang="en-US" dirty="0"/>
              <a:t>	=	set of applications 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i="1" dirty="0"/>
              <a:t>OQ</a:t>
            </a:r>
            <a:r>
              <a:rPr lang="en-US" dirty="0"/>
              <a:t>	=	set of applications 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965150" algn="l"/>
                <a:tab pos="1320733" algn="l"/>
              </a:tabLst>
            </a:pPr>
            <a:r>
              <a:rPr lang="en-US" dirty="0"/>
              <a:t>and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CTQ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CBQ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i="1" dirty="0"/>
              <a:t>COQ</a:t>
            </a:r>
            <a:r>
              <a:rPr lang="en-US" dirty="0"/>
              <a:t> =	total number of accesses to attributes by applications 		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130682" algn="l"/>
                <a:tab pos="1320431" algn="l"/>
              </a:tabLst>
            </a:pPr>
            <a:r>
              <a:rPr lang="en-US" dirty="0"/>
              <a:t>Then find the point along the diagonal that maximizes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372432" y="60547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372432" y="60547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578119" y="5555486"/>
            <a:ext cx="2199317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i="1" dirty="0">
                <a:solidFill>
                  <a:srgbClr val="000000"/>
                </a:solidFill>
                <a:latin typeface="+mn-lt"/>
              </a:rPr>
              <a:t>CTQ</a:t>
            </a:r>
            <a:r>
              <a:rPr lang="en-US" sz="1969" dirty="0">
                <a:solidFill>
                  <a:srgbClr val="000000"/>
                </a:solidFill>
                <a:latin typeface="+mn-lt"/>
                <a:sym typeface="Symbol"/>
              </a:rPr>
              <a:t></a:t>
            </a:r>
            <a:r>
              <a:rPr lang="en-US" sz="1969" i="1" dirty="0">
                <a:solidFill>
                  <a:srgbClr val="000000"/>
                </a:solidFill>
                <a:latin typeface="+mn-lt"/>
              </a:rPr>
              <a:t>CBQ</a:t>
            </a:r>
            <a:r>
              <a:rPr lang="en-US" sz="1969" dirty="0">
                <a:solidFill>
                  <a:srgbClr val="000000"/>
                </a:solidFill>
                <a:latin typeface="+mn-lt"/>
                <a:sym typeface="Symbol"/>
              </a:rPr>
              <a:t></a:t>
            </a:r>
            <a:r>
              <a:rPr lang="en-US" sz="1969" i="1" dirty="0">
                <a:solidFill>
                  <a:srgbClr val="000000"/>
                </a:solidFill>
                <a:latin typeface="+mn-lt"/>
              </a:rPr>
              <a:t>COQ</a:t>
            </a:r>
            <a:r>
              <a:rPr lang="en-US" sz="1969" baseline="30000" dirty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2424B-0CB5-FD4A-8180-73140F7E7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FC59E-8E8A-9C4D-857E-B764D67C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Book Antiqua"/>
              </a:rPr>
              <a:t>Distributed and Parallel Database Design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Fragmentation</a:t>
            </a:r>
          </a:p>
          <a:p>
            <a:pPr lvl="1"/>
            <a:r>
              <a:rPr lang="en-US" dirty="0">
                <a:solidFill>
                  <a:srgbClr val="0070C0">
                    <a:alpha val="25000"/>
                  </a:srgbClr>
                </a:solidFill>
                <a:cs typeface="Book Antiqua"/>
              </a:rPr>
              <a:t>Data distribution</a:t>
            </a:r>
          </a:p>
          <a:p>
            <a:pPr lvl="1"/>
            <a:r>
              <a:rPr lang="en-US" dirty="0">
                <a:solidFill>
                  <a:srgbClr val="0070C0">
                    <a:alpha val="24000"/>
                  </a:srgbClr>
                </a:solidFill>
                <a:cs typeface="Book Antiqua"/>
              </a:rPr>
              <a:t>Combined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29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Two problems :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"/>
            </a:pPr>
            <a:r>
              <a:rPr lang="en-US" dirty="0"/>
              <a:t>Cluster forming in the middle of the </a:t>
            </a:r>
            <a:r>
              <a:rPr lang="en-US" i="1" dirty="0"/>
              <a:t>CA</a:t>
            </a:r>
            <a:r>
              <a:rPr lang="en-US" dirty="0"/>
              <a:t> matrix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Shift a row up and a column left and apply the algorithm to find the “best” partitioning point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Do this for all possible shifts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Cost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"/>
            </a:pPr>
            <a:r>
              <a:rPr lang="en-US" dirty="0"/>
              <a:t>More than two clusters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i="1" dirty="0"/>
              <a:t>m</a:t>
            </a:r>
            <a:r>
              <a:rPr lang="en-US" dirty="0"/>
              <a:t>-way partitioning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try 1, 2, …, </a:t>
            </a:r>
            <a:r>
              <a:rPr lang="en-US" i="1" dirty="0"/>
              <a:t>m–</a:t>
            </a:r>
            <a:r>
              <a:rPr lang="en-US" dirty="0"/>
              <a:t>1 split points along diagonal and try to find the best point for each of these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Cost </a:t>
            </a:r>
            <a:r>
              <a:rPr lang="en-US" i="1" dirty="0"/>
              <a:t>O</a:t>
            </a:r>
            <a:r>
              <a:rPr lang="en-US" dirty="0"/>
              <a:t>(2</a:t>
            </a:r>
            <a:r>
              <a:rPr lang="en-US" i="1" baseline="30000" dirty="0"/>
              <a:t>m</a:t>
            </a:r>
            <a:r>
              <a:rPr lang="en-US" dirty="0"/>
              <a:t>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ACD4EC-F817-594A-92C1-EE9D41120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525F6-E040-0546-9361-171B9F45F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Correctness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709120"/>
          </a:xfrm>
          <a:noFill/>
          <a:ln/>
        </p:spPr>
        <p:txBody>
          <a:bodyPr/>
          <a:lstStyle/>
          <a:p>
            <a:pPr marL="9525" indent="9525">
              <a:lnSpc>
                <a:spcPct val="100000"/>
              </a:lnSpc>
              <a:buFont typeface="Monotype Sorts" charset="0"/>
              <a:buNone/>
            </a:pP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, defined over attribute set </a:t>
            </a:r>
            <a:r>
              <a:rPr lang="en-US" i="1" dirty="0"/>
              <a:t>A </a:t>
            </a:r>
            <a:r>
              <a:rPr lang="en-US" dirty="0"/>
              <a:t>and key </a:t>
            </a:r>
            <a:r>
              <a:rPr lang="en-US" i="1" dirty="0"/>
              <a:t>K</a:t>
            </a:r>
            <a:r>
              <a:rPr lang="en-US" dirty="0"/>
              <a:t>, generates the vertical partitioning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r>
              <a:rPr lang="en-US" dirty="0"/>
              <a:t>}.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following should be true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617" i="1" dirty="0"/>
              <a:t>A</a:t>
            </a:r>
            <a:r>
              <a:rPr lang="en-US" sz="1617" dirty="0"/>
              <a:t> = </a:t>
            </a:r>
            <a:r>
              <a:rPr lang="en-US" sz="2250" dirty="0">
                <a:latin typeface="Symbol" charset="0"/>
                <a:sym typeface="Symbol"/>
              </a:rPr>
              <a:t></a:t>
            </a:r>
            <a:r>
              <a:rPr lang="en-US" sz="1617" dirty="0"/>
              <a:t> </a:t>
            </a:r>
            <a:r>
              <a:rPr lang="en-US" sz="1617" i="1" dirty="0" err="1"/>
              <a:t>A</a:t>
            </a:r>
            <a:r>
              <a:rPr lang="en-US" sz="1617" i="1" baseline="-25000" dirty="0" err="1"/>
              <a:t>R</a:t>
            </a:r>
            <a:r>
              <a:rPr lang="en-US" sz="1617" i="1" baseline="-50000" dirty="0" err="1"/>
              <a:t>i</a:t>
            </a:r>
            <a:endParaRPr lang="en-US" sz="1617" i="1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Reconstruction can be achieved by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617" i="1" dirty="0"/>
              <a:t>R</a:t>
            </a:r>
            <a:r>
              <a:rPr lang="en-US" sz="1617" dirty="0"/>
              <a:t> = </a:t>
            </a:r>
            <a:r>
              <a:rPr lang="en-US" sz="2250" dirty="0">
                <a:latin typeface="MS PGothic"/>
                <a:ea typeface="MS PGothic"/>
              </a:rPr>
              <a:t>⋈</a:t>
            </a:r>
            <a:r>
              <a:rPr lang="en-US" sz="1617" i="1" baseline="-25000" dirty="0"/>
              <a:t>K</a:t>
            </a:r>
            <a:r>
              <a:rPr lang="en-US" sz="1828" dirty="0">
                <a:latin typeface="NSymbol" charset="0"/>
              </a:rPr>
              <a:t> </a:t>
            </a:r>
            <a:r>
              <a:rPr lang="en-US" sz="1617" i="1" dirty="0"/>
              <a:t>R</a:t>
            </a:r>
            <a:r>
              <a:rPr lang="en-US" sz="1617" i="1" baseline="-25000" dirty="0"/>
              <a:t>i</a:t>
            </a:r>
            <a:r>
              <a:rPr lang="en-US" sz="1617" i="1" dirty="0"/>
              <a:t>, </a:t>
            </a:r>
            <a:r>
              <a:rPr lang="en-US" sz="1617" dirty="0">
                <a:latin typeface="Symbol" charset="0"/>
                <a:sym typeface="Symbol"/>
              </a:rPr>
              <a:t></a:t>
            </a:r>
            <a:r>
              <a:rPr lang="en-US" sz="1617" i="1" dirty="0"/>
              <a:t>R</a:t>
            </a:r>
            <a:r>
              <a:rPr lang="en-US" sz="1617" i="1" baseline="-25000" dirty="0"/>
              <a:t>i</a:t>
            </a:r>
            <a:r>
              <a:rPr lang="en-US" sz="1617" dirty="0"/>
              <a:t> </a:t>
            </a:r>
            <a:r>
              <a:rPr lang="en-US" sz="1617" dirty="0">
                <a:latin typeface="Symbol" charset="0"/>
                <a:sym typeface="Symbol"/>
              </a:rPr>
              <a:t> </a:t>
            </a:r>
            <a:r>
              <a:rPr lang="en-US" sz="1617" i="1" dirty="0"/>
              <a:t>F</a:t>
            </a:r>
            <a:r>
              <a:rPr lang="en-US" sz="1617" i="1" baseline="-25000" dirty="0"/>
              <a:t>R    </a:t>
            </a:r>
            <a:endParaRPr lang="en-US" sz="1617" i="1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TID's are not considered to be overlapping since they are maintained by the system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Duplicated keys are not considered to be overlapping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D327EC-9CA5-8F43-AC21-3C51AA261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486E0-E055-7440-92CA-37A3D96C8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8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Hybrid Fragmentation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3355975" y="5203826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188BB2-BA2A-C945-B961-9ED8163A9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40E6-514F-5546-82B8-EB266093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FE99A3E-01CF-564B-90ED-5E5A1D3F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80828"/>
            <a:ext cx="526378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18F6-4797-8C4C-B630-B7AE6992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of HF</a:t>
            </a:r>
          </a:p>
        </p:txBody>
      </p:sp>
      <p:pic>
        <p:nvPicPr>
          <p:cNvPr id="7" name="Content Placeholder 6" descr="A picture containing object&#10;&#10;Description automatically generated">
            <a:extLst>
              <a:ext uri="{FF2B5EF4-FFF2-40B4-BE49-F238E27FC236}">
                <a16:creationId xmlns:a16="http://schemas.microsoft.com/office/drawing/2014/main" id="{F8AF1489-2ED3-8643-B22F-1360D2921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269" y="1916832"/>
            <a:ext cx="5520613" cy="331236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CCCCC-E191-1A4F-B064-7B6E4043D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5101F-6B42-064D-84D5-C3E9C6A2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7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Book Antiqua"/>
              </a:rPr>
              <a:t>Distributed and Parallel Database Design</a:t>
            </a:r>
          </a:p>
          <a:p>
            <a:pPr lvl="1"/>
            <a:r>
              <a:rPr lang="en-US" dirty="0">
                <a:solidFill>
                  <a:srgbClr val="0070C0">
                    <a:alpha val="25000"/>
                  </a:srgbClr>
                </a:solidFill>
                <a:cs typeface="Book Antiqua"/>
              </a:rPr>
              <a:t>Fragmentation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Data distribution</a:t>
            </a:r>
          </a:p>
          <a:p>
            <a:pPr lvl="1"/>
            <a:r>
              <a:rPr lang="en-US" dirty="0">
                <a:solidFill>
                  <a:srgbClr val="0070C0">
                    <a:alpha val="25000"/>
                  </a:srgbClr>
                </a:solidFill>
                <a:cs typeface="Book Antiqua"/>
              </a:rPr>
              <a:t>Combined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83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Fragment Allocation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Problem Statement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Given </a:t>
            </a:r>
          </a:p>
          <a:p>
            <a:pPr lvl="3">
              <a:buFont typeface="Monotype Sorts" charset="0"/>
              <a:buNone/>
            </a:pPr>
            <a:r>
              <a:rPr lang="en-US" sz="1617" i="1" dirty="0"/>
              <a:t>F</a:t>
            </a:r>
            <a:r>
              <a:rPr lang="en-US" sz="1617" dirty="0"/>
              <a:t> = {</a:t>
            </a:r>
            <a:r>
              <a:rPr lang="en-US" sz="1617" i="1" dirty="0"/>
              <a:t>F</a:t>
            </a:r>
            <a:r>
              <a:rPr lang="en-US" sz="1617" baseline="-25000" dirty="0"/>
              <a:t>1</a:t>
            </a:r>
            <a:r>
              <a:rPr lang="en-US" sz="1617" dirty="0"/>
              <a:t>, </a:t>
            </a:r>
            <a:r>
              <a:rPr lang="en-US" sz="1617" i="1" dirty="0"/>
              <a:t>F</a:t>
            </a:r>
            <a:r>
              <a:rPr lang="en-US" sz="1617" baseline="-25000" dirty="0"/>
              <a:t>2</a:t>
            </a:r>
            <a:r>
              <a:rPr lang="en-US" sz="1617" dirty="0"/>
              <a:t>, …, </a:t>
            </a:r>
            <a:r>
              <a:rPr lang="en-US" sz="1617" i="1" dirty="0" err="1"/>
              <a:t>F</a:t>
            </a:r>
            <a:r>
              <a:rPr lang="en-US" sz="1617" i="1" baseline="-25000" dirty="0" err="1"/>
              <a:t>n</a:t>
            </a:r>
            <a:r>
              <a:rPr lang="en-US" sz="1617" dirty="0"/>
              <a:t>} 	fragments</a:t>
            </a:r>
          </a:p>
          <a:p>
            <a:pPr lvl="3">
              <a:buFont typeface="Monotype Sorts" charset="0"/>
              <a:buNone/>
            </a:pPr>
            <a:r>
              <a:rPr lang="en-US" sz="1617" i="1" dirty="0"/>
              <a:t>S</a:t>
            </a:r>
            <a:r>
              <a:rPr lang="en-US" sz="1617" dirty="0"/>
              <a:t> ={</a:t>
            </a:r>
            <a:r>
              <a:rPr lang="en-US" sz="1617" i="1" dirty="0"/>
              <a:t>S</a:t>
            </a:r>
            <a:r>
              <a:rPr lang="en-US" sz="1617" baseline="-25000" dirty="0"/>
              <a:t>1</a:t>
            </a:r>
            <a:r>
              <a:rPr lang="en-US" sz="1617" dirty="0"/>
              <a:t>, </a:t>
            </a:r>
            <a:r>
              <a:rPr lang="en-US" sz="1617" i="1" dirty="0"/>
              <a:t>S</a:t>
            </a:r>
            <a:r>
              <a:rPr lang="en-US" sz="1617" baseline="-25000" dirty="0"/>
              <a:t>2</a:t>
            </a:r>
            <a:r>
              <a:rPr lang="en-US" sz="1617" dirty="0"/>
              <a:t>, …, </a:t>
            </a:r>
            <a:r>
              <a:rPr lang="en-US" sz="1617" i="1" dirty="0" err="1"/>
              <a:t>S</a:t>
            </a:r>
            <a:r>
              <a:rPr lang="en-US" sz="1617" i="1" baseline="-25000" dirty="0" err="1"/>
              <a:t>m</a:t>
            </a:r>
            <a:r>
              <a:rPr lang="en-US" sz="1617" dirty="0"/>
              <a:t>} 	network sites </a:t>
            </a:r>
          </a:p>
          <a:p>
            <a:pPr lvl="3">
              <a:buFont typeface="Monotype Sorts" charset="0"/>
              <a:buNone/>
            </a:pPr>
            <a:r>
              <a:rPr lang="en-US" sz="1617" i="1" dirty="0"/>
              <a:t>Q</a:t>
            </a:r>
            <a:r>
              <a:rPr lang="en-US" sz="1617" dirty="0"/>
              <a:t> = {</a:t>
            </a:r>
            <a:r>
              <a:rPr lang="en-US" sz="1617" i="1" dirty="0"/>
              <a:t>q</a:t>
            </a:r>
            <a:r>
              <a:rPr lang="en-US" sz="1617" baseline="-25000" dirty="0"/>
              <a:t>1</a:t>
            </a:r>
            <a:r>
              <a:rPr lang="en-US" sz="1617" dirty="0"/>
              <a:t>, </a:t>
            </a:r>
            <a:r>
              <a:rPr lang="en-US" sz="1617" i="1" dirty="0"/>
              <a:t>q</a:t>
            </a:r>
            <a:r>
              <a:rPr lang="en-US" sz="1617" baseline="-25000" dirty="0"/>
              <a:t>2</a:t>
            </a:r>
            <a:r>
              <a:rPr lang="en-US" sz="1617" dirty="0"/>
              <a:t>,…, </a:t>
            </a:r>
            <a:r>
              <a:rPr lang="en-US" sz="1617" i="1" dirty="0" err="1"/>
              <a:t>q</a:t>
            </a:r>
            <a:r>
              <a:rPr lang="en-US" sz="1617" i="1" baseline="-25000" dirty="0" err="1"/>
              <a:t>q</a:t>
            </a:r>
            <a:r>
              <a:rPr lang="en-US" sz="1617" dirty="0"/>
              <a:t>}	applications 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Find the "optimal" distribution of </a:t>
            </a:r>
            <a:r>
              <a:rPr lang="en-US" i="1" dirty="0"/>
              <a:t>F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Optimality</a:t>
            </a:r>
          </a:p>
          <a:p>
            <a:pPr lvl="1"/>
            <a:r>
              <a:rPr lang="en-US" dirty="0"/>
              <a:t>Minimal cost</a:t>
            </a:r>
          </a:p>
          <a:p>
            <a:pPr lvl="2"/>
            <a:r>
              <a:rPr lang="en-US" sz="1617" dirty="0"/>
              <a:t>Communication + storage + processing (read &amp; update)</a:t>
            </a:r>
          </a:p>
          <a:p>
            <a:pPr lvl="2"/>
            <a:r>
              <a:rPr lang="en-US" sz="1617" dirty="0"/>
              <a:t>Cost in terms of time (usually)</a:t>
            </a:r>
          </a:p>
          <a:p>
            <a:pPr lvl="1"/>
            <a:r>
              <a:rPr lang="en-US" dirty="0"/>
              <a:t>Performance</a:t>
            </a:r>
          </a:p>
          <a:p>
            <a:pPr lvl="2">
              <a:buFont typeface="Monotype Sorts" charset="0"/>
              <a:buNone/>
            </a:pPr>
            <a:r>
              <a:rPr lang="en-US" sz="1617" dirty="0"/>
              <a:t>Response time and/or throughput</a:t>
            </a:r>
          </a:p>
          <a:p>
            <a:pPr lvl="1"/>
            <a:r>
              <a:rPr lang="en-US" dirty="0"/>
              <a:t>Constraints</a:t>
            </a:r>
          </a:p>
          <a:p>
            <a:pPr lvl="2"/>
            <a:r>
              <a:rPr lang="en-US" sz="1617" dirty="0"/>
              <a:t>Per site constraints (storage &amp; processing)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31433A-CE33-6442-84FF-6AA978628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41D49-C486-7340-83AE-862E34460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824536"/>
          </a:xfrm>
          <a:noFill/>
          <a:ln/>
        </p:spPr>
        <p:txBody>
          <a:bodyPr/>
          <a:lstStyle/>
          <a:p>
            <a:r>
              <a:rPr lang="en-US" dirty="0"/>
              <a:t>Database information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selectivity of fragments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size of a fragment </a:t>
            </a:r>
          </a:p>
          <a:p>
            <a:r>
              <a:rPr lang="en-US" dirty="0"/>
              <a:t>Application information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access types and numbers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access localities </a:t>
            </a:r>
          </a:p>
          <a:p>
            <a:r>
              <a:rPr lang="en-US" dirty="0"/>
              <a:t>Communication network information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unit cost of storing data at a site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unit cost of processing at a site </a:t>
            </a:r>
          </a:p>
          <a:p>
            <a:r>
              <a:rPr lang="en-US" dirty="0"/>
              <a:t>Computer system information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bandwidth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latency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communication overhead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340448-47A8-D547-A249-E131F786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29203-A58D-B448-B6ED-C4E8CA84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6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/>
              <a:t>File Allocation (FAP) vs Database Allocation (DAP):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Fragments are not individual files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relationships have to be maintained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Access to databases is more complicated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remote file access model not applicable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 between allocation and query processing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integrity enforcement should be considered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concurrency control should be considered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E8699C-DE70-1643-806A-BF82AF90D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8C0E1-3E12-0549-B5A6-8238DE641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7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591873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General Form</a:t>
            </a:r>
            <a:r>
              <a:rPr lang="en-US" dirty="0"/>
              <a:t>		</a:t>
            </a:r>
          </a:p>
          <a:p>
            <a:pPr>
              <a:buFont typeface="Monotype Sorts" charset="0"/>
              <a:buNone/>
            </a:pPr>
            <a:r>
              <a:rPr lang="en-US" dirty="0"/>
              <a:t>			min(Total Cost)</a:t>
            </a:r>
          </a:p>
          <a:p>
            <a:pPr>
              <a:buFont typeface="Monotype Sorts" charset="0"/>
              <a:buNone/>
            </a:pPr>
            <a:r>
              <a:rPr lang="en-US" dirty="0"/>
              <a:t>		subject to</a:t>
            </a:r>
          </a:p>
          <a:p>
            <a:pPr>
              <a:buFont typeface="Monotype Sorts" charset="0"/>
              <a:buNone/>
            </a:pPr>
            <a:r>
              <a:rPr lang="en-US" dirty="0"/>
              <a:t>			response time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storage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processing constraint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Decision Variable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894905" y="5506754"/>
            <a:ext cx="58188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969" i="1" baseline="-25000" dirty="0" err="1">
                <a:solidFill>
                  <a:srgbClr val="000000"/>
                </a:solidFill>
                <a:latin typeface="+mn-lt"/>
              </a:rPr>
              <a:t>ij</a:t>
            </a:r>
            <a:r>
              <a:rPr lang="en-US" sz="1969" i="1" baseline="-25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969" dirty="0">
                <a:solidFill>
                  <a:srgbClr val="000000"/>
                </a:solidFill>
                <a:latin typeface="+mn-lt"/>
                <a:sym typeface="Symbol"/>
              </a:rPr>
              <a:t></a:t>
            </a:r>
            <a:endParaRPr lang="en-US" sz="1969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730379" y="5301208"/>
            <a:ext cx="3972238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+mn-lt"/>
              </a:rPr>
              <a:t>1 if fragment </a:t>
            </a:r>
            <a:r>
              <a:rPr lang="en-US" sz="1969" i="1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969" i="1" baseline="-250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969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969" dirty="0">
                <a:solidFill>
                  <a:srgbClr val="000000"/>
                </a:solidFill>
                <a:latin typeface="+mn-lt"/>
              </a:rPr>
              <a:t>is stored at site </a:t>
            </a:r>
            <a:r>
              <a:rPr lang="en-US" sz="1969" i="1" dirty="0" err="1">
                <a:solidFill>
                  <a:srgbClr val="000000"/>
                </a:solidFill>
                <a:latin typeface="+mn-lt"/>
              </a:rPr>
              <a:t>S</a:t>
            </a:r>
            <a:r>
              <a:rPr lang="en-US" sz="1969" i="1" baseline="-25000" dirty="0" err="1">
                <a:solidFill>
                  <a:srgbClr val="000000"/>
                </a:solidFill>
                <a:latin typeface="+mn-lt"/>
              </a:rPr>
              <a:t>j</a:t>
            </a:r>
            <a:r>
              <a:rPr lang="en-US" sz="1969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730379" y="5686970"/>
            <a:ext cx="1469951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+mn-lt"/>
              </a:rPr>
              <a:t>0 otherwise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496145" y="5324426"/>
            <a:ext cx="354414" cy="759459"/>
          </a:xfrm>
          <a:prstGeom prst="leftBrace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en-US" sz="2109" dirty="0">
              <a:solidFill>
                <a:srgbClr val="263750"/>
              </a:solidFill>
              <a:latin typeface="+mn-lt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9BDFC-CCB0-7441-B3F2-89D0F5683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3EE08-DADC-AC40-A0EE-8EE598B7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21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Total Cost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Storage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(of fragment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Query Processing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(for one query)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processing component + transmission component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731082" y="49117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731082" y="49117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666937" y="4642114"/>
            <a:ext cx="4425889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+mn-lt"/>
              </a:rPr>
              <a:t>(unit storage cost at </a:t>
            </a:r>
            <a:r>
              <a:rPr lang="en-US" sz="1828" i="1" dirty="0" err="1">
                <a:solidFill>
                  <a:srgbClr val="000000"/>
                </a:solidFill>
                <a:latin typeface="+mn-lt"/>
              </a:rPr>
              <a:t>S</a:t>
            </a:r>
            <a:r>
              <a:rPr lang="en-US" sz="1828" i="1" baseline="-25000" dirty="0" err="1">
                <a:solidFill>
                  <a:srgbClr val="000000"/>
                </a:solidFill>
                <a:latin typeface="+mn-lt"/>
              </a:rPr>
              <a:t>k</a:t>
            </a:r>
            <a:r>
              <a:rPr lang="en-US" sz="1828" dirty="0">
                <a:solidFill>
                  <a:srgbClr val="000000"/>
                </a:solidFill>
                <a:latin typeface="+mn-lt"/>
              </a:rPr>
              <a:t>) </a:t>
            </a:r>
            <a:r>
              <a:rPr lang="en-US" sz="1828" dirty="0">
                <a:solidFill>
                  <a:srgbClr val="000000"/>
                </a:solidFill>
                <a:latin typeface="+mn-lt"/>
                <a:sym typeface="Symbol"/>
              </a:rPr>
              <a:t></a:t>
            </a:r>
            <a:r>
              <a:rPr lang="en-US" sz="1828" dirty="0">
                <a:solidFill>
                  <a:srgbClr val="000000"/>
                </a:solidFill>
                <a:latin typeface="+mn-lt"/>
              </a:rPr>
              <a:t> (size of </a:t>
            </a:r>
            <a:r>
              <a:rPr lang="en-US" sz="1828" i="1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28" i="1" baseline="-25000" dirty="0" err="1">
                <a:solidFill>
                  <a:srgbClr val="000000"/>
                </a:solidFill>
                <a:latin typeface="+mn-lt"/>
              </a:rPr>
              <a:t>j</a:t>
            </a:r>
            <a:r>
              <a:rPr lang="en-US" sz="1828" dirty="0">
                <a:solidFill>
                  <a:srgbClr val="000000"/>
                </a:solidFill>
                <a:latin typeface="+mn-lt"/>
              </a:rPr>
              <a:t>) </a:t>
            </a:r>
            <a:r>
              <a:rPr lang="en-US" sz="1828" dirty="0">
                <a:solidFill>
                  <a:srgbClr val="000000"/>
                </a:solidFill>
                <a:latin typeface="+mn-lt"/>
                <a:sym typeface="Symbol"/>
              </a:rPr>
              <a:t></a:t>
            </a:r>
            <a:r>
              <a:rPr lang="en-US" sz="1828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28" i="1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28" i="1" baseline="-25000" dirty="0" err="1">
                <a:solidFill>
                  <a:srgbClr val="000000"/>
                </a:solidFill>
                <a:latin typeface="+mn-lt"/>
              </a:rPr>
              <a:t>jk</a:t>
            </a:r>
            <a:endParaRPr lang="en-US" sz="1828" i="1" baseline="-25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5903032" y="4797425"/>
            <a:ext cx="242051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2339" y="2264494"/>
            <a:ext cx="7152779" cy="1620116"/>
            <a:chOff x="1866438" y="3220616"/>
            <a:chExt cx="10172841" cy="2304166"/>
          </a:xfrm>
        </p:grpSpPr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2308455" y="4809067"/>
              <a:ext cx="446842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</a:t>
              </a:r>
            </a:p>
          </p:txBody>
        </p:sp>
        <p:sp>
          <p:nvSpPr>
            <p:cNvPr id="106505" name="Rectangle 9"/>
            <p:cNvSpPr>
              <a:spLocks noChangeArrowheads="1"/>
            </p:cNvSpPr>
            <p:nvPr/>
          </p:nvSpPr>
          <p:spPr bwMode="auto">
            <a:xfrm>
              <a:off x="3262041" y="3412526"/>
              <a:ext cx="3695956" cy="489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query processing cost </a:t>
              </a:r>
              <a:r>
                <a:rPr lang="en-US" sz="1828" dirty="0">
                  <a:solidFill>
                    <a:srgbClr val="000000"/>
                  </a:solidFill>
                  <a:latin typeface="+mn-lt"/>
                  <a:sym typeface="Symbol"/>
                </a:rPr>
                <a:t></a:t>
              </a:r>
              <a:endParaRPr lang="en-US" sz="1828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1866438" y="3940696"/>
              <a:ext cx="1584836" cy="459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queries</a:t>
              </a:r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2131343" y="3220616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2615511" y="4483947"/>
              <a:ext cx="1007679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      </a:t>
              </a: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5433211" y="4508782"/>
              <a:ext cx="5159604" cy="489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cost of storing a fragment at a site</a:t>
              </a: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4027197" y="5065771"/>
              <a:ext cx="1967846" cy="459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fragments</a:t>
              </a: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4280747" y="4316871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662884" y="5065772"/>
              <a:ext cx="1204105" cy="459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sites</a:t>
              </a: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871894" y="4316871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11592437" y="4483947"/>
              <a:ext cx="446842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9E2CD-74A5-6B4E-B5FD-BC7EB5AF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3BB64-8CC3-ED45-A21C-1C9E3701B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7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we just distribute relations?</a:t>
            </a:r>
          </a:p>
          <a:p>
            <a:r>
              <a:rPr lang="en-US" dirty="0"/>
              <a:t>What is a reasonable unit of distribution?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views are subsets of relations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locality </a:t>
            </a:r>
          </a:p>
          <a:p>
            <a:pPr lvl="2"/>
            <a:r>
              <a:rPr lang="en-US" dirty="0"/>
              <a:t>extra communication</a:t>
            </a:r>
          </a:p>
          <a:p>
            <a:pPr lvl="1"/>
            <a:r>
              <a:rPr lang="en-US" dirty="0"/>
              <a:t>fragments of relations (sub-relations)</a:t>
            </a:r>
          </a:p>
          <a:p>
            <a:pPr lvl="2"/>
            <a:r>
              <a:rPr lang="en-US" dirty="0"/>
              <a:t>concurrent execution of a number of transactions that access different portions of a relation</a:t>
            </a:r>
          </a:p>
          <a:p>
            <a:pPr lvl="2"/>
            <a:r>
              <a:rPr lang="en-US" dirty="0"/>
              <a:t>views that cannot be defined on a single fragment will require extra processing</a:t>
            </a:r>
          </a:p>
          <a:p>
            <a:pPr lvl="2"/>
            <a:r>
              <a:rPr lang="en-US" dirty="0"/>
              <a:t>semantic data control (especially integrity enforcement) more difficult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894690-8208-B24D-8B26-DE98F68DD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0D4F4-B3D9-0745-8947-15D8DFF2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9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endParaRPr lang="en-US" dirty="0">
              <a:solidFill>
                <a:schemeClr val="hlink"/>
              </a:solidFill>
            </a:endParaRP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Processing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access cost + integrity enforcement cost + concurrency control cost</a:t>
            </a:r>
          </a:p>
          <a:p>
            <a:pPr lvl="1"/>
            <a:r>
              <a:rPr lang="en-US" dirty="0"/>
              <a:t>Access cost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Integrity enforcement and concurrency control costs</a:t>
            </a:r>
          </a:p>
          <a:p>
            <a:pPr lvl="2"/>
            <a:r>
              <a:rPr lang="en-US" dirty="0"/>
              <a:t>Can be similarly calculated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540582" y="39846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540582" y="39846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8925632" y="3248025"/>
            <a:ext cx="242051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2804232" y="3857625"/>
            <a:ext cx="2614495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                                     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7624" y="3679618"/>
            <a:ext cx="7205188" cy="1098137"/>
            <a:chOff x="1726780" y="4452337"/>
            <a:chExt cx="10247378" cy="1561796"/>
          </a:xfrm>
        </p:grpSpPr>
        <p:grpSp>
          <p:nvGrpSpPr>
            <p:cNvPr id="4" name="Group 3"/>
            <p:cNvGrpSpPr/>
            <p:nvPr/>
          </p:nvGrpSpPr>
          <p:grpSpPr>
            <a:xfrm>
              <a:off x="1726780" y="4452337"/>
              <a:ext cx="10247378" cy="1216462"/>
              <a:chOff x="1726780" y="4452337"/>
              <a:chExt cx="10247378" cy="1216462"/>
            </a:xfrm>
          </p:grpSpPr>
          <p:sp>
            <p:nvSpPr>
              <p:cNvPr id="107527" name="Rectangle 7"/>
              <p:cNvSpPr>
                <a:spLocks noChangeArrowheads="1"/>
              </p:cNvSpPr>
              <p:nvPr/>
            </p:nvSpPr>
            <p:spPr bwMode="auto">
              <a:xfrm>
                <a:off x="4523330" y="4732784"/>
                <a:ext cx="7450828" cy="489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624" tIns="31254" rIns="63624" bIns="31254">
                <a:spAutoFit/>
              </a:bodyPr>
              <a:lstStyle/>
              <a:p>
                <a:r>
                  <a:rPr lang="en-US" sz="1828" dirty="0">
                    <a:solidFill>
                      <a:srgbClr val="000000"/>
                    </a:solidFill>
                    <a:latin typeface="+mn-lt"/>
                  </a:rPr>
                  <a:t>(no. of update accesses+ no. of read accesses) </a:t>
                </a:r>
                <a:r>
                  <a:rPr lang="en-US" sz="1828" dirty="0">
                    <a:solidFill>
                      <a:srgbClr val="000000"/>
                    </a:solidFill>
                    <a:latin typeface="+mn-lt"/>
                    <a:sym typeface="Symbol"/>
                  </a:rPr>
                  <a:t></a:t>
                </a:r>
                <a:endParaRPr lang="en-US" sz="1828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07528" name="Rectangle 8"/>
              <p:cNvSpPr>
                <a:spLocks noChangeArrowheads="1"/>
              </p:cNvSpPr>
              <p:nvPr/>
            </p:nvSpPr>
            <p:spPr bwMode="auto">
              <a:xfrm>
                <a:off x="3109154" y="5209789"/>
                <a:ext cx="1967846" cy="459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624" tIns="31254" rIns="63624" bIns="31254">
                <a:spAutoFit/>
              </a:bodyPr>
              <a:lstStyle/>
              <a:p>
                <a:r>
                  <a:rPr lang="en-US" sz="1687" dirty="0">
                    <a:solidFill>
                      <a:srgbClr val="000000"/>
                    </a:solidFill>
                    <a:latin typeface="+mn-lt"/>
                  </a:rPr>
                  <a:t>all fragments</a:t>
                </a:r>
              </a:p>
            </p:txBody>
          </p:sp>
          <p:sp>
            <p:nvSpPr>
              <p:cNvPr id="107529" name="Rectangle 9"/>
              <p:cNvSpPr>
                <a:spLocks noChangeArrowheads="1"/>
              </p:cNvSpPr>
              <p:nvPr/>
            </p:nvSpPr>
            <p:spPr bwMode="auto">
              <a:xfrm>
                <a:off x="3458917" y="4452337"/>
                <a:ext cx="650108" cy="874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624" tIns="31254" rIns="63624" bIns="31254">
                <a:spAutoFit/>
              </a:bodyPr>
              <a:lstStyle/>
              <a:p>
                <a:r>
                  <a:rPr lang="en-US" sz="3586" dirty="0">
                    <a:solidFill>
                      <a:srgbClr val="000000"/>
                    </a:solidFill>
                    <a:latin typeface="+mn-lt"/>
                    <a:sym typeface="Symbol"/>
                  </a:rPr>
                  <a:t></a:t>
                </a:r>
                <a:endParaRPr lang="en-US" sz="3586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1726780" y="5209788"/>
                <a:ext cx="1204104" cy="459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624" tIns="31254" rIns="63624" bIns="31254">
                <a:spAutoFit/>
              </a:bodyPr>
              <a:lstStyle/>
              <a:p>
                <a:r>
                  <a:rPr lang="en-US" sz="1687" dirty="0">
                    <a:solidFill>
                      <a:srgbClr val="000000"/>
                    </a:solidFill>
                    <a:latin typeface="+mn-lt"/>
                  </a:rPr>
                  <a:t>all sites</a:t>
                </a:r>
              </a:p>
            </p:txBody>
          </p:sp>
          <p:sp>
            <p:nvSpPr>
              <p:cNvPr id="107531" name="Rectangle 11"/>
              <p:cNvSpPr>
                <a:spLocks noChangeArrowheads="1"/>
              </p:cNvSpPr>
              <p:nvPr/>
            </p:nvSpPr>
            <p:spPr bwMode="auto">
              <a:xfrm>
                <a:off x="2013939" y="4452337"/>
                <a:ext cx="650108" cy="874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3624" tIns="31254" rIns="63624" bIns="31254">
                <a:spAutoFit/>
              </a:bodyPr>
              <a:lstStyle/>
              <a:p>
                <a:r>
                  <a:rPr lang="en-US" sz="3586" dirty="0">
                    <a:solidFill>
                      <a:srgbClr val="000000"/>
                    </a:solidFill>
                    <a:latin typeface="+mn-lt"/>
                    <a:sym typeface="Symbol"/>
                  </a:rPr>
                  <a:t></a:t>
                </a:r>
                <a:endParaRPr lang="en-US" sz="3586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5932014" y="5486400"/>
              <a:ext cx="5227638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i="1" dirty="0" err="1">
                  <a:solidFill>
                    <a:srgbClr val="000000"/>
                  </a:solidFill>
                  <a:latin typeface="+mn-lt"/>
                </a:rPr>
                <a:t>x</a:t>
              </a:r>
              <a:r>
                <a:rPr lang="en-US" sz="1828" i="1" baseline="-25000" dirty="0" err="1">
                  <a:solidFill>
                    <a:srgbClr val="000000"/>
                  </a:solidFill>
                  <a:latin typeface="+mn-lt"/>
                </a:rPr>
                <a:t>ij</a:t>
              </a:r>
              <a:r>
                <a:rPr lang="en-US" sz="1828" i="1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28" dirty="0">
                  <a:solidFill>
                    <a:srgbClr val="000000"/>
                  </a:solidFill>
                  <a:latin typeface="+mn-lt"/>
                  <a:sym typeface="Symbol"/>
                </a:rPr>
                <a:t></a:t>
              </a:r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local processing cost at a site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56C35-634B-814A-84A0-BF18EC76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1D41E-F470-5145-922D-92054C07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62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Transmission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cost of processing updates + cost of processing retrievals</a:t>
            </a:r>
          </a:p>
          <a:p>
            <a:pPr lvl="1"/>
            <a:r>
              <a:rPr lang="en-US" dirty="0"/>
              <a:t>Cost of updates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Retrieval Cost</a:t>
            </a:r>
          </a:p>
          <a:p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68557" y="3200400"/>
            <a:ext cx="5263740" cy="1475212"/>
            <a:chOff x="2230836" y="4551680"/>
            <a:chExt cx="7486209" cy="2098079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696792" y="5946986"/>
              <a:ext cx="446842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</a:t>
              </a: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486176" y="4718756"/>
              <a:ext cx="3716473" cy="489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update message cost  </a:t>
              </a:r>
              <a:r>
                <a:rPr lang="en-US" sz="1828" dirty="0">
                  <a:solidFill>
                    <a:srgbClr val="000000"/>
                  </a:solidFill>
                  <a:latin typeface="+mn-lt"/>
                  <a:sym typeface="Symbol"/>
                </a:rPr>
                <a:t></a:t>
              </a:r>
              <a:endParaRPr lang="en-US" sz="1828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3595150" y="5287639"/>
              <a:ext cx="1967847" cy="459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fragments</a:t>
              </a: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946598" y="4551680"/>
              <a:ext cx="650108" cy="87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2230836" y="5287639"/>
              <a:ext cx="1204105" cy="459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sites</a:t>
              </a: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519682" y="4551680"/>
              <a:ext cx="650108" cy="87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3365093" y="5621867"/>
              <a:ext cx="1755462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              </a:t>
              </a: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6059847" y="5621866"/>
              <a:ext cx="3657198" cy="489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acknowledgment cost   </a:t>
              </a:r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4931753" y="6190749"/>
              <a:ext cx="1967847" cy="459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fragments</a:t>
              </a:r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5301263" y="5454791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567441" y="6190750"/>
              <a:ext cx="1204105" cy="459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sites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3856285" y="5454791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74689" y="5111750"/>
            <a:ext cx="6318931" cy="1148935"/>
            <a:chOff x="2097336" y="7270046"/>
            <a:chExt cx="8986924" cy="1634042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2805165" y="8376355"/>
              <a:ext cx="446842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</a:t>
              </a: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484294" y="7469088"/>
              <a:ext cx="718502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min</a:t>
              </a:r>
            </a:p>
          </p:txBody>
        </p:sp>
        <p:sp>
          <p:nvSpPr>
            <p:cNvPr id="108565" name="Rectangle 21"/>
            <p:cNvSpPr>
              <a:spLocks noChangeArrowheads="1"/>
            </p:cNvSpPr>
            <p:nvPr/>
          </p:nvSpPr>
          <p:spPr bwMode="auto">
            <a:xfrm>
              <a:off x="4102841" y="7679572"/>
              <a:ext cx="1037678" cy="3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all sites</a:t>
              </a:r>
            </a:p>
          </p:txBody>
        </p:sp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2097336" y="8045152"/>
              <a:ext cx="1967846" cy="459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fragments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2628055" y="7270046"/>
              <a:ext cx="650108" cy="87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5037467" y="7469088"/>
              <a:ext cx="4585088" cy="489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(cost of retrieval command  </a:t>
              </a:r>
              <a:r>
                <a:rPr lang="en-US" sz="1828" dirty="0">
                  <a:solidFill>
                    <a:srgbClr val="000000"/>
                  </a:solidFill>
                  <a:latin typeface="+mn-lt"/>
                  <a:sym typeface="Symbol"/>
                </a:rPr>
                <a:t></a:t>
              </a:r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6253311" y="8117161"/>
              <a:ext cx="4830949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cost of sending back the result)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23225-DB28-074B-B421-C716F1718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05E4-A76A-D74A-B02B-3FC72363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3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36369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Response Time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execution time of query  ≤ max. allowable response time for that query		   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Storage Constraint (for a site)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Processing constraint (for a site)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016832" y="44799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5656" y="3541282"/>
            <a:ext cx="6420231" cy="891389"/>
            <a:chOff x="2167770" y="4732784"/>
            <a:chExt cx="9130995" cy="1267754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3550072" y="4899860"/>
              <a:ext cx="7748693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storage requirement of a fragment at that site  </a:t>
              </a:r>
              <a:r>
                <a:rPr lang="en-US" sz="1828" dirty="0">
                  <a:solidFill>
                    <a:srgbClr val="000000"/>
                  </a:solidFill>
                  <a:latin typeface="+mn-lt"/>
                  <a:sym typeface="Symbol"/>
                </a:rPr>
                <a:t></a:t>
              </a:r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   </a:t>
              </a: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2167770" y="5503629"/>
              <a:ext cx="2045000" cy="496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fragments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2652321" y="4732784"/>
              <a:ext cx="727260" cy="91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5125327" y="5308848"/>
              <a:ext cx="4315708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storage capacity at that site</a:t>
              </a:r>
            </a:p>
          </p:txBody>
        </p:sp>
      </p:grp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029532" y="6118225"/>
            <a:ext cx="3013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6754" y="5085184"/>
            <a:ext cx="5466526" cy="868308"/>
            <a:chOff x="2370494" y="7595165"/>
            <a:chExt cx="7774615" cy="1234927"/>
          </a:xfrm>
        </p:grpSpPr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3564515" y="7829128"/>
              <a:ext cx="6538537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processing load of a query at that site  </a:t>
              </a:r>
              <a:r>
                <a:rPr lang="en-US" sz="1828" dirty="0">
                  <a:solidFill>
                    <a:srgbClr val="000000"/>
                  </a:solidFill>
                  <a:latin typeface="+mn-lt"/>
                  <a:sym typeface="Symbol"/>
                </a:rPr>
                <a:t></a:t>
              </a:r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    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2370494" y="8333183"/>
              <a:ext cx="1661990" cy="496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687" dirty="0">
                  <a:solidFill>
                    <a:srgbClr val="000000"/>
                  </a:solidFill>
                  <a:latin typeface="+mn-lt"/>
                </a:rPr>
                <a:t>all queries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670382" y="7595165"/>
              <a:ext cx="727260" cy="91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3586" dirty="0">
                  <a:solidFill>
                    <a:srgbClr val="000000"/>
                  </a:solidFill>
                  <a:latin typeface="+mn-lt"/>
                  <a:sym typeface="Symbol"/>
                </a:rPr>
                <a:t></a:t>
              </a:r>
              <a:endParaRPr lang="en-US" sz="358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5362038" y="8261176"/>
              <a:ext cx="4783071" cy="527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+mn-lt"/>
                </a:rPr>
                <a:t>processing capacity of that site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72F855-97DE-AB47-80F4-2C4F5BCF3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1F820-17FE-8946-99C5-802AB39DB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1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Solution Methods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FAP is NP-complete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DAP also NP-complete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Heuristics based on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single commodity warehouse location (for FAP)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knapsack problem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branch and bound techniques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network flow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47DD5B-BF2E-7548-9AF0-E0A03C29B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43DAA-55F0-E642-A860-3AECED269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1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en-US"/>
              <a:t>Attempts to reduce the solution space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assume all candidate partitionings known; select the “best” partitioning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ignore replication at first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sliding window on fragments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6C2BBC-C98B-B44D-B705-C3733F72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E7034-6170-A54D-8E06-53AC1C22C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6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Book Antiqua"/>
              </a:rPr>
              <a:t>Distributed and Parallel Database Design</a:t>
            </a:r>
          </a:p>
          <a:p>
            <a:pPr lvl="1"/>
            <a:r>
              <a:rPr lang="en-US" dirty="0">
                <a:solidFill>
                  <a:srgbClr val="0070C0">
                    <a:alpha val="25000"/>
                  </a:srgbClr>
                </a:solidFill>
                <a:cs typeface="Book Antiqua"/>
              </a:rPr>
              <a:t>Fragmentation</a:t>
            </a:r>
          </a:p>
          <a:p>
            <a:pPr lvl="1"/>
            <a:r>
              <a:rPr lang="en-US" dirty="0">
                <a:solidFill>
                  <a:srgbClr val="0070C0">
                    <a:alpha val="25000"/>
                  </a:srgbClr>
                </a:solidFill>
                <a:cs typeface="Book Antiqua"/>
              </a:rPr>
              <a:t>Data distribution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Combined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16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5672-5B2A-0148-98F0-28611CC8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Fragmentation &amp;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D45B-186C-C047-81FB-C8EAF312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Partition the data to dictate where it is located</a:t>
            </a:r>
          </a:p>
          <a:p>
            <a:r>
              <a:rPr lang="en-US" dirty="0"/>
              <a:t>Workload-agnostic techniques</a:t>
            </a:r>
          </a:p>
          <a:p>
            <a:pPr lvl="1"/>
            <a:r>
              <a:rPr lang="en-US" dirty="0"/>
              <a:t>Round-robin partitioning</a:t>
            </a:r>
          </a:p>
          <a:p>
            <a:pPr lvl="1"/>
            <a:r>
              <a:rPr lang="en-US" dirty="0"/>
              <a:t>Hash partitioning</a:t>
            </a:r>
          </a:p>
          <a:p>
            <a:pPr lvl="1"/>
            <a:r>
              <a:rPr lang="en-US" dirty="0"/>
              <a:t>Range partitioning</a:t>
            </a:r>
          </a:p>
          <a:p>
            <a:r>
              <a:rPr lang="en-US" dirty="0"/>
              <a:t>Workload-aware techniques</a:t>
            </a:r>
          </a:p>
          <a:p>
            <a:pPr lvl="1"/>
            <a:r>
              <a:rPr lang="en-US" dirty="0"/>
              <a:t>Graph-based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8B49B-0181-F942-BE0A-29DFDECDE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52616-C8DD-9C4A-879F-CBFCFE037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9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5615-27D0-8D43-A966-BCFEF01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Partitioning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5F4B-A3D7-A74A-AE75-1F8F65F2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493E-E45A-B24B-907B-FF5C50F7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 descr="A picture containing photo, drawing, glass, table&#10;&#10;Description automatically generated">
            <a:extLst>
              <a:ext uri="{FF2B5EF4-FFF2-40B4-BE49-F238E27FC236}">
                <a16:creationId xmlns:a16="http://schemas.microsoft.com/office/drawing/2014/main" id="{2AA4C899-D1C7-0344-9A50-C5D5E73D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20" y="1988840"/>
            <a:ext cx="60185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9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5615-27D0-8D43-A966-BCFEF01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Partitioning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5F4B-A3D7-A74A-AE75-1F8F65F2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493E-E45A-B24B-907B-FF5C50F7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68</a:t>
            </a:fld>
            <a:endParaRPr lang="en-US"/>
          </a:p>
        </p:txBody>
      </p:sp>
      <p:pic>
        <p:nvPicPr>
          <p:cNvPr id="7" name="Picture 6" descr="A picture containing photo, table, glass, drawing&#10;&#10;Description automatically generated">
            <a:extLst>
              <a:ext uri="{FF2B5EF4-FFF2-40B4-BE49-F238E27FC236}">
                <a16:creationId xmlns:a16="http://schemas.microsoft.com/office/drawing/2014/main" id="{CA0102DA-C3DC-AE48-AAFF-BF4760D6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75" y="2176318"/>
            <a:ext cx="5476370" cy="26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7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5615-27D0-8D43-A966-BCFEF01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Partitioning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5F4B-A3D7-A74A-AE75-1F8F65F2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493E-E45A-B24B-907B-FF5C50F7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 descr="A picture containing glass, cup, drawing, mug&#10;&#10;Description automatically generated">
            <a:extLst>
              <a:ext uri="{FF2B5EF4-FFF2-40B4-BE49-F238E27FC236}">
                <a16:creationId xmlns:a16="http://schemas.microsoft.com/office/drawing/2014/main" id="{C484E15F-6B45-8C45-8003-FB25A3B8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56222"/>
            <a:ext cx="5302095" cy="26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F098-341D-B040-BB57-77781E4B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548A4-5A75-9340-8218-D9B8C18F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6B8C-1A07-BC49-BCBE-9838B172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receipt&#10;&#10;Description automatically generated">
            <a:extLst>
              <a:ext uri="{FF2B5EF4-FFF2-40B4-BE49-F238E27FC236}">
                <a16:creationId xmlns:a16="http://schemas.microsoft.com/office/drawing/2014/main" id="{B9C5E688-584F-2941-AA5C-B6CE8E01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8"/>
            <a:ext cx="6732569" cy="45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14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EF8CF-371D-9241-A439-DEDA9E26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Workload-Aware Partitioning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2A7EA-52B5-5A49-9F04-0ADC0D5B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620888"/>
          </a:xfrm>
        </p:spPr>
        <p:txBody>
          <a:bodyPr/>
          <a:lstStyle/>
          <a:p>
            <a:r>
              <a:rPr lang="en-US" dirty="0" err="1"/>
              <a:t>Examplar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Schism</a:t>
            </a:r>
          </a:p>
          <a:p>
            <a:pPr lvl="1"/>
            <a:r>
              <a:rPr lang="en-US" dirty="0"/>
              <a:t>Graph </a:t>
            </a:r>
            <a:r>
              <a:rPr lang="en-US" i="1" dirty="0"/>
              <a:t>G</a:t>
            </a:r>
            <a:r>
              <a:rPr lang="en-US" dirty="0"/>
              <a:t>=(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</a:t>
            </a:r>
          </a:p>
          <a:p>
            <a:pPr lvl="2"/>
            <a:r>
              <a:rPr lang="en-US" dirty="0"/>
              <a:t>vertex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∈ </a:t>
            </a:r>
            <a:r>
              <a:rPr lang="en-US" i="1" dirty="0"/>
              <a:t>V</a:t>
            </a:r>
            <a:r>
              <a:rPr lang="en-US" dirty="0"/>
              <a:t> represents a tuple in database, </a:t>
            </a:r>
          </a:p>
          <a:p>
            <a:pPr lvl="2"/>
            <a:r>
              <a:rPr lang="en-US" dirty="0"/>
              <a:t>edge </a:t>
            </a:r>
            <a:r>
              <a:rPr lang="en-US" i="1" dirty="0"/>
              <a:t>e</a:t>
            </a:r>
            <a:r>
              <a:rPr lang="en-US" dirty="0"/>
              <a:t>=(</a:t>
            </a:r>
            <a:r>
              <a:rPr lang="en-US" i="1" dirty="0" err="1"/>
              <a:t>v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) ∈ </a:t>
            </a:r>
            <a:r>
              <a:rPr lang="en-US" i="1" dirty="0"/>
              <a:t>E</a:t>
            </a:r>
            <a:r>
              <a:rPr lang="en-US" dirty="0"/>
              <a:t> represents a query that accesses both  tuples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; </a:t>
            </a:r>
          </a:p>
          <a:p>
            <a:pPr lvl="2"/>
            <a:r>
              <a:rPr lang="en-US" dirty="0"/>
              <a:t>each edge has weight counting the no. of queries that access both tuples</a:t>
            </a:r>
          </a:p>
          <a:p>
            <a:pPr lvl="1"/>
            <a:r>
              <a:rPr lang="en-US" dirty="0"/>
              <a:t>Perform vertex disjoint graph partitioning</a:t>
            </a:r>
          </a:p>
          <a:p>
            <a:pPr lvl="2"/>
            <a:r>
              <a:rPr lang="en-US" dirty="0"/>
              <a:t>Each vertex is assigned to a separate partition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52EA1-B856-1447-9266-A3C0574B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AF40-028B-9F44-B897-A29AD9E5D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70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AF36F11-2F16-AC4B-80CC-AAA4DD28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608506"/>
            <a:ext cx="4293468" cy="22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74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EDE7-A783-084B-A17D-97B7AF9B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030F-EE1B-EC43-9238-0D62C4DA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US" dirty="0"/>
              <a:t>Replicate each vertex based on the no. of transactions accessing that tuple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each transaction accesses a separate copy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7864C-BD0F-4E4E-868C-1C61D24BA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638F-9EBB-4D42-886B-95615011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F10FE2F-7143-BF48-8C1C-1696DD54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924945"/>
            <a:ext cx="4525506" cy="28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508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615-87E1-F245-A3B1-5828CE10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graph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6889-98F1-BD4F-BD65-2C918396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dirty="0"/>
              <a:t>Each tuple a vertex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graph too big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directory too big</a:t>
            </a:r>
          </a:p>
          <a:p>
            <a:r>
              <a:rPr lang="en-US" dirty="0">
                <a:solidFill>
                  <a:srgbClr val="C00000"/>
                </a:solidFill>
              </a:rPr>
              <a:t>SWORD</a:t>
            </a:r>
          </a:p>
          <a:p>
            <a:pPr lvl="1"/>
            <a:r>
              <a:rPr lang="en-US" dirty="0"/>
              <a:t>Use hypergraph model </a:t>
            </a:r>
          </a:p>
          <a:p>
            <a:pPr lvl="1"/>
            <a:r>
              <a:rPr lang="en-US" dirty="0"/>
              <a:t>Compress the directory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D5081-CE3D-9849-9DFB-775461BB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FAD90-BBF4-BB4F-A44C-C238E201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5D61610-7FDE-D74D-BE5B-2F70A950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55" y="3284984"/>
            <a:ext cx="4210090" cy="28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23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85F4-FD90-D24B-AB1A-A15207F9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90D0-F0A2-BC41-9ECC-2520BE93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Redesign as </a:t>
            </a:r>
            <a:r>
              <a:rPr lang="en-US" dirty="0">
                <a:solidFill>
                  <a:srgbClr val="C00000"/>
                </a:solidFill>
              </a:rPr>
              <a:t>physical</a:t>
            </a:r>
            <a:r>
              <a:rPr lang="en-US" dirty="0"/>
              <a:t> (network characteristics, available storage) and </a:t>
            </a:r>
            <a:r>
              <a:rPr lang="en-US" dirty="0">
                <a:solidFill>
                  <a:srgbClr val="C00000"/>
                </a:solidFill>
              </a:rPr>
              <a:t>logical</a:t>
            </a:r>
            <a:r>
              <a:rPr lang="en-US" dirty="0"/>
              <a:t> (workload) changes occur.</a:t>
            </a:r>
          </a:p>
          <a:p>
            <a:r>
              <a:rPr lang="en-US" dirty="0"/>
              <a:t>Most focus on logical</a:t>
            </a:r>
          </a:p>
          <a:p>
            <a:r>
              <a:rPr lang="en-US" dirty="0"/>
              <a:t>Most follow combined approach</a:t>
            </a:r>
          </a:p>
          <a:p>
            <a:r>
              <a:rPr lang="en-US" dirty="0"/>
              <a:t>Three issues:</a:t>
            </a:r>
          </a:p>
          <a:p>
            <a:pPr marL="714810" lvl="1" indent="-314760">
              <a:buSzPct val="95000"/>
              <a:buFont typeface="Wingdings" pitchFamily="2" charset="2"/>
              <a:buChar char=""/>
              <a:tabLst>
                <a:tab pos="457177" algn="l"/>
              </a:tabLst>
            </a:pPr>
            <a:r>
              <a:rPr lang="en-US" dirty="0"/>
              <a:t>How to detect workload changes?</a:t>
            </a:r>
          </a:p>
          <a:p>
            <a:pPr marL="714810" lvl="1" indent="-314760">
              <a:buSzPct val="95000"/>
              <a:buFont typeface="Wingdings" pitchFamily="2" charset="2"/>
              <a:buChar char=""/>
              <a:tabLst>
                <a:tab pos="457177" algn="l"/>
              </a:tabLst>
            </a:pPr>
            <a:r>
              <a:rPr lang="en-US" dirty="0"/>
              <a:t>How to determine impacted data items?</a:t>
            </a:r>
          </a:p>
          <a:p>
            <a:pPr marL="714810" lvl="1" indent="-314760">
              <a:buSzPct val="95000"/>
              <a:buFont typeface="Wingdings" pitchFamily="2" charset="2"/>
              <a:buChar char=""/>
              <a:tabLst>
                <a:tab pos="457177" algn="l"/>
              </a:tabLst>
            </a:pPr>
            <a:r>
              <a:rPr lang="en-US" dirty="0"/>
              <a:t>How to perform changes efficiently?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D5B6-1ABC-6443-8B02-786B70043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49DA0-EA18-144F-96BB-FF086130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92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FE65-AB9C-B947-A8FB-3310E171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workload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5514-60E4-F54F-BA7F-E0E8E386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work</a:t>
            </a:r>
          </a:p>
          <a:p>
            <a:r>
              <a:rPr lang="en-US" dirty="0"/>
              <a:t>Periodically analyze system logs</a:t>
            </a:r>
          </a:p>
          <a:p>
            <a:r>
              <a:rPr lang="en-US" dirty="0"/>
              <a:t>Continuously monitor workload within DBMS</a:t>
            </a:r>
          </a:p>
          <a:p>
            <a:pPr lvl="1"/>
            <a:r>
              <a:rPr lang="en-US" dirty="0"/>
              <a:t>SWORD: no. of distributed queries</a:t>
            </a:r>
          </a:p>
          <a:p>
            <a:pPr lvl="1"/>
            <a:r>
              <a:rPr lang="en-US" dirty="0"/>
              <a:t>E-Store: monitor system-level metrics (e.g., CPU utilization) and tuple-level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7B96D-198F-644E-9A1B-D39F802C6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DF77A-6FA9-0748-B9DC-9C7BCDF19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39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9A0F-C397-DC43-9B3C-9DBE632B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affected data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B755-6A31-3E4A-8ED6-3320738D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lang="en-US" dirty="0"/>
              <a:t>Depends on the workload change detection method</a:t>
            </a:r>
          </a:p>
          <a:p>
            <a:r>
              <a:rPr lang="en-US" dirty="0"/>
              <a:t>If monitoring queries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queries will identify data items</a:t>
            </a:r>
          </a:p>
          <a:p>
            <a:pPr lvl="1"/>
            <a:r>
              <a:rPr lang="en-US" dirty="0"/>
              <a:t> Apollo: generalize from “similar” queries</a:t>
            </a:r>
          </a:p>
          <a:p>
            <a:pPr marL="857250" lvl="2" indent="0">
              <a:buNone/>
            </a:pPr>
            <a:r>
              <a:rPr lang="en-US" b="1" dirty="0">
                <a:latin typeface="Courier" pitchFamily="2" charset="0"/>
              </a:rPr>
              <a:t>SELECT</a:t>
            </a:r>
            <a:r>
              <a:rPr lang="en-US" dirty="0">
                <a:latin typeface="Courier" pitchFamily="2" charset="0"/>
              </a:rPr>
              <a:t> PNAME </a:t>
            </a:r>
            <a:r>
              <a:rPr lang="en-US" b="1" dirty="0">
                <a:latin typeface="Courier" pitchFamily="2" charset="0"/>
              </a:rPr>
              <a:t>FROM</a:t>
            </a:r>
            <a:r>
              <a:rPr lang="en-US" dirty="0">
                <a:latin typeface="Courier" pitchFamily="2" charset="0"/>
              </a:rPr>
              <a:t> PROJ </a:t>
            </a:r>
            <a:r>
              <a:rPr lang="en-US" b="1" dirty="0">
                <a:latin typeface="Courier" pitchFamily="2" charset="0"/>
              </a:rPr>
              <a:t>WHERE</a:t>
            </a:r>
            <a:r>
              <a:rPr lang="en-US" dirty="0">
                <a:latin typeface="Courier" pitchFamily="2" charset="0"/>
              </a:rPr>
              <a:t> BUDGET&gt;20000 </a:t>
            </a:r>
            <a:r>
              <a:rPr lang="en-US" b="1" dirty="0">
                <a:latin typeface="Courier" pitchFamily="2" charset="0"/>
              </a:rPr>
              <a:t>AND</a:t>
            </a:r>
            <a:r>
              <a:rPr lang="en-US" dirty="0">
                <a:latin typeface="Courier" pitchFamily="2" charset="0"/>
              </a:rPr>
              <a:t> LOC=‘LONDON’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dirty="0">
                <a:latin typeface="Wingdings" pitchFamily="2" charset="2"/>
              </a:rPr>
              <a:t>				</a:t>
            </a:r>
            <a:r>
              <a:rPr lang="en-US" sz="3600" dirty="0">
                <a:latin typeface="Wingdings" pitchFamily="2" charset="2"/>
              </a:rPr>
              <a:t>⇩</a:t>
            </a:r>
            <a:endParaRPr lang="en-US" dirty="0">
              <a:latin typeface="Wingdings" pitchFamily="2" charset="2"/>
            </a:endParaRPr>
          </a:p>
          <a:p>
            <a:pPr marL="857250" lvl="2" indent="0">
              <a:buNone/>
            </a:pPr>
            <a:r>
              <a:rPr lang="en-US" b="1" dirty="0">
                <a:latin typeface="Courier" pitchFamily="2" charset="0"/>
              </a:rPr>
              <a:t>SELECT</a:t>
            </a:r>
            <a:r>
              <a:rPr lang="en-US" dirty="0">
                <a:latin typeface="Courier" pitchFamily="2" charset="0"/>
              </a:rPr>
              <a:t> PNAME </a:t>
            </a:r>
            <a:r>
              <a:rPr lang="en-US" b="1" dirty="0">
                <a:latin typeface="Courier" pitchFamily="2" charset="0"/>
              </a:rPr>
              <a:t>FROM</a:t>
            </a:r>
            <a:r>
              <a:rPr lang="en-US" dirty="0">
                <a:latin typeface="Courier" pitchFamily="2" charset="0"/>
              </a:rPr>
              <a:t> PROJ </a:t>
            </a:r>
            <a:r>
              <a:rPr lang="en-US" b="1" dirty="0">
                <a:latin typeface="Courier" pitchFamily="2" charset="0"/>
              </a:rPr>
              <a:t>WHERE</a:t>
            </a:r>
            <a:r>
              <a:rPr lang="en-US" dirty="0">
                <a:latin typeface="Courier" pitchFamily="2" charset="0"/>
              </a:rPr>
              <a:t> BUDGET&gt;? </a:t>
            </a:r>
            <a:r>
              <a:rPr lang="en-US" b="1" dirty="0">
                <a:latin typeface="Courier" pitchFamily="2" charset="0"/>
              </a:rPr>
              <a:t>AND</a:t>
            </a:r>
            <a:r>
              <a:rPr lang="en-US" dirty="0">
                <a:latin typeface="Courier" pitchFamily="2" charset="0"/>
              </a:rPr>
              <a:t> LOC=‘?’</a:t>
            </a:r>
          </a:p>
          <a:p>
            <a:pPr marL="400050"/>
            <a:r>
              <a:rPr lang="en-US" dirty="0"/>
              <a:t>If monitoring tuple-level access (E-Store), this will tell you</a:t>
            </a:r>
          </a:p>
          <a:p>
            <a:pPr marL="857250" lvl="2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F1CC-DE79-7744-A613-46406BC11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6203A-504F-044A-8A2C-0E2DA378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71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DDDA-9B82-8F4C-B2A7-5EC42DA3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A78-7005-B949-A2D9-D7A3BA30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Periodically compute redistribution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Not efficient</a:t>
            </a:r>
          </a:p>
          <a:p>
            <a:pPr>
              <a:spcBef>
                <a:spcPts val="300"/>
              </a:spcBef>
            </a:pPr>
            <a:r>
              <a:rPr lang="en-US" dirty="0"/>
              <a:t>Incremental computation and migration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Graph representation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look at changes in graph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SWORD and </a:t>
            </a:r>
            <a:r>
              <a:rPr lang="en-US" dirty="0" err="1"/>
              <a:t>AdaptCache</a:t>
            </a:r>
            <a:r>
              <a:rPr lang="en-US" dirty="0"/>
              <a:t>: Incremental graph partitioning initiates data migration for reconfiguration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E-Store: determine hot tuples for which a migration plan is prepared determine; cold tuple reallocation as well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Optimization problem; real-time heuristic solutions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Database cracking: continuously reorganize data to match query workload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Incoming queries are used as advice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When a node needs data for a local query, this is hint that data may need to be 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7AB52-BCFE-6947-929F-C4EA49BD5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22A50-5167-C949-909A-A2480D1B4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2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Alternatives – Horizontal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505" y="1960712"/>
            <a:ext cx="4346198" cy="1809378"/>
          </a:xfrm>
          <a:noFill/>
          <a:ln/>
        </p:spPr>
        <p:txBody>
          <a:bodyPr/>
          <a:lstStyle/>
          <a:p>
            <a:pPr marL="1195327" indent="-1195327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 :	projects with budgets less than $200,000</a:t>
            </a:r>
          </a:p>
          <a:p>
            <a:pPr marL="1195327" indent="-1195327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 :	projects with budgets greater than or equal to $200,000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2484A1-CDB8-9649-93DC-218FF0257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FA607-E595-0C42-A810-4B5B142D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  <p:pic>
        <p:nvPicPr>
          <p:cNvPr id="90" name="Picture 8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FFECF-9A02-E34F-9536-1F2BAED57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32" y="1905167"/>
            <a:ext cx="4577263" cy="155770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57F66E-C72B-6F4C-A324-902B317C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825635"/>
            <a:ext cx="4851392" cy="22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8187" y="1962299"/>
            <a:ext cx="4515074" cy="1924348"/>
          </a:xfrm>
          <a:noFill/>
          <a:ln/>
        </p:spPr>
        <p:txBody>
          <a:bodyPr/>
          <a:lstStyle/>
          <a:p>
            <a:pPr marL="1081032" indent="-1081032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:	information about project budgets</a:t>
            </a:r>
          </a:p>
          <a:p>
            <a:pPr marL="1081032" indent="-1081032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:	information about project names and locations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2F12CB-5BE9-CD4F-AFB0-3D1044059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931B0-060B-7046-B5D2-76D916B1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93D47F-5EA0-5B43-9087-A7A74BC9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03" y="2088772"/>
            <a:ext cx="4577263" cy="155770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E0907-5A27-E24D-BD8C-2E72EAA6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232738"/>
            <a:ext cx="6717594" cy="16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5046</Words>
  <Application>Microsoft Macintosh PowerPoint</Application>
  <PresentationFormat>On-screen Show (4:3)</PresentationFormat>
  <Paragraphs>810</Paragraphs>
  <Slides>76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MS PGothic</vt:lpstr>
      <vt:lpstr>Arial</vt:lpstr>
      <vt:lpstr>Book Antiqua</vt:lpstr>
      <vt:lpstr>Calibri</vt:lpstr>
      <vt:lpstr>Courier</vt:lpstr>
      <vt:lpstr>Monotype Sorts</vt:lpstr>
      <vt:lpstr>NSymbol</vt:lpstr>
      <vt:lpstr>Symbol</vt:lpstr>
      <vt:lpstr>Wingdings</vt:lpstr>
      <vt:lpstr>Office Theme</vt:lpstr>
      <vt:lpstr>Equation</vt:lpstr>
      <vt:lpstr>Principles of Distributed Database Systems</vt:lpstr>
      <vt:lpstr>Outline</vt:lpstr>
      <vt:lpstr>Outline</vt:lpstr>
      <vt:lpstr>Distribution Design</vt:lpstr>
      <vt:lpstr>Outline</vt:lpstr>
      <vt:lpstr>Fragmentation</vt:lpstr>
      <vt:lpstr>Example Database</vt:lpstr>
      <vt:lpstr>Fragmentation Alternatives – Horizontal</vt:lpstr>
      <vt:lpstr>Fragmentation Alternatives – Vertical</vt:lpstr>
      <vt:lpstr>Correctness of Fragmentation</vt:lpstr>
      <vt:lpstr>Allocation Alternatives</vt:lpstr>
      <vt:lpstr>Comparison of Replication Alternatives</vt:lpstr>
      <vt:lpstr>Fragmentation</vt:lpstr>
      <vt:lpstr>PHF – Information Requirements</vt:lpstr>
      <vt:lpstr>PHF - Information Requirements</vt:lpstr>
      <vt:lpstr>PHF – Information Requirements</vt:lpstr>
      <vt:lpstr>PHF – Information Requirements</vt:lpstr>
      <vt:lpstr>Primary Horizontal Fragmentation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Example</vt:lpstr>
      <vt:lpstr>PHF – Example</vt:lpstr>
      <vt:lpstr>PHF – Correctness</vt:lpstr>
      <vt:lpstr>Derived Horizontal Fragmentation</vt:lpstr>
      <vt:lpstr>DHF – Definition</vt:lpstr>
      <vt:lpstr>DHF – Example</vt:lpstr>
      <vt:lpstr>DHF – Correctness</vt:lpstr>
      <vt:lpstr>Vertical Fragmentation</vt:lpstr>
      <vt:lpstr>Vertical Fragmentation</vt:lpstr>
      <vt:lpstr>VF – Information Requirements</vt:lpstr>
      <vt:lpstr>VF – Definition of use(qi,Aj)</vt:lpstr>
      <vt:lpstr>VF – Affinity Measure aff(Ai,Aj)</vt:lpstr>
      <vt:lpstr>VF – Calculation of aff(Ai, Aj)</vt:lpstr>
      <vt:lpstr>VF – Clustering Algorithm</vt:lpstr>
      <vt:lpstr>Bond Energy Algorithm</vt:lpstr>
      <vt:lpstr>Bond Energy Algorithm</vt:lpstr>
      <vt:lpstr>BEA – Example</vt:lpstr>
      <vt:lpstr>BEA – Example</vt:lpstr>
      <vt:lpstr>VF – Algorithm</vt:lpstr>
      <vt:lpstr>VF – ALgorithm</vt:lpstr>
      <vt:lpstr>VF – Algorithm</vt:lpstr>
      <vt:lpstr>VF – Correctness</vt:lpstr>
      <vt:lpstr>Hybrid Fragmentation</vt:lpstr>
      <vt:lpstr>Reconstruction of HF</vt:lpstr>
      <vt:lpstr>Outline</vt:lpstr>
      <vt:lpstr>Fragment Allocation</vt:lpstr>
      <vt:lpstr>Information Requirements</vt:lpstr>
      <vt:lpstr>Allocation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  <vt:lpstr>Outline</vt:lpstr>
      <vt:lpstr>Combining Fragmentation &amp; Allocation</vt:lpstr>
      <vt:lpstr>Round-robin Partitioning</vt:lpstr>
      <vt:lpstr>Hash Partitioning</vt:lpstr>
      <vt:lpstr>Range Partitioning</vt:lpstr>
      <vt:lpstr>Workload-Aware Partitioning</vt:lpstr>
      <vt:lpstr>Incorporating Replication</vt:lpstr>
      <vt:lpstr>Dealing with graph size</vt:lpstr>
      <vt:lpstr>Adaptive approaches</vt:lpstr>
      <vt:lpstr>Detecting workload changes</vt:lpstr>
      <vt:lpstr>Detecting affected data items</vt:lpstr>
      <vt:lpstr>Performing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41</cp:revision>
  <dcterms:created xsi:type="dcterms:W3CDTF">2020-02-05T23:19:38Z</dcterms:created>
  <dcterms:modified xsi:type="dcterms:W3CDTF">2020-03-16T15:20:30Z</dcterms:modified>
</cp:coreProperties>
</file>