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59" r:id="rId4"/>
    <p:sldId id="259" r:id="rId5"/>
    <p:sldId id="363" r:id="rId6"/>
    <p:sldId id="324" r:id="rId7"/>
    <p:sldId id="325" r:id="rId8"/>
    <p:sldId id="326" r:id="rId9"/>
    <p:sldId id="327" r:id="rId10"/>
    <p:sldId id="264" r:id="rId11"/>
    <p:sldId id="265" r:id="rId12"/>
    <p:sldId id="328" r:id="rId13"/>
    <p:sldId id="329" r:id="rId14"/>
    <p:sldId id="268" r:id="rId15"/>
    <p:sldId id="330" r:id="rId16"/>
    <p:sldId id="331" r:id="rId17"/>
    <p:sldId id="271" r:id="rId18"/>
    <p:sldId id="272" r:id="rId19"/>
    <p:sldId id="273" r:id="rId20"/>
    <p:sldId id="346" r:id="rId21"/>
    <p:sldId id="357" r:id="rId22"/>
    <p:sldId id="347" r:id="rId23"/>
    <p:sldId id="348" r:id="rId24"/>
    <p:sldId id="349" r:id="rId25"/>
    <p:sldId id="350" r:id="rId26"/>
    <p:sldId id="358" r:id="rId27"/>
    <p:sldId id="352" r:id="rId28"/>
    <p:sldId id="353" r:id="rId29"/>
    <p:sldId id="354" r:id="rId30"/>
    <p:sldId id="355" r:id="rId31"/>
    <p:sldId id="356" r:id="rId32"/>
    <p:sldId id="274" r:id="rId33"/>
    <p:sldId id="360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61" r:id="rId43"/>
    <p:sldId id="340" r:id="rId44"/>
    <p:sldId id="341" r:id="rId45"/>
    <p:sldId id="342" r:id="rId46"/>
    <p:sldId id="286" r:id="rId47"/>
    <p:sldId id="343" r:id="rId48"/>
    <p:sldId id="288" r:id="rId49"/>
    <p:sldId id="344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45" r:id="rId58"/>
    <p:sldId id="362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DFF"/>
    <a:srgbClr val="1771A9"/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5982"/>
  </p:normalViewPr>
  <p:slideViewPr>
    <p:cSldViewPr>
      <p:cViewPr varScale="1">
        <p:scale>
          <a:sx n="124" d="100"/>
          <a:sy n="124" d="100"/>
        </p:scale>
        <p:origin x="7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6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7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8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3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4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05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93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8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3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0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92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8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8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9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1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5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8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5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2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0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2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2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2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9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</p:spPr>
      </p:sp>
    </p:spTree>
    <p:extLst>
      <p:ext uri="{BB962C8B-B14F-4D97-AF65-F5344CB8AC3E}">
        <p14:creationId xmlns:p14="http://schemas.microsoft.com/office/powerpoint/2010/main" val="1375429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22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86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46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15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57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79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80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0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2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15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09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Özsu</a:t>
            </a:r>
          </a:p>
          <a:p>
            <a:r>
              <a:rPr lang="en-US" dirty="0"/>
              <a:t>Patrick Valduriez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Updates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828706" algn="l"/>
                <a:tab pos="2914501" algn="l"/>
              </a:tabLst>
            </a:pPr>
            <a:r>
              <a:rPr lang="en-US" dirty="0"/>
              <a:t>Updatable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ENO,ENAME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TITLE="Syst. Anal."</a:t>
            </a:r>
          </a:p>
          <a:p>
            <a:pPr lvl="1">
              <a:buNone/>
              <a:tabLst>
                <a:tab pos="1828706" algn="l"/>
                <a:tab pos="2914501" algn="l"/>
              </a:tabLst>
            </a:pPr>
            <a:endParaRPr lang="en-US" dirty="0">
              <a:latin typeface="Courier New"/>
            </a:endParaRPr>
          </a:p>
          <a:p>
            <a:pPr>
              <a:tabLst>
                <a:tab pos="1828706" algn="l"/>
                <a:tab pos="2914501" algn="l"/>
              </a:tabLst>
            </a:pPr>
            <a:r>
              <a:rPr lang="en-US" dirty="0"/>
              <a:t>Non-updatable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CREATE VIEW</a:t>
            </a:r>
            <a:r>
              <a:rPr lang="en-US" dirty="0">
                <a:latin typeface="Courier New"/>
              </a:rPr>
              <a:t>	EG(ENAME,RESP)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 	EMP.ENO=ASG.ENO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853121-33D7-1E42-933A-A87CE1CC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249CA-DF42-2F4D-B0E7-0AC38955F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 in Distributed DBMS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Views might be derived from fragments.</a:t>
            </a:r>
          </a:p>
          <a:p>
            <a:pPr>
              <a:lnSpc>
                <a:spcPct val="100000"/>
              </a:lnSpc>
            </a:pPr>
            <a:r>
              <a:rPr lang="en-US" dirty="0"/>
              <a:t>View definition storage should be treated as database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Query modification results in a distributed query</a:t>
            </a:r>
          </a:p>
          <a:p>
            <a:pPr>
              <a:lnSpc>
                <a:spcPct val="100000"/>
              </a:lnSpc>
            </a:pPr>
            <a:r>
              <a:rPr lang="en-US" dirty="0"/>
              <a:t>View evaluations might be costly if base relations are distributed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materialized views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4096D-4E77-8D42-A557-A6EEFC338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1FDB3-DB8D-EC4A-8393-9E31A9A9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Materialized View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Origin: snapshot in the 1980’s</a:t>
            </a:r>
          </a:p>
          <a:p>
            <a:pPr lvl="1"/>
            <a:r>
              <a:rPr lang="en-US" dirty="0"/>
              <a:t>Static copy of the view, avoid view derivation for each query</a:t>
            </a:r>
          </a:p>
          <a:p>
            <a:pPr lvl="1"/>
            <a:r>
              <a:rPr lang="en-US" dirty="0"/>
              <a:t>But periodic </a:t>
            </a:r>
            <a:r>
              <a:rPr lang="en-US" dirty="0" err="1"/>
              <a:t>recomputing</a:t>
            </a:r>
            <a:r>
              <a:rPr lang="en-US" dirty="0"/>
              <a:t> of the view may be expensive</a:t>
            </a:r>
          </a:p>
          <a:p>
            <a:r>
              <a:rPr lang="en-US" dirty="0"/>
              <a:t>Actual version of a view</a:t>
            </a:r>
          </a:p>
          <a:p>
            <a:pPr lvl="1"/>
            <a:r>
              <a:rPr lang="en-US" dirty="0"/>
              <a:t>Stored as a database relation, possibly with indices</a:t>
            </a:r>
          </a:p>
          <a:p>
            <a:r>
              <a:rPr lang="en-US" dirty="0"/>
              <a:t>Used much in practice</a:t>
            </a:r>
          </a:p>
          <a:p>
            <a:pPr lvl="1"/>
            <a:r>
              <a:rPr lang="en-US" dirty="0"/>
              <a:t>DDBMS: No need to access remote, base relations</a:t>
            </a:r>
          </a:p>
          <a:p>
            <a:pPr lvl="1"/>
            <a:r>
              <a:rPr lang="en-US" dirty="0"/>
              <a:t>Data warehouse: to speed up OLAP</a:t>
            </a:r>
          </a:p>
          <a:p>
            <a:pPr lvl="2"/>
            <a:r>
              <a:rPr lang="en-US" dirty="0"/>
              <a:t>Use aggregate (SUM, COUNT, etc.) and GROUP BY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3B03A-75C1-CD4D-B2DE-1818C7A77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DF5D0-DEC5-E743-8841-9A387EED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4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Maintenance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of updating (refreshing) the view to reflect changes to base data</a:t>
            </a:r>
          </a:p>
          <a:p>
            <a:pPr lvl="1"/>
            <a:r>
              <a:rPr lang="en-US" dirty="0"/>
              <a:t>Resembles data replication but there are differences</a:t>
            </a:r>
          </a:p>
          <a:p>
            <a:pPr lvl="2"/>
            <a:r>
              <a:rPr lang="en-US" dirty="0"/>
              <a:t>View expressions typically more complex</a:t>
            </a:r>
          </a:p>
          <a:p>
            <a:pPr lvl="2"/>
            <a:r>
              <a:rPr lang="en-US" dirty="0"/>
              <a:t>Replication configurations more general</a:t>
            </a:r>
          </a:p>
          <a:p>
            <a:r>
              <a:rPr lang="en-US" dirty="0"/>
              <a:t>View maintenance policy to specify:</a:t>
            </a:r>
          </a:p>
          <a:p>
            <a:pPr lvl="1"/>
            <a:r>
              <a:rPr lang="en-US" dirty="0"/>
              <a:t>When to refresh</a:t>
            </a:r>
          </a:p>
          <a:p>
            <a:pPr lvl="1"/>
            <a:r>
              <a:rPr lang="en-US" dirty="0"/>
              <a:t>How to refresh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A772ED-5EAA-1440-818F-96AE43B16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58EE0-E35D-9A45-8E1E-799AEACA2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to </a:t>
            </a:r>
            <a:r>
              <a:rPr lang="fr-FR" dirty="0" err="1"/>
              <a:t>Refresh</a:t>
            </a:r>
            <a:r>
              <a:rPr lang="fr-FR" dirty="0"/>
              <a:t> a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 mode</a:t>
            </a:r>
          </a:p>
          <a:p>
            <a:pPr lvl="1"/>
            <a:r>
              <a:rPr lang="en-US" dirty="0"/>
              <a:t>As part of the updating transaction, e.g. through 2PC</a:t>
            </a:r>
          </a:p>
          <a:p>
            <a:pPr lvl="1"/>
            <a:r>
              <a:rPr lang="en-US" dirty="0"/>
              <a:t>View always consistent with base data and fast queries</a:t>
            </a:r>
          </a:p>
          <a:p>
            <a:pPr lvl="1"/>
            <a:r>
              <a:rPr lang="en-US" dirty="0"/>
              <a:t>But increased transaction time to update base data</a:t>
            </a:r>
          </a:p>
          <a:p>
            <a:r>
              <a:rPr lang="en-US" dirty="0"/>
              <a:t>Deferred mode (preferred in practice)</a:t>
            </a:r>
          </a:p>
          <a:p>
            <a:pPr lvl="1"/>
            <a:r>
              <a:rPr lang="en-US" dirty="0"/>
              <a:t>Through separate refresh transactions</a:t>
            </a:r>
          </a:p>
          <a:p>
            <a:pPr lvl="2"/>
            <a:r>
              <a:rPr lang="en-US" dirty="0"/>
              <a:t>No penalty on the updating transactions</a:t>
            </a:r>
          </a:p>
          <a:p>
            <a:pPr lvl="1"/>
            <a:r>
              <a:rPr lang="en-US" dirty="0"/>
              <a:t>Triggered at different times with different trade-offs</a:t>
            </a:r>
          </a:p>
          <a:p>
            <a:pPr lvl="2"/>
            <a:r>
              <a:rPr lang="en-US" dirty="0"/>
              <a:t>Lazily: just before evaluating a query on the view</a:t>
            </a:r>
          </a:p>
          <a:p>
            <a:pPr lvl="2"/>
            <a:r>
              <a:rPr lang="en-US" dirty="0"/>
              <a:t>Periodically: every hour, every day, etc.</a:t>
            </a:r>
          </a:p>
          <a:p>
            <a:pPr lvl="2"/>
            <a:r>
              <a:rPr lang="en-US" dirty="0"/>
              <a:t>Forcedly: after a number of predefined updates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FC9BC6-29F0-464D-A84A-FB34B7F6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9CB9C-7CD9-FE4A-814A-BE4D13E43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Refresh a 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computing from base data</a:t>
            </a:r>
          </a:p>
          <a:p>
            <a:pPr lvl="1"/>
            <a:r>
              <a:rPr lang="en-US" dirty="0"/>
              <a:t>Efficient if there has been many changes</a:t>
            </a:r>
          </a:p>
          <a:p>
            <a:r>
              <a:rPr lang="en-US" dirty="0"/>
              <a:t>Incremental computing by applying only the changes to the view</a:t>
            </a:r>
          </a:p>
          <a:p>
            <a:pPr lvl="1"/>
            <a:r>
              <a:rPr lang="en-US" dirty="0"/>
              <a:t>Better if a small subset has been changed</a:t>
            </a:r>
          </a:p>
          <a:p>
            <a:pPr lvl="1"/>
            <a:r>
              <a:rPr lang="en-US" dirty="0"/>
              <a:t>Uses differential relations which reflect updated data only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691D7-0DF5-DF45-A684-1E446F8AD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27BFF-94C7-1A48-A098-3A495EA2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and update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contains </a:t>
            </a:r>
            <a:r>
              <a:rPr lang="en-US" dirty="0" err="1"/>
              <a:t>tuples</a:t>
            </a:r>
            <a:r>
              <a:rPr lang="en-US" dirty="0"/>
              <a:t> inserted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 contains </a:t>
            </a:r>
            <a:r>
              <a:rPr lang="en-US" dirty="0" err="1"/>
              <a:t>tuples</a:t>
            </a:r>
            <a:r>
              <a:rPr lang="en-US" dirty="0"/>
              <a:t> deleted by </a:t>
            </a:r>
            <a:r>
              <a:rPr lang="en-US" i="1" dirty="0"/>
              <a:t>u</a:t>
            </a:r>
            <a:endParaRPr lang="en-US" dirty="0"/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Type of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i="1" baseline="30000" dirty="0"/>
              <a:t>-</a:t>
            </a:r>
            <a:r>
              <a:rPr lang="en-US" dirty="0"/>
              <a:t>   empty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empty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(</a:t>
            </a:r>
            <a:r>
              <a:rPr lang="en-US" i="1" dirty="0"/>
              <a:t>R – R</a:t>
            </a:r>
            <a:r>
              <a:rPr lang="en-US" baseline="30000" dirty="0"/>
              <a:t>-</a:t>
            </a:r>
            <a:r>
              <a:rPr lang="en-US" dirty="0"/>
              <a:t> )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Refreshing a view </a:t>
            </a:r>
            <a:r>
              <a:rPr lang="en-US" i="1" dirty="0"/>
              <a:t>V</a:t>
            </a:r>
            <a:r>
              <a:rPr lang="en-US" dirty="0"/>
              <a:t> is then done by computing </a:t>
            </a:r>
            <a:endParaRPr lang="en-US" i="1" dirty="0"/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i="1" dirty="0"/>
              <a:t>	V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(</a:t>
            </a:r>
            <a:r>
              <a:rPr lang="en-US" i="1" dirty="0"/>
              <a:t>V – V</a:t>
            </a:r>
            <a:r>
              <a:rPr lang="en-US" i="1" baseline="30000" dirty="0"/>
              <a:t>-</a:t>
            </a:r>
            <a:r>
              <a:rPr lang="en-US" dirty="0"/>
              <a:t> )</a:t>
            </a:r>
          </a:p>
          <a:p>
            <a:pPr marL="2232" indent="-2232">
              <a:buNone/>
              <a:tabLst>
                <a:tab pos="914353" algn="l"/>
                <a:tab pos="2114442" algn="l"/>
              </a:tabLst>
            </a:pPr>
            <a:r>
              <a:rPr lang="en-US" dirty="0"/>
              <a:t>	computing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may require accessing base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15DB49-F89E-4647-BA0E-A3EA5DE55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F7754-BCB6-8845-A946-A28424C0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4703" y="1606297"/>
            <a:ext cx="7780337" cy="4486999"/>
          </a:xfrm>
          <a:noFill/>
          <a:ln/>
        </p:spPr>
        <p:txBody>
          <a:bodyPr/>
          <a:lstStyle/>
          <a:p>
            <a:pPr lvl="1"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EG = 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EMP.ENO=ASG.ENO</a:t>
            </a:r>
          </a:p>
          <a:p>
            <a:pPr lvl="1">
              <a:buNone/>
              <a:tabLst>
                <a:tab pos="1828706" algn="l"/>
                <a:tab pos="2914501" algn="l"/>
              </a:tabLst>
            </a:pPr>
            <a:endParaRPr lang="en-US" dirty="0">
              <a:latin typeface="Courier New"/>
            </a:endParaRPr>
          </a:p>
          <a:p>
            <a:pPr marL="572596" lvl="1"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EG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=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 </a:t>
            </a:r>
            <a:r>
              <a:rPr lang="en-US" b="1" dirty="0">
                <a:latin typeface="Courier New"/>
              </a:rPr>
              <a:t>UNION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.ENO=ASG.ENO) </a:t>
            </a:r>
            <a:r>
              <a:rPr lang="en-US" b="1" dirty="0">
                <a:latin typeface="Courier New"/>
              </a:rPr>
              <a:t>UNION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</a:t>
            </a:r>
          </a:p>
          <a:p>
            <a:pPr lvl="1">
              <a:buNone/>
              <a:tabLst>
                <a:tab pos="1828706" algn="l"/>
                <a:tab pos="2914501" algn="l"/>
              </a:tabLst>
            </a:pPr>
            <a:endParaRPr lang="en-US" dirty="0">
              <a:latin typeface="Courier New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CC9A67-684C-E04E-A6C2-ED4EEFD20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3D1A7-0E54-F546-B199-66C574D4B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Incremental View Maintenance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techniques depending on:</a:t>
            </a:r>
          </a:p>
          <a:p>
            <a:pPr lvl="1"/>
            <a:r>
              <a:rPr lang="en-US" dirty="0"/>
              <a:t>View expressiveness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Non recursive views: SPJ with duplicate elimination, union and aggregation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Views with </a:t>
            </a:r>
            <a:r>
              <a:rPr lang="en-US" dirty="0" err="1"/>
              <a:t>outerjoin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Recursive views</a:t>
            </a:r>
          </a:p>
          <a:p>
            <a:r>
              <a:rPr lang="en-US" dirty="0"/>
              <a:t>Most frequent case is non recursive views</a:t>
            </a:r>
          </a:p>
          <a:p>
            <a:pPr lvl="1"/>
            <a:r>
              <a:rPr lang="en-US" dirty="0"/>
              <a:t>Problem: an individual </a:t>
            </a:r>
            <a:r>
              <a:rPr lang="en-US" dirty="0" err="1"/>
              <a:t>tuple</a:t>
            </a:r>
            <a:r>
              <a:rPr lang="en-US" dirty="0"/>
              <a:t> in the view may be derived from several base </a:t>
            </a:r>
            <a:r>
              <a:rPr lang="en-US" dirty="0" err="1"/>
              <a:t>tuples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</a:t>
            </a:r>
            <a:r>
              <a:rPr lang="en-US" dirty="0"/>
              <a:t>M. Smith, Analyst</a:t>
            </a:r>
            <a:r>
              <a:rPr lang="en-US" dirty="0">
                <a:sym typeface="Symbol"/>
              </a:rPr>
              <a:t></a:t>
            </a:r>
            <a:r>
              <a:rPr lang="en-US" dirty="0"/>
              <a:t> in EG corresponding to</a:t>
            </a:r>
          </a:p>
          <a:p>
            <a:pPr lvl="3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>
                <a:sym typeface="Symbol"/>
              </a:rPr>
              <a:t></a:t>
            </a:r>
            <a:r>
              <a:rPr lang="en-US" dirty="0"/>
              <a:t>E2, M. Smith, …</a:t>
            </a:r>
            <a:r>
              <a:rPr lang="en-US" dirty="0">
                <a:sym typeface="Symbol"/>
              </a:rPr>
              <a:t> </a:t>
            </a:r>
            <a:r>
              <a:rPr lang="en-US" dirty="0"/>
              <a:t> in EMP</a:t>
            </a:r>
          </a:p>
          <a:p>
            <a:pPr lvl="3">
              <a:spcBef>
                <a:spcPts val="0"/>
              </a:spcBef>
            </a:pPr>
            <a:r>
              <a:rPr lang="en-US" dirty="0">
                <a:sym typeface="Symbol"/>
              </a:rPr>
              <a:t></a:t>
            </a:r>
            <a:r>
              <a:rPr lang="en-US" dirty="0"/>
              <a:t>E2,P1,Analyst,24</a:t>
            </a:r>
            <a:r>
              <a:rPr lang="en-US" dirty="0">
                <a:sym typeface="Symbol"/>
              </a:rPr>
              <a:t> </a:t>
            </a:r>
            <a:r>
              <a:rPr lang="en-US" dirty="0"/>
              <a:t> and </a:t>
            </a:r>
            <a:r>
              <a:rPr lang="en-US" dirty="0">
                <a:sym typeface="Symbol"/>
              </a:rPr>
              <a:t></a:t>
            </a:r>
            <a:r>
              <a:rPr lang="en-US" dirty="0"/>
              <a:t>E2,P2,Analyst,6</a:t>
            </a:r>
            <a:r>
              <a:rPr lang="en-US" dirty="0">
                <a:sym typeface="Symbol"/>
              </a:rPr>
              <a:t></a:t>
            </a:r>
            <a:r>
              <a:rPr lang="en-US" dirty="0"/>
              <a:t> in ASG</a:t>
            </a:r>
          </a:p>
          <a:p>
            <a:pPr lvl="2">
              <a:spcBef>
                <a:spcPts val="0"/>
              </a:spcBef>
            </a:pPr>
            <a:r>
              <a:rPr lang="en-US" dirty="0"/>
              <a:t>Makes deletion difficult</a:t>
            </a:r>
          </a:p>
          <a:p>
            <a:pPr lvl="1"/>
            <a:r>
              <a:rPr lang="en-US" dirty="0"/>
              <a:t>Solution: Counting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1D699-FE3A-8F4E-9BC2-BBC91C744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E33CB-19B1-FA40-B927-58955F510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77" indent="-457177"/>
            <a:r>
              <a:rPr lang="en-US" dirty="0"/>
              <a:t>Basic idea</a:t>
            </a:r>
          </a:p>
          <a:p>
            <a:pPr marL="838157" lvl="1" indent="-380980"/>
            <a:r>
              <a:rPr lang="en-US" dirty="0"/>
              <a:t>Maintain a count of the number of derivations for each </a:t>
            </a:r>
            <a:r>
              <a:rPr lang="en-US" dirty="0" err="1"/>
              <a:t>tuple</a:t>
            </a:r>
            <a:r>
              <a:rPr lang="en-US" dirty="0"/>
              <a:t> in the view</a:t>
            </a:r>
          </a:p>
          <a:p>
            <a:pPr marL="838157" lvl="1" indent="-380980"/>
            <a:r>
              <a:rPr lang="en-US" dirty="0"/>
              <a:t>Increment (resp. decrement) tuple counts based on insertions (resp. deletions)</a:t>
            </a:r>
          </a:p>
          <a:p>
            <a:pPr marL="838157" lvl="1" indent="-380980"/>
            <a:r>
              <a:rPr lang="en-US" dirty="0"/>
              <a:t>A tuple in the view whose count is zero can be deleted</a:t>
            </a:r>
          </a:p>
          <a:p>
            <a:pPr marL="457177" indent="-457177"/>
            <a:r>
              <a:rPr lang="en-US" dirty="0"/>
              <a:t>Algorithm</a:t>
            </a:r>
          </a:p>
          <a:p>
            <a:pPr marL="838157" lvl="1" indent="-380980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using </a:t>
            </a:r>
            <a:r>
              <a:rPr lang="en-US" i="1" dirty="0"/>
              <a:t>V</a:t>
            </a:r>
            <a:r>
              <a:rPr lang="en-US" dirty="0"/>
              <a:t>, base relations and diff. relations</a:t>
            </a:r>
          </a:p>
          <a:p>
            <a:pPr marL="838157" lvl="1" indent="-380980">
              <a:buFont typeface="Century Schoolbook" charset="0"/>
              <a:buAutoNum type="arabicPeriod"/>
            </a:pPr>
            <a:r>
              <a:rPr lang="en-US" dirty="0"/>
              <a:t>Compute positive in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negative counts in V</a:t>
            </a:r>
            <a:r>
              <a:rPr lang="en-US" baseline="30000" dirty="0"/>
              <a:t>-</a:t>
            </a:r>
            <a:endParaRPr lang="en-US" dirty="0"/>
          </a:p>
          <a:p>
            <a:pPr marL="838157" lvl="1" indent="-380980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 (</a:t>
            </a:r>
            <a:r>
              <a:rPr lang="en-US" i="1" dirty="0"/>
              <a:t>V – V</a:t>
            </a:r>
            <a:r>
              <a:rPr lang="en-US" baseline="30000" dirty="0"/>
              <a:t>-</a:t>
            </a:r>
            <a:r>
              <a:rPr lang="en-US" dirty="0"/>
              <a:t> ), deleting each tuple in </a:t>
            </a:r>
            <a:r>
              <a:rPr lang="en-US" i="1" dirty="0"/>
              <a:t>V</a:t>
            </a:r>
            <a:r>
              <a:rPr lang="en-US" dirty="0"/>
              <a:t> with count=0</a:t>
            </a:r>
          </a:p>
          <a:p>
            <a:pPr marL="457177" indent="-457177"/>
            <a:r>
              <a:rPr lang="en-US" dirty="0"/>
              <a:t>Optimal: computes exactly the view tuples that are inserted or deleted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D3D16-1185-A845-95E9-B9744416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B4A65-CA6B-2F4B-9D2E-5249028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cs typeface="Book Antiqua"/>
              </a:rPr>
              <a:t>Introduction</a:t>
            </a:r>
          </a:p>
          <a:p>
            <a:r>
              <a:rPr lang="en-US" dirty="0">
                <a:cs typeface="Book Antiqua"/>
              </a:rPr>
              <a:t>Distributed and Parallel Database Design</a:t>
            </a: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Distributed Data Control</a:t>
            </a:r>
          </a:p>
          <a:p>
            <a:r>
              <a:rPr lang="en-US" dirty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Distributed Transaction Processing</a:t>
            </a:r>
          </a:p>
          <a:p>
            <a:r>
              <a:rPr lang="en-US" dirty="0">
                <a:cs typeface="Book Antiqua"/>
              </a:rPr>
              <a:t>Data Replication</a:t>
            </a:r>
          </a:p>
          <a:p>
            <a:r>
              <a:rPr lang="en-US" dirty="0">
                <a:cs typeface="Book Antiqua"/>
              </a:rPr>
              <a:t>Database Integration – </a:t>
            </a:r>
            <a:r>
              <a:rPr lang="en-US" dirty="0" err="1">
                <a:cs typeface="Book Antiqua"/>
              </a:rPr>
              <a:t>Multidatabase</a:t>
            </a:r>
            <a:r>
              <a:rPr lang="en-US" dirty="0">
                <a:cs typeface="Book Antiqua"/>
              </a:rPr>
              <a:t> Systems</a:t>
            </a:r>
          </a:p>
          <a:p>
            <a:r>
              <a:rPr lang="en-US" dirty="0">
                <a:cs typeface="Book Antiqua"/>
              </a:rPr>
              <a:t>Parallel Database Systems</a:t>
            </a:r>
          </a:p>
          <a:p>
            <a:r>
              <a:rPr lang="en-US" dirty="0">
                <a:cs typeface="Book Antiqua"/>
              </a:rPr>
              <a:t>Peer-to-Peer Data Management</a:t>
            </a:r>
          </a:p>
          <a:p>
            <a:r>
              <a:rPr lang="en-US" dirty="0">
                <a:cs typeface="Book Antiqua"/>
              </a:rPr>
              <a:t>Big Data Processing</a:t>
            </a:r>
          </a:p>
          <a:p>
            <a:r>
              <a:rPr lang="en-US" dirty="0">
                <a:cs typeface="Book Antiqua"/>
              </a:rPr>
              <a:t>NoSQL, NewSQL and </a:t>
            </a:r>
            <a:r>
              <a:rPr lang="en-US" dirty="0" err="1">
                <a:cs typeface="Book Antiqua"/>
              </a:rPr>
              <a:t>Polystores</a:t>
            </a:r>
            <a:endParaRPr lang="en-US" dirty="0">
              <a:cs typeface="Book Antiqua"/>
            </a:endParaRPr>
          </a:p>
          <a:p>
            <a:r>
              <a:rPr lang="en-US" dirty="0">
                <a:cs typeface="Book Antiqua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8E7D-83C6-9F4F-BEDA-79FAF394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Data Skew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9C966-C66A-764D-8C97-AF1C2F78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</a:t>
                </a:r>
              </a:p>
              <a:p>
                <a:pPr lvl="1"/>
                <a:r>
                  <a:rPr lang="en-US" dirty="0"/>
                  <a:t>Partition the relations on heavy / light values for join attributes</a:t>
                </a:r>
              </a:p>
              <a:p>
                <a:pPr lvl="2"/>
                <a:r>
                  <a:rPr lang="en-US" dirty="0"/>
                  <a:t>Threshold depends on data size and user parameter</a:t>
                </a:r>
              </a:p>
              <a:p>
                <a:pPr lvl="1"/>
                <a:r>
                  <a:rPr lang="en-US" dirty="0"/>
                  <a:t>Maintain the join of different parts using different plans</a:t>
                </a:r>
              </a:p>
              <a:p>
                <a:pPr lvl="2"/>
                <a:r>
                  <a:rPr lang="en-US" dirty="0"/>
                  <a:t>Most cases done using delta processing (Counting)</a:t>
                </a:r>
              </a:p>
              <a:p>
                <a:pPr lvl="2"/>
                <a:r>
                  <a:rPr lang="en-US" dirty="0"/>
                  <a:t>Few cases require pre-materialization of auxiliary views</a:t>
                </a:r>
              </a:p>
              <a:p>
                <a:pPr lvl="1"/>
                <a:r>
                  <a:rPr lang="en-US" dirty="0"/>
                  <a:t>Rebalance the partitions to reflect heavy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light changes</a:t>
                </a:r>
              </a:p>
              <a:p>
                <a:pPr lvl="2"/>
                <a:r>
                  <a:rPr lang="en-US" dirty="0"/>
                  <a:t>Reasons for change:</a:t>
                </a:r>
              </a:p>
              <a:p>
                <a:pPr lvl="3"/>
                <a:r>
                  <a:rPr lang="en-US" dirty="0"/>
                  <a:t>Much more/less occurrences of a value than before</a:t>
                </a:r>
              </a:p>
              <a:p>
                <a:pPr lvl="3"/>
                <a:r>
                  <a:rPr lang="en-US" dirty="0"/>
                  <a:t>The heavy/light threshold changes due to change in data size</a:t>
                </a:r>
              </a:p>
              <a:p>
                <a:pPr lvl="2"/>
                <a:r>
                  <a:rPr lang="en-US" dirty="0"/>
                  <a:t>Update times are </a:t>
                </a:r>
                <a:r>
                  <a:rPr lang="en-US" i="1" dirty="0"/>
                  <a:t>amortized</a:t>
                </a:r>
                <a:r>
                  <a:rPr lang="en-US" dirty="0"/>
                  <a:t> to account for occasional rebalancing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9C966-C66A-764D-8C97-AF1C2F78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FF262-3581-DA48-9463-E9A75717B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776ED-09E7-B346-BCA5-D60C324FB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9EF-AEEF-8C4B-8DED-D7E152AE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Triangle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FEA89-99DA-5E47-BBF9-FEEE75397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Data model</a:t>
                </a:r>
              </a:p>
              <a:p>
                <a:pPr lvl="1"/>
                <a:r>
                  <a:rPr lang="en-US" dirty="0"/>
                  <a:t>Relations are functions mapping tuples to multiplicities</a:t>
                </a:r>
              </a:p>
              <a:p>
                <a:pPr lvl="1"/>
                <a:r>
                  <a:rPr lang="en-US" dirty="0"/>
                  <a:t>Updates also map tuples to multiplicities</a:t>
                </a:r>
              </a:p>
              <a:p>
                <a:r>
                  <a:rPr lang="en-US" dirty="0"/>
                  <a:t>Triangle count query</a:t>
                </a:r>
              </a:p>
              <a:p>
                <a:pPr lvl="1"/>
                <a:r>
                  <a:rPr lang="en-US" dirty="0"/>
                  <a:t>Joins relations </a:t>
                </a:r>
                <a:r>
                  <a:rPr lang="en-US" i="1" dirty="0"/>
                  <a:t>R</a:t>
                </a:r>
                <a:r>
                  <a:rPr lang="en-US" dirty="0"/>
                  <a:t>, </a:t>
                </a:r>
                <a:r>
                  <a:rPr lang="en-US" i="1" dirty="0"/>
                  <a:t>S</a:t>
                </a:r>
                <a:r>
                  <a:rPr lang="en-US" dirty="0"/>
                  <a:t> and </a:t>
                </a:r>
                <a:r>
                  <a:rPr lang="en-US" i="1" dirty="0"/>
                  <a:t>T</a:t>
                </a:r>
                <a:r>
                  <a:rPr lang="en-US" dirty="0"/>
                  <a:t> on common variables</a:t>
                </a:r>
              </a:p>
              <a:p>
                <a:pPr lvl="1"/>
                <a:r>
                  <a:rPr lang="en-US" dirty="0"/>
                  <a:t>Aggregates away all variables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 and </a:t>
                </a:r>
                <a:r>
                  <a:rPr lang="en-US" i="1" dirty="0"/>
                  <a:t>c</a:t>
                </a:r>
              </a:p>
              <a:p>
                <a:pPr lvl="1"/>
                <a:r>
                  <a:rPr lang="en-US" dirty="0"/>
                  <a:t>Sums over the product of the multiplicities of matching tuples</a:t>
                </a:r>
              </a:p>
              <a:p>
                <a:r>
                  <a:rPr lang="en-US" dirty="0"/>
                  <a:t>Next: Maintenance under single-tuple update to </a:t>
                </a:r>
                <a:r>
                  <a:rPr lang="en-US" i="1" dirty="0"/>
                  <a:t>R</a:t>
                </a:r>
              </a:p>
              <a:p>
                <a:pPr lvl="1"/>
                <a:r>
                  <a:rPr lang="en-US" dirty="0"/>
                  <a:t>Single-tuple 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to multiplicity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) then the update is an insert (delete)</a:t>
                </a:r>
                <a:r>
                  <a:rPr lang="en-US" i="1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FEA89-99DA-5E47-BBF9-FEEE75397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15586-A183-F048-A499-ABEA27FEA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EDE6F-D899-7843-B690-5E03BF4B5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AA835-DF51-EC48-AE22-D318AB99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774" y="1594156"/>
            <a:ext cx="4068452" cy="4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A2EF-53B7-CC45-A3F7-006FCA6E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Maintenance for Triangle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234B-5179-7D49-B8D6-593D3949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from scratch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Maintenance time: </a:t>
            </a:r>
            <a:r>
              <a:rPr lang="en-US" i="1" dirty="0"/>
              <a:t>O(N</a:t>
            </a:r>
            <a:r>
              <a:rPr lang="en-US" i="1" baseline="30000" dirty="0"/>
              <a:t>1.5</a:t>
            </a:r>
            <a:r>
              <a:rPr lang="en-US" i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Assuming the input relations have size </a:t>
            </a:r>
            <a:r>
              <a:rPr lang="en-US" i="1" dirty="0"/>
              <a:t>O(N)</a:t>
            </a:r>
          </a:p>
          <a:p>
            <a:pPr lvl="1"/>
            <a:r>
              <a:rPr lang="en-US" dirty="0"/>
              <a:t>Using existing worst-case optimal join algorithms</a:t>
            </a:r>
          </a:p>
          <a:p>
            <a:pPr lvl="1"/>
            <a:endParaRPr lang="en-US" dirty="0"/>
          </a:p>
          <a:p>
            <a:r>
              <a:rPr lang="en-US" dirty="0"/>
              <a:t>No extra space needed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774EE-B28F-124A-B73C-0D9FE0724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6839-10A6-5A4F-AD58-B7EA633C7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B1716-44ED-BF40-9B62-E1D88760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82" y="2266814"/>
            <a:ext cx="490963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0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2F22-B6BD-884C-937B-9D316F05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Processing for Triangle 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D646-C225-1E43-B0CE-4B0DC88D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Maintenance time: </a:t>
            </a:r>
            <a:r>
              <a:rPr lang="en-US" i="1" dirty="0"/>
              <a:t>O(N)</a:t>
            </a:r>
            <a:endParaRPr lang="en-US" dirty="0"/>
          </a:p>
          <a:p>
            <a:pPr lvl="1"/>
            <a:r>
              <a:rPr lang="en-US" dirty="0"/>
              <a:t>Intersect the set of </a:t>
            </a:r>
            <a:r>
              <a:rPr lang="en-US" i="1" dirty="0"/>
              <a:t>c </a:t>
            </a:r>
            <a:r>
              <a:rPr lang="en-US" dirty="0"/>
              <a:t>values paired with </a:t>
            </a:r>
            <a:r>
              <a:rPr lang="en-US" i="1" dirty="0">
                <a:solidFill>
                  <a:srgbClr val="FF0000"/>
                </a:solidFill>
              </a:rPr>
              <a:t>b’</a:t>
            </a:r>
            <a:r>
              <a:rPr lang="en-US" dirty="0"/>
              <a:t> in </a:t>
            </a:r>
            <a:r>
              <a:rPr lang="en-US" i="1" dirty="0"/>
              <a:t>S</a:t>
            </a:r>
            <a:r>
              <a:rPr lang="en-US" dirty="0"/>
              <a:t> and with </a:t>
            </a:r>
            <a:r>
              <a:rPr lang="en-US" i="1" dirty="0">
                <a:solidFill>
                  <a:srgbClr val="FF0000"/>
                </a:solidFill>
              </a:rPr>
              <a:t>a’</a:t>
            </a:r>
            <a:r>
              <a:rPr lang="en-US" dirty="0"/>
              <a:t> in </a:t>
            </a:r>
            <a:r>
              <a:rPr lang="en-US" i="1" dirty="0"/>
              <a:t>T</a:t>
            </a:r>
          </a:p>
          <a:p>
            <a:endParaRPr lang="en-US" dirty="0"/>
          </a:p>
          <a:p>
            <a:r>
              <a:rPr lang="en-US" dirty="0"/>
              <a:t>No extra space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34ACD-9274-364A-9529-403BE00BE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0877-ABE1-1E45-A306-2FC5A8A29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52F580-FD20-7444-A02D-B1D022DA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8" y="2204864"/>
            <a:ext cx="4536504" cy="13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4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6019-D039-A34A-A3F0-BC6E7149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Materialized View for Triangle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E304-B49B-3644-A53C-2733F0A7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change using materialized views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Maintenance time:</a:t>
            </a:r>
          </a:p>
          <a:p>
            <a:pPr lvl="1"/>
            <a:r>
              <a:rPr lang="en-US" dirty="0"/>
              <a:t>Updates to </a:t>
            </a:r>
            <a:r>
              <a:rPr lang="en-US" i="1" dirty="0"/>
              <a:t>R</a:t>
            </a:r>
            <a:r>
              <a:rPr lang="en-US" dirty="0"/>
              <a:t>: </a:t>
            </a:r>
            <a:r>
              <a:rPr lang="en-US" i="1" dirty="0"/>
              <a:t>O(1)</a:t>
            </a:r>
            <a:r>
              <a:rPr lang="en-US" dirty="0"/>
              <a:t> time to look up in </a:t>
            </a:r>
            <a:r>
              <a:rPr lang="en-US" i="1" dirty="0"/>
              <a:t>V</a:t>
            </a:r>
            <a:r>
              <a:rPr lang="en-US" i="1" baseline="-25000" dirty="0"/>
              <a:t>ST</a:t>
            </a:r>
          </a:p>
          <a:p>
            <a:pPr lvl="1"/>
            <a:r>
              <a:rPr lang="en-US" dirty="0"/>
              <a:t>Updates to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: </a:t>
            </a:r>
            <a:r>
              <a:rPr lang="en-US" i="1" dirty="0"/>
              <a:t>O(N)</a:t>
            </a:r>
            <a:r>
              <a:rPr lang="en-US" dirty="0"/>
              <a:t> time to maintain </a:t>
            </a:r>
            <a:r>
              <a:rPr lang="en-US" i="1" dirty="0"/>
              <a:t>V</a:t>
            </a:r>
            <a:r>
              <a:rPr lang="en-US" i="1" baseline="-25000" dirty="0"/>
              <a:t>ST</a:t>
            </a:r>
          </a:p>
          <a:p>
            <a:r>
              <a:rPr lang="en-US" dirty="0"/>
              <a:t>Extra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r>
              <a:rPr lang="en-US" dirty="0"/>
              <a:t> space needed for the view </a:t>
            </a:r>
            <a:r>
              <a:rPr lang="en-US" i="1" dirty="0"/>
              <a:t>V</a:t>
            </a:r>
            <a:r>
              <a:rPr lang="en-US" i="1" baseline="-25000" dirty="0"/>
              <a:t>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95825-0542-7A4C-A501-CF967A201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E898-1E6B-734B-BF51-92BE0FF95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54723-7BD1-224B-B9EA-3C369A35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04864"/>
            <a:ext cx="5605354" cy="17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09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D350-F3C3-3F40-925E-5CE905EE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Skew for Triangle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5CD23-6CE3-984E-9F2A-3ECA5C4A8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the triangle count can be maintained with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update time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space.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 algorithm can attain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0.5−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5CD23-6CE3-984E-9F2A-3ECA5C4A8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17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17227-9211-7140-B67D-EFFE859AD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CCEDF-5631-F640-8CDF-BE4ECE10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995F3-5F1C-8A42-B631-44B50916A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636912"/>
            <a:ext cx="5616624" cy="27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10E7-68DE-134F-AD1C-20A090FF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Heavy/Light Partitioning of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B7BFC-DBA8-F94E-85F4-0AFB0999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:r>
                  <a:rPr lang="en-US" i="1" dirty="0"/>
                  <a:t>R </a:t>
                </a:r>
                <a:r>
                  <a:rPr lang="en-US" dirty="0"/>
                  <a:t>on</a:t>
                </a:r>
                <a:r>
                  <a:rPr lang="en-US" i="1" dirty="0"/>
                  <a:t> a </a:t>
                </a:r>
                <a:r>
                  <a:rPr lang="en-US" dirty="0"/>
                  <a:t>into a light part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L </a:t>
                </a:r>
                <a:r>
                  <a:rPr lang="en-US" dirty="0"/>
                  <a:t>and a heavy part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Cardinality bounds</a:t>
                </a:r>
              </a:p>
              <a:p>
                <a:pPr lvl="1"/>
                <a:r>
                  <a:rPr lang="en-US" dirty="0"/>
                  <a:t>For every value </a:t>
                </a:r>
                <a:r>
                  <a:rPr lang="en-US" i="1" dirty="0"/>
                  <a:t>a’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Also partition </a:t>
                </a:r>
                <a:r>
                  <a:rPr lang="en-US" i="1" dirty="0"/>
                  <a:t>S</a:t>
                </a:r>
                <a:r>
                  <a:rPr lang="en-US" dirty="0"/>
                  <a:t> on </a:t>
                </a:r>
                <a:r>
                  <a:rPr lang="en-US" i="1" dirty="0"/>
                  <a:t>b</a:t>
                </a:r>
                <a:r>
                  <a:rPr lang="en-US" dirty="0"/>
                  <a:t> and </a:t>
                </a:r>
                <a:r>
                  <a:rPr lang="en-US" i="1" dirty="0"/>
                  <a:t>T</a:t>
                </a:r>
                <a:r>
                  <a:rPr lang="en-US" dirty="0"/>
                  <a:t> on </a:t>
                </a:r>
                <a:r>
                  <a:rPr lang="en-US" i="1" dirty="0"/>
                  <a:t>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B7BFC-DBA8-F94E-85F4-0AFB0999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A5108-192F-FF41-ADC5-ABA4A6ECA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7F4E9-7D1E-4A49-BC3B-AA0FF3D0B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429D9-C54D-2642-BE6C-6E8377B42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23" y="2609971"/>
            <a:ext cx="3435077" cy="35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4720-52D9-E941-8A0C-68869E50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for Skew-Aware 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9C75AF-8265-BC46-B656-0A1CFF5F2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joins of light parts only or heavy parts only </a:t>
                </a:r>
              </a:p>
              <a:p>
                <a:pPr lvl="1"/>
                <a:r>
                  <a:rPr lang="en-US" dirty="0"/>
                  <a:t>Maintenance using delta processing (Counting)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joins of a heavy part with a light part </a:t>
                </a:r>
              </a:p>
              <a:p>
                <a:pPr lvl="1"/>
                <a:r>
                  <a:rPr lang="en-US" dirty="0"/>
                  <a:t>Maintenance using pre-materialized views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Next: Consider one skew-aware view at a time</a:t>
                </a:r>
              </a:p>
              <a:p>
                <a:pPr lvl="1"/>
                <a:r>
                  <a:rPr lang="en-US" dirty="0"/>
                  <a:t>Single-tuple update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i="1" dirty="0"/>
                  <a:t>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9C75AF-8265-BC46-B656-0A1CFF5F2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1006F-5E29-CF46-8FA0-863BA6CDE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FA395-2BBE-E94E-A024-6C723E7C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E68EA-C329-044B-943B-C4597222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759" y="1600200"/>
            <a:ext cx="5266481" cy="7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632A-A571-EC4B-A91F-3773DCEF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Light-Light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60800-9205-5F46-9433-2569C4840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Skew-aware views (any partition of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Maintenance under update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</a:t>
                </a:r>
                <a:r>
                  <a:rPr lang="en-US" dirty="0"/>
                  <a:t> values paired with </a:t>
                </a:r>
                <a:r>
                  <a:rPr lang="en-US" i="1" dirty="0">
                    <a:solidFill>
                      <a:srgbClr val="FF0000"/>
                    </a:solidFill>
                  </a:rPr>
                  <a:t>b’</a:t>
                </a:r>
              </a:p>
              <a:p>
                <a:pPr lvl="1"/>
                <a:r>
                  <a:rPr lang="en-US" dirty="0"/>
                  <a:t>For each such value </a:t>
                </a:r>
                <a:r>
                  <a:rPr lang="en-US" i="1" dirty="0"/>
                  <a:t>c</a:t>
                </a:r>
                <a:r>
                  <a:rPr lang="en-US" dirty="0"/>
                  <a:t>, we check (</a:t>
                </a:r>
                <a:r>
                  <a:rPr lang="en-US" i="1" dirty="0" err="1"/>
                  <a:t>c,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a</a:t>
                </a:r>
                <a:r>
                  <a:rPr lang="en-US" i="1" dirty="0">
                    <a:solidFill>
                      <a:srgbClr val="FF0000"/>
                    </a:solidFill>
                  </a:rPr>
                  <a:t>’</a:t>
                </a:r>
                <a:r>
                  <a:rPr lang="en-US" i="1" dirty="0"/>
                  <a:t>) </a:t>
                </a:r>
                <a:r>
                  <a:rPr lang="en-US" dirty="0"/>
                  <a:t>in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L</a:t>
                </a:r>
                <a:r>
                  <a:rPr lang="en-US" dirty="0"/>
                  <a:t> in O(1)</a:t>
                </a:r>
              </a:p>
              <a:p>
                <a:endParaRPr lang="en-US" dirty="0"/>
              </a:p>
              <a:p>
                <a:r>
                  <a:rPr lang="en-US" dirty="0"/>
                  <a:t>Maintenance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60800-9205-5F46-9433-2569C4840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FDEC5-725E-3849-AB09-08B50EB62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ECC67-A747-DB4B-AA16-EC5E97F5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B9D57-1DE9-8B41-85EC-13910275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327165"/>
            <a:ext cx="4896544" cy="489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D30F4-EB7D-9443-98F6-C01D6621F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282" y="3543783"/>
            <a:ext cx="4809436" cy="6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9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BE0-A87C-4F49-86B0-FE9E39CF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Heavy-Heavy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07E8-AD97-5D47-9DF3-B42229B58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Skew-aware view (any partition of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Maintenance under update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</a:t>
                </a:r>
                <a:r>
                  <a:rPr lang="en-US" dirty="0"/>
                  <a:t> values paired with </a:t>
                </a:r>
                <a:r>
                  <a:rPr lang="en-US" i="1" dirty="0">
                    <a:solidFill>
                      <a:srgbClr val="FF0000"/>
                    </a:solidFill>
                  </a:rPr>
                  <a:t>a’ </a:t>
                </a:r>
                <a:r>
                  <a:rPr lang="en-US" dirty="0"/>
                  <a:t>in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H  </a:t>
                </a:r>
              </a:p>
              <a:p>
                <a:pPr lvl="1"/>
                <a:r>
                  <a:rPr lang="en-US" dirty="0"/>
                  <a:t>For each such value </a:t>
                </a:r>
                <a:r>
                  <a:rPr lang="en-US" i="1" dirty="0"/>
                  <a:t>c</a:t>
                </a:r>
                <a:r>
                  <a:rPr lang="en-US" dirty="0"/>
                  <a:t>, we check (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b’</a:t>
                </a:r>
                <a:r>
                  <a:rPr lang="en-US" dirty="0" err="1"/>
                  <a:t>,</a:t>
                </a:r>
                <a:r>
                  <a:rPr lang="en-US" i="1" dirty="0" err="1"/>
                  <a:t>c</a:t>
                </a:r>
                <a:r>
                  <a:rPr lang="en-US" i="1" dirty="0"/>
                  <a:t>) </a:t>
                </a:r>
                <a:r>
                  <a:rPr lang="en-US" dirty="0"/>
                  <a:t>in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H</a:t>
                </a:r>
                <a:r>
                  <a:rPr lang="en-US" dirty="0"/>
                  <a:t> in O(1)</a:t>
                </a:r>
              </a:p>
              <a:p>
                <a:pPr marL="457200" lvl="1" indent="0">
                  <a:buNone/>
                </a:pPr>
                <a:endParaRPr lang="en-US" i="1" baseline="-25000" dirty="0"/>
              </a:p>
              <a:p>
                <a:r>
                  <a:rPr lang="en-US" dirty="0"/>
                  <a:t>Maintenance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007E8-AD97-5D47-9DF3-B42229B58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45E5E-1839-FA44-A0EF-EAC55ACB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BD976-029D-5444-8BE0-1F4054179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F63DB-EB9D-754D-9362-5F687E61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56" y="2282033"/>
            <a:ext cx="4834287" cy="53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2B27A-9DD7-9241-96A2-C15B50055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913" y="3501009"/>
            <a:ext cx="4682171" cy="6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Distributed Data Control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View management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Data security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Semantic integrity control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endParaRPr lang="en-US" dirty="0">
              <a:solidFill>
                <a:srgbClr val="1771A9">
                  <a:alpha val="2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1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8140-0E4E-CD48-BA7B-CB014554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Light-Heavy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63738-290A-9A48-A465-EF8433CB6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Skew-aware view (any partition of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possible maintenance plans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 </a:t>
                </a:r>
                <a:r>
                  <a:rPr lang="en-US" dirty="0"/>
                  <a:t>values paired with </a:t>
                </a:r>
                <a:r>
                  <a:rPr lang="en-US" i="1" dirty="0">
                    <a:solidFill>
                      <a:srgbClr val="FF0000"/>
                    </a:solidFill>
                  </a:rPr>
                  <a:t>b’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L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c</a:t>
                </a:r>
                <a:r>
                  <a:rPr lang="en-US" dirty="0"/>
                  <a:t> values paired with </a:t>
                </a:r>
                <a:r>
                  <a:rPr lang="en-US" i="1" dirty="0">
                    <a:solidFill>
                      <a:srgbClr val="FF0000"/>
                    </a:solidFill>
                  </a:rPr>
                  <a:t>a’ </a:t>
                </a:r>
                <a:r>
                  <a:rPr lang="en-US" dirty="0"/>
                  <a:t>in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H </a:t>
                </a:r>
              </a:p>
              <a:p>
                <a:pPr marL="514350" indent="-457200"/>
                <a:endParaRPr lang="en-US" dirty="0"/>
              </a:p>
              <a:p>
                <a:pPr marL="514350" indent="-457200"/>
                <a:r>
                  <a:rPr lang="en-US" dirty="0"/>
                  <a:t>Maintenance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63738-290A-9A48-A465-EF8433CB6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6D9CC-2FEE-3C40-A275-1C989D240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C27C9-0073-224C-948C-9DD99B119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7AD3B-1D45-A34A-9DA5-6787EC952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233" y="2321837"/>
            <a:ext cx="4320480" cy="486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71F2F-63E1-3D47-9C54-BC146B285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530288"/>
            <a:ext cx="3642662" cy="513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460561-FBB2-0748-9B91-207D7B920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978" y="3530287"/>
            <a:ext cx="3642663" cy="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19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A246-0582-FB4D-8239-7A1F1A65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Heavy-Light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3801-3908-874C-AEAB-B5ACBF023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Skew-aware view (any partition of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Maintenance under update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Materialize auxiliary view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Lookup in the view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Maintenance time </a:t>
                </a:r>
              </a:p>
              <a:p>
                <a:pPr lvl="1"/>
                <a:r>
                  <a:rPr lang="en-US" i="1" dirty="0"/>
                  <a:t>O(1) </a:t>
                </a:r>
                <a:r>
                  <a:rPr lang="en-US" dirty="0"/>
                  <a:t>for the skew-aware view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the auxiliary view</a:t>
                </a:r>
              </a:p>
              <a:p>
                <a:r>
                  <a:rPr lang="en-US" dirty="0"/>
                  <a:t>Size of auxiliary view: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3801-3908-874C-AEAB-B5ACBF023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3" t="-1117" b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35043-C539-7B4F-A598-8465514B4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B161E-8DC2-4D4D-8571-F38104495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84242-725B-0642-AED7-6985A58A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124" y="2090390"/>
            <a:ext cx="3953620" cy="359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A9579-577B-1246-8B31-15E6E76B1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4077072"/>
            <a:ext cx="2643071" cy="354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E1030C-38B5-E240-AEA4-196F594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76" y="3377803"/>
            <a:ext cx="3689915" cy="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75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Self-maintainability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self-maintainable if the base relations need not be accessed</a:t>
            </a:r>
          </a:p>
          <a:p>
            <a:pPr lvl="1"/>
            <a:r>
              <a:rPr lang="en-US" dirty="0"/>
              <a:t>Not the case for the Counting algorithm</a:t>
            </a:r>
          </a:p>
          <a:p>
            <a:r>
              <a:rPr lang="en-US" dirty="0"/>
              <a:t>Self-maintainability depends on views’ expressiveness</a:t>
            </a:r>
          </a:p>
          <a:p>
            <a:pPr lvl="1"/>
            <a:r>
              <a:rPr lang="en-US" dirty="0"/>
              <a:t>Most SPJ views are often self-maintainable </a:t>
            </a:r>
            <a:r>
              <a:rPr lang="en-US" dirty="0" err="1"/>
              <a:t>wrt</a:t>
            </a:r>
            <a:r>
              <a:rPr lang="en-US" dirty="0"/>
              <a:t>. deletion and modification, but not </a:t>
            </a:r>
            <a:r>
              <a:rPr lang="en-US" dirty="0" err="1"/>
              <a:t>wrt</a:t>
            </a:r>
            <a:r>
              <a:rPr lang="en-US" dirty="0"/>
              <a:t>. insertion</a:t>
            </a:r>
          </a:p>
          <a:p>
            <a:pPr lvl="1"/>
            <a:r>
              <a:rPr lang="en-US" dirty="0"/>
              <a:t>Example: a view </a:t>
            </a:r>
            <a:r>
              <a:rPr lang="en-US" i="1" dirty="0"/>
              <a:t>V</a:t>
            </a:r>
            <a:r>
              <a:rPr lang="en-US" dirty="0"/>
              <a:t> is self-maintainable </a:t>
            </a:r>
            <a:r>
              <a:rPr lang="en-US" dirty="0" err="1"/>
              <a:t>wrt</a:t>
            </a:r>
            <a:r>
              <a:rPr lang="en-US" dirty="0"/>
              <a:t> to deletion in </a:t>
            </a:r>
            <a:r>
              <a:rPr lang="en-US" i="1" dirty="0"/>
              <a:t>R</a:t>
            </a:r>
            <a:r>
              <a:rPr lang="en-US" dirty="0"/>
              <a:t> if the key of </a:t>
            </a:r>
            <a:r>
              <a:rPr lang="en-US" i="1" dirty="0"/>
              <a:t>R</a:t>
            </a:r>
            <a:r>
              <a:rPr lang="en-US" dirty="0"/>
              <a:t> is included in </a:t>
            </a:r>
            <a:r>
              <a:rPr lang="en-US" i="1" dirty="0"/>
              <a:t>V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7A8F38-A060-D44A-9D8A-280B93D32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A634-B26A-E747-9159-0C2457485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8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Distributed Data Control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View management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Data security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Semantic integrity control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endParaRPr lang="en-US" dirty="0">
              <a:solidFill>
                <a:srgbClr val="1771A9">
                  <a:alpha val="2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4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Data protection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Prevents the physical content of data to be understood by unauthorized users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Uses encryption/decryption techniques (Public key)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Access control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Only authorized users perform operations they are allowed to on database objects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Discretionary access control (DAC)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Long been provided by DBMS with authorization rules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Multilevel access control (MAC)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Increases security with security levels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FFE1D5-CEB6-4744-BFCB-7EEEE4B0E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902DB-4E79-1C42-942A-9B21DE517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50031" y="1556792"/>
            <a:ext cx="8643938" cy="4759523"/>
          </a:xfrm>
        </p:spPr>
        <p:txBody>
          <a:bodyPr/>
          <a:lstStyle/>
          <a:p>
            <a:r>
              <a:rPr lang="en-US" dirty="0"/>
              <a:t>Main actors</a:t>
            </a:r>
          </a:p>
          <a:p>
            <a:pPr lvl="1"/>
            <a:r>
              <a:rPr lang="en-US" dirty="0"/>
              <a:t>Subjects (users, groups of users) who execute operations</a:t>
            </a:r>
          </a:p>
          <a:p>
            <a:pPr lvl="1"/>
            <a:r>
              <a:rPr lang="en-US" dirty="0"/>
              <a:t>Operations (in queries or application programs)</a:t>
            </a:r>
          </a:p>
          <a:p>
            <a:pPr lvl="1"/>
            <a:r>
              <a:rPr lang="en-US" dirty="0"/>
              <a:t>Objects, on which operations are performed</a:t>
            </a:r>
          </a:p>
          <a:p>
            <a:r>
              <a:rPr lang="en-US" dirty="0"/>
              <a:t>Checking whether a subject may perform an op. on an object</a:t>
            </a:r>
          </a:p>
          <a:p>
            <a:pPr lvl="1"/>
            <a:r>
              <a:rPr lang="en-US" dirty="0"/>
              <a:t>Authorization= (subject, op. type, object def.)</a:t>
            </a:r>
          </a:p>
          <a:p>
            <a:pPr lvl="1"/>
            <a:r>
              <a:rPr lang="en-US" dirty="0"/>
              <a:t>Defined using GRANT OR REVOKE</a:t>
            </a:r>
          </a:p>
          <a:p>
            <a:pPr lvl="1"/>
            <a:r>
              <a:rPr lang="en-US" dirty="0"/>
              <a:t>Centralized: one single user class (admin.) may grant or revoke</a:t>
            </a:r>
          </a:p>
          <a:p>
            <a:pPr lvl="1"/>
            <a:r>
              <a:rPr lang="en-US" dirty="0"/>
              <a:t>Decentralized, with op. type GRANT</a:t>
            </a:r>
          </a:p>
          <a:p>
            <a:pPr lvl="2"/>
            <a:r>
              <a:rPr lang="en-US" dirty="0"/>
              <a:t>More flexible but recursive revoking process which needs the hierarchy of grants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58C09F-B43A-0D4B-9C75-3744D4CA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CD4AB-5A34-5B49-844B-E51F3FED6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91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DAC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malicious user can access unauthorized data through an authorized user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User A has authorized access to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User B has authorized access to </a:t>
            </a:r>
            <a:r>
              <a:rPr lang="en-US" i="1" dirty="0"/>
              <a:t>S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B somehow manages to modify an application program used by A so it writes </a:t>
            </a:r>
            <a:r>
              <a:rPr lang="en-US" i="1" dirty="0"/>
              <a:t>R</a:t>
            </a:r>
            <a:r>
              <a:rPr lang="en-US" dirty="0"/>
              <a:t> data in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Then B can read unauthorized data  (in </a:t>
            </a:r>
            <a:r>
              <a:rPr lang="en-US" i="1" dirty="0"/>
              <a:t>S</a:t>
            </a:r>
            <a:r>
              <a:rPr lang="en-US" dirty="0"/>
              <a:t>) without violating authorization rules</a:t>
            </a:r>
          </a:p>
          <a:p>
            <a:r>
              <a:rPr lang="en-US" dirty="0"/>
              <a:t>Solution: multilevel security based on the famous Bell and </a:t>
            </a:r>
            <a:r>
              <a:rPr lang="en-US" dirty="0" err="1"/>
              <a:t>Lapuda</a:t>
            </a:r>
            <a:r>
              <a:rPr lang="en-US" dirty="0"/>
              <a:t> model for OS security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71C3C-C383-704B-A728-72B9B0AA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F7297-C1C6-7B47-B985-82748C46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3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Access Control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41101" y="1859206"/>
            <a:ext cx="8643938" cy="4759523"/>
          </a:xfrm>
        </p:spPr>
        <p:txBody>
          <a:bodyPr/>
          <a:lstStyle/>
          <a:p>
            <a:r>
              <a:rPr lang="en-US" dirty="0"/>
              <a:t>Different security levels (</a:t>
            </a:r>
            <a:r>
              <a:rPr lang="en-US" i="1" dirty="0"/>
              <a:t>clearances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Top Secret &gt; Secret &gt; Confidential &gt; Unclassified</a:t>
            </a:r>
          </a:p>
          <a:p>
            <a:r>
              <a:rPr lang="en-US" dirty="0"/>
              <a:t>Access controlled by 2 rules:</a:t>
            </a:r>
          </a:p>
          <a:p>
            <a:pPr lvl="1"/>
            <a:r>
              <a:rPr lang="en-US" dirty="0"/>
              <a:t>No read up</a:t>
            </a:r>
          </a:p>
          <a:p>
            <a:pPr lvl="2"/>
            <a:r>
              <a:rPr lang="en-US" dirty="0"/>
              <a:t>subject </a:t>
            </a:r>
            <a:r>
              <a:rPr lang="en-US" i="1" dirty="0"/>
              <a:t>S</a:t>
            </a:r>
            <a:r>
              <a:rPr lang="en-US" dirty="0"/>
              <a:t> is allowed to read an object of level </a:t>
            </a:r>
            <a:r>
              <a:rPr lang="en-US" i="1" dirty="0"/>
              <a:t>L</a:t>
            </a:r>
            <a:r>
              <a:rPr lang="en-US" dirty="0"/>
              <a:t> only if </a:t>
            </a:r>
            <a:r>
              <a:rPr lang="en-US" i="1" dirty="0"/>
              <a:t>level(S) ≥ L </a:t>
            </a:r>
          </a:p>
          <a:p>
            <a:pPr lvl="2"/>
            <a:r>
              <a:rPr lang="en-US" dirty="0"/>
              <a:t>Protect data from unauthorized disclosure, e.g. a subject with secret clearance cannot read top secret data</a:t>
            </a:r>
          </a:p>
          <a:p>
            <a:pPr lvl="1"/>
            <a:r>
              <a:rPr lang="en-US" dirty="0"/>
              <a:t>No write down:</a:t>
            </a:r>
          </a:p>
          <a:p>
            <a:pPr lvl="2"/>
            <a:r>
              <a:rPr lang="en-US" dirty="0"/>
              <a:t>subject </a:t>
            </a:r>
            <a:r>
              <a:rPr lang="en-US" i="1" dirty="0"/>
              <a:t>S</a:t>
            </a:r>
            <a:r>
              <a:rPr lang="en-US" dirty="0"/>
              <a:t> is allowed to write an object of level </a:t>
            </a:r>
            <a:r>
              <a:rPr lang="en-US" i="1" dirty="0"/>
              <a:t>L</a:t>
            </a:r>
            <a:r>
              <a:rPr lang="en-US" dirty="0"/>
              <a:t> only if </a:t>
            </a:r>
            <a:r>
              <a:rPr lang="en-US" i="1" dirty="0"/>
              <a:t>level(S) </a:t>
            </a:r>
            <a:r>
              <a:rPr lang="en-US" dirty="0"/>
              <a:t>≤</a:t>
            </a:r>
            <a:r>
              <a:rPr lang="en-US" i="1" dirty="0"/>
              <a:t> L </a:t>
            </a:r>
          </a:p>
          <a:p>
            <a:pPr lvl="2"/>
            <a:r>
              <a:rPr lang="en-US" dirty="0"/>
              <a:t>Protect data from unauthorized change, e.g. a subject with top secret clearance can only write top secret data but not secret data (which could then contain top secret data)</a:t>
            </a:r>
            <a:endParaRPr lang="en-US" i="1" dirty="0"/>
          </a:p>
          <a:p>
            <a:pPr lvl="2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B45F28-0EFD-1A4A-A8CE-342C05B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380A2-B589-D44D-8265-27CAF7291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5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in Relational DB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relation can be classified at different levels:</a:t>
            </a:r>
          </a:p>
          <a:p>
            <a:pPr lvl="1"/>
            <a:r>
              <a:rPr lang="en-US" dirty="0"/>
              <a:t>Relation: all </a:t>
            </a:r>
            <a:r>
              <a:rPr lang="en-US" dirty="0" err="1"/>
              <a:t>tuples</a:t>
            </a:r>
            <a:r>
              <a:rPr lang="en-US" dirty="0"/>
              <a:t> have the same clearance</a:t>
            </a:r>
          </a:p>
          <a:p>
            <a:pPr lvl="1"/>
            <a:r>
              <a:rPr lang="en-US" dirty="0" err="1"/>
              <a:t>Tuple</a:t>
            </a:r>
            <a:r>
              <a:rPr lang="en-US" dirty="0"/>
              <a:t>: every </a:t>
            </a:r>
            <a:r>
              <a:rPr lang="en-US" dirty="0" err="1"/>
              <a:t>tuple</a:t>
            </a:r>
            <a:r>
              <a:rPr lang="en-US" dirty="0"/>
              <a:t> has a clearance</a:t>
            </a:r>
          </a:p>
          <a:p>
            <a:pPr lvl="1"/>
            <a:r>
              <a:rPr lang="en-US" dirty="0"/>
              <a:t>Attribute: every attribute has a clearance</a:t>
            </a:r>
          </a:p>
          <a:p>
            <a:r>
              <a:rPr lang="en-US" dirty="0"/>
              <a:t>A classified relation is thus multilevel</a:t>
            </a:r>
          </a:p>
          <a:p>
            <a:pPr lvl="1"/>
            <a:r>
              <a:rPr lang="en-US" dirty="0"/>
              <a:t>Appears differently (with different data) to subjects with different clearances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40114-4565-0346-B8E0-ABF6D94B8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762DA-4917-2045-8F40-F9A77652B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3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36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4849" name="Group 9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9832686"/>
              </p:ext>
            </p:extLst>
          </p:nvPr>
        </p:nvGraphicFramePr>
        <p:xfrm>
          <a:off x="622812" y="2213865"/>
          <a:ext cx="8064500" cy="1512888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/>
                        </a:rPr>
                        <a:t>SL1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Instrumentation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DB Develop.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CAD/CAM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150000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135000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250000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Montreal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New York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50" name="Text Box 98"/>
          <p:cNvSpPr txBox="1">
            <a:spLocks noChangeArrowheads="1"/>
          </p:cNvSpPr>
          <p:nvPr/>
        </p:nvSpPr>
        <p:spPr bwMode="auto">
          <a:xfrm>
            <a:off x="296782" y="1628776"/>
            <a:ext cx="3395479" cy="351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Book Antiqua"/>
              </a:rPr>
              <a:t>PROJ*: classified at attribute level</a:t>
            </a:r>
          </a:p>
        </p:txBody>
      </p:sp>
      <p:graphicFrame>
        <p:nvGraphicFramePr>
          <p:cNvPr id="74881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75912"/>
              </p:ext>
            </p:extLst>
          </p:nvPr>
        </p:nvGraphicFramePr>
        <p:xfrm>
          <a:off x="611188" y="4581525"/>
          <a:ext cx="8064500" cy="1152525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SL4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Instrumentation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DB Develop.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150000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Montreal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80" name="Text Box 128"/>
          <p:cNvSpPr txBox="1">
            <a:spLocks noChangeArrowheads="1"/>
          </p:cNvSpPr>
          <p:nvPr/>
        </p:nvSpPr>
        <p:spPr bwMode="auto">
          <a:xfrm>
            <a:off x="101932" y="4005263"/>
            <a:ext cx="5331907" cy="3519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Book Antiqua"/>
              </a:rPr>
              <a:t>PROJ* as seen by a subject with confidential clearance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3794BD-5D30-0B4F-8377-86387E992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5B721-90DD-D64D-BB2B-583E319F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2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Involves: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View management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Security control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Integrity </a:t>
            </a:r>
            <a:r>
              <a:rPr lang="en-US" dirty="0">
                <a:solidFill>
                  <a:schemeClr val="tx2"/>
                </a:solidFill>
              </a:rPr>
              <a:t>control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Objective 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Ensure that </a:t>
            </a:r>
            <a:r>
              <a:rPr lang="en-US" dirty="0">
                <a:solidFill>
                  <a:srgbClr val="FF0000"/>
                </a:solidFill>
              </a:rPr>
              <a:t>authorized</a:t>
            </a:r>
            <a:r>
              <a:rPr lang="en-US" dirty="0"/>
              <a:t> users perform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operations on the database, contributing to the maintenance of the database integrity.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Data Control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6A6F39-960C-6E4E-83D0-9898C0E9C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AF35F-4D0B-DD4B-99F7-A288BABC2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Access Control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problems in a distributed environment</a:t>
            </a:r>
          </a:p>
          <a:p>
            <a:pPr lvl="1"/>
            <a:r>
              <a:rPr lang="en-US" dirty="0"/>
              <a:t>Remote user authentication</a:t>
            </a:r>
          </a:p>
          <a:p>
            <a:pPr lvl="2"/>
            <a:r>
              <a:rPr lang="en-US" dirty="0"/>
              <a:t>Typically using a directory service</a:t>
            </a:r>
          </a:p>
          <a:p>
            <a:pPr lvl="3"/>
            <a:r>
              <a:rPr lang="en-US" dirty="0"/>
              <a:t>Should be replicated at some sites for availability</a:t>
            </a:r>
          </a:p>
          <a:p>
            <a:pPr lvl="1"/>
            <a:r>
              <a:rPr lang="en-US" dirty="0"/>
              <a:t>Management of DAC rules</a:t>
            </a:r>
          </a:p>
          <a:p>
            <a:pPr lvl="2"/>
            <a:r>
              <a:rPr lang="en-US" dirty="0"/>
              <a:t>Problem if users’ group can span multiple sites</a:t>
            </a:r>
          </a:p>
          <a:p>
            <a:pPr lvl="3"/>
            <a:r>
              <a:rPr lang="en-US" dirty="0"/>
              <a:t>Rules stored at some directory based on user groups location</a:t>
            </a:r>
          </a:p>
          <a:p>
            <a:pPr lvl="3"/>
            <a:r>
              <a:rPr lang="en-US" dirty="0"/>
              <a:t>Accessing rules may incur remote queries</a:t>
            </a:r>
          </a:p>
          <a:p>
            <a:pPr lvl="1"/>
            <a:r>
              <a:rPr lang="en-US" dirty="0"/>
              <a:t>Covert channels in MAC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A264ED-FD40-E24C-8F3B-9038A51F6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E22D-B0FB-4D45-A8DB-8996F907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6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Covert Channels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19256" cy="4968552"/>
          </a:xfrm>
        </p:spPr>
        <p:txBody>
          <a:bodyPr/>
          <a:lstStyle/>
          <a:p>
            <a:r>
              <a:rPr lang="en-US" dirty="0"/>
              <a:t>Indirect means to access unauthorized data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Consider a simple DDB with 2 sites: C (confidential) and S (secret)</a:t>
            </a:r>
          </a:p>
          <a:p>
            <a:pPr lvl="1"/>
            <a:r>
              <a:rPr lang="en-US" dirty="0"/>
              <a:t>Following the “no write down” rule, an update from a subject with secret clearance can only be sent to S</a:t>
            </a:r>
          </a:p>
          <a:p>
            <a:pPr lvl="1"/>
            <a:r>
              <a:rPr lang="en-US" dirty="0"/>
              <a:t>Following the “no read up” rule, a read query from the same subject can be sent to both C and S</a:t>
            </a:r>
          </a:p>
          <a:p>
            <a:pPr lvl="1"/>
            <a:r>
              <a:rPr lang="en-US" dirty="0"/>
              <a:t>But the query may contain secret information (e.g. in a select predicate), so is a potential covert channel</a:t>
            </a:r>
          </a:p>
          <a:p>
            <a:r>
              <a:rPr lang="en-US" dirty="0"/>
              <a:t>Solution: replicate part of the DB</a:t>
            </a:r>
          </a:p>
          <a:p>
            <a:pPr lvl="1"/>
            <a:r>
              <a:rPr lang="en-US" dirty="0"/>
              <a:t>So that a site at security level </a:t>
            </a:r>
            <a:r>
              <a:rPr lang="en-US" i="1" dirty="0"/>
              <a:t>L </a:t>
            </a:r>
            <a:r>
              <a:rPr lang="en-US" dirty="0"/>
              <a:t>contains all data that a subject at level </a:t>
            </a:r>
            <a:r>
              <a:rPr lang="en-US" i="1" dirty="0"/>
              <a:t>L</a:t>
            </a:r>
            <a:r>
              <a:rPr lang="en-US" dirty="0"/>
              <a:t> can access (e.g. S above would replicate the confidential data so it can entirely process secret queries)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17E2E3-8126-7448-ACFA-C4E931B5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F52B0-9E22-AA4D-A80A-492EF8A0F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6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Distributed Data Control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View management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 security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Semantic integrity control</a:t>
            </a:r>
          </a:p>
          <a:p>
            <a:pPr lvl="1"/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/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>
              <a:buClr>
                <a:srgbClr val="E78A5C">
                  <a:lumMod val="50000"/>
                </a:srgbClr>
              </a:buClr>
            </a:pPr>
            <a:endParaRPr lang="en-US" dirty="0">
              <a:solidFill>
                <a:srgbClr val="1771A9">
                  <a:alpha val="2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76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Integrity Control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/>
              <a:t>Maintain database </a:t>
            </a:r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 by enforcing a set of constraints defined on the database.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Structural constraints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Basic semantic properties inherent to a data model e.g., unique key constraint in relational model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Behavioral constraints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Regulate application behavior, e.g., dependencies in the relational model</a:t>
            </a:r>
          </a:p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Integrity constraint specification</a:t>
            </a:r>
          </a:p>
          <a:p>
            <a:pPr lvl="1"/>
            <a:r>
              <a:rPr lang="en-US" dirty="0"/>
              <a:t>Integrity constraint enforcement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FE3E8-CFEA-B44C-B64D-6CB42C986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A2666-EB3E-F044-9946-7D2BC722A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3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Integrity Control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Procedural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Control embedded in each application program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Declarative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Assertions in predicate calculus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Easy to define 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Definition of database consistency clear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But inefficient to check assertions for each update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Limit the search space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Decrease the number of data accesses/assertion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Preventive strategies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Checking at compile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F6D4E-9D0C-DD4E-B294-A8B7A5C12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63D42-11D9-2A45-9177-D1C9DF9D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504056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Predefined 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Century Schoolbook" charset="0"/>
              <a:buNone/>
            </a:pPr>
            <a:r>
              <a:rPr lang="en-US" dirty="0"/>
              <a:t>specify the more common constraints of the relational model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Not-null attribute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ENO </a:t>
            </a:r>
            <a:r>
              <a:rPr lang="en-US" b="1" dirty="0">
                <a:latin typeface="Courier" pitchFamily="2" charset="0"/>
              </a:rPr>
              <a:t>NOT NULL IN</a:t>
            </a:r>
            <a:r>
              <a:rPr lang="en-US" dirty="0">
                <a:latin typeface="Courier" pitchFamily="2" charset="0"/>
              </a:rPr>
              <a:t> EMP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Unique key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(ENO, PNO) </a:t>
            </a:r>
            <a:r>
              <a:rPr lang="en-US" b="1" dirty="0">
                <a:latin typeface="Courier" pitchFamily="2" charset="0"/>
              </a:rPr>
              <a:t>UNIQUE IN</a:t>
            </a:r>
            <a:r>
              <a:rPr lang="en-US" dirty="0">
                <a:latin typeface="Courier" pitchFamily="2" charset="0"/>
              </a:rPr>
              <a:t> ASG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Foreign key 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A key in a relation </a:t>
            </a:r>
            <a:r>
              <a:rPr lang="en-US" i="1" dirty="0"/>
              <a:t>R</a:t>
            </a:r>
            <a:r>
              <a:rPr lang="en-US" dirty="0"/>
              <a:t> is a foreign key if it is a primary key of another relation </a:t>
            </a:r>
            <a:r>
              <a:rPr lang="en-US" i="1" dirty="0"/>
              <a:t>S</a:t>
            </a:r>
            <a:r>
              <a:rPr lang="en-US" dirty="0"/>
              <a:t> and the existence of any of its values in </a:t>
            </a:r>
            <a:r>
              <a:rPr lang="en-US" i="1" dirty="0"/>
              <a:t>R</a:t>
            </a:r>
            <a:r>
              <a:rPr lang="en-US" dirty="0"/>
              <a:t> is dependent upon the existence of the same value in </a:t>
            </a:r>
            <a:r>
              <a:rPr lang="en-US" i="1" dirty="0"/>
              <a:t>S</a:t>
            </a:r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PNO </a:t>
            </a:r>
            <a:r>
              <a:rPr lang="en-US" b="1" dirty="0"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ASG </a:t>
            </a:r>
            <a:r>
              <a:rPr lang="en-US" b="1" dirty="0">
                <a:latin typeface="Courier" pitchFamily="2" charset="0"/>
              </a:rPr>
              <a:t>REFERENCES </a:t>
            </a:r>
            <a:r>
              <a:rPr lang="en-US" dirty="0">
                <a:latin typeface="Courier" pitchFamily="2" charset="0"/>
              </a:rPr>
              <a:t>PNO </a:t>
            </a:r>
            <a:r>
              <a:rPr lang="en-US" b="1" dirty="0"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PROJ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Functional dependency</a:t>
            </a:r>
            <a:endParaRPr lang="en-US" dirty="0"/>
          </a:p>
          <a:p>
            <a:pPr lvl="2" indent="0">
              <a:spcBef>
                <a:spcPct val="4000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ENO </a:t>
            </a:r>
            <a:r>
              <a:rPr lang="en-US" b="1" dirty="0">
                <a:latin typeface="Courier" pitchFamily="2" charset="0"/>
              </a:rPr>
              <a:t>IN</a:t>
            </a:r>
            <a:r>
              <a:rPr lang="en-US" dirty="0">
                <a:latin typeface="Courier" pitchFamily="2" charset="0"/>
              </a:rPr>
              <a:t> EMP </a:t>
            </a:r>
            <a:r>
              <a:rPr lang="en-US" b="1" dirty="0">
                <a:latin typeface="Courier" pitchFamily="2" charset="0"/>
              </a:rPr>
              <a:t>DETERMINES</a:t>
            </a:r>
            <a:r>
              <a:rPr lang="en-US" dirty="0">
                <a:latin typeface="Courier" pitchFamily="2" charset="0"/>
              </a:rPr>
              <a:t> ENAME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C000DF-B1F9-9243-BB5F-5E2FB1A5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DD0EC8-EB41-9E41-970F-B826D3850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9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Precompiled constraints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Express preconditions that must be satisfied by all </a:t>
            </a:r>
            <a:r>
              <a:rPr lang="en-US" dirty="0" err="1"/>
              <a:t>tuples</a:t>
            </a:r>
            <a:r>
              <a:rPr lang="en-US" dirty="0"/>
              <a:t> in a relation for a given update type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		(INSERT, DELETE, MODIFY)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NEW - ranges over new </a:t>
            </a:r>
            <a:r>
              <a:rPr lang="en-US" dirty="0" err="1"/>
              <a:t>tuples</a:t>
            </a:r>
            <a:r>
              <a:rPr lang="en-US" dirty="0"/>
              <a:t> to be inserted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	OLD  - ranges over old </a:t>
            </a:r>
            <a:r>
              <a:rPr lang="en-US" dirty="0" err="1"/>
              <a:t>tuples</a:t>
            </a:r>
            <a:r>
              <a:rPr lang="en-US" dirty="0"/>
              <a:t> to be deleted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Century Schoolbook" charset="0"/>
              <a:buNone/>
            </a:pPr>
            <a:r>
              <a:rPr lang="en-US" dirty="0"/>
              <a:t>General Form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CHECK ON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&lt;relation&gt; [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WHEN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&lt;update type&gt;] &lt;qualification&gt;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EC297C-5307-A54A-A15A-DDD78501A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2E674-3826-5C4F-A5B5-A85B632CB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8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Precompiled constraints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Domain constraint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</a:t>
            </a:r>
            <a:r>
              <a:rPr lang="en-US" b="1" dirty="0">
                <a:latin typeface="Courier" pitchFamily="2" charset="0"/>
              </a:rPr>
              <a:t>CHECK ON</a:t>
            </a:r>
            <a:r>
              <a:rPr lang="en-US" dirty="0">
                <a:latin typeface="Courier" pitchFamily="2" charset="0"/>
              </a:rPr>
              <a:t> PROJ (BUDGET≥500000 </a:t>
            </a:r>
            <a:r>
              <a:rPr lang="en-US" b="1" dirty="0">
                <a:latin typeface="Courier" pitchFamily="2" charset="0"/>
              </a:rPr>
              <a:t>AND</a:t>
            </a:r>
            <a:r>
              <a:rPr lang="en-US" dirty="0">
                <a:latin typeface="Courier" pitchFamily="2" charset="0"/>
              </a:rPr>
              <a:t> BUDGET≤1000000)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Domain constraint on deletion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</a:t>
            </a:r>
            <a:r>
              <a:rPr lang="en-US" b="1" dirty="0">
                <a:latin typeface="Courier" pitchFamily="2" charset="0"/>
              </a:rPr>
              <a:t>CHECK ON</a:t>
            </a:r>
            <a:r>
              <a:rPr lang="en-US" dirty="0">
                <a:latin typeface="Courier" pitchFamily="2" charset="0"/>
              </a:rPr>
              <a:t> PROJ </a:t>
            </a:r>
            <a:r>
              <a:rPr lang="en-US" b="1" dirty="0">
                <a:latin typeface="Courier" pitchFamily="2" charset="0"/>
              </a:rPr>
              <a:t>WHEN DELETE</a:t>
            </a:r>
            <a:r>
              <a:rPr lang="en-US" dirty="0">
                <a:latin typeface="Courier" pitchFamily="2" charset="0"/>
              </a:rPr>
              <a:t> (BUDGET = 0)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>
                <a:solidFill>
                  <a:schemeClr val="tx2"/>
                </a:solidFill>
              </a:rPr>
              <a:t>Transition constraint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100000"/>
              </a:spcBef>
              <a:buFont typeface="Monotype Sorts" charset="2"/>
              <a:buNone/>
            </a:pPr>
            <a:r>
              <a:rPr lang="en-US" b="1" dirty="0"/>
              <a:t>	</a:t>
            </a:r>
            <a:r>
              <a:rPr lang="en-US" b="1" dirty="0">
                <a:latin typeface="Courier" pitchFamily="2" charset="0"/>
              </a:rPr>
              <a:t>CHECK ON</a:t>
            </a:r>
            <a:r>
              <a:rPr lang="en-US" dirty="0">
                <a:latin typeface="Courier" pitchFamily="2" charset="0"/>
              </a:rPr>
              <a:t> PROJ (</a:t>
            </a:r>
            <a:r>
              <a:rPr lang="en-US" b="1" dirty="0"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.BUDGET &gt; </a:t>
            </a:r>
            <a:r>
              <a:rPr lang="en-US" b="1" dirty="0">
                <a:latin typeface="Courier" pitchFamily="2" charset="0"/>
              </a:rPr>
              <a:t>OLD</a:t>
            </a:r>
            <a:r>
              <a:rPr lang="en-US" dirty="0">
                <a:latin typeface="Courier" pitchFamily="2" charset="0"/>
              </a:rPr>
              <a:t>.BUDGET </a:t>
            </a:r>
            <a:r>
              <a:rPr lang="en-US" b="1" dirty="0">
                <a:latin typeface="Courier" pitchFamily="2" charset="0"/>
              </a:rPr>
              <a:t>AND</a:t>
            </a:r>
            <a:r>
              <a:rPr lang="en-US" dirty="0">
                <a:latin typeface="Courier" pitchFamily="2" charset="0"/>
              </a:rPr>
              <a:t> 				</a:t>
            </a:r>
            <a:r>
              <a:rPr lang="en-US" b="1" dirty="0"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.PNO = </a:t>
            </a:r>
            <a:r>
              <a:rPr lang="en-US" b="1" dirty="0">
                <a:latin typeface="Courier" pitchFamily="2" charset="0"/>
              </a:rPr>
              <a:t>OLD</a:t>
            </a:r>
            <a:r>
              <a:rPr lang="en-US" dirty="0">
                <a:latin typeface="Courier" pitchFamily="2" charset="0"/>
              </a:rPr>
              <a:t>.PNO)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FA3F46-6860-F545-92B0-52567C262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EE9DE8-C225-EF47-B4AD-C1C61EF60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7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Constraint Specification Language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542971" algn="l"/>
                <a:tab pos="2114442" algn="l"/>
              </a:tabLst>
            </a:pPr>
            <a:r>
              <a:rPr lang="en-US" dirty="0">
                <a:solidFill>
                  <a:srgbClr val="FF0000"/>
                </a:solidFill>
              </a:rPr>
              <a:t>General constraints</a:t>
            </a:r>
          </a:p>
          <a:p>
            <a:pPr lvl="1">
              <a:buNone/>
              <a:tabLst>
                <a:tab pos="1542971" algn="l"/>
                <a:tab pos="2114442" algn="l"/>
              </a:tabLst>
            </a:pPr>
            <a:r>
              <a:rPr lang="en-US" dirty="0"/>
              <a:t>	Constraints that must always be true. Formulae of </a:t>
            </a:r>
            <a:r>
              <a:rPr lang="en-US" dirty="0" err="1"/>
              <a:t>tuple</a:t>
            </a:r>
            <a:r>
              <a:rPr lang="en-US" dirty="0"/>
              <a:t> relational calculus where all variables are quantified. </a:t>
            </a:r>
          </a:p>
          <a:p>
            <a:pPr lvl="1">
              <a:buNone/>
              <a:tabLst>
                <a:tab pos="1542971" algn="l"/>
                <a:tab pos="2114442" algn="l"/>
              </a:tabLst>
            </a:pPr>
            <a:r>
              <a:rPr lang="en-US" dirty="0"/>
              <a:t>General Form</a:t>
            </a:r>
          </a:p>
          <a:p>
            <a:pPr lvl="2">
              <a:buNone/>
              <a:tabLst>
                <a:tab pos="1542971" algn="l"/>
                <a:tab pos="2114442" algn="l"/>
              </a:tabLst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CHECK ON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&lt;variable&gt;:&lt;relation&gt;,(&lt;qualification&gt;)</a:t>
            </a:r>
          </a:p>
          <a:p>
            <a:pPr lvl="1">
              <a:tabLst>
                <a:tab pos="1542971" algn="l"/>
                <a:tab pos="2114442" algn="l"/>
              </a:tabLst>
            </a:pPr>
            <a:r>
              <a:rPr lang="en-US" dirty="0">
                <a:solidFill>
                  <a:schemeClr val="tx2"/>
                </a:solidFill>
              </a:rPr>
              <a:t>Functional dependency</a:t>
            </a:r>
            <a:endParaRPr lang="en-US" dirty="0"/>
          </a:p>
          <a:p>
            <a:pPr lvl="2">
              <a:buNone/>
              <a:tabLst>
                <a:tab pos="1542971" algn="l"/>
                <a:tab pos="2114442" algn="l"/>
              </a:tabLst>
            </a:pPr>
            <a:r>
              <a:rPr lang="en-US" b="1" dirty="0"/>
              <a:t>	</a:t>
            </a:r>
            <a:r>
              <a:rPr lang="en-US" b="1" dirty="0">
                <a:latin typeface="Courier" pitchFamily="2" charset="0"/>
              </a:rPr>
              <a:t>CHECK ON</a:t>
            </a:r>
            <a:r>
              <a:rPr lang="en-US" dirty="0">
                <a:latin typeface="Courier" pitchFamily="2" charset="0"/>
              </a:rPr>
              <a:t> e1:EMP, e2:EMP</a:t>
            </a:r>
          </a:p>
          <a:p>
            <a:pPr lvl="2">
              <a:buNone/>
              <a:tabLst>
                <a:tab pos="1542971" algn="l"/>
                <a:tab pos="2114442" algn="l"/>
              </a:tabLst>
            </a:pPr>
            <a:r>
              <a:rPr lang="en-US" dirty="0">
                <a:latin typeface="Courier" pitchFamily="2" charset="0"/>
              </a:rPr>
              <a:t>		(e1.ENAME = e2.ENAME </a:t>
            </a:r>
            <a:r>
              <a:rPr lang="en-US" b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e1.ENO = e2.ENO)</a:t>
            </a:r>
          </a:p>
          <a:p>
            <a:pPr lvl="1">
              <a:tabLst>
                <a:tab pos="1542971" algn="l"/>
                <a:tab pos="2114442" algn="l"/>
              </a:tabLst>
            </a:pPr>
            <a:r>
              <a:rPr lang="en-US" dirty="0">
                <a:solidFill>
                  <a:schemeClr val="tx2"/>
                </a:solidFill>
              </a:rPr>
              <a:t>Constraint with aggregate function</a:t>
            </a:r>
          </a:p>
          <a:p>
            <a:pPr lvl="2">
              <a:buNone/>
              <a:tabLst>
                <a:tab pos="1542971" algn="l"/>
                <a:tab pos="2114442" algn="l"/>
              </a:tabLst>
            </a:pPr>
            <a:r>
              <a:rPr lang="en-US" b="1" dirty="0"/>
              <a:t>	</a:t>
            </a:r>
            <a:r>
              <a:rPr lang="en-US" b="1" dirty="0">
                <a:latin typeface="Courier" pitchFamily="2" charset="0"/>
              </a:rPr>
              <a:t>CHECK ON </a:t>
            </a:r>
            <a:r>
              <a:rPr lang="en-US" dirty="0">
                <a:latin typeface="Courier" pitchFamily="2" charset="0"/>
              </a:rPr>
              <a:t>g:ASG, j:PROJ</a:t>
            </a:r>
          </a:p>
          <a:p>
            <a:pPr lvl="2">
              <a:buNone/>
              <a:tabLst>
                <a:tab pos="1542971" algn="l"/>
                <a:tab pos="2114442" algn="l"/>
              </a:tabLst>
            </a:pPr>
            <a:r>
              <a:rPr lang="en-US" dirty="0">
                <a:latin typeface="Courier" pitchFamily="2" charset="0"/>
              </a:rPr>
              <a:t>		(</a:t>
            </a:r>
            <a:r>
              <a:rPr lang="en-US" b="1" dirty="0">
                <a:latin typeface="Courier" pitchFamily="2" charset="0"/>
              </a:rPr>
              <a:t>SUM</a:t>
            </a:r>
            <a:r>
              <a:rPr lang="en-US" dirty="0">
                <a:latin typeface="Courier" pitchFamily="2" charset="0"/>
              </a:rPr>
              <a:t>(g.DUR </a:t>
            </a:r>
            <a:r>
              <a:rPr lang="en-US" b="1" dirty="0">
                <a:latin typeface="Courier" pitchFamily="2" charset="0"/>
              </a:rPr>
              <a:t>WHERE</a:t>
            </a:r>
            <a:r>
              <a:rPr lang="en-US" dirty="0">
                <a:latin typeface="Courier" pitchFamily="2" charset="0"/>
              </a:rPr>
              <a:t> g.PNO = j.PNO) &lt; 100 </a:t>
            </a:r>
            <a:r>
              <a:rPr lang="en-US" b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lvl="2">
              <a:buNone/>
              <a:tabLst>
                <a:tab pos="1542971" algn="l"/>
                <a:tab pos="2114442" algn="l"/>
              </a:tabLst>
            </a:pPr>
            <a:r>
              <a:rPr lang="en-US" dirty="0">
                <a:latin typeface="Courier" pitchFamily="2" charset="0"/>
              </a:rPr>
              <a:t>			</a:t>
            </a:r>
            <a:r>
              <a:rPr lang="en-US" dirty="0" err="1">
                <a:latin typeface="Courier" pitchFamily="2" charset="0"/>
              </a:rPr>
              <a:t>j.PNAME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Courier New"/>
              </a:rPr>
              <a:t>"</a:t>
            </a:r>
            <a:r>
              <a:rPr lang="en-US" dirty="0">
                <a:latin typeface="Courier" pitchFamily="2" charset="0"/>
              </a:rPr>
              <a:t>CAD/CAM</a:t>
            </a:r>
            <a:r>
              <a:rPr lang="en-US" dirty="0">
                <a:latin typeface="Courier New"/>
              </a:rPr>
              <a:t>"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64F9C4-A139-274C-9DBA-0998B32D7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7D5E2-21DF-3F44-80F4-AA598ADD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4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Integrity Enforcement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2"/>
              <a:buNone/>
            </a:pPr>
            <a:r>
              <a:rPr lang="en-US" dirty="0"/>
              <a:t>Two methods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Detection</a:t>
            </a:r>
            <a:endParaRPr lang="en-US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Execute update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endParaRPr lang="en-US" i="1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If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is inconsistent then</a:t>
            </a:r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if possible: compensate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i="1" baseline="30000" dirty="0"/>
              <a:t>’</a:t>
            </a:r>
            <a:endParaRPr lang="en-US" i="1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else</a:t>
            </a:r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		undo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Preventive</a:t>
            </a:r>
            <a:endParaRPr lang="en-US" dirty="0"/>
          </a:p>
          <a:p>
            <a:pPr lvl="1">
              <a:lnSpc>
                <a:spcPct val="100000"/>
              </a:lnSpc>
              <a:buFont typeface="Century Schoolbook" charset="0"/>
              <a:buNone/>
            </a:pPr>
            <a:r>
              <a:rPr lang="en-US" dirty="0"/>
              <a:t>Execute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only if </a:t>
            </a:r>
            <a:r>
              <a:rPr lang="en-US" i="1" dirty="0"/>
              <a:t>D</a:t>
            </a:r>
            <a:r>
              <a:rPr lang="en-US" i="1" baseline="-25000" dirty="0"/>
              <a:t>u</a:t>
            </a:r>
            <a:r>
              <a:rPr lang="en-US" dirty="0"/>
              <a:t> will be consistent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valid programs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valid states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FF1D12-D2A5-554F-B045-8E4C64C4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63090-9831-5C4C-A641-25227A28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Distributed Data Control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View management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Data security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Semantic integrity control</a:t>
            </a:r>
          </a:p>
          <a:p>
            <a:pPr lvl="1">
              <a:buClr>
                <a:srgbClr val="E78A5C">
                  <a:lumMod val="50000"/>
                </a:srgbClr>
              </a:buClr>
            </a:pPr>
            <a:endParaRPr lang="en-US" dirty="0">
              <a:solidFill>
                <a:srgbClr val="1771A9">
                  <a:alpha val="2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518864" y="1340768"/>
            <a:ext cx="8229600" cy="4530725"/>
          </a:xfrm>
          <a:noFill/>
          <a:ln/>
        </p:spPr>
        <p:txBody>
          <a:bodyPr/>
          <a:lstStyle/>
          <a:p>
            <a:r>
              <a:rPr lang="en-US" dirty="0"/>
              <a:t>Preventive</a:t>
            </a:r>
          </a:p>
          <a:p>
            <a:r>
              <a:rPr lang="en-US" dirty="0"/>
              <a:t>Add the assertion qualification to the update query</a:t>
            </a:r>
          </a:p>
          <a:p>
            <a:r>
              <a:rPr lang="en-US" dirty="0"/>
              <a:t>Only applicable to tuple calculus formulae with universally quantified variables</a:t>
            </a: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UPDATE	</a:t>
            </a:r>
            <a:r>
              <a:rPr lang="en-US" dirty="0">
                <a:latin typeface="Courier New"/>
              </a:rPr>
              <a:t>PROJ</a:t>
            </a: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SET	</a:t>
            </a:r>
            <a:r>
              <a:rPr lang="en-US" dirty="0">
                <a:latin typeface="Courier New"/>
              </a:rPr>
              <a:t>BUDGET = BUDGET*1.1</a:t>
            </a: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PNAME = "CAD/CAM"</a:t>
            </a:r>
            <a:endParaRPr lang="en-US" dirty="0"/>
          </a:p>
          <a:p>
            <a:pPr lvl="4">
              <a:buFontTx/>
              <a:buNone/>
            </a:pPr>
            <a:r>
              <a:rPr lang="en-US" sz="1969" dirty="0">
                <a:latin typeface="Symbol" pitchFamily="18" charset="2"/>
              </a:rPr>
              <a:t>	</a:t>
            </a:r>
            <a:endParaRPr lang="en-US" dirty="0">
              <a:latin typeface="Symbol" pitchFamily="18" charset="2"/>
            </a:endParaRP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UPDATE</a:t>
            </a:r>
            <a:r>
              <a:rPr lang="en-US" dirty="0">
                <a:latin typeface="Courier New"/>
              </a:rPr>
              <a:t>	PROJ</a:t>
            </a: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SET</a:t>
            </a:r>
            <a:r>
              <a:rPr lang="en-US" dirty="0">
                <a:latin typeface="Courier New"/>
              </a:rPr>
              <a:t>	BUDGET = BUDGET*1.1</a:t>
            </a: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PNAME = "CAD/CAM"</a:t>
            </a: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AND	NEW</a:t>
            </a:r>
            <a:r>
              <a:rPr lang="en-US" dirty="0">
                <a:latin typeface="Courier New"/>
              </a:rPr>
              <a:t>.BUDGET ≥ 500000</a:t>
            </a:r>
          </a:p>
          <a:p>
            <a:pPr lvl="2">
              <a:buNone/>
              <a:tabLst>
                <a:tab pos="1928744" algn="l"/>
              </a:tabLst>
            </a:pPr>
            <a:r>
              <a:rPr lang="en-US" b="1" dirty="0">
                <a:latin typeface="Courier New"/>
              </a:rPr>
              <a:t>AND	NEW</a:t>
            </a:r>
            <a:r>
              <a:rPr lang="en-US" dirty="0">
                <a:latin typeface="Courier New"/>
              </a:rPr>
              <a:t>.BUDGET ≤ 1000000</a:t>
            </a:r>
          </a:p>
        </p:txBody>
      </p:sp>
      <p:sp>
        <p:nvSpPr>
          <p:cNvPr id="4" name="Flèche vers le bas 3"/>
          <p:cNvSpPr/>
          <p:nvPr/>
        </p:nvSpPr>
        <p:spPr bwMode="auto">
          <a:xfrm>
            <a:off x="3059832" y="4005064"/>
            <a:ext cx="288032" cy="434298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fr-FR" sz="2109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66F09-A1BF-154D-8321-48D6794B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CD38F-49CE-9F48-9F2A-C15467292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9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382000" cy="4914900"/>
          </a:xfrm>
          <a:noFill/>
          <a:ln/>
        </p:spPr>
        <p:txBody>
          <a:bodyPr/>
          <a:lstStyle/>
          <a:p>
            <a:pPr>
              <a:buNone/>
              <a:tabLst>
                <a:tab pos="857206" algn="l"/>
                <a:tab pos="1542971" algn="l"/>
              </a:tabLst>
            </a:pPr>
            <a:r>
              <a:rPr lang="en-US" dirty="0"/>
              <a:t>Triple (</a:t>
            </a:r>
            <a:r>
              <a:rPr lang="en-US" i="1" dirty="0"/>
              <a:t>R,T,C</a:t>
            </a:r>
            <a:r>
              <a:rPr lang="en-US" dirty="0"/>
              <a:t>) where</a:t>
            </a:r>
          </a:p>
          <a:p>
            <a:pPr>
              <a:spcBef>
                <a:spcPct val="15000"/>
              </a:spcBef>
              <a:buNone/>
              <a:tabLst>
                <a:tab pos="857206" algn="l"/>
                <a:tab pos="1542971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dirty="0"/>
              <a:t>		relation</a:t>
            </a:r>
          </a:p>
          <a:p>
            <a:pPr>
              <a:spcBef>
                <a:spcPct val="15000"/>
              </a:spcBef>
              <a:buNone/>
              <a:tabLst>
                <a:tab pos="857206" algn="l"/>
                <a:tab pos="1542971" algn="l"/>
              </a:tabLst>
            </a:pPr>
            <a:r>
              <a:rPr lang="en-US" dirty="0"/>
              <a:t>		</a:t>
            </a:r>
            <a:r>
              <a:rPr lang="en-US" i="1" dirty="0"/>
              <a:t>T</a:t>
            </a:r>
            <a:r>
              <a:rPr lang="en-US" dirty="0"/>
              <a:t>		update type (insert, delete, modify)</a:t>
            </a:r>
          </a:p>
          <a:p>
            <a:pPr>
              <a:spcBef>
                <a:spcPct val="15000"/>
              </a:spcBef>
              <a:buNone/>
              <a:tabLst>
                <a:tab pos="857206" algn="l"/>
                <a:tab pos="1542971" algn="l"/>
              </a:tabLst>
            </a:pPr>
            <a:r>
              <a:rPr lang="en-US" dirty="0"/>
              <a:t>		</a:t>
            </a:r>
            <a:r>
              <a:rPr lang="en-US" i="1" dirty="0"/>
              <a:t>C</a:t>
            </a:r>
            <a:r>
              <a:rPr lang="en-US" dirty="0"/>
              <a:t>		assertion on differential relations</a:t>
            </a:r>
          </a:p>
          <a:p>
            <a:pPr>
              <a:buNone/>
              <a:tabLst>
                <a:tab pos="857206" algn="l"/>
                <a:tab pos="1542971" algn="l"/>
              </a:tabLst>
            </a:pPr>
            <a:r>
              <a:rPr lang="en-US" dirty="0"/>
              <a:t>Example: </a:t>
            </a:r>
            <a:r>
              <a:rPr lang="en-US" dirty="0">
                <a:solidFill>
                  <a:schemeClr val="tx2"/>
                </a:solidFill>
              </a:rPr>
              <a:t>Foreign key assertion</a:t>
            </a:r>
            <a:endParaRPr lang="en-US" dirty="0"/>
          </a:p>
          <a:p>
            <a:pPr marL="633381" lvl="1" indent="-233351">
              <a:buNone/>
              <a:tabLst>
                <a:tab pos="857206" algn="l"/>
                <a:tab pos="1542971" algn="l"/>
              </a:tabLst>
            </a:pPr>
            <a:r>
              <a:rPr lang="en-US" dirty="0">
                <a:latin typeface="Symbol" pitchFamily="18" charset="2"/>
              </a:rPr>
              <a:t>	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dirty="0"/>
              <a:t>g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ASG, </a:t>
            </a:r>
            <a:r>
              <a:rPr lang="en-US" dirty="0">
                <a:latin typeface="Symbol" pitchFamily="18" charset="2"/>
                <a:sym typeface="Symbol"/>
              </a:rPr>
              <a:t></a:t>
            </a:r>
            <a:r>
              <a:rPr lang="en-US" dirty="0"/>
              <a:t>j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PROJ :  g.PNO = j.PNO</a:t>
            </a:r>
          </a:p>
          <a:p>
            <a:pPr marL="242210" lvl="1" indent="-233280">
              <a:buNone/>
              <a:tabLst>
                <a:tab pos="857206" algn="l"/>
                <a:tab pos="1542971" algn="l"/>
              </a:tabLst>
            </a:pPr>
            <a:r>
              <a:rPr lang="en-US" dirty="0">
                <a:solidFill>
                  <a:srgbClr val="FF0000"/>
                </a:solidFill>
              </a:rPr>
              <a:t>Compiled assertions:</a:t>
            </a:r>
          </a:p>
          <a:p>
            <a:pPr marL="976263" lvl="2">
              <a:buNone/>
              <a:tabLst>
                <a:tab pos="857206" algn="l"/>
                <a:tab pos="1542971" algn="l"/>
              </a:tabLst>
            </a:pPr>
            <a:r>
              <a:rPr lang="en-US" dirty="0"/>
              <a:t>	(ASG, </a:t>
            </a:r>
            <a:r>
              <a:rPr lang="en-US" b="1" dirty="0"/>
              <a:t>INSERT</a:t>
            </a:r>
            <a:r>
              <a:rPr lang="en-US" dirty="0"/>
              <a:t>, C1), (PROJ, </a:t>
            </a:r>
            <a:r>
              <a:rPr lang="en-US" b="1" dirty="0"/>
              <a:t>DELETE</a:t>
            </a:r>
            <a:r>
              <a:rPr lang="en-US" dirty="0"/>
              <a:t>, C2), (PROJ, </a:t>
            </a:r>
            <a:r>
              <a:rPr lang="en-US" b="1" dirty="0"/>
              <a:t>MODIFY</a:t>
            </a:r>
            <a:r>
              <a:rPr lang="en-US" dirty="0"/>
              <a:t>, C3)</a:t>
            </a:r>
          </a:p>
          <a:p>
            <a:pPr marL="398473" lvl="1" indent="-233280">
              <a:buNone/>
              <a:tabLst>
                <a:tab pos="857206" algn="l"/>
                <a:tab pos="1542971" algn="l"/>
              </a:tabLst>
            </a:pPr>
            <a:r>
              <a:rPr lang="en-US" dirty="0"/>
              <a:t>	where</a:t>
            </a:r>
          </a:p>
          <a:p>
            <a:pPr marL="976263" lvl="2">
              <a:buNone/>
              <a:tabLst>
                <a:tab pos="857206" algn="l"/>
                <a:tab pos="1542971" algn="l"/>
              </a:tabLst>
            </a:pPr>
            <a:r>
              <a:rPr lang="en-US" dirty="0"/>
              <a:t>	C1: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ASG+   </a:t>
            </a:r>
            <a:r>
              <a:rPr lang="en-US" dirty="0">
                <a:latin typeface="Symbol" pitchFamily="18" charset="2"/>
                <a:sym typeface="Symbol"/>
              </a:rPr>
              <a:t></a:t>
            </a:r>
            <a:r>
              <a:rPr lang="en-US" dirty="0"/>
              <a:t>j </a:t>
            </a:r>
            <a:r>
              <a:rPr lang="en-US" dirty="0">
                <a:latin typeface="Symbol" pitchFamily="18" charset="2"/>
                <a:sym typeface="Symbol"/>
              </a:rPr>
              <a:t> </a:t>
            </a:r>
            <a:r>
              <a:rPr lang="en-US" dirty="0"/>
              <a:t>PROJ: NEW.PNO = j.PNO</a:t>
            </a:r>
          </a:p>
          <a:p>
            <a:pPr marL="976263" lvl="2">
              <a:buNone/>
              <a:tabLst>
                <a:tab pos="857206" algn="l"/>
                <a:tab pos="1542971" algn="l"/>
              </a:tabLst>
            </a:pPr>
            <a:r>
              <a:rPr lang="en-US" dirty="0"/>
              <a:t>	C2: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dirty="0"/>
              <a:t>g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ASG, 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b="1" dirty="0"/>
              <a:t>OLD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PROJ</a:t>
            </a:r>
            <a:r>
              <a:rPr lang="en-US" baseline="30000" dirty="0"/>
              <a:t>-</a:t>
            </a:r>
            <a:r>
              <a:rPr lang="en-US" dirty="0"/>
              <a:t> : g.PNO ≠ </a:t>
            </a:r>
            <a:r>
              <a:rPr lang="en-US" b="1" dirty="0"/>
              <a:t>OLD</a:t>
            </a:r>
            <a:r>
              <a:rPr lang="en-US" dirty="0"/>
              <a:t>.PNO</a:t>
            </a:r>
          </a:p>
          <a:p>
            <a:pPr marL="976263" lvl="2">
              <a:buNone/>
              <a:tabLst>
                <a:tab pos="857206" algn="l"/>
                <a:tab pos="1542971" algn="l"/>
              </a:tabLst>
            </a:pPr>
            <a:r>
              <a:rPr lang="en-US" dirty="0"/>
              <a:t>	C3: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dirty="0"/>
              <a:t>g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/>
              <a:t> ASG, </a:t>
            </a:r>
            <a:r>
              <a:rPr lang="en-US" dirty="0">
                <a:latin typeface="Symbol" pitchFamily="18" charset="2"/>
                <a:sym typeface="Symbol"/>
              </a:rPr>
              <a:t></a:t>
            </a:r>
            <a:r>
              <a:rPr lang="en-US" b="1" dirty="0"/>
              <a:t>OLD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  </a:t>
            </a:r>
            <a:r>
              <a:rPr lang="en-US" dirty="0"/>
              <a:t>PROJ</a:t>
            </a:r>
            <a:r>
              <a:rPr lang="en-US" baseline="30000" dirty="0"/>
              <a:t>-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  <a:sym typeface="Symbol"/>
              </a:rPr>
              <a:t>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 </a:t>
            </a:r>
            <a:r>
              <a:rPr lang="en-US" dirty="0"/>
              <a:t>PROJ</a:t>
            </a:r>
            <a:r>
              <a:rPr lang="en-US" baseline="30000" dirty="0"/>
              <a:t>+</a:t>
            </a:r>
            <a:r>
              <a:rPr lang="en-US" dirty="0"/>
              <a:t>:  </a:t>
            </a:r>
          </a:p>
          <a:p>
            <a:pPr marL="976263" lvl="2">
              <a:buNone/>
              <a:tabLst>
                <a:tab pos="857206" algn="l"/>
                <a:tab pos="1542971" algn="l"/>
              </a:tabLst>
            </a:pPr>
            <a:r>
              <a:rPr lang="en-US" dirty="0"/>
              <a:t>			g.PNO ≠</a:t>
            </a:r>
            <a:r>
              <a:rPr lang="en-US" b="1" dirty="0"/>
              <a:t>OLD</a:t>
            </a:r>
            <a:r>
              <a:rPr lang="en-US" dirty="0"/>
              <a:t>.PNO OR </a:t>
            </a:r>
            <a:r>
              <a:rPr lang="en-US" b="1" dirty="0"/>
              <a:t>OLD</a:t>
            </a:r>
            <a:r>
              <a:rPr lang="en-US" dirty="0"/>
              <a:t>.PNO = </a:t>
            </a:r>
            <a:r>
              <a:rPr lang="en-US" b="1" dirty="0"/>
              <a:t>NEW</a:t>
            </a:r>
            <a:r>
              <a:rPr lang="en-US" dirty="0"/>
              <a:t>.PNO</a:t>
            </a:r>
          </a:p>
          <a:p>
            <a:pPr>
              <a:tabLst>
                <a:tab pos="857206" algn="l"/>
                <a:tab pos="1542971" algn="l"/>
              </a:tabLst>
            </a:pPr>
            <a:endParaRPr lang="en-US" sz="1828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Compiled Assertions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FB1E17-DF49-E648-951B-3F8E32D53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4BC037-0040-8743-B044-D9E6EDC31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0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and update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contains </a:t>
            </a:r>
            <a:r>
              <a:rPr lang="en-US" dirty="0" err="1"/>
              <a:t>tuples</a:t>
            </a:r>
            <a:r>
              <a:rPr lang="en-US" dirty="0"/>
              <a:t> inserted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 contains </a:t>
            </a:r>
            <a:r>
              <a:rPr lang="en-US" dirty="0" err="1"/>
              <a:t>tuples</a:t>
            </a:r>
            <a:r>
              <a:rPr lang="en-US" dirty="0"/>
              <a:t> deleted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endParaRPr lang="en-US" dirty="0"/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Type of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empty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empty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modify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 </a:t>
            </a:r>
            <a:r>
              <a:rPr lang="en-US" dirty="0">
                <a:sym typeface="Symbol"/>
              </a:rPr>
              <a:t> </a:t>
            </a:r>
            <a:r>
              <a:rPr lang="en-US" dirty="0"/>
              <a:t>(</a:t>
            </a:r>
            <a:r>
              <a:rPr lang="en-US" i="1" dirty="0"/>
              <a:t>R – R</a:t>
            </a:r>
            <a:r>
              <a:rPr lang="en-US" baseline="30000" dirty="0"/>
              <a:t>-</a:t>
            </a:r>
            <a:r>
              <a:rPr 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DE30A-B754-E74F-8D78-736990A68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A9385-45F9-DA41-8474-4CCF584B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7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518864" y="1196752"/>
            <a:ext cx="8229600" cy="4530725"/>
          </a:xfrm>
          <a:noFill/>
          <a:ln/>
        </p:spPr>
        <p:txBody>
          <a:bodyPr/>
          <a:lstStyle/>
          <a:p>
            <a:pPr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dirty="0"/>
              <a:t>Algorithm:</a:t>
            </a:r>
          </a:p>
          <a:p>
            <a:pPr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dirty="0">
                <a:solidFill>
                  <a:srgbClr val="FF0000"/>
                </a:solidFill>
              </a:rPr>
              <a:t>Input:</a:t>
            </a:r>
            <a:r>
              <a:rPr lang="en-US" dirty="0"/>
              <a:t>	Relation </a:t>
            </a:r>
            <a:r>
              <a:rPr lang="en-US" i="1" dirty="0"/>
              <a:t>R</a:t>
            </a:r>
            <a:r>
              <a:rPr lang="en-US" dirty="0"/>
              <a:t>, update </a:t>
            </a:r>
            <a:r>
              <a:rPr lang="en-US" i="1" dirty="0"/>
              <a:t>u</a:t>
            </a:r>
            <a:r>
              <a:rPr lang="en-US" dirty="0"/>
              <a:t>, compiled assertion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	Generate differential relations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–</a:t>
            </a:r>
          </a:p>
          <a:p>
            <a:pPr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	Retrieve the </a:t>
            </a:r>
            <a:r>
              <a:rPr lang="en-US" dirty="0" err="1"/>
              <a:t>tuples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–</a:t>
            </a:r>
            <a:r>
              <a:rPr lang="en-US" dirty="0"/>
              <a:t> which </a:t>
            </a:r>
            <a:r>
              <a:rPr lang="en-US" b="1" dirty="0"/>
              <a:t>do not </a:t>
            </a:r>
            <a:r>
              <a:rPr lang="en-US" dirty="0"/>
              <a:t>satisfy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	If retrieval is not successful, then the assertion is valid.</a:t>
            </a:r>
          </a:p>
          <a:p>
            <a:pPr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dirty="0"/>
              <a:t>Example :</a:t>
            </a:r>
          </a:p>
          <a:p>
            <a:pPr lvl="1"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i="1" dirty="0"/>
              <a:t>u</a:t>
            </a:r>
            <a:r>
              <a:rPr lang="en-US" dirty="0"/>
              <a:t> is delete on J. Enforcing (EMP, DELETE, C2) :</a:t>
            </a:r>
          </a:p>
          <a:p>
            <a:pPr lvl="2"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i="1" dirty="0"/>
              <a:t>retrieve all</a:t>
            </a:r>
            <a:r>
              <a:rPr lang="en-US" dirty="0"/>
              <a:t> tuples of EMP</a:t>
            </a:r>
            <a:r>
              <a:rPr lang="en-US" baseline="30000" dirty="0"/>
              <a:t>-</a:t>
            </a:r>
          </a:p>
          <a:p>
            <a:pPr lvl="2"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i="1" dirty="0"/>
              <a:t>into</a:t>
            </a:r>
            <a:r>
              <a:rPr lang="en-US" dirty="0"/>
              <a:t> RESULT</a:t>
            </a:r>
          </a:p>
          <a:p>
            <a:pPr lvl="2"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i="1" dirty="0"/>
              <a:t>where</a:t>
            </a:r>
            <a:r>
              <a:rPr lang="en-US" dirty="0"/>
              <a:t> not(C2)</a:t>
            </a:r>
          </a:p>
          <a:p>
            <a:pPr lvl="1">
              <a:spcBef>
                <a:spcPct val="15000"/>
              </a:spcBef>
              <a:buNone/>
              <a:tabLst>
                <a:tab pos="1142942" algn="l"/>
              </a:tabLst>
            </a:pPr>
            <a:r>
              <a:rPr lang="en-US" dirty="0"/>
              <a:t>If RESULT = </a:t>
            </a:r>
            <a:r>
              <a:rPr lang="en-US" dirty="0">
                <a:latin typeface="Symbol" pitchFamily="18" charset="2"/>
              </a:rPr>
              <a:t>{}</a:t>
            </a:r>
            <a:r>
              <a:rPr lang="en-US" dirty="0"/>
              <a:t>, the assertion is verified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01D4F6-6ADA-1742-8117-F34BBD569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6EDED-299E-8E45-B11D-5C58B9430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3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Problems: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Definition of constraints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Consideration for fragments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Where to store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Replication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Non-replicated : fragments</a:t>
            </a:r>
          </a:p>
          <a:p>
            <a:pPr lvl="1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Enforcement</a:t>
            </a:r>
          </a:p>
          <a:p>
            <a:pPr lvl="2">
              <a:lnSpc>
                <a:spcPct val="100000"/>
              </a:lnSpc>
              <a:spcBef>
                <a:spcPct val="65000"/>
              </a:spcBef>
            </a:pPr>
            <a:r>
              <a:rPr lang="en-US" dirty="0"/>
              <a:t>Minimize costs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A7E0FD-8C99-B445-8A8B-AFA7888BA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C6FCE-43F0-6443-9CF8-8812BEF95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2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Types of Distributed Assertions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Individual assertions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Single relation, single variable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Domain constraint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Set oriented assertions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Single relation, multi-variable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functional dependency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Multi-relation, multi-variable 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foreign key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Assertions involving aggregates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62C559-F440-1749-B966-99363807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A7EDE-5BA7-9E46-B9F2-B2FA7D4C3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1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43938" cy="4759523"/>
          </a:xfrm>
          <a:noFill/>
          <a:ln/>
        </p:spPr>
        <p:txBody>
          <a:bodyPr/>
          <a:lstStyle/>
          <a:p>
            <a:r>
              <a:rPr lang="en-US" dirty="0"/>
              <a:t>Assertion Definition</a:t>
            </a:r>
          </a:p>
          <a:p>
            <a:pPr lvl="1"/>
            <a:r>
              <a:rPr lang="en-US" dirty="0"/>
              <a:t>Similar to the centralized techniques</a:t>
            </a:r>
          </a:p>
          <a:p>
            <a:pPr lvl="1"/>
            <a:r>
              <a:rPr lang="en-US" dirty="0"/>
              <a:t>Transform the assertions to compiled assertions</a:t>
            </a:r>
          </a:p>
          <a:p>
            <a:r>
              <a:rPr lang="en-US" dirty="0"/>
              <a:t>Assertion Storage</a:t>
            </a:r>
          </a:p>
          <a:p>
            <a:pPr lvl="1"/>
            <a:r>
              <a:rPr lang="en-US" dirty="0"/>
              <a:t>Individual assertions</a:t>
            </a:r>
          </a:p>
          <a:p>
            <a:pPr lvl="2"/>
            <a:r>
              <a:rPr lang="en-US" dirty="0"/>
              <a:t>One relation, only fragments</a:t>
            </a:r>
          </a:p>
          <a:p>
            <a:pPr lvl="2"/>
            <a:r>
              <a:rPr lang="en-US" dirty="0"/>
              <a:t>At each fragment site, check for compatibility</a:t>
            </a:r>
          </a:p>
          <a:p>
            <a:pPr lvl="2"/>
            <a:r>
              <a:rPr lang="en-US" dirty="0"/>
              <a:t>If compatible, store; otherwise reject</a:t>
            </a:r>
          </a:p>
          <a:p>
            <a:pPr lvl="2"/>
            <a:r>
              <a:rPr lang="en-US" dirty="0"/>
              <a:t>If all the sites reject, globally reject</a:t>
            </a:r>
          </a:p>
          <a:p>
            <a:pPr lvl="1"/>
            <a:r>
              <a:rPr lang="en-US" dirty="0"/>
              <a:t>Set-oriented assertions</a:t>
            </a:r>
          </a:p>
          <a:p>
            <a:pPr lvl="2"/>
            <a:r>
              <a:rPr lang="en-US" dirty="0"/>
              <a:t>Involves joins (between fragments or relations)</a:t>
            </a:r>
          </a:p>
          <a:p>
            <a:pPr lvl="2"/>
            <a:r>
              <a:rPr lang="en-US" dirty="0"/>
              <a:t>May be necessary to perform joins to check for compatibility</a:t>
            </a:r>
          </a:p>
          <a:p>
            <a:pPr lvl="2"/>
            <a:r>
              <a:rPr lang="en-US" dirty="0"/>
              <a:t>Store if compatible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1048B2-B928-DE43-9982-C861946ED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FE4D2-EC39-1440-A240-8C2F6A36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2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Assertion Enforcement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Where to enforce each assertion depends on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Type of assertion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Type of update and where update is issued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Individual Assertions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If update = insert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Enforce at the site where the update is issued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If update = qualified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Send the assertions to all the sites involved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Execute the qualification to obtain 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30000" dirty="0"/>
              <a:t>-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Each site enforces its own assertion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Set-oriented Assertions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Single relation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Similar to individual assertions with qualified updates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Multi-relation</a:t>
            </a:r>
          </a:p>
          <a:p>
            <a:pPr lvl="3">
              <a:lnSpc>
                <a:spcPct val="100000"/>
              </a:lnSpc>
              <a:spcBef>
                <a:spcPct val="15000"/>
              </a:spcBef>
            </a:pPr>
            <a:r>
              <a:rPr lang="en-US" dirty="0"/>
              <a:t>Move data to perform joins; then send the result to query master site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6B931-62C5-F04D-9606-D2438879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CD0F8-429E-654F-858D-7AA045E21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6EAFC-6521-D144-A06E-028A214C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7AD30-8732-9F4D-B708-48791B95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Solutions initially designed for centralized systems have been significantly extended for distributed systems</a:t>
            </a:r>
          </a:p>
          <a:p>
            <a:pPr lvl="1"/>
            <a:r>
              <a:rPr lang="en-US"/>
              <a:t>Materialized views and group-based discretionary access control</a:t>
            </a:r>
          </a:p>
          <a:p>
            <a:r>
              <a:rPr lang="en-US"/>
              <a:t>Semantic integrity control has received less attention and is generally not well supported by distributed DBMS products</a:t>
            </a:r>
          </a:p>
          <a:p>
            <a:r>
              <a:rPr lang="en-US"/>
              <a:t>Full data control is more complex and costly in distributed systems</a:t>
            </a:r>
          </a:p>
          <a:p>
            <a:pPr lvl="1"/>
            <a:r>
              <a:rPr lang="en-US"/>
              <a:t>Definition and storage of the rules (site selection)</a:t>
            </a:r>
          </a:p>
          <a:p>
            <a:pPr lvl="1"/>
            <a:r>
              <a:rPr lang="en-US"/>
              <a:t>Design of enforcement algorithms which minimize communication costs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2E321-E846-8141-AEDF-957A1345A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9C38ED-C58F-2E4A-B326-A0D6AA1B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973" y="1417638"/>
            <a:ext cx="5718799" cy="4114800"/>
          </a:xfrm>
          <a:noFill/>
          <a:ln/>
        </p:spPr>
        <p:txBody>
          <a:bodyPr/>
          <a:lstStyle/>
          <a:p>
            <a:pPr>
              <a:buNone/>
              <a:tabLst>
                <a:tab pos="1428677" algn="l"/>
                <a:tab pos="2400177" algn="l"/>
              </a:tabLst>
            </a:pPr>
            <a:r>
              <a:rPr lang="en-US" dirty="0"/>
              <a:t>View – virtual relation</a:t>
            </a:r>
          </a:p>
          <a:p>
            <a:pPr lvl="1" indent="-400029">
              <a:tabLst>
                <a:tab pos="1428677" algn="l"/>
                <a:tab pos="2400177" algn="l"/>
              </a:tabLst>
            </a:pPr>
            <a:r>
              <a:rPr lang="en-US" dirty="0"/>
              <a:t>generated from base relation(s) by a query</a:t>
            </a:r>
          </a:p>
          <a:p>
            <a:pPr lvl="1" indent="-400029">
              <a:tabLst>
                <a:tab pos="1428677" algn="l"/>
                <a:tab pos="2400177" algn="l"/>
              </a:tabLst>
            </a:pPr>
            <a:r>
              <a:rPr lang="en-US" dirty="0"/>
              <a:t>not stored as base relations</a:t>
            </a:r>
          </a:p>
          <a:p>
            <a:pPr>
              <a:buNone/>
              <a:tabLst>
                <a:tab pos="1428677" algn="l"/>
                <a:tab pos="2400177" algn="l"/>
              </a:tabLst>
            </a:pPr>
            <a:r>
              <a:rPr lang="en-US" dirty="0"/>
              <a:t>Example :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AS		SELECT	</a:t>
            </a:r>
            <a:r>
              <a:rPr lang="en-US" dirty="0">
                <a:latin typeface="Courier New"/>
              </a:rPr>
              <a:t>ENO,ENAME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dirty="0">
                <a:latin typeface="Courier New"/>
              </a:rPr>
              <a:t>TITLE= "Syst. Anal."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CF76F7-EF43-444E-AFB4-1A9EB6A7C92B}"/>
              </a:ext>
            </a:extLst>
          </p:cNvPr>
          <p:cNvGrpSpPr/>
          <p:nvPr/>
        </p:nvGrpSpPr>
        <p:grpSpPr>
          <a:xfrm>
            <a:off x="5989259" y="1598614"/>
            <a:ext cx="2727145" cy="2659179"/>
            <a:chOff x="5989259" y="1598614"/>
            <a:chExt cx="2727145" cy="2659179"/>
          </a:xfrm>
        </p:grpSpPr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6070600" y="1873250"/>
              <a:ext cx="2560638" cy="4445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6098214" y="1941514"/>
              <a:ext cx="58349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ENO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6653928" y="1941514"/>
              <a:ext cx="82394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ENAME</a:t>
              </a:r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7639535" y="1941514"/>
              <a:ext cx="686082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TITLE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648450" y="1873250"/>
              <a:ext cx="0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7543800" y="1873250"/>
              <a:ext cx="0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6229112" y="23514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E1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6692295" y="2351486"/>
              <a:ext cx="703716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Doe</a:t>
              </a:r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7528962" y="2351486"/>
              <a:ext cx="100508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Elect. Eng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6229112" y="25800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E2</a:t>
              </a: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6662344" y="2580086"/>
              <a:ext cx="912106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M. Smith</a:t>
              </a:r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7534064" y="2580085"/>
              <a:ext cx="1035537" cy="5224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  <a:p>
              <a:endParaRPr lang="en-US" sz="140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6229112" y="28086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E3</a:t>
              </a:r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6673750" y="2808686"/>
              <a:ext cx="70531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A. Lee</a:t>
              </a: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7528097" y="2808686"/>
              <a:ext cx="1096451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Mech. Eng.</a:t>
              </a: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6229112" y="30372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E4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6658717" y="3037286"/>
              <a:ext cx="81752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Miller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7520567" y="3037286"/>
              <a:ext cx="11958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Programmer</a:t>
              </a: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6229112" y="32658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E5</a:t>
              </a:r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6695452" y="3265886"/>
              <a:ext cx="913709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B. Casey</a:t>
              </a:r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7534064" y="3265886"/>
              <a:ext cx="10355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6229112" y="34944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E6</a:t>
              </a:r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6667929" y="3494486"/>
              <a:ext cx="7245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L. Chu</a:t>
              </a: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7528772" y="3494486"/>
              <a:ext cx="1054773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Elect. Eng.</a:t>
              </a:r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6229112" y="37230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E7</a:t>
              </a: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6672537" y="3723086"/>
              <a:ext cx="85439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R. Davis</a:t>
              </a: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7528097" y="3723086"/>
              <a:ext cx="1096451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Mech. Eng.</a:t>
              </a:r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6229112" y="39516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E8</a:t>
              </a:r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6715174" y="3951686"/>
              <a:ext cx="85439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Jones</a:t>
              </a:r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7534064" y="3951686"/>
              <a:ext cx="10355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6070600" y="2276872"/>
              <a:ext cx="2560638" cy="1944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4"/>
                </a:cxn>
                <a:cxn ang="0">
                  <a:pos x="1612" y="1224"/>
                </a:cxn>
              </a:cxnLst>
              <a:rect l="0" t="0" r="r" b="b"/>
              <a:pathLst>
                <a:path w="1613" h="1225">
                  <a:moveTo>
                    <a:pt x="0" y="0"/>
                  </a:moveTo>
                  <a:lnTo>
                    <a:pt x="0" y="1224"/>
                  </a:lnTo>
                  <a:lnTo>
                    <a:pt x="1612" y="12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39" tIns="45719" rIns="91439" bIns="45719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8629650" y="2290688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7543800" y="2276872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6648450" y="2276872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5989259" y="1598614"/>
              <a:ext cx="57227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EMP</a:t>
              </a:r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93E98-C92D-DF4A-9F31-2BA24646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01" y="4411943"/>
            <a:ext cx="2497549" cy="167388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505B1-3693-4F4D-B770-D78B29F4B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0BC46-979D-8D40-8469-FB7AA475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Views can be manipulated as base relations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 PNO, RESP</a:t>
            </a:r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SYSAN, ASG</a:t>
            </a:r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SYSAN.ENO = ASG.ENO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59A99-1319-154D-81BE-172686CF1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CEE0C-13BA-2549-9F28-63341487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1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33550"/>
            <a:ext cx="5181600" cy="4632026"/>
          </a:xfrm>
          <a:noFill/>
          <a:ln/>
        </p:spPr>
        <p:txBody>
          <a:bodyPr/>
          <a:lstStyle/>
          <a:p>
            <a:pPr marL="258952" lvl="1">
              <a:buNone/>
            </a:pPr>
            <a:r>
              <a:rPr lang="en-US" dirty="0"/>
              <a:t>Queries expressed on views </a:t>
            </a:r>
          </a:p>
          <a:p>
            <a:pPr lvl="1">
              <a:buNone/>
            </a:pPr>
            <a:r>
              <a:rPr lang="en-US" dirty="0"/>
              <a:t> </a:t>
            </a:r>
            <a:endParaRPr lang="en-US" dirty="0">
              <a:latin typeface="Symbol" pitchFamily="18" charset="2"/>
            </a:endParaRPr>
          </a:p>
          <a:p>
            <a:pPr marL="258952" lvl="1">
              <a:buNone/>
            </a:pPr>
            <a:r>
              <a:rPr lang="en-US" dirty="0"/>
              <a:t>Queries expressed on base relations</a:t>
            </a:r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 lvl="2"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ENAME, PNO, RESP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SYSAN, ASG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SYSAN.ENO = ASG.ENO</a:t>
            </a:r>
          </a:p>
          <a:p>
            <a:pPr lvl="2">
              <a:buNone/>
              <a:tabLst>
                <a:tab pos="1484508" algn="l"/>
              </a:tabLst>
            </a:pPr>
            <a:endParaRPr lang="en-US" b="1" dirty="0">
              <a:latin typeface="Courier New"/>
            </a:endParaRPr>
          </a:p>
          <a:p>
            <a:pPr lvl="2">
              <a:buNone/>
              <a:tabLst>
                <a:tab pos="1484508" algn="l"/>
              </a:tabLst>
            </a:pPr>
            <a:endParaRPr lang="en-US" sz="1000" b="1" dirty="0">
              <a:latin typeface="Courier New"/>
            </a:endParaRPr>
          </a:p>
          <a:p>
            <a:pPr lvl="2"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ENAME,PNO,RESP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TITLE = "Syst. Anal."</a:t>
            </a:r>
          </a:p>
          <a:p>
            <a:pPr lvl="2">
              <a:buFont typeface="Monotype Sorts" charset="2"/>
              <a:buNone/>
            </a:pPr>
            <a:endParaRPr lang="en-US" dirty="0">
              <a:latin typeface="Courier New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23" name="Flèche vers le bas 22"/>
          <p:cNvSpPr/>
          <p:nvPr/>
        </p:nvSpPr>
        <p:spPr bwMode="auto">
          <a:xfrm>
            <a:off x="1989838" y="2061973"/>
            <a:ext cx="354414" cy="506306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fr-FR" sz="2109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24" name="Flèche vers le bas 23"/>
          <p:cNvSpPr/>
          <p:nvPr/>
        </p:nvSpPr>
        <p:spPr bwMode="auto">
          <a:xfrm>
            <a:off x="1989838" y="4218838"/>
            <a:ext cx="354414" cy="506306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fr-FR" sz="2109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7D4D7-D498-724B-BED6-525FCD98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581128"/>
            <a:ext cx="3288365" cy="151216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BF42D4-DDA8-8C4A-BE7F-A8FE037C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71D7-3530-F749-BAFE-60062710C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397" y="1707559"/>
            <a:ext cx="7162800" cy="3448050"/>
          </a:xfrm>
          <a:noFill/>
          <a:ln/>
        </p:spPr>
        <p:txBody>
          <a:bodyPr/>
          <a:lstStyle/>
          <a:p>
            <a:pPr>
              <a:tabLst>
                <a:tab pos="2114442" algn="l"/>
                <a:tab pos="3485972" algn="l"/>
              </a:tabLst>
            </a:pPr>
            <a:r>
              <a:rPr lang="en-US" dirty="0"/>
              <a:t>To restrict access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CREATE VIEW</a:t>
            </a:r>
            <a:r>
              <a:rPr lang="en-US" dirty="0">
                <a:latin typeface="Courier New"/>
              </a:rPr>
              <a:t>	ESAME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AS	SELECT</a:t>
            </a:r>
            <a:r>
              <a:rPr lang="en-US" dirty="0">
                <a:latin typeface="Courier New"/>
              </a:rPr>
              <a:t>	*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 E1, EMP E2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E1.TITLE = E2.TITLE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E1.ENO = </a:t>
            </a:r>
            <a:r>
              <a:rPr lang="en-US" b="1" dirty="0">
                <a:latin typeface="Courier New"/>
              </a:rPr>
              <a:t>USER</a:t>
            </a:r>
          </a:p>
          <a:p>
            <a:pPr>
              <a:tabLst>
                <a:tab pos="1607287" algn="l"/>
                <a:tab pos="3485803" algn="l"/>
              </a:tabLst>
            </a:pPr>
            <a:r>
              <a:rPr lang="en-US" dirty="0"/>
              <a:t>Query</a:t>
            </a:r>
          </a:p>
          <a:p>
            <a:pPr lvl="1">
              <a:buNone/>
              <a:tabLst>
                <a:tab pos="1778000" algn="l"/>
                <a:tab pos="34845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*</a:t>
            </a:r>
          </a:p>
          <a:p>
            <a:pPr lvl="1">
              <a:buNone/>
              <a:tabLst>
                <a:tab pos="1778000" algn="l"/>
                <a:tab pos="34845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ESAME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8143C572-D5CE-3B40-BAC5-9087D073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293096"/>
            <a:ext cx="4334652" cy="13126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C8B3A9-8BA7-CB4B-9B20-44A7634E8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0C109-9256-8C4C-8483-DE3952A8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5471</TotalTime>
  <Words>4549</Words>
  <Application>Microsoft Macintosh PowerPoint</Application>
  <PresentationFormat>On-screen Show (4:3)</PresentationFormat>
  <Paragraphs>806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Book Antiqua</vt:lpstr>
      <vt:lpstr>Calibri</vt:lpstr>
      <vt:lpstr>Cambria Math</vt:lpstr>
      <vt:lpstr>Century Schoolbook</vt:lpstr>
      <vt:lpstr>Courier</vt:lpstr>
      <vt:lpstr>Courier New</vt:lpstr>
      <vt:lpstr>Monotype Sorts</vt:lpstr>
      <vt:lpstr>Symbol</vt:lpstr>
      <vt:lpstr>Wingdings</vt:lpstr>
      <vt:lpstr>Office Theme</vt:lpstr>
      <vt:lpstr>Principles of Distributed Database Systems</vt:lpstr>
      <vt:lpstr>Outline</vt:lpstr>
      <vt:lpstr>Outline</vt:lpstr>
      <vt:lpstr>Semantic Data Control</vt:lpstr>
      <vt:lpstr>Outline</vt:lpstr>
      <vt:lpstr>View Management</vt:lpstr>
      <vt:lpstr>View Management</vt:lpstr>
      <vt:lpstr>Query Modification</vt:lpstr>
      <vt:lpstr>View Management</vt:lpstr>
      <vt:lpstr>View Updates</vt:lpstr>
      <vt:lpstr>View Management in Distributed DBMS</vt:lpstr>
      <vt:lpstr>Materialized View</vt:lpstr>
      <vt:lpstr>Materialized View Maintenance</vt:lpstr>
      <vt:lpstr>When to Refresh a View</vt:lpstr>
      <vt:lpstr>How to Refresh a View</vt:lpstr>
      <vt:lpstr>Differential Relations</vt:lpstr>
      <vt:lpstr>Example</vt:lpstr>
      <vt:lpstr>Techniques for Incremental View Maintenance </vt:lpstr>
      <vt:lpstr>Counting Algorithm</vt:lpstr>
      <vt:lpstr>Exploiting Data Skew</vt:lpstr>
      <vt:lpstr>Example: Triangle Count</vt:lpstr>
      <vt:lpstr>Naïve Maintenance for Triangle Count</vt:lpstr>
      <vt:lpstr>Delta Processing for Triangle Count </vt:lpstr>
      <vt:lpstr>Materialized View for Triangle Count</vt:lpstr>
      <vt:lpstr>Data Skew for Triangle Count</vt:lpstr>
      <vt:lpstr>Heavy/Light Partitioning of Relations</vt:lpstr>
      <vt:lpstr>Maintenance for Skew-Aware Views</vt:lpstr>
      <vt:lpstr>Case 1: Light-Light Interaction</vt:lpstr>
      <vt:lpstr>Case 2: Heavy-Heavy Interaction</vt:lpstr>
      <vt:lpstr>Case 3: Light-Heavy Interaction</vt:lpstr>
      <vt:lpstr>Case 4: Heavy-Light Interaction</vt:lpstr>
      <vt:lpstr>View Self-maintainability</vt:lpstr>
      <vt:lpstr>Outline</vt:lpstr>
      <vt:lpstr>Data Security</vt:lpstr>
      <vt:lpstr>Discretionary Access Control</vt:lpstr>
      <vt:lpstr>Problem with DAC</vt:lpstr>
      <vt:lpstr>Multilevel Access Control</vt:lpstr>
      <vt:lpstr>MAC in Relational DB</vt:lpstr>
      <vt:lpstr>Example</vt:lpstr>
      <vt:lpstr>Distributed Access Control</vt:lpstr>
      <vt:lpstr>Covert Channels</vt:lpstr>
      <vt:lpstr>Outline</vt:lpstr>
      <vt:lpstr>Semantic Integrity Control</vt:lpstr>
      <vt:lpstr>Semantic Integrity Control</vt:lpstr>
      <vt:lpstr>Constraint Specification Language</vt:lpstr>
      <vt:lpstr>Constraint Specification Language</vt:lpstr>
      <vt:lpstr>Constraint Specification Language</vt:lpstr>
      <vt:lpstr>Constraint Specification Language</vt:lpstr>
      <vt:lpstr>Integrity Enforcement</vt:lpstr>
      <vt:lpstr>Query Modification</vt:lpstr>
      <vt:lpstr>Compiled Assertions</vt:lpstr>
      <vt:lpstr>Differential Relations</vt:lpstr>
      <vt:lpstr>Differential Relations</vt:lpstr>
      <vt:lpstr>Distributed Integrity Control</vt:lpstr>
      <vt:lpstr>Types of Distributed Assertions</vt:lpstr>
      <vt:lpstr>Distributed Integrity Control</vt:lpstr>
      <vt:lpstr>Distributed Integrity Control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Tamer Ozsu</cp:lastModifiedBy>
  <cp:revision>246</cp:revision>
  <dcterms:created xsi:type="dcterms:W3CDTF">2020-02-05T23:19:38Z</dcterms:created>
  <dcterms:modified xsi:type="dcterms:W3CDTF">2020-03-23T14:28:37Z</dcterms:modified>
</cp:coreProperties>
</file>