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403" r:id="rId4"/>
    <p:sldId id="259" r:id="rId5"/>
    <p:sldId id="265" r:id="rId6"/>
    <p:sldId id="269" r:id="rId7"/>
    <p:sldId id="284" r:id="rId8"/>
    <p:sldId id="287" r:id="rId9"/>
    <p:sldId id="390" r:id="rId10"/>
    <p:sldId id="291" r:id="rId11"/>
    <p:sldId id="299" r:id="rId12"/>
    <p:sldId id="300" r:id="rId13"/>
    <p:sldId id="301" r:id="rId14"/>
    <p:sldId id="302" r:id="rId15"/>
    <p:sldId id="305" r:id="rId16"/>
    <p:sldId id="306" r:id="rId17"/>
    <p:sldId id="307" r:id="rId18"/>
    <p:sldId id="316" r:id="rId19"/>
    <p:sldId id="317" r:id="rId20"/>
    <p:sldId id="323" r:id="rId21"/>
    <p:sldId id="324" r:id="rId22"/>
    <p:sldId id="325" r:id="rId23"/>
    <p:sldId id="326" r:id="rId24"/>
    <p:sldId id="308" r:id="rId25"/>
    <p:sldId id="392" r:id="rId26"/>
    <p:sldId id="309" r:id="rId27"/>
    <p:sldId id="310" r:id="rId28"/>
    <p:sldId id="393" r:id="rId29"/>
    <p:sldId id="394" r:id="rId30"/>
    <p:sldId id="311" r:id="rId31"/>
    <p:sldId id="312" r:id="rId32"/>
    <p:sldId id="313" r:id="rId33"/>
    <p:sldId id="314" r:id="rId34"/>
    <p:sldId id="315" r:id="rId35"/>
    <p:sldId id="327" r:id="rId36"/>
    <p:sldId id="398" r:id="rId37"/>
    <p:sldId id="399" r:id="rId38"/>
    <p:sldId id="391" r:id="rId39"/>
    <p:sldId id="389" r:id="rId40"/>
    <p:sldId id="339" r:id="rId41"/>
    <p:sldId id="359" r:id="rId42"/>
    <p:sldId id="360" r:id="rId43"/>
    <p:sldId id="365" r:id="rId44"/>
    <p:sldId id="361" r:id="rId45"/>
    <p:sldId id="362" r:id="rId46"/>
    <p:sldId id="363" r:id="rId47"/>
    <p:sldId id="364" r:id="rId48"/>
    <p:sldId id="39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96" r:id="rId59"/>
    <p:sldId id="383" r:id="rId60"/>
    <p:sldId id="384" r:id="rId61"/>
    <p:sldId id="385" r:id="rId62"/>
    <p:sldId id="397" r:id="rId63"/>
    <p:sldId id="400" r:id="rId64"/>
    <p:sldId id="401" r:id="rId65"/>
    <p:sldId id="402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 autoAdjust="0"/>
    <p:restoredTop sz="95994" autoAdjust="0"/>
  </p:normalViewPr>
  <p:slideViewPr>
    <p:cSldViewPr>
      <p:cViewPr varScale="1">
        <p:scale>
          <a:sx n="124" d="100"/>
          <a:sy n="124" d="100"/>
        </p:scale>
        <p:origin x="1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52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290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63345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1041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903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1677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62538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4912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96667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299881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369370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4066826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421220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2723132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2010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56538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8967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9500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709460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25026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6721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4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92396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2255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49870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7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6110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3761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15776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34803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63741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751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274879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98266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32644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74212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4672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91920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7662080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06534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61885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5893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8983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4026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6336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of synchronizing concurrent transactions such that the consistency of the database is maintained while, at the same time, maximum degree of concurrency is achieved.</a:t>
            </a:r>
          </a:p>
          <a:p>
            <a:pPr>
              <a:lnSpc>
                <a:spcPct val="100000"/>
              </a:lnSpc>
            </a:pPr>
            <a:r>
              <a:rPr lang="en-US" dirty="0"/>
              <a:t>Enforce </a:t>
            </a:r>
            <a:r>
              <a:rPr lang="en-US" dirty="0">
                <a:solidFill>
                  <a:srgbClr val="0432FF"/>
                </a:solidFill>
              </a:rPr>
              <a:t>isolation</a:t>
            </a:r>
            <a:r>
              <a:rPr lang="en-US" dirty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/>
              <a:t>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Lost updates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The effects of some transactions are not reflected on the database.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Inconsistent retrievals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transaction, if it reads the same data item more than once, should always read the same value.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DA608-6895-A54C-B522-FCB2B904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8B38F-50D4-214B-9C77-AFCD9643A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Serializability in Distributed DBMS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histories have to be considered: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local histories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global history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 global transactions (i.e., global history)  to be </a:t>
            </a:r>
            <a:r>
              <a:rPr lang="en-US" dirty="0">
                <a:solidFill>
                  <a:srgbClr val="FF0000"/>
                </a:solidFill>
              </a:rPr>
              <a:t>serializable</a:t>
            </a:r>
            <a:r>
              <a:rPr lang="en-US" dirty="0"/>
              <a:t>, two conditions are necessary: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Each local history should be serializable → </a:t>
            </a:r>
            <a:r>
              <a:rPr lang="en-US" dirty="0">
                <a:solidFill>
                  <a:srgbClr val="0432FF"/>
                </a:solidFill>
              </a:rPr>
              <a:t>local serializability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conflicting operations should be in the same relative order in all of the local histories where they appear together →     </a:t>
            </a:r>
            <a:r>
              <a:rPr lang="en-US" dirty="0">
                <a:solidFill>
                  <a:srgbClr val="0432FF"/>
                </a:solidFill>
              </a:rPr>
              <a:t>global serializability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ECA5D-E9CD-3B40-8804-122FC621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386A0-EF1E-6443-AF1E-FFDEC4C4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Global Non-serializability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66" y="4188459"/>
            <a:ext cx="8643938" cy="1223106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stored at Site 1,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 stored at Site 2</a:t>
            </a:r>
          </a:p>
          <a:p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are individually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(in fact serial), but the two transactions are not globally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4813" y="1724766"/>
            <a:ext cx="4852287" cy="221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←x-100	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Commit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←y+100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Commit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4441" y="5486400"/>
            <a:ext cx="2882196" cy="847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(x)}</a:t>
            </a:r>
          </a:p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797-4801-D04D-8BC9-2071A1FC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EBF0-7122-AF46-83B8-01892AA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Two-Phase Locking-based (2PL)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Centralized (primary site) 2PL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Primary copy 2PL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Timestamp Ordering (TO)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Basic TO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Multiversion</a:t>
            </a:r>
            <a:r>
              <a:rPr lang="en-US" dirty="0"/>
              <a:t> TO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Conservative TO</a:t>
            </a:r>
          </a:p>
          <a:p>
            <a:pPr>
              <a:lnSpc>
                <a:spcPct val="80000"/>
              </a:lnSpc>
            </a:pPr>
            <a:r>
              <a:rPr lang="en-US" dirty="0"/>
              <a:t>Optimistic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Locking-based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Timestamp ordering-based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Locking-Based Algorithms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Transactions indicate their intentions by requesting locks from the scheduler (called </a:t>
            </a:r>
            <a:r>
              <a:rPr lang="en-US" dirty="0">
                <a:solidFill>
                  <a:srgbClr val="FF0000"/>
                </a:solidFill>
              </a:rPr>
              <a:t>lock manager</a:t>
            </a:r>
            <a:r>
              <a:rPr lang="en-US" dirty="0"/>
              <a:t>).</a:t>
            </a:r>
          </a:p>
          <a:p>
            <a:r>
              <a:rPr lang="en-US" dirty="0"/>
              <a:t>Locks are either </a:t>
            </a:r>
            <a:r>
              <a:rPr lang="en-US" dirty="0">
                <a:solidFill>
                  <a:srgbClr val="FF0000"/>
                </a:solidFill>
              </a:rPr>
              <a:t>read lock</a:t>
            </a:r>
            <a:r>
              <a:rPr lang="en-US" dirty="0"/>
              <a:t> (</a:t>
            </a:r>
            <a:r>
              <a:rPr lang="en-US" i="1" dirty="0" err="1"/>
              <a:t>rl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shared lock</a:t>
            </a:r>
            <a:r>
              <a:rPr lang="en-US" dirty="0"/>
              <a:t>] or </a:t>
            </a:r>
            <a:r>
              <a:rPr lang="en-US" dirty="0">
                <a:solidFill>
                  <a:srgbClr val="FF0000"/>
                </a:solidFill>
              </a:rPr>
              <a:t>write lock</a:t>
            </a:r>
            <a:r>
              <a:rPr lang="en-US" dirty="0"/>
              <a:t> (</a:t>
            </a:r>
            <a:r>
              <a:rPr lang="en-US" i="1" dirty="0" err="1"/>
              <a:t>wl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exclusive lock</a:t>
            </a:r>
            <a:r>
              <a:rPr lang="en-US" dirty="0"/>
              <a:t>]</a:t>
            </a:r>
          </a:p>
          <a:p>
            <a:r>
              <a:rPr lang="en-US" dirty="0"/>
              <a:t>Read locks and write locks conflict (because Read and Write operations are incompatible</a:t>
            </a:r>
          </a:p>
          <a:p>
            <a:pPr>
              <a:buFont typeface="Monotype Sorts" charset="2"/>
              <a:buNone/>
            </a:pPr>
            <a:r>
              <a:rPr lang="en-US" dirty="0"/>
              <a:t>			   </a:t>
            </a:r>
            <a:r>
              <a:rPr lang="en-US" i="1" dirty="0" err="1"/>
              <a:t>rl</a:t>
            </a:r>
            <a:r>
              <a:rPr lang="en-US" dirty="0"/>
              <a:t>	 </a:t>
            </a:r>
            <a:r>
              <a:rPr lang="en-US" i="1" dirty="0" err="1"/>
              <a:t>wl</a:t>
            </a:r>
            <a:endParaRPr lang="en-US" i="1" dirty="0"/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rl</a:t>
            </a:r>
            <a:r>
              <a:rPr lang="en-US" dirty="0"/>
              <a:t>	 yes	no</a:t>
            </a:r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wl</a:t>
            </a:r>
            <a:r>
              <a:rPr lang="en-US" dirty="0"/>
              <a:t>	 no	no</a:t>
            </a:r>
          </a:p>
          <a:p>
            <a:r>
              <a:rPr lang="en-US" dirty="0"/>
              <a:t>Locking works nicely to allow concurrent processing of transactions.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A97864-AD7C-2B4A-81BD-86D0C609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BF91-C8D9-A443-A20B-E8B241EF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2PL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818061"/>
          </a:xfrm>
          <a:noFill/>
          <a:ln/>
        </p:spPr>
        <p:txBody>
          <a:bodyPr/>
          <a:lstStyle/>
          <a:p>
            <a:r>
              <a:rPr lang="en-US" dirty="0"/>
              <a:t>There is only one 2PL scheduler in the distributed system.</a:t>
            </a:r>
          </a:p>
          <a:p>
            <a:r>
              <a:rPr lang="en-US" dirty="0"/>
              <a:t>Lock requests are issued to the central scheduler.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4B2DF2-BF49-7244-A262-537AA016E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A99C1-8F97-B341-AABB-19B32ADC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74A355-2D39-5A44-BD87-DFE3581F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11" y="2568280"/>
            <a:ext cx="5997778" cy="37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2PL schedulers are placed at each site. Each scheduler handles lock requests for data at that site.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A transaction may read any of the replicated copies of item </a:t>
            </a:r>
            <a:r>
              <a:rPr lang="en-US" i="1"/>
              <a:t>x</a:t>
            </a:r>
            <a:r>
              <a:rPr lang="en-US"/>
              <a:t>, by obtaining a read lock on one of the copies of </a:t>
            </a:r>
            <a:r>
              <a:rPr lang="en-US" i="1"/>
              <a:t>x</a:t>
            </a:r>
            <a:r>
              <a:rPr lang="en-US"/>
              <a:t>. Writing into </a:t>
            </a:r>
            <a:r>
              <a:rPr lang="en-US" i="1"/>
              <a:t>x</a:t>
            </a:r>
            <a:r>
              <a:rPr lang="en-US"/>
              <a:t> requires obtaining write locks for all copies of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1EA43-1E2F-2C42-B262-2F6D90D9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25035-7B51-9F4C-9E4D-D2D3AA3F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2PL Execution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AC6AE-F82A-EF4B-8C96-22B08CEF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AC0A6-021B-3640-B965-F3A07ABB1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9BF5C5-068B-2946-988C-03F20DDB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3714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transaction is deadlocked if it is blocked and will remain blocked until there is intervention.</a:t>
            </a:r>
          </a:p>
          <a:p>
            <a:pPr>
              <a:lnSpc>
                <a:spcPct val="105000"/>
              </a:lnSpc>
            </a:pPr>
            <a:r>
              <a:rPr lang="en-US" dirty="0"/>
              <a:t>Locking-based CC algorithms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TO-based algorithms that involve waiting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Wait-for graph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waits for another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to release a lock on an entity, then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→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in WFG.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E0E89-77FE-2546-80E7-DC2DC47E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0840-6C41-3547-8259-CAF39FBA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060700" y="5581650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5778500" y="5619750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623957" y="5370514"/>
            <a:ext cx="412482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830707" y="5319714"/>
            <a:ext cx="426396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sz="2391" i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B51CB-868E-9144-A8D4-A53A374CF277}"/>
              </a:ext>
            </a:extLst>
          </p:cNvPr>
          <p:cNvGrpSpPr/>
          <p:nvPr/>
        </p:nvGrpSpPr>
        <p:grpSpPr>
          <a:xfrm>
            <a:off x="3138488" y="4986338"/>
            <a:ext cx="2711450" cy="711200"/>
            <a:chOff x="3138488" y="4986338"/>
            <a:chExt cx="2711450" cy="711200"/>
          </a:xfrm>
        </p:grpSpPr>
        <p:sp>
          <p:nvSpPr>
            <p:cNvPr id="98310" name="Arc 6"/>
            <p:cNvSpPr>
              <a:spLocks/>
            </p:cNvSpPr>
            <p:nvPr/>
          </p:nvSpPr>
          <p:spPr bwMode="auto">
            <a:xfrm>
              <a:off x="4502150" y="4986338"/>
              <a:ext cx="1347788" cy="711200"/>
            </a:xfrm>
            <a:custGeom>
              <a:avLst/>
              <a:gdLst>
                <a:gd name="G0" fmla="+- 25 0 0"/>
                <a:gd name="G1" fmla="+- 21600 0 0"/>
                <a:gd name="G2" fmla="+- 21600 0 0"/>
                <a:gd name="T0" fmla="*/ 0 w 21625"/>
                <a:gd name="T1" fmla="*/ 1 h 21600"/>
                <a:gd name="T2" fmla="*/ 21625 w 21625"/>
                <a:gd name="T3" fmla="*/ 21600 h 21600"/>
                <a:gd name="T4" fmla="*/ 25 w 216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</a:path>
                <a:path w="21625" h="21600" stroke="0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  <a:lnTo>
                    <a:pt x="25" y="2160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4" name="Arc 10"/>
            <p:cNvSpPr>
              <a:spLocks/>
            </p:cNvSpPr>
            <p:nvPr/>
          </p:nvSpPr>
          <p:spPr bwMode="auto">
            <a:xfrm>
              <a:off x="3138488" y="4986339"/>
              <a:ext cx="1384300" cy="622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576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2B266-5210-F440-83F4-346BBBACE638}"/>
              </a:ext>
            </a:extLst>
          </p:cNvPr>
          <p:cNvGrpSpPr/>
          <p:nvPr/>
        </p:nvGrpSpPr>
        <p:grpSpPr>
          <a:xfrm>
            <a:off x="3119438" y="5670550"/>
            <a:ext cx="2709862" cy="736600"/>
            <a:chOff x="3119438" y="5670550"/>
            <a:chExt cx="2709862" cy="736600"/>
          </a:xfrm>
        </p:grpSpPr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119438" y="5670550"/>
              <a:ext cx="1352550" cy="7366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5" name="Arc 11"/>
            <p:cNvSpPr>
              <a:spLocks/>
            </p:cNvSpPr>
            <p:nvPr/>
          </p:nvSpPr>
          <p:spPr bwMode="auto">
            <a:xfrm>
              <a:off x="4464050" y="5765800"/>
              <a:ext cx="1365250" cy="6413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8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Local versus Global WFG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run at site 1,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run at site 2. </a:t>
            </a:r>
          </a:p>
          <a:p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which, in turn, 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Local WFG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WFG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63A56D-A211-D04D-B874-30B7E7B5D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383E4-6F4B-1549-B6DC-966E3A29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543A709-8616-5844-8951-43D98A3F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3" y="2909797"/>
            <a:ext cx="1800200" cy="175087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5EC75AE-CBFE-0C41-ADB4-68692E70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33" y="4675506"/>
            <a:ext cx="1728192" cy="16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Distributed and parallel database design</a:t>
            </a:r>
          </a:p>
          <a:p>
            <a:r>
              <a:rPr lang="en-US" dirty="0">
                <a:cs typeface="Arial" panose="020B0604020202020204" pitchFamily="34" charset="0"/>
              </a:rPr>
              <a:t>Distributed data control</a:t>
            </a:r>
          </a:p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r>
              <a:rPr lang="en-US" dirty="0">
                <a:cs typeface="Arial" panose="020B0604020202020204" pitchFamily="34" charset="0"/>
              </a:rPr>
              <a:t>Data Replication</a:t>
            </a:r>
          </a:p>
          <a:p>
            <a:r>
              <a:rPr lang="en-US" dirty="0">
                <a:cs typeface="Arial" panose="020B0604020202020204" pitchFamily="34" charset="0"/>
              </a:rPr>
              <a:t>Database Integration – Multidatabase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Parallel Database Systems</a:t>
            </a:r>
          </a:p>
          <a:p>
            <a:r>
              <a:rPr lang="en-US" dirty="0">
                <a:cs typeface="Arial" panose="020B0604020202020204" pitchFamily="34" charset="0"/>
              </a:rPr>
              <a:t>Peer-to-Peer Data Management</a:t>
            </a:r>
          </a:p>
          <a:p>
            <a:r>
              <a:rPr lang="en-US" dirty="0">
                <a:cs typeface="Arial" panose="020B0604020202020204" pitchFamily="34" charset="0"/>
              </a:rPr>
              <a:t>Big Data Processing</a:t>
            </a:r>
          </a:p>
          <a:p>
            <a:r>
              <a:rPr lang="en-US" dirty="0">
                <a:cs typeface="Arial" panose="020B0604020202020204" pitchFamily="34" charset="0"/>
              </a:rPr>
              <a:t>NoSQL, NewSQL and </a:t>
            </a:r>
            <a:r>
              <a:rPr lang="en-US" dirty="0" err="1">
                <a:cs typeface="Arial" panose="020B0604020202020204" pitchFamily="34" charset="0"/>
              </a:rPr>
              <a:t>Polystores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Deadlock Detection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are allowed to wait freely.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Wait-for graphs and cycles.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Topologies for deadlock detection algorithms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Centralized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Distributed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Hierarchical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99E03-A0D2-E048-A5DB-EF960C1A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495AF-6C00-EE47-BC9B-825A3A469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Deadlock Detection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site is designated as the deadlock detector for the system. Each scheduler periodically sends its local WFG to the central site which merges them to a global WFG to determine cycles.</a:t>
            </a:r>
          </a:p>
          <a:p>
            <a:pPr>
              <a:lnSpc>
                <a:spcPct val="100000"/>
              </a:lnSpc>
            </a:pPr>
            <a:r>
              <a:rPr lang="en-US" dirty="0"/>
              <a:t>How often to transmit?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often ⇒ higher communication cost but lower delays due to undetected deadlocks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late ⇒ higher delays due to deadlocks, but lower communication cost</a:t>
            </a:r>
          </a:p>
          <a:p>
            <a:pPr>
              <a:lnSpc>
                <a:spcPct val="100000"/>
              </a:lnSpc>
            </a:pPr>
            <a:r>
              <a:rPr lang="en-US" dirty="0"/>
              <a:t>Would be a reasonable choice if the concurrency control algorithm is also centralized.</a:t>
            </a:r>
          </a:p>
          <a:p>
            <a:pPr>
              <a:lnSpc>
                <a:spcPct val="100000"/>
              </a:lnSpc>
            </a:pPr>
            <a:r>
              <a:rPr lang="en-US" dirty="0"/>
              <a:t>Proposed for Distributed INGRES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DDA40-C6D9-1340-A5D0-F22AE4BC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61209-A9DF-4748-9FC8-F99533EE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458620" y="1788415"/>
            <a:ext cx="4130937" cy="41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Build a hierarchy of detectors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Hierarchical Deadlock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9C9BB-109A-BD4A-BBAF-B93FFD64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FCB9E-F1FF-5347-A93C-F6E4B632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EE9A58C-5864-6D4C-BA18-B5273252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48" y="2622550"/>
            <a:ext cx="4822268" cy="32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Deadlock Detection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394015" y="1406617"/>
            <a:ext cx="6122201" cy="2166399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sz="2000" dirty="0"/>
              <a:t>Sites cooperate in detection of deadlocks.</a:t>
            </a:r>
          </a:p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sz="2000" dirty="0"/>
              <a:t>One example:</a:t>
            </a:r>
          </a:p>
          <a:p>
            <a:pPr marL="742912" lvl="1" indent="-285736">
              <a:spcBef>
                <a:spcPct val="15000"/>
              </a:spcBef>
            </a:pPr>
            <a:r>
              <a:rPr lang="en-US" sz="1800" dirty="0"/>
              <a:t>Form local WFGs at each modified as follows:</a:t>
            </a:r>
          </a:p>
          <a:p>
            <a:pPr marL="1257252" lvl="2" indent="-342900">
              <a:spcBef>
                <a:spcPct val="15000"/>
              </a:spcBef>
              <a:buSzPct val="95000"/>
              <a:buFont typeface="+mj-lt"/>
              <a:buAutoNum type="arabicParenR"/>
            </a:pPr>
            <a:r>
              <a:rPr lang="en-US" sz="1600" dirty="0"/>
              <a:t>Potential deadlock cycles from other sites are added as edges </a:t>
            </a:r>
          </a:p>
          <a:p>
            <a:pPr marL="1257252" lvl="2" indent="-342900">
              <a:spcBef>
                <a:spcPct val="15000"/>
              </a:spcBef>
              <a:buSzPct val="95000"/>
              <a:buFont typeface="+mj-lt"/>
              <a:buAutoNum type="arabicParenR"/>
            </a:pPr>
            <a:r>
              <a:rPr lang="en-US" sz="1600" dirty="0"/>
              <a:t>Join these with regular edges</a:t>
            </a:r>
          </a:p>
          <a:p>
            <a:pPr marL="1257252" lvl="2" indent="-342900">
              <a:spcBef>
                <a:spcPct val="15000"/>
              </a:spcBef>
              <a:buSzPct val="95000"/>
              <a:buFont typeface="+mj-lt"/>
              <a:buAutoNum type="arabicParenR"/>
            </a:pPr>
            <a:r>
              <a:rPr lang="en-US" sz="1600" dirty="0"/>
              <a:t>Pass these local WFGs to other sites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304BE-8249-A041-AEC0-20218AED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A3A4-BB51-C14D-BCD4-2C2F23F2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A picture containing photo, skiing, air&#10;&#10;Description automatically generated">
            <a:extLst>
              <a:ext uri="{FF2B5EF4-FFF2-40B4-BE49-F238E27FC236}">
                <a16:creationId xmlns:a16="http://schemas.microsoft.com/office/drawing/2014/main" id="{27EB1C9C-BF0B-0243-9D2C-B5C293A1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4832" y="1988840"/>
            <a:ext cx="2993910" cy="172819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67453B-8FF7-6D48-B203-7E57D585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0" y="3850098"/>
            <a:ext cx="7622604" cy="208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12" lvl="1" indent="-285736">
              <a:spcBef>
                <a:spcPct val="15000"/>
              </a:spcBef>
            </a:pPr>
            <a:r>
              <a:rPr lang="en-US" sz="1800" kern="0" dirty="0"/>
              <a:t>Each local deadlock detector:</a:t>
            </a:r>
          </a:p>
          <a:p>
            <a:pPr marL="1200088" lvl="2" indent="-285736">
              <a:spcBef>
                <a:spcPct val="15000"/>
              </a:spcBef>
            </a:pPr>
            <a:r>
              <a:rPr lang="en-US" sz="1600" kern="0" dirty="0"/>
              <a:t>looks for a cycle that does not involve the external edge. If it exists, there is a local deadlock which can be handled locally.</a:t>
            </a:r>
          </a:p>
          <a:p>
            <a:pPr marL="1200088" lvl="2" indent="-285736">
              <a:spcBef>
                <a:spcPct val="15000"/>
              </a:spcBef>
            </a:pPr>
            <a:r>
              <a:rPr lang="en-US" sz="1600" kern="0" dirty="0"/>
              <a:t>looks for a cycle involving the external edge. If it exists, it indicates a </a:t>
            </a:r>
            <a:r>
              <a:rPr lang="en-US" sz="1600" kern="0" dirty="0">
                <a:solidFill>
                  <a:schemeClr val="hlink"/>
                </a:solidFill>
              </a:rPr>
              <a:t>potential</a:t>
            </a:r>
            <a:r>
              <a:rPr lang="en-US" sz="1600" kern="0" dirty="0"/>
              <a:t> global deadlock. Pass on the information to the next site.</a:t>
            </a:r>
          </a:p>
        </p:txBody>
      </p:sp>
    </p:spTree>
    <p:extLst>
      <p:ext uri="{BB962C8B-B14F-4D97-AF65-F5344CB8AC3E}">
        <p14:creationId xmlns:p14="http://schemas.microsoft.com/office/powerpoint/2010/main" val="346315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"/>
              <a:tabLst>
                <a:tab pos="4114590" algn="l"/>
              </a:tabLst>
            </a:pPr>
            <a:r>
              <a:rPr lang="en-US" sz="2000" dirty="0"/>
              <a:t>Transaction 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 is assigned a globally unique timestamp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"/>
              <a:tabLst>
                <a:tab pos="4114590" algn="l"/>
              </a:tabLst>
            </a:pPr>
            <a:r>
              <a:rPr lang="en-US" sz="2000" dirty="0"/>
              <a:t>Transaction manager attaches the timestamp to all operations issued by the transaction.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"/>
              <a:tabLst>
                <a:tab pos="4114590" algn="l"/>
              </a:tabLst>
            </a:pPr>
            <a:r>
              <a:rPr lang="en-US" sz="2000" dirty="0"/>
              <a:t>Each data item is assigned a write timestamp (</a:t>
            </a:r>
            <a:r>
              <a:rPr lang="en-US" sz="2000" i="1" dirty="0" err="1"/>
              <a:t>wts</a:t>
            </a:r>
            <a:r>
              <a:rPr lang="en-US" sz="2000" dirty="0"/>
              <a:t>) and a read timestamp (</a:t>
            </a:r>
            <a:r>
              <a:rPr lang="en-US" sz="2000" i="1" dirty="0" err="1"/>
              <a:t>rts</a:t>
            </a:r>
            <a:r>
              <a:rPr lang="en-US" sz="2000" dirty="0"/>
              <a:t>):</a:t>
            </a:r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1800" i="1" dirty="0" err="1"/>
              <a:t>rts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= largest timestamp of any read on </a:t>
            </a:r>
            <a:r>
              <a:rPr lang="en-US" sz="1800" i="1" dirty="0" err="1"/>
              <a:t>x</a:t>
            </a:r>
            <a:endParaRPr lang="en-US" sz="1800" dirty="0"/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1800" i="1" dirty="0" err="1"/>
              <a:t>wts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= largest timestamp of any read on </a:t>
            </a:r>
            <a:r>
              <a:rPr lang="en-US" sz="1800" i="1" dirty="0" err="1"/>
              <a:t>x</a:t>
            </a:r>
            <a:endParaRPr lang="en-US" sz="1800" dirty="0"/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"/>
              <a:tabLst>
                <a:tab pos="4114590" algn="l"/>
              </a:tabLst>
            </a:pPr>
            <a:r>
              <a:rPr lang="en-US" sz="2000" dirty="0"/>
              <a:t>Conflicting operations are resolved by timestamp order.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SzPct val="100000"/>
              <a:buNone/>
              <a:tabLst>
                <a:tab pos="4114590" algn="l"/>
              </a:tabLst>
            </a:pPr>
            <a:endParaRPr lang="en-US" sz="1400" dirty="0"/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2000" dirty="0"/>
              <a:t>	Basic T/O: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 err="1"/>
              <a:t>R</a:t>
            </a:r>
            <a:r>
              <a:rPr lang="en-US" sz="2000" i="1" u="sng" baseline="-25000" dirty="0" err="1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/>
              <a:t>W</a:t>
            </a:r>
            <a:r>
              <a:rPr lang="en-US" sz="2000" i="1" u="sng" baseline="-25000" dirty="0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endParaRPr lang="en-US" sz="2000" u="sng" dirty="0"/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1800" b="1" dirty="0"/>
              <a:t>	if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wts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rts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wts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1800" b="1" dirty="0"/>
              <a:t>	then</a:t>
            </a:r>
            <a:r>
              <a:rPr lang="en-US" sz="1800" dirty="0"/>
              <a:t> reject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	</a:t>
            </a:r>
            <a:r>
              <a:rPr lang="en-US" sz="1800" b="1" dirty="0"/>
              <a:t>then</a:t>
            </a:r>
            <a:r>
              <a:rPr lang="en-US" sz="1800" dirty="0"/>
              <a:t> reject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1800" b="1" dirty="0"/>
              <a:t>	else</a:t>
            </a:r>
            <a:r>
              <a:rPr lang="en-US" sz="1800" dirty="0"/>
              <a:t> accept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	</a:t>
            </a:r>
            <a:r>
              <a:rPr lang="en-US" sz="1800" b="1" dirty="0"/>
              <a:t>else</a:t>
            </a:r>
            <a:r>
              <a:rPr lang="en-US" sz="1800" dirty="0"/>
              <a:t> accept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</a:t>
            </a:r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sz="1800" i="1" dirty="0"/>
              <a:t>	</a:t>
            </a:r>
            <a:r>
              <a:rPr lang="en-US" sz="1800" i="1" dirty="0" err="1"/>
              <a:t>rts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1800" i="1" dirty="0" err="1"/>
              <a:t>ts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i="1" baseline="-25000" dirty="0"/>
              <a:t>i</a:t>
            </a:r>
            <a:r>
              <a:rPr lang="en-US" sz="1800" dirty="0"/>
              <a:t>) 	</a:t>
            </a:r>
            <a:r>
              <a:rPr lang="en-US" sz="1800" i="1" dirty="0" err="1"/>
              <a:t>wts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1800" i="1" dirty="0" err="1"/>
              <a:t>ts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i="1" baseline="-25000" dirty="0"/>
              <a:t>i</a:t>
            </a:r>
            <a:r>
              <a:rPr lang="en-US" sz="1800" dirty="0"/>
              <a:t>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r>
              <a:rPr lang="en-US" sz="2000" dirty="0"/>
              <a:t>Two conflicting operations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ij</a:t>
            </a:r>
            <a:r>
              <a:rPr lang="en-US" sz="2000" dirty="0"/>
              <a:t> of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kl</a:t>
            </a:r>
            <a:r>
              <a:rPr lang="en-US" sz="2000" dirty="0"/>
              <a:t> of </a:t>
            </a:r>
            <a:r>
              <a:rPr lang="en-US" sz="2000" i="1" dirty="0"/>
              <a:t>T</a:t>
            </a:r>
            <a:r>
              <a:rPr lang="en-US" sz="2000" i="1" baseline="-25000" dirty="0"/>
              <a:t>k</a:t>
            </a:r>
            <a:r>
              <a:rPr lang="en-US" sz="2000" dirty="0"/>
              <a:t> →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ij</a:t>
            </a:r>
            <a:r>
              <a:rPr lang="en-US" sz="2000" dirty="0"/>
              <a:t> executed before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kl</a:t>
            </a:r>
            <a:r>
              <a:rPr lang="en-US" sz="2000" dirty="0"/>
              <a:t> </a:t>
            </a:r>
            <a:r>
              <a:rPr lang="en-US" sz="2000" dirty="0" err="1"/>
              <a:t>iff</a:t>
            </a:r>
            <a:r>
              <a:rPr lang="en-US" sz="2000" dirty="0"/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k</a:t>
            </a:r>
            <a:r>
              <a:rPr lang="en-US" sz="2000" dirty="0"/>
              <a:t>).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i</a:t>
            </a:r>
            <a:r>
              <a:rPr lang="en-US" sz="1600" dirty="0"/>
              <a:t> is called </a:t>
            </a:r>
            <a:r>
              <a:rPr lang="en-US" sz="1600" dirty="0">
                <a:solidFill>
                  <a:srgbClr val="0432FF"/>
                </a:solidFill>
              </a:rPr>
              <a:t>older</a:t>
            </a:r>
            <a:r>
              <a:rPr lang="en-US" sz="1600" dirty="0"/>
              <a:t> transaction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sz="1600" i="1" dirty="0"/>
              <a:t>T</a:t>
            </a:r>
            <a:r>
              <a:rPr lang="en-US" sz="1600" i="1" baseline="-25000" dirty="0"/>
              <a:t>k</a:t>
            </a:r>
            <a:r>
              <a:rPr lang="en-US" sz="1600" dirty="0"/>
              <a:t> is called </a:t>
            </a:r>
            <a:r>
              <a:rPr lang="en-US" sz="1600" dirty="0">
                <a:solidFill>
                  <a:srgbClr val="0432FF"/>
                </a:solidFill>
              </a:rPr>
              <a:t>younger</a:t>
            </a:r>
            <a:r>
              <a:rPr lang="en-US" sz="1600" dirty="0"/>
              <a:t> transaction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1400" dirty="0"/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1400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 err="1"/>
              <a:t>R</a:t>
            </a:r>
            <a:r>
              <a:rPr lang="en-US" sz="2000" i="1" u="sng" baseline="-25000" dirty="0" err="1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/>
              <a:t>W</a:t>
            </a:r>
            <a:r>
              <a:rPr lang="en-US" sz="2000" i="1" u="sng" baseline="-25000" dirty="0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endParaRPr lang="en-US" sz="2000" u="sng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1800" b="1" dirty="0"/>
              <a:t>	if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wts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rts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r>
              <a:rPr lang="en-US" sz="1800" i="1" dirty="0" err="1"/>
              <a:t>ts</a:t>
            </a:r>
            <a:r>
              <a:rPr lang="en-US" sz="1800" dirty="0" err="1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&lt; </a:t>
            </a:r>
            <a:r>
              <a:rPr lang="en-US" sz="1800" i="1" dirty="0" err="1"/>
              <a:t>wts</a:t>
            </a:r>
            <a:r>
              <a:rPr lang="en-US" sz="1800" dirty="0" err="1"/>
              <a:t>(</a:t>
            </a:r>
            <a:r>
              <a:rPr lang="en-US" sz="1800" i="1" dirty="0" err="1"/>
              <a:t>x</a:t>
            </a:r>
            <a:r>
              <a:rPr lang="en-US" sz="1800" dirty="0"/>
              <a:t>) 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1800" b="1" dirty="0"/>
              <a:t>	    then</a:t>
            </a:r>
            <a:r>
              <a:rPr lang="en-US" sz="1800" dirty="0"/>
              <a:t> reject </a:t>
            </a:r>
            <a:r>
              <a:rPr lang="en-US" sz="1800" i="1" dirty="0"/>
              <a:t>R</a:t>
            </a:r>
            <a:r>
              <a:rPr lang="en-US" sz="1800" i="1" baseline="-25000" dirty="0"/>
              <a:t>i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	    </a:t>
            </a:r>
            <a:r>
              <a:rPr lang="en-US" sz="1800" b="1" dirty="0"/>
              <a:t>then</a:t>
            </a:r>
            <a:r>
              <a:rPr lang="en-US" sz="1800" dirty="0"/>
              <a:t> reject </a:t>
            </a:r>
            <a:r>
              <a:rPr lang="en-US" sz="1800" i="1" dirty="0"/>
              <a:t>W</a:t>
            </a:r>
            <a:r>
              <a:rPr lang="en-US" sz="1800" i="1" baseline="-25000" dirty="0"/>
              <a:t>i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1800" b="1" dirty="0"/>
              <a:t>	    else</a:t>
            </a:r>
            <a:r>
              <a:rPr lang="en-US" sz="1800" dirty="0"/>
              <a:t> accept </a:t>
            </a:r>
            <a:r>
              <a:rPr lang="en-US" sz="1800" i="1" dirty="0"/>
              <a:t>R</a:t>
            </a:r>
            <a:r>
              <a:rPr lang="en-US" sz="1800" i="1" baseline="-25000" dirty="0"/>
              <a:t>i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	    </a:t>
            </a:r>
            <a:r>
              <a:rPr lang="en-US" sz="1800" b="1" dirty="0"/>
              <a:t>else</a:t>
            </a:r>
            <a:r>
              <a:rPr lang="en-US" sz="1800" dirty="0"/>
              <a:t> accept </a:t>
            </a:r>
            <a:r>
              <a:rPr lang="en-US" sz="1800" i="1" dirty="0"/>
              <a:t>W</a:t>
            </a:r>
            <a:r>
              <a:rPr lang="en-US" sz="1800" i="1" baseline="-25000" dirty="0"/>
              <a:t>i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1800" i="1" dirty="0"/>
              <a:t>	</a:t>
            </a:r>
            <a:r>
              <a:rPr lang="en-US" sz="1800" i="1" dirty="0" err="1"/>
              <a:t>rts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1800" i="1" dirty="0" err="1"/>
              <a:t>ts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i="1" baseline="-25000" dirty="0"/>
              <a:t>i</a:t>
            </a:r>
            <a:r>
              <a:rPr lang="en-US" sz="1800" dirty="0"/>
              <a:t>) 	</a:t>
            </a:r>
            <a:r>
              <a:rPr lang="en-US" sz="1800" i="1" dirty="0" err="1"/>
              <a:t>wts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1800" i="1" dirty="0" err="1"/>
              <a:t>ts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i="1" baseline="-25000" dirty="0"/>
              <a:t>i</a:t>
            </a:r>
            <a:r>
              <a:rPr lang="en-US" sz="1800" dirty="0"/>
              <a:t>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Conservative Timestamp Ordering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Basic timestamp ordering tries to execute an operation as soon as it receives it</a:t>
            </a:r>
          </a:p>
          <a:p>
            <a:pPr lvl="1"/>
            <a:r>
              <a:rPr lang="en-US"/>
              <a:t>progressive</a:t>
            </a:r>
          </a:p>
          <a:p>
            <a:pPr lvl="1"/>
            <a:r>
              <a:rPr lang="en-US"/>
              <a:t>too many restarts since there is no delaying</a:t>
            </a:r>
          </a:p>
          <a:p>
            <a:r>
              <a:rPr lang="en-US"/>
              <a:t>Conservative timestamping delays each operation until there is an assurance that it will not be restarted</a:t>
            </a:r>
          </a:p>
          <a:p>
            <a:r>
              <a:rPr lang="en-US"/>
              <a:t>Assurance?</a:t>
            </a:r>
          </a:p>
          <a:p>
            <a:pPr lvl="1"/>
            <a:r>
              <a:rPr lang="en-US"/>
              <a:t>No other operation with a smaller timestamp can arrive at the scheduler</a:t>
            </a:r>
          </a:p>
          <a:p>
            <a:pPr lvl="1"/>
            <a:r>
              <a:rPr lang="en-US"/>
              <a:t>Note that the delay may result in the formation of deadlocks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3BEC2-60EC-1946-8D26-03946B9C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57D74-3138-1B46-8A83-29BD5017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Multiversion</a:t>
            </a:r>
            <a:r>
              <a:rPr lang="en-US" dirty="0"/>
              <a:t> Concurrency Control (MVCC)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935915"/>
            <a:ext cx="8229600" cy="326896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Do not modify the values in the database, create new values.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Typically timestamp-based implementation</a:t>
            </a:r>
          </a:p>
          <a:p>
            <a:pPr lvl="3">
              <a:lnSpc>
                <a:spcPct val="100000"/>
              </a:lnSpc>
              <a:spcBef>
                <a:spcPct val="40000"/>
              </a:spcBef>
              <a:buFont typeface="Monotype Sorts" charset="2"/>
              <a:buNone/>
            </a:pPr>
            <a:r>
              <a:rPr lang="en-US" sz="2391" i="1" dirty="0" err="1"/>
              <a:t>ts</a:t>
            </a:r>
            <a:r>
              <a:rPr lang="en-US" sz="2391" dirty="0"/>
              <a:t>(</a:t>
            </a:r>
            <a:r>
              <a:rPr lang="en-US" sz="2391" i="1" dirty="0" err="1"/>
              <a:t>T</a:t>
            </a:r>
            <a:r>
              <a:rPr lang="en-US" sz="2391" i="1" baseline="-25000" dirty="0" err="1"/>
              <a:t>i</a:t>
            </a:r>
            <a:r>
              <a:rPr lang="en-US" sz="2391" dirty="0"/>
              <a:t>) &lt; </a:t>
            </a:r>
            <a:r>
              <a:rPr lang="en-US" sz="2391" i="1" dirty="0" err="1"/>
              <a:t>ts</a:t>
            </a:r>
            <a:r>
              <a:rPr lang="en-US" sz="2391" dirty="0"/>
              <a:t>(</a:t>
            </a:r>
            <a:r>
              <a:rPr lang="en-US" sz="2391" i="1" dirty="0" err="1"/>
              <a:t>x</a:t>
            </a:r>
            <a:r>
              <a:rPr lang="en-US" sz="2391" i="1" baseline="-25000" dirty="0" err="1"/>
              <a:t>r</a:t>
            </a:r>
            <a:r>
              <a:rPr lang="en-US" sz="2391" dirty="0"/>
              <a:t>) &lt; </a:t>
            </a:r>
            <a:r>
              <a:rPr lang="en-US" sz="2391" i="1" dirty="0" err="1"/>
              <a:t>ts</a:t>
            </a:r>
            <a:r>
              <a:rPr lang="en-US" sz="2391" dirty="0"/>
              <a:t>(</a:t>
            </a:r>
            <a:r>
              <a:rPr lang="en-US" sz="2391" i="1" dirty="0" err="1"/>
              <a:t>T</a:t>
            </a:r>
            <a:r>
              <a:rPr lang="en-US" sz="2391" i="1" baseline="-25000" dirty="0" err="1"/>
              <a:t>j</a:t>
            </a:r>
            <a:r>
              <a:rPr lang="en-US" sz="2391" dirty="0"/>
              <a:t>)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Implemented in a number of systems: IBM DB2, Oracle, SQL Server, SAP HANA, </a:t>
            </a:r>
            <a:r>
              <a:rPr lang="en-US" dirty="0" err="1"/>
              <a:t>BerkeleyDB</a:t>
            </a:r>
            <a:r>
              <a:rPr lang="en-US" dirty="0"/>
              <a:t>, PostgreSQL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32440" cy="1139825"/>
          </a:xfrm>
          <a:noFill/>
          <a:ln/>
        </p:spPr>
        <p:txBody>
          <a:bodyPr/>
          <a:lstStyle/>
          <a:p>
            <a:r>
              <a:rPr lang="en-US" dirty="0"/>
              <a:t>MVCC Reads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3247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translated into a read on one version of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Find a version of </a:t>
            </a:r>
            <a:r>
              <a:rPr lang="en-US" i="1" dirty="0"/>
              <a:t>x</a:t>
            </a:r>
            <a:r>
              <a:rPr lang="en-US" dirty="0"/>
              <a:t> (say 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is the largest timestamp less than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antenna&#10;&#10;Description automatically generated">
            <a:extLst>
              <a:ext uri="{FF2B5EF4-FFF2-40B4-BE49-F238E27FC236}">
                <a16:creationId xmlns:a16="http://schemas.microsoft.com/office/drawing/2014/main" id="{90A995F5-D495-844B-8178-8C8A9E17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73765"/>
            <a:ext cx="6781634" cy="19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MVCC Writes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translated into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w</a:t>
            </a:r>
            <a:r>
              <a:rPr lang="en-US" dirty="0"/>
              <a:t>) and accepted if the scheduler has not yet processed any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r</a:t>
            </a:r>
            <a:r>
              <a:rPr lang="en-US" dirty="0"/>
              <a:t>) such that</a:t>
            </a:r>
          </a:p>
          <a:p>
            <a:pPr lvl="3">
              <a:lnSpc>
                <a:spcPct val="100000"/>
              </a:lnSpc>
              <a:spcBef>
                <a:spcPct val="40000"/>
              </a:spcBef>
              <a:buFont typeface="Monotype Sorts" charset="2"/>
              <a:buNone/>
            </a:pPr>
            <a:r>
              <a:rPr lang="en-US" sz="2391" i="1" dirty="0" err="1"/>
              <a:t>ts</a:t>
            </a:r>
            <a:r>
              <a:rPr lang="en-US" sz="2391" dirty="0" err="1"/>
              <a:t>(</a:t>
            </a:r>
            <a:r>
              <a:rPr lang="en-US" sz="2391" i="1" dirty="0" err="1"/>
              <a:t>T</a:t>
            </a:r>
            <a:r>
              <a:rPr lang="en-US" sz="2391" i="1" baseline="-25000" dirty="0" err="1"/>
              <a:t>i</a:t>
            </a:r>
            <a:r>
              <a:rPr lang="en-US" sz="2391" dirty="0"/>
              <a:t>) &lt; </a:t>
            </a:r>
            <a:r>
              <a:rPr lang="en-US" sz="2391" i="1" dirty="0" err="1"/>
              <a:t>ts</a:t>
            </a:r>
            <a:r>
              <a:rPr lang="en-US" sz="2391" dirty="0" err="1"/>
              <a:t>(</a:t>
            </a:r>
            <a:r>
              <a:rPr lang="en-US" sz="2391" i="1" dirty="0" err="1"/>
              <a:t>x</a:t>
            </a:r>
            <a:r>
              <a:rPr lang="en-US" sz="2391" i="1" baseline="-25000" dirty="0" err="1"/>
              <a:t>r</a:t>
            </a:r>
            <a:r>
              <a:rPr lang="en-US" sz="2391" dirty="0"/>
              <a:t>) &lt; </a:t>
            </a:r>
            <a:r>
              <a:rPr lang="en-US" sz="2391" i="1" dirty="0" err="1"/>
              <a:t>ts</a:t>
            </a:r>
            <a:r>
              <a:rPr lang="en-US" sz="2391" dirty="0" err="1"/>
              <a:t>(</a:t>
            </a:r>
            <a:r>
              <a:rPr lang="en-US" sz="2391" i="1" dirty="0" err="1"/>
              <a:t>T</a:t>
            </a:r>
            <a:r>
              <a:rPr lang="en-US" sz="2391" i="1" baseline="-25000" dirty="0" err="1"/>
              <a:t>j</a:t>
            </a:r>
            <a:r>
              <a:rPr lang="en-US" sz="2391" dirty="0"/>
              <a:t>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E87E10D-B7AF-AE4D-A8D5-925A184C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3016"/>
            <a:ext cx="6246145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Concurrency Control Algorithms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92335" y="1948178"/>
            <a:ext cx="3055322" cy="402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Pessimistic execution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80359" y="4170678"/>
            <a:ext cx="2943111" cy="41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Optimistic execution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276350" y="29895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276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927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591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6242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9057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598614" y="3154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407419" y="3154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4840576" y="3154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6702279" y="3154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301750" y="51231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301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952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4616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6267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79311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4938714" y="5313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1781819" y="5313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3214976" y="5313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6727679" y="5313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BE034-A2D9-9342-8669-4E6209927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E46EA-AD98-4041-8B4A-2AA0CE472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Algorithms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 execution model: divide into </a:t>
            </a:r>
            <a:r>
              <a:rPr lang="en-US" dirty="0" err="1"/>
              <a:t>subtransactions</a:t>
            </a:r>
            <a:r>
              <a:rPr lang="en-US" dirty="0"/>
              <a:t> each of which execute at a site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: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that executes at site </a:t>
            </a:r>
            <a:r>
              <a:rPr lang="en-US" i="1" dirty="0"/>
              <a:t>j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run independently at each site until they reach the end of their read phases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All </a:t>
            </a:r>
            <a:r>
              <a:rPr lang="en-US" dirty="0" err="1"/>
              <a:t>subtransactions</a:t>
            </a:r>
            <a:r>
              <a:rPr lang="en-US" dirty="0"/>
              <a:t> are assigned a timestamp at the end of their read phase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Validation test </a:t>
            </a:r>
            <a:r>
              <a:rPr lang="en-US" dirty="0"/>
              <a:t> performed during validation phase. If one fails, all rejected.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364FD-6CBD-AB41-B340-A77D1407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9378-06B6-CB4A-A776-B52CE47C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828800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"/>
            </a:pPr>
            <a:r>
              <a:rPr lang="en-US" dirty="0"/>
              <a:t>If all transactions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 where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) 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have completed their write phase before 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 has started its read phase, then validation succeeds</a:t>
            </a:r>
          </a:p>
          <a:p>
            <a:pPr marL="914353" lvl="1" indent="-285736">
              <a:spcBef>
                <a:spcPct val="40000"/>
              </a:spcBef>
            </a:pPr>
            <a:r>
              <a:rPr lang="en-US" dirty="0"/>
              <a:t>Transaction executions in serial 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F72AF-72EE-6649-9586-10FA66C35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612B4-1030-D446-B970-0C5611A5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DE8D9914-8F16-D94A-9070-F19D0372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29335"/>
            <a:ext cx="7687945" cy="12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6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74872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"/>
            </a:pPr>
            <a:r>
              <a:rPr lang="en-US" dirty="0"/>
              <a:t>If there is any transaction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)&lt;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and which completes its write phase while 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 is in its read phase, then validation succeeds if </a:t>
            </a:r>
            <a:r>
              <a:rPr lang="en-US" i="1" dirty="0"/>
              <a:t>WS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= Ø</a:t>
            </a:r>
          </a:p>
          <a:p>
            <a:pPr marL="971500" lvl="1" indent="-285736">
              <a:spcBef>
                <a:spcPct val="40000"/>
              </a:spcBef>
            </a:pPr>
            <a:r>
              <a:rPr lang="en-US" dirty="0"/>
              <a:t>Read and write phases overlap, but 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 does not read data items written by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endParaRPr lang="en-US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548EC-5EB2-2B4A-A05E-029A6734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5974E-DEE4-EF47-BD09-C317C887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36A1904-D45B-ED4C-A2F8-F3392AA2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1" y="4208991"/>
            <a:ext cx="7233378" cy="12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76468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SzPct val="100000"/>
              <a:buFont typeface="Wingdings" pitchFamily="2" charset="2"/>
              <a:buChar char=""/>
            </a:pPr>
            <a:r>
              <a:rPr lang="en-US" dirty="0"/>
              <a:t> If there is any transaction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and which completes its read phase before 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 completes its read phase, then validation succeeds if </a:t>
            </a:r>
          </a:p>
          <a:p>
            <a:pPr marL="0" indent="0">
              <a:lnSpc>
                <a:spcPct val="105000"/>
              </a:lnSpc>
              <a:spcBef>
                <a:spcPct val="40000"/>
              </a:spcBef>
              <a:buSzPct val="100000"/>
              <a:buNone/>
            </a:pPr>
            <a:r>
              <a:rPr lang="en-US" i="1" dirty="0"/>
              <a:t>	WS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= Ø and </a:t>
            </a:r>
            <a:r>
              <a:rPr lang="en-US" i="1" dirty="0"/>
              <a:t>WS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dirty="0"/>
              <a:t>) = Ø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dirty="0"/>
              <a:t>They overlap, but don't access any common data items.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6D0FC-167B-B949-B9C6-E871F259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20794-4E37-C54F-97DF-177B5FAE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A clock hanging on the wall&#10;&#10;Description automatically generated">
            <a:extLst>
              <a:ext uri="{FF2B5EF4-FFF2-40B4-BE49-F238E27FC236}">
                <a16:creationId xmlns:a16="http://schemas.microsoft.com/office/drawing/2014/main" id="{AC3C9256-5BFF-6C4D-BA5D-116D952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221088"/>
            <a:ext cx="5366442" cy="15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 (SI)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transaction “sees” a consistent snapshot of the database when it starts and R/W this snapshot</a:t>
            </a:r>
          </a:p>
          <a:p>
            <a:r>
              <a:rPr lang="en-US" dirty="0"/>
              <a:t>Repeatable reads, but not serializable isolation</a:t>
            </a:r>
          </a:p>
          <a:p>
            <a:r>
              <a:rPr lang="en-US" dirty="0"/>
              <a:t>Read-only transactions proceed without significant synchronization overhead</a:t>
            </a:r>
          </a:p>
          <a:p>
            <a:r>
              <a:rPr lang="en-US" dirty="0"/>
              <a:t>Centralized SI-based CC</a:t>
            </a:r>
          </a:p>
          <a:p>
            <a:pPr marL="914400" lvl="1" indent="-457200">
              <a:buSzPct val="90000"/>
              <a:buFont typeface="+mj-lt"/>
              <a:buAutoNum type="arabicParenR"/>
            </a:pPr>
            <a:r>
              <a:rPr lang="en-US" sz="1800" dirty="0"/>
              <a:t>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 starts, obtains a begin timestamp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b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</a:t>
            </a:r>
          </a:p>
          <a:p>
            <a:pPr marL="914400" lvl="1" indent="-457200">
              <a:buSzPct val="90000"/>
              <a:buFont typeface="+mj-lt"/>
              <a:buAutoNum type="arabicParenR"/>
            </a:pPr>
            <a:r>
              <a:rPr lang="en-US" sz="1800" dirty="0"/>
              <a:t>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 ready to commit, obtains a commit timestamp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c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that is greater than any of the existing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b</a:t>
            </a:r>
            <a:r>
              <a:rPr lang="en-US" sz="1800" dirty="0"/>
              <a:t> or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c</a:t>
            </a:r>
            <a:endParaRPr lang="en-US" sz="1800" dirty="0"/>
          </a:p>
          <a:p>
            <a:pPr marL="914400" lvl="1" indent="-457200">
              <a:buSzPct val="90000"/>
              <a:buFont typeface="+mj-lt"/>
              <a:buAutoNum type="arabicParenR"/>
            </a:pPr>
            <a:r>
              <a:rPr lang="en-US" sz="1800" dirty="0"/>
              <a:t>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 commits if no other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j</a:t>
            </a:r>
            <a:r>
              <a:rPr lang="en-US" sz="1800" dirty="0"/>
              <a:t> such that </a:t>
            </a:r>
            <a:r>
              <a:rPr lang="en-US" sz="1800" dirty="0" err="1"/>
              <a:t>tsc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 [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b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),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c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)]; otherwise aborted (</a:t>
            </a:r>
            <a:r>
              <a:rPr lang="en-US" sz="1800" dirty="0">
                <a:solidFill>
                  <a:srgbClr val="0432FF"/>
                </a:solidFill>
              </a:rPr>
              <a:t>first committer wins</a:t>
            </a:r>
            <a:r>
              <a:rPr lang="en-US" sz="1800" dirty="0"/>
              <a:t>)</a:t>
            </a:r>
          </a:p>
          <a:p>
            <a:pPr marL="914400" lvl="1" indent="-457200">
              <a:buSzPct val="90000"/>
              <a:buFont typeface="+mj-lt"/>
              <a:buAutoNum type="arabicParenR"/>
            </a:pPr>
            <a:r>
              <a:rPr lang="en-US" sz="1800" dirty="0"/>
              <a:t> When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 commits, changes visible to all </a:t>
            </a:r>
            <a:r>
              <a:rPr lang="en-US" sz="1800" i="1" dirty="0"/>
              <a:t>T</a:t>
            </a:r>
            <a:r>
              <a:rPr lang="en-US" sz="1800" i="1" baseline="-25000" dirty="0"/>
              <a:t>k</a:t>
            </a:r>
            <a:r>
              <a:rPr lang="en-US" sz="1800" dirty="0"/>
              <a:t> where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b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i="1" baseline="-25000" dirty="0"/>
              <a:t>k</a:t>
            </a:r>
            <a:r>
              <a:rPr lang="en-US" sz="1800" dirty="0"/>
              <a:t>)&gt;</a:t>
            </a:r>
            <a:r>
              <a:rPr lang="en-US" sz="1800" i="1" dirty="0"/>
              <a:t> </a:t>
            </a:r>
            <a:r>
              <a:rPr lang="en-US" sz="1800" i="1" dirty="0" err="1"/>
              <a:t>ts</a:t>
            </a:r>
            <a:r>
              <a:rPr lang="en-US" sz="1800" i="1" baseline="-25000" dirty="0" err="1"/>
              <a:t>c</a:t>
            </a:r>
            <a:r>
              <a:rPr lang="en-US" sz="1800" dirty="0"/>
              <a:t>(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i</a:t>
            </a:r>
            <a:r>
              <a:rPr lang="en-US" sz="18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8861-FFDC-E141-8BEE-893DB52E5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912C3-5937-C94E-9FF4-BC7D217AB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4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1F5-BFBA-5E4D-ABC8-8D4A1B54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CC with 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8939D-7996-BD48-9D9B-001EB4FDC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931" y="1268760"/>
                <a:ext cx="8229600" cy="5040560"/>
              </a:xfrm>
            </p:spPr>
            <p:txBody>
              <a:bodyPr/>
              <a:lstStyle/>
              <a:p>
                <a:r>
                  <a:rPr lang="en-US" sz="2000" dirty="0"/>
                  <a:t>Computing a consistent </a:t>
                </a:r>
                <a:r>
                  <a:rPr lang="en-US" sz="2000" dirty="0">
                    <a:solidFill>
                      <a:srgbClr val="0432FF"/>
                    </a:solidFill>
                  </a:rPr>
                  <a:t>distributed</a:t>
                </a:r>
                <a:r>
                  <a:rPr lang="en-US" sz="2000" dirty="0"/>
                  <a:t> snapshot is hard</a:t>
                </a:r>
              </a:p>
              <a:p>
                <a:r>
                  <a:rPr lang="en-US" sz="2000" dirty="0"/>
                  <a:t>Similar rules to serializability</a:t>
                </a:r>
              </a:p>
              <a:p>
                <a:pPr lvl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/>
                  <a:t>Each local history should be SI</a:t>
                </a:r>
                <a:endParaRPr lang="en-US" sz="1800" dirty="0">
                  <a:solidFill>
                    <a:srgbClr val="0432FF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/>
                  <a:t>Global history is SI → </a:t>
                </a:r>
                <a:r>
                  <a:rPr lang="en-US" sz="1800" dirty="0">
                    <a:solidFill>
                      <a:srgbClr val="0432FF"/>
                    </a:solidFill>
                  </a:rPr>
                  <a:t>commitment orders</a:t>
                </a:r>
                <a:r>
                  <a:rPr lang="en-US" sz="1800" dirty="0"/>
                  <a:t> at each site are the same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0432FF"/>
                    </a:solidFill>
                  </a:rPr>
                  <a:t>Dependence relationship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at site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/>
                  <a:t>) is dependent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/>
                  <a:t> (</a:t>
                </a:r>
                <a:r>
                  <a:rPr lang="en-US" sz="2000" i="1" dirty="0"/>
                  <a:t>dependent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 err="1"/>
                  <a:t>,</a:t>
                </a:r>
                <a:r>
                  <a:rPr lang="en-CA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000" dirty="0"/>
                  <a:t>))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50" dirty="0"/>
              </a:p>
              <a:p>
                <a:pPr marL="0" indent="0" algn="ctr">
                  <a:spcBef>
                    <a:spcPts val="6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)≠∅)∨(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𝑊𝑆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)≠∅)∨(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)≠∅)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Conditions</a:t>
                </a:r>
              </a:p>
              <a:p>
                <a:pPr marL="800100" lvl="1" indent="-342900">
                  <a:buSzPct val="90000"/>
                  <a:buFont typeface="+mj-lt"/>
                  <a:buAutoNum type="arabicParenR"/>
                </a:pPr>
                <a:r>
                  <a:rPr lang="en-CA" sz="1600" b="0" dirty="0"/>
                  <a:t>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site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execute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together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SzPct val="90000"/>
                  <a:buFont typeface="+mj-lt"/>
                  <a:buAutoNum type="arabicParenR"/>
                </a:pPr>
                <a:r>
                  <a:rPr lang="en-CA" sz="1600" dirty="0"/>
                  <a:t>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site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execute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together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SzPct val="90000"/>
                  <a:buFont typeface="+mj-lt"/>
                  <a:buAutoNum type="arabicParenR"/>
                </a:pPr>
                <a:r>
                  <a:rPr lang="en-CA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𝑡𝑠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site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execute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together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8939D-7996-BD48-9D9B-001EB4FDC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31" y="1268760"/>
                <a:ext cx="8229600" cy="5040560"/>
              </a:xfrm>
              <a:blipFill>
                <a:blip r:embed="rId2"/>
                <a:stretch>
                  <a:fillRect t="-503" b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7DE42-2305-3B4A-A04A-402DA5C5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90E9-51F0-DB4E-B387-E0E5F4E92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F295-37D1-B846-B7A2-C040F0141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Distributed CC with SI –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F295-37D1-B846-B7A2-C040F014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5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3D0EF-5573-5348-8584-EE0F0D76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489F-D49C-FE41-A694-3330B9CD1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74814-E436-2A49-83A4-B592DF7A0435}"/>
              </a:ext>
            </a:extLst>
          </p:cNvPr>
          <p:cNvSpPr txBox="1"/>
          <p:nvPr/>
        </p:nvSpPr>
        <p:spPr>
          <a:xfrm>
            <a:off x="899592" y="1245962"/>
            <a:ext cx="16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Coordinating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CD064-E813-FF49-BFF7-BE741D004AFF}"/>
              </a:ext>
            </a:extLst>
          </p:cNvPr>
          <p:cNvSpPr txBox="1"/>
          <p:nvPr/>
        </p:nvSpPr>
        <p:spPr>
          <a:xfrm>
            <a:off x="6053421" y="1292709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Each site </a:t>
            </a:r>
            <a:r>
              <a:rPr lang="en-US" sz="1600" i="1" u="sng" dirty="0"/>
              <a:t>s</a:t>
            </a:r>
            <a:endParaRPr lang="en-US" sz="1600" u="s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B9294-EF6C-7343-95DE-B9EC2B7AA383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1747485" y="1584516"/>
            <a:ext cx="4336683" cy="332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DD0AFC-6413-B948-98B5-205A613F213E}"/>
              </a:ext>
            </a:extLst>
          </p:cNvPr>
          <p:cNvSpPr txBox="1"/>
          <p:nvPr/>
        </p:nvSpPr>
        <p:spPr>
          <a:xfrm>
            <a:off x="2677054" y="1484784"/>
            <a:ext cx="3407114" cy="307777"/>
          </a:xfrm>
          <a:prstGeom prst="rect">
            <a:avLst/>
          </a:prstGeom>
          <a:noFill/>
          <a:scene3d>
            <a:camera prst="orthographicFront">
              <a:rot lat="0" lon="0" rev="212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Asks concurrent </a:t>
            </a:r>
            <a:r>
              <a:rPr lang="en-US" sz="1400" dirty="0" err="1"/>
              <a:t>transactions,event</a:t>
            </a:r>
            <a:r>
              <a:rPr lang="en-US" sz="1400" dirty="0"/>
              <a:t>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43A70-4AD1-F34F-A6AF-B5E72725918B}"/>
              </a:ext>
            </a:extLst>
          </p:cNvPr>
          <p:cNvSpPr txBox="1"/>
          <p:nvPr/>
        </p:nvSpPr>
        <p:spPr>
          <a:xfrm>
            <a:off x="2677054" y="1962062"/>
            <a:ext cx="2853225" cy="307777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Local set of concurrent </a:t>
            </a:r>
            <a:r>
              <a:rPr lang="en-US" sz="1400" dirty="0" err="1"/>
              <a:t>tx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FD1BF3-8EEC-BB4D-A2FE-D07D6D7AE6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7484" y="2016564"/>
            <a:ext cx="4336684" cy="404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7827C-5A09-8544-A8CE-C6B73C04A913}"/>
              </a:ext>
            </a:extLst>
          </p:cNvPr>
          <p:cNvSpPr txBox="1"/>
          <p:nvPr/>
        </p:nvSpPr>
        <p:spPr>
          <a:xfrm>
            <a:off x="6053421" y="263691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if first 2 </a:t>
            </a:r>
          </a:p>
          <a:p>
            <a:r>
              <a:rPr lang="en-US" sz="1400" dirty="0"/>
              <a:t>Conditions hold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0D091F-248D-CF47-AAF0-301BCD6C83FC}"/>
              </a:ext>
            </a:extLst>
          </p:cNvPr>
          <p:cNvCxnSpPr>
            <a:cxnSpLocks/>
          </p:cNvCxnSpPr>
          <p:nvPr/>
        </p:nvCxnSpPr>
        <p:spPr bwMode="auto">
          <a:xfrm>
            <a:off x="1747485" y="2499049"/>
            <a:ext cx="4336683" cy="453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B7A97-CD84-DB4C-A3D7-FFCC7BCAB638}"/>
              </a:ext>
            </a:extLst>
          </p:cNvPr>
          <p:cNvSpPr txBox="1"/>
          <p:nvPr/>
        </p:nvSpPr>
        <p:spPr>
          <a:xfrm>
            <a:off x="2677054" y="2473151"/>
            <a:ext cx="2853225" cy="307777"/>
          </a:xfrm>
          <a:prstGeom prst="rect">
            <a:avLst/>
          </a:prstGeom>
          <a:noFill/>
          <a:scene3d>
            <a:camera prst="orthographicFront">
              <a:rot lat="0" lon="0" rev="212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Compiled global concurrent </a:t>
            </a:r>
            <a:r>
              <a:rPr lang="en-US" sz="1400" dirty="0" err="1"/>
              <a:t>tx</a:t>
            </a:r>
            <a:r>
              <a:rPr lang="en-US" sz="1400" dirty="0"/>
              <a:t>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37363-7624-734D-8267-34077FFDEF20}"/>
              </a:ext>
            </a:extLst>
          </p:cNvPr>
          <p:cNvSpPr txBox="1"/>
          <p:nvPr/>
        </p:nvSpPr>
        <p:spPr>
          <a:xfrm>
            <a:off x="2195736" y="3193231"/>
            <a:ext cx="3221837" cy="307777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Positive validation/Negative validation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D4030-5C76-3941-B28E-57F7BE104D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716737" y="3248876"/>
            <a:ext cx="4336684" cy="404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2B561D-C874-7742-A148-78F569486B89}"/>
              </a:ext>
            </a:extLst>
          </p:cNvPr>
          <p:cNvSpPr txBox="1"/>
          <p:nvPr/>
        </p:nvSpPr>
        <p:spPr>
          <a:xfrm>
            <a:off x="7267822" y="4036573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event clock:</a:t>
            </a:r>
          </a:p>
          <a:p>
            <a:r>
              <a:rPr lang="en-US" sz="1400" dirty="0"/>
              <a:t>max(</a:t>
            </a:r>
            <a:r>
              <a:rPr lang="en-US" sz="1400" dirty="0" err="1"/>
              <a:t>own,coord</a:t>
            </a:r>
            <a:r>
              <a:rPr lang="en-US" sz="1400" dirty="0"/>
              <a:t> TM)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4150B-4EF0-A94E-A9A1-C6B8C6891726}"/>
              </a:ext>
            </a:extLst>
          </p:cNvPr>
          <p:cNvSpPr txBox="1"/>
          <p:nvPr/>
        </p:nvSpPr>
        <p:spPr>
          <a:xfrm>
            <a:off x="611560" y="4735830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event clock:</a:t>
            </a:r>
          </a:p>
          <a:p>
            <a:r>
              <a:rPr lang="en-US" sz="1400" dirty="0"/>
              <a:t>Max(event clocks of all </a:t>
            </a:r>
            <a:r>
              <a:rPr lang="en-US" sz="1400" i="1" dirty="0"/>
              <a:t>s</a:t>
            </a:r>
            <a:r>
              <a:rPr lang="en-US" sz="1400" dirty="0"/>
              <a:t>)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8BE0A69-E042-AB4D-BA45-C44FF0511CB1}"/>
              </a:ext>
            </a:extLst>
          </p:cNvPr>
          <p:cNvSpPr/>
          <p:nvPr/>
        </p:nvSpPr>
        <p:spPr bwMode="auto">
          <a:xfrm>
            <a:off x="1063834" y="3661830"/>
            <a:ext cx="1290284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Any neg?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0F2BA7C0-4541-0242-BC2B-9C8DB369267D}"/>
              </a:ext>
            </a:extLst>
          </p:cNvPr>
          <p:cNvSpPr/>
          <p:nvPr/>
        </p:nvSpPr>
        <p:spPr bwMode="auto">
          <a:xfrm>
            <a:off x="6117768" y="3416478"/>
            <a:ext cx="1290284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Positive?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274864-B88A-4E4F-BBCE-50D264C83616}"/>
              </a:ext>
            </a:extLst>
          </p:cNvPr>
          <p:cNvSpPr txBox="1"/>
          <p:nvPr/>
        </p:nvSpPr>
        <p:spPr>
          <a:xfrm>
            <a:off x="6494375" y="5137447"/>
            <a:ext cx="537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3DBB6-72C7-2940-9B26-2F5F495E0604}"/>
              </a:ext>
            </a:extLst>
          </p:cNvPr>
          <p:cNvCxnSpPr>
            <a:cxnSpLocks/>
          </p:cNvCxnSpPr>
          <p:nvPr/>
        </p:nvCxnSpPr>
        <p:spPr bwMode="auto">
          <a:xfrm>
            <a:off x="6762910" y="3108701"/>
            <a:ext cx="0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3168226-C78B-DF43-B173-A44C8B6FAE1C}"/>
              </a:ext>
            </a:extLst>
          </p:cNvPr>
          <p:cNvCxnSpPr>
            <a:stCxn id="25" idx="3"/>
            <a:endCxn id="22" idx="0"/>
          </p:cNvCxnSpPr>
          <p:nvPr/>
        </p:nvCxnSpPr>
        <p:spPr bwMode="auto">
          <a:xfrm>
            <a:off x="7408052" y="3792381"/>
            <a:ext cx="738376" cy="244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667629-E1BA-4441-A93E-C645C2B6A0DD}"/>
              </a:ext>
            </a:extLst>
          </p:cNvPr>
          <p:cNvSpPr txBox="1"/>
          <p:nvPr/>
        </p:nvSpPr>
        <p:spPr>
          <a:xfrm>
            <a:off x="7535335" y="3452812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20F1FC-4D0D-434C-97E7-9EC73883672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 bwMode="auto">
          <a:xfrm>
            <a:off x="6762910" y="4168283"/>
            <a:ext cx="0" cy="969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6ECAFA-BF0D-9F49-A2AC-47FCE3A0BA19}"/>
              </a:ext>
            </a:extLst>
          </p:cNvPr>
          <p:cNvSpPr txBox="1"/>
          <p:nvPr/>
        </p:nvSpPr>
        <p:spPr>
          <a:xfrm>
            <a:off x="6285343" y="429074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5D6B0-8771-834E-B6BB-2FCB9F662577}"/>
              </a:ext>
            </a:extLst>
          </p:cNvPr>
          <p:cNvCxnSpPr>
            <a:cxnSpLocks/>
          </p:cNvCxnSpPr>
          <p:nvPr/>
        </p:nvCxnSpPr>
        <p:spPr bwMode="auto">
          <a:xfrm>
            <a:off x="2333390" y="4026085"/>
            <a:ext cx="4140257" cy="115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B78FEE-AAC5-4F4D-A236-52C27EA0C7A2}"/>
              </a:ext>
            </a:extLst>
          </p:cNvPr>
          <p:cNvSpPr txBox="1"/>
          <p:nvPr/>
        </p:nvSpPr>
        <p:spPr>
          <a:xfrm>
            <a:off x="3464456" y="4224720"/>
            <a:ext cx="1612358" cy="307777"/>
          </a:xfrm>
          <a:prstGeom prst="rect">
            <a:avLst/>
          </a:prstGeom>
          <a:noFill/>
          <a:scene3d>
            <a:camera prst="orthographicFront">
              <a:rot lat="0" lon="0" rev="206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Yes, global abort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1A3BDB-DE56-1F48-9B19-B77B925229C5}"/>
              </a:ext>
            </a:extLst>
          </p:cNvPr>
          <p:cNvCxnSpPr>
            <a:stCxn id="24" idx="2"/>
            <a:endCxn id="23" idx="0"/>
          </p:cNvCxnSpPr>
          <p:nvPr/>
        </p:nvCxnSpPr>
        <p:spPr bwMode="auto">
          <a:xfrm>
            <a:off x="1708976" y="4413635"/>
            <a:ext cx="0" cy="322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A3C038-DFBE-F843-8068-8D38C51FC3FE}"/>
              </a:ext>
            </a:extLst>
          </p:cNvPr>
          <p:cNvCxnSpPr>
            <a:cxnSpLocks/>
          </p:cNvCxnSpPr>
          <p:nvPr/>
        </p:nvCxnSpPr>
        <p:spPr bwMode="auto">
          <a:xfrm>
            <a:off x="2367372" y="4967723"/>
            <a:ext cx="4124919" cy="349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5544D2-5F67-874D-8B51-AD7A10BC0977}"/>
              </a:ext>
            </a:extLst>
          </p:cNvPr>
          <p:cNvSpPr txBox="1"/>
          <p:nvPr/>
        </p:nvSpPr>
        <p:spPr>
          <a:xfrm>
            <a:off x="2806392" y="4831355"/>
            <a:ext cx="3407114" cy="307777"/>
          </a:xfrm>
          <a:prstGeom prst="rect">
            <a:avLst/>
          </a:prstGeom>
          <a:noFill/>
          <a:scene3d>
            <a:camera prst="orthographicFront">
              <a:rot lat="0" lon="0" rev="212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400" dirty="0"/>
              <a:t>Global </a:t>
            </a:r>
            <a:r>
              <a:rPr lang="en-US" sz="1400" dirty="0" err="1"/>
              <a:t>commit,event</a:t>
            </a:r>
            <a:r>
              <a:rPr lang="en-US" sz="1400" dirty="0"/>
              <a:t> clock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2968DF-69C0-1140-BCE5-601765B55CDD}"/>
              </a:ext>
            </a:extLst>
          </p:cNvPr>
          <p:cNvCxnSpPr>
            <a:cxnSpLocks/>
          </p:cNvCxnSpPr>
          <p:nvPr/>
        </p:nvCxnSpPr>
        <p:spPr bwMode="auto">
          <a:xfrm>
            <a:off x="6747068" y="5445224"/>
            <a:ext cx="0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FB513F-218E-994D-A331-3E7C5C470065}"/>
                  </a:ext>
                </a:extLst>
              </p:cNvPr>
              <p:cNvSpPr txBox="1"/>
              <p:nvPr/>
            </p:nvSpPr>
            <p:spPr>
              <a:xfrm>
                <a:off x="5724128" y="5691446"/>
                <a:ext cx="20537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If global commit:</a:t>
                </a:r>
              </a:p>
              <a:p>
                <a:pPr marL="342900" indent="-342900">
                  <a:buAutoNum type="arabicParenR"/>
                </a:pPr>
                <a:r>
                  <a:rPr lang="en-US" sz="1400" dirty="0"/>
                  <a:t>Persist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updates</a:t>
                </a:r>
              </a:p>
              <a:p>
                <a:pPr marL="342900" indent="-342900">
                  <a:buAutoNum type="arabicParenR"/>
                </a:pPr>
                <a:r>
                  <a:rPr lang="en-US" sz="1400" dirty="0"/>
                  <a:t>Update event clock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FB513F-218E-994D-A331-3E7C5C470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691446"/>
                <a:ext cx="2053767" cy="738664"/>
              </a:xfrm>
              <a:prstGeom prst="rect">
                <a:avLst/>
              </a:prstGeom>
              <a:blipFill>
                <a:blip r:embed="rId3"/>
                <a:stretch>
                  <a:fillRect l="-61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73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5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531" dirty="0"/>
              <a:t>Problem: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How to maintain 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atomicity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durability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properties of transactions</a:t>
            </a:r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7913621" y="6707007"/>
            <a:ext cx="987078" cy="12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44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Ch.10/</a:t>
            </a:r>
            <a:fld id="{5E48BB5D-946E-5F48-82DF-AC330131550D}" type="slidenum">
              <a:rPr lang="en-US" sz="844">
                <a:latin typeface="Arial" panose="020B0604020202020204" pitchFamily="34" charset="0"/>
              </a:rPr>
              <a:pPr algn="r"/>
              <a:t>39</a:t>
            </a:fld>
            <a:endParaRPr lang="en-US" sz="844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432CED-98BD-784B-B5ED-BA0B3C10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2DB8D-69CD-2046-9F37-E004191A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526889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A transaction is a collection of actions that make consistent transformations of system states while preserving system consistency.</a:t>
            </a:r>
          </a:p>
          <a:p>
            <a:pPr marL="685765" lvl="1" indent="-228588"/>
            <a:r>
              <a:rPr lang="en-US" dirty="0"/>
              <a:t>concurrency transparency</a:t>
            </a:r>
          </a:p>
          <a:p>
            <a:pPr marL="685765" lvl="1" indent="-228588"/>
            <a:r>
              <a:rPr lang="en-US" dirty="0"/>
              <a:t>failure transparency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87AF1BFB-BC96-FD46-8948-489270D8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717032"/>
            <a:ext cx="6030824" cy="26526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3C66A-16FC-EA4F-8107-94F141D0A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7F5F-E48B-714B-97D1-510F1A2C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Failures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  <a:noFill/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Transaction failures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Transaction aborts (unilaterally or due to deadlock)</a:t>
            </a:r>
          </a:p>
          <a:p>
            <a:pPr>
              <a:spcBef>
                <a:spcPts val="300"/>
              </a:spcBef>
            </a:pPr>
            <a:r>
              <a:rPr lang="en-US" dirty="0"/>
              <a:t>System (site) failures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Failure of processor, main memory, power supply, …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Main memory contents are lost, but secondary storage contents are safe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Partial vs. total failure</a:t>
            </a:r>
          </a:p>
          <a:p>
            <a:pPr>
              <a:spcBef>
                <a:spcPts val="300"/>
              </a:spcBef>
            </a:pPr>
            <a:r>
              <a:rPr lang="en-US" dirty="0"/>
              <a:t>Media failures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Failure of secondary storage devices → stored data is lost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Head crash/controller failure</a:t>
            </a:r>
          </a:p>
          <a:p>
            <a:pPr>
              <a:spcBef>
                <a:spcPts val="300"/>
              </a:spcBef>
            </a:pPr>
            <a:r>
              <a:rPr lang="en-US" dirty="0"/>
              <a:t>Communication failures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Lost/undeliverable messages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Network partitioning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AC2E2-11A3-0141-A8F8-1958B160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F3F8B-7EF4-6047-B55A-D45FED37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2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Reliability Protocols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000" dirty="0"/>
              <a:t>Commit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How to execute commit command for distributed transactions.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Issue: how to ensure atomicity and durability?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Termination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If a failure occurs, how can the remaining operational sites deal with it.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Non-blocking</a:t>
            </a:r>
            <a:r>
              <a:rPr lang="en-US" sz="1800" dirty="0"/>
              <a:t>: the occurrence of failures should not force the sites to wait until the failure is repaired to terminate the transaction.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Recovery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When a failure occurs, how do the sites where the failure occurred deal with it.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Independent</a:t>
            </a:r>
            <a:r>
              <a:rPr lang="en-US" sz="1800" dirty="0"/>
              <a:t>: a failed site can determine the outcome of a transaction without having to obtain remote information.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Independent recovery </a:t>
            </a:r>
            <a:r>
              <a:rPr lang="en-US" sz="2000" dirty="0">
                <a:latin typeface="Symbol" charset="2"/>
                <a:sym typeface="Symbol"/>
              </a:rPr>
              <a:t></a:t>
            </a:r>
            <a:r>
              <a:rPr lang="en-US" sz="2000" dirty="0"/>
              <a:t> non-blocking termination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9985-7721-4C48-A33D-44B419CD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9597-EC68-9742-9013-FC6FE75D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5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Two-Phase Commit (2PC)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i="1" dirty="0">
                <a:solidFill>
                  <a:schemeClr val="hlink"/>
                </a:solidFill>
              </a:rPr>
              <a:t>Phase 1</a:t>
            </a:r>
            <a:r>
              <a:rPr lang="en-US" dirty="0"/>
              <a:t> : The coordinator gets the participants ready to write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i="1" dirty="0">
                <a:solidFill>
                  <a:schemeClr val="hlink"/>
                </a:solidFill>
              </a:rPr>
              <a:t>Phase 2</a:t>
            </a:r>
            <a:r>
              <a:rPr lang="en-US" dirty="0"/>
              <a:t> : Everybody writes the results into the database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b="1" dirty="0"/>
              <a:t>Coordinator</a:t>
            </a:r>
            <a:r>
              <a:rPr lang="en-US" dirty="0"/>
              <a:t> :The process at the site where the transaction originates and which controls the execution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b="1" dirty="0"/>
              <a:t>Participant</a:t>
            </a:r>
            <a:r>
              <a:rPr lang="en-US" dirty="0"/>
              <a:t> :The process at the other sites that participate in executing the transaction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Global Commit Rule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"/>
            </a:pPr>
            <a:r>
              <a:rPr lang="en-US" dirty="0"/>
              <a:t>The coordinator aborts a transaction if and only if at least one participant votes to abort it.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"/>
            </a:pPr>
            <a:r>
              <a:rPr lang="en-US" dirty="0"/>
              <a:t>The coordinator commits a transaction if and only if all of the participants vote to commit it.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A72E1F-2B06-FA40-8036-C52069B5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0FD90-884F-1F42-9F99-92418059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5BB46-E4D4-BE4C-A2B0-AD7A230C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1056-B1D6-DC4A-8050-13CB3B0D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sp>
        <p:nvSpPr>
          <p:cNvPr id="186417" name="Rectangle 49"/>
          <p:cNvSpPr>
            <a:spLocks noChangeArrowheads="1"/>
          </p:cNvSpPr>
          <p:nvPr/>
        </p:nvSpPr>
        <p:spPr bwMode="auto">
          <a:xfrm>
            <a:off x="3028503" y="5403319"/>
            <a:ext cx="913709" cy="306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Arial" panose="020B0604020202020204" pitchFamily="34" charset="0"/>
              </a:rPr>
              <a:t>COMMIT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4C9A2-1FA0-0C4F-8C60-C0E43096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6" y="2307015"/>
            <a:ext cx="3086100" cy="312670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89B651-F579-0144-8FB9-44543EB4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1906" y="2363370"/>
            <a:ext cx="3816424" cy="3013996"/>
          </a:xfr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1276589-65BC-0E4D-AC68-C97A62431E19}"/>
              </a:ext>
            </a:extLst>
          </p:cNvPr>
          <p:cNvSpPr txBox="1"/>
          <p:nvPr/>
        </p:nvSpPr>
        <p:spPr>
          <a:xfrm>
            <a:off x="1619672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94FA1-C1AB-C24B-8B29-8B7B60C1F650}"/>
              </a:ext>
            </a:extLst>
          </p:cNvPr>
          <p:cNvSpPr txBox="1"/>
          <p:nvPr/>
        </p:nvSpPr>
        <p:spPr>
          <a:xfrm>
            <a:off x="5601548" y="149299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23627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7AA8A8-C36E-654B-97E1-E41554DD3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539AB-9254-A149-A709-9C075488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7400-4C6A-4A44-A2B9-33C2DDAC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28800"/>
            <a:ext cx="5976664" cy="39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2PC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4CAC-27A3-084C-9112-05D8E774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6800"/>
            <a:ext cx="4797896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7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Linear 2PC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70547" y="5254625"/>
            <a:ext cx="852193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+mn-lt"/>
              </a:rPr>
              <a:t>V-C: Vote-Commit, V-A: Vote-Abort, G-C: Global-commit, G-A: Global-abort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73F6-DE3C-A44E-A3DC-D9851D44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9FB26-8ADF-0E45-B753-D2D424A4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DE060-42E2-174A-80A6-A5EFF127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9" y="1772815"/>
            <a:ext cx="7254185" cy="3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6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F53B-EE69-5F42-A1DF-6F029649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D8F6-38D3-9340-92A1-C8822961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CAE-2900-294C-8DD5-7270578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1673224"/>
            <a:ext cx="5004556" cy="43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2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AE7-98C2-9944-8DF7-653BCF00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2PC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improve performance by</a:t>
            </a:r>
          </a:p>
          <a:p>
            <a:pPr marL="715963" lvl="1" indent="-271463">
              <a:buFont typeface="+mj-lt"/>
              <a:buAutoNum type="arabicParenR"/>
            </a:pPr>
            <a:r>
              <a:rPr lang="en-US" dirty="0"/>
              <a:t>Reduce the number of messages between coordinator &amp; participants</a:t>
            </a:r>
          </a:p>
          <a:p>
            <a:pPr marL="715963" lvl="1" indent="-271463">
              <a:buFont typeface="+mj-lt"/>
              <a:buAutoNum type="arabicParenR"/>
            </a:pPr>
            <a:r>
              <a:rPr lang="en-US" dirty="0"/>
              <a:t>Reduce the number of time logs are written</a:t>
            </a:r>
          </a:p>
          <a:p>
            <a:r>
              <a:rPr lang="en-US" dirty="0"/>
              <a:t>Presumed Abort 2PC</a:t>
            </a:r>
          </a:p>
          <a:p>
            <a:pPr lvl="1"/>
            <a:r>
              <a:rPr lang="en-US" dirty="0"/>
              <a:t>Participant polls coordinator about transaction’s outcome</a:t>
            </a:r>
          </a:p>
          <a:p>
            <a:pPr lvl="1"/>
            <a:r>
              <a:rPr lang="en-US" dirty="0"/>
              <a:t>No information → abort the transaction</a:t>
            </a:r>
          </a:p>
          <a:p>
            <a:r>
              <a:rPr lang="en-US" dirty="0"/>
              <a:t>Presumed Commit 2PC</a:t>
            </a:r>
          </a:p>
          <a:p>
            <a:pPr lvl="1"/>
            <a:r>
              <a:rPr lang="en-US" dirty="0"/>
              <a:t>Participant polls coordinator about transaction’s outcome</a:t>
            </a:r>
          </a:p>
          <a:p>
            <a:pPr lvl="1"/>
            <a:r>
              <a:rPr lang="en-US" dirty="0"/>
              <a:t>No information → assume transaction is committed</a:t>
            </a:r>
          </a:p>
          <a:p>
            <a:pPr lvl="1"/>
            <a:r>
              <a:rPr lang="en-US" dirty="0"/>
              <a:t>Not an exact dual of presumed abort 2PC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686C4-49F1-CE43-8E0A-B32727E2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587CF-B9F9-5C4D-82DC-D8B250DC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4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/>
              <a:t>Site Failures - 2PC Termination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34880" cy="4530725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Who cares</a:t>
            </a:r>
          </a:p>
          <a:p>
            <a:r>
              <a:rPr lang="en-US" dirty="0">
                <a:solidFill>
                  <a:schemeClr val="tx2"/>
                </a:solidFill>
              </a:rPr>
              <a:t>Timeout in WAIT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Cannot unilaterally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Can unilaterally abort</a:t>
            </a:r>
          </a:p>
          <a:p>
            <a:r>
              <a:rPr lang="en-US" dirty="0">
                <a:solidFill>
                  <a:schemeClr val="tx2"/>
                </a:solidFill>
              </a:rPr>
              <a:t>Timeout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Stay blocked and wait for the </a:t>
            </a:r>
            <a:r>
              <a:rPr lang="en-US" dirty="0" err="1">
                <a:solidFill>
                  <a:schemeClr val="tx2"/>
                </a:solidFill>
              </a:rPr>
              <a:t>acks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56327-439B-C64B-B784-1AD61455C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8AB28-A677-2E42-B08A-922E253D7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037167-94E0-DD4A-B159-FC44983E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865646"/>
            <a:ext cx="3086100" cy="3126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20D58-19D9-7E42-ADBD-9C6BD1C9BCDE}"/>
              </a:ext>
            </a:extLst>
          </p:cNvPr>
          <p:cNvSpPr txBox="1"/>
          <p:nvPr/>
        </p:nvSpPr>
        <p:spPr>
          <a:xfrm>
            <a:off x="6454452" y="145697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229811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Characterization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600" b="1" dirty="0" err="1"/>
              <a:t>Begin_transaction</a:t>
            </a:r>
            <a:endParaRPr lang="en-US" sz="16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spcBef>
                <a:spcPct val="10000"/>
              </a:spcBef>
              <a:buNone/>
            </a:pPr>
            <a:r>
              <a:rPr lang="en-US" sz="1400" dirty="0"/>
              <a:t>…</a:t>
            </a:r>
            <a:endParaRPr lang="en-US" sz="1400" b="1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Write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2">
              <a:spcBef>
                <a:spcPct val="10000"/>
              </a:spcBef>
              <a:buNone/>
            </a:pPr>
            <a:r>
              <a:rPr lang="en-US" sz="1600" b="1" dirty="0"/>
              <a:t>Commit</a:t>
            </a:r>
            <a:endParaRPr lang="en-US" sz="1600" dirty="0"/>
          </a:p>
          <a:p>
            <a:r>
              <a:rPr lang="en-US" sz="2000" dirty="0"/>
              <a:t>Read set (RS)</a:t>
            </a:r>
          </a:p>
          <a:p>
            <a:pPr lvl="1"/>
            <a:r>
              <a:rPr lang="en-US" sz="1800" dirty="0"/>
              <a:t>The set of data items that are read by a transaction</a:t>
            </a:r>
          </a:p>
          <a:p>
            <a:r>
              <a:rPr lang="en-US" sz="2000" dirty="0"/>
              <a:t>Write set (WS)</a:t>
            </a:r>
          </a:p>
          <a:p>
            <a:pPr lvl="1"/>
            <a:r>
              <a:rPr lang="en-US" sz="1800" dirty="0"/>
              <a:t>The set of data items whose values are changed by this transaction</a:t>
            </a:r>
          </a:p>
          <a:p>
            <a:r>
              <a:rPr lang="en-US" sz="2000" dirty="0"/>
              <a:t>Base set (BS)</a:t>
            </a:r>
          </a:p>
          <a:p>
            <a:pPr lvl="1"/>
            <a:r>
              <a:rPr lang="en-US" sz="1800" dirty="0"/>
              <a:t>RS </a:t>
            </a:r>
            <a:r>
              <a:rPr lang="en-US" sz="1800" dirty="0">
                <a:latin typeface="Symbol" charset="2"/>
              </a:rPr>
              <a:t>∪</a:t>
            </a:r>
            <a:r>
              <a:rPr lang="en-US" sz="1800" dirty="0"/>
              <a:t> WS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150F3E-07B7-CA43-95E5-8A7FCC0A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0C7B-381B-AE48-BB1B-7C2D50D5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4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Termination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4381529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Coordinator must have failed in INITIAL state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</a:t>
            </a:r>
          </a:p>
          <a:p>
            <a:r>
              <a:rPr lang="en-US" dirty="0">
                <a:solidFill>
                  <a:schemeClr val="tx2"/>
                </a:solidFill>
              </a:rPr>
              <a:t>Timeout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Stay blocked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4F984-E9C4-954F-B016-93B09F82E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7F43C-8D97-BB4A-92DC-6A7AA671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  <p:pic>
        <p:nvPicPr>
          <p:cNvPr id="31" name="Content Placeholder 13">
            <a:extLst>
              <a:ext uri="{FF2B5EF4-FFF2-40B4-BE49-F238E27FC236}">
                <a16:creationId xmlns:a16="http://schemas.microsoft.com/office/drawing/2014/main" id="{B0D78D47-3C77-0B47-BBF0-66D2145E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4028" y="2009461"/>
            <a:ext cx="3816424" cy="301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88FBBB-6365-6940-8E9D-DF34D2B3EB8F}"/>
              </a:ext>
            </a:extLst>
          </p:cNvPr>
          <p:cNvSpPr txBox="1"/>
          <p:nvPr/>
        </p:nvSpPr>
        <p:spPr>
          <a:xfrm>
            <a:off x="6393636" y="147549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3350956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5265585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WAIT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if all the </a:t>
            </a:r>
            <a:r>
              <a:rPr lang="en-US" dirty="0" err="1">
                <a:solidFill>
                  <a:schemeClr val="tx2"/>
                </a:solidFill>
              </a:rPr>
              <a:t>acks</a:t>
            </a:r>
            <a:r>
              <a:rPr lang="en-US" dirty="0">
                <a:solidFill>
                  <a:schemeClr val="tx2"/>
                </a:solidFill>
              </a:rPr>
              <a:t> have been received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Otherwise the termination protocol is involved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3835A-D0AC-2F46-B7B0-E227D52C9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D8EC2-3BD4-D744-AFD0-C3A8CCA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9B29B6-7FDF-3341-8845-6C1651DF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865646"/>
            <a:ext cx="3086100" cy="31267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884FCC-B23D-794B-931D-18C6123D97D6}"/>
              </a:ext>
            </a:extLst>
          </p:cNvPr>
          <p:cNvSpPr txBox="1"/>
          <p:nvPr/>
        </p:nvSpPr>
        <p:spPr>
          <a:xfrm>
            <a:off x="6454452" y="145697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3491711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241100" y="1750219"/>
            <a:ext cx="4711201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coordinator has been informed about the local decision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Treat as timeout in READY state and invoke the termination protocol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needs to be done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E6D19-AC2B-7041-B5A5-C5D8A7EC5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75978-9553-0246-AC43-220B47972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  <p:pic>
        <p:nvPicPr>
          <p:cNvPr id="31" name="Content Placeholder 13">
            <a:extLst>
              <a:ext uri="{FF2B5EF4-FFF2-40B4-BE49-F238E27FC236}">
                <a16:creationId xmlns:a16="http://schemas.microsoft.com/office/drawing/2014/main" id="{AC4582AD-4D1E-E74F-871D-E7D66ACC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2302" y="2420888"/>
            <a:ext cx="3816424" cy="301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CF1969D-350E-A14F-A8B1-CE875BFBF257}"/>
              </a:ext>
            </a:extLst>
          </p:cNvPr>
          <p:cNvSpPr txBox="1"/>
          <p:nvPr/>
        </p:nvSpPr>
        <p:spPr>
          <a:xfrm>
            <a:off x="6561944" y="15505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790118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  <a:noFill/>
          <a:ln/>
        </p:spPr>
        <p:txBody>
          <a:bodyPr/>
          <a:lstStyle/>
          <a:p>
            <a:pPr marL="6350" indent="0">
              <a:lnSpc>
                <a:spcPct val="100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dirty="0">
                <a:solidFill>
                  <a:schemeClr val="tx2"/>
                </a:solidFill>
              </a:rPr>
              <a:t>Arise due to non-atomicity of log and message send actions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Coordinator site fails after writing “</a:t>
            </a:r>
            <a:r>
              <a:rPr lang="en-US" dirty="0" err="1">
                <a:solidFill>
                  <a:schemeClr val="tx2"/>
                </a:solidFill>
              </a:rPr>
              <a:t>begin_commit</a:t>
            </a:r>
            <a:r>
              <a:rPr lang="en-US" dirty="0">
                <a:solidFill>
                  <a:schemeClr val="tx2"/>
                </a:solidFill>
              </a:rPr>
              <a:t>” log and before sending “prepare” command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a failure in WAIT state; send “prepare” command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Participant site fails after writing “ready” record in log but before “vote-commit”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failure in READY state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alternatively, can send “vote-commit” upon recovery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Participant site fails after writing “abort” record in log but before “vote-abort”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no need to do anything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9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65326"/>
            <a:ext cx="8229600" cy="31249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Coordinator site fails after logging its final decision record but before sending its decision to the participants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coordinator treats it as a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participants treat it as timeout in the READY state</a:t>
            </a:r>
          </a:p>
          <a:p>
            <a:pPr>
              <a:lnSpc>
                <a:spcPct val="100000"/>
              </a:lnSpc>
            </a:pPr>
            <a:r>
              <a:rPr lang="en-US" dirty="0"/>
              <a:t>Participant site fails after writing “abort” or “commit” record in log but before acknowledgement is 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participant treats it as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coordinator will handle it by timeout in COMMIT or ABORT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62EBA-783A-0840-92A6-92A6ADA7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6F57-5C46-C94D-8297-B16D5265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1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Problem With 2PC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Blocking</a:t>
            </a:r>
          </a:p>
          <a:p>
            <a:pPr lvl="1"/>
            <a:r>
              <a:rPr lang="en-US"/>
              <a:t> Ready  implies that the participant waits for the coordinator </a:t>
            </a:r>
          </a:p>
          <a:p>
            <a:pPr lvl="1"/>
            <a:r>
              <a:rPr lang="en-US"/>
              <a:t> If coordinator fails, site is blocked until recovery</a:t>
            </a:r>
          </a:p>
          <a:p>
            <a:pPr lvl="1"/>
            <a:r>
              <a:rPr lang="en-US"/>
              <a:t> Blocking reduces availability</a:t>
            </a:r>
          </a:p>
          <a:p>
            <a:r>
              <a:rPr lang="en-US"/>
              <a:t>Independent recovery is not possible</a:t>
            </a:r>
          </a:p>
          <a:p>
            <a:r>
              <a:rPr lang="en-US"/>
              <a:t>However,  it is known that:</a:t>
            </a:r>
          </a:p>
          <a:p>
            <a:pPr lvl="1"/>
            <a:r>
              <a:rPr lang="en-US"/>
              <a:t>Independent recovery protocols exist only for single site failures; no independent recovery protocol exists which is resilient to multiple-site failures.</a:t>
            </a:r>
          </a:p>
          <a:p>
            <a:r>
              <a:rPr lang="en-US"/>
              <a:t>So we search for these protocols – 3PC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94D50D-42D7-3C44-9A13-92993E775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F3DEE-45AD-5F43-86F7-7D907313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8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Three-Phase Commit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3PC is non-blocking.</a:t>
            </a:r>
          </a:p>
          <a:p>
            <a:r>
              <a:rPr lang="en-US"/>
              <a:t>A commit protocols is non-blocking iff</a:t>
            </a:r>
          </a:p>
          <a:p>
            <a:pPr lvl="1"/>
            <a:r>
              <a:rPr lang="en-US"/>
              <a:t>it is synchronous within one state transition, and</a:t>
            </a:r>
          </a:p>
          <a:p>
            <a:pPr lvl="1"/>
            <a:r>
              <a:rPr lang="en-US"/>
              <a:t>its state transition diagram contains</a:t>
            </a:r>
          </a:p>
          <a:p>
            <a:pPr lvl="2"/>
            <a:r>
              <a:rPr lang="en-US"/>
              <a:t>no state which is “adjacent” to both a commit and an abort state, and</a:t>
            </a:r>
          </a:p>
          <a:p>
            <a:pPr lvl="2"/>
            <a:r>
              <a:rPr lang="en-US"/>
              <a:t>no non-committable state which is “adjacent” to a commit state</a:t>
            </a:r>
          </a:p>
          <a:p>
            <a:r>
              <a:rPr lang="en-US"/>
              <a:t>Adjacent: possible to go from one stat to another with a single state transition</a:t>
            </a:r>
          </a:p>
          <a:p>
            <a:r>
              <a:rPr lang="en-US"/>
              <a:t>Committable: all sites have voted to commit a transaction</a:t>
            </a:r>
          </a:p>
          <a:p>
            <a:pPr lvl="1"/>
            <a:r>
              <a:rPr lang="en-US"/>
              <a:t>e.g.: COMMIT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960F0-70C7-F545-8C56-8E3735DB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7F433-E814-7246-912B-05C2C1B1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4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3PC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FEE0-A876-0A44-A6CB-1EBC0693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3"/>
            <a:ext cx="3240360" cy="427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4C8C4-E897-2E44-9F72-45E32665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916831"/>
            <a:ext cx="4032448" cy="420203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335A66C-CB5D-5C40-9BA6-BF1495D9E26A}"/>
              </a:ext>
            </a:extLst>
          </p:cNvPr>
          <p:cNvSpPr txBox="1"/>
          <p:nvPr/>
        </p:nvSpPr>
        <p:spPr>
          <a:xfrm>
            <a:off x="1403648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1B530A-6987-5A41-99FE-C72BFADEE99A}"/>
              </a:ext>
            </a:extLst>
          </p:cNvPr>
          <p:cNvSpPr txBox="1"/>
          <p:nvPr/>
        </p:nvSpPr>
        <p:spPr>
          <a:xfrm>
            <a:off x="5940152" y="14754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3097940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3PC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478E-4A4A-5A47-917E-1BDE256A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43" y="892136"/>
            <a:ext cx="4592414" cy="5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8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Simple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Formal bounds: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that is resilient to a network partition if messages are lost when partition occurs.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 non-blocking protocols which are resilient to a single network partition if all undeliverable messages are returned to sender.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which is resilient to a multiple partition.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AF024-856E-E84B-8F06-E0078C5B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0DC13-F4C4-2048-8EE2-929B1CC3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Transactions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>
                <a:sym typeface="Symbol"/>
              </a:rPr>
              <a:t></a:t>
            </a:r>
            <a:r>
              <a:rPr lang="en-US" dirty="0"/>
              <a:t> </a:t>
            </a:r>
            <a:r>
              <a:rPr lang="en-US" dirty="0" err="1"/>
              <a:t>serializable</a:t>
            </a: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A1F2C-9F40-0A40-AB30-1CCC613E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3221-BD9A-F345-9CF3-A4076477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5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Recovery Protocols for Network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49" y="1916832"/>
            <a:ext cx="8229600" cy="4061048"/>
          </a:xfrm>
        </p:spPr>
        <p:txBody>
          <a:bodyPr/>
          <a:lstStyle/>
          <a:p>
            <a:r>
              <a:rPr lang="en-US" dirty="0"/>
              <a:t>No general solution possible </a:t>
            </a:r>
          </a:p>
          <a:p>
            <a:pPr lvl="1"/>
            <a:r>
              <a:rPr lang="en-US" dirty="0"/>
              <a:t>allow one group to terminate while the other is blocked </a:t>
            </a:r>
          </a:p>
          <a:p>
            <a:pPr lvl="1"/>
            <a:r>
              <a:rPr lang="en-US" dirty="0"/>
              <a:t>improve availability</a:t>
            </a:r>
          </a:p>
          <a:p>
            <a:r>
              <a:rPr lang="en-US" dirty="0"/>
              <a:t>How to determine which group to proceed?</a:t>
            </a:r>
          </a:p>
          <a:p>
            <a:pPr lvl="1"/>
            <a:r>
              <a:rPr lang="en-US" dirty="0"/>
              <a:t>The group with a majority </a:t>
            </a:r>
          </a:p>
          <a:p>
            <a:r>
              <a:rPr lang="en-US" dirty="0"/>
              <a:t>How does a group know if it has majority?</a:t>
            </a:r>
          </a:p>
          <a:p>
            <a:pPr lvl="1"/>
            <a:r>
              <a:rPr lang="en-US" dirty="0"/>
              <a:t>Centralized</a:t>
            </a:r>
          </a:p>
          <a:p>
            <a:pPr lvl="2"/>
            <a:r>
              <a:rPr lang="en-US" dirty="0"/>
              <a:t>Whichever partitions contains the central site should terminate the transaction</a:t>
            </a:r>
          </a:p>
          <a:p>
            <a:pPr lvl="1"/>
            <a:r>
              <a:rPr lang="en-US" dirty="0"/>
              <a:t>Voting-based (quorum)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564F-BB76-6746-AABC-60DE5201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7EC8F-C0B9-5543-B59D-772C55CE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6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Quorum Protocols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network partitioning problem is handled by the commit protocol.</a:t>
            </a:r>
          </a:p>
          <a:p>
            <a:pPr>
              <a:lnSpc>
                <a:spcPct val="100000"/>
              </a:lnSpc>
            </a:pPr>
            <a:r>
              <a:rPr lang="en-US" dirty="0"/>
              <a:t>Every site is assigned a vote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Total number of votes in the system </a:t>
            </a:r>
            <a:r>
              <a:rPr lang="en-US" i="1" dirty="0"/>
              <a:t>V</a:t>
            </a:r>
          </a:p>
          <a:p>
            <a:pPr>
              <a:lnSpc>
                <a:spcPct val="100000"/>
              </a:lnSpc>
            </a:pPr>
            <a:r>
              <a:rPr lang="en-US" dirty="0"/>
              <a:t>Abort quorum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dirty="0"/>
              <a:t>, commit quorum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dirty="0"/>
              <a:t> +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r>
              <a:rPr lang="en-US" dirty="0"/>
              <a:t> &gt; </a:t>
            </a:r>
            <a:r>
              <a:rPr lang="en-US" i="1" dirty="0"/>
              <a:t>V</a:t>
            </a:r>
            <a:r>
              <a:rPr lang="en-US" dirty="0"/>
              <a:t>  where 0 ≤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r>
              <a:rPr lang="en-US" dirty="0"/>
              <a:t> ≤ </a:t>
            </a:r>
            <a:r>
              <a:rPr lang="en-US" i="1" dirty="0"/>
              <a:t>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a transaction commits, it must obtain a commit quorum </a:t>
            </a:r>
            <a:r>
              <a:rPr lang="en-US" i="1" dirty="0" err="1"/>
              <a:t>V</a:t>
            </a:r>
            <a:r>
              <a:rPr lang="en-US" i="1" baseline="-25000" dirty="0" err="1"/>
              <a:t>c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/>
              <a:t>Before a transaction aborts, it must obtain an abort quorum </a:t>
            </a:r>
            <a:r>
              <a:rPr lang="en-US" i="1" dirty="0" err="1"/>
              <a:t>V</a:t>
            </a:r>
            <a:r>
              <a:rPr lang="en-US" i="1" baseline="-25000" dirty="0" err="1"/>
              <a:t>a</a:t>
            </a:r>
            <a:endParaRPr lang="en-US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14905-1891-4E44-A8F6-374CEE02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CF853-427B-1241-97FE-418B53EA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8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9AC-2807-4743-A079-7424660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09B-350B-844C-8FE2-2DBE8588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problem: how to reach an agreement (consensus) among TMs about the fate of a transaction</a:t>
            </a:r>
          </a:p>
          <a:p>
            <a:pPr lvl="1"/>
            <a:r>
              <a:rPr lang="en-US" dirty="0"/>
              <a:t>2PC and 3PC are special cases</a:t>
            </a:r>
          </a:p>
          <a:p>
            <a:r>
              <a:rPr lang="en-US" dirty="0"/>
              <a:t>General idea: If a majority reaches a decision, the global decision is reached (like voting)</a:t>
            </a:r>
          </a:p>
          <a:p>
            <a:r>
              <a:rPr lang="en-US" dirty="0"/>
              <a:t>Roles:</a:t>
            </a:r>
          </a:p>
          <a:p>
            <a:pPr lvl="1"/>
            <a:r>
              <a:rPr lang="en-US" dirty="0"/>
              <a:t>Proposer: recommends a decision</a:t>
            </a:r>
          </a:p>
          <a:p>
            <a:pPr lvl="1"/>
            <a:r>
              <a:rPr lang="en-US" dirty="0"/>
              <a:t>Acceptor: decides whether to accept the proposed decision</a:t>
            </a:r>
          </a:p>
          <a:p>
            <a:pPr lvl="1"/>
            <a:r>
              <a:rPr lang="en-US" dirty="0"/>
              <a:t>Learner: discovers the agreed-upon decision by asking or it is pushed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6A2-276F-E84A-AF6C-C6EEAE3D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60E4-9C5A-6E48-B36D-FCC14480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9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&amp;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Paxos: one proposer</a:t>
            </a:r>
          </a:p>
          <a:p>
            <a:pPr lvl="1"/>
            <a:r>
              <a:rPr lang="en-US" dirty="0"/>
              <a:t>Operates like a 2PC</a:t>
            </a:r>
          </a:p>
          <a:p>
            <a:r>
              <a:rPr lang="en-US" dirty="0"/>
              <a:t>Complications</a:t>
            </a:r>
          </a:p>
          <a:p>
            <a:pPr lvl="1"/>
            <a:r>
              <a:rPr lang="en-US" dirty="0"/>
              <a:t>Multiple proposers can exist at the same time; acceptor has to choose</a:t>
            </a:r>
          </a:p>
          <a:p>
            <a:pPr lvl="2"/>
            <a:r>
              <a:rPr lang="en-US" dirty="0"/>
              <a:t>Attach a ballot number</a:t>
            </a:r>
          </a:p>
          <a:p>
            <a:pPr lvl="1"/>
            <a:r>
              <a:rPr lang="en-US" dirty="0"/>
              <a:t>Multiple proposals may result in split votes with no majority</a:t>
            </a:r>
          </a:p>
          <a:p>
            <a:pPr lvl="2"/>
            <a:r>
              <a:rPr lang="en-US" dirty="0"/>
              <a:t>Run multiple consensus rounds → performance implication</a:t>
            </a:r>
          </a:p>
          <a:p>
            <a:pPr lvl="2"/>
            <a:r>
              <a:rPr lang="en-US" dirty="0"/>
              <a:t>Choose a leader</a:t>
            </a:r>
          </a:p>
          <a:p>
            <a:pPr lvl="1"/>
            <a:r>
              <a:rPr lang="en-US" dirty="0"/>
              <a:t>Some accepts fail after they accept a decision; the remaining acceptors may not constitute majority</a:t>
            </a:r>
          </a:p>
          <a:p>
            <a:pPr lvl="2"/>
            <a:r>
              <a:rPr lang="en-US" dirty="0"/>
              <a:t>Use ballot numbers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295-37D1-B846-B7A2-C040F014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</a:t>
            </a:r>
            <a:r>
              <a:rPr lang="en-CA" dirty="0" err="1"/>
              <a:t>Paxos</a:t>
            </a:r>
            <a:r>
              <a:rPr lang="en-CA" dirty="0"/>
              <a:t> – No Failures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3D0EF-5573-5348-8584-EE0F0D76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489F-D49C-FE41-A694-3330B9CD1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74814-E436-2A49-83A4-B592DF7A0435}"/>
              </a:ext>
            </a:extLst>
          </p:cNvPr>
          <p:cNvSpPr txBox="1"/>
          <p:nvPr/>
        </p:nvSpPr>
        <p:spPr>
          <a:xfrm>
            <a:off x="827584" y="1245962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Proposer (or Leader)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CD064-E813-FF49-BFF7-BE741D004AFF}"/>
              </a:ext>
            </a:extLst>
          </p:cNvPr>
          <p:cNvSpPr txBox="1"/>
          <p:nvPr/>
        </p:nvSpPr>
        <p:spPr>
          <a:xfrm>
            <a:off x="6343611" y="125246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Acceptor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B9294-EF6C-7343-95DE-B9EC2B7AA383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1872903" y="1584516"/>
            <a:ext cx="4315316" cy="3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DD0AFC-6413-B948-98B5-205A613F213E}"/>
              </a:ext>
            </a:extLst>
          </p:cNvPr>
          <p:cNvSpPr txBox="1"/>
          <p:nvPr/>
        </p:nvSpPr>
        <p:spPr>
          <a:xfrm>
            <a:off x="3288605" y="1462836"/>
            <a:ext cx="1174866" cy="276999"/>
          </a:xfrm>
          <a:prstGeom prst="rect">
            <a:avLst/>
          </a:prstGeom>
          <a:noFill/>
          <a:scene3d>
            <a:camera prst="orthographicFront">
              <a:rot lat="0" lon="0" rev="212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200" dirty="0"/>
              <a:t>prepare(</a:t>
            </a:r>
            <a:r>
              <a:rPr lang="en-US" sz="1200" i="1" dirty="0" err="1"/>
              <a:t>bal</a:t>
            </a:r>
            <a:r>
              <a:rPr lang="en-US" sz="1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43A70-4AD1-F34F-A6AF-B5E72725918B}"/>
              </a:ext>
            </a:extLst>
          </p:cNvPr>
          <p:cNvSpPr txBox="1"/>
          <p:nvPr/>
        </p:nvSpPr>
        <p:spPr>
          <a:xfrm>
            <a:off x="3132211" y="2084098"/>
            <a:ext cx="526794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200" dirty="0"/>
              <a:t>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FD1BF3-8EEC-BB4D-A2FE-D07D6D7AE6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872902" y="2355931"/>
            <a:ext cx="3291366" cy="4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7827C-5A09-8544-A8CE-C6B73C04A913}"/>
              </a:ext>
            </a:extLst>
          </p:cNvPr>
          <p:cNvSpPr txBox="1"/>
          <p:nvPr/>
        </p:nvSpPr>
        <p:spPr>
          <a:xfrm>
            <a:off x="7983729" y="482699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Ignore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8BE0A69-E042-AB4D-BA45-C44FF0511CB1}"/>
              </a:ext>
            </a:extLst>
          </p:cNvPr>
          <p:cNvSpPr/>
          <p:nvPr/>
        </p:nvSpPr>
        <p:spPr bwMode="auto">
          <a:xfrm>
            <a:off x="395536" y="2916930"/>
            <a:ext cx="1827820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Ack from majority?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274864-B88A-4E4F-BBCE-50D264C83616}"/>
              </a:ext>
            </a:extLst>
          </p:cNvPr>
          <p:cNvSpPr txBox="1"/>
          <p:nvPr/>
        </p:nvSpPr>
        <p:spPr>
          <a:xfrm>
            <a:off x="6388767" y="3861048"/>
            <a:ext cx="917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Ignore and</a:t>
            </a:r>
          </a:p>
          <a:p>
            <a:pPr algn="ctr"/>
            <a:r>
              <a:rPr lang="en-US" sz="1200" dirty="0"/>
              <a:t>Wait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3DBB6-72C7-2940-9B26-2F5F495E0604}"/>
              </a:ext>
            </a:extLst>
          </p:cNvPr>
          <p:cNvCxnSpPr>
            <a:cxnSpLocks/>
          </p:cNvCxnSpPr>
          <p:nvPr/>
        </p:nvCxnSpPr>
        <p:spPr bwMode="auto">
          <a:xfrm>
            <a:off x="6840702" y="2355931"/>
            <a:ext cx="0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667629-E1BA-4441-A93E-C645C2B6A0DD}"/>
              </a:ext>
            </a:extLst>
          </p:cNvPr>
          <p:cNvSpPr txBox="1"/>
          <p:nvPr/>
        </p:nvSpPr>
        <p:spPr>
          <a:xfrm>
            <a:off x="5700538" y="2769837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20F1FC-4D0D-434C-97E7-9EC738836720}"/>
              </a:ext>
            </a:extLst>
          </p:cNvPr>
          <p:cNvCxnSpPr>
            <a:cxnSpLocks/>
          </p:cNvCxnSpPr>
          <p:nvPr/>
        </p:nvCxnSpPr>
        <p:spPr bwMode="auto">
          <a:xfrm>
            <a:off x="6840702" y="3428837"/>
            <a:ext cx="0" cy="504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06ECAFA-BF0D-9F49-A2AC-47FCE3A0BA19}"/>
              </a:ext>
            </a:extLst>
          </p:cNvPr>
          <p:cNvSpPr txBox="1"/>
          <p:nvPr/>
        </p:nvSpPr>
        <p:spPr>
          <a:xfrm>
            <a:off x="6484911" y="35343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B78FEE-AAC5-4F4D-A236-52C27EA0C7A2}"/>
              </a:ext>
            </a:extLst>
          </p:cNvPr>
          <p:cNvSpPr txBox="1"/>
          <p:nvPr/>
        </p:nvSpPr>
        <p:spPr>
          <a:xfrm>
            <a:off x="3603558" y="3480892"/>
            <a:ext cx="1612358" cy="276999"/>
          </a:xfrm>
          <a:prstGeom prst="rect">
            <a:avLst/>
          </a:prstGeom>
          <a:noFill/>
          <a:scene3d>
            <a:camera prst="orthographicFront">
              <a:rot lat="0" lon="0" rev="209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200" dirty="0"/>
              <a:t>Yes, (</a:t>
            </a:r>
            <a:r>
              <a:rPr lang="en-US" sz="1200" i="1" dirty="0" err="1"/>
              <a:t>nbal</a:t>
            </a:r>
            <a:r>
              <a:rPr lang="en-US" sz="1200" dirty="0" err="1"/>
              <a:t>,</a:t>
            </a:r>
            <a:r>
              <a:rPr lang="en-US" sz="1200" i="1" dirty="0" err="1"/>
              <a:t>val</a:t>
            </a:r>
            <a:r>
              <a:rPr lang="en-US" sz="1200" dirty="0"/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2968DF-69C0-1140-BCE5-601765B55CDD}"/>
              </a:ext>
            </a:extLst>
          </p:cNvPr>
          <p:cNvCxnSpPr>
            <a:cxnSpLocks/>
          </p:cNvCxnSpPr>
          <p:nvPr/>
        </p:nvCxnSpPr>
        <p:spPr bwMode="auto">
          <a:xfrm>
            <a:off x="6847386" y="4288743"/>
            <a:ext cx="0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E88468A2-4445-3642-ABF8-710445ED8790}"/>
              </a:ext>
            </a:extLst>
          </p:cNvPr>
          <p:cNvSpPr/>
          <p:nvPr/>
        </p:nvSpPr>
        <p:spPr bwMode="auto">
          <a:xfrm>
            <a:off x="6077485" y="1608681"/>
            <a:ext cx="1526436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Any previous prop?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37D4C-DE28-3B4B-8F8E-B2A20F4CC2E3}"/>
              </a:ext>
            </a:extLst>
          </p:cNvPr>
          <p:cNvCxnSpPr>
            <a:stCxn id="34" idx="1"/>
          </p:cNvCxnSpPr>
          <p:nvPr/>
        </p:nvCxnSpPr>
        <p:spPr bwMode="auto">
          <a:xfrm flipH="1">
            <a:off x="5724128" y="1984584"/>
            <a:ext cx="353357" cy="196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B1847B-69FC-8C4B-8F33-2858512EDE80}"/>
              </a:ext>
            </a:extLst>
          </p:cNvPr>
          <p:cNvSpPr txBox="1"/>
          <p:nvPr/>
        </p:nvSpPr>
        <p:spPr>
          <a:xfrm>
            <a:off x="5145231" y="214067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Record</a:t>
            </a:r>
          </a:p>
          <a:p>
            <a:r>
              <a:rPr lang="en-US" sz="1200" dirty="0"/>
              <a:t>prepare(</a:t>
            </a:r>
            <a:r>
              <a:rPr lang="en-US" sz="1200" i="1" dirty="0" err="1"/>
              <a:t>bal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21A08C-BB5D-E949-B795-BE6537D97328}"/>
              </a:ext>
            </a:extLst>
          </p:cNvPr>
          <p:cNvSpPr txBox="1"/>
          <p:nvPr/>
        </p:nvSpPr>
        <p:spPr>
          <a:xfrm>
            <a:off x="5861028" y="20115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07B32DAE-00AF-6543-835B-E3F9507878AA}"/>
              </a:ext>
            </a:extLst>
          </p:cNvPr>
          <p:cNvSpPr/>
          <p:nvPr/>
        </p:nvSpPr>
        <p:spPr bwMode="auto">
          <a:xfrm>
            <a:off x="6084168" y="2677195"/>
            <a:ext cx="1526436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1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bal</a:t>
            </a:r>
            <a:r>
              <a:rPr kumimoji="0" 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&gt; any </a:t>
            </a:r>
            <a:r>
              <a:rPr kumimoji="0" 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bal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received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F8754-791C-A942-9468-360DCF21D00F}"/>
              </a:ext>
            </a:extLst>
          </p:cNvPr>
          <p:cNvSpPr txBox="1"/>
          <p:nvPr/>
        </p:nvSpPr>
        <p:spPr>
          <a:xfrm>
            <a:off x="6457450" y="233977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4A1CD-9B38-4745-B19F-8B771FBF0AE5}"/>
              </a:ext>
            </a:extLst>
          </p:cNvPr>
          <p:cNvCxnSpPr>
            <a:cxnSpLocks/>
          </p:cNvCxnSpPr>
          <p:nvPr/>
        </p:nvCxnSpPr>
        <p:spPr bwMode="auto">
          <a:xfrm rot="-240000" flipH="1" flipV="1">
            <a:off x="5683553" y="3035097"/>
            <a:ext cx="400889" cy="3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6757B9-966D-8E46-9294-F3D69E56EAB2}"/>
              </a:ext>
            </a:extLst>
          </p:cNvPr>
          <p:cNvSpPr txBox="1"/>
          <p:nvPr/>
        </p:nvSpPr>
        <p:spPr>
          <a:xfrm>
            <a:off x="5029822" y="285088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Record</a:t>
            </a:r>
          </a:p>
          <a:p>
            <a:r>
              <a:rPr lang="en-US" sz="1200" dirty="0"/>
              <a:t>prepare(</a:t>
            </a:r>
            <a:r>
              <a:rPr lang="en-US" sz="1200" i="1" dirty="0" err="1"/>
              <a:t>bal</a:t>
            </a:r>
            <a:r>
              <a:rPr lang="en-US" sz="1200" dirty="0"/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0DB31-B6D9-494A-8C1B-4BA62CD01B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62764" y="2598701"/>
            <a:ext cx="3150583" cy="4940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9BD8E4-9899-9B4A-86C0-267448EBF4CC}"/>
              </a:ext>
            </a:extLst>
          </p:cNvPr>
          <p:cNvSpPr txBox="1"/>
          <p:nvPr/>
        </p:nvSpPr>
        <p:spPr>
          <a:xfrm>
            <a:off x="3096415" y="2598701"/>
            <a:ext cx="1238001" cy="276999"/>
          </a:xfrm>
          <a:prstGeom prst="rect">
            <a:avLst/>
          </a:prstGeom>
          <a:noFill/>
          <a:scene3d>
            <a:camera prst="orthographicFront">
              <a:rot lat="0" lon="0" rev="20999999"/>
            </a:camera>
            <a:lightRig rig="threePt" dir="t"/>
          </a:scene3d>
          <a:sp3d z="6350"/>
        </p:spPr>
        <p:txBody>
          <a:bodyPr wrap="square" rtlCol="0">
            <a:spAutoFit/>
          </a:bodyPr>
          <a:lstStyle/>
          <a:p>
            <a:r>
              <a:rPr lang="en-US" sz="1200" dirty="0"/>
              <a:t>Ack(</a:t>
            </a:r>
            <a:r>
              <a:rPr lang="en-US" sz="1200" i="1" dirty="0" err="1"/>
              <a:t>bal</a:t>
            </a:r>
            <a:r>
              <a:rPr lang="en-US" sz="1200" i="1" dirty="0"/>
              <a:t>’,</a:t>
            </a:r>
            <a:r>
              <a:rPr lang="en-US" sz="1200" i="1" dirty="0" err="1"/>
              <a:t>val</a:t>
            </a:r>
            <a:r>
              <a:rPr lang="en-US" sz="1200" i="1" dirty="0"/>
              <a:t>’</a:t>
            </a:r>
            <a:r>
              <a:rPr lang="en-US" sz="12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CBE360-1515-C543-B551-E475FB505643}"/>
              </a:ext>
            </a:extLst>
          </p:cNvPr>
          <p:cNvSpPr txBox="1"/>
          <p:nvPr/>
        </p:nvSpPr>
        <p:spPr>
          <a:xfrm>
            <a:off x="821806" y="2282714"/>
            <a:ext cx="96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Record Ack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DC555-1B0E-1C4B-A7B2-F47294D22A3E}"/>
              </a:ext>
            </a:extLst>
          </p:cNvPr>
          <p:cNvCxnSpPr>
            <a:cxnSpLocks/>
            <a:stCxn id="51" idx="2"/>
            <a:endCxn id="24" idx="0"/>
          </p:cNvCxnSpPr>
          <p:nvPr/>
        </p:nvCxnSpPr>
        <p:spPr bwMode="auto">
          <a:xfrm>
            <a:off x="1306651" y="2559713"/>
            <a:ext cx="2795" cy="357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623B68-A0D1-1E43-A4C4-EE551B8DEE8F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2223356" y="3292833"/>
            <a:ext cx="4364868" cy="9152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A8E50D41-870F-974A-BC25-6CAE4DBE069D}"/>
              </a:ext>
            </a:extLst>
          </p:cNvPr>
          <p:cNvSpPr/>
          <p:nvPr/>
        </p:nvSpPr>
        <p:spPr bwMode="auto">
          <a:xfrm>
            <a:off x="6084168" y="4593289"/>
            <a:ext cx="1526436" cy="75180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ts val="11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err="1">
                <a:ln>
                  <a:noFill/>
                </a:ln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nbal</a:t>
            </a:r>
            <a:r>
              <a:rPr kumimoji="0" lang="en-US" sz="1200" b="0" u="none" strike="noStrike" cap="none" normalizeH="0" baseline="0" dirty="0">
                <a:ln>
                  <a:noFill/>
                </a:ln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= </a:t>
            </a:r>
            <a:r>
              <a:rPr kumimoji="0" lang="en-US" sz="1200" b="0" u="none" strike="noStrike" cap="none" normalizeH="0" baseline="0" dirty="0" err="1">
                <a:ln>
                  <a:noFill/>
                </a:ln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ack</a:t>
            </a:r>
            <a:r>
              <a:rPr kumimoji="0" lang="en-US" sz="1200" b="0" i="1" u="none" strike="noStrike" cap="none" normalizeH="0" baseline="0" dirty="0" err="1">
                <a:ln>
                  <a:noFill/>
                </a:ln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.bal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?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421F18-ABCE-944C-B243-10AA2387E779}"/>
              </a:ext>
            </a:extLst>
          </p:cNvPr>
          <p:cNvCxnSpPr>
            <a:cxnSpLocks/>
          </p:cNvCxnSpPr>
          <p:nvPr/>
        </p:nvCxnSpPr>
        <p:spPr bwMode="auto">
          <a:xfrm>
            <a:off x="6840702" y="5347706"/>
            <a:ext cx="0" cy="30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DC48AB9-27A9-834F-9BF8-A5700C750F5A}"/>
              </a:ext>
            </a:extLst>
          </p:cNvPr>
          <p:cNvSpPr txBox="1"/>
          <p:nvPr/>
        </p:nvSpPr>
        <p:spPr>
          <a:xfrm>
            <a:off x="6457450" y="5331548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3163C7-4B31-094C-88F8-B09E4F693C30}"/>
              </a:ext>
            </a:extLst>
          </p:cNvPr>
          <p:cNvSpPr txBox="1"/>
          <p:nvPr/>
        </p:nvSpPr>
        <p:spPr>
          <a:xfrm>
            <a:off x="6138021" y="568097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Record</a:t>
            </a:r>
          </a:p>
          <a:p>
            <a:pPr algn="ctr"/>
            <a:r>
              <a:rPr lang="en-US" sz="1200" dirty="0"/>
              <a:t>accepted(</a:t>
            </a:r>
            <a:r>
              <a:rPr lang="en-US" sz="1200" i="1" dirty="0" err="1"/>
              <a:t>nbal</a:t>
            </a:r>
            <a:r>
              <a:rPr lang="en-US" sz="1200" dirty="0" err="1"/>
              <a:t>,</a:t>
            </a:r>
            <a:r>
              <a:rPr lang="en-US" sz="1200" i="1" dirty="0" err="1"/>
              <a:t>val</a:t>
            </a:r>
            <a:r>
              <a:rPr lang="en-US" sz="12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F79B9-89F9-0C48-B378-77B99751C755}"/>
              </a:ext>
            </a:extLst>
          </p:cNvPr>
          <p:cNvCxnSpPr/>
          <p:nvPr/>
        </p:nvCxnSpPr>
        <p:spPr bwMode="auto">
          <a:xfrm flipV="1">
            <a:off x="7610604" y="4969191"/>
            <a:ext cx="4177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0C26E31-2513-0F48-956C-8099B4C8A45F}"/>
              </a:ext>
            </a:extLst>
          </p:cNvPr>
          <p:cNvSpPr txBox="1"/>
          <p:nvPr/>
        </p:nvSpPr>
        <p:spPr>
          <a:xfrm>
            <a:off x="7603497" y="468849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A5248257-B979-DE4F-94C7-8F37A705AD52}"/>
              </a:ext>
            </a:extLst>
          </p:cNvPr>
          <p:cNvCxnSpPr/>
          <p:nvPr/>
        </p:nvCxnSpPr>
        <p:spPr bwMode="auto">
          <a:xfrm rot="5400000" flipH="1" flipV="1">
            <a:off x="3635894" y="3704057"/>
            <a:ext cx="527168" cy="48094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7EC0CED-4E28-E441-B5DA-EF2E881B3AEC}"/>
              </a:ext>
            </a:extLst>
          </p:cNvPr>
          <p:cNvSpPr txBox="1"/>
          <p:nvPr/>
        </p:nvSpPr>
        <p:spPr>
          <a:xfrm>
            <a:off x="3067857" y="4226924"/>
            <a:ext cx="2240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all are Ack (not with </a:t>
            </a:r>
            <a:r>
              <a:rPr lang="en-US" sz="1200" i="1" dirty="0" err="1"/>
              <a:t>bal</a:t>
            </a:r>
            <a:r>
              <a:rPr lang="en-US" sz="1200" dirty="0"/>
              <a:t>’</a:t>
            </a:r>
            <a:r>
              <a:rPr lang="en-US" sz="1200" i="1" dirty="0"/>
              <a:t>,</a:t>
            </a:r>
            <a:r>
              <a:rPr lang="en-US" sz="1200" i="1" dirty="0" err="1"/>
              <a:t>val</a:t>
            </a:r>
            <a:r>
              <a:rPr lang="en-US" sz="1200" i="1" dirty="0"/>
              <a:t>’</a:t>
            </a:r>
            <a:r>
              <a:rPr lang="en-US" sz="1200" dirty="0"/>
              <a:t>)</a:t>
            </a:r>
          </a:p>
          <a:p>
            <a:r>
              <a:rPr lang="en-US" sz="1200" dirty="0"/>
              <a:t>then </a:t>
            </a:r>
            <a:r>
              <a:rPr lang="en-US" sz="1200" i="1" dirty="0" err="1"/>
              <a:t>val</a:t>
            </a:r>
            <a:r>
              <a:rPr lang="en-US" sz="1200" i="1" dirty="0"/>
              <a:t> ← </a:t>
            </a:r>
            <a:r>
              <a:rPr lang="en-US" sz="1200" dirty="0"/>
              <a:t>proposer wants &amp;</a:t>
            </a:r>
          </a:p>
          <a:p>
            <a:r>
              <a:rPr lang="en-US" sz="1200" dirty="0"/>
              <a:t>                   </a:t>
            </a:r>
            <a:r>
              <a:rPr lang="en-US" sz="1200" i="1" dirty="0" err="1"/>
              <a:t>nbal</a:t>
            </a:r>
            <a:r>
              <a:rPr lang="en-US" sz="1200" dirty="0"/>
              <a:t> </a:t>
            </a:r>
            <a:r>
              <a:rPr lang="en-US" sz="1200" i="1" dirty="0"/>
              <a:t>← </a:t>
            </a:r>
            <a:r>
              <a:rPr lang="en-US" sz="1200" i="1" dirty="0" err="1"/>
              <a:t>bal</a:t>
            </a:r>
            <a:endParaRPr lang="en-US" sz="1200" i="1" dirty="0"/>
          </a:p>
          <a:p>
            <a:r>
              <a:rPr lang="en-US" sz="1200" dirty="0"/>
              <a:t>else</a:t>
            </a:r>
            <a:r>
              <a:rPr lang="en-US" sz="1200" i="1" dirty="0"/>
              <a:t> </a:t>
            </a:r>
            <a:r>
              <a:rPr lang="en-US" sz="1200" i="1" dirty="0" err="1"/>
              <a:t>val</a:t>
            </a:r>
            <a:r>
              <a:rPr lang="en-US" sz="1200" dirty="0"/>
              <a:t> </a:t>
            </a:r>
            <a:r>
              <a:rPr lang="en-US" sz="1200" i="1" dirty="0"/>
              <a:t>← </a:t>
            </a:r>
            <a:r>
              <a:rPr lang="en-US" sz="1200" i="1" dirty="0" err="1"/>
              <a:t>val</a:t>
            </a:r>
            <a:r>
              <a:rPr lang="en-US" sz="1200" i="1" dirty="0"/>
              <a:t>’ </a:t>
            </a:r>
            <a:r>
              <a:rPr lang="en-US" sz="1200" dirty="0"/>
              <a:t>&amp; </a:t>
            </a:r>
            <a:r>
              <a:rPr lang="en-US" sz="1200" i="1" dirty="0" err="1"/>
              <a:t>nbal</a:t>
            </a:r>
            <a:r>
              <a:rPr lang="en-US" sz="1200" dirty="0"/>
              <a:t> </a:t>
            </a:r>
            <a:r>
              <a:rPr lang="en-US" sz="1200" i="1" dirty="0"/>
              <a:t>← </a:t>
            </a:r>
            <a:r>
              <a:rPr lang="en-US" sz="1200" i="1" dirty="0" err="1"/>
              <a:t>bal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97425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DE1-840E-4143-AFD3-B41C0CBC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F95D-03C2-6B46-BBE1-495AD453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acceptors fail but there is quorum</a:t>
            </a:r>
          </a:p>
          <a:p>
            <a:pPr lvl="1"/>
            <a:r>
              <a:rPr lang="en-US" dirty="0"/>
              <a:t>Not a problem</a:t>
            </a:r>
          </a:p>
          <a:p>
            <a:r>
              <a:rPr lang="en-US" dirty="0"/>
              <a:t>Enough acceptors fail to eliminate quorum</a:t>
            </a:r>
          </a:p>
          <a:p>
            <a:pPr lvl="1"/>
            <a:r>
              <a:rPr lang="en-US" dirty="0"/>
              <a:t>Run a new ballot</a:t>
            </a:r>
          </a:p>
          <a:p>
            <a:r>
              <a:rPr lang="en-US" dirty="0"/>
              <a:t>Proposer/leader fails</a:t>
            </a:r>
          </a:p>
          <a:p>
            <a:pPr lvl="1"/>
            <a:r>
              <a:rPr lang="en-US" dirty="0"/>
              <a:t>Choose a new leader and start a new ballot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EA6C-5290-7F48-A26F-36FCD415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592F5-D4AB-0646-B466-826499C8D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Transactions Provide…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i="1" dirty="0">
                <a:solidFill>
                  <a:schemeClr val="hlink"/>
                </a:solidFill>
              </a:rPr>
              <a:t>Atomic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reliable</a:t>
            </a:r>
            <a:r>
              <a:rPr lang="en-US" dirty="0"/>
              <a:t> execution in the presence of  failures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i="1" dirty="0">
                <a:solidFill>
                  <a:schemeClr val="hlink"/>
                </a:solidFill>
              </a:rPr>
              <a:t>Correct</a:t>
            </a:r>
            <a:r>
              <a:rPr lang="en-US" dirty="0"/>
              <a:t> execution in the presence of multiple user accesses 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dirty="0"/>
              <a:t>Correct management of </a:t>
            </a:r>
            <a:r>
              <a:rPr lang="en-US" i="1" dirty="0">
                <a:solidFill>
                  <a:schemeClr val="hlink"/>
                </a:solidFill>
              </a:rPr>
              <a:t>replicas</a:t>
            </a:r>
            <a:r>
              <a:rPr lang="en-US" i="1" dirty="0"/>
              <a:t> </a:t>
            </a:r>
            <a:r>
              <a:rPr lang="en-US" dirty="0"/>
              <a:t>(if they support it)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EE0C6-6CBC-7646-8FA4-F78BFB83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B16C6-2CC4-FD4A-8D51-7689B1119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TM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3E41D-722F-5748-97AC-CEA8971B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1546759"/>
            <a:ext cx="5894875" cy="42585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38A8-F0CF-194E-82E3-A7CCFDEE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E598-B430-3A4E-B939-9FC8C907C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5504</TotalTime>
  <Words>4413</Words>
  <Application>Microsoft Macintosh PowerPoint</Application>
  <PresentationFormat>On-screen Show (4:3)</PresentationFormat>
  <Paragraphs>627</Paragraphs>
  <Slides>65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Cambria Math</vt:lpstr>
      <vt:lpstr>Monotype Sorts</vt:lpstr>
      <vt:lpstr>Symbol</vt:lpstr>
      <vt:lpstr>Wingdings</vt:lpstr>
      <vt:lpstr>Office Theme</vt:lpstr>
      <vt:lpstr>Principles of Distributed Database Systems</vt:lpstr>
      <vt:lpstr>Outline</vt:lpstr>
      <vt:lpstr>Outline</vt:lpstr>
      <vt:lpstr>Transaction</vt:lpstr>
      <vt:lpstr>Transaction Characterization</vt:lpstr>
      <vt:lpstr>Principles of Transactions</vt:lpstr>
      <vt:lpstr>Transactions Provide…</vt:lpstr>
      <vt:lpstr>Distributed TM Architecture</vt:lpstr>
      <vt:lpstr>Outline</vt:lpstr>
      <vt:lpstr>Concurrency Control</vt:lpstr>
      <vt:lpstr>Serializability in Distributed DBMS</vt:lpstr>
      <vt:lpstr>Global Non-serializability </vt:lpstr>
      <vt:lpstr>Concurrency Control Algorithms</vt:lpstr>
      <vt:lpstr>Locking-Based Algorithms</vt:lpstr>
      <vt:lpstr>Centralized 2PL</vt:lpstr>
      <vt:lpstr>Distributed 2PL</vt:lpstr>
      <vt:lpstr>Distributed 2PL Execution</vt:lpstr>
      <vt:lpstr>Deadlock</vt:lpstr>
      <vt:lpstr>Local versus Global WFG</vt:lpstr>
      <vt:lpstr>Deadlock Detection</vt:lpstr>
      <vt:lpstr>Centralized Deadlock Detection</vt:lpstr>
      <vt:lpstr>Hierarchical Deadlock Detection</vt:lpstr>
      <vt:lpstr>Distributed Deadlock Detection</vt:lpstr>
      <vt:lpstr>Timestamp Ordering</vt:lpstr>
      <vt:lpstr>Basic Timestamp Ordering</vt:lpstr>
      <vt:lpstr>Conservative Timestamp Ordering</vt:lpstr>
      <vt:lpstr>Multiversion Concurrency Control (MVCC)</vt:lpstr>
      <vt:lpstr>MVCC Reads</vt:lpstr>
      <vt:lpstr>MVCC Writes</vt:lpstr>
      <vt:lpstr>Optimistic Concurrency Control Algorithms</vt:lpstr>
      <vt:lpstr>Optimistic Concurrency Control Algorithms</vt:lpstr>
      <vt:lpstr>Optimistic CC Validation Test</vt:lpstr>
      <vt:lpstr>Optimistic CC Validation Test</vt:lpstr>
      <vt:lpstr>Optimistic CC Validation Test</vt:lpstr>
      <vt:lpstr>Snapshot Isolation (SI)</vt:lpstr>
      <vt:lpstr>Distributed CC with SI</vt:lpstr>
      <vt:lpstr>Distributed CC with SI – Executing T_i </vt:lpstr>
      <vt:lpstr>Outline</vt:lpstr>
      <vt:lpstr>Reliability</vt:lpstr>
      <vt:lpstr>Types of Failures</vt:lpstr>
      <vt:lpstr>Distributed Reliability Protocols</vt:lpstr>
      <vt:lpstr>Two-Phase Commit (2PC)</vt:lpstr>
      <vt:lpstr>State Transitions in 2PC</vt:lpstr>
      <vt:lpstr>Centralized 2PC</vt:lpstr>
      <vt:lpstr>2PC Protocol Actions</vt:lpstr>
      <vt:lpstr>Linear 2PC</vt:lpstr>
      <vt:lpstr>Distributed 2PC</vt:lpstr>
      <vt:lpstr>Variations of 2PC</vt:lpstr>
      <vt:lpstr>Site Failures - 2PC Termination</vt:lpstr>
      <vt:lpstr>Site Failures - 2PC Termination</vt:lpstr>
      <vt:lpstr>Site Failures - 2PC Recovery</vt:lpstr>
      <vt:lpstr>Site Failures - 2PC Recovery</vt:lpstr>
      <vt:lpstr>2PC Recovery Protocols – Additional Cases</vt:lpstr>
      <vt:lpstr>2PC Recovery Protocols – Additional Case</vt:lpstr>
      <vt:lpstr>Problem With 2PC</vt:lpstr>
      <vt:lpstr>Three-Phase Commit</vt:lpstr>
      <vt:lpstr>State Transitions in 3PC</vt:lpstr>
      <vt:lpstr>3PC Protocol Actions</vt:lpstr>
      <vt:lpstr>Network Partitioning</vt:lpstr>
      <vt:lpstr>Independent Recovery Protocols for Network Partitioning</vt:lpstr>
      <vt:lpstr>Quorum Protocols</vt:lpstr>
      <vt:lpstr>Paxos Consensus Protocol</vt:lpstr>
      <vt:lpstr>Paxos &amp; Complications</vt:lpstr>
      <vt:lpstr>Basic Paxos – No Failures</vt:lpstr>
      <vt:lpstr>Basic Paxos with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83</cp:revision>
  <dcterms:created xsi:type="dcterms:W3CDTF">2020-02-05T23:19:38Z</dcterms:created>
  <dcterms:modified xsi:type="dcterms:W3CDTF">2020-03-16T15:35:13Z</dcterms:modified>
</cp:coreProperties>
</file>