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01" r:id="rId4"/>
    <p:sldId id="259" r:id="rId5"/>
    <p:sldId id="260" r:id="rId6"/>
    <p:sldId id="261" r:id="rId7"/>
    <p:sldId id="303" r:id="rId8"/>
    <p:sldId id="262" r:id="rId9"/>
    <p:sldId id="263" r:id="rId10"/>
    <p:sldId id="264" r:id="rId11"/>
    <p:sldId id="265" r:id="rId12"/>
    <p:sldId id="304" r:id="rId13"/>
    <p:sldId id="296" r:id="rId14"/>
    <p:sldId id="297" r:id="rId15"/>
    <p:sldId id="268" r:id="rId16"/>
    <p:sldId id="269" r:id="rId17"/>
    <p:sldId id="270" r:id="rId18"/>
    <p:sldId id="271" r:id="rId19"/>
    <p:sldId id="305" r:id="rId20"/>
    <p:sldId id="272" r:id="rId21"/>
    <p:sldId id="273" r:id="rId22"/>
    <p:sldId id="298" r:id="rId23"/>
    <p:sldId id="299" r:id="rId24"/>
    <p:sldId id="276" r:id="rId25"/>
    <p:sldId id="277" r:id="rId26"/>
    <p:sldId id="30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06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/>
    <p:restoredTop sz="95952"/>
  </p:normalViewPr>
  <p:slideViewPr>
    <p:cSldViewPr>
      <p:cViewPr varScale="1">
        <p:scale>
          <a:sx n="124" d="100"/>
          <a:sy n="124" d="100"/>
        </p:scale>
        <p:origin x="14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101" y="1750219"/>
            <a:ext cx="4268391" cy="475952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648" y="1750219"/>
            <a:ext cx="4268391" cy="475952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8586" y="6679406"/>
            <a:ext cx="187523" cy="21431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87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8C24-44C0-444E-AE86-B4E45BEE9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1403649" y="1555667"/>
            <a:ext cx="5686472" cy="914176"/>
          </a:xfrm>
        </p:spPr>
        <p:txBody>
          <a:bodyPr/>
          <a:lstStyle/>
          <a:p>
            <a:pPr>
              <a:buNone/>
              <a:tabLst>
                <a:tab pos="2219325" algn="l"/>
                <a:tab pos="4129088" algn="l"/>
              </a:tabLst>
            </a:pPr>
            <a:r>
              <a:rPr lang="en-US" sz="2000" u="sng" dirty="0">
                <a:solidFill>
                  <a:schemeClr val="tx2"/>
                </a:solidFill>
              </a:rPr>
              <a:t>Site A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u="sng" dirty="0">
                <a:solidFill>
                  <a:schemeClr val="tx2"/>
                </a:solidFill>
              </a:rPr>
              <a:t>Site B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u="sng" dirty="0">
                <a:solidFill>
                  <a:schemeClr val="tx2"/>
                </a:solidFill>
              </a:rPr>
              <a:t>Site C</a:t>
            </a:r>
          </a:p>
          <a:p>
            <a:pPr>
              <a:buNone/>
              <a:tabLst>
                <a:tab pos="2309813" algn="l"/>
                <a:tab pos="4256088" algn="l"/>
              </a:tabLst>
            </a:pPr>
            <a:r>
              <a:rPr lang="en-US" sz="2000" i="1" dirty="0">
                <a:solidFill>
                  <a:schemeClr val="tx2"/>
                </a:solidFill>
              </a:rPr>
              <a:t>	x	</a:t>
            </a:r>
            <a:r>
              <a:rPr lang="en-US" sz="2000" i="1" dirty="0" err="1">
                <a:solidFill>
                  <a:schemeClr val="tx2"/>
                </a:solidFill>
              </a:rPr>
              <a:t>x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i="1" dirty="0">
                <a:solidFill>
                  <a:schemeClr val="tx2"/>
                </a:solidFill>
              </a:rPr>
              <a:t>y	x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i="1" dirty="0">
                <a:solidFill>
                  <a:schemeClr val="tx2"/>
                </a:solidFill>
              </a:rPr>
              <a:t>y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i="1" dirty="0">
                <a:solidFill>
                  <a:schemeClr val="tx2"/>
                </a:solidFill>
              </a:rPr>
              <a:t>z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1130461" y="2381332"/>
            <a:ext cx="6247861" cy="1474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 marL="500045" indent="-500045">
              <a:tabLst>
                <a:tab pos="456514" algn="l"/>
                <a:tab pos="2114028" algn="l"/>
                <a:tab pos="2652023" algn="l"/>
                <a:tab pos="4114207" algn="l"/>
                <a:tab pos="4599742" algn="l"/>
              </a:tabLst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:	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x 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← 20	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:	Read(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	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:	Read(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500045" lvl="1" indent="-500045">
              <a:tabLst>
                <a:tab pos="456514" algn="l"/>
                <a:tab pos="2114028" algn="l"/>
                <a:tab pos="2652023" algn="l"/>
                <a:tab pos="4114207" algn="l"/>
                <a:tab pos="4599742" algn="l"/>
              </a:tabLs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	Write(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		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x 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← 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x+y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		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Read(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500045" lvl="1" indent="-500045">
              <a:tabLst>
                <a:tab pos="456514" algn="l"/>
                <a:tab pos="2114028" algn="l"/>
                <a:tab pos="2652023" algn="l"/>
                <a:tab pos="4114207" algn="l"/>
                <a:tab pos="4599742" algn="l"/>
              </a:tabLs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	Commit		Write(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		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z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←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∗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)/100</a:t>
            </a:r>
          </a:p>
          <a:p>
            <a:pPr marL="500045" lvl="4" indent="-500045">
              <a:tabLst>
                <a:tab pos="456514" algn="l"/>
                <a:tab pos="2114028" algn="l"/>
                <a:tab pos="2652023" algn="l"/>
                <a:tab pos="4114207" algn="l"/>
                <a:tab pos="4599742" algn="l"/>
              </a:tabLs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          		Commit		Write(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z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lvl="4">
              <a:tabLst>
                <a:tab pos="456514" algn="l"/>
                <a:tab pos="2114028" algn="l"/>
                <a:tab pos="2513618" algn="l"/>
                <a:tab pos="4114207" algn="l"/>
                <a:tab pos="4599742" algn="l"/>
              </a:tabLs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				Commit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420289" y="378189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 marL="285736" indent="-285736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Consider the three histories:</a:t>
            </a:r>
            <a:endParaRPr lang="en-US" sz="18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1129118" y="4149080"/>
            <a:ext cx="7162800" cy="976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={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A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}</a:t>
            </a:r>
          </a:p>
          <a:p>
            <a:pPr algn="l">
              <a:spcBef>
                <a:spcPct val="1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={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R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 C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}</a:t>
            </a:r>
          </a:p>
          <a:p>
            <a:pPr algn="l">
              <a:spcBef>
                <a:spcPct val="1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={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, R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R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z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),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}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420289" y="5229200"/>
            <a:ext cx="8643966" cy="1158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 marL="285736" indent="-285736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Global history non-serializable: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→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→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+mn-lt"/>
                <a:sym typeface="Symbol" charset="2"/>
              </a:rPr>
              <a:t>→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1</a:t>
            </a:r>
          </a:p>
          <a:p>
            <a:pPr marL="285736" indent="-285736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Mutually consistent: Assume 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A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=10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=15,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=7 to begin; in the end 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A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=20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 err="1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=35,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y</a:t>
            </a:r>
            <a:r>
              <a:rPr lang="en-US" sz="1800" i="1" baseline="-25000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=3.5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3C540-3ED1-E840-91BB-75CF15D5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A76A7-2ED4-6B47-B060-B277D966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0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49423" y="1484784"/>
            <a:ext cx="3905622" cy="914176"/>
          </a:xfrm>
        </p:spPr>
        <p:txBody>
          <a:bodyPr/>
          <a:lstStyle/>
          <a:p>
            <a:pPr>
              <a:buNone/>
              <a:tabLst>
                <a:tab pos="2173288" algn="l"/>
              </a:tabLst>
            </a:pPr>
            <a:r>
              <a:rPr lang="en-US" sz="2000" u="sng" dirty="0"/>
              <a:t>Site A</a:t>
            </a:r>
            <a:r>
              <a:rPr lang="en-US" sz="2000" dirty="0"/>
              <a:t>	</a:t>
            </a:r>
            <a:r>
              <a:rPr lang="en-US" sz="2000" u="sng" dirty="0"/>
              <a:t>Site B</a:t>
            </a:r>
          </a:p>
          <a:p>
            <a:pPr>
              <a:buNone/>
              <a:tabLst>
                <a:tab pos="2436813" algn="l"/>
              </a:tabLst>
            </a:pPr>
            <a:r>
              <a:rPr lang="en-US" sz="2000" i="1" dirty="0"/>
              <a:t>	x	</a:t>
            </a:r>
            <a:r>
              <a:rPr lang="en-US" sz="2000" i="1" dirty="0" err="1"/>
              <a:t>x</a:t>
            </a:r>
            <a:endParaRPr lang="en-US" sz="2000" i="1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2192361" y="2438188"/>
            <a:ext cx="3818991" cy="1197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 marL="496697" indent="-496697">
              <a:tabLst>
                <a:tab pos="500045" algn="l"/>
                <a:tab pos="2114028" algn="l"/>
                <a:tab pos="2652023" algn="l"/>
                <a:tab pos="4114207" algn="l"/>
                <a:tab pos="4513797" algn="l"/>
              </a:tabLst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	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Read(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	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	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Read(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 </a:t>
            </a:r>
          </a:p>
          <a:p>
            <a:pPr marL="496697" indent="-496697">
              <a:tabLst>
                <a:tab pos="500045" algn="l"/>
                <a:tab pos="2114028" algn="l"/>
                <a:tab pos="2652023" algn="l"/>
                <a:tab pos="4114207" algn="l"/>
                <a:tab pos="4513797" algn="l"/>
              </a:tabLst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	x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2"/>
              </a:rPr>
              <a:t>←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x+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5 		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2"/>
              </a:rPr>
              <a:t>←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2"/>
              </a:rPr>
              <a:t>∗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10</a:t>
            </a:r>
          </a:p>
          <a:p>
            <a:pPr marL="496697" lvl="1" indent="-496697">
              <a:tabLst>
                <a:tab pos="500045" algn="l"/>
                <a:tab pos="2114028" algn="l"/>
                <a:tab pos="2652023" algn="l"/>
                <a:tab pos="4114207" algn="l"/>
                <a:tab pos="4513797" algn="l"/>
              </a:tabLs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	Write(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		Write(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496697" lvl="1" indent="-496697">
              <a:tabLst>
                <a:tab pos="500045" algn="l"/>
                <a:tab pos="2114028" algn="l"/>
                <a:tab pos="2652023" algn="l"/>
                <a:tab pos="4114207" algn="l"/>
                <a:tab pos="4513797" algn="l"/>
              </a:tabLs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	Commit 		Commit</a:t>
            </a:r>
          </a:p>
        </p:txBody>
      </p:sp>
      <p:sp>
        <p:nvSpPr>
          <p:cNvPr id="544773" name="Rectangle 5"/>
          <p:cNvSpPr>
            <a:spLocks noChangeArrowheads="1"/>
          </p:cNvSpPr>
          <p:nvPr/>
        </p:nvSpPr>
        <p:spPr bwMode="auto">
          <a:xfrm>
            <a:off x="685800" y="380369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 marL="285736" indent="-285736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Consider the two histories:</a:t>
            </a:r>
            <a:endParaRPr lang="en-US" sz="1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1447801" y="4275811"/>
            <a:ext cx="7162800" cy="6853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={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 algn="l">
              <a:spcBef>
                <a:spcPct val="15000"/>
              </a:spcBef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={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800" i="1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),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685801" y="5253522"/>
            <a:ext cx="7632866" cy="11338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 marL="285736" indent="-285736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Global history non-serializable: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2"/>
              </a:rPr>
              <a:t>→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i="1" baseline="-25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2"/>
              </a:rPr>
              <a:t>→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sz="1800" baseline="-25000" dirty="0">
                <a:solidFill>
                  <a:srgbClr val="000000"/>
                </a:solidFill>
                <a:latin typeface="+mn-lt"/>
              </a:rPr>
              <a:t>1</a:t>
            </a:r>
          </a:p>
          <a:p>
            <a:pPr marL="285736" indent="-285736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Mutually inconsistent: Assume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=1 to begin; in the end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=15,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i="1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=60</a:t>
            </a:r>
            <a:endParaRPr lang="en-US" sz="1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EC428-210B-114B-A33B-65ACAFF2B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767B6-D1C7-1149-B868-7AE2B67E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4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Replication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Consistency criteria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Update Management Strategies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Replication Protocols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Replication and Failure Management</a:t>
            </a: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48CD5-4268-EB4C-91AD-A93DAAE61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2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Management Strategies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1101" y="1412776"/>
            <a:ext cx="8643938" cy="2438241"/>
          </a:xfrm>
        </p:spPr>
        <p:txBody>
          <a:bodyPr/>
          <a:lstStyle/>
          <a:p>
            <a:r>
              <a:rPr lang="en-US" dirty="0"/>
              <a:t>Depending on when the updates are propagated</a:t>
            </a:r>
          </a:p>
          <a:p>
            <a:pPr lvl="1"/>
            <a:r>
              <a:rPr lang="en-US" dirty="0"/>
              <a:t>Eager</a:t>
            </a:r>
          </a:p>
          <a:p>
            <a:pPr lvl="1"/>
            <a:r>
              <a:rPr lang="en-US" dirty="0"/>
              <a:t>Lazy</a:t>
            </a:r>
          </a:p>
          <a:p>
            <a:r>
              <a:rPr lang="en-US" dirty="0"/>
              <a:t>Depending on where the updates can take place</a:t>
            </a:r>
          </a:p>
          <a:p>
            <a:pPr lvl="1"/>
            <a:r>
              <a:rPr lang="en-US" dirty="0"/>
              <a:t>Centralized</a:t>
            </a:r>
          </a:p>
          <a:p>
            <a:pPr lvl="1"/>
            <a:r>
              <a:rPr lang="en-US" dirty="0"/>
              <a:t>Distributed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12616" y="3910582"/>
            <a:ext cx="3403600" cy="218440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839816" y="3910582"/>
            <a:ext cx="0" cy="21844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112616" y="4977382"/>
            <a:ext cx="3403600" cy="859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77011" y="4186808"/>
            <a:ext cx="787073" cy="3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defTabSz="761961"/>
            <a:r>
              <a:rPr lang="en-US" sz="1687" b="1" dirty="0">
                <a:solidFill>
                  <a:schemeClr val="tx2"/>
                </a:solidFill>
                <a:latin typeface="+mn-lt"/>
              </a:rPr>
              <a:t>Eager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115237" y="5349509"/>
            <a:ext cx="665245" cy="3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defTabSz="761961"/>
            <a:r>
              <a:rPr lang="en-US" sz="1687" b="1" dirty="0">
                <a:solidFill>
                  <a:schemeClr val="tx2"/>
                </a:solidFill>
                <a:latin typeface="+mn-lt"/>
              </a:rPr>
              <a:t>Lazy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86091" y="3501008"/>
            <a:ext cx="1335300" cy="3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defTabSz="761961"/>
            <a:r>
              <a:rPr lang="en-US" sz="1687" b="1" dirty="0">
                <a:solidFill>
                  <a:schemeClr val="tx2"/>
                </a:solidFill>
                <a:latin typeface="+mn-lt"/>
              </a:rPr>
              <a:t>Centralized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41497" y="3501008"/>
            <a:ext cx="1336902" cy="3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defTabSz="761961"/>
            <a:r>
              <a:rPr lang="en-US" sz="1687" b="1" dirty="0">
                <a:solidFill>
                  <a:schemeClr val="tx2"/>
                </a:solidFill>
                <a:latin typeface="+mn-lt"/>
              </a:rPr>
              <a:t>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D6FCA-4211-694F-B0CB-B9FF372B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55F3B82-F06D-384D-96D9-A1F117239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19153"/>
          </a:xfrm>
        </p:spPr>
        <p:txBody>
          <a:bodyPr/>
          <a:lstStyle/>
          <a:p>
            <a:r>
              <a:rPr lang="en-US" sz="1800" dirty="0"/>
              <a:t>Changes are propagated within the scope of the transaction making the changes. The ACID properties apply to all copy updates.</a:t>
            </a:r>
          </a:p>
          <a:p>
            <a:pPr lvl="1"/>
            <a:r>
              <a:rPr lang="en-US" sz="1600" dirty="0"/>
              <a:t>Synchronous</a:t>
            </a:r>
          </a:p>
          <a:p>
            <a:pPr lvl="1"/>
            <a:r>
              <a:rPr lang="en-US" sz="1600" dirty="0"/>
              <a:t>Deferred</a:t>
            </a:r>
          </a:p>
          <a:p>
            <a:r>
              <a:rPr lang="en-US" sz="1800" dirty="0"/>
              <a:t>ROWA protocol: Read-one/Write-all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0D9B05D6-56AA-634C-A0EE-AD0FDE90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600" y="5342507"/>
            <a:ext cx="1358900" cy="749300"/>
            <a:chOff x="868" y="3028"/>
            <a:chExt cx="856" cy="47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8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48" y="3110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276600" y="5342507"/>
            <a:ext cx="1358900" cy="749300"/>
            <a:chOff x="2068" y="3028"/>
            <a:chExt cx="856" cy="47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68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48" y="3110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2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5342507"/>
            <a:ext cx="1358900" cy="749300"/>
            <a:chOff x="3220" y="3028"/>
            <a:chExt cx="856" cy="47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20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00" y="3110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3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086600" y="5342507"/>
            <a:ext cx="1358900" cy="749300"/>
            <a:chOff x="4468" y="3028"/>
            <a:chExt cx="856" cy="47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8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48" y="3110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4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99249" y="3501008"/>
            <a:ext cx="1516567" cy="4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Transaction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670050" y="4193157"/>
            <a:ext cx="0" cy="1143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670050" y="4726557"/>
            <a:ext cx="5715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575050" y="4726557"/>
            <a:ext cx="0" cy="609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403850" y="4726557"/>
            <a:ext cx="0" cy="609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7365600" y="4726557"/>
            <a:ext cx="0" cy="608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432050" y="4193157"/>
            <a:ext cx="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432051" y="4574157"/>
            <a:ext cx="5791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337050" y="4574157"/>
            <a:ext cx="0" cy="762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165850" y="4574157"/>
            <a:ext cx="0" cy="762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200800" y="4580507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39258" y="3842320"/>
            <a:ext cx="1080422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updates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19439" y="3842320"/>
            <a:ext cx="1037141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commit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143000" y="4644007"/>
            <a:ext cx="458778" cy="460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2391" dirty="0">
                <a:solidFill>
                  <a:schemeClr val="accent2"/>
                </a:solidFill>
                <a:latin typeface="Arial" panose="020B0604020202020204" pitchFamily="34" charset="0"/>
                <a:sym typeface="Wingdings" charset="2"/>
              </a:rPr>
              <a:t>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657600" y="4796408"/>
            <a:ext cx="458778" cy="460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2391" dirty="0">
                <a:solidFill>
                  <a:schemeClr val="accent2"/>
                </a:solidFill>
                <a:latin typeface="Arial" panose="020B0604020202020204" pitchFamily="34" charset="0"/>
                <a:sym typeface="Wingdings" charset="2"/>
              </a:rPr>
              <a:t>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438400" y="4186807"/>
            <a:ext cx="458778" cy="460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2391" dirty="0">
                <a:solidFill>
                  <a:schemeClr val="accent2"/>
                </a:solidFill>
                <a:latin typeface="Arial" panose="020B0604020202020204" pitchFamily="34" charset="0"/>
                <a:sym typeface="Wingdings" charset="2"/>
              </a:rPr>
              <a:t>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85D15064-F119-0047-93A3-910B36FF9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Replication</a:t>
            </a:r>
          </a:p>
        </p:txBody>
      </p:sp>
      <p:sp>
        <p:nvSpPr>
          <p:cNvPr id="383006" name="Rectangle 30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82950"/>
          </a:xfrm>
        </p:spPr>
        <p:txBody>
          <a:bodyPr/>
          <a:lstStyle/>
          <a:p>
            <a:pPr>
              <a:spcBef>
                <a:spcPts val="300"/>
              </a:spcBef>
              <a:buFont typeface="Lucida Grande"/>
              <a:buChar char="●"/>
            </a:pPr>
            <a:r>
              <a:rPr lang="en-US" sz="1800" dirty="0"/>
              <a:t>Lazy replication first executes the updating transaction on one copy. After the transaction commits, the changes are propagated to all other copies (</a:t>
            </a:r>
            <a:r>
              <a:rPr lang="en-US" sz="1800" dirty="0">
                <a:solidFill>
                  <a:srgbClr val="0432FF"/>
                </a:solidFill>
              </a:rPr>
              <a:t>refresh transactions</a:t>
            </a:r>
            <a:r>
              <a:rPr lang="en-US" sz="1800" dirty="0"/>
              <a:t>)</a:t>
            </a:r>
          </a:p>
          <a:p>
            <a:pPr>
              <a:spcBef>
                <a:spcPts val="300"/>
              </a:spcBef>
              <a:buFont typeface="Lucida Grande"/>
              <a:buChar char="●"/>
            </a:pPr>
            <a:r>
              <a:rPr lang="en-US" sz="1800" dirty="0"/>
              <a:t>While the propagation takes place, the copies are mutually inconsistent.</a:t>
            </a:r>
          </a:p>
          <a:p>
            <a:pPr>
              <a:spcBef>
                <a:spcPts val="300"/>
              </a:spcBef>
              <a:buFont typeface="Lucida Grande"/>
              <a:buChar char="●"/>
            </a:pPr>
            <a:r>
              <a:rPr lang="en-US" sz="1800" dirty="0"/>
              <a:t>The time the copies are mutually inconsistent is an adjustable parameter which is application dependent.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9494F-13DF-734C-8979-E947BEAD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5343996"/>
            <a:ext cx="1358900" cy="749300"/>
            <a:chOff x="820" y="3412"/>
            <a:chExt cx="856" cy="472"/>
          </a:xfrm>
        </p:grpSpPr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820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2982" name="Rectangle 6"/>
            <p:cNvSpPr>
              <a:spLocks noChangeArrowheads="1"/>
            </p:cNvSpPr>
            <p:nvPr/>
          </p:nvSpPr>
          <p:spPr bwMode="auto">
            <a:xfrm>
              <a:off x="1000" y="3494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00400" y="5343996"/>
            <a:ext cx="1358900" cy="749300"/>
            <a:chOff x="2020" y="3412"/>
            <a:chExt cx="856" cy="472"/>
          </a:xfrm>
        </p:grpSpPr>
        <p:sp>
          <p:nvSpPr>
            <p:cNvPr id="382984" name="Rectangle 8"/>
            <p:cNvSpPr>
              <a:spLocks noChangeArrowheads="1"/>
            </p:cNvSpPr>
            <p:nvPr/>
          </p:nvSpPr>
          <p:spPr bwMode="auto">
            <a:xfrm>
              <a:off x="2020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2985" name="Rectangle 9"/>
            <p:cNvSpPr>
              <a:spLocks noChangeArrowheads="1"/>
            </p:cNvSpPr>
            <p:nvPr/>
          </p:nvSpPr>
          <p:spPr bwMode="auto">
            <a:xfrm>
              <a:off x="2200" y="3494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2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29200" y="5343996"/>
            <a:ext cx="1358900" cy="749300"/>
            <a:chOff x="3172" y="3412"/>
            <a:chExt cx="856" cy="472"/>
          </a:xfrm>
        </p:grpSpPr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3172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52" y="3494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3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5343996"/>
            <a:ext cx="1358900" cy="749300"/>
            <a:chOff x="4420" y="3412"/>
            <a:chExt cx="856" cy="472"/>
          </a:xfrm>
        </p:grpSpPr>
        <p:sp>
          <p:nvSpPr>
            <p:cNvPr id="382990" name="Rectangle 14"/>
            <p:cNvSpPr>
              <a:spLocks noChangeArrowheads="1"/>
            </p:cNvSpPr>
            <p:nvPr/>
          </p:nvSpPr>
          <p:spPr bwMode="auto">
            <a:xfrm>
              <a:off x="4420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4600" y="3494"/>
              <a:ext cx="57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740" tIns="32370" rIns="64740" bIns="3237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391" dirty="0">
                  <a:solidFill>
                    <a:schemeClr val="tx2"/>
                  </a:solidFill>
                  <a:latin typeface="Arial" panose="020B0604020202020204" pitchFamily="34" charset="0"/>
                </a:rPr>
                <a:t>Site 4</a:t>
              </a:r>
            </a:p>
          </p:txBody>
        </p:sp>
      </p:grp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1259632" y="3645024"/>
            <a:ext cx="1516567" cy="4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Transaction</a:t>
            </a:r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1593850" y="4194646"/>
            <a:ext cx="0" cy="1143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>
            <a:off x="2355850" y="4194646"/>
            <a:ext cx="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2995" name="Rectangle 19"/>
          <p:cNvSpPr>
            <a:spLocks noChangeArrowheads="1"/>
          </p:cNvSpPr>
          <p:nvPr/>
        </p:nvSpPr>
        <p:spPr bwMode="auto">
          <a:xfrm>
            <a:off x="1063058" y="3843809"/>
            <a:ext cx="1080422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updates</a:t>
            </a:r>
          </a:p>
        </p:txBody>
      </p:sp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2044826" y="3843809"/>
            <a:ext cx="1037141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commit</a:t>
            </a:r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1143000" y="4493096"/>
            <a:ext cx="458778" cy="460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2391" dirty="0">
                <a:solidFill>
                  <a:schemeClr val="accent2"/>
                </a:solidFill>
                <a:latin typeface="Arial" panose="020B0604020202020204" pitchFamily="34" charset="0"/>
                <a:sym typeface="Wingdings" charset="2"/>
              </a:rPr>
              <a:t>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438400" y="4493096"/>
            <a:ext cx="458778" cy="460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2391" dirty="0">
                <a:solidFill>
                  <a:schemeClr val="accent2"/>
                </a:solidFill>
                <a:latin typeface="Arial" panose="020B0604020202020204" pitchFamily="34" charset="0"/>
                <a:sym typeface="Wingdings" charset="2"/>
              </a:rPr>
              <a:t>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2667000" y="5255096"/>
            <a:ext cx="458778" cy="460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2391" dirty="0">
                <a:solidFill>
                  <a:schemeClr val="accent2"/>
                </a:solidFill>
                <a:latin typeface="Arial" panose="020B0604020202020204" pitchFamily="34" charset="0"/>
                <a:sym typeface="Wingdings" charset="2"/>
              </a:rPr>
              <a:t></a:t>
            </a:r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>
            <a:off x="2667000" y="5712296"/>
            <a:ext cx="533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2667001" y="5001096"/>
            <a:ext cx="3124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528" y="64"/>
              </a:cxn>
              <a:cxn ang="0">
                <a:pos x="1392" y="16"/>
              </a:cxn>
              <a:cxn ang="0">
                <a:pos x="1968" y="160"/>
              </a:cxn>
            </a:cxnLst>
            <a:rect l="0" t="0" r="r" b="b"/>
            <a:pathLst>
              <a:path w="1968" h="256">
                <a:moveTo>
                  <a:pt x="0" y="256"/>
                </a:moveTo>
                <a:cubicBezTo>
                  <a:pt x="148" y="180"/>
                  <a:pt x="296" y="104"/>
                  <a:pt x="528" y="64"/>
                </a:cubicBezTo>
                <a:cubicBezTo>
                  <a:pt x="760" y="24"/>
                  <a:pt x="1152" y="0"/>
                  <a:pt x="1392" y="16"/>
                </a:cubicBezTo>
                <a:cubicBezTo>
                  <a:pt x="1632" y="32"/>
                  <a:pt x="1872" y="136"/>
                  <a:pt x="1968" y="160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3003" name="Freeform 27"/>
          <p:cNvSpPr>
            <a:spLocks/>
          </p:cNvSpPr>
          <p:nvPr/>
        </p:nvSpPr>
        <p:spPr bwMode="auto">
          <a:xfrm>
            <a:off x="2590800" y="4569297"/>
            <a:ext cx="50292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624" y="144"/>
              </a:cxn>
              <a:cxn ang="0">
                <a:pos x="1776" y="48"/>
              </a:cxn>
              <a:cxn ang="0">
                <a:pos x="3168" y="432"/>
              </a:cxn>
            </a:cxnLst>
            <a:rect l="0" t="0" r="r" b="b"/>
            <a:pathLst>
              <a:path w="3168" h="480">
                <a:moveTo>
                  <a:pt x="0" y="480"/>
                </a:moveTo>
                <a:cubicBezTo>
                  <a:pt x="164" y="348"/>
                  <a:pt x="328" y="216"/>
                  <a:pt x="624" y="144"/>
                </a:cubicBezTo>
                <a:cubicBezTo>
                  <a:pt x="920" y="72"/>
                  <a:pt x="1352" y="0"/>
                  <a:pt x="1776" y="48"/>
                </a:cubicBezTo>
                <a:cubicBezTo>
                  <a:pt x="2200" y="96"/>
                  <a:pt x="2684" y="264"/>
                  <a:pt x="3168" y="432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A1B46-EEF9-2245-B756-81F63328D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Oval 2"/>
          <p:cNvSpPr>
            <a:spLocks noChangeArrowheads="1"/>
          </p:cNvSpPr>
          <p:nvPr/>
        </p:nvSpPr>
        <p:spPr bwMode="auto">
          <a:xfrm>
            <a:off x="3865563" y="4596333"/>
            <a:ext cx="4445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221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</a:t>
            </a:r>
          </a:p>
        </p:txBody>
      </p:sp>
      <p:sp>
        <p:nvSpPr>
          <p:cNvPr id="390222" name="Rectangle 78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788990"/>
          </a:xfrm>
        </p:spPr>
        <p:txBody>
          <a:bodyPr/>
          <a:lstStyle/>
          <a:p>
            <a:pPr>
              <a:buFont typeface="Lucida Grande"/>
              <a:buChar char="●"/>
            </a:pPr>
            <a:r>
              <a:rPr lang="en-US" sz="2000" dirty="0"/>
              <a:t>There is only one copy which can be updated (the </a:t>
            </a:r>
            <a:r>
              <a:rPr lang="en-US" sz="2000" dirty="0">
                <a:solidFill>
                  <a:srgbClr val="0432FF"/>
                </a:solidFill>
              </a:rPr>
              <a:t>master</a:t>
            </a:r>
            <a:r>
              <a:rPr lang="en-US" sz="2000" dirty="0"/>
              <a:t>), all others (</a:t>
            </a:r>
            <a:r>
              <a:rPr lang="en-US" sz="2000" dirty="0">
                <a:solidFill>
                  <a:srgbClr val="0432FF"/>
                </a:solidFill>
              </a:rPr>
              <a:t>slave copies</a:t>
            </a:r>
            <a:r>
              <a:rPr lang="en-US" sz="2000" dirty="0"/>
              <a:t>) are updated reflecting the changes to the master.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DAE90E1-0019-364A-89BA-62E697DCD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989013" y="3947045"/>
            <a:ext cx="9271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1104981" y="3960210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2293939" y="3947045"/>
            <a:ext cx="928687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2411492" y="3960210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3548063" y="3947045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3665617" y="3960210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4906963" y="3947045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5022930" y="3960210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390157" name="Line 13"/>
          <p:cNvSpPr>
            <a:spLocks noChangeShapeType="1"/>
          </p:cNvSpPr>
          <p:nvPr/>
        </p:nvSpPr>
        <p:spPr bwMode="auto">
          <a:xfrm flipH="1">
            <a:off x="1190625" y="3191395"/>
            <a:ext cx="1588" cy="7493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58" name="Line 14"/>
          <p:cNvSpPr>
            <a:spLocks noChangeShapeType="1"/>
          </p:cNvSpPr>
          <p:nvPr/>
        </p:nvSpPr>
        <p:spPr bwMode="auto">
          <a:xfrm>
            <a:off x="1190625" y="3624783"/>
            <a:ext cx="39179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2497138" y="3624783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3751263" y="3624783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5092797" y="3624783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 flipH="1">
            <a:off x="1712914" y="3191395"/>
            <a:ext cx="14287" cy="749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1712913" y="3546995"/>
            <a:ext cx="3970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4" name="Line 20"/>
          <p:cNvSpPr>
            <a:spLocks noChangeShapeType="1"/>
          </p:cNvSpPr>
          <p:nvPr/>
        </p:nvSpPr>
        <p:spPr bwMode="auto">
          <a:xfrm>
            <a:off x="3019425" y="3546995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5" name="Line 21"/>
          <p:cNvSpPr>
            <a:spLocks noChangeShapeType="1"/>
          </p:cNvSpPr>
          <p:nvPr/>
        </p:nvSpPr>
        <p:spPr bwMode="auto">
          <a:xfrm>
            <a:off x="4273550" y="3546995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6" name="Line 22"/>
          <p:cNvSpPr>
            <a:spLocks noChangeShapeType="1"/>
          </p:cNvSpPr>
          <p:nvPr/>
        </p:nvSpPr>
        <p:spPr bwMode="auto">
          <a:xfrm>
            <a:off x="5683250" y="3546995"/>
            <a:ext cx="0" cy="393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7" name="Rectangle 23"/>
          <p:cNvSpPr>
            <a:spLocks noChangeArrowheads="1"/>
          </p:cNvSpPr>
          <p:nvPr/>
        </p:nvSpPr>
        <p:spPr bwMode="auto">
          <a:xfrm>
            <a:off x="3579813" y="5699645"/>
            <a:ext cx="9271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68" name="Rectangle 24"/>
          <p:cNvSpPr>
            <a:spLocks noChangeArrowheads="1"/>
          </p:cNvSpPr>
          <p:nvPr/>
        </p:nvSpPr>
        <p:spPr bwMode="auto">
          <a:xfrm>
            <a:off x="3695780" y="5681651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390169" name="Rectangle 25"/>
          <p:cNvSpPr>
            <a:spLocks noChangeArrowheads="1"/>
          </p:cNvSpPr>
          <p:nvPr/>
        </p:nvSpPr>
        <p:spPr bwMode="auto">
          <a:xfrm>
            <a:off x="4884739" y="5699645"/>
            <a:ext cx="928687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5002292" y="5681651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6138863" y="5699645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2" name="Rectangle 28"/>
          <p:cNvSpPr>
            <a:spLocks noChangeArrowheads="1"/>
          </p:cNvSpPr>
          <p:nvPr/>
        </p:nvSpPr>
        <p:spPr bwMode="auto">
          <a:xfrm>
            <a:off x="6256417" y="5681651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390173" name="Rectangle 29"/>
          <p:cNvSpPr>
            <a:spLocks noChangeArrowheads="1"/>
          </p:cNvSpPr>
          <p:nvPr/>
        </p:nvSpPr>
        <p:spPr bwMode="auto">
          <a:xfrm>
            <a:off x="7497763" y="5699645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4" name="Rectangle 30"/>
          <p:cNvSpPr>
            <a:spLocks noChangeArrowheads="1"/>
          </p:cNvSpPr>
          <p:nvPr/>
        </p:nvSpPr>
        <p:spPr bwMode="auto">
          <a:xfrm>
            <a:off x="7613731" y="5681651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390175" name="Line 31"/>
          <p:cNvSpPr>
            <a:spLocks noChangeShapeType="1"/>
          </p:cNvSpPr>
          <p:nvPr/>
        </p:nvSpPr>
        <p:spPr bwMode="auto">
          <a:xfrm flipH="1">
            <a:off x="3781425" y="4943995"/>
            <a:ext cx="1588" cy="7493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6" name="Line 32"/>
          <p:cNvSpPr>
            <a:spLocks noChangeShapeType="1"/>
          </p:cNvSpPr>
          <p:nvPr/>
        </p:nvSpPr>
        <p:spPr bwMode="auto">
          <a:xfrm>
            <a:off x="3781425" y="5377383"/>
            <a:ext cx="39179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7" name="Line 33"/>
          <p:cNvSpPr>
            <a:spLocks noChangeShapeType="1"/>
          </p:cNvSpPr>
          <p:nvPr/>
        </p:nvSpPr>
        <p:spPr bwMode="auto">
          <a:xfrm>
            <a:off x="5087938" y="5377383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8" name="Line 34"/>
          <p:cNvSpPr>
            <a:spLocks noChangeShapeType="1"/>
          </p:cNvSpPr>
          <p:nvPr/>
        </p:nvSpPr>
        <p:spPr bwMode="auto">
          <a:xfrm>
            <a:off x="6342063" y="5377383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79" name="Line 35"/>
          <p:cNvSpPr>
            <a:spLocks noChangeShapeType="1"/>
          </p:cNvSpPr>
          <p:nvPr/>
        </p:nvSpPr>
        <p:spPr bwMode="auto">
          <a:xfrm>
            <a:off x="7683597" y="5377383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80" name="Line 36"/>
          <p:cNvSpPr>
            <a:spLocks noChangeShapeType="1"/>
          </p:cNvSpPr>
          <p:nvPr/>
        </p:nvSpPr>
        <p:spPr bwMode="auto">
          <a:xfrm flipH="1">
            <a:off x="4303714" y="4943995"/>
            <a:ext cx="14287" cy="749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81" name="Line 37"/>
          <p:cNvSpPr>
            <a:spLocks noChangeShapeType="1"/>
          </p:cNvSpPr>
          <p:nvPr/>
        </p:nvSpPr>
        <p:spPr bwMode="auto">
          <a:xfrm>
            <a:off x="4303714" y="5299595"/>
            <a:ext cx="3970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82" name="Line 38"/>
          <p:cNvSpPr>
            <a:spLocks noChangeShapeType="1"/>
          </p:cNvSpPr>
          <p:nvPr/>
        </p:nvSpPr>
        <p:spPr bwMode="auto">
          <a:xfrm>
            <a:off x="5610225" y="5299595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83" name="Line 39"/>
          <p:cNvSpPr>
            <a:spLocks noChangeShapeType="1"/>
          </p:cNvSpPr>
          <p:nvPr/>
        </p:nvSpPr>
        <p:spPr bwMode="auto">
          <a:xfrm>
            <a:off x="6864350" y="5299595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>
            <a:off x="8274050" y="5299595"/>
            <a:ext cx="0" cy="393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54139" y="2832620"/>
            <a:ext cx="344487" cy="290513"/>
            <a:chOff x="853" y="1519"/>
            <a:chExt cx="217" cy="183"/>
          </a:xfrm>
        </p:grpSpPr>
        <p:sp>
          <p:nvSpPr>
            <p:cNvPr id="390186" name="Freeform 42"/>
            <p:cNvSpPr>
              <a:spLocks/>
            </p:cNvSpPr>
            <p:nvPr/>
          </p:nvSpPr>
          <p:spPr bwMode="auto">
            <a:xfrm>
              <a:off x="853" y="1521"/>
              <a:ext cx="217" cy="181"/>
            </a:xfrm>
            <a:custGeom>
              <a:avLst/>
              <a:gdLst/>
              <a:ahLst/>
              <a:cxnLst>
                <a:cxn ang="0">
                  <a:pos x="1302" y="1083"/>
                </a:cxn>
                <a:cxn ang="0">
                  <a:pos x="1302" y="522"/>
                </a:cxn>
                <a:cxn ang="0">
                  <a:pos x="1283" y="74"/>
                </a:cxn>
                <a:cxn ang="0">
                  <a:pos x="623" y="0"/>
                </a:cxn>
                <a:cxn ang="0">
                  <a:pos x="22" y="66"/>
                </a:cxn>
                <a:cxn ang="0">
                  <a:pos x="18" y="224"/>
                </a:cxn>
                <a:cxn ang="0">
                  <a:pos x="0" y="1078"/>
                </a:cxn>
                <a:cxn ang="0">
                  <a:pos x="135" y="1078"/>
                </a:cxn>
                <a:cxn ang="0">
                  <a:pos x="135" y="305"/>
                </a:cxn>
                <a:cxn ang="0">
                  <a:pos x="392" y="286"/>
                </a:cxn>
                <a:cxn ang="0">
                  <a:pos x="1181" y="286"/>
                </a:cxn>
                <a:cxn ang="0">
                  <a:pos x="1192" y="1085"/>
                </a:cxn>
                <a:cxn ang="0">
                  <a:pos x="1302" y="1083"/>
                </a:cxn>
              </a:cxnLst>
              <a:rect l="0" t="0" r="r" b="b"/>
              <a:pathLst>
                <a:path w="1302" h="1085">
                  <a:moveTo>
                    <a:pt x="1302" y="1083"/>
                  </a:moveTo>
                  <a:lnTo>
                    <a:pt x="1302" y="522"/>
                  </a:lnTo>
                  <a:lnTo>
                    <a:pt x="1283" y="74"/>
                  </a:lnTo>
                  <a:lnTo>
                    <a:pt x="623" y="0"/>
                  </a:lnTo>
                  <a:lnTo>
                    <a:pt x="22" y="66"/>
                  </a:lnTo>
                  <a:lnTo>
                    <a:pt x="18" y="224"/>
                  </a:lnTo>
                  <a:lnTo>
                    <a:pt x="0" y="1078"/>
                  </a:lnTo>
                  <a:lnTo>
                    <a:pt x="135" y="1078"/>
                  </a:lnTo>
                  <a:lnTo>
                    <a:pt x="135" y="305"/>
                  </a:lnTo>
                  <a:lnTo>
                    <a:pt x="392" y="286"/>
                  </a:lnTo>
                  <a:lnTo>
                    <a:pt x="1181" y="286"/>
                  </a:lnTo>
                  <a:lnTo>
                    <a:pt x="1192" y="1085"/>
                  </a:lnTo>
                  <a:lnTo>
                    <a:pt x="1302" y="1083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390187" name="Freeform 43"/>
            <p:cNvSpPr>
              <a:spLocks/>
            </p:cNvSpPr>
            <p:nvPr/>
          </p:nvSpPr>
          <p:spPr bwMode="auto">
            <a:xfrm>
              <a:off x="869" y="1519"/>
              <a:ext cx="85" cy="46"/>
            </a:xfrm>
            <a:custGeom>
              <a:avLst/>
              <a:gdLst/>
              <a:ahLst/>
              <a:cxnLst>
                <a:cxn ang="0">
                  <a:pos x="95" y="54"/>
                </a:cxn>
                <a:cxn ang="0">
                  <a:pos x="162" y="43"/>
                </a:cxn>
                <a:cxn ang="0">
                  <a:pos x="225" y="0"/>
                </a:cxn>
                <a:cxn ang="0">
                  <a:pos x="290" y="65"/>
                </a:cxn>
                <a:cxn ang="0">
                  <a:pos x="495" y="191"/>
                </a:cxn>
                <a:cxn ang="0">
                  <a:pos x="508" y="238"/>
                </a:cxn>
                <a:cxn ang="0">
                  <a:pos x="391" y="276"/>
                </a:cxn>
                <a:cxn ang="0">
                  <a:pos x="0" y="85"/>
                </a:cxn>
                <a:cxn ang="0">
                  <a:pos x="95" y="54"/>
                </a:cxn>
              </a:cxnLst>
              <a:rect l="0" t="0" r="r" b="b"/>
              <a:pathLst>
                <a:path w="508" h="276">
                  <a:moveTo>
                    <a:pt x="95" y="54"/>
                  </a:moveTo>
                  <a:lnTo>
                    <a:pt x="162" y="43"/>
                  </a:lnTo>
                  <a:lnTo>
                    <a:pt x="225" y="0"/>
                  </a:lnTo>
                  <a:lnTo>
                    <a:pt x="290" y="65"/>
                  </a:lnTo>
                  <a:lnTo>
                    <a:pt x="495" y="191"/>
                  </a:lnTo>
                  <a:lnTo>
                    <a:pt x="508" y="238"/>
                  </a:lnTo>
                  <a:lnTo>
                    <a:pt x="391" y="276"/>
                  </a:lnTo>
                  <a:lnTo>
                    <a:pt x="0" y="85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3676" y="2573858"/>
            <a:ext cx="320675" cy="430212"/>
            <a:chOff x="922" y="1356"/>
            <a:chExt cx="202" cy="271"/>
          </a:xfrm>
        </p:grpSpPr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922" y="1356"/>
              <a:ext cx="202" cy="207"/>
              <a:chOff x="922" y="1356"/>
              <a:chExt cx="202" cy="207"/>
            </a:xfrm>
          </p:grpSpPr>
          <p:sp>
            <p:nvSpPr>
              <p:cNvPr id="390190" name="Freeform 46"/>
              <p:cNvSpPr>
                <a:spLocks/>
              </p:cNvSpPr>
              <p:nvPr/>
            </p:nvSpPr>
            <p:spPr bwMode="auto">
              <a:xfrm>
                <a:off x="922" y="1356"/>
                <a:ext cx="202" cy="207"/>
              </a:xfrm>
              <a:custGeom>
                <a:avLst/>
                <a:gdLst/>
                <a:ahLst/>
                <a:cxnLst>
                  <a:cxn ang="0">
                    <a:pos x="227" y="252"/>
                  </a:cxn>
                  <a:cxn ang="0">
                    <a:pos x="256" y="166"/>
                  </a:cxn>
                  <a:cxn ang="0">
                    <a:pos x="275" y="111"/>
                  </a:cxn>
                  <a:cxn ang="0">
                    <a:pos x="282" y="96"/>
                  </a:cxn>
                  <a:cxn ang="0">
                    <a:pos x="293" y="82"/>
                  </a:cxn>
                  <a:cxn ang="0">
                    <a:pos x="300" y="75"/>
                  </a:cxn>
                  <a:cxn ang="0">
                    <a:pos x="312" y="71"/>
                  </a:cxn>
                  <a:cxn ang="0">
                    <a:pos x="465" y="41"/>
                  </a:cxn>
                  <a:cxn ang="0">
                    <a:pos x="631" y="11"/>
                  </a:cxn>
                  <a:cxn ang="0">
                    <a:pos x="780" y="0"/>
                  </a:cxn>
                  <a:cxn ang="0">
                    <a:pos x="865" y="0"/>
                  </a:cxn>
                  <a:cxn ang="0">
                    <a:pos x="1042" y="10"/>
                  </a:cxn>
                  <a:cxn ang="0">
                    <a:pos x="1170" y="16"/>
                  </a:cxn>
                  <a:cxn ang="0">
                    <a:pos x="1189" y="18"/>
                  </a:cxn>
                  <a:cxn ang="0">
                    <a:pos x="1201" y="24"/>
                  </a:cxn>
                  <a:cxn ang="0">
                    <a:pos x="1209" y="29"/>
                  </a:cxn>
                  <a:cxn ang="0">
                    <a:pos x="1215" y="38"/>
                  </a:cxn>
                  <a:cxn ang="0">
                    <a:pos x="1215" y="50"/>
                  </a:cxn>
                  <a:cxn ang="0">
                    <a:pos x="1208" y="83"/>
                  </a:cxn>
                  <a:cxn ang="0">
                    <a:pos x="1183" y="196"/>
                  </a:cxn>
                  <a:cxn ang="0">
                    <a:pos x="1164" y="279"/>
                  </a:cxn>
                  <a:cxn ang="0">
                    <a:pos x="1124" y="466"/>
                  </a:cxn>
                  <a:cxn ang="0">
                    <a:pos x="1097" y="582"/>
                  </a:cxn>
                  <a:cxn ang="0">
                    <a:pos x="1024" y="853"/>
                  </a:cxn>
                  <a:cxn ang="0">
                    <a:pos x="955" y="1070"/>
                  </a:cxn>
                  <a:cxn ang="0">
                    <a:pos x="942" y="1111"/>
                  </a:cxn>
                  <a:cxn ang="0">
                    <a:pos x="934" y="1135"/>
                  </a:cxn>
                  <a:cxn ang="0">
                    <a:pos x="927" y="1157"/>
                  </a:cxn>
                  <a:cxn ang="0">
                    <a:pos x="919" y="1171"/>
                  </a:cxn>
                  <a:cxn ang="0">
                    <a:pos x="907" y="1185"/>
                  </a:cxn>
                  <a:cxn ang="0">
                    <a:pos x="894" y="1191"/>
                  </a:cxn>
                  <a:cxn ang="0">
                    <a:pos x="872" y="1197"/>
                  </a:cxn>
                  <a:cxn ang="0">
                    <a:pos x="831" y="1200"/>
                  </a:cxn>
                  <a:cxn ang="0">
                    <a:pos x="761" y="1200"/>
                  </a:cxn>
                  <a:cxn ang="0">
                    <a:pos x="703" y="1207"/>
                  </a:cxn>
                  <a:cxn ang="0">
                    <a:pos x="626" y="1219"/>
                  </a:cxn>
                  <a:cxn ang="0">
                    <a:pos x="546" y="1233"/>
                  </a:cxn>
                  <a:cxn ang="0">
                    <a:pos x="492" y="1242"/>
                  </a:cxn>
                  <a:cxn ang="0">
                    <a:pos x="425" y="1242"/>
                  </a:cxn>
                  <a:cxn ang="0">
                    <a:pos x="412" y="1233"/>
                  </a:cxn>
                  <a:cxn ang="0">
                    <a:pos x="37" y="985"/>
                  </a:cxn>
                  <a:cxn ang="0">
                    <a:pos x="19" y="970"/>
                  </a:cxn>
                  <a:cxn ang="0">
                    <a:pos x="5" y="953"/>
                  </a:cxn>
                  <a:cxn ang="0">
                    <a:pos x="0" y="934"/>
                  </a:cxn>
                  <a:cxn ang="0">
                    <a:pos x="0" y="911"/>
                  </a:cxn>
                  <a:cxn ang="0">
                    <a:pos x="5" y="891"/>
                  </a:cxn>
                  <a:cxn ang="0">
                    <a:pos x="112" y="585"/>
                  </a:cxn>
                  <a:cxn ang="0">
                    <a:pos x="180" y="392"/>
                  </a:cxn>
                  <a:cxn ang="0">
                    <a:pos x="227" y="252"/>
                  </a:cxn>
                </a:cxnLst>
                <a:rect l="0" t="0" r="r" b="b"/>
                <a:pathLst>
                  <a:path w="1215" h="1242">
                    <a:moveTo>
                      <a:pt x="227" y="252"/>
                    </a:moveTo>
                    <a:lnTo>
                      <a:pt x="256" y="166"/>
                    </a:lnTo>
                    <a:lnTo>
                      <a:pt x="275" y="111"/>
                    </a:lnTo>
                    <a:lnTo>
                      <a:pt x="282" y="96"/>
                    </a:lnTo>
                    <a:lnTo>
                      <a:pt x="293" y="82"/>
                    </a:lnTo>
                    <a:lnTo>
                      <a:pt x="300" y="75"/>
                    </a:lnTo>
                    <a:lnTo>
                      <a:pt x="312" y="71"/>
                    </a:lnTo>
                    <a:lnTo>
                      <a:pt x="465" y="41"/>
                    </a:lnTo>
                    <a:lnTo>
                      <a:pt x="631" y="11"/>
                    </a:lnTo>
                    <a:lnTo>
                      <a:pt x="780" y="0"/>
                    </a:lnTo>
                    <a:lnTo>
                      <a:pt x="865" y="0"/>
                    </a:lnTo>
                    <a:lnTo>
                      <a:pt x="1042" y="10"/>
                    </a:lnTo>
                    <a:lnTo>
                      <a:pt x="1170" y="16"/>
                    </a:lnTo>
                    <a:lnTo>
                      <a:pt x="1189" y="18"/>
                    </a:lnTo>
                    <a:lnTo>
                      <a:pt x="1201" y="24"/>
                    </a:lnTo>
                    <a:lnTo>
                      <a:pt x="1209" y="29"/>
                    </a:lnTo>
                    <a:lnTo>
                      <a:pt x="1215" y="38"/>
                    </a:lnTo>
                    <a:lnTo>
                      <a:pt x="1215" y="50"/>
                    </a:lnTo>
                    <a:lnTo>
                      <a:pt x="1208" y="83"/>
                    </a:lnTo>
                    <a:lnTo>
                      <a:pt x="1183" y="196"/>
                    </a:lnTo>
                    <a:lnTo>
                      <a:pt x="1164" y="279"/>
                    </a:lnTo>
                    <a:lnTo>
                      <a:pt x="1124" y="466"/>
                    </a:lnTo>
                    <a:lnTo>
                      <a:pt x="1097" y="582"/>
                    </a:lnTo>
                    <a:lnTo>
                      <a:pt x="1024" y="853"/>
                    </a:lnTo>
                    <a:lnTo>
                      <a:pt x="955" y="1070"/>
                    </a:lnTo>
                    <a:lnTo>
                      <a:pt x="942" y="1111"/>
                    </a:lnTo>
                    <a:lnTo>
                      <a:pt x="934" y="1135"/>
                    </a:lnTo>
                    <a:lnTo>
                      <a:pt x="927" y="1157"/>
                    </a:lnTo>
                    <a:lnTo>
                      <a:pt x="919" y="1171"/>
                    </a:lnTo>
                    <a:lnTo>
                      <a:pt x="907" y="1185"/>
                    </a:lnTo>
                    <a:lnTo>
                      <a:pt x="894" y="1191"/>
                    </a:lnTo>
                    <a:lnTo>
                      <a:pt x="872" y="1197"/>
                    </a:lnTo>
                    <a:lnTo>
                      <a:pt x="831" y="1200"/>
                    </a:lnTo>
                    <a:lnTo>
                      <a:pt x="761" y="1200"/>
                    </a:lnTo>
                    <a:lnTo>
                      <a:pt x="703" y="1207"/>
                    </a:lnTo>
                    <a:lnTo>
                      <a:pt x="626" y="1219"/>
                    </a:lnTo>
                    <a:lnTo>
                      <a:pt x="546" y="1233"/>
                    </a:lnTo>
                    <a:lnTo>
                      <a:pt x="492" y="1242"/>
                    </a:lnTo>
                    <a:lnTo>
                      <a:pt x="425" y="1242"/>
                    </a:lnTo>
                    <a:lnTo>
                      <a:pt x="412" y="1233"/>
                    </a:lnTo>
                    <a:lnTo>
                      <a:pt x="37" y="985"/>
                    </a:lnTo>
                    <a:lnTo>
                      <a:pt x="19" y="970"/>
                    </a:lnTo>
                    <a:lnTo>
                      <a:pt x="5" y="953"/>
                    </a:lnTo>
                    <a:lnTo>
                      <a:pt x="0" y="934"/>
                    </a:lnTo>
                    <a:lnTo>
                      <a:pt x="0" y="911"/>
                    </a:lnTo>
                    <a:lnTo>
                      <a:pt x="5" y="891"/>
                    </a:lnTo>
                    <a:lnTo>
                      <a:pt x="112" y="585"/>
                    </a:lnTo>
                    <a:lnTo>
                      <a:pt x="180" y="392"/>
                    </a:lnTo>
                    <a:lnTo>
                      <a:pt x="227" y="252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0191" name="Freeform 47"/>
              <p:cNvSpPr>
                <a:spLocks/>
              </p:cNvSpPr>
              <p:nvPr/>
            </p:nvSpPr>
            <p:spPr bwMode="auto">
              <a:xfrm>
                <a:off x="932" y="1377"/>
                <a:ext cx="121" cy="157"/>
              </a:xfrm>
              <a:custGeom>
                <a:avLst/>
                <a:gdLst/>
                <a:ahLst/>
                <a:cxnLst>
                  <a:cxn ang="0">
                    <a:pos x="165" y="282"/>
                  </a:cxn>
                  <a:cxn ang="0">
                    <a:pos x="218" y="145"/>
                  </a:cxn>
                  <a:cxn ang="0">
                    <a:pos x="264" y="24"/>
                  </a:cxn>
                  <a:cxn ang="0">
                    <a:pos x="270" y="19"/>
                  </a:cxn>
                  <a:cxn ang="0">
                    <a:pos x="278" y="17"/>
                  </a:cxn>
                  <a:cxn ang="0">
                    <a:pos x="294" y="15"/>
                  </a:cxn>
                  <a:cxn ang="0">
                    <a:pos x="501" y="1"/>
                  </a:cxn>
                  <a:cxn ang="0">
                    <a:pos x="702" y="0"/>
                  </a:cxn>
                  <a:cxn ang="0">
                    <a:pos x="714" y="2"/>
                  </a:cxn>
                  <a:cxn ang="0">
                    <a:pos x="718" y="5"/>
                  </a:cxn>
                  <a:cxn ang="0">
                    <a:pos x="723" y="17"/>
                  </a:cxn>
                  <a:cxn ang="0">
                    <a:pos x="707" y="102"/>
                  </a:cxn>
                  <a:cxn ang="0">
                    <a:pos x="676" y="176"/>
                  </a:cxn>
                  <a:cxn ang="0">
                    <a:pos x="622" y="312"/>
                  </a:cxn>
                  <a:cxn ang="0">
                    <a:pos x="519" y="545"/>
                  </a:cxn>
                  <a:cxn ang="0">
                    <a:pos x="430" y="747"/>
                  </a:cxn>
                  <a:cxn ang="0">
                    <a:pos x="407" y="823"/>
                  </a:cxn>
                  <a:cxn ang="0">
                    <a:pos x="394" y="875"/>
                  </a:cxn>
                  <a:cxn ang="0">
                    <a:pos x="379" y="904"/>
                  </a:cxn>
                  <a:cxn ang="0">
                    <a:pos x="366" y="926"/>
                  </a:cxn>
                  <a:cxn ang="0">
                    <a:pos x="357" y="936"/>
                  </a:cxn>
                  <a:cxn ang="0">
                    <a:pos x="349" y="941"/>
                  </a:cxn>
                  <a:cxn ang="0">
                    <a:pos x="336" y="942"/>
                  </a:cxn>
                  <a:cxn ang="0">
                    <a:pos x="324" y="939"/>
                  </a:cxn>
                  <a:cxn ang="0">
                    <a:pos x="304" y="928"/>
                  </a:cxn>
                  <a:cxn ang="0">
                    <a:pos x="282" y="912"/>
                  </a:cxn>
                  <a:cxn ang="0">
                    <a:pos x="261" y="893"/>
                  </a:cxn>
                  <a:cxn ang="0">
                    <a:pos x="237" y="875"/>
                  </a:cxn>
                  <a:cxn ang="0">
                    <a:pos x="214" y="858"/>
                  </a:cxn>
                  <a:cxn ang="0">
                    <a:pos x="10" y="775"/>
                  </a:cxn>
                  <a:cxn ang="0">
                    <a:pos x="4" y="769"/>
                  </a:cxn>
                  <a:cxn ang="0">
                    <a:pos x="0" y="761"/>
                  </a:cxn>
                  <a:cxn ang="0">
                    <a:pos x="3" y="750"/>
                  </a:cxn>
                  <a:cxn ang="0">
                    <a:pos x="6" y="740"/>
                  </a:cxn>
                  <a:cxn ang="0">
                    <a:pos x="165" y="282"/>
                  </a:cxn>
                </a:cxnLst>
                <a:rect l="0" t="0" r="r" b="b"/>
                <a:pathLst>
                  <a:path w="723" h="942">
                    <a:moveTo>
                      <a:pt x="165" y="282"/>
                    </a:moveTo>
                    <a:lnTo>
                      <a:pt x="218" y="145"/>
                    </a:lnTo>
                    <a:lnTo>
                      <a:pt x="264" y="24"/>
                    </a:lnTo>
                    <a:lnTo>
                      <a:pt x="270" y="19"/>
                    </a:lnTo>
                    <a:lnTo>
                      <a:pt x="278" y="17"/>
                    </a:lnTo>
                    <a:lnTo>
                      <a:pt x="294" y="15"/>
                    </a:lnTo>
                    <a:lnTo>
                      <a:pt x="501" y="1"/>
                    </a:lnTo>
                    <a:lnTo>
                      <a:pt x="702" y="0"/>
                    </a:lnTo>
                    <a:lnTo>
                      <a:pt x="714" y="2"/>
                    </a:lnTo>
                    <a:lnTo>
                      <a:pt x="718" y="5"/>
                    </a:lnTo>
                    <a:lnTo>
                      <a:pt x="723" y="17"/>
                    </a:lnTo>
                    <a:lnTo>
                      <a:pt x="707" y="102"/>
                    </a:lnTo>
                    <a:lnTo>
                      <a:pt x="676" y="176"/>
                    </a:lnTo>
                    <a:lnTo>
                      <a:pt x="622" y="312"/>
                    </a:lnTo>
                    <a:lnTo>
                      <a:pt x="519" y="545"/>
                    </a:lnTo>
                    <a:lnTo>
                      <a:pt x="430" y="747"/>
                    </a:lnTo>
                    <a:lnTo>
                      <a:pt x="407" y="823"/>
                    </a:lnTo>
                    <a:lnTo>
                      <a:pt x="394" y="875"/>
                    </a:lnTo>
                    <a:lnTo>
                      <a:pt x="379" y="904"/>
                    </a:lnTo>
                    <a:lnTo>
                      <a:pt x="366" y="926"/>
                    </a:lnTo>
                    <a:lnTo>
                      <a:pt x="357" y="936"/>
                    </a:lnTo>
                    <a:lnTo>
                      <a:pt x="349" y="941"/>
                    </a:lnTo>
                    <a:lnTo>
                      <a:pt x="336" y="942"/>
                    </a:lnTo>
                    <a:lnTo>
                      <a:pt x="324" y="939"/>
                    </a:lnTo>
                    <a:lnTo>
                      <a:pt x="304" y="928"/>
                    </a:lnTo>
                    <a:lnTo>
                      <a:pt x="282" y="912"/>
                    </a:lnTo>
                    <a:lnTo>
                      <a:pt x="261" y="893"/>
                    </a:lnTo>
                    <a:lnTo>
                      <a:pt x="237" y="875"/>
                    </a:lnTo>
                    <a:lnTo>
                      <a:pt x="214" y="858"/>
                    </a:lnTo>
                    <a:lnTo>
                      <a:pt x="10" y="775"/>
                    </a:lnTo>
                    <a:lnTo>
                      <a:pt x="4" y="769"/>
                    </a:lnTo>
                    <a:lnTo>
                      <a:pt x="0" y="761"/>
                    </a:lnTo>
                    <a:lnTo>
                      <a:pt x="3" y="750"/>
                    </a:lnTo>
                    <a:lnTo>
                      <a:pt x="6" y="740"/>
                    </a:lnTo>
                    <a:lnTo>
                      <a:pt x="165" y="282"/>
                    </a:lnTo>
                    <a:close/>
                  </a:path>
                </a:pathLst>
              </a:custGeom>
              <a:solidFill>
                <a:srgbClr val="005F5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1067" y="1538"/>
              <a:ext cx="32" cy="89"/>
              <a:chOff x="1067" y="1538"/>
              <a:chExt cx="32" cy="89"/>
            </a:xfrm>
          </p:grpSpPr>
          <p:sp>
            <p:nvSpPr>
              <p:cNvPr id="390193" name="Freeform 49"/>
              <p:cNvSpPr>
                <a:spLocks/>
              </p:cNvSpPr>
              <p:nvPr/>
            </p:nvSpPr>
            <p:spPr bwMode="auto">
              <a:xfrm>
                <a:off x="1070" y="1542"/>
                <a:ext cx="29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4"/>
                  </a:cxn>
                  <a:cxn ang="0">
                    <a:pos x="14" y="60"/>
                  </a:cxn>
                  <a:cxn ang="0">
                    <a:pos x="29" y="84"/>
                  </a:cxn>
                  <a:cxn ang="0">
                    <a:pos x="53" y="98"/>
                  </a:cxn>
                  <a:cxn ang="0">
                    <a:pos x="82" y="109"/>
                  </a:cxn>
                  <a:cxn ang="0">
                    <a:pos x="104" y="130"/>
                  </a:cxn>
                  <a:cxn ang="0">
                    <a:pos x="123" y="154"/>
                  </a:cxn>
                  <a:cxn ang="0">
                    <a:pos x="142" y="196"/>
                  </a:cxn>
                  <a:cxn ang="0">
                    <a:pos x="149" y="231"/>
                  </a:cxn>
                  <a:cxn ang="0">
                    <a:pos x="143" y="258"/>
                  </a:cxn>
                  <a:cxn ang="0">
                    <a:pos x="123" y="282"/>
                  </a:cxn>
                  <a:cxn ang="0">
                    <a:pos x="105" y="305"/>
                  </a:cxn>
                  <a:cxn ang="0">
                    <a:pos x="93" y="329"/>
                  </a:cxn>
                  <a:cxn ang="0">
                    <a:pos x="84" y="359"/>
                  </a:cxn>
                  <a:cxn ang="0">
                    <a:pos x="79" y="394"/>
                  </a:cxn>
                  <a:cxn ang="0">
                    <a:pos x="88" y="425"/>
                  </a:cxn>
                  <a:cxn ang="0">
                    <a:pos x="101" y="447"/>
                  </a:cxn>
                  <a:cxn ang="0">
                    <a:pos x="128" y="475"/>
                  </a:cxn>
                  <a:cxn ang="0">
                    <a:pos x="149" y="494"/>
                  </a:cxn>
                  <a:cxn ang="0">
                    <a:pos x="177" y="515"/>
                  </a:cxn>
                </a:cxnLst>
                <a:rect l="0" t="0" r="r" b="b"/>
                <a:pathLst>
                  <a:path w="177" h="515">
                    <a:moveTo>
                      <a:pt x="0" y="0"/>
                    </a:moveTo>
                    <a:lnTo>
                      <a:pt x="5" y="34"/>
                    </a:lnTo>
                    <a:lnTo>
                      <a:pt x="14" y="60"/>
                    </a:lnTo>
                    <a:lnTo>
                      <a:pt x="29" y="84"/>
                    </a:lnTo>
                    <a:lnTo>
                      <a:pt x="53" y="98"/>
                    </a:lnTo>
                    <a:lnTo>
                      <a:pt x="82" y="109"/>
                    </a:lnTo>
                    <a:lnTo>
                      <a:pt x="104" y="130"/>
                    </a:lnTo>
                    <a:lnTo>
                      <a:pt x="123" y="154"/>
                    </a:lnTo>
                    <a:lnTo>
                      <a:pt x="142" y="196"/>
                    </a:lnTo>
                    <a:lnTo>
                      <a:pt x="149" y="231"/>
                    </a:lnTo>
                    <a:lnTo>
                      <a:pt x="143" y="258"/>
                    </a:lnTo>
                    <a:lnTo>
                      <a:pt x="123" y="282"/>
                    </a:lnTo>
                    <a:lnTo>
                      <a:pt x="105" y="305"/>
                    </a:lnTo>
                    <a:lnTo>
                      <a:pt x="93" y="329"/>
                    </a:lnTo>
                    <a:lnTo>
                      <a:pt x="84" y="359"/>
                    </a:lnTo>
                    <a:lnTo>
                      <a:pt x="79" y="394"/>
                    </a:lnTo>
                    <a:lnTo>
                      <a:pt x="88" y="425"/>
                    </a:lnTo>
                    <a:lnTo>
                      <a:pt x="101" y="447"/>
                    </a:lnTo>
                    <a:lnTo>
                      <a:pt x="128" y="475"/>
                    </a:lnTo>
                    <a:lnTo>
                      <a:pt x="149" y="494"/>
                    </a:lnTo>
                    <a:lnTo>
                      <a:pt x="177" y="51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0194" name="Oval 50"/>
              <p:cNvSpPr>
                <a:spLocks noChangeArrowheads="1"/>
              </p:cNvSpPr>
              <p:nvPr/>
            </p:nvSpPr>
            <p:spPr bwMode="auto">
              <a:xfrm>
                <a:off x="1067" y="1538"/>
                <a:ext cx="6" cy="6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119188" y="2492896"/>
            <a:ext cx="368300" cy="620713"/>
            <a:chOff x="705" y="1305"/>
            <a:chExt cx="232" cy="391"/>
          </a:xfrm>
        </p:grpSpPr>
        <p:sp>
          <p:nvSpPr>
            <p:cNvPr id="390196" name="Freeform 52"/>
            <p:cNvSpPr>
              <a:spLocks/>
            </p:cNvSpPr>
            <p:nvPr/>
          </p:nvSpPr>
          <p:spPr bwMode="auto">
            <a:xfrm>
              <a:off x="705" y="1482"/>
              <a:ext cx="134" cy="214"/>
            </a:xfrm>
            <a:custGeom>
              <a:avLst/>
              <a:gdLst/>
              <a:ahLst/>
              <a:cxnLst>
                <a:cxn ang="0">
                  <a:pos x="807" y="606"/>
                </a:cxn>
                <a:cxn ang="0">
                  <a:pos x="577" y="475"/>
                </a:cxn>
                <a:cxn ang="0">
                  <a:pos x="324" y="25"/>
                </a:cxn>
                <a:cxn ang="0">
                  <a:pos x="313" y="17"/>
                </a:cxn>
                <a:cxn ang="0">
                  <a:pos x="295" y="8"/>
                </a:cxn>
                <a:cxn ang="0">
                  <a:pos x="275" y="3"/>
                </a:cxn>
                <a:cxn ang="0">
                  <a:pos x="248" y="0"/>
                </a:cxn>
                <a:cxn ang="0">
                  <a:pos x="223" y="3"/>
                </a:cxn>
                <a:cxn ang="0">
                  <a:pos x="200" y="12"/>
                </a:cxn>
                <a:cxn ang="0">
                  <a:pos x="173" y="25"/>
                </a:cxn>
                <a:cxn ang="0">
                  <a:pos x="138" y="43"/>
                </a:cxn>
                <a:cxn ang="0">
                  <a:pos x="109" y="62"/>
                </a:cxn>
                <a:cxn ang="0">
                  <a:pos x="84" y="80"/>
                </a:cxn>
                <a:cxn ang="0">
                  <a:pos x="65" y="98"/>
                </a:cxn>
                <a:cxn ang="0">
                  <a:pos x="47" y="119"/>
                </a:cxn>
                <a:cxn ang="0">
                  <a:pos x="26" y="150"/>
                </a:cxn>
                <a:cxn ang="0">
                  <a:pos x="14" y="174"/>
                </a:cxn>
                <a:cxn ang="0">
                  <a:pos x="2" y="207"/>
                </a:cxn>
                <a:cxn ang="0">
                  <a:pos x="0" y="244"/>
                </a:cxn>
                <a:cxn ang="0">
                  <a:pos x="0" y="299"/>
                </a:cxn>
                <a:cxn ang="0">
                  <a:pos x="7" y="363"/>
                </a:cxn>
                <a:cxn ang="0">
                  <a:pos x="19" y="422"/>
                </a:cxn>
                <a:cxn ang="0">
                  <a:pos x="41" y="494"/>
                </a:cxn>
                <a:cxn ang="0">
                  <a:pos x="63" y="555"/>
                </a:cxn>
                <a:cxn ang="0">
                  <a:pos x="82" y="595"/>
                </a:cxn>
                <a:cxn ang="0">
                  <a:pos x="110" y="638"/>
                </a:cxn>
                <a:cxn ang="0">
                  <a:pos x="131" y="667"/>
                </a:cxn>
                <a:cxn ang="0">
                  <a:pos x="155" y="701"/>
                </a:cxn>
                <a:cxn ang="0">
                  <a:pos x="183" y="736"/>
                </a:cxn>
                <a:cxn ang="0">
                  <a:pos x="209" y="756"/>
                </a:cxn>
                <a:cxn ang="0">
                  <a:pos x="315" y="744"/>
                </a:cxn>
                <a:cxn ang="0">
                  <a:pos x="396" y="717"/>
                </a:cxn>
                <a:cxn ang="0">
                  <a:pos x="446" y="731"/>
                </a:cxn>
                <a:cxn ang="0">
                  <a:pos x="565" y="737"/>
                </a:cxn>
                <a:cxn ang="0">
                  <a:pos x="710" y="717"/>
                </a:cxn>
                <a:cxn ang="0">
                  <a:pos x="732" y="764"/>
                </a:cxn>
                <a:cxn ang="0">
                  <a:pos x="732" y="1103"/>
                </a:cxn>
                <a:cxn ang="0">
                  <a:pos x="728" y="1135"/>
                </a:cxn>
                <a:cxn ang="0">
                  <a:pos x="723" y="1155"/>
                </a:cxn>
                <a:cxn ang="0">
                  <a:pos x="714" y="1176"/>
                </a:cxn>
                <a:cxn ang="0">
                  <a:pos x="700" y="1192"/>
                </a:cxn>
                <a:cxn ang="0">
                  <a:pos x="685" y="1207"/>
                </a:cxn>
                <a:cxn ang="0">
                  <a:pos x="667" y="1217"/>
                </a:cxn>
                <a:cxn ang="0">
                  <a:pos x="651" y="1221"/>
                </a:cxn>
                <a:cxn ang="0">
                  <a:pos x="631" y="1225"/>
                </a:cxn>
                <a:cxn ang="0">
                  <a:pos x="84" y="1224"/>
                </a:cxn>
                <a:cxn ang="0">
                  <a:pos x="84" y="1286"/>
                </a:cxn>
                <a:cxn ang="0">
                  <a:pos x="645" y="1284"/>
                </a:cxn>
                <a:cxn ang="0">
                  <a:pos x="674" y="1283"/>
                </a:cxn>
                <a:cxn ang="0">
                  <a:pos x="694" y="1280"/>
                </a:cxn>
                <a:cxn ang="0">
                  <a:pos x="715" y="1274"/>
                </a:cxn>
                <a:cxn ang="0">
                  <a:pos x="733" y="1266"/>
                </a:cxn>
                <a:cxn ang="0">
                  <a:pos x="751" y="1252"/>
                </a:cxn>
                <a:cxn ang="0">
                  <a:pos x="769" y="1228"/>
                </a:cxn>
                <a:cxn ang="0">
                  <a:pos x="781" y="1207"/>
                </a:cxn>
                <a:cxn ang="0">
                  <a:pos x="792" y="1184"/>
                </a:cxn>
                <a:cxn ang="0">
                  <a:pos x="799" y="1158"/>
                </a:cxn>
                <a:cxn ang="0">
                  <a:pos x="804" y="1129"/>
                </a:cxn>
                <a:cxn ang="0">
                  <a:pos x="807" y="1095"/>
                </a:cxn>
                <a:cxn ang="0">
                  <a:pos x="807" y="606"/>
                </a:cxn>
              </a:cxnLst>
              <a:rect l="0" t="0" r="r" b="b"/>
              <a:pathLst>
                <a:path w="807" h="1286">
                  <a:moveTo>
                    <a:pt x="807" y="606"/>
                  </a:moveTo>
                  <a:lnTo>
                    <a:pt x="577" y="475"/>
                  </a:lnTo>
                  <a:lnTo>
                    <a:pt x="324" y="25"/>
                  </a:lnTo>
                  <a:lnTo>
                    <a:pt x="313" y="17"/>
                  </a:lnTo>
                  <a:lnTo>
                    <a:pt x="295" y="8"/>
                  </a:lnTo>
                  <a:lnTo>
                    <a:pt x="275" y="3"/>
                  </a:lnTo>
                  <a:lnTo>
                    <a:pt x="248" y="0"/>
                  </a:lnTo>
                  <a:lnTo>
                    <a:pt x="223" y="3"/>
                  </a:lnTo>
                  <a:lnTo>
                    <a:pt x="200" y="12"/>
                  </a:lnTo>
                  <a:lnTo>
                    <a:pt x="173" y="25"/>
                  </a:lnTo>
                  <a:lnTo>
                    <a:pt x="138" y="43"/>
                  </a:lnTo>
                  <a:lnTo>
                    <a:pt x="109" y="62"/>
                  </a:lnTo>
                  <a:lnTo>
                    <a:pt x="84" y="80"/>
                  </a:lnTo>
                  <a:lnTo>
                    <a:pt x="65" y="98"/>
                  </a:lnTo>
                  <a:lnTo>
                    <a:pt x="47" y="119"/>
                  </a:lnTo>
                  <a:lnTo>
                    <a:pt x="26" y="150"/>
                  </a:lnTo>
                  <a:lnTo>
                    <a:pt x="14" y="174"/>
                  </a:lnTo>
                  <a:lnTo>
                    <a:pt x="2" y="207"/>
                  </a:lnTo>
                  <a:lnTo>
                    <a:pt x="0" y="244"/>
                  </a:lnTo>
                  <a:lnTo>
                    <a:pt x="0" y="299"/>
                  </a:lnTo>
                  <a:lnTo>
                    <a:pt x="7" y="363"/>
                  </a:lnTo>
                  <a:lnTo>
                    <a:pt x="19" y="422"/>
                  </a:lnTo>
                  <a:lnTo>
                    <a:pt x="41" y="494"/>
                  </a:lnTo>
                  <a:lnTo>
                    <a:pt x="63" y="555"/>
                  </a:lnTo>
                  <a:lnTo>
                    <a:pt x="82" y="595"/>
                  </a:lnTo>
                  <a:lnTo>
                    <a:pt x="110" y="638"/>
                  </a:lnTo>
                  <a:lnTo>
                    <a:pt x="131" y="667"/>
                  </a:lnTo>
                  <a:lnTo>
                    <a:pt x="155" y="701"/>
                  </a:lnTo>
                  <a:lnTo>
                    <a:pt x="183" y="736"/>
                  </a:lnTo>
                  <a:lnTo>
                    <a:pt x="209" y="756"/>
                  </a:lnTo>
                  <a:lnTo>
                    <a:pt x="315" y="744"/>
                  </a:lnTo>
                  <a:lnTo>
                    <a:pt x="396" y="717"/>
                  </a:lnTo>
                  <a:lnTo>
                    <a:pt x="446" y="731"/>
                  </a:lnTo>
                  <a:lnTo>
                    <a:pt x="565" y="737"/>
                  </a:lnTo>
                  <a:lnTo>
                    <a:pt x="710" y="717"/>
                  </a:lnTo>
                  <a:lnTo>
                    <a:pt x="732" y="764"/>
                  </a:lnTo>
                  <a:lnTo>
                    <a:pt x="732" y="1103"/>
                  </a:lnTo>
                  <a:lnTo>
                    <a:pt x="728" y="1135"/>
                  </a:lnTo>
                  <a:lnTo>
                    <a:pt x="723" y="1155"/>
                  </a:lnTo>
                  <a:lnTo>
                    <a:pt x="714" y="1176"/>
                  </a:lnTo>
                  <a:lnTo>
                    <a:pt x="700" y="1192"/>
                  </a:lnTo>
                  <a:lnTo>
                    <a:pt x="685" y="1207"/>
                  </a:lnTo>
                  <a:lnTo>
                    <a:pt x="667" y="1217"/>
                  </a:lnTo>
                  <a:lnTo>
                    <a:pt x="651" y="1221"/>
                  </a:lnTo>
                  <a:lnTo>
                    <a:pt x="631" y="1225"/>
                  </a:lnTo>
                  <a:lnTo>
                    <a:pt x="84" y="1224"/>
                  </a:lnTo>
                  <a:lnTo>
                    <a:pt x="84" y="1286"/>
                  </a:lnTo>
                  <a:lnTo>
                    <a:pt x="645" y="1284"/>
                  </a:lnTo>
                  <a:lnTo>
                    <a:pt x="674" y="1283"/>
                  </a:lnTo>
                  <a:lnTo>
                    <a:pt x="694" y="1280"/>
                  </a:lnTo>
                  <a:lnTo>
                    <a:pt x="715" y="1274"/>
                  </a:lnTo>
                  <a:lnTo>
                    <a:pt x="733" y="1266"/>
                  </a:lnTo>
                  <a:lnTo>
                    <a:pt x="751" y="1252"/>
                  </a:lnTo>
                  <a:lnTo>
                    <a:pt x="769" y="1228"/>
                  </a:lnTo>
                  <a:lnTo>
                    <a:pt x="781" y="1207"/>
                  </a:lnTo>
                  <a:lnTo>
                    <a:pt x="792" y="1184"/>
                  </a:lnTo>
                  <a:lnTo>
                    <a:pt x="799" y="1158"/>
                  </a:lnTo>
                  <a:lnTo>
                    <a:pt x="804" y="1129"/>
                  </a:lnTo>
                  <a:lnTo>
                    <a:pt x="807" y="1095"/>
                  </a:lnTo>
                  <a:lnTo>
                    <a:pt x="807" y="606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732" y="1305"/>
              <a:ext cx="205" cy="389"/>
              <a:chOff x="732" y="1305"/>
              <a:chExt cx="205" cy="389"/>
            </a:xfrm>
          </p:grpSpPr>
          <p:sp>
            <p:nvSpPr>
              <p:cNvPr id="390198" name="Freeform 54"/>
              <p:cNvSpPr>
                <a:spLocks/>
              </p:cNvSpPr>
              <p:nvPr/>
            </p:nvSpPr>
            <p:spPr bwMode="auto">
              <a:xfrm>
                <a:off x="732" y="1305"/>
                <a:ext cx="205" cy="389"/>
              </a:xfrm>
              <a:custGeom>
                <a:avLst/>
                <a:gdLst/>
                <a:ahLst/>
                <a:cxnLst>
                  <a:cxn ang="0">
                    <a:pos x="494" y="161"/>
                  </a:cxn>
                  <a:cxn ang="0">
                    <a:pos x="513" y="158"/>
                  </a:cxn>
                  <a:cxn ang="0">
                    <a:pos x="578" y="178"/>
                  </a:cxn>
                  <a:cxn ang="0">
                    <a:pos x="564" y="10"/>
                  </a:cxn>
                  <a:cxn ang="0">
                    <a:pos x="657" y="132"/>
                  </a:cxn>
                  <a:cxn ang="0">
                    <a:pos x="684" y="34"/>
                  </a:cxn>
                  <a:cxn ang="0">
                    <a:pos x="766" y="0"/>
                  </a:cxn>
                  <a:cxn ang="0">
                    <a:pos x="755" y="88"/>
                  </a:cxn>
                  <a:cxn ang="0">
                    <a:pos x="803" y="57"/>
                  </a:cxn>
                  <a:cxn ang="0">
                    <a:pos x="798" y="101"/>
                  </a:cxn>
                  <a:cxn ang="0">
                    <a:pos x="826" y="189"/>
                  </a:cxn>
                  <a:cxn ang="0">
                    <a:pos x="933" y="68"/>
                  </a:cxn>
                  <a:cxn ang="0">
                    <a:pos x="862" y="186"/>
                  </a:cxn>
                  <a:cxn ang="0">
                    <a:pos x="983" y="105"/>
                  </a:cxn>
                  <a:cxn ang="0">
                    <a:pos x="929" y="196"/>
                  </a:cxn>
                  <a:cxn ang="0">
                    <a:pos x="943" y="243"/>
                  </a:cxn>
                  <a:cxn ang="0">
                    <a:pos x="936" y="346"/>
                  </a:cxn>
                  <a:cxn ang="0">
                    <a:pos x="1031" y="479"/>
                  </a:cxn>
                  <a:cxn ang="0">
                    <a:pos x="1115" y="639"/>
                  </a:cxn>
                  <a:cxn ang="0">
                    <a:pos x="1093" y="668"/>
                  </a:cxn>
                  <a:cxn ang="0">
                    <a:pos x="893" y="796"/>
                  </a:cxn>
                  <a:cxn ang="0">
                    <a:pos x="836" y="944"/>
                  </a:cxn>
                  <a:cxn ang="0">
                    <a:pos x="640" y="916"/>
                  </a:cxn>
                  <a:cxn ang="0">
                    <a:pos x="584" y="1185"/>
                  </a:cxn>
                  <a:cxn ang="0">
                    <a:pos x="743" y="1334"/>
                  </a:cxn>
                  <a:cxn ang="0">
                    <a:pos x="929" y="1366"/>
                  </a:cxn>
                  <a:cxn ang="0">
                    <a:pos x="1051" y="1363"/>
                  </a:cxn>
                  <a:cxn ang="0">
                    <a:pos x="1134" y="1339"/>
                  </a:cxn>
                  <a:cxn ang="0">
                    <a:pos x="1157" y="1400"/>
                  </a:cxn>
                  <a:cxn ang="0">
                    <a:pos x="1227" y="1446"/>
                  </a:cxn>
                  <a:cxn ang="0">
                    <a:pos x="1199" y="1494"/>
                  </a:cxn>
                  <a:cxn ang="0">
                    <a:pos x="1215" y="1549"/>
                  </a:cxn>
                  <a:cxn ang="0">
                    <a:pos x="1178" y="1613"/>
                  </a:cxn>
                  <a:cxn ang="0">
                    <a:pos x="1159" y="1646"/>
                  </a:cxn>
                  <a:cxn ang="0">
                    <a:pos x="1011" y="1590"/>
                  </a:cxn>
                  <a:cxn ang="0">
                    <a:pos x="749" y="1523"/>
                  </a:cxn>
                  <a:cxn ang="0">
                    <a:pos x="575" y="1497"/>
                  </a:cxn>
                  <a:cxn ang="0">
                    <a:pos x="533" y="1440"/>
                  </a:cxn>
                  <a:cxn ang="0">
                    <a:pos x="552" y="1477"/>
                  </a:cxn>
                  <a:cxn ang="0">
                    <a:pos x="665" y="1514"/>
                  </a:cxn>
                  <a:cxn ang="0">
                    <a:pos x="760" y="1585"/>
                  </a:cxn>
                  <a:cxn ang="0">
                    <a:pos x="738" y="1657"/>
                  </a:cxn>
                  <a:cxn ang="0">
                    <a:pos x="566" y="1810"/>
                  </a:cxn>
                  <a:cxn ang="0">
                    <a:pos x="370" y="1940"/>
                  </a:cxn>
                  <a:cxn ang="0">
                    <a:pos x="334" y="2136"/>
                  </a:cxn>
                  <a:cxn ang="0">
                    <a:pos x="444" y="2298"/>
                  </a:cxn>
                  <a:cxn ang="0">
                    <a:pos x="266" y="2321"/>
                  </a:cxn>
                  <a:cxn ang="0">
                    <a:pos x="152" y="2314"/>
                  </a:cxn>
                  <a:cxn ang="0">
                    <a:pos x="154" y="2017"/>
                  </a:cxn>
                  <a:cxn ang="0">
                    <a:pos x="86" y="1940"/>
                  </a:cxn>
                  <a:cxn ang="0">
                    <a:pos x="130" y="1869"/>
                  </a:cxn>
                  <a:cxn ang="0">
                    <a:pos x="333" y="1772"/>
                  </a:cxn>
                  <a:cxn ang="0">
                    <a:pos x="402" y="1643"/>
                  </a:cxn>
                  <a:cxn ang="0">
                    <a:pos x="85" y="1616"/>
                  </a:cxn>
                  <a:cxn ang="0">
                    <a:pos x="20" y="1581"/>
                  </a:cxn>
                  <a:cxn ang="0">
                    <a:pos x="0" y="1467"/>
                  </a:cxn>
                  <a:cxn ang="0">
                    <a:pos x="19" y="1351"/>
                  </a:cxn>
                  <a:cxn ang="0">
                    <a:pos x="164" y="973"/>
                  </a:cxn>
                  <a:cxn ang="0">
                    <a:pos x="334" y="724"/>
                  </a:cxn>
                  <a:cxn ang="0">
                    <a:pos x="420" y="499"/>
                  </a:cxn>
                </a:cxnLst>
                <a:rect l="0" t="0" r="r" b="b"/>
                <a:pathLst>
                  <a:path w="1227" h="2332">
                    <a:moveTo>
                      <a:pt x="420" y="499"/>
                    </a:moveTo>
                    <a:lnTo>
                      <a:pt x="452" y="394"/>
                    </a:lnTo>
                    <a:lnTo>
                      <a:pt x="480" y="269"/>
                    </a:lnTo>
                    <a:lnTo>
                      <a:pt x="494" y="161"/>
                    </a:lnTo>
                    <a:lnTo>
                      <a:pt x="466" y="100"/>
                    </a:lnTo>
                    <a:lnTo>
                      <a:pt x="438" y="71"/>
                    </a:lnTo>
                    <a:lnTo>
                      <a:pt x="480" y="105"/>
                    </a:lnTo>
                    <a:lnTo>
                      <a:pt x="513" y="158"/>
                    </a:lnTo>
                    <a:lnTo>
                      <a:pt x="487" y="37"/>
                    </a:lnTo>
                    <a:lnTo>
                      <a:pt x="509" y="95"/>
                    </a:lnTo>
                    <a:lnTo>
                      <a:pt x="556" y="169"/>
                    </a:lnTo>
                    <a:lnTo>
                      <a:pt x="578" y="178"/>
                    </a:lnTo>
                    <a:lnTo>
                      <a:pt x="563" y="114"/>
                    </a:lnTo>
                    <a:lnTo>
                      <a:pt x="574" y="122"/>
                    </a:lnTo>
                    <a:lnTo>
                      <a:pt x="580" y="68"/>
                    </a:lnTo>
                    <a:lnTo>
                      <a:pt x="564" y="10"/>
                    </a:lnTo>
                    <a:lnTo>
                      <a:pt x="638" y="162"/>
                    </a:lnTo>
                    <a:lnTo>
                      <a:pt x="644" y="137"/>
                    </a:lnTo>
                    <a:lnTo>
                      <a:pt x="654" y="155"/>
                    </a:lnTo>
                    <a:lnTo>
                      <a:pt x="657" y="132"/>
                    </a:lnTo>
                    <a:lnTo>
                      <a:pt x="641" y="94"/>
                    </a:lnTo>
                    <a:lnTo>
                      <a:pt x="645" y="21"/>
                    </a:lnTo>
                    <a:lnTo>
                      <a:pt x="671" y="162"/>
                    </a:lnTo>
                    <a:lnTo>
                      <a:pt x="684" y="34"/>
                    </a:lnTo>
                    <a:lnTo>
                      <a:pt x="684" y="134"/>
                    </a:lnTo>
                    <a:lnTo>
                      <a:pt x="697" y="159"/>
                    </a:lnTo>
                    <a:lnTo>
                      <a:pt x="719" y="46"/>
                    </a:lnTo>
                    <a:lnTo>
                      <a:pt x="766" y="0"/>
                    </a:lnTo>
                    <a:lnTo>
                      <a:pt x="734" y="46"/>
                    </a:lnTo>
                    <a:lnTo>
                      <a:pt x="715" y="135"/>
                    </a:lnTo>
                    <a:lnTo>
                      <a:pt x="722" y="151"/>
                    </a:lnTo>
                    <a:lnTo>
                      <a:pt x="755" y="88"/>
                    </a:lnTo>
                    <a:lnTo>
                      <a:pt x="732" y="142"/>
                    </a:lnTo>
                    <a:lnTo>
                      <a:pt x="732" y="166"/>
                    </a:lnTo>
                    <a:lnTo>
                      <a:pt x="802" y="34"/>
                    </a:lnTo>
                    <a:lnTo>
                      <a:pt x="803" y="57"/>
                    </a:lnTo>
                    <a:lnTo>
                      <a:pt x="771" y="132"/>
                    </a:lnTo>
                    <a:lnTo>
                      <a:pt x="771" y="178"/>
                    </a:lnTo>
                    <a:lnTo>
                      <a:pt x="783" y="185"/>
                    </a:lnTo>
                    <a:lnTo>
                      <a:pt x="798" y="101"/>
                    </a:lnTo>
                    <a:lnTo>
                      <a:pt x="828" y="44"/>
                    </a:lnTo>
                    <a:lnTo>
                      <a:pt x="803" y="108"/>
                    </a:lnTo>
                    <a:lnTo>
                      <a:pt x="809" y="195"/>
                    </a:lnTo>
                    <a:lnTo>
                      <a:pt x="826" y="189"/>
                    </a:lnTo>
                    <a:lnTo>
                      <a:pt x="859" y="77"/>
                    </a:lnTo>
                    <a:lnTo>
                      <a:pt x="835" y="198"/>
                    </a:lnTo>
                    <a:lnTo>
                      <a:pt x="889" y="100"/>
                    </a:lnTo>
                    <a:lnTo>
                      <a:pt x="933" y="68"/>
                    </a:lnTo>
                    <a:lnTo>
                      <a:pt x="897" y="115"/>
                    </a:lnTo>
                    <a:lnTo>
                      <a:pt x="872" y="166"/>
                    </a:lnTo>
                    <a:lnTo>
                      <a:pt x="914" y="149"/>
                    </a:lnTo>
                    <a:lnTo>
                      <a:pt x="862" y="186"/>
                    </a:lnTo>
                    <a:lnTo>
                      <a:pt x="853" y="225"/>
                    </a:lnTo>
                    <a:lnTo>
                      <a:pt x="870" y="232"/>
                    </a:lnTo>
                    <a:lnTo>
                      <a:pt x="920" y="152"/>
                    </a:lnTo>
                    <a:lnTo>
                      <a:pt x="983" y="105"/>
                    </a:lnTo>
                    <a:lnTo>
                      <a:pt x="900" y="212"/>
                    </a:lnTo>
                    <a:lnTo>
                      <a:pt x="940" y="178"/>
                    </a:lnTo>
                    <a:lnTo>
                      <a:pt x="1151" y="144"/>
                    </a:lnTo>
                    <a:lnTo>
                      <a:pt x="929" y="196"/>
                    </a:lnTo>
                    <a:lnTo>
                      <a:pt x="907" y="233"/>
                    </a:lnTo>
                    <a:lnTo>
                      <a:pt x="929" y="226"/>
                    </a:lnTo>
                    <a:lnTo>
                      <a:pt x="993" y="192"/>
                    </a:lnTo>
                    <a:lnTo>
                      <a:pt x="943" y="243"/>
                    </a:lnTo>
                    <a:lnTo>
                      <a:pt x="902" y="267"/>
                    </a:lnTo>
                    <a:lnTo>
                      <a:pt x="902" y="297"/>
                    </a:lnTo>
                    <a:lnTo>
                      <a:pt x="914" y="321"/>
                    </a:lnTo>
                    <a:lnTo>
                      <a:pt x="936" y="346"/>
                    </a:lnTo>
                    <a:lnTo>
                      <a:pt x="963" y="384"/>
                    </a:lnTo>
                    <a:lnTo>
                      <a:pt x="986" y="415"/>
                    </a:lnTo>
                    <a:lnTo>
                      <a:pt x="1010" y="448"/>
                    </a:lnTo>
                    <a:lnTo>
                      <a:pt x="1031" y="479"/>
                    </a:lnTo>
                    <a:lnTo>
                      <a:pt x="1046" y="504"/>
                    </a:lnTo>
                    <a:lnTo>
                      <a:pt x="1070" y="546"/>
                    </a:lnTo>
                    <a:lnTo>
                      <a:pt x="1096" y="596"/>
                    </a:lnTo>
                    <a:lnTo>
                      <a:pt x="1115" y="639"/>
                    </a:lnTo>
                    <a:lnTo>
                      <a:pt x="1114" y="648"/>
                    </a:lnTo>
                    <a:lnTo>
                      <a:pt x="1110" y="658"/>
                    </a:lnTo>
                    <a:lnTo>
                      <a:pt x="1103" y="664"/>
                    </a:lnTo>
                    <a:lnTo>
                      <a:pt x="1093" y="668"/>
                    </a:lnTo>
                    <a:lnTo>
                      <a:pt x="1078" y="670"/>
                    </a:lnTo>
                    <a:lnTo>
                      <a:pt x="926" y="657"/>
                    </a:lnTo>
                    <a:lnTo>
                      <a:pt x="915" y="688"/>
                    </a:lnTo>
                    <a:lnTo>
                      <a:pt x="893" y="796"/>
                    </a:lnTo>
                    <a:lnTo>
                      <a:pt x="879" y="872"/>
                    </a:lnTo>
                    <a:lnTo>
                      <a:pt x="860" y="935"/>
                    </a:lnTo>
                    <a:lnTo>
                      <a:pt x="850" y="941"/>
                    </a:lnTo>
                    <a:lnTo>
                      <a:pt x="836" y="944"/>
                    </a:lnTo>
                    <a:lnTo>
                      <a:pt x="822" y="946"/>
                    </a:lnTo>
                    <a:lnTo>
                      <a:pt x="771" y="945"/>
                    </a:lnTo>
                    <a:lnTo>
                      <a:pt x="651" y="896"/>
                    </a:lnTo>
                    <a:lnTo>
                      <a:pt x="640" y="916"/>
                    </a:lnTo>
                    <a:lnTo>
                      <a:pt x="621" y="992"/>
                    </a:lnTo>
                    <a:lnTo>
                      <a:pt x="607" y="1052"/>
                    </a:lnTo>
                    <a:lnTo>
                      <a:pt x="589" y="1132"/>
                    </a:lnTo>
                    <a:lnTo>
                      <a:pt x="584" y="1185"/>
                    </a:lnTo>
                    <a:lnTo>
                      <a:pt x="610" y="1219"/>
                    </a:lnTo>
                    <a:lnTo>
                      <a:pt x="643" y="1262"/>
                    </a:lnTo>
                    <a:lnTo>
                      <a:pt x="683" y="1319"/>
                    </a:lnTo>
                    <a:lnTo>
                      <a:pt x="743" y="1334"/>
                    </a:lnTo>
                    <a:lnTo>
                      <a:pt x="790" y="1344"/>
                    </a:lnTo>
                    <a:lnTo>
                      <a:pt x="858" y="1357"/>
                    </a:lnTo>
                    <a:lnTo>
                      <a:pt x="896" y="1363"/>
                    </a:lnTo>
                    <a:lnTo>
                      <a:pt x="929" y="1366"/>
                    </a:lnTo>
                    <a:lnTo>
                      <a:pt x="956" y="1369"/>
                    </a:lnTo>
                    <a:lnTo>
                      <a:pt x="980" y="1369"/>
                    </a:lnTo>
                    <a:lnTo>
                      <a:pt x="1010" y="1366"/>
                    </a:lnTo>
                    <a:lnTo>
                      <a:pt x="1051" y="1363"/>
                    </a:lnTo>
                    <a:lnTo>
                      <a:pt x="1098" y="1337"/>
                    </a:lnTo>
                    <a:lnTo>
                      <a:pt x="1112" y="1332"/>
                    </a:lnTo>
                    <a:lnTo>
                      <a:pt x="1124" y="1333"/>
                    </a:lnTo>
                    <a:lnTo>
                      <a:pt x="1134" y="1339"/>
                    </a:lnTo>
                    <a:lnTo>
                      <a:pt x="1147" y="1352"/>
                    </a:lnTo>
                    <a:lnTo>
                      <a:pt x="1151" y="1362"/>
                    </a:lnTo>
                    <a:lnTo>
                      <a:pt x="1154" y="1380"/>
                    </a:lnTo>
                    <a:lnTo>
                      <a:pt x="1157" y="1400"/>
                    </a:lnTo>
                    <a:lnTo>
                      <a:pt x="1171" y="1407"/>
                    </a:lnTo>
                    <a:lnTo>
                      <a:pt x="1192" y="1419"/>
                    </a:lnTo>
                    <a:lnTo>
                      <a:pt x="1208" y="1431"/>
                    </a:lnTo>
                    <a:lnTo>
                      <a:pt x="1227" y="1446"/>
                    </a:lnTo>
                    <a:lnTo>
                      <a:pt x="1225" y="1458"/>
                    </a:lnTo>
                    <a:lnTo>
                      <a:pt x="1220" y="1473"/>
                    </a:lnTo>
                    <a:lnTo>
                      <a:pt x="1211" y="1484"/>
                    </a:lnTo>
                    <a:lnTo>
                      <a:pt x="1199" y="1494"/>
                    </a:lnTo>
                    <a:lnTo>
                      <a:pt x="1205" y="1504"/>
                    </a:lnTo>
                    <a:lnTo>
                      <a:pt x="1210" y="1517"/>
                    </a:lnTo>
                    <a:lnTo>
                      <a:pt x="1216" y="1535"/>
                    </a:lnTo>
                    <a:lnTo>
                      <a:pt x="1215" y="1549"/>
                    </a:lnTo>
                    <a:lnTo>
                      <a:pt x="1210" y="1566"/>
                    </a:lnTo>
                    <a:lnTo>
                      <a:pt x="1199" y="1575"/>
                    </a:lnTo>
                    <a:lnTo>
                      <a:pt x="1175" y="1590"/>
                    </a:lnTo>
                    <a:lnTo>
                      <a:pt x="1178" y="1613"/>
                    </a:lnTo>
                    <a:lnTo>
                      <a:pt x="1178" y="1626"/>
                    </a:lnTo>
                    <a:lnTo>
                      <a:pt x="1175" y="1635"/>
                    </a:lnTo>
                    <a:lnTo>
                      <a:pt x="1169" y="1642"/>
                    </a:lnTo>
                    <a:lnTo>
                      <a:pt x="1159" y="1646"/>
                    </a:lnTo>
                    <a:lnTo>
                      <a:pt x="1149" y="1644"/>
                    </a:lnTo>
                    <a:lnTo>
                      <a:pt x="1129" y="1636"/>
                    </a:lnTo>
                    <a:lnTo>
                      <a:pt x="1076" y="1616"/>
                    </a:lnTo>
                    <a:lnTo>
                      <a:pt x="1011" y="1590"/>
                    </a:lnTo>
                    <a:lnTo>
                      <a:pt x="920" y="1564"/>
                    </a:lnTo>
                    <a:lnTo>
                      <a:pt x="906" y="1564"/>
                    </a:lnTo>
                    <a:lnTo>
                      <a:pt x="853" y="1551"/>
                    </a:lnTo>
                    <a:lnTo>
                      <a:pt x="749" y="1523"/>
                    </a:lnTo>
                    <a:lnTo>
                      <a:pt x="663" y="1512"/>
                    </a:lnTo>
                    <a:lnTo>
                      <a:pt x="643" y="1514"/>
                    </a:lnTo>
                    <a:lnTo>
                      <a:pt x="598" y="1517"/>
                    </a:lnTo>
                    <a:lnTo>
                      <a:pt x="575" y="1497"/>
                    </a:lnTo>
                    <a:lnTo>
                      <a:pt x="560" y="1484"/>
                    </a:lnTo>
                    <a:lnTo>
                      <a:pt x="550" y="1472"/>
                    </a:lnTo>
                    <a:lnTo>
                      <a:pt x="543" y="1458"/>
                    </a:lnTo>
                    <a:lnTo>
                      <a:pt x="533" y="1440"/>
                    </a:lnTo>
                    <a:lnTo>
                      <a:pt x="481" y="1369"/>
                    </a:lnTo>
                    <a:lnTo>
                      <a:pt x="528" y="1432"/>
                    </a:lnTo>
                    <a:lnTo>
                      <a:pt x="545" y="1457"/>
                    </a:lnTo>
                    <a:lnTo>
                      <a:pt x="552" y="1477"/>
                    </a:lnTo>
                    <a:lnTo>
                      <a:pt x="594" y="1514"/>
                    </a:lnTo>
                    <a:lnTo>
                      <a:pt x="616" y="1518"/>
                    </a:lnTo>
                    <a:lnTo>
                      <a:pt x="645" y="1513"/>
                    </a:lnTo>
                    <a:lnTo>
                      <a:pt x="665" y="1514"/>
                    </a:lnTo>
                    <a:lnTo>
                      <a:pt x="702" y="1528"/>
                    </a:lnTo>
                    <a:lnTo>
                      <a:pt x="722" y="1545"/>
                    </a:lnTo>
                    <a:lnTo>
                      <a:pt x="741" y="1561"/>
                    </a:lnTo>
                    <a:lnTo>
                      <a:pt x="760" y="1585"/>
                    </a:lnTo>
                    <a:lnTo>
                      <a:pt x="768" y="1599"/>
                    </a:lnTo>
                    <a:lnTo>
                      <a:pt x="766" y="1614"/>
                    </a:lnTo>
                    <a:lnTo>
                      <a:pt x="753" y="1634"/>
                    </a:lnTo>
                    <a:lnTo>
                      <a:pt x="738" y="1657"/>
                    </a:lnTo>
                    <a:lnTo>
                      <a:pt x="706" y="1690"/>
                    </a:lnTo>
                    <a:lnTo>
                      <a:pt x="660" y="1736"/>
                    </a:lnTo>
                    <a:lnTo>
                      <a:pt x="630" y="1770"/>
                    </a:lnTo>
                    <a:lnTo>
                      <a:pt x="566" y="1810"/>
                    </a:lnTo>
                    <a:lnTo>
                      <a:pt x="472" y="1866"/>
                    </a:lnTo>
                    <a:lnTo>
                      <a:pt x="406" y="1900"/>
                    </a:lnTo>
                    <a:lnTo>
                      <a:pt x="389" y="1919"/>
                    </a:lnTo>
                    <a:lnTo>
                      <a:pt x="370" y="1940"/>
                    </a:lnTo>
                    <a:lnTo>
                      <a:pt x="336" y="1967"/>
                    </a:lnTo>
                    <a:lnTo>
                      <a:pt x="328" y="2005"/>
                    </a:lnTo>
                    <a:lnTo>
                      <a:pt x="328" y="2077"/>
                    </a:lnTo>
                    <a:lnTo>
                      <a:pt x="334" y="2136"/>
                    </a:lnTo>
                    <a:lnTo>
                      <a:pt x="346" y="2177"/>
                    </a:lnTo>
                    <a:lnTo>
                      <a:pt x="405" y="2254"/>
                    </a:lnTo>
                    <a:lnTo>
                      <a:pt x="441" y="2288"/>
                    </a:lnTo>
                    <a:lnTo>
                      <a:pt x="444" y="2298"/>
                    </a:lnTo>
                    <a:lnTo>
                      <a:pt x="442" y="2309"/>
                    </a:lnTo>
                    <a:lnTo>
                      <a:pt x="376" y="2332"/>
                    </a:lnTo>
                    <a:lnTo>
                      <a:pt x="304" y="2323"/>
                    </a:lnTo>
                    <a:lnTo>
                      <a:pt x="266" y="2321"/>
                    </a:lnTo>
                    <a:lnTo>
                      <a:pt x="229" y="2326"/>
                    </a:lnTo>
                    <a:lnTo>
                      <a:pt x="193" y="2326"/>
                    </a:lnTo>
                    <a:lnTo>
                      <a:pt x="156" y="2319"/>
                    </a:lnTo>
                    <a:lnTo>
                      <a:pt x="152" y="2314"/>
                    </a:lnTo>
                    <a:lnTo>
                      <a:pt x="146" y="2303"/>
                    </a:lnTo>
                    <a:lnTo>
                      <a:pt x="151" y="2180"/>
                    </a:lnTo>
                    <a:lnTo>
                      <a:pt x="169" y="2057"/>
                    </a:lnTo>
                    <a:lnTo>
                      <a:pt x="154" y="2017"/>
                    </a:lnTo>
                    <a:lnTo>
                      <a:pt x="130" y="1980"/>
                    </a:lnTo>
                    <a:lnTo>
                      <a:pt x="119" y="1970"/>
                    </a:lnTo>
                    <a:lnTo>
                      <a:pt x="99" y="1951"/>
                    </a:lnTo>
                    <a:lnTo>
                      <a:pt x="86" y="1940"/>
                    </a:lnTo>
                    <a:lnTo>
                      <a:pt x="84" y="1926"/>
                    </a:lnTo>
                    <a:lnTo>
                      <a:pt x="86" y="1915"/>
                    </a:lnTo>
                    <a:lnTo>
                      <a:pt x="104" y="1892"/>
                    </a:lnTo>
                    <a:lnTo>
                      <a:pt x="130" y="1869"/>
                    </a:lnTo>
                    <a:lnTo>
                      <a:pt x="152" y="1852"/>
                    </a:lnTo>
                    <a:lnTo>
                      <a:pt x="183" y="1851"/>
                    </a:lnTo>
                    <a:lnTo>
                      <a:pt x="211" y="1853"/>
                    </a:lnTo>
                    <a:lnTo>
                      <a:pt x="333" y="1772"/>
                    </a:lnTo>
                    <a:lnTo>
                      <a:pt x="426" y="1712"/>
                    </a:lnTo>
                    <a:lnTo>
                      <a:pt x="510" y="1662"/>
                    </a:lnTo>
                    <a:lnTo>
                      <a:pt x="483" y="1667"/>
                    </a:lnTo>
                    <a:lnTo>
                      <a:pt x="402" y="1643"/>
                    </a:lnTo>
                    <a:lnTo>
                      <a:pt x="319" y="1637"/>
                    </a:lnTo>
                    <a:lnTo>
                      <a:pt x="205" y="1619"/>
                    </a:lnTo>
                    <a:lnTo>
                      <a:pt x="169" y="1626"/>
                    </a:lnTo>
                    <a:lnTo>
                      <a:pt x="85" y="1616"/>
                    </a:lnTo>
                    <a:lnTo>
                      <a:pt x="66" y="1612"/>
                    </a:lnTo>
                    <a:lnTo>
                      <a:pt x="46" y="1604"/>
                    </a:lnTo>
                    <a:lnTo>
                      <a:pt x="30" y="1594"/>
                    </a:lnTo>
                    <a:lnTo>
                      <a:pt x="20" y="1581"/>
                    </a:lnTo>
                    <a:lnTo>
                      <a:pt x="11" y="1560"/>
                    </a:lnTo>
                    <a:lnTo>
                      <a:pt x="4" y="1531"/>
                    </a:lnTo>
                    <a:lnTo>
                      <a:pt x="1" y="1504"/>
                    </a:lnTo>
                    <a:lnTo>
                      <a:pt x="0" y="1467"/>
                    </a:lnTo>
                    <a:lnTo>
                      <a:pt x="2" y="1436"/>
                    </a:lnTo>
                    <a:lnTo>
                      <a:pt x="5" y="1403"/>
                    </a:lnTo>
                    <a:lnTo>
                      <a:pt x="10" y="1373"/>
                    </a:lnTo>
                    <a:lnTo>
                      <a:pt x="19" y="1351"/>
                    </a:lnTo>
                    <a:lnTo>
                      <a:pt x="48" y="1264"/>
                    </a:lnTo>
                    <a:lnTo>
                      <a:pt x="80" y="1160"/>
                    </a:lnTo>
                    <a:lnTo>
                      <a:pt x="104" y="1090"/>
                    </a:lnTo>
                    <a:lnTo>
                      <a:pt x="164" y="973"/>
                    </a:lnTo>
                    <a:lnTo>
                      <a:pt x="225" y="881"/>
                    </a:lnTo>
                    <a:lnTo>
                      <a:pt x="276" y="812"/>
                    </a:lnTo>
                    <a:lnTo>
                      <a:pt x="310" y="766"/>
                    </a:lnTo>
                    <a:lnTo>
                      <a:pt x="334" y="724"/>
                    </a:lnTo>
                    <a:lnTo>
                      <a:pt x="364" y="688"/>
                    </a:lnTo>
                    <a:lnTo>
                      <a:pt x="370" y="634"/>
                    </a:lnTo>
                    <a:lnTo>
                      <a:pt x="399" y="562"/>
                    </a:lnTo>
                    <a:lnTo>
                      <a:pt x="420" y="499"/>
                    </a:lnTo>
                    <a:close/>
                  </a:path>
                </a:pathLst>
              </a:custGeom>
              <a:solidFill>
                <a:srgbClr val="DFD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852" y="1353"/>
                <a:ext cx="26" cy="35"/>
                <a:chOff x="852" y="1353"/>
                <a:chExt cx="26" cy="35"/>
              </a:xfrm>
            </p:grpSpPr>
            <p:sp>
              <p:nvSpPr>
                <p:cNvPr id="390200" name="Freeform 56"/>
                <p:cNvSpPr>
                  <a:spLocks/>
                </p:cNvSpPr>
                <p:nvPr/>
              </p:nvSpPr>
              <p:spPr bwMode="auto">
                <a:xfrm>
                  <a:off x="852" y="1353"/>
                  <a:ext cx="26" cy="13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9" y="16"/>
                    </a:cxn>
                    <a:cxn ang="0">
                      <a:pos x="38" y="8"/>
                    </a:cxn>
                    <a:cxn ang="0">
                      <a:pos x="53" y="3"/>
                    </a:cxn>
                    <a:cxn ang="0">
                      <a:pos x="68" y="1"/>
                    </a:cxn>
                    <a:cxn ang="0">
                      <a:pos x="81" y="0"/>
                    </a:cxn>
                    <a:cxn ang="0">
                      <a:pos x="94" y="3"/>
                    </a:cxn>
                    <a:cxn ang="0">
                      <a:pos x="99" y="11"/>
                    </a:cxn>
                    <a:cxn ang="0">
                      <a:pos x="106" y="23"/>
                    </a:cxn>
                    <a:cxn ang="0">
                      <a:pos x="114" y="36"/>
                    </a:cxn>
                    <a:cxn ang="0">
                      <a:pos x="123" y="50"/>
                    </a:cxn>
                    <a:cxn ang="0">
                      <a:pos x="130" y="62"/>
                    </a:cxn>
                    <a:cxn ang="0">
                      <a:pos x="141" y="72"/>
                    </a:cxn>
                    <a:cxn ang="0">
                      <a:pos x="156" y="76"/>
                    </a:cxn>
                  </a:cxnLst>
                  <a:rect l="0" t="0" r="r" b="b"/>
                  <a:pathLst>
                    <a:path w="156" h="76">
                      <a:moveTo>
                        <a:pt x="0" y="25"/>
                      </a:moveTo>
                      <a:lnTo>
                        <a:pt x="19" y="16"/>
                      </a:lnTo>
                      <a:lnTo>
                        <a:pt x="38" y="8"/>
                      </a:lnTo>
                      <a:lnTo>
                        <a:pt x="53" y="3"/>
                      </a:lnTo>
                      <a:lnTo>
                        <a:pt x="68" y="1"/>
                      </a:lnTo>
                      <a:lnTo>
                        <a:pt x="81" y="0"/>
                      </a:lnTo>
                      <a:lnTo>
                        <a:pt x="94" y="3"/>
                      </a:lnTo>
                      <a:lnTo>
                        <a:pt x="99" y="11"/>
                      </a:lnTo>
                      <a:lnTo>
                        <a:pt x="106" y="23"/>
                      </a:lnTo>
                      <a:lnTo>
                        <a:pt x="114" y="36"/>
                      </a:lnTo>
                      <a:lnTo>
                        <a:pt x="123" y="50"/>
                      </a:lnTo>
                      <a:lnTo>
                        <a:pt x="130" y="62"/>
                      </a:lnTo>
                      <a:lnTo>
                        <a:pt x="141" y="72"/>
                      </a:lnTo>
                      <a:lnTo>
                        <a:pt x="156" y="7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0201" name="Freeform 57"/>
                <p:cNvSpPr>
                  <a:spLocks/>
                </p:cNvSpPr>
                <p:nvPr/>
              </p:nvSpPr>
              <p:spPr bwMode="auto">
                <a:xfrm>
                  <a:off x="869" y="1367"/>
                  <a:ext cx="9" cy="21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34" y="7"/>
                    </a:cxn>
                    <a:cxn ang="0">
                      <a:pos x="23" y="19"/>
                    </a:cxn>
                    <a:cxn ang="0">
                      <a:pos x="13" y="34"/>
                    </a:cxn>
                    <a:cxn ang="0">
                      <a:pos x="7" y="50"/>
                    </a:cxn>
                    <a:cxn ang="0">
                      <a:pos x="2" y="66"/>
                    </a:cxn>
                    <a:cxn ang="0">
                      <a:pos x="0" y="82"/>
                    </a:cxn>
                    <a:cxn ang="0">
                      <a:pos x="0" y="98"/>
                    </a:cxn>
                    <a:cxn ang="0">
                      <a:pos x="3" y="116"/>
                    </a:cxn>
                    <a:cxn ang="0">
                      <a:pos x="7" y="125"/>
                    </a:cxn>
                    <a:cxn ang="0">
                      <a:pos x="16" y="117"/>
                    </a:cxn>
                    <a:cxn ang="0">
                      <a:pos x="22" y="108"/>
                    </a:cxn>
                    <a:cxn ang="0">
                      <a:pos x="30" y="97"/>
                    </a:cxn>
                    <a:cxn ang="0">
                      <a:pos x="36" y="87"/>
                    </a:cxn>
                    <a:cxn ang="0">
                      <a:pos x="41" y="73"/>
                    </a:cxn>
                    <a:cxn ang="0">
                      <a:pos x="45" y="60"/>
                    </a:cxn>
                    <a:cxn ang="0">
                      <a:pos x="48" y="42"/>
                    </a:cxn>
                    <a:cxn ang="0">
                      <a:pos x="49" y="28"/>
                    </a:cxn>
                    <a:cxn ang="0">
                      <a:pos x="47" y="1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9" h="125">
                      <a:moveTo>
                        <a:pt x="44" y="0"/>
                      </a:moveTo>
                      <a:lnTo>
                        <a:pt x="34" y="7"/>
                      </a:lnTo>
                      <a:lnTo>
                        <a:pt x="23" y="19"/>
                      </a:lnTo>
                      <a:lnTo>
                        <a:pt x="13" y="34"/>
                      </a:lnTo>
                      <a:lnTo>
                        <a:pt x="7" y="50"/>
                      </a:lnTo>
                      <a:lnTo>
                        <a:pt x="2" y="66"/>
                      </a:lnTo>
                      <a:lnTo>
                        <a:pt x="0" y="82"/>
                      </a:lnTo>
                      <a:lnTo>
                        <a:pt x="0" y="98"/>
                      </a:lnTo>
                      <a:lnTo>
                        <a:pt x="3" y="116"/>
                      </a:lnTo>
                      <a:lnTo>
                        <a:pt x="7" y="125"/>
                      </a:lnTo>
                      <a:lnTo>
                        <a:pt x="16" y="117"/>
                      </a:lnTo>
                      <a:lnTo>
                        <a:pt x="22" y="108"/>
                      </a:lnTo>
                      <a:lnTo>
                        <a:pt x="30" y="97"/>
                      </a:lnTo>
                      <a:lnTo>
                        <a:pt x="36" y="87"/>
                      </a:lnTo>
                      <a:lnTo>
                        <a:pt x="41" y="73"/>
                      </a:lnTo>
                      <a:lnTo>
                        <a:pt x="45" y="60"/>
                      </a:lnTo>
                      <a:lnTo>
                        <a:pt x="48" y="42"/>
                      </a:lnTo>
                      <a:lnTo>
                        <a:pt x="49" y="28"/>
                      </a:lnTo>
                      <a:lnTo>
                        <a:pt x="47" y="1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7831139" y="4840808"/>
            <a:ext cx="344487" cy="290512"/>
            <a:chOff x="4933" y="2863"/>
            <a:chExt cx="217" cy="183"/>
          </a:xfrm>
        </p:grpSpPr>
        <p:sp>
          <p:nvSpPr>
            <p:cNvPr id="390203" name="Freeform 59"/>
            <p:cNvSpPr>
              <a:spLocks/>
            </p:cNvSpPr>
            <p:nvPr/>
          </p:nvSpPr>
          <p:spPr bwMode="auto">
            <a:xfrm>
              <a:off x="4933" y="2865"/>
              <a:ext cx="217" cy="181"/>
            </a:xfrm>
            <a:custGeom>
              <a:avLst/>
              <a:gdLst/>
              <a:ahLst/>
              <a:cxnLst>
                <a:cxn ang="0">
                  <a:pos x="1302" y="1083"/>
                </a:cxn>
                <a:cxn ang="0">
                  <a:pos x="1302" y="522"/>
                </a:cxn>
                <a:cxn ang="0">
                  <a:pos x="1283" y="74"/>
                </a:cxn>
                <a:cxn ang="0">
                  <a:pos x="623" y="0"/>
                </a:cxn>
                <a:cxn ang="0">
                  <a:pos x="22" y="66"/>
                </a:cxn>
                <a:cxn ang="0">
                  <a:pos x="18" y="224"/>
                </a:cxn>
                <a:cxn ang="0">
                  <a:pos x="0" y="1078"/>
                </a:cxn>
                <a:cxn ang="0">
                  <a:pos x="135" y="1078"/>
                </a:cxn>
                <a:cxn ang="0">
                  <a:pos x="135" y="305"/>
                </a:cxn>
                <a:cxn ang="0">
                  <a:pos x="392" y="286"/>
                </a:cxn>
                <a:cxn ang="0">
                  <a:pos x="1181" y="286"/>
                </a:cxn>
                <a:cxn ang="0">
                  <a:pos x="1192" y="1085"/>
                </a:cxn>
                <a:cxn ang="0">
                  <a:pos x="1302" y="1083"/>
                </a:cxn>
              </a:cxnLst>
              <a:rect l="0" t="0" r="r" b="b"/>
              <a:pathLst>
                <a:path w="1302" h="1085">
                  <a:moveTo>
                    <a:pt x="1302" y="1083"/>
                  </a:moveTo>
                  <a:lnTo>
                    <a:pt x="1302" y="522"/>
                  </a:lnTo>
                  <a:lnTo>
                    <a:pt x="1283" y="74"/>
                  </a:lnTo>
                  <a:lnTo>
                    <a:pt x="623" y="0"/>
                  </a:lnTo>
                  <a:lnTo>
                    <a:pt x="22" y="66"/>
                  </a:lnTo>
                  <a:lnTo>
                    <a:pt x="18" y="224"/>
                  </a:lnTo>
                  <a:lnTo>
                    <a:pt x="0" y="1078"/>
                  </a:lnTo>
                  <a:lnTo>
                    <a:pt x="135" y="1078"/>
                  </a:lnTo>
                  <a:lnTo>
                    <a:pt x="135" y="305"/>
                  </a:lnTo>
                  <a:lnTo>
                    <a:pt x="392" y="286"/>
                  </a:lnTo>
                  <a:lnTo>
                    <a:pt x="1181" y="286"/>
                  </a:lnTo>
                  <a:lnTo>
                    <a:pt x="1192" y="1085"/>
                  </a:lnTo>
                  <a:lnTo>
                    <a:pt x="1302" y="1083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390204" name="Freeform 60"/>
            <p:cNvSpPr>
              <a:spLocks/>
            </p:cNvSpPr>
            <p:nvPr/>
          </p:nvSpPr>
          <p:spPr bwMode="auto">
            <a:xfrm>
              <a:off x="4949" y="2863"/>
              <a:ext cx="85" cy="46"/>
            </a:xfrm>
            <a:custGeom>
              <a:avLst/>
              <a:gdLst/>
              <a:ahLst/>
              <a:cxnLst>
                <a:cxn ang="0">
                  <a:pos x="95" y="54"/>
                </a:cxn>
                <a:cxn ang="0">
                  <a:pos x="162" y="43"/>
                </a:cxn>
                <a:cxn ang="0">
                  <a:pos x="225" y="0"/>
                </a:cxn>
                <a:cxn ang="0">
                  <a:pos x="290" y="65"/>
                </a:cxn>
                <a:cxn ang="0">
                  <a:pos x="495" y="191"/>
                </a:cxn>
                <a:cxn ang="0">
                  <a:pos x="508" y="238"/>
                </a:cxn>
                <a:cxn ang="0">
                  <a:pos x="391" y="276"/>
                </a:cxn>
                <a:cxn ang="0">
                  <a:pos x="0" y="85"/>
                </a:cxn>
                <a:cxn ang="0">
                  <a:pos x="95" y="54"/>
                </a:cxn>
              </a:cxnLst>
              <a:rect l="0" t="0" r="r" b="b"/>
              <a:pathLst>
                <a:path w="508" h="276">
                  <a:moveTo>
                    <a:pt x="95" y="54"/>
                  </a:moveTo>
                  <a:lnTo>
                    <a:pt x="162" y="43"/>
                  </a:lnTo>
                  <a:lnTo>
                    <a:pt x="225" y="0"/>
                  </a:lnTo>
                  <a:lnTo>
                    <a:pt x="290" y="65"/>
                  </a:lnTo>
                  <a:lnTo>
                    <a:pt x="495" y="191"/>
                  </a:lnTo>
                  <a:lnTo>
                    <a:pt x="508" y="238"/>
                  </a:lnTo>
                  <a:lnTo>
                    <a:pt x="391" y="276"/>
                  </a:lnTo>
                  <a:lnTo>
                    <a:pt x="0" y="85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940676" y="4582046"/>
            <a:ext cx="320675" cy="430213"/>
            <a:chOff x="5002" y="2700"/>
            <a:chExt cx="202" cy="271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5002" y="2700"/>
              <a:ext cx="202" cy="207"/>
              <a:chOff x="5002" y="2700"/>
              <a:chExt cx="202" cy="207"/>
            </a:xfrm>
          </p:grpSpPr>
          <p:sp>
            <p:nvSpPr>
              <p:cNvPr id="390207" name="Freeform 63"/>
              <p:cNvSpPr>
                <a:spLocks/>
              </p:cNvSpPr>
              <p:nvPr/>
            </p:nvSpPr>
            <p:spPr bwMode="auto">
              <a:xfrm>
                <a:off x="5002" y="2700"/>
                <a:ext cx="202" cy="207"/>
              </a:xfrm>
              <a:custGeom>
                <a:avLst/>
                <a:gdLst/>
                <a:ahLst/>
                <a:cxnLst>
                  <a:cxn ang="0">
                    <a:pos x="227" y="252"/>
                  </a:cxn>
                  <a:cxn ang="0">
                    <a:pos x="256" y="166"/>
                  </a:cxn>
                  <a:cxn ang="0">
                    <a:pos x="275" y="111"/>
                  </a:cxn>
                  <a:cxn ang="0">
                    <a:pos x="282" y="96"/>
                  </a:cxn>
                  <a:cxn ang="0">
                    <a:pos x="293" y="82"/>
                  </a:cxn>
                  <a:cxn ang="0">
                    <a:pos x="300" y="75"/>
                  </a:cxn>
                  <a:cxn ang="0">
                    <a:pos x="312" y="71"/>
                  </a:cxn>
                  <a:cxn ang="0">
                    <a:pos x="465" y="41"/>
                  </a:cxn>
                  <a:cxn ang="0">
                    <a:pos x="631" y="11"/>
                  </a:cxn>
                  <a:cxn ang="0">
                    <a:pos x="780" y="0"/>
                  </a:cxn>
                  <a:cxn ang="0">
                    <a:pos x="865" y="0"/>
                  </a:cxn>
                  <a:cxn ang="0">
                    <a:pos x="1042" y="10"/>
                  </a:cxn>
                  <a:cxn ang="0">
                    <a:pos x="1170" y="16"/>
                  </a:cxn>
                  <a:cxn ang="0">
                    <a:pos x="1189" y="18"/>
                  </a:cxn>
                  <a:cxn ang="0">
                    <a:pos x="1201" y="24"/>
                  </a:cxn>
                  <a:cxn ang="0">
                    <a:pos x="1209" y="29"/>
                  </a:cxn>
                  <a:cxn ang="0">
                    <a:pos x="1215" y="38"/>
                  </a:cxn>
                  <a:cxn ang="0">
                    <a:pos x="1215" y="50"/>
                  </a:cxn>
                  <a:cxn ang="0">
                    <a:pos x="1208" y="83"/>
                  </a:cxn>
                  <a:cxn ang="0">
                    <a:pos x="1183" y="196"/>
                  </a:cxn>
                  <a:cxn ang="0">
                    <a:pos x="1164" y="279"/>
                  </a:cxn>
                  <a:cxn ang="0">
                    <a:pos x="1124" y="466"/>
                  </a:cxn>
                  <a:cxn ang="0">
                    <a:pos x="1097" y="582"/>
                  </a:cxn>
                  <a:cxn ang="0">
                    <a:pos x="1024" y="853"/>
                  </a:cxn>
                  <a:cxn ang="0">
                    <a:pos x="955" y="1070"/>
                  </a:cxn>
                  <a:cxn ang="0">
                    <a:pos x="942" y="1111"/>
                  </a:cxn>
                  <a:cxn ang="0">
                    <a:pos x="934" y="1135"/>
                  </a:cxn>
                  <a:cxn ang="0">
                    <a:pos x="927" y="1157"/>
                  </a:cxn>
                  <a:cxn ang="0">
                    <a:pos x="919" y="1171"/>
                  </a:cxn>
                  <a:cxn ang="0">
                    <a:pos x="907" y="1185"/>
                  </a:cxn>
                  <a:cxn ang="0">
                    <a:pos x="894" y="1191"/>
                  </a:cxn>
                  <a:cxn ang="0">
                    <a:pos x="872" y="1197"/>
                  </a:cxn>
                  <a:cxn ang="0">
                    <a:pos x="831" y="1200"/>
                  </a:cxn>
                  <a:cxn ang="0">
                    <a:pos x="761" y="1200"/>
                  </a:cxn>
                  <a:cxn ang="0">
                    <a:pos x="703" y="1207"/>
                  </a:cxn>
                  <a:cxn ang="0">
                    <a:pos x="626" y="1219"/>
                  </a:cxn>
                  <a:cxn ang="0">
                    <a:pos x="546" y="1233"/>
                  </a:cxn>
                  <a:cxn ang="0">
                    <a:pos x="492" y="1242"/>
                  </a:cxn>
                  <a:cxn ang="0">
                    <a:pos x="425" y="1242"/>
                  </a:cxn>
                  <a:cxn ang="0">
                    <a:pos x="412" y="1233"/>
                  </a:cxn>
                  <a:cxn ang="0">
                    <a:pos x="37" y="985"/>
                  </a:cxn>
                  <a:cxn ang="0">
                    <a:pos x="19" y="970"/>
                  </a:cxn>
                  <a:cxn ang="0">
                    <a:pos x="5" y="953"/>
                  </a:cxn>
                  <a:cxn ang="0">
                    <a:pos x="0" y="934"/>
                  </a:cxn>
                  <a:cxn ang="0">
                    <a:pos x="0" y="911"/>
                  </a:cxn>
                  <a:cxn ang="0">
                    <a:pos x="5" y="891"/>
                  </a:cxn>
                  <a:cxn ang="0">
                    <a:pos x="112" y="585"/>
                  </a:cxn>
                  <a:cxn ang="0">
                    <a:pos x="180" y="392"/>
                  </a:cxn>
                  <a:cxn ang="0">
                    <a:pos x="227" y="252"/>
                  </a:cxn>
                </a:cxnLst>
                <a:rect l="0" t="0" r="r" b="b"/>
                <a:pathLst>
                  <a:path w="1215" h="1242">
                    <a:moveTo>
                      <a:pt x="227" y="252"/>
                    </a:moveTo>
                    <a:lnTo>
                      <a:pt x="256" y="166"/>
                    </a:lnTo>
                    <a:lnTo>
                      <a:pt x="275" y="111"/>
                    </a:lnTo>
                    <a:lnTo>
                      <a:pt x="282" y="96"/>
                    </a:lnTo>
                    <a:lnTo>
                      <a:pt x="293" y="82"/>
                    </a:lnTo>
                    <a:lnTo>
                      <a:pt x="300" y="75"/>
                    </a:lnTo>
                    <a:lnTo>
                      <a:pt x="312" y="71"/>
                    </a:lnTo>
                    <a:lnTo>
                      <a:pt x="465" y="41"/>
                    </a:lnTo>
                    <a:lnTo>
                      <a:pt x="631" y="11"/>
                    </a:lnTo>
                    <a:lnTo>
                      <a:pt x="780" y="0"/>
                    </a:lnTo>
                    <a:lnTo>
                      <a:pt x="865" y="0"/>
                    </a:lnTo>
                    <a:lnTo>
                      <a:pt x="1042" y="10"/>
                    </a:lnTo>
                    <a:lnTo>
                      <a:pt x="1170" y="16"/>
                    </a:lnTo>
                    <a:lnTo>
                      <a:pt x="1189" y="18"/>
                    </a:lnTo>
                    <a:lnTo>
                      <a:pt x="1201" y="24"/>
                    </a:lnTo>
                    <a:lnTo>
                      <a:pt x="1209" y="29"/>
                    </a:lnTo>
                    <a:lnTo>
                      <a:pt x="1215" y="38"/>
                    </a:lnTo>
                    <a:lnTo>
                      <a:pt x="1215" y="50"/>
                    </a:lnTo>
                    <a:lnTo>
                      <a:pt x="1208" y="83"/>
                    </a:lnTo>
                    <a:lnTo>
                      <a:pt x="1183" y="196"/>
                    </a:lnTo>
                    <a:lnTo>
                      <a:pt x="1164" y="279"/>
                    </a:lnTo>
                    <a:lnTo>
                      <a:pt x="1124" y="466"/>
                    </a:lnTo>
                    <a:lnTo>
                      <a:pt x="1097" y="582"/>
                    </a:lnTo>
                    <a:lnTo>
                      <a:pt x="1024" y="853"/>
                    </a:lnTo>
                    <a:lnTo>
                      <a:pt x="955" y="1070"/>
                    </a:lnTo>
                    <a:lnTo>
                      <a:pt x="942" y="1111"/>
                    </a:lnTo>
                    <a:lnTo>
                      <a:pt x="934" y="1135"/>
                    </a:lnTo>
                    <a:lnTo>
                      <a:pt x="927" y="1157"/>
                    </a:lnTo>
                    <a:lnTo>
                      <a:pt x="919" y="1171"/>
                    </a:lnTo>
                    <a:lnTo>
                      <a:pt x="907" y="1185"/>
                    </a:lnTo>
                    <a:lnTo>
                      <a:pt x="894" y="1191"/>
                    </a:lnTo>
                    <a:lnTo>
                      <a:pt x="872" y="1197"/>
                    </a:lnTo>
                    <a:lnTo>
                      <a:pt x="831" y="1200"/>
                    </a:lnTo>
                    <a:lnTo>
                      <a:pt x="761" y="1200"/>
                    </a:lnTo>
                    <a:lnTo>
                      <a:pt x="703" y="1207"/>
                    </a:lnTo>
                    <a:lnTo>
                      <a:pt x="626" y="1219"/>
                    </a:lnTo>
                    <a:lnTo>
                      <a:pt x="546" y="1233"/>
                    </a:lnTo>
                    <a:lnTo>
                      <a:pt x="492" y="1242"/>
                    </a:lnTo>
                    <a:lnTo>
                      <a:pt x="425" y="1242"/>
                    </a:lnTo>
                    <a:lnTo>
                      <a:pt x="412" y="1233"/>
                    </a:lnTo>
                    <a:lnTo>
                      <a:pt x="37" y="985"/>
                    </a:lnTo>
                    <a:lnTo>
                      <a:pt x="19" y="970"/>
                    </a:lnTo>
                    <a:lnTo>
                      <a:pt x="5" y="953"/>
                    </a:lnTo>
                    <a:lnTo>
                      <a:pt x="0" y="934"/>
                    </a:lnTo>
                    <a:lnTo>
                      <a:pt x="0" y="911"/>
                    </a:lnTo>
                    <a:lnTo>
                      <a:pt x="5" y="891"/>
                    </a:lnTo>
                    <a:lnTo>
                      <a:pt x="112" y="585"/>
                    </a:lnTo>
                    <a:lnTo>
                      <a:pt x="180" y="392"/>
                    </a:lnTo>
                    <a:lnTo>
                      <a:pt x="227" y="252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0208" name="Freeform 64"/>
              <p:cNvSpPr>
                <a:spLocks/>
              </p:cNvSpPr>
              <p:nvPr/>
            </p:nvSpPr>
            <p:spPr bwMode="auto">
              <a:xfrm>
                <a:off x="5012" y="2721"/>
                <a:ext cx="121" cy="157"/>
              </a:xfrm>
              <a:custGeom>
                <a:avLst/>
                <a:gdLst/>
                <a:ahLst/>
                <a:cxnLst>
                  <a:cxn ang="0">
                    <a:pos x="165" y="282"/>
                  </a:cxn>
                  <a:cxn ang="0">
                    <a:pos x="218" y="145"/>
                  </a:cxn>
                  <a:cxn ang="0">
                    <a:pos x="264" y="24"/>
                  </a:cxn>
                  <a:cxn ang="0">
                    <a:pos x="270" y="19"/>
                  </a:cxn>
                  <a:cxn ang="0">
                    <a:pos x="278" y="17"/>
                  </a:cxn>
                  <a:cxn ang="0">
                    <a:pos x="294" y="15"/>
                  </a:cxn>
                  <a:cxn ang="0">
                    <a:pos x="501" y="1"/>
                  </a:cxn>
                  <a:cxn ang="0">
                    <a:pos x="702" y="0"/>
                  </a:cxn>
                  <a:cxn ang="0">
                    <a:pos x="714" y="2"/>
                  </a:cxn>
                  <a:cxn ang="0">
                    <a:pos x="718" y="5"/>
                  </a:cxn>
                  <a:cxn ang="0">
                    <a:pos x="723" y="17"/>
                  </a:cxn>
                  <a:cxn ang="0">
                    <a:pos x="707" y="102"/>
                  </a:cxn>
                  <a:cxn ang="0">
                    <a:pos x="676" y="176"/>
                  </a:cxn>
                  <a:cxn ang="0">
                    <a:pos x="622" y="312"/>
                  </a:cxn>
                  <a:cxn ang="0">
                    <a:pos x="519" y="545"/>
                  </a:cxn>
                  <a:cxn ang="0">
                    <a:pos x="430" y="747"/>
                  </a:cxn>
                  <a:cxn ang="0">
                    <a:pos x="407" y="823"/>
                  </a:cxn>
                  <a:cxn ang="0">
                    <a:pos x="394" y="875"/>
                  </a:cxn>
                  <a:cxn ang="0">
                    <a:pos x="379" y="904"/>
                  </a:cxn>
                  <a:cxn ang="0">
                    <a:pos x="366" y="926"/>
                  </a:cxn>
                  <a:cxn ang="0">
                    <a:pos x="357" y="936"/>
                  </a:cxn>
                  <a:cxn ang="0">
                    <a:pos x="349" y="941"/>
                  </a:cxn>
                  <a:cxn ang="0">
                    <a:pos x="336" y="942"/>
                  </a:cxn>
                  <a:cxn ang="0">
                    <a:pos x="324" y="939"/>
                  </a:cxn>
                  <a:cxn ang="0">
                    <a:pos x="304" y="928"/>
                  </a:cxn>
                  <a:cxn ang="0">
                    <a:pos x="282" y="912"/>
                  </a:cxn>
                  <a:cxn ang="0">
                    <a:pos x="261" y="893"/>
                  </a:cxn>
                  <a:cxn ang="0">
                    <a:pos x="237" y="875"/>
                  </a:cxn>
                  <a:cxn ang="0">
                    <a:pos x="214" y="858"/>
                  </a:cxn>
                  <a:cxn ang="0">
                    <a:pos x="10" y="775"/>
                  </a:cxn>
                  <a:cxn ang="0">
                    <a:pos x="4" y="769"/>
                  </a:cxn>
                  <a:cxn ang="0">
                    <a:pos x="0" y="761"/>
                  </a:cxn>
                  <a:cxn ang="0">
                    <a:pos x="3" y="750"/>
                  </a:cxn>
                  <a:cxn ang="0">
                    <a:pos x="6" y="740"/>
                  </a:cxn>
                  <a:cxn ang="0">
                    <a:pos x="165" y="282"/>
                  </a:cxn>
                </a:cxnLst>
                <a:rect l="0" t="0" r="r" b="b"/>
                <a:pathLst>
                  <a:path w="723" h="942">
                    <a:moveTo>
                      <a:pt x="165" y="282"/>
                    </a:moveTo>
                    <a:lnTo>
                      <a:pt x="218" y="145"/>
                    </a:lnTo>
                    <a:lnTo>
                      <a:pt x="264" y="24"/>
                    </a:lnTo>
                    <a:lnTo>
                      <a:pt x="270" y="19"/>
                    </a:lnTo>
                    <a:lnTo>
                      <a:pt x="278" y="17"/>
                    </a:lnTo>
                    <a:lnTo>
                      <a:pt x="294" y="15"/>
                    </a:lnTo>
                    <a:lnTo>
                      <a:pt x="501" y="1"/>
                    </a:lnTo>
                    <a:lnTo>
                      <a:pt x="702" y="0"/>
                    </a:lnTo>
                    <a:lnTo>
                      <a:pt x="714" y="2"/>
                    </a:lnTo>
                    <a:lnTo>
                      <a:pt x="718" y="5"/>
                    </a:lnTo>
                    <a:lnTo>
                      <a:pt x="723" y="17"/>
                    </a:lnTo>
                    <a:lnTo>
                      <a:pt x="707" y="102"/>
                    </a:lnTo>
                    <a:lnTo>
                      <a:pt x="676" y="176"/>
                    </a:lnTo>
                    <a:lnTo>
                      <a:pt x="622" y="312"/>
                    </a:lnTo>
                    <a:lnTo>
                      <a:pt x="519" y="545"/>
                    </a:lnTo>
                    <a:lnTo>
                      <a:pt x="430" y="747"/>
                    </a:lnTo>
                    <a:lnTo>
                      <a:pt x="407" y="823"/>
                    </a:lnTo>
                    <a:lnTo>
                      <a:pt x="394" y="875"/>
                    </a:lnTo>
                    <a:lnTo>
                      <a:pt x="379" y="904"/>
                    </a:lnTo>
                    <a:lnTo>
                      <a:pt x="366" y="926"/>
                    </a:lnTo>
                    <a:lnTo>
                      <a:pt x="357" y="936"/>
                    </a:lnTo>
                    <a:lnTo>
                      <a:pt x="349" y="941"/>
                    </a:lnTo>
                    <a:lnTo>
                      <a:pt x="336" y="942"/>
                    </a:lnTo>
                    <a:lnTo>
                      <a:pt x="324" y="939"/>
                    </a:lnTo>
                    <a:lnTo>
                      <a:pt x="304" y="928"/>
                    </a:lnTo>
                    <a:lnTo>
                      <a:pt x="282" y="912"/>
                    </a:lnTo>
                    <a:lnTo>
                      <a:pt x="261" y="893"/>
                    </a:lnTo>
                    <a:lnTo>
                      <a:pt x="237" y="875"/>
                    </a:lnTo>
                    <a:lnTo>
                      <a:pt x="214" y="858"/>
                    </a:lnTo>
                    <a:lnTo>
                      <a:pt x="10" y="775"/>
                    </a:lnTo>
                    <a:lnTo>
                      <a:pt x="4" y="769"/>
                    </a:lnTo>
                    <a:lnTo>
                      <a:pt x="0" y="761"/>
                    </a:lnTo>
                    <a:lnTo>
                      <a:pt x="3" y="750"/>
                    </a:lnTo>
                    <a:lnTo>
                      <a:pt x="6" y="740"/>
                    </a:lnTo>
                    <a:lnTo>
                      <a:pt x="165" y="282"/>
                    </a:lnTo>
                    <a:close/>
                  </a:path>
                </a:pathLst>
              </a:custGeom>
              <a:solidFill>
                <a:srgbClr val="005F5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5147" y="2882"/>
              <a:ext cx="32" cy="89"/>
              <a:chOff x="5147" y="2882"/>
              <a:chExt cx="32" cy="89"/>
            </a:xfrm>
          </p:grpSpPr>
          <p:sp>
            <p:nvSpPr>
              <p:cNvPr id="390210" name="Freeform 66"/>
              <p:cNvSpPr>
                <a:spLocks/>
              </p:cNvSpPr>
              <p:nvPr/>
            </p:nvSpPr>
            <p:spPr bwMode="auto">
              <a:xfrm>
                <a:off x="5150" y="2886"/>
                <a:ext cx="29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4"/>
                  </a:cxn>
                  <a:cxn ang="0">
                    <a:pos x="14" y="60"/>
                  </a:cxn>
                  <a:cxn ang="0">
                    <a:pos x="29" y="84"/>
                  </a:cxn>
                  <a:cxn ang="0">
                    <a:pos x="53" y="98"/>
                  </a:cxn>
                  <a:cxn ang="0">
                    <a:pos x="82" y="109"/>
                  </a:cxn>
                  <a:cxn ang="0">
                    <a:pos x="104" y="130"/>
                  </a:cxn>
                  <a:cxn ang="0">
                    <a:pos x="123" y="154"/>
                  </a:cxn>
                  <a:cxn ang="0">
                    <a:pos x="142" y="196"/>
                  </a:cxn>
                  <a:cxn ang="0">
                    <a:pos x="149" y="231"/>
                  </a:cxn>
                  <a:cxn ang="0">
                    <a:pos x="143" y="258"/>
                  </a:cxn>
                  <a:cxn ang="0">
                    <a:pos x="123" y="282"/>
                  </a:cxn>
                  <a:cxn ang="0">
                    <a:pos x="105" y="305"/>
                  </a:cxn>
                  <a:cxn ang="0">
                    <a:pos x="93" y="329"/>
                  </a:cxn>
                  <a:cxn ang="0">
                    <a:pos x="84" y="359"/>
                  </a:cxn>
                  <a:cxn ang="0">
                    <a:pos x="79" y="394"/>
                  </a:cxn>
                  <a:cxn ang="0">
                    <a:pos x="88" y="425"/>
                  </a:cxn>
                  <a:cxn ang="0">
                    <a:pos x="101" y="447"/>
                  </a:cxn>
                  <a:cxn ang="0">
                    <a:pos x="128" y="475"/>
                  </a:cxn>
                  <a:cxn ang="0">
                    <a:pos x="149" y="494"/>
                  </a:cxn>
                  <a:cxn ang="0">
                    <a:pos x="177" y="515"/>
                  </a:cxn>
                </a:cxnLst>
                <a:rect l="0" t="0" r="r" b="b"/>
                <a:pathLst>
                  <a:path w="177" h="515">
                    <a:moveTo>
                      <a:pt x="0" y="0"/>
                    </a:moveTo>
                    <a:lnTo>
                      <a:pt x="5" y="34"/>
                    </a:lnTo>
                    <a:lnTo>
                      <a:pt x="14" y="60"/>
                    </a:lnTo>
                    <a:lnTo>
                      <a:pt x="29" y="84"/>
                    </a:lnTo>
                    <a:lnTo>
                      <a:pt x="53" y="98"/>
                    </a:lnTo>
                    <a:lnTo>
                      <a:pt x="82" y="109"/>
                    </a:lnTo>
                    <a:lnTo>
                      <a:pt x="104" y="130"/>
                    </a:lnTo>
                    <a:lnTo>
                      <a:pt x="123" y="154"/>
                    </a:lnTo>
                    <a:lnTo>
                      <a:pt x="142" y="196"/>
                    </a:lnTo>
                    <a:lnTo>
                      <a:pt x="149" y="231"/>
                    </a:lnTo>
                    <a:lnTo>
                      <a:pt x="143" y="258"/>
                    </a:lnTo>
                    <a:lnTo>
                      <a:pt x="123" y="282"/>
                    </a:lnTo>
                    <a:lnTo>
                      <a:pt x="105" y="305"/>
                    </a:lnTo>
                    <a:lnTo>
                      <a:pt x="93" y="329"/>
                    </a:lnTo>
                    <a:lnTo>
                      <a:pt x="84" y="359"/>
                    </a:lnTo>
                    <a:lnTo>
                      <a:pt x="79" y="394"/>
                    </a:lnTo>
                    <a:lnTo>
                      <a:pt x="88" y="425"/>
                    </a:lnTo>
                    <a:lnTo>
                      <a:pt x="101" y="447"/>
                    </a:lnTo>
                    <a:lnTo>
                      <a:pt x="128" y="475"/>
                    </a:lnTo>
                    <a:lnTo>
                      <a:pt x="149" y="494"/>
                    </a:lnTo>
                    <a:lnTo>
                      <a:pt x="177" y="51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0211" name="Oval 67"/>
              <p:cNvSpPr>
                <a:spLocks noChangeArrowheads="1"/>
              </p:cNvSpPr>
              <p:nvPr/>
            </p:nvSpPr>
            <p:spPr bwMode="auto">
              <a:xfrm>
                <a:off x="5147" y="2882"/>
                <a:ext cx="6" cy="6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7596188" y="4501083"/>
            <a:ext cx="368300" cy="620712"/>
            <a:chOff x="4785" y="2649"/>
            <a:chExt cx="232" cy="391"/>
          </a:xfrm>
        </p:grpSpPr>
        <p:sp>
          <p:nvSpPr>
            <p:cNvPr id="390213" name="Freeform 69"/>
            <p:cNvSpPr>
              <a:spLocks/>
            </p:cNvSpPr>
            <p:nvPr/>
          </p:nvSpPr>
          <p:spPr bwMode="auto">
            <a:xfrm>
              <a:off x="4785" y="2826"/>
              <a:ext cx="134" cy="214"/>
            </a:xfrm>
            <a:custGeom>
              <a:avLst/>
              <a:gdLst/>
              <a:ahLst/>
              <a:cxnLst>
                <a:cxn ang="0">
                  <a:pos x="807" y="606"/>
                </a:cxn>
                <a:cxn ang="0">
                  <a:pos x="577" y="475"/>
                </a:cxn>
                <a:cxn ang="0">
                  <a:pos x="324" y="25"/>
                </a:cxn>
                <a:cxn ang="0">
                  <a:pos x="313" y="17"/>
                </a:cxn>
                <a:cxn ang="0">
                  <a:pos x="295" y="8"/>
                </a:cxn>
                <a:cxn ang="0">
                  <a:pos x="275" y="3"/>
                </a:cxn>
                <a:cxn ang="0">
                  <a:pos x="248" y="0"/>
                </a:cxn>
                <a:cxn ang="0">
                  <a:pos x="223" y="3"/>
                </a:cxn>
                <a:cxn ang="0">
                  <a:pos x="200" y="12"/>
                </a:cxn>
                <a:cxn ang="0">
                  <a:pos x="173" y="25"/>
                </a:cxn>
                <a:cxn ang="0">
                  <a:pos x="138" y="43"/>
                </a:cxn>
                <a:cxn ang="0">
                  <a:pos x="109" y="62"/>
                </a:cxn>
                <a:cxn ang="0">
                  <a:pos x="84" y="80"/>
                </a:cxn>
                <a:cxn ang="0">
                  <a:pos x="65" y="98"/>
                </a:cxn>
                <a:cxn ang="0">
                  <a:pos x="47" y="119"/>
                </a:cxn>
                <a:cxn ang="0">
                  <a:pos x="26" y="150"/>
                </a:cxn>
                <a:cxn ang="0">
                  <a:pos x="14" y="174"/>
                </a:cxn>
                <a:cxn ang="0">
                  <a:pos x="2" y="207"/>
                </a:cxn>
                <a:cxn ang="0">
                  <a:pos x="0" y="244"/>
                </a:cxn>
                <a:cxn ang="0">
                  <a:pos x="0" y="299"/>
                </a:cxn>
                <a:cxn ang="0">
                  <a:pos x="7" y="363"/>
                </a:cxn>
                <a:cxn ang="0">
                  <a:pos x="19" y="422"/>
                </a:cxn>
                <a:cxn ang="0">
                  <a:pos x="41" y="494"/>
                </a:cxn>
                <a:cxn ang="0">
                  <a:pos x="63" y="555"/>
                </a:cxn>
                <a:cxn ang="0">
                  <a:pos x="82" y="595"/>
                </a:cxn>
                <a:cxn ang="0">
                  <a:pos x="110" y="638"/>
                </a:cxn>
                <a:cxn ang="0">
                  <a:pos x="131" y="667"/>
                </a:cxn>
                <a:cxn ang="0">
                  <a:pos x="155" y="701"/>
                </a:cxn>
                <a:cxn ang="0">
                  <a:pos x="183" y="736"/>
                </a:cxn>
                <a:cxn ang="0">
                  <a:pos x="209" y="756"/>
                </a:cxn>
                <a:cxn ang="0">
                  <a:pos x="315" y="744"/>
                </a:cxn>
                <a:cxn ang="0">
                  <a:pos x="396" y="717"/>
                </a:cxn>
                <a:cxn ang="0">
                  <a:pos x="446" y="731"/>
                </a:cxn>
                <a:cxn ang="0">
                  <a:pos x="565" y="737"/>
                </a:cxn>
                <a:cxn ang="0">
                  <a:pos x="710" y="717"/>
                </a:cxn>
                <a:cxn ang="0">
                  <a:pos x="732" y="764"/>
                </a:cxn>
                <a:cxn ang="0">
                  <a:pos x="732" y="1103"/>
                </a:cxn>
                <a:cxn ang="0">
                  <a:pos x="728" y="1135"/>
                </a:cxn>
                <a:cxn ang="0">
                  <a:pos x="723" y="1155"/>
                </a:cxn>
                <a:cxn ang="0">
                  <a:pos x="714" y="1176"/>
                </a:cxn>
                <a:cxn ang="0">
                  <a:pos x="700" y="1192"/>
                </a:cxn>
                <a:cxn ang="0">
                  <a:pos x="685" y="1207"/>
                </a:cxn>
                <a:cxn ang="0">
                  <a:pos x="667" y="1217"/>
                </a:cxn>
                <a:cxn ang="0">
                  <a:pos x="651" y="1221"/>
                </a:cxn>
                <a:cxn ang="0">
                  <a:pos x="631" y="1225"/>
                </a:cxn>
                <a:cxn ang="0">
                  <a:pos x="84" y="1224"/>
                </a:cxn>
                <a:cxn ang="0">
                  <a:pos x="84" y="1286"/>
                </a:cxn>
                <a:cxn ang="0">
                  <a:pos x="645" y="1284"/>
                </a:cxn>
                <a:cxn ang="0">
                  <a:pos x="674" y="1283"/>
                </a:cxn>
                <a:cxn ang="0">
                  <a:pos x="694" y="1280"/>
                </a:cxn>
                <a:cxn ang="0">
                  <a:pos x="715" y="1274"/>
                </a:cxn>
                <a:cxn ang="0">
                  <a:pos x="733" y="1266"/>
                </a:cxn>
                <a:cxn ang="0">
                  <a:pos x="751" y="1252"/>
                </a:cxn>
                <a:cxn ang="0">
                  <a:pos x="769" y="1228"/>
                </a:cxn>
                <a:cxn ang="0">
                  <a:pos x="781" y="1207"/>
                </a:cxn>
                <a:cxn ang="0">
                  <a:pos x="792" y="1184"/>
                </a:cxn>
                <a:cxn ang="0">
                  <a:pos x="799" y="1158"/>
                </a:cxn>
                <a:cxn ang="0">
                  <a:pos x="804" y="1129"/>
                </a:cxn>
                <a:cxn ang="0">
                  <a:pos x="807" y="1095"/>
                </a:cxn>
                <a:cxn ang="0">
                  <a:pos x="807" y="606"/>
                </a:cxn>
              </a:cxnLst>
              <a:rect l="0" t="0" r="r" b="b"/>
              <a:pathLst>
                <a:path w="807" h="1286">
                  <a:moveTo>
                    <a:pt x="807" y="606"/>
                  </a:moveTo>
                  <a:lnTo>
                    <a:pt x="577" y="475"/>
                  </a:lnTo>
                  <a:lnTo>
                    <a:pt x="324" y="25"/>
                  </a:lnTo>
                  <a:lnTo>
                    <a:pt x="313" y="17"/>
                  </a:lnTo>
                  <a:lnTo>
                    <a:pt x="295" y="8"/>
                  </a:lnTo>
                  <a:lnTo>
                    <a:pt x="275" y="3"/>
                  </a:lnTo>
                  <a:lnTo>
                    <a:pt x="248" y="0"/>
                  </a:lnTo>
                  <a:lnTo>
                    <a:pt x="223" y="3"/>
                  </a:lnTo>
                  <a:lnTo>
                    <a:pt x="200" y="12"/>
                  </a:lnTo>
                  <a:lnTo>
                    <a:pt x="173" y="25"/>
                  </a:lnTo>
                  <a:lnTo>
                    <a:pt x="138" y="43"/>
                  </a:lnTo>
                  <a:lnTo>
                    <a:pt x="109" y="62"/>
                  </a:lnTo>
                  <a:lnTo>
                    <a:pt x="84" y="80"/>
                  </a:lnTo>
                  <a:lnTo>
                    <a:pt x="65" y="98"/>
                  </a:lnTo>
                  <a:lnTo>
                    <a:pt x="47" y="119"/>
                  </a:lnTo>
                  <a:lnTo>
                    <a:pt x="26" y="150"/>
                  </a:lnTo>
                  <a:lnTo>
                    <a:pt x="14" y="174"/>
                  </a:lnTo>
                  <a:lnTo>
                    <a:pt x="2" y="207"/>
                  </a:lnTo>
                  <a:lnTo>
                    <a:pt x="0" y="244"/>
                  </a:lnTo>
                  <a:lnTo>
                    <a:pt x="0" y="299"/>
                  </a:lnTo>
                  <a:lnTo>
                    <a:pt x="7" y="363"/>
                  </a:lnTo>
                  <a:lnTo>
                    <a:pt x="19" y="422"/>
                  </a:lnTo>
                  <a:lnTo>
                    <a:pt x="41" y="494"/>
                  </a:lnTo>
                  <a:lnTo>
                    <a:pt x="63" y="555"/>
                  </a:lnTo>
                  <a:lnTo>
                    <a:pt x="82" y="595"/>
                  </a:lnTo>
                  <a:lnTo>
                    <a:pt x="110" y="638"/>
                  </a:lnTo>
                  <a:lnTo>
                    <a:pt x="131" y="667"/>
                  </a:lnTo>
                  <a:lnTo>
                    <a:pt x="155" y="701"/>
                  </a:lnTo>
                  <a:lnTo>
                    <a:pt x="183" y="736"/>
                  </a:lnTo>
                  <a:lnTo>
                    <a:pt x="209" y="756"/>
                  </a:lnTo>
                  <a:lnTo>
                    <a:pt x="315" y="744"/>
                  </a:lnTo>
                  <a:lnTo>
                    <a:pt x="396" y="717"/>
                  </a:lnTo>
                  <a:lnTo>
                    <a:pt x="446" y="731"/>
                  </a:lnTo>
                  <a:lnTo>
                    <a:pt x="565" y="737"/>
                  </a:lnTo>
                  <a:lnTo>
                    <a:pt x="710" y="717"/>
                  </a:lnTo>
                  <a:lnTo>
                    <a:pt x="732" y="764"/>
                  </a:lnTo>
                  <a:lnTo>
                    <a:pt x="732" y="1103"/>
                  </a:lnTo>
                  <a:lnTo>
                    <a:pt x="728" y="1135"/>
                  </a:lnTo>
                  <a:lnTo>
                    <a:pt x="723" y="1155"/>
                  </a:lnTo>
                  <a:lnTo>
                    <a:pt x="714" y="1176"/>
                  </a:lnTo>
                  <a:lnTo>
                    <a:pt x="700" y="1192"/>
                  </a:lnTo>
                  <a:lnTo>
                    <a:pt x="685" y="1207"/>
                  </a:lnTo>
                  <a:lnTo>
                    <a:pt x="667" y="1217"/>
                  </a:lnTo>
                  <a:lnTo>
                    <a:pt x="651" y="1221"/>
                  </a:lnTo>
                  <a:lnTo>
                    <a:pt x="631" y="1225"/>
                  </a:lnTo>
                  <a:lnTo>
                    <a:pt x="84" y="1224"/>
                  </a:lnTo>
                  <a:lnTo>
                    <a:pt x="84" y="1286"/>
                  </a:lnTo>
                  <a:lnTo>
                    <a:pt x="645" y="1284"/>
                  </a:lnTo>
                  <a:lnTo>
                    <a:pt x="674" y="1283"/>
                  </a:lnTo>
                  <a:lnTo>
                    <a:pt x="694" y="1280"/>
                  </a:lnTo>
                  <a:lnTo>
                    <a:pt x="715" y="1274"/>
                  </a:lnTo>
                  <a:lnTo>
                    <a:pt x="733" y="1266"/>
                  </a:lnTo>
                  <a:lnTo>
                    <a:pt x="751" y="1252"/>
                  </a:lnTo>
                  <a:lnTo>
                    <a:pt x="769" y="1228"/>
                  </a:lnTo>
                  <a:lnTo>
                    <a:pt x="781" y="1207"/>
                  </a:lnTo>
                  <a:lnTo>
                    <a:pt x="792" y="1184"/>
                  </a:lnTo>
                  <a:lnTo>
                    <a:pt x="799" y="1158"/>
                  </a:lnTo>
                  <a:lnTo>
                    <a:pt x="804" y="1129"/>
                  </a:lnTo>
                  <a:lnTo>
                    <a:pt x="807" y="1095"/>
                  </a:lnTo>
                  <a:lnTo>
                    <a:pt x="807" y="606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grpSp>
          <p:nvGrpSpPr>
            <p:cNvPr id="14" name="Group 70"/>
            <p:cNvGrpSpPr>
              <a:grpSpLocks/>
            </p:cNvGrpSpPr>
            <p:nvPr/>
          </p:nvGrpSpPr>
          <p:grpSpPr bwMode="auto">
            <a:xfrm>
              <a:off x="4812" y="2649"/>
              <a:ext cx="205" cy="389"/>
              <a:chOff x="4812" y="2649"/>
              <a:chExt cx="205" cy="389"/>
            </a:xfrm>
          </p:grpSpPr>
          <p:sp>
            <p:nvSpPr>
              <p:cNvPr id="390215" name="Freeform 71"/>
              <p:cNvSpPr>
                <a:spLocks/>
              </p:cNvSpPr>
              <p:nvPr/>
            </p:nvSpPr>
            <p:spPr bwMode="auto">
              <a:xfrm>
                <a:off x="4812" y="2649"/>
                <a:ext cx="205" cy="389"/>
              </a:xfrm>
              <a:custGeom>
                <a:avLst/>
                <a:gdLst/>
                <a:ahLst/>
                <a:cxnLst>
                  <a:cxn ang="0">
                    <a:pos x="494" y="161"/>
                  </a:cxn>
                  <a:cxn ang="0">
                    <a:pos x="513" y="158"/>
                  </a:cxn>
                  <a:cxn ang="0">
                    <a:pos x="578" y="178"/>
                  </a:cxn>
                  <a:cxn ang="0">
                    <a:pos x="564" y="10"/>
                  </a:cxn>
                  <a:cxn ang="0">
                    <a:pos x="657" y="132"/>
                  </a:cxn>
                  <a:cxn ang="0">
                    <a:pos x="684" y="34"/>
                  </a:cxn>
                  <a:cxn ang="0">
                    <a:pos x="766" y="0"/>
                  </a:cxn>
                  <a:cxn ang="0">
                    <a:pos x="755" y="88"/>
                  </a:cxn>
                  <a:cxn ang="0">
                    <a:pos x="803" y="57"/>
                  </a:cxn>
                  <a:cxn ang="0">
                    <a:pos x="798" y="101"/>
                  </a:cxn>
                  <a:cxn ang="0">
                    <a:pos x="826" y="189"/>
                  </a:cxn>
                  <a:cxn ang="0">
                    <a:pos x="933" y="68"/>
                  </a:cxn>
                  <a:cxn ang="0">
                    <a:pos x="862" y="186"/>
                  </a:cxn>
                  <a:cxn ang="0">
                    <a:pos x="983" y="105"/>
                  </a:cxn>
                  <a:cxn ang="0">
                    <a:pos x="929" y="196"/>
                  </a:cxn>
                  <a:cxn ang="0">
                    <a:pos x="943" y="243"/>
                  </a:cxn>
                  <a:cxn ang="0">
                    <a:pos x="936" y="346"/>
                  </a:cxn>
                  <a:cxn ang="0">
                    <a:pos x="1031" y="479"/>
                  </a:cxn>
                  <a:cxn ang="0">
                    <a:pos x="1115" y="639"/>
                  </a:cxn>
                  <a:cxn ang="0">
                    <a:pos x="1093" y="668"/>
                  </a:cxn>
                  <a:cxn ang="0">
                    <a:pos x="893" y="796"/>
                  </a:cxn>
                  <a:cxn ang="0">
                    <a:pos x="836" y="944"/>
                  </a:cxn>
                  <a:cxn ang="0">
                    <a:pos x="640" y="916"/>
                  </a:cxn>
                  <a:cxn ang="0">
                    <a:pos x="584" y="1185"/>
                  </a:cxn>
                  <a:cxn ang="0">
                    <a:pos x="743" y="1334"/>
                  </a:cxn>
                  <a:cxn ang="0">
                    <a:pos x="929" y="1366"/>
                  </a:cxn>
                  <a:cxn ang="0">
                    <a:pos x="1051" y="1363"/>
                  </a:cxn>
                  <a:cxn ang="0">
                    <a:pos x="1134" y="1339"/>
                  </a:cxn>
                  <a:cxn ang="0">
                    <a:pos x="1157" y="1400"/>
                  </a:cxn>
                  <a:cxn ang="0">
                    <a:pos x="1227" y="1446"/>
                  </a:cxn>
                  <a:cxn ang="0">
                    <a:pos x="1199" y="1494"/>
                  </a:cxn>
                  <a:cxn ang="0">
                    <a:pos x="1215" y="1549"/>
                  </a:cxn>
                  <a:cxn ang="0">
                    <a:pos x="1178" y="1613"/>
                  </a:cxn>
                  <a:cxn ang="0">
                    <a:pos x="1159" y="1646"/>
                  </a:cxn>
                  <a:cxn ang="0">
                    <a:pos x="1011" y="1590"/>
                  </a:cxn>
                  <a:cxn ang="0">
                    <a:pos x="749" y="1523"/>
                  </a:cxn>
                  <a:cxn ang="0">
                    <a:pos x="575" y="1497"/>
                  </a:cxn>
                  <a:cxn ang="0">
                    <a:pos x="533" y="1440"/>
                  </a:cxn>
                  <a:cxn ang="0">
                    <a:pos x="552" y="1477"/>
                  </a:cxn>
                  <a:cxn ang="0">
                    <a:pos x="665" y="1514"/>
                  </a:cxn>
                  <a:cxn ang="0">
                    <a:pos x="760" y="1585"/>
                  </a:cxn>
                  <a:cxn ang="0">
                    <a:pos x="738" y="1657"/>
                  </a:cxn>
                  <a:cxn ang="0">
                    <a:pos x="566" y="1810"/>
                  </a:cxn>
                  <a:cxn ang="0">
                    <a:pos x="370" y="1940"/>
                  </a:cxn>
                  <a:cxn ang="0">
                    <a:pos x="334" y="2136"/>
                  </a:cxn>
                  <a:cxn ang="0">
                    <a:pos x="444" y="2298"/>
                  </a:cxn>
                  <a:cxn ang="0">
                    <a:pos x="266" y="2321"/>
                  </a:cxn>
                  <a:cxn ang="0">
                    <a:pos x="152" y="2314"/>
                  </a:cxn>
                  <a:cxn ang="0">
                    <a:pos x="154" y="2017"/>
                  </a:cxn>
                  <a:cxn ang="0">
                    <a:pos x="86" y="1940"/>
                  </a:cxn>
                  <a:cxn ang="0">
                    <a:pos x="130" y="1869"/>
                  </a:cxn>
                  <a:cxn ang="0">
                    <a:pos x="333" y="1772"/>
                  </a:cxn>
                  <a:cxn ang="0">
                    <a:pos x="402" y="1643"/>
                  </a:cxn>
                  <a:cxn ang="0">
                    <a:pos x="85" y="1616"/>
                  </a:cxn>
                  <a:cxn ang="0">
                    <a:pos x="20" y="1581"/>
                  </a:cxn>
                  <a:cxn ang="0">
                    <a:pos x="0" y="1467"/>
                  </a:cxn>
                  <a:cxn ang="0">
                    <a:pos x="19" y="1351"/>
                  </a:cxn>
                  <a:cxn ang="0">
                    <a:pos x="164" y="973"/>
                  </a:cxn>
                  <a:cxn ang="0">
                    <a:pos x="334" y="724"/>
                  </a:cxn>
                  <a:cxn ang="0">
                    <a:pos x="420" y="499"/>
                  </a:cxn>
                </a:cxnLst>
                <a:rect l="0" t="0" r="r" b="b"/>
                <a:pathLst>
                  <a:path w="1227" h="2332">
                    <a:moveTo>
                      <a:pt x="420" y="499"/>
                    </a:moveTo>
                    <a:lnTo>
                      <a:pt x="452" y="394"/>
                    </a:lnTo>
                    <a:lnTo>
                      <a:pt x="480" y="269"/>
                    </a:lnTo>
                    <a:lnTo>
                      <a:pt x="494" y="161"/>
                    </a:lnTo>
                    <a:lnTo>
                      <a:pt x="466" y="100"/>
                    </a:lnTo>
                    <a:lnTo>
                      <a:pt x="438" y="71"/>
                    </a:lnTo>
                    <a:lnTo>
                      <a:pt x="480" y="105"/>
                    </a:lnTo>
                    <a:lnTo>
                      <a:pt x="513" y="158"/>
                    </a:lnTo>
                    <a:lnTo>
                      <a:pt x="487" y="37"/>
                    </a:lnTo>
                    <a:lnTo>
                      <a:pt x="509" y="95"/>
                    </a:lnTo>
                    <a:lnTo>
                      <a:pt x="556" y="169"/>
                    </a:lnTo>
                    <a:lnTo>
                      <a:pt x="578" y="178"/>
                    </a:lnTo>
                    <a:lnTo>
                      <a:pt x="563" y="114"/>
                    </a:lnTo>
                    <a:lnTo>
                      <a:pt x="574" y="122"/>
                    </a:lnTo>
                    <a:lnTo>
                      <a:pt x="580" y="68"/>
                    </a:lnTo>
                    <a:lnTo>
                      <a:pt x="564" y="10"/>
                    </a:lnTo>
                    <a:lnTo>
                      <a:pt x="638" y="162"/>
                    </a:lnTo>
                    <a:lnTo>
                      <a:pt x="644" y="137"/>
                    </a:lnTo>
                    <a:lnTo>
                      <a:pt x="654" y="155"/>
                    </a:lnTo>
                    <a:lnTo>
                      <a:pt x="657" y="132"/>
                    </a:lnTo>
                    <a:lnTo>
                      <a:pt x="641" y="94"/>
                    </a:lnTo>
                    <a:lnTo>
                      <a:pt x="645" y="21"/>
                    </a:lnTo>
                    <a:lnTo>
                      <a:pt x="671" y="162"/>
                    </a:lnTo>
                    <a:lnTo>
                      <a:pt x="684" y="34"/>
                    </a:lnTo>
                    <a:lnTo>
                      <a:pt x="684" y="134"/>
                    </a:lnTo>
                    <a:lnTo>
                      <a:pt x="697" y="159"/>
                    </a:lnTo>
                    <a:lnTo>
                      <a:pt x="719" y="46"/>
                    </a:lnTo>
                    <a:lnTo>
                      <a:pt x="766" y="0"/>
                    </a:lnTo>
                    <a:lnTo>
                      <a:pt x="734" y="46"/>
                    </a:lnTo>
                    <a:lnTo>
                      <a:pt x="715" y="135"/>
                    </a:lnTo>
                    <a:lnTo>
                      <a:pt x="722" y="151"/>
                    </a:lnTo>
                    <a:lnTo>
                      <a:pt x="755" y="88"/>
                    </a:lnTo>
                    <a:lnTo>
                      <a:pt x="732" y="142"/>
                    </a:lnTo>
                    <a:lnTo>
                      <a:pt x="732" y="166"/>
                    </a:lnTo>
                    <a:lnTo>
                      <a:pt x="802" y="34"/>
                    </a:lnTo>
                    <a:lnTo>
                      <a:pt x="803" y="57"/>
                    </a:lnTo>
                    <a:lnTo>
                      <a:pt x="771" y="132"/>
                    </a:lnTo>
                    <a:lnTo>
                      <a:pt x="771" y="178"/>
                    </a:lnTo>
                    <a:lnTo>
                      <a:pt x="783" y="185"/>
                    </a:lnTo>
                    <a:lnTo>
                      <a:pt x="798" y="101"/>
                    </a:lnTo>
                    <a:lnTo>
                      <a:pt x="828" y="44"/>
                    </a:lnTo>
                    <a:lnTo>
                      <a:pt x="803" y="108"/>
                    </a:lnTo>
                    <a:lnTo>
                      <a:pt x="809" y="195"/>
                    </a:lnTo>
                    <a:lnTo>
                      <a:pt x="826" y="189"/>
                    </a:lnTo>
                    <a:lnTo>
                      <a:pt x="859" y="77"/>
                    </a:lnTo>
                    <a:lnTo>
                      <a:pt x="835" y="198"/>
                    </a:lnTo>
                    <a:lnTo>
                      <a:pt x="889" y="100"/>
                    </a:lnTo>
                    <a:lnTo>
                      <a:pt x="933" y="68"/>
                    </a:lnTo>
                    <a:lnTo>
                      <a:pt x="897" y="115"/>
                    </a:lnTo>
                    <a:lnTo>
                      <a:pt x="872" y="166"/>
                    </a:lnTo>
                    <a:lnTo>
                      <a:pt x="914" y="149"/>
                    </a:lnTo>
                    <a:lnTo>
                      <a:pt x="862" y="186"/>
                    </a:lnTo>
                    <a:lnTo>
                      <a:pt x="853" y="225"/>
                    </a:lnTo>
                    <a:lnTo>
                      <a:pt x="870" y="232"/>
                    </a:lnTo>
                    <a:lnTo>
                      <a:pt x="920" y="152"/>
                    </a:lnTo>
                    <a:lnTo>
                      <a:pt x="983" y="105"/>
                    </a:lnTo>
                    <a:lnTo>
                      <a:pt x="900" y="212"/>
                    </a:lnTo>
                    <a:lnTo>
                      <a:pt x="940" y="178"/>
                    </a:lnTo>
                    <a:lnTo>
                      <a:pt x="1151" y="144"/>
                    </a:lnTo>
                    <a:lnTo>
                      <a:pt x="929" y="196"/>
                    </a:lnTo>
                    <a:lnTo>
                      <a:pt x="907" y="233"/>
                    </a:lnTo>
                    <a:lnTo>
                      <a:pt x="929" y="226"/>
                    </a:lnTo>
                    <a:lnTo>
                      <a:pt x="993" y="192"/>
                    </a:lnTo>
                    <a:lnTo>
                      <a:pt x="943" y="243"/>
                    </a:lnTo>
                    <a:lnTo>
                      <a:pt x="902" y="267"/>
                    </a:lnTo>
                    <a:lnTo>
                      <a:pt x="902" y="297"/>
                    </a:lnTo>
                    <a:lnTo>
                      <a:pt x="914" y="321"/>
                    </a:lnTo>
                    <a:lnTo>
                      <a:pt x="936" y="346"/>
                    </a:lnTo>
                    <a:lnTo>
                      <a:pt x="963" y="384"/>
                    </a:lnTo>
                    <a:lnTo>
                      <a:pt x="986" y="415"/>
                    </a:lnTo>
                    <a:lnTo>
                      <a:pt x="1010" y="448"/>
                    </a:lnTo>
                    <a:lnTo>
                      <a:pt x="1031" y="479"/>
                    </a:lnTo>
                    <a:lnTo>
                      <a:pt x="1046" y="504"/>
                    </a:lnTo>
                    <a:lnTo>
                      <a:pt x="1070" y="546"/>
                    </a:lnTo>
                    <a:lnTo>
                      <a:pt x="1096" y="596"/>
                    </a:lnTo>
                    <a:lnTo>
                      <a:pt x="1115" y="639"/>
                    </a:lnTo>
                    <a:lnTo>
                      <a:pt x="1114" y="648"/>
                    </a:lnTo>
                    <a:lnTo>
                      <a:pt x="1110" y="658"/>
                    </a:lnTo>
                    <a:lnTo>
                      <a:pt x="1103" y="664"/>
                    </a:lnTo>
                    <a:lnTo>
                      <a:pt x="1093" y="668"/>
                    </a:lnTo>
                    <a:lnTo>
                      <a:pt x="1078" y="670"/>
                    </a:lnTo>
                    <a:lnTo>
                      <a:pt x="926" y="657"/>
                    </a:lnTo>
                    <a:lnTo>
                      <a:pt x="915" y="688"/>
                    </a:lnTo>
                    <a:lnTo>
                      <a:pt x="893" y="796"/>
                    </a:lnTo>
                    <a:lnTo>
                      <a:pt x="879" y="872"/>
                    </a:lnTo>
                    <a:lnTo>
                      <a:pt x="860" y="935"/>
                    </a:lnTo>
                    <a:lnTo>
                      <a:pt x="850" y="941"/>
                    </a:lnTo>
                    <a:lnTo>
                      <a:pt x="836" y="944"/>
                    </a:lnTo>
                    <a:lnTo>
                      <a:pt x="822" y="946"/>
                    </a:lnTo>
                    <a:lnTo>
                      <a:pt x="771" y="945"/>
                    </a:lnTo>
                    <a:lnTo>
                      <a:pt x="651" y="896"/>
                    </a:lnTo>
                    <a:lnTo>
                      <a:pt x="640" y="916"/>
                    </a:lnTo>
                    <a:lnTo>
                      <a:pt x="621" y="992"/>
                    </a:lnTo>
                    <a:lnTo>
                      <a:pt x="607" y="1052"/>
                    </a:lnTo>
                    <a:lnTo>
                      <a:pt x="589" y="1132"/>
                    </a:lnTo>
                    <a:lnTo>
                      <a:pt x="584" y="1185"/>
                    </a:lnTo>
                    <a:lnTo>
                      <a:pt x="610" y="1219"/>
                    </a:lnTo>
                    <a:lnTo>
                      <a:pt x="643" y="1262"/>
                    </a:lnTo>
                    <a:lnTo>
                      <a:pt x="683" y="1319"/>
                    </a:lnTo>
                    <a:lnTo>
                      <a:pt x="743" y="1334"/>
                    </a:lnTo>
                    <a:lnTo>
                      <a:pt x="790" y="1344"/>
                    </a:lnTo>
                    <a:lnTo>
                      <a:pt x="858" y="1357"/>
                    </a:lnTo>
                    <a:lnTo>
                      <a:pt x="896" y="1363"/>
                    </a:lnTo>
                    <a:lnTo>
                      <a:pt x="929" y="1366"/>
                    </a:lnTo>
                    <a:lnTo>
                      <a:pt x="956" y="1369"/>
                    </a:lnTo>
                    <a:lnTo>
                      <a:pt x="980" y="1369"/>
                    </a:lnTo>
                    <a:lnTo>
                      <a:pt x="1010" y="1366"/>
                    </a:lnTo>
                    <a:lnTo>
                      <a:pt x="1051" y="1363"/>
                    </a:lnTo>
                    <a:lnTo>
                      <a:pt x="1098" y="1337"/>
                    </a:lnTo>
                    <a:lnTo>
                      <a:pt x="1112" y="1332"/>
                    </a:lnTo>
                    <a:lnTo>
                      <a:pt x="1124" y="1333"/>
                    </a:lnTo>
                    <a:lnTo>
                      <a:pt x="1134" y="1339"/>
                    </a:lnTo>
                    <a:lnTo>
                      <a:pt x="1147" y="1352"/>
                    </a:lnTo>
                    <a:lnTo>
                      <a:pt x="1151" y="1362"/>
                    </a:lnTo>
                    <a:lnTo>
                      <a:pt x="1154" y="1380"/>
                    </a:lnTo>
                    <a:lnTo>
                      <a:pt x="1157" y="1400"/>
                    </a:lnTo>
                    <a:lnTo>
                      <a:pt x="1171" y="1407"/>
                    </a:lnTo>
                    <a:lnTo>
                      <a:pt x="1192" y="1419"/>
                    </a:lnTo>
                    <a:lnTo>
                      <a:pt x="1208" y="1431"/>
                    </a:lnTo>
                    <a:lnTo>
                      <a:pt x="1227" y="1446"/>
                    </a:lnTo>
                    <a:lnTo>
                      <a:pt x="1225" y="1458"/>
                    </a:lnTo>
                    <a:lnTo>
                      <a:pt x="1220" y="1473"/>
                    </a:lnTo>
                    <a:lnTo>
                      <a:pt x="1211" y="1484"/>
                    </a:lnTo>
                    <a:lnTo>
                      <a:pt x="1199" y="1494"/>
                    </a:lnTo>
                    <a:lnTo>
                      <a:pt x="1205" y="1504"/>
                    </a:lnTo>
                    <a:lnTo>
                      <a:pt x="1210" y="1517"/>
                    </a:lnTo>
                    <a:lnTo>
                      <a:pt x="1216" y="1535"/>
                    </a:lnTo>
                    <a:lnTo>
                      <a:pt x="1215" y="1549"/>
                    </a:lnTo>
                    <a:lnTo>
                      <a:pt x="1210" y="1566"/>
                    </a:lnTo>
                    <a:lnTo>
                      <a:pt x="1199" y="1575"/>
                    </a:lnTo>
                    <a:lnTo>
                      <a:pt x="1175" y="1590"/>
                    </a:lnTo>
                    <a:lnTo>
                      <a:pt x="1178" y="1613"/>
                    </a:lnTo>
                    <a:lnTo>
                      <a:pt x="1178" y="1626"/>
                    </a:lnTo>
                    <a:lnTo>
                      <a:pt x="1175" y="1635"/>
                    </a:lnTo>
                    <a:lnTo>
                      <a:pt x="1169" y="1642"/>
                    </a:lnTo>
                    <a:lnTo>
                      <a:pt x="1159" y="1646"/>
                    </a:lnTo>
                    <a:lnTo>
                      <a:pt x="1149" y="1644"/>
                    </a:lnTo>
                    <a:lnTo>
                      <a:pt x="1129" y="1636"/>
                    </a:lnTo>
                    <a:lnTo>
                      <a:pt x="1076" y="1616"/>
                    </a:lnTo>
                    <a:lnTo>
                      <a:pt x="1011" y="1590"/>
                    </a:lnTo>
                    <a:lnTo>
                      <a:pt x="920" y="1564"/>
                    </a:lnTo>
                    <a:lnTo>
                      <a:pt x="906" y="1564"/>
                    </a:lnTo>
                    <a:lnTo>
                      <a:pt x="853" y="1551"/>
                    </a:lnTo>
                    <a:lnTo>
                      <a:pt x="749" y="1523"/>
                    </a:lnTo>
                    <a:lnTo>
                      <a:pt x="663" y="1512"/>
                    </a:lnTo>
                    <a:lnTo>
                      <a:pt x="643" y="1514"/>
                    </a:lnTo>
                    <a:lnTo>
                      <a:pt x="598" y="1517"/>
                    </a:lnTo>
                    <a:lnTo>
                      <a:pt x="575" y="1497"/>
                    </a:lnTo>
                    <a:lnTo>
                      <a:pt x="560" y="1484"/>
                    </a:lnTo>
                    <a:lnTo>
                      <a:pt x="550" y="1472"/>
                    </a:lnTo>
                    <a:lnTo>
                      <a:pt x="543" y="1458"/>
                    </a:lnTo>
                    <a:lnTo>
                      <a:pt x="533" y="1440"/>
                    </a:lnTo>
                    <a:lnTo>
                      <a:pt x="481" y="1369"/>
                    </a:lnTo>
                    <a:lnTo>
                      <a:pt x="528" y="1432"/>
                    </a:lnTo>
                    <a:lnTo>
                      <a:pt x="545" y="1457"/>
                    </a:lnTo>
                    <a:lnTo>
                      <a:pt x="552" y="1477"/>
                    </a:lnTo>
                    <a:lnTo>
                      <a:pt x="594" y="1514"/>
                    </a:lnTo>
                    <a:lnTo>
                      <a:pt x="616" y="1518"/>
                    </a:lnTo>
                    <a:lnTo>
                      <a:pt x="645" y="1513"/>
                    </a:lnTo>
                    <a:lnTo>
                      <a:pt x="665" y="1514"/>
                    </a:lnTo>
                    <a:lnTo>
                      <a:pt x="702" y="1528"/>
                    </a:lnTo>
                    <a:lnTo>
                      <a:pt x="722" y="1545"/>
                    </a:lnTo>
                    <a:lnTo>
                      <a:pt x="741" y="1561"/>
                    </a:lnTo>
                    <a:lnTo>
                      <a:pt x="760" y="1585"/>
                    </a:lnTo>
                    <a:lnTo>
                      <a:pt x="768" y="1599"/>
                    </a:lnTo>
                    <a:lnTo>
                      <a:pt x="766" y="1614"/>
                    </a:lnTo>
                    <a:lnTo>
                      <a:pt x="753" y="1634"/>
                    </a:lnTo>
                    <a:lnTo>
                      <a:pt x="738" y="1657"/>
                    </a:lnTo>
                    <a:lnTo>
                      <a:pt x="706" y="1690"/>
                    </a:lnTo>
                    <a:lnTo>
                      <a:pt x="660" y="1736"/>
                    </a:lnTo>
                    <a:lnTo>
                      <a:pt x="630" y="1770"/>
                    </a:lnTo>
                    <a:lnTo>
                      <a:pt x="566" y="1810"/>
                    </a:lnTo>
                    <a:lnTo>
                      <a:pt x="472" y="1866"/>
                    </a:lnTo>
                    <a:lnTo>
                      <a:pt x="406" y="1900"/>
                    </a:lnTo>
                    <a:lnTo>
                      <a:pt x="389" y="1919"/>
                    </a:lnTo>
                    <a:lnTo>
                      <a:pt x="370" y="1940"/>
                    </a:lnTo>
                    <a:lnTo>
                      <a:pt x="336" y="1967"/>
                    </a:lnTo>
                    <a:lnTo>
                      <a:pt x="328" y="2005"/>
                    </a:lnTo>
                    <a:lnTo>
                      <a:pt x="328" y="2077"/>
                    </a:lnTo>
                    <a:lnTo>
                      <a:pt x="334" y="2136"/>
                    </a:lnTo>
                    <a:lnTo>
                      <a:pt x="346" y="2177"/>
                    </a:lnTo>
                    <a:lnTo>
                      <a:pt x="405" y="2254"/>
                    </a:lnTo>
                    <a:lnTo>
                      <a:pt x="441" y="2288"/>
                    </a:lnTo>
                    <a:lnTo>
                      <a:pt x="444" y="2298"/>
                    </a:lnTo>
                    <a:lnTo>
                      <a:pt x="442" y="2309"/>
                    </a:lnTo>
                    <a:lnTo>
                      <a:pt x="376" y="2332"/>
                    </a:lnTo>
                    <a:lnTo>
                      <a:pt x="304" y="2323"/>
                    </a:lnTo>
                    <a:lnTo>
                      <a:pt x="266" y="2321"/>
                    </a:lnTo>
                    <a:lnTo>
                      <a:pt x="229" y="2326"/>
                    </a:lnTo>
                    <a:lnTo>
                      <a:pt x="193" y="2326"/>
                    </a:lnTo>
                    <a:lnTo>
                      <a:pt x="156" y="2319"/>
                    </a:lnTo>
                    <a:lnTo>
                      <a:pt x="152" y="2314"/>
                    </a:lnTo>
                    <a:lnTo>
                      <a:pt x="146" y="2303"/>
                    </a:lnTo>
                    <a:lnTo>
                      <a:pt x="151" y="2180"/>
                    </a:lnTo>
                    <a:lnTo>
                      <a:pt x="169" y="2057"/>
                    </a:lnTo>
                    <a:lnTo>
                      <a:pt x="154" y="2017"/>
                    </a:lnTo>
                    <a:lnTo>
                      <a:pt x="130" y="1980"/>
                    </a:lnTo>
                    <a:lnTo>
                      <a:pt x="119" y="1970"/>
                    </a:lnTo>
                    <a:lnTo>
                      <a:pt x="99" y="1951"/>
                    </a:lnTo>
                    <a:lnTo>
                      <a:pt x="86" y="1940"/>
                    </a:lnTo>
                    <a:lnTo>
                      <a:pt x="84" y="1926"/>
                    </a:lnTo>
                    <a:lnTo>
                      <a:pt x="86" y="1915"/>
                    </a:lnTo>
                    <a:lnTo>
                      <a:pt x="104" y="1892"/>
                    </a:lnTo>
                    <a:lnTo>
                      <a:pt x="130" y="1869"/>
                    </a:lnTo>
                    <a:lnTo>
                      <a:pt x="152" y="1852"/>
                    </a:lnTo>
                    <a:lnTo>
                      <a:pt x="183" y="1851"/>
                    </a:lnTo>
                    <a:lnTo>
                      <a:pt x="211" y="1853"/>
                    </a:lnTo>
                    <a:lnTo>
                      <a:pt x="333" y="1772"/>
                    </a:lnTo>
                    <a:lnTo>
                      <a:pt x="426" y="1712"/>
                    </a:lnTo>
                    <a:lnTo>
                      <a:pt x="510" y="1662"/>
                    </a:lnTo>
                    <a:lnTo>
                      <a:pt x="483" y="1667"/>
                    </a:lnTo>
                    <a:lnTo>
                      <a:pt x="402" y="1643"/>
                    </a:lnTo>
                    <a:lnTo>
                      <a:pt x="319" y="1637"/>
                    </a:lnTo>
                    <a:lnTo>
                      <a:pt x="205" y="1619"/>
                    </a:lnTo>
                    <a:lnTo>
                      <a:pt x="169" y="1626"/>
                    </a:lnTo>
                    <a:lnTo>
                      <a:pt x="85" y="1616"/>
                    </a:lnTo>
                    <a:lnTo>
                      <a:pt x="66" y="1612"/>
                    </a:lnTo>
                    <a:lnTo>
                      <a:pt x="46" y="1604"/>
                    </a:lnTo>
                    <a:lnTo>
                      <a:pt x="30" y="1594"/>
                    </a:lnTo>
                    <a:lnTo>
                      <a:pt x="20" y="1581"/>
                    </a:lnTo>
                    <a:lnTo>
                      <a:pt x="11" y="1560"/>
                    </a:lnTo>
                    <a:lnTo>
                      <a:pt x="4" y="1531"/>
                    </a:lnTo>
                    <a:lnTo>
                      <a:pt x="1" y="1504"/>
                    </a:lnTo>
                    <a:lnTo>
                      <a:pt x="0" y="1467"/>
                    </a:lnTo>
                    <a:lnTo>
                      <a:pt x="2" y="1436"/>
                    </a:lnTo>
                    <a:lnTo>
                      <a:pt x="5" y="1403"/>
                    </a:lnTo>
                    <a:lnTo>
                      <a:pt x="10" y="1373"/>
                    </a:lnTo>
                    <a:lnTo>
                      <a:pt x="19" y="1351"/>
                    </a:lnTo>
                    <a:lnTo>
                      <a:pt x="48" y="1264"/>
                    </a:lnTo>
                    <a:lnTo>
                      <a:pt x="80" y="1160"/>
                    </a:lnTo>
                    <a:lnTo>
                      <a:pt x="104" y="1090"/>
                    </a:lnTo>
                    <a:lnTo>
                      <a:pt x="164" y="973"/>
                    </a:lnTo>
                    <a:lnTo>
                      <a:pt x="225" y="881"/>
                    </a:lnTo>
                    <a:lnTo>
                      <a:pt x="276" y="812"/>
                    </a:lnTo>
                    <a:lnTo>
                      <a:pt x="310" y="766"/>
                    </a:lnTo>
                    <a:lnTo>
                      <a:pt x="334" y="724"/>
                    </a:lnTo>
                    <a:lnTo>
                      <a:pt x="364" y="688"/>
                    </a:lnTo>
                    <a:lnTo>
                      <a:pt x="370" y="634"/>
                    </a:lnTo>
                    <a:lnTo>
                      <a:pt x="399" y="562"/>
                    </a:lnTo>
                    <a:lnTo>
                      <a:pt x="420" y="499"/>
                    </a:lnTo>
                    <a:close/>
                  </a:path>
                </a:pathLst>
              </a:custGeom>
              <a:solidFill>
                <a:srgbClr val="DFD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5" name="Group 72"/>
              <p:cNvGrpSpPr>
                <a:grpSpLocks/>
              </p:cNvGrpSpPr>
              <p:nvPr/>
            </p:nvGrpSpPr>
            <p:grpSpPr bwMode="auto">
              <a:xfrm>
                <a:off x="4932" y="2697"/>
                <a:ext cx="26" cy="35"/>
                <a:chOff x="4932" y="2697"/>
                <a:chExt cx="26" cy="35"/>
              </a:xfrm>
            </p:grpSpPr>
            <p:sp>
              <p:nvSpPr>
                <p:cNvPr id="390217" name="Freeform 73"/>
                <p:cNvSpPr>
                  <a:spLocks/>
                </p:cNvSpPr>
                <p:nvPr/>
              </p:nvSpPr>
              <p:spPr bwMode="auto">
                <a:xfrm>
                  <a:off x="4932" y="2697"/>
                  <a:ext cx="26" cy="13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9" y="16"/>
                    </a:cxn>
                    <a:cxn ang="0">
                      <a:pos x="38" y="8"/>
                    </a:cxn>
                    <a:cxn ang="0">
                      <a:pos x="53" y="3"/>
                    </a:cxn>
                    <a:cxn ang="0">
                      <a:pos x="68" y="1"/>
                    </a:cxn>
                    <a:cxn ang="0">
                      <a:pos x="81" y="0"/>
                    </a:cxn>
                    <a:cxn ang="0">
                      <a:pos x="94" y="3"/>
                    </a:cxn>
                    <a:cxn ang="0">
                      <a:pos x="99" y="11"/>
                    </a:cxn>
                    <a:cxn ang="0">
                      <a:pos x="106" y="23"/>
                    </a:cxn>
                    <a:cxn ang="0">
                      <a:pos x="114" y="36"/>
                    </a:cxn>
                    <a:cxn ang="0">
                      <a:pos x="123" y="50"/>
                    </a:cxn>
                    <a:cxn ang="0">
                      <a:pos x="130" y="62"/>
                    </a:cxn>
                    <a:cxn ang="0">
                      <a:pos x="141" y="72"/>
                    </a:cxn>
                    <a:cxn ang="0">
                      <a:pos x="156" y="76"/>
                    </a:cxn>
                  </a:cxnLst>
                  <a:rect l="0" t="0" r="r" b="b"/>
                  <a:pathLst>
                    <a:path w="156" h="76">
                      <a:moveTo>
                        <a:pt x="0" y="25"/>
                      </a:moveTo>
                      <a:lnTo>
                        <a:pt x="19" y="16"/>
                      </a:lnTo>
                      <a:lnTo>
                        <a:pt x="38" y="8"/>
                      </a:lnTo>
                      <a:lnTo>
                        <a:pt x="53" y="3"/>
                      </a:lnTo>
                      <a:lnTo>
                        <a:pt x="68" y="1"/>
                      </a:lnTo>
                      <a:lnTo>
                        <a:pt x="81" y="0"/>
                      </a:lnTo>
                      <a:lnTo>
                        <a:pt x="94" y="3"/>
                      </a:lnTo>
                      <a:lnTo>
                        <a:pt x="99" y="11"/>
                      </a:lnTo>
                      <a:lnTo>
                        <a:pt x="106" y="23"/>
                      </a:lnTo>
                      <a:lnTo>
                        <a:pt x="114" y="36"/>
                      </a:lnTo>
                      <a:lnTo>
                        <a:pt x="123" y="50"/>
                      </a:lnTo>
                      <a:lnTo>
                        <a:pt x="130" y="62"/>
                      </a:lnTo>
                      <a:lnTo>
                        <a:pt x="141" y="72"/>
                      </a:lnTo>
                      <a:lnTo>
                        <a:pt x="156" y="7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0218" name="Freeform 74"/>
                <p:cNvSpPr>
                  <a:spLocks/>
                </p:cNvSpPr>
                <p:nvPr/>
              </p:nvSpPr>
              <p:spPr bwMode="auto">
                <a:xfrm>
                  <a:off x="4949" y="2711"/>
                  <a:ext cx="9" cy="21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34" y="7"/>
                    </a:cxn>
                    <a:cxn ang="0">
                      <a:pos x="23" y="19"/>
                    </a:cxn>
                    <a:cxn ang="0">
                      <a:pos x="13" y="34"/>
                    </a:cxn>
                    <a:cxn ang="0">
                      <a:pos x="7" y="50"/>
                    </a:cxn>
                    <a:cxn ang="0">
                      <a:pos x="2" y="66"/>
                    </a:cxn>
                    <a:cxn ang="0">
                      <a:pos x="0" y="82"/>
                    </a:cxn>
                    <a:cxn ang="0">
                      <a:pos x="0" y="98"/>
                    </a:cxn>
                    <a:cxn ang="0">
                      <a:pos x="3" y="116"/>
                    </a:cxn>
                    <a:cxn ang="0">
                      <a:pos x="7" y="125"/>
                    </a:cxn>
                    <a:cxn ang="0">
                      <a:pos x="16" y="117"/>
                    </a:cxn>
                    <a:cxn ang="0">
                      <a:pos x="22" y="108"/>
                    </a:cxn>
                    <a:cxn ang="0">
                      <a:pos x="30" y="97"/>
                    </a:cxn>
                    <a:cxn ang="0">
                      <a:pos x="36" y="87"/>
                    </a:cxn>
                    <a:cxn ang="0">
                      <a:pos x="41" y="73"/>
                    </a:cxn>
                    <a:cxn ang="0">
                      <a:pos x="45" y="60"/>
                    </a:cxn>
                    <a:cxn ang="0">
                      <a:pos x="48" y="42"/>
                    </a:cxn>
                    <a:cxn ang="0">
                      <a:pos x="49" y="28"/>
                    </a:cxn>
                    <a:cxn ang="0">
                      <a:pos x="47" y="1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9" h="125">
                      <a:moveTo>
                        <a:pt x="44" y="0"/>
                      </a:moveTo>
                      <a:lnTo>
                        <a:pt x="34" y="7"/>
                      </a:lnTo>
                      <a:lnTo>
                        <a:pt x="23" y="19"/>
                      </a:lnTo>
                      <a:lnTo>
                        <a:pt x="13" y="34"/>
                      </a:lnTo>
                      <a:lnTo>
                        <a:pt x="7" y="50"/>
                      </a:lnTo>
                      <a:lnTo>
                        <a:pt x="2" y="66"/>
                      </a:lnTo>
                      <a:lnTo>
                        <a:pt x="0" y="82"/>
                      </a:lnTo>
                      <a:lnTo>
                        <a:pt x="0" y="98"/>
                      </a:lnTo>
                      <a:lnTo>
                        <a:pt x="3" y="116"/>
                      </a:lnTo>
                      <a:lnTo>
                        <a:pt x="7" y="125"/>
                      </a:lnTo>
                      <a:lnTo>
                        <a:pt x="16" y="117"/>
                      </a:lnTo>
                      <a:lnTo>
                        <a:pt x="22" y="108"/>
                      </a:lnTo>
                      <a:lnTo>
                        <a:pt x="30" y="97"/>
                      </a:lnTo>
                      <a:lnTo>
                        <a:pt x="36" y="87"/>
                      </a:lnTo>
                      <a:lnTo>
                        <a:pt x="41" y="73"/>
                      </a:lnTo>
                      <a:lnTo>
                        <a:pt x="45" y="60"/>
                      </a:lnTo>
                      <a:lnTo>
                        <a:pt x="48" y="42"/>
                      </a:lnTo>
                      <a:lnTo>
                        <a:pt x="49" y="28"/>
                      </a:lnTo>
                      <a:lnTo>
                        <a:pt x="47" y="1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90219" name="Line 75"/>
          <p:cNvSpPr>
            <a:spLocks noChangeShapeType="1"/>
          </p:cNvSpPr>
          <p:nvPr/>
        </p:nvSpPr>
        <p:spPr bwMode="auto">
          <a:xfrm flipH="1">
            <a:off x="4316413" y="4818583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6588BB6-6619-D749-9BEF-9AF01DFF1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2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44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</a:t>
            </a:r>
          </a:p>
        </p:txBody>
      </p:sp>
      <p:sp>
        <p:nvSpPr>
          <p:cNvPr id="388145" name="Rectangle 4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94027"/>
          </a:xfrm>
        </p:spPr>
        <p:txBody>
          <a:bodyPr/>
          <a:lstStyle/>
          <a:p>
            <a:pPr>
              <a:buFont typeface="Lucida Grande"/>
              <a:buChar char="●"/>
            </a:pPr>
            <a:r>
              <a:rPr lang="en-US" sz="2000" dirty="0"/>
              <a:t>Changes can be initiated at any of the copies. That is, any of the sites which owns a copy can update the value of the data item.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37CE5-26F7-E04A-AC97-C1EAFE14E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1012825" y="3779341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1128793" y="3771303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2317750" y="3779341"/>
            <a:ext cx="928688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2435305" y="3771303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3571875" y="3779341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3689430" y="3771303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388107" name="Rectangle 11"/>
          <p:cNvSpPr>
            <a:spLocks noChangeArrowheads="1"/>
          </p:cNvSpPr>
          <p:nvPr/>
        </p:nvSpPr>
        <p:spPr bwMode="auto">
          <a:xfrm>
            <a:off x="4930775" y="3767953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08" name="Rectangle 12"/>
          <p:cNvSpPr>
            <a:spLocks noChangeArrowheads="1"/>
          </p:cNvSpPr>
          <p:nvPr/>
        </p:nvSpPr>
        <p:spPr bwMode="auto">
          <a:xfrm>
            <a:off x="5046742" y="3767953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388109" name="Rectangle 13"/>
          <p:cNvSpPr>
            <a:spLocks noChangeArrowheads="1"/>
          </p:cNvSpPr>
          <p:nvPr/>
        </p:nvSpPr>
        <p:spPr bwMode="auto">
          <a:xfrm>
            <a:off x="937707" y="2564904"/>
            <a:ext cx="1264768" cy="3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chemeClr val="tx2"/>
                </a:solidFill>
                <a:latin typeface="Arial" panose="020B0604020202020204" pitchFamily="34" charset="0"/>
              </a:rPr>
              <a:t>Transaction</a:t>
            </a:r>
          </a:p>
        </p:txBody>
      </p:sp>
      <p:sp>
        <p:nvSpPr>
          <p:cNvPr id="388110" name="Line 14"/>
          <p:cNvSpPr>
            <a:spLocks noChangeShapeType="1"/>
          </p:cNvSpPr>
          <p:nvPr/>
        </p:nvSpPr>
        <p:spPr bwMode="auto">
          <a:xfrm flipH="1">
            <a:off x="1214439" y="3023691"/>
            <a:ext cx="1587" cy="7493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>
            <a:off x="1214438" y="3457079"/>
            <a:ext cx="39179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2520950" y="3457079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>
            <a:off x="3775075" y="3457079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4" name="Line 18"/>
          <p:cNvSpPr>
            <a:spLocks noChangeShapeType="1"/>
          </p:cNvSpPr>
          <p:nvPr/>
        </p:nvSpPr>
        <p:spPr bwMode="auto">
          <a:xfrm>
            <a:off x="5108400" y="3457079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 flipH="1">
            <a:off x="1736726" y="3023691"/>
            <a:ext cx="14288" cy="749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6" name="Line 20"/>
          <p:cNvSpPr>
            <a:spLocks noChangeShapeType="1"/>
          </p:cNvSpPr>
          <p:nvPr/>
        </p:nvSpPr>
        <p:spPr bwMode="auto">
          <a:xfrm>
            <a:off x="1736725" y="3379291"/>
            <a:ext cx="3970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>
            <a:off x="3043238" y="3379291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8" name="Line 22"/>
          <p:cNvSpPr>
            <a:spLocks noChangeShapeType="1"/>
          </p:cNvSpPr>
          <p:nvPr/>
        </p:nvSpPr>
        <p:spPr bwMode="auto">
          <a:xfrm>
            <a:off x="4297363" y="3379291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19" name="Line 23"/>
          <p:cNvSpPr>
            <a:spLocks noChangeShapeType="1"/>
          </p:cNvSpPr>
          <p:nvPr/>
        </p:nvSpPr>
        <p:spPr bwMode="auto">
          <a:xfrm>
            <a:off x="5680800" y="3374816"/>
            <a:ext cx="0" cy="393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20" name="Rectangle 24"/>
          <p:cNvSpPr>
            <a:spLocks noChangeArrowheads="1"/>
          </p:cNvSpPr>
          <p:nvPr/>
        </p:nvSpPr>
        <p:spPr bwMode="auto">
          <a:xfrm>
            <a:off x="631629" y="2739530"/>
            <a:ext cx="921725" cy="3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chemeClr val="tx2"/>
                </a:solidFill>
                <a:latin typeface="Arial" panose="020B0604020202020204" pitchFamily="34" charset="0"/>
              </a:rPr>
              <a:t>updates</a:t>
            </a:r>
          </a:p>
        </p:txBody>
      </p:sp>
      <p:sp>
        <p:nvSpPr>
          <p:cNvPr id="388121" name="Rectangle 25"/>
          <p:cNvSpPr>
            <a:spLocks noChangeArrowheads="1"/>
          </p:cNvSpPr>
          <p:nvPr/>
        </p:nvSpPr>
        <p:spPr bwMode="auto">
          <a:xfrm>
            <a:off x="1558252" y="2739530"/>
            <a:ext cx="884857" cy="3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chemeClr val="tx2"/>
                </a:solidFill>
                <a:latin typeface="Arial" panose="020B0604020202020204" pitchFamily="34" charset="0"/>
              </a:rPr>
              <a:t>commit</a:t>
            </a:r>
          </a:p>
        </p:txBody>
      </p:sp>
      <p:sp>
        <p:nvSpPr>
          <p:cNvPr id="388122" name="Rectangle 26"/>
          <p:cNvSpPr>
            <a:spLocks noChangeArrowheads="1"/>
          </p:cNvSpPr>
          <p:nvPr/>
        </p:nvSpPr>
        <p:spPr bwMode="auto">
          <a:xfrm>
            <a:off x="3527425" y="5684342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23" name="Rectangle 27"/>
          <p:cNvSpPr>
            <a:spLocks noChangeArrowheads="1"/>
          </p:cNvSpPr>
          <p:nvPr/>
        </p:nvSpPr>
        <p:spPr bwMode="auto">
          <a:xfrm>
            <a:off x="3643393" y="5681877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388124" name="Rectangle 28"/>
          <p:cNvSpPr>
            <a:spLocks noChangeArrowheads="1"/>
          </p:cNvSpPr>
          <p:nvPr/>
        </p:nvSpPr>
        <p:spPr bwMode="auto">
          <a:xfrm>
            <a:off x="4832350" y="5684342"/>
            <a:ext cx="928688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25" name="Rectangle 29"/>
          <p:cNvSpPr>
            <a:spLocks noChangeArrowheads="1"/>
          </p:cNvSpPr>
          <p:nvPr/>
        </p:nvSpPr>
        <p:spPr bwMode="auto">
          <a:xfrm>
            <a:off x="4949905" y="5681877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6086475" y="5684342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27" name="Rectangle 31"/>
          <p:cNvSpPr>
            <a:spLocks noChangeArrowheads="1"/>
          </p:cNvSpPr>
          <p:nvPr/>
        </p:nvSpPr>
        <p:spPr bwMode="auto">
          <a:xfrm>
            <a:off x="6204030" y="5681877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388128" name="Rectangle 32"/>
          <p:cNvSpPr>
            <a:spLocks noChangeArrowheads="1"/>
          </p:cNvSpPr>
          <p:nvPr/>
        </p:nvSpPr>
        <p:spPr bwMode="auto">
          <a:xfrm>
            <a:off x="7445375" y="5681877"/>
            <a:ext cx="927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29" name="Rectangle 33"/>
          <p:cNvSpPr>
            <a:spLocks noChangeArrowheads="1"/>
          </p:cNvSpPr>
          <p:nvPr/>
        </p:nvSpPr>
        <p:spPr bwMode="auto">
          <a:xfrm>
            <a:off x="7561342" y="5681877"/>
            <a:ext cx="785470" cy="3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28" dirty="0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388130" name="Rectangle 34"/>
          <p:cNvSpPr>
            <a:spLocks noChangeArrowheads="1"/>
          </p:cNvSpPr>
          <p:nvPr/>
        </p:nvSpPr>
        <p:spPr bwMode="auto">
          <a:xfrm>
            <a:off x="4671507" y="4469905"/>
            <a:ext cx="1264768" cy="3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chemeClr val="tx2"/>
                </a:solidFill>
                <a:latin typeface="Arial" panose="020B0604020202020204" pitchFamily="34" charset="0"/>
              </a:rPr>
              <a:t>Transaction</a:t>
            </a:r>
          </a:p>
        </p:txBody>
      </p:sp>
      <p:sp>
        <p:nvSpPr>
          <p:cNvPr id="388131" name="Line 35"/>
          <p:cNvSpPr>
            <a:spLocks noChangeShapeType="1"/>
          </p:cNvSpPr>
          <p:nvPr/>
        </p:nvSpPr>
        <p:spPr bwMode="auto">
          <a:xfrm flipH="1">
            <a:off x="5024439" y="4928692"/>
            <a:ext cx="1587" cy="7493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2" name="Line 36"/>
          <p:cNvSpPr>
            <a:spLocks noChangeShapeType="1"/>
          </p:cNvSpPr>
          <p:nvPr/>
        </p:nvSpPr>
        <p:spPr bwMode="auto">
          <a:xfrm>
            <a:off x="3729038" y="5362079"/>
            <a:ext cx="39179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3" name="Line 37"/>
          <p:cNvSpPr>
            <a:spLocks noChangeShapeType="1"/>
          </p:cNvSpPr>
          <p:nvPr/>
        </p:nvSpPr>
        <p:spPr bwMode="auto">
          <a:xfrm>
            <a:off x="3751200" y="5362080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4" name="Line 38"/>
          <p:cNvSpPr>
            <a:spLocks noChangeShapeType="1"/>
          </p:cNvSpPr>
          <p:nvPr/>
        </p:nvSpPr>
        <p:spPr bwMode="auto">
          <a:xfrm>
            <a:off x="6289675" y="5362080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5" name="Line 39"/>
          <p:cNvSpPr>
            <a:spLocks noChangeShapeType="1"/>
          </p:cNvSpPr>
          <p:nvPr/>
        </p:nvSpPr>
        <p:spPr bwMode="auto">
          <a:xfrm>
            <a:off x="7624800" y="5362080"/>
            <a:ext cx="0" cy="3159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6" name="Line 40"/>
          <p:cNvSpPr>
            <a:spLocks noChangeShapeType="1"/>
          </p:cNvSpPr>
          <p:nvPr/>
        </p:nvSpPr>
        <p:spPr bwMode="auto">
          <a:xfrm flipH="1">
            <a:off x="5546725" y="4928692"/>
            <a:ext cx="14288" cy="749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7" name="Line 41"/>
          <p:cNvSpPr>
            <a:spLocks noChangeShapeType="1"/>
          </p:cNvSpPr>
          <p:nvPr/>
        </p:nvSpPr>
        <p:spPr bwMode="auto">
          <a:xfrm>
            <a:off x="4251325" y="5284291"/>
            <a:ext cx="3970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8" name="Line 42"/>
          <p:cNvSpPr>
            <a:spLocks noChangeShapeType="1"/>
          </p:cNvSpPr>
          <p:nvPr/>
        </p:nvSpPr>
        <p:spPr bwMode="auto">
          <a:xfrm>
            <a:off x="4276800" y="5282816"/>
            <a:ext cx="0" cy="393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39" name="Line 43"/>
          <p:cNvSpPr>
            <a:spLocks noChangeShapeType="1"/>
          </p:cNvSpPr>
          <p:nvPr/>
        </p:nvSpPr>
        <p:spPr bwMode="auto">
          <a:xfrm>
            <a:off x="6811963" y="5284292"/>
            <a:ext cx="0" cy="3937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40" name="Line 44"/>
          <p:cNvSpPr>
            <a:spLocks noChangeShapeType="1"/>
          </p:cNvSpPr>
          <p:nvPr/>
        </p:nvSpPr>
        <p:spPr bwMode="auto">
          <a:xfrm>
            <a:off x="8200800" y="5282816"/>
            <a:ext cx="0" cy="393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388141" name="Rectangle 45"/>
          <p:cNvSpPr>
            <a:spLocks noChangeArrowheads="1"/>
          </p:cNvSpPr>
          <p:nvPr/>
        </p:nvSpPr>
        <p:spPr bwMode="auto">
          <a:xfrm>
            <a:off x="4378295" y="4644529"/>
            <a:ext cx="921725" cy="3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chemeClr val="tx2"/>
                </a:solidFill>
                <a:latin typeface="Arial" panose="020B0604020202020204" pitchFamily="34" charset="0"/>
              </a:rPr>
              <a:t>updates</a:t>
            </a:r>
          </a:p>
        </p:txBody>
      </p:sp>
      <p:sp>
        <p:nvSpPr>
          <p:cNvPr id="388142" name="Rectangle 46"/>
          <p:cNvSpPr>
            <a:spLocks noChangeArrowheads="1"/>
          </p:cNvSpPr>
          <p:nvPr/>
        </p:nvSpPr>
        <p:spPr bwMode="auto">
          <a:xfrm>
            <a:off x="5304919" y="4644529"/>
            <a:ext cx="884857" cy="3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17" dirty="0">
                <a:solidFill>
                  <a:schemeClr val="tx2"/>
                </a:solidFill>
                <a:latin typeface="Arial" panose="020B0604020202020204" pitchFamily="34" charset="0"/>
              </a:rPr>
              <a:t>commit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D5E17-B47D-0349-8CE0-140E355DA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Replication</a:t>
            </a:r>
          </a:p>
        </p:txBody>
      </p:sp>
      <p:sp>
        <p:nvSpPr>
          <p:cNvPr id="392199" name="Rectangle 7"/>
          <p:cNvSpPr>
            <a:spLocks noGrp="1" noChangeArrowheads="1"/>
          </p:cNvSpPr>
          <p:nvPr>
            <p:ph sz="half" idx="4294967295"/>
          </p:nvPr>
        </p:nvSpPr>
        <p:spPr>
          <a:xfrm>
            <a:off x="278425" y="1132975"/>
            <a:ext cx="4496098" cy="5257354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1828" dirty="0">
                <a:solidFill>
                  <a:srgbClr val="FF3300"/>
                </a:solidFill>
              </a:rPr>
              <a:t>Eager</a:t>
            </a:r>
            <a:endParaRPr lang="en-US" sz="1828" dirty="0"/>
          </a:p>
          <a:p>
            <a:pPr>
              <a:lnSpc>
                <a:spcPct val="90000"/>
              </a:lnSpc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No inconsistencies (identical copies)</a:t>
            </a:r>
          </a:p>
          <a:p>
            <a:pPr>
              <a:lnSpc>
                <a:spcPct val="90000"/>
              </a:lnSpc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Reading the local copy yields the most up to date value</a:t>
            </a:r>
          </a:p>
          <a:p>
            <a:pPr>
              <a:lnSpc>
                <a:spcPct val="90000"/>
              </a:lnSpc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Changes are atomic 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A transaction has to update all sites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617" dirty="0"/>
              <a:t>Longer execution time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617" dirty="0"/>
              <a:t>Lower availability</a:t>
            </a:r>
          </a:p>
          <a:p>
            <a:pPr algn="ctr">
              <a:lnSpc>
                <a:spcPct val="90000"/>
              </a:lnSpc>
              <a:spcBef>
                <a:spcPts val="300"/>
              </a:spcBef>
              <a:buNone/>
            </a:pPr>
            <a:endParaRPr lang="en-US" sz="1828" dirty="0">
              <a:solidFill>
                <a:srgbClr val="FF3300"/>
              </a:solidFill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1828" dirty="0">
                <a:solidFill>
                  <a:srgbClr val="FF3300"/>
                </a:solidFill>
              </a:rPr>
              <a:t>Lazy</a:t>
            </a:r>
            <a:endParaRPr lang="en-US" sz="1828" dirty="0"/>
          </a:p>
          <a:p>
            <a:pPr>
              <a:lnSpc>
                <a:spcPct val="90000"/>
              </a:lnSpc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A transaction is always local (good response time)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Data inconsistencies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A local read does not always return the most up-to-date value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Changes to all copies are not guaranteed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Replication is not transparent</a:t>
            </a:r>
          </a:p>
        </p:txBody>
      </p:sp>
      <p:sp>
        <p:nvSpPr>
          <p:cNvPr id="392200" name="Rectangle 8"/>
          <p:cNvSpPr>
            <a:spLocks noGrp="1" noChangeArrowheads="1"/>
          </p:cNvSpPr>
          <p:nvPr>
            <p:ph sz="half" idx="4294967295"/>
          </p:nvPr>
        </p:nvSpPr>
        <p:spPr>
          <a:xfrm>
            <a:off x="4977045" y="1124744"/>
            <a:ext cx="4114354" cy="4953744"/>
          </a:xfrm>
        </p:spPr>
        <p:txBody>
          <a:bodyPr/>
          <a:lstStyle/>
          <a:p>
            <a:pPr algn="ctr">
              <a:spcBef>
                <a:spcPts val="300"/>
              </a:spcBef>
              <a:buNone/>
            </a:pPr>
            <a:r>
              <a:rPr lang="en-US" sz="1828" dirty="0">
                <a:solidFill>
                  <a:srgbClr val="FF3300"/>
                </a:solidFill>
              </a:rPr>
              <a:t>Centralized</a:t>
            </a:r>
            <a:endParaRPr lang="en-US" sz="1828" dirty="0"/>
          </a:p>
          <a:p>
            <a:pPr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No inter-site synchronization is necessary (it takes place at the master)</a:t>
            </a:r>
          </a:p>
          <a:p>
            <a:pPr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There is always one site which has all the updates</a:t>
            </a:r>
          </a:p>
          <a:p>
            <a:pPr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The load at the master can be high </a:t>
            </a:r>
          </a:p>
          <a:p>
            <a:pPr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Reading the local copy may not yield the most up-to-date value</a:t>
            </a:r>
          </a:p>
          <a:p>
            <a:pPr algn="ctr">
              <a:spcBef>
                <a:spcPts val="300"/>
              </a:spcBef>
              <a:buNone/>
            </a:pPr>
            <a:endParaRPr lang="en-US" sz="1828" dirty="0">
              <a:solidFill>
                <a:srgbClr val="FF3300"/>
              </a:solidFill>
            </a:endParaRPr>
          </a:p>
          <a:p>
            <a:pPr algn="ctr">
              <a:spcBef>
                <a:spcPts val="300"/>
              </a:spcBef>
              <a:buNone/>
            </a:pPr>
            <a:r>
              <a:rPr lang="en-US" sz="1828" dirty="0">
                <a:solidFill>
                  <a:srgbClr val="FF3300"/>
                </a:solidFill>
              </a:rPr>
              <a:t>Distributed</a:t>
            </a:r>
            <a:endParaRPr lang="en-US" sz="1828" dirty="0"/>
          </a:p>
          <a:p>
            <a:pPr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Any site can run a transaction</a:t>
            </a:r>
          </a:p>
          <a:p>
            <a:pPr>
              <a:spcBef>
                <a:spcPts val="300"/>
              </a:spcBef>
              <a:buSzTx/>
              <a:buFont typeface="Lucida Grande"/>
              <a:buChar char="+"/>
            </a:pPr>
            <a:r>
              <a:rPr lang="en-US" sz="1828" dirty="0"/>
              <a:t>Load is evenly distributed </a:t>
            </a:r>
          </a:p>
          <a:p>
            <a:pPr>
              <a:spcBef>
                <a:spcPts val="300"/>
              </a:spcBef>
              <a:buSzPct val="105000"/>
              <a:buFont typeface="Century Schoolbook"/>
              <a:buChar char="−"/>
            </a:pPr>
            <a:r>
              <a:rPr lang="en-US" sz="1828" dirty="0"/>
              <a:t>Copies need to be synchronized </a:t>
            </a:r>
          </a:p>
          <a:p>
            <a:pPr>
              <a:spcBef>
                <a:spcPts val="300"/>
              </a:spcBef>
              <a:buSzPct val="105000"/>
              <a:buFont typeface="Century Schoolbook" charset="0"/>
              <a:buChar char="-"/>
            </a:pPr>
            <a:endParaRPr lang="en-US" sz="1828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976FE-3BBB-8C4E-A2C4-7B8B96447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C11C-394A-E441-8A89-30313777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1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Replication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Consistency criteria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Update Management Strategies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Replication Protocols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Replication and Failure Management</a:t>
            </a: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3C06E-FEB4-204E-BC63-857BCDC6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6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Distributed and parallel database design</a:t>
            </a:r>
          </a:p>
          <a:p>
            <a:r>
              <a:rPr lang="en-US" dirty="0">
                <a:cs typeface="Arial" panose="020B0604020202020204" pitchFamily="34" charset="0"/>
              </a:rPr>
              <a:t>Distributed data control</a:t>
            </a:r>
          </a:p>
          <a:p>
            <a:r>
              <a:rPr lang="en-US" dirty="0">
                <a:cs typeface="Arial" panose="020B0604020202020204" pitchFamily="34" charset="0"/>
              </a:rPr>
              <a:t>Distributed Transaction Processing</a:t>
            </a:r>
          </a:p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Replication</a:t>
            </a:r>
          </a:p>
          <a:p>
            <a:r>
              <a:rPr lang="en-US" dirty="0"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cs typeface="Arial" panose="020B0604020202020204" pitchFamily="34" charset="0"/>
              </a:rPr>
              <a:t>Multidatabase</a:t>
            </a:r>
            <a:r>
              <a:rPr lang="en-US" dirty="0">
                <a:cs typeface="Arial" panose="020B0604020202020204" pitchFamily="34" charset="0"/>
              </a:rPr>
              <a:t> Systems</a:t>
            </a:r>
          </a:p>
          <a:p>
            <a:r>
              <a:rPr lang="en-US" dirty="0">
                <a:cs typeface="Arial" panose="020B0604020202020204" pitchFamily="34" charset="0"/>
              </a:rPr>
              <a:t>Parallel 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Peer-to-Peer Data Management</a:t>
            </a:r>
          </a:p>
          <a:p>
            <a:r>
              <a:rPr lang="en-US" dirty="0">
                <a:cs typeface="Arial" panose="020B0604020202020204" pitchFamily="34" charset="0"/>
              </a:rPr>
              <a:t>Big Data Processing</a:t>
            </a:r>
          </a:p>
          <a:p>
            <a:r>
              <a:rPr lang="en-US" dirty="0">
                <a:cs typeface="Arial" panose="020B0604020202020204" pitchFamily="34" charset="0"/>
              </a:rPr>
              <a:t>NoSQL, NewSQL and </a:t>
            </a:r>
            <a:r>
              <a:rPr lang="en-US" dirty="0" err="1">
                <a:cs typeface="Arial" panose="020B0604020202020204" pitchFamily="34" charset="0"/>
              </a:rPr>
              <a:t>Polystores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Web Data Management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CEEC0-FFBC-2A43-A239-934FBAED7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2398567" y="2469473"/>
            <a:ext cx="4853938" cy="3166348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32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Protocols</a:t>
            </a:r>
          </a:p>
        </p:txBody>
      </p:sp>
      <p:sp>
        <p:nvSpPr>
          <p:cNvPr id="393221" name="Line 5"/>
          <p:cNvSpPr>
            <a:spLocks noChangeShapeType="1"/>
          </p:cNvSpPr>
          <p:nvPr/>
        </p:nvSpPr>
        <p:spPr bwMode="auto">
          <a:xfrm>
            <a:off x="4825536" y="2456772"/>
            <a:ext cx="0" cy="3199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1385038" y="3121936"/>
            <a:ext cx="860811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Eager</a:t>
            </a: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1281009" y="4644135"/>
            <a:ext cx="914400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Lazy</a:t>
            </a:r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2881378" y="5758009"/>
            <a:ext cx="1489188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Centralized</a:t>
            </a: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5364375" y="5758009"/>
            <a:ext cx="1396214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Distributed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482282" y="3121936"/>
            <a:ext cx="2226570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Eager centralized 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4934682" y="3121936"/>
            <a:ext cx="2127183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Eager distributed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5015630" y="4644135"/>
            <a:ext cx="2034209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Lazy distributed</a:t>
            </a:r>
          </a:p>
        </p:txBody>
      </p:sp>
      <p:sp>
        <p:nvSpPr>
          <p:cNvPr id="393229" name="Rectangle 13"/>
          <p:cNvSpPr>
            <a:spLocks noChangeArrowheads="1"/>
          </p:cNvSpPr>
          <p:nvPr/>
        </p:nvSpPr>
        <p:spPr bwMode="auto">
          <a:xfrm>
            <a:off x="2594856" y="4644135"/>
            <a:ext cx="2095123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Lazy centralized 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487457" y="1661222"/>
            <a:ext cx="8388513" cy="39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The previous ideas can be combined into 4 different replication protocols:</a:t>
            </a:r>
          </a:p>
        </p:txBody>
      </p:sp>
      <p:cxnSp>
        <p:nvCxnSpPr>
          <p:cNvPr id="3" name="Straight Connector 2"/>
          <p:cNvCxnSpPr>
            <a:stCxn id="393218" idx="1"/>
            <a:endCxn id="393218" idx="3"/>
          </p:cNvCxnSpPr>
          <p:nvPr/>
        </p:nvCxnSpPr>
        <p:spPr bwMode="auto">
          <a:xfrm>
            <a:off x="2398567" y="4052647"/>
            <a:ext cx="4853938" cy="0"/>
          </a:xfrm>
          <a:prstGeom prst="line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>
            <a:stCxn id="393218" idx="1"/>
          </p:cNvCxnSpPr>
          <p:nvPr/>
        </p:nvCxnSpPr>
        <p:spPr bwMode="auto">
          <a:xfrm>
            <a:off x="2391965" y="4087198"/>
            <a:ext cx="642938" cy="642938"/>
          </a:xfrm>
          <a:prstGeom prst="line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393218" idx="1"/>
            <a:endCxn id="393218" idx="3"/>
          </p:cNvCxnSpPr>
          <p:nvPr/>
        </p:nvCxnSpPr>
        <p:spPr bwMode="auto">
          <a:xfrm>
            <a:off x="2398567" y="4052647"/>
            <a:ext cx="4853938" cy="0"/>
          </a:xfrm>
          <a:prstGeom prst="line">
            <a:avLst/>
          </a:prstGeom>
          <a:solidFill>
            <a:srgbClr val="6682AA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7748-056E-474C-9504-24376A00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19639-2130-4C47-BBDA-78E44B24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1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Centralized Protocols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Design parameters: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Distribution of master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Single master: one master for all data items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Primary copy: different masters for different (sets of) data items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Level of transparency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Limited: applications and users need to know who the master is</a:t>
            </a:r>
          </a:p>
          <a:p>
            <a:pPr lvl="3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Update transactions are submitted directly to the master</a:t>
            </a:r>
          </a:p>
          <a:p>
            <a:pPr lvl="3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Reads can occur on slaves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Full: applications and users can submit anywhere, and the operations will be forwarded to the master</a:t>
            </a:r>
          </a:p>
          <a:p>
            <a:pPr lvl="3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Operation-based forwarding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Four alternative implementation architectures, only three are meaningful: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Single master, limited transparency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Single master, full transparency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Primary copy, full transparency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D920EF-E535-8F4B-B719-6F335040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BFA0-D506-C648-9619-EFE91B535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1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19256" cy="1139825"/>
          </a:xfrm>
        </p:spPr>
        <p:txBody>
          <a:bodyPr/>
          <a:lstStyle/>
          <a:p>
            <a:r>
              <a:rPr lang="en-US" dirty="0"/>
              <a:t>Eager Single Master/Limited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01" y="1598327"/>
            <a:ext cx="8643938" cy="279265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Applications submit </a:t>
            </a:r>
            <a:r>
              <a:rPr lang="en-US" sz="1800" dirty="0">
                <a:solidFill>
                  <a:srgbClr val="0432FF"/>
                </a:solidFill>
              </a:rPr>
              <a:t>update transactions</a:t>
            </a:r>
            <a:r>
              <a:rPr lang="en-US" sz="1800" dirty="0"/>
              <a:t> directly to the master</a:t>
            </a:r>
          </a:p>
          <a:p>
            <a:pPr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Master: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600" dirty="0"/>
              <a:t>Upon read: read locally and return to user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600" dirty="0"/>
              <a:t>Upon write: write locally, multicast write to other replicas (in FFO timestamps order)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600" dirty="0"/>
              <a:t>Upon commit request: run 2PC coordinator to ensure that all have really installed the changes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600" dirty="0"/>
              <a:t>Upon abort: abort and inform other sites about abort</a:t>
            </a:r>
          </a:p>
          <a:p>
            <a:pPr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Slaves install writes that arrive from the master</a:t>
            </a:r>
          </a:p>
          <a:p>
            <a:pPr marL="0" indent="0">
              <a:lnSpc>
                <a:spcPct val="90000"/>
              </a:lnSpc>
              <a:spcBef>
                <a:spcPts val="422"/>
              </a:spcBef>
              <a:buNone/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90EA-D9D5-7F4E-B3A5-A0D1FA5A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7712-87A1-FA48-B9B9-6EFAC687E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E698E-7BA6-0945-B399-C440FFFE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33056"/>
            <a:ext cx="5128376" cy="22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Single Master/Limited Transparency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01" y="1628800"/>
            <a:ext cx="8643938" cy="253950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22"/>
              </a:spcBef>
            </a:pPr>
            <a:r>
              <a:rPr lang="en-US" sz="2000" dirty="0"/>
              <a:t>Applications submit </a:t>
            </a:r>
            <a:r>
              <a:rPr lang="en-US" sz="2000" dirty="0">
                <a:solidFill>
                  <a:srgbClr val="0432FF"/>
                </a:solidFill>
              </a:rPr>
              <a:t>read transactions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directly to an appropriate slave</a:t>
            </a:r>
          </a:p>
          <a:p>
            <a:pPr>
              <a:lnSpc>
                <a:spcPct val="90000"/>
              </a:lnSpc>
              <a:spcBef>
                <a:spcPts val="422"/>
              </a:spcBef>
            </a:pPr>
            <a:r>
              <a:rPr lang="en-US" sz="2000" dirty="0"/>
              <a:t>Slave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Upon read: read locally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Upon write from master copy: execute conflicting writes in the proper order (FIFO or timestamp)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Upon write from client: refuse (abort transaction; there is error)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Upon commit request from read-only: commit locally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r>
              <a:rPr lang="en-US" sz="1800" dirty="0"/>
              <a:t>Participant of 2PC for update transaction running on primary</a:t>
            </a:r>
          </a:p>
          <a:p>
            <a:pPr lvl="1">
              <a:lnSpc>
                <a:spcPct val="90000"/>
              </a:lnSpc>
              <a:spcBef>
                <a:spcPts val="422"/>
              </a:spcBef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E719-B9E7-8643-A5F8-31F1A11B0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8E4E6-E085-7F4B-94EF-1B475D07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33056"/>
            <a:ext cx="5128376" cy="22792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597F-BF69-1949-8621-D44173AB8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r>
              <a:rPr lang="en-US" dirty="0"/>
              <a:t>Eager Single Master/Full Transparency</a:t>
            </a:r>
          </a:p>
        </p:txBody>
      </p:sp>
      <p:sp>
        <p:nvSpPr>
          <p:cNvPr id="559109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41101" y="2061730"/>
            <a:ext cx="4268391" cy="4044464"/>
          </a:xfrm>
        </p:spPr>
        <p:txBody>
          <a:bodyPr/>
          <a:lstStyle/>
          <a:p>
            <a:pPr marL="380980" indent="-380980" algn="ctr">
              <a:buNone/>
            </a:pPr>
            <a:r>
              <a:rPr lang="en-US" sz="1800" u="sng" dirty="0"/>
              <a:t>Coordinating TM</a:t>
            </a:r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-US" sz="1800" dirty="0"/>
              <a:t>Send </a:t>
            </a:r>
            <a:r>
              <a:rPr lang="en-US" sz="1800" i="1" dirty="0" err="1"/>
              <a:t>op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to the master site</a:t>
            </a:r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endParaRPr lang="en-US" sz="1800" dirty="0"/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endParaRPr lang="en-US" sz="1800" dirty="0"/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-US" sz="1800" dirty="0"/>
              <a:t>Send </a:t>
            </a:r>
            <a:r>
              <a:rPr lang="en-US" sz="1800" i="1" dirty="0" err="1"/>
              <a:t>Read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to any site that has </a:t>
            </a:r>
            <a:r>
              <a:rPr lang="en-US" sz="1800" i="1" dirty="0" err="1"/>
              <a:t>x</a:t>
            </a:r>
            <a:endParaRPr lang="en-US" sz="1800" i="1" dirty="0"/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endParaRPr lang="en-US" sz="1800" i="1" dirty="0"/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endParaRPr lang="en-US" sz="1800" i="1" dirty="0"/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-US" sz="1800" dirty="0"/>
              <a:t>Send </a:t>
            </a:r>
            <a:r>
              <a:rPr lang="en-US" sz="1800" i="1" dirty="0" err="1"/>
              <a:t>Write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to all the slaves where a copy of </a:t>
            </a:r>
            <a:r>
              <a:rPr lang="en-US" sz="1800" i="1" dirty="0" err="1"/>
              <a:t>x</a:t>
            </a:r>
            <a:r>
              <a:rPr lang="en-US" sz="1800" dirty="0"/>
              <a:t> exists</a:t>
            </a:r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-US" sz="1800" dirty="0"/>
              <a:t>When Commit arrives, act as coordinator for 2PC</a:t>
            </a:r>
          </a:p>
        </p:txBody>
      </p:sp>
      <p:sp>
        <p:nvSpPr>
          <p:cNvPr id="559110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16648" y="2061730"/>
            <a:ext cx="4268391" cy="4044464"/>
          </a:xfrm>
        </p:spPr>
        <p:txBody>
          <a:bodyPr/>
          <a:lstStyle/>
          <a:p>
            <a:pPr marL="380980" indent="-380980" algn="ctr">
              <a:buNone/>
            </a:pPr>
            <a:r>
              <a:rPr lang="en-US" sz="1800" u="sng" dirty="0"/>
              <a:t>Master Site</a:t>
            </a:r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r>
              <a:rPr lang="en-US" sz="1800" dirty="0"/>
              <a:t>If </a:t>
            </a:r>
            <a:r>
              <a:rPr lang="en-US" sz="1800" i="1" dirty="0" err="1"/>
              <a:t>op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= </a:t>
            </a:r>
            <a:r>
              <a:rPr lang="en-US" sz="1800" i="1" dirty="0" err="1"/>
              <a:t>Read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): set read lock on </a:t>
            </a:r>
            <a:r>
              <a:rPr lang="en-US" sz="1800" i="1" dirty="0" err="1"/>
              <a:t>x</a:t>
            </a:r>
            <a:r>
              <a:rPr lang="en-US" sz="1800" dirty="0"/>
              <a:t> and send “lock granted” </a:t>
            </a:r>
            <a:r>
              <a:rPr lang="en-US" sz="1800" dirty="0" err="1"/>
              <a:t>msg</a:t>
            </a:r>
            <a:r>
              <a:rPr lang="en-US" sz="1800" dirty="0"/>
              <a:t> to the coordinating TM</a:t>
            </a:r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r>
              <a:rPr lang="en-US" sz="1800" dirty="0"/>
              <a:t>If </a:t>
            </a:r>
            <a:r>
              <a:rPr lang="en-US" sz="1800" i="1" dirty="0" err="1"/>
              <a:t>op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= </a:t>
            </a:r>
            <a:r>
              <a:rPr lang="en-US" sz="1800" i="1" dirty="0" err="1"/>
              <a:t>Write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</a:t>
            </a:r>
          </a:p>
          <a:p>
            <a:pPr marL="800059" lvl="1" indent="-342882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r>
              <a:rPr lang="en-US" sz="1800" dirty="0"/>
              <a:t>Set write lock on </a:t>
            </a:r>
            <a:r>
              <a:rPr lang="en-US" sz="1800" i="1" dirty="0" err="1"/>
              <a:t>x</a:t>
            </a:r>
            <a:endParaRPr lang="en-US" sz="1800" i="1" dirty="0"/>
          </a:p>
          <a:p>
            <a:pPr marL="800059" lvl="1" indent="-342882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r>
              <a:rPr lang="en-US" sz="1800" dirty="0"/>
              <a:t>Update local copy of </a:t>
            </a:r>
            <a:r>
              <a:rPr lang="en-US" sz="1800" i="1" dirty="0" err="1"/>
              <a:t>x</a:t>
            </a:r>
            <a:endParaRPr lang="en-US" sz="1800" i="1" dirty="0"/>
          </a:p>
          <a:p>
            <a:pPr marL="800059" lvl="1" indent="-342882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r>
              <a:rPr lang="en-US" sz="1800" dirty="0"/>
              <a:t>Inform coordinating TM</a:t>
            </a:r>
          </a:p>
          <a:p>
            <a:pPr marL="800059" lvl="1" indent="-342882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endParaRPr lang="en-US" sz="1800" dirty="0"/>
          </a:p>
          <a:p>
            <a:pPr marL="800059" lvl="1" indent="-342882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endParaRPr lang="en-US" sz="1800" dirty="0"/>
          </a:p>
          <a:p>
            <a:pPr marL="800059" lvl="1" indent="-342882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endParaRPr lang="en-US" sz="1800" dirty="0"/>
          </a:p>
          <a:p>
            <a:pPr marL="380980" indent="-380980">
              <a:buClr>
                <a:schemeClr val="accent6">
                  <a:lumMod val="50000"/>
                </a:schemeClr>
              </a:buClr>
              <a:buSzPct val="90000"/>
              <a:buFont typeface="Wingdings" charset="2"/>
              <a:buAutoNum type="arabicPeriod"/>
            </a:pPr>
            <a:r>
              <a:rPr lang="en-US" sz="1800" dirty="0"/>
              <a:t>Act as participant in 2PC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388991" y="1231392"/>
            <a:ext cx="8455314" cy="7594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150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Applications submit all transactions to the Transaction Manager at their own sites (Coordinating TM)</a:t>
            </a:r>
          </a:p>
        </p:txBody>
      </p:sp>
      <p:sp>
        <p:nvSpPr>
          <p:cNvPr id="559112" name="Line 8"/>
          <p:cNvSpPr>
            <a:spLocks noChangeShapeType="1"/>
          </p:cNvSpPr>
          <p:nvPr/>
        </p:nvSpPr>
        <p:spPr bwMode="auto">
          <a:xfrm flipH="1">
            <a:off x="2843807" y="3142477"/>
            <a:ext cx="2203703" cy="35511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559113" name="Line 9"/>
          <p:cNvSpPr>
            <a:spLocks noChangeShapeType="1"/>
          </p:cNvSpPr>
          <p:nvPr/>
        </p:nvSpPr>
        <p:spPr bwMode="auto">
          <a:xfrm flipH="1">
            <a:off x="3851920" y="4466831"/>
            <a:ext cx="1126540" cy="11150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3755419" y="5222428"/>
            <a:ext cx="879091" cy="58283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559115" name="Line 11"/>
          <p:cNvSpPr>
            <a:spLocks noChangeShapeType="1"/>
          </p:cNvSpPr>
          <p:nvPr/>
        </p:nvSpPr>
        <p:spPr bwMode="auto">
          <a:xfrm>
            <a:off x="3851920" y="2629363"/>
            <a:ext cx="684784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3863173" y="2629363"/>
            <a:ext cx="823890" cy="86822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DD25F-F88E-504A-A070-78B05CB68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71BB-118A-9E4C-B08B-8FE12AFF2A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634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Primary Copy/Full Transparency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idx="1"/>
          </p:nvPr>
        </p:nvSpPr>
        <p:spPr>
          <a:xfrm>
            <a:off x="241101" y="1699589"/>
            <a:ext cx="8643938" cy="14859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Applications submit transactions directly to their local TMs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Local TM: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Forward each operation to the primary copy of the data item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Upon granting of locks, submit Read to any slave, Write to all slaves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Coordinate 2PC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194CE8-32D4-174B-A5CB-2E26726BF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F6EE6-1E73-0243-A840-2570AB576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475FB-2C47-1A4A-8F9E-E41B8124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3400366"/>
            <a:ext cx="4994787" cy="24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54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Primary Copy/Full Transparency (cont’d)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165014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Primary copy site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Read(</a:t>
            </a:r>
            <a:r>
              <a:rPr lang="en-US" sz="1800" i="1" dirty="0"/>
              <a:t>x</a:t>
            </a:r>
            <a:r>
              <a:rPr lang="en-US" sz="1800" dirty="0"/>
              <a:t>): lock </a:t>
            </a:r>
            <a:r>
              <a:rPr lang="en-US" sz="1800" i="1" dirty="0" err="1"/>
              <a:t>x</a:t>
            </a:r>
            <a:r>
              <a:rPr lang="en-US" sz="1800" dirty="0" err="1"/>
              <a:t>and</a:t>
            </a:r>
            <a:r>
              <a:rPr lang="en-US" sz="1800" dirty="0"/>
              <a:t> reply to TM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Write(</a:t>
            </a:r>
            <a:r>
              <a:rPr lang="en-US" sz="1800" i="1" dirty="0"/>
              <a:t>x</a:t>
            </a:r>
            <a:r>
              <a:rPr lang="en-US" sz="1800" dirty="0"/>
              <a:t>): lock </a:t>
            </a:r>
            <a:r>
              <a:rPr lang="en-US" sz="1800" i="1" dirty="0"/>
              <a:t>x</a:t>
            </a:r>
            <a:r>
              <a:rPr lang="en-US" sz="1800" dirty="0"/>
              <a:t>, perform update, inform TM</a:t>
            </a:r>
          </a:p>
          <a:p>
            <a:pPr lvl="1">
              <a:lnSpc>
                <a:spcPct val="80000"/>
              </a:lnSpc>
              <a:spcBef>
                <a:spcPts val="422"/>
              </a:spcBef>
            </a:pPr>
            <a:r>
              <a:rPr lang="en-US" sz="1800" dirty="0"/>
              <a:t>Participate in 2PC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Slaves: as before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0CFD-B92D-1740-9949-D246185FC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6C37-01F8-6B4C-A265-AEA98E85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CF3A5-8081-1049-8A2F-96DD0109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3400366"/>
            <a:ext cx="4994787" cy="24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Distributed Protocol</a:t>
            </a:r>
          </a:p>
        </p:txBody>
      </p:sp>
      <p:sp>
        <p:nvSpPr>
          <p:cNvPr id="550917" name="Rectangle 5"/>
          <p:cNvSpPr>
            <a:spLocks noGrp="1" noChangeArrowheads="1"/>
          </p:cNvSpPr>
          <p:nvPr>
            <p:ph idx="1"/>
          </p:nvPr>
        </p:nvSpPr>
        <p:spPr>
          <a:xfrm>
            <a:off x="241101" y="1656928"/>
            <a:ext cx="8643938" cy="218508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422"/>
              </a:spcBef>
            </a:pPr>
            <a:r>
              <a:rPr lang="en-US" sz="2000" dirty="0"/>
              <a:t>Updates originate at any copy</a:t>
            </a:r>
          </a:p>
          <a:p>
            <a:pPr lvl="1">
              <a:lnSpc>
                <a:spcPct val="80000"/>
              </a:lnSpc>
              <a:spcBef>
                <a:spcPts val="422"/>
              </a:spcBef>
            </a:pPr>
            <a:r>
              <a:rPr lang="en-US" sz="1800" dirty="0"/>
              <a:t>Each sites uses 2 phase locking.</a:t>
            </a:r>
          </a:p>
          <a:p>
            <a:pPr lvl="1">
              <a:lnSpc>
                <a:spcPct val="80000"/>
              </a:lnSpc>
              <a:spcBef>
                <a:spcPts val="422"/>
              </a:spcBef>
            </a:pPr>
            <a:r>
              <a:rPr lang="en-US" sz="1800" dirty="0"/>
              <a:t>Read operations are performed locally.</a:t>
            </a:r>
          </a:p>
          <a:p>
            <a:pPr lvl="1">
              <a:lnSpc>
                <a:spcPct val="80000"/>
              </a:lnSpc>
              <a:spcBef>
                <a:spcPts val="422"/>
              </a:spcBef>
            </a:pPr>
            <a:r>
              <a:rPr lang="en-US" sz="1800" dirty="0"/>
              <a:t>Write operations are performed at all sites (using a distributed locking protocol).</a:t>
            </a:r>
          </a:p>
          <a:p>
            <a:pPr lvl="1">
              <a:lnSpc>
                <a:spcPct val="80000"/>
              </a:lnSpc>
              <a:spcBef>
                <a:spcPts val="422"/>
              </a:spcBef>
            </a:pPr>
            <a:r>
              <a:rPr lang="en-US" sz="1800" dirty="0"/>
              <a:t>Coordinate 2PC</a:t>
            </a:r>
          </a:p>
          <a:p>
            <a:pPr>
              <a:lnSpc>
                <a:spcPct val="80000"/>
              </a:lnSpc>
              <a:spcBef>
                <a:spcPts val="422"/>
              </a:spcBef>
            </a:pPr>
            <a:r>
              <a:rPr lang="en-US" sz="2000" dirty="0"/>
              <a:t>Slaves:</a:t>
            </a:r>
          </a:p>
          <a:p>
            <a:pPr lvl="1">
              <a:lnSpc>
                <a:spcPct val="80000"/>
              </a:lnSpc>
              <a:spcBef>
                <a:spcPts val="422"/>
              </a:spcBef>
            </a:pPr>
            <a:r>
              <a:rPr lang="en-US" sz="1800" dirty="0"/>
              <a:t>As before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1825E-B8EB-4046-B455-B6D5A19C3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50C1-5595-FF41-B2D7-E5DC45930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ADA65-ADAD-454C-BC50-DC22A09F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813458"/>
            <a:ext cx="6088520" cy="22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Distributed Protocol (cont’d)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Critical issue: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Concurrent Writes initiated at different master sites are executed in the same order at each slave site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Local histories are serializable (this is easy)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Advantages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Simple and easy to implement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Disadvantage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Very high communication overhead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sz="1600" i="1" dirty="0"/>
              <a:t>n</a:t>
            </a:r>
            <a:r>
              <a:rPr lang="en-US" sz="1600" dirty="0"/>
              <a:t> replicas; </a:t>
            </a:r>
            <a:r>
              <a:rPr lang="en-US" sz="1600" i="1" dirty="0"/>
              <a:t>m</a:t>
            </a:r>
            <a:r>
              <a:rPr lang="en-US" sz="1600" dirty="0"/>
              <a:t> update operations in each transaction: </a:t>
            </a:r>
            <a:r>
              <a:rPr lang="en-US" sz="1600" i="1" dirty="0"/>
              <a:t>n</a:t>
            </a:r>
            <a:r>
              <a:rPr lang="en-US" sz="1600" dirty="0">
                <a:sym typeface="Symbol" charset="2"/>
              </a:rPr>
              <a:t>*</a:t>
            </a:r>
            <a:r>
              <a:rPr lang="en-US" sz="1600" i="1" dirty="0"/>
              <a:t>m </a:t>
            </a:r>
            <a:r>
              <a:rPr lang="en-US" sz="1600" dirty="0"/>
              <a:t>messages (assume no multicasting)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For throughput of </a:t>
            </a:r>
            <a:r>
              <a:rPr lang="en-US" sz="1600" i="1" dirty="0"/>
              <a:t>k </a:t>
            </a:r>
            <a:r>
              <a:rPr lang="en-US" sz="1600" dirty="0" err="1"/>
              <a:t>tps</a:t>
            </a:r>
            <a:r>
              <a:rPr lang="en-US" sz="1600" dirty="0"/>
              <a:t>: </a:t>
            </a:r>
            <a:r>
              <a:rPr lang="en-US" sz="1600" i="1" dirty="0"/>
              <a:t>k</a:t>
            </a:r>
            <a:r>
              <a:rPr lang="en-US" sz="1600" dirty="0">
                <a:sym typeface="Symbol" charset="2"/>
              </a:rPr>
              <a:t>* </a:t>
            </a:r>
            <a:r>
              <a:rPr lang="en-US" sz="1600" i="1" dirty="0"/>
              <a:t>n</a:t>
            </a:r>
            <a:r>
              <a:rPr lang="en-US" sz="1600" dirty="0">
                <a:sym typeface="Symbol" charset="2"/>
              </a:rPr>
              <a:t>*</a:t>
            </a:r>
            <a:r>
              <a:rPr lang="en-US" sz="1600" i="1" dirty="0"/>
              <a:t>m</a:t>
            </a:r>
            <a:r>
              <a:rPr lang="en-US" sz="1600" dirty="0"/>
              <a:t> messages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Alternative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Use group communication + deferred update to slaves to reduce messages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E43F1-56BC-7D4B-82AF-41DC8949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06299-4DFD-DF4D-AC83-154C3EAC4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65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 Master/Limited Transparency</a:t>
            </a:r>
          </a:p>
        </p:txBody>
      </p:sp>
      <p:sp>
        <p:nvSpPr>
          <p:cNvPr id="551943" name="Rectangle 7"/>
          <p:cNvSpPr>
            <a:spLocks noGrp="1" noChangeArrowheads="1"/>
          </p:cNvSpPr>
          <p:nvPr>
            <p:ph idx="1"/>
          </p:nvPr>
        </p:nvSpPr>
        <p:spPr>
          <a:xfrm>
            <a:off x="241101" y="1606297"/>
            <a:ext cx="8643938" cy="2438241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000" dirty="0"/>
              <a:t>Update transactions submitted to master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000" dirty="0"/>
              <a:t>Master: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Upon read: read locally and return to user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Upon write: write locally and return to user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Upon commit/abort: terminate locally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Sometime after commit: multicast updates to slaves (in order)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000" dirty="0"/>
              <a:t>Slaves: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Upon read: read locally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Refresh transactions: install updates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1CBBA-C6F7-8F44-809E-5BC8EEAA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7D8C0-725C-984D-83F5-9EE5D7C68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94C0B-C357-7B42-BBC8-1CF8E009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44538"/>
            <a:ext cx="5034514" cy="21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Replication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Consistency criteria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Update Management Strategies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Replication Protocols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Replication and Failure Management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824DA-37B9-A74D-A53E-DE94CC5D8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8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Primary Copy/Limited Transparency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61630"/>
            <a:ext cx="8229600" cy="175679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US" sz="2000" dirty="0"/>
              <a:t>There are multiple masters; each master execution is similar to lazy single master in the way it handles transactions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US" sz="2000" dirty="0"/>
              <a:t>Slave execution complicated: refresh transactions from multiple masters and need to be ordered properly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20CA1-2EDE-9642-B2E1-27301A11E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E863-DA58-DF40-A667-DE61F1CA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2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Primary Copy/Limited Transparency – Slaves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Assign system-wide unique timestamps to refresh transactions and execute them in timestamp order</a:t>
            </a:r>
          </a:p>
          <a:p>
            <a:pPr lvl="1"/>
            <a:r>
              <a:rPr lang="en-US" sz="1800" dirty="0"/>
              <a:t>May cause too many aborts</a:t>
            </a:r>
          </a:p>
          <a:p>
            <a:r>
              <a:rPr lang="en-US" sz="2000" dirty="0"/>
              <a:t>Replication graph</a:t>
            </a:r>
          </a:p>
          <a:p>
            <a:pPr lvl="1"/>
            <a:r>
              <a:rPr lang="en-US" sz="1800" dirty="0"/>
              <a:t>Similar to serialization graph, but nodes are transactions (</a:t>
            </a:r>
            <a:r>
              <a:rPr lang="en-US" sz="1800" i="1" dirty="0"/>
              <a:t>T</a:t>
            </a:r>
            <a:r>
              <a:rPr lang="en-US" sz="1800" dirty="0"/>
              <a:t>) + sites (</a:t>
            </a:r>
            <a:r>
              <a:rPr lang="en-US" sz="1800" i="1" dirty="0"/>
              <a:t>S</a:t>
            </a:r>
            <a:r>
              <a:rPr lang="en-US" sz="1800" dirty="0"/>
              <a:t>); edge </a:t>
            </a:r>
            <a:r>
              <a:rPr lang="en-US" sz="1800" dirty="0">
                <a:sym typeface="Symbol" charset="2"/>
              </a:rPr>
              <a:t>〈</a:t>
            </a:r>
            <a:r>
              <a:rPr lang="en-US" sz="1800" i="1" dirty="0" err="1">
                <a:sym typeface="Symbol" charset="2"/>
              </a:rPr>
              <a:t>T</a:t>
            </a:r>
            <a:r>
              <a:rPr lang="en-US" sz="1800" i="1" baseline="-25000" dirty="0" err="1">
                <a:sym typeface="Symbol" charset="2"/>
              </a:rPr>
              <a:t>i</a:t>
            </a:r>
            <a:r>
              <a:rPr lang="en-US" sz="1800" dirty="0" err="1">
                <a:sym typeface="Symbol" charset="2"/>
              </a:rPr>
              <a:t>,</a:t>
            </a:r>
            <a:r>
              <a:rPr lang="en-US" sz="1800" i="1" dirty="0" err="1">
                <a:sym typeface="Symbol" charset="2"/>
              </a:rPr>
              <a:t>S</a:t>
            </a:r>
            <a:r>
              <a:rPr lang="en-US" sz="1800" i="1" baseline="-25000" dirty="0" err="1">
                <a:sym typeface="Symbol" charset="2"/>
              </a:rPr>
              <a:t>j</a:t>
            </a:r>
            <a:r>
              <a:rPr lang="en-US" sz="1800" dirty="0" err="1">
                <a:sym typeface="Symbol" charset="2"/>
              </a:rPr>
              <a:t>〉exists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iff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T</a:t>
            </a:r>
            <a:r>
              <a:rPr lang="en-US" sz="1800" i="1" baseline="-25000" dirty="0">
                <a:solidFill>
                  <a:schemeClr val="tx2"/>
                </a:solidFill>
                <a:sym typeface="Symbol" charset="2"/>
              </a:rPr>
              <a:t>i</a:t>
            </a:r>
            <a:r>
              <a:rPr lang="en-US" sz="1800" i="1" baseline="-25000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performs a Write(</a:t>
            </a:r>
            <a:r>
              <a:rPr lang="en-US" sz="1800" i="1" dirty="0">
                <a:sym typeface="Symbol" charset="2"/>
              </a:rPr>
              <a:t>x</a:t>
            </a:r>
            <a:r>
              <a:rPr lang="en-US" sz="1800" dirty="0">
                <a:sym typeface="Symbol" charset="2"/>
              </a:rPr>
              <a:t>) and </a:t>
            </a:r>
            <a:r>
              <a:rPr lang="en-US" sz="1800" i="1" dirty="0">
                <a:sym typeface="Symbol" charset="2"/>
              </a:rPr>
              <a:t>x</a:t>
            </a:r>
            <a:r>
              <a:rPr lang="en-US" sz="1800" dirty="0">
                <a:sym typeface="Symbol" charset="2"/>
              </a:rPr>
              <a:t> is stored in </a:t>
            </a:r>
            <a:r>
              <a:rPr lang="en-US" sz="1800" i="1" dirty="0" err="1">
                <a:sym typeface="Symbol" charset="2"/>
              </a:rPr>
              <a:t>S</a:t>
            </a:r>
            <a:r>
              <a:rPr lang="en-US" sz="1800" i="1" baseline="-25000" dirty="0" err="1">
                <a:sym typeface="Symbol" charset="2"/>
              </a:rPr>
              <a:t>j</a:t>
            </a:r>
            <a:endParaRPr lang="en-US" sz="1800" i="1" baseline="-25000" dirty="0">
              <a:sym typeface="Symbol" charset="2"/>
            </a:endParaRPr>
          </a:p>
          <a:p>
            <a:pPr lvl="1"/>
            <a:r>
              <a:rPr lang="en-US" sz="1800" dirty="0"/>
              <a:t>For each operation (</a:t>
            </a:r>
            <a:r>
              <a:rPr lang="en-US" sz="1800" i="1" dirty="0" err="1"/>
              <a:t>op</a:t>
            </a:r>
            <a:r>
              <a:rPr lang="en-US" sz="1800" i="1" baseline="-25000" dirty="0" err="1"/>
              <a:t>k</a:t>
            </a:r>
            <a:r>
              <a:rPr lang="en-US" sz="1800" dirty="0"/>
              <a:t>), enter the appropriate nodes 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k</a:t>
            </a:r>
            <a:r>
              <a:rPr lang="en-US" sz="1800" dirty="0"/>
              <a:t>) and edges; if graph has no cycles, no problem</a:t>
            </a:r>
          </a:p>
          <a:p>
            <a:pPr lvl="1"/>
            <a:r>
              <a:rPr lang="en-US" sz="1800" dirty="0"/>
              <a:t>If cycle exists and the transactions in the cycle have been committed at their masters, but their refresh transactions have not yet committed at slaves, abort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k</a:t>
            </a:r>
            <a:r>
              <a:rPr lang="en-US" sz="1800" dirty="0"/>
              <a:t>; if they have not yet committed at their masters,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k</a:t>
            </a:r>
            <a:r>
              <a:rPr lang="en-US" sz="1800" dirty="0"/>
              <a:t>waits.</a:t>
            </a:r>
          </a:p>
          <a:p>
            <a:r>
              <a:rPr lang="en-US" sz="2000" dirty="0"/>
              <a:t>Use group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76EBB-080A-4642-9EB6-01CEBADEB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1D9E2-295F-134B-BBD4-FBC9E9E6E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96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 Master/Full Transparency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2074" tIns="46037" rIns="92074" bIns="46037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This is very tricky</a:t>
            </a:r>
          </a:p>
          <a:p>
            <a:pPr lvl="1"/>
            <a:r>
              <a:rPr lang="en-US" dirty="0"/>
              <a:t>Forwarding operations to a master and then getting refresh transactions cause difficulties</a:t>
            </a:r>
          </a:p>
          <a:p>
            <a:r>
              <a:rPr lang="en-US" dirty="0"/>
              <a:t>Two problems:</a:t>
            </a:r>
          </a:p>
          <a:p>
            <a:pPr lvl="1"/>
            <a:r>
              <a:rPr lang="en-US" dirty="0"/>
              <a:t>Violation of 1SR behavior</a:t>
            </a:r>
          </a:p>
          <a:p>
            <a:pPr lvl="1"/>
            <a:r>
              <a:rPr lang="en-US" dirty="0"/>
              <a:t>A transaction may not see its own reads</a:t>
            </a:r>
          </a:p>
          <a:p>
            <a:r>
              <a:rPr lang="en-US" dirty="0"/>
              <a:t>Problem arises in primary copy/full transparency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E55ED-6630-9C42-8EB1-8DE9DD0F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12EA2-9DD1-AA41-AD0F-BEFF3084A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07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724073" y="1606297"/>
            <a:ext cx="3631903" cy="1474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tabLst>
                <a:tab pos="457177" algn="l"/>
                <a:tab pos="2114442" algn="l"/>
                <a:tab pos="2514471" algn="l"/>
                <a:tab pos="4114590" algn="l"/>
                <a:tab pos="4514619" algn="l"/>
              </a:tabLst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Site M (Master) holds x, y;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SiteB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holds slave copies of x, y</a:t>
            </a:r>
          </a:p>
          <a:p>
            <a:pPr>
              <a:tabLst>
                <a:tab pos="457177" algn="l"/>
                <a:tab pos="2114442" algn="l"/>
                <a:tab pos="2514471" algn="l"/>
                <a:tab pos="4114590" algn="l"/>
                <a:tab pos="4514619" algn="l"/>
              </a:tabLst>
            </a:pPr>
            <a:r>
              <a:rPr lang="en-US" sz="1800" i="1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:	Read(</a:t>
            </a:r>
            <a:r>
              <a:rPr lang="en-US" sz="1800" i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), Write(</a:t>
            </a:r>
            <a:r>
              <a:rPr lang="en-US" sz="1800" i="1" dirty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), Commit 	</a:t>
            </a:r>
          </a:p>
          <a:p>
            <a:pPr>
              <a:tabLst>
                <a:tab pos="457177" algn="l"/>
                <a:tab pos="2114442" algn="l"/>
                <a:tab pos="2514471" algn="l"/>
                <a:tab pos="4114590" algn="l"/>
                <a:tab pos="4514619" algn="l"/>
              </a:tabLst>
            </a:pPr>
            <a:r>
              <a:rPr lang="en-US" sz="1800" i="1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8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:	Read(</a:t>
            </a:r>
            <a:r>
              <a:rPr lang="en-US" sz="1800" i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), Write(</a:t>
            </a:r>
            <a:r>
              <a:rPr lang="en-US" sz="1800" i="1" dirty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), Commit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36270"/>
            <a:ext cx="4824536" cy="5252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B5742-A979-0A40-8735-386952963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EE549-EF88-4D41-808E-CF3559062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F47E7-E52C-D64A-AD1F-3B5E1425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60648"/>
            <a:ext cx="32893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1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marL="457177" indent="-457177">
              <a:spcBef>
                <a:spcPts val="300"/>
              </a:spcBef>
            </a:pPr>
            <a:r>
              <a:rPr lang="en-US" dirty="0"/>
              <a:t>Master site</a:t>
            </a:r>
            <a:r>
              <a:rPr lang="en-US" i="1" dirty="0"/>
              <a:t> M </a:t>
            </a:r>
            <a:r>
              <a:rPr lang="en-US" dirty="0"/>
              <a:t>holds </a:t>
            </a:r>
            <a:r>
              <a:rPr lang="en-US" i="1" dirty="0" err="1"/>
              <a:t>x</a:t>
            </a:r>
            <a:r>
              <a:rPr lang="en-US" dirty="0"/>
              <a:t>, site </a:t>
            </a:r>
            <a:r>
              <a:rPr lang="en-US" i="1" dirty="0"/>
              <a:t>C</a:t>
            </a:r>
            <a:r>
              <a:rPr lang="en-US" dirty="0"/>
              <a:t> holds slave copy of </a:t>
            </a:r>
            <a:r>
              <a:rPr lang="en-US" i="1" dirty="0" err="1"/>
              <a:t>x</a:t>
            </a:r>
            <a:endParaRPr lang="en-US" i="1" dirty="0"/>
          </a:p>
          <a:p>
            <a:pPr marL="457177" indent="-457177">
              <a:spcBef>
                <a:spcPts val="300"/>
              </a:spcBef>
            </a:pP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: Write(</a:t>
            </a:r>
            <a:r>
              <a:rPr lang="en-US" i="1" dirty="0"/>
              <a:t>x</a:t>
            </a:r>
            <a:r>
              <a:rPr lang="en-US" dirty="0"/>
              <a:t>), Read(</a:t>
            </a:r>
            <a:r>
              <a:rPr lang="en-US" i="1" dirty="0"/>
              <a:t>x</a:t>
            </a:r>
            <a:r>
              <a:rPr lang="en-US" dirty="0"/>
              <a:t>), Commit</a:t>
            </a:r>
          </a:p>
          <a:p>
            <a:pPr marL="457177" indent="-457177">
              <a:spcBef>
                <a:spcPts val="300"/>
              </a:spcBef>
            </a:pPr>
            <a:r>
              <a:rPr lang="en-US" dirty="0"/>
              <a:t>Sequence of execution</a:t>
            </a:r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submitted at </a:t>
            </a:r>
            <a:r>
              <a:rPr lang="en-US" i="1" dirty="0"/>
              <a:t>C</a:t>
            </a:r>
            <a:r>
              <a:rPr lang="en-US" dirty="0"/>
              <a:t>, forwarded to </a:t>
            </a:r>
            <a:r>
              <a:rPr lang="en-US" i="1" dirty="0"/>
              <a:t>M</a:t>
            </a:r>
            <a:r>
              <a:rPr lang="en-US" dirty="0"/>
              <a:t> for execution</a:t>
            </a:r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executed at </a:t>
            </a:r>
            <a:r>
              <a:rPr lang="en-US" i="1" dirty="0"/>
              <a:t>M</a:t>
            </a:r>
            <a:r>
              <a:rPr lang="en-US" dirty="0"/>
              <a:t>, confirmation sent back to </a:t>
            </a:r>
            <a:r>
              <a:rPr lang="en-US" i="1" dirty="0"/>
              <a:t>C</a:t>
            </a:r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submitted at </a:t>
            </a:r>
            <a:r>
              <a:rPr lang="en-US" i="1" dirty="0"/>
              <a:t>C</a:t>
            </a:r>
            <a:r>
              <a:rPr lang="en-US" dirty="0"/>
              <a:t> and executed on the local copy</a:t>
            </a:r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baseline="-25000" dirty="0"/>
              <a:t>3 </a:t>
            </a:r>
            <a:r>
              <a:rPr lang="en-US" dirty="0"/>
              <a:t>submits Commit at </a:t>
            </a:r>
            <a:r>
              <a:rPr lang="en-US" i="1" dirty="0"/>
              <a:t>C</a:t>
            </a:r>
            <a:r>
              <a:rPr lang="en-US" dirty="0"/>
              <a:t>, forwarded to </a:t>
            </a:r>
            <a:r>
              <a:rPr lang="en-US" i="1" dirty="0"/>
              <a:t>M</a:t>
            </a:r>
            <a:r>
              <a:rPr lang="en-US" dirty="0"/>
              <a:t> for execution</a:t>
            </a:r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executes Commit, sends notification to </a:t>
            </a:r>
            <a:r>
              <a:rPr lang="en-US" i="1" dirty="0"/>
              <a:t>C</a:t>
            </a:r>
            <a:r>
              <a:rPr lang="en-US" dirty="0"/>
              <a:t>, which also commits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endParaRPr lang="en-US" dirty="0"/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sends refresh transaction for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to </a:t>
            </a:r>
            <a:r>
              <a:rPr lang="en-US" i="1" dirty="0"/>
              <a:t>C</a:t>
            </a:r>
            <a:r>
              <a:rPr lang="en-US" dirty="0"/>
              <a:t> (for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operation)</a:t>
            </a:r>
          </a:p>
          <a:p>
            <a:pPr marL="838157" lvl="1" indent="-380980">
              <a:spcBef>
                <a:spcPts val="300"/>
              </a:spcBef>
              <a:buSzPct val="90000"/>
              <a:buFont typeface="Wingdings" charset="2"/>
              <a:buAutoNum type="arabicPeriod"/>
            </a:pP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executes the refresh transaction and commits it</a:t>
            </a:r>
          </a:p>
          <a:p>
            <a:pPr marL="457177" indent="-457177">
              <a:spcBef>
                <a:spcPts val="300"/>
              </a:spcBef>
            </a:pPr>
            <a:r>
              <a:rPr lang="en-US" dirty="0"/>
              <a:t>When </a:t>
            </a:r>
            <a:r>
              <a:rPr lang="en-US" i="1" dirty="0"/>
              <a:t>C</a:t>
            </a:r>
            <a:r>
              <a:rPr lang="en-US" dirty="0"/>
              <a:t> reads </a:t>
            </a:r>
            <a:r>
              <a:rPr lang="en-US" i="1" dirty="0" err="1"/>
              <a:t>x</a:t>
            </a:r>
            <a:r>
              <a:rPr lang="en-US" dirty="0"/>
              <a:t> at step 3, it does not see the effects of Write at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E3CF7-49B1-4949-86ED-4820478A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3112E-92BB-5E47-9A26-9E346BFB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 Master/</a:t>
            </a:r>
            <a:br>
              <a:rPr lang="en-US" dirty="0"/>
            </a:br>
            <a:r>
              <a:rPr lang="en-US" dirty="0"/>
              <a:t>Full Transparency - Solution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T</a:t>
            </a:r>
            <a:r>
              <a:rPr lang="en-US" dirty="0"/>
              <a:t> = Write(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At commit time of transaction </a:t>
            </a:r>
            <a:r>
              <a:rPr lang="en-US" i="1" dirty="0"/>
              <a:t>T</a:t>
            </a:r>
            <a:r>
              <a:rPr lang="en-US" dirty="0"/>
              <a:t>, the master generates a timestamp for it [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)]</a:t>
            </a:r>
          </a:p>
          <a:p>
            <a:r>
              <a:rPr lang="en-US" dirty="0"/>
              <a:t>Master sets </a:t>
            </a:r>
            <a:r>
              <a:rPr lang="en-US" i="1" dirty="0" err="1"/>
              <a:t>last_modified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 </a:t>
            </a:r>
            <a:r>
              <a:rPr lang="en-US" dirty="0">
                <a:sym typeface="Symbol" charset="2"/>
              </a:rPr>
              <a:t>←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When a refresh transaction arrives at a slave site </a:t>
            </a:r>
            <a:r>
              <a:rPr lang="en-US" dirty="0" err="1"/>
              <a:t>i</a:t>
            </a:r>
            <a:r>
              <a:rPr lang="en-US" dirty="0"/>
              <a:t>, it also sets </a:t>
            </a:r>
            <a:r>
              <a:rPr lang="en-US" i="1" dirty="0" err="1"/>
              <a:t>last_modified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</a:t>
            </a:r>
            <a:r>
              <a:rPr lang="en-US" dirty="0">
                <a:sym typeface="Symbol" charset="2"/>
              </a:rPr>
              <a:t>← </a:t>
            </a:r>
            <a:r>
              <a:rPr lang="en-US" i="1" dirty="0" err="1"/>
              <a:t>last_modified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 </a:t>
            </a:r>
          </a:p>
          <a:p>
            <a:r>
              <a:rPr lang="en-US" dirty="0"/>
              <a:t>Timestamp generation rule at the master:</a:t>
            </a:r>
          </a:p>
          <a:p>
            <a:pPr lvl="1"/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should be greater than all previously issued timestamps and should be less than the </a:t>
            </a:r>
            <a:r>
              <a:rPr lang="en-US" i="1" dirty="0" err="1"/>
              <a:t>last_modified</a:t>
            </a:r>
            <a:r>
              <a:rPr lang="en-US" dirty="0"/>
              <a:t> timestamps of the data items it has accessed. If such a timestamp cannot be generated, then </a:t>
            </a:r>
            <a:r>
              <a:rPr lang="en-US" i="1" dirty="0"/>
              <a:t>T</a:t>
            </a:r>
            <a:r>
              <a:rPr lang="en-US" dirty="0"/>
              <a:t> is aborted.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34493-56F2-9B45-B2C2-99B09CE30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1DFD5-E8DB-F94E-86B3-2F306501A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Distributed Replication</a:t>
            </a:r>
          </a:p>
        </p:txBody>
      </p:sp>
      <p:sp>
        <p:nvSpPr>
          <p:cNvPr id="55296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2332856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/>
              <a:t>Any site: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1800" dirty="0"/>
              <a:t>Upon read: read locally and return to user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1800" dirty="0"/>
              <a:t>Upon write: write locally and return to user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1800" dirty="0"/>
              <a:t>Upon commit/abort: terminate locally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1800" dirty="0"/>
              <a:t>Sometime after commit: send refresh transaction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1800" dirty="0"/>
              <a:t>Upon message from other site</a:t>
            </a:r>
          </a:p>
          <a:p>
            <a:pPr lvl="2">
              <a:lnSpc>
                <a:spcPct val="90000"/>
              </a:lnSpc>
              <a:spcBef>
                <a:spcPct val="5000"/>
              </a:spcBef>
            </a:pPr>
            <a:r>
              <a:rPr lang="en-US" sz="1600" dirty="0"/>
              <a:t>Detect conflicts</a:t>
            </a:r>
          </a:p>
          <a:p>
            <a:pPr lvl="2">
              <a:lnSpc>
                <a:spcPct val="90000"/>
              </a:lnSpc>
              <a:spcBef>
                <a:spcPct val="5000"/>
              </a:spcBef>
            </a:pPr>
            <a:r>
              <a:rPr lang="en-US" sz="1600" dirty="0"/>
              <a:t>Install changes</a:t>
            </a:r>
          </a:p>
          <a:p>
            <a:pPr lvl="2">
              <a:lnSpc>
                <a:spcPct val="90000"/>
              </a:lnSpc>
              <a:spcBef>
                <a:spcPct val="5000"/>
              </a:spcBef>
            </a:pPr>
            <a:r>
              <a:rPr lang="en-US" sz="1600" dirty="0"/>
              <a:t>Reconciliation may be necessary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871AE-B6E1-0947-BB35-6665284D3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742D5-2F3E-5649-8C01-31963EBD4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279AC-6E85-BB4D-A015-82ED8A7B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7" y="3773934"/>
            <a:ext cx="4811027" cy="24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Reconciliation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Such problems can be solved using pre-arranged patterns:</a:t>
            </a:r>
          </a:p>
          <a:p>
            <a:pPr lvl="1">
              <a:lnSpc>
                <a:spcPct val="90000"/>
              </a:lnSpc>
            </a:pPr>
            <a:r>
              <a:rPr lang="en-US"/>
              <a:t>Latest update win (newer updates preferred over old ones) </a:t>
            </a:r>
          </a:p>
          <a:p>
            <a:pPr lvl="1">
              <a:lnSpc>
                <a:spcPct val="90000"/>
              </a:lnSpc>
            </a:pPr>
            <a:r>
              <a:rPr lang="en-US"/>
              <a:t>Site priority (preference to updates from headquarters)</a:t>
            </a:r>
          </a:p>
          <a:p>
            <a:pPr lvl="1">
              <a:lnSpc>
                <a:spcPct val="90000"/>
              </a:lnSpc>
            </a:pPr>
            <a:r>
              <a:rPr lang="en-US"/>
              <a:t>Largest value (the larger transaction is preferred)</a:t>
            </a:r>
          </a:p>
          <a:p>
            <a:pPr>
              <a:lnSpc>
                <a:spcPct val="90000"/>
              </a:lnSpc>
            </a:pPr>
            <a:r>
              <a:rPr lang="en-US"/>
              <a:t>Or using ad-hoc decision making procedures: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the changes and try to combine them</a:t>
            </a:r>
          </a:p>
          <a:p>
            <a:pPr lvl="1">
              <a:lnSpc>
                <a:spcPct val="90000"/>
              </a:lnSpc>
            </a:pPr>
            <a:r>
              <a:rPr lang="en-US"/>
              <a:t>Analyze the transactions and eliminate the non-important ones</a:t>
            </a:r>
          </a:p>
          <a:p>
            <a:pPr lvl="1">
              <a:lnSpc>
                <a:spcPct val="90000"/>
              </a:lnSpc>
            </a:pPr>
            <a:r>
              <a:rPr lang="en-US"/>
              <a:t>Implement your own priority schemas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FD347-A6AB-DF42-A561-4452F551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1032-571D-6F47-8B0B-ECE3CD098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61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Strategies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914400" y="1700808"/>
            <a:ext cx="8001000" cy="3680276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4876800" y="1700808"/>
            <a:ext cx="0" cy="36802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4245" name="Line 5"/>
          <p:cNvSpPr>
            <a:spLocks noChangeShapeType="1"/>
          </p:cNvSpPr>
          <p:nvPr/>
        </p:nvSpPr>
        <p:spPr bwMode="auto">
          <a:xfrm>
            <a:off x="914400" y="3573016"/>
            <a:ext cx="8001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 rot="16200000">
            <a:off x="161685" y="2583720"/>
            <a:ext cx="870429" cy="4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Eager</a:t>
            </a: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 rot="-5385313">
            <a:off x="116681" y="4223277"/>
            <a:ext cx="979488" cy="4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Lazy</a:t>
            </a:r>
          </a:p>
        </p:txBody>
      </p:sp>
      <p:sp>
        <p:nvSpPr>
          <p:cNvPr id="394248" name="Rectangle 8"/>
          <p:cNvSpPr>
            <a:spLocks noChangeArrowheads="1"/>
          </p:cNvSpPr>
          <p:nvPr/>
        </p:nvSpPr>
        <p:spPr bwMode="auto">
          <a:xfrm>
            <a:off x="1943685" y="5445224"/>
            <a:ext cx="1484379" cy="4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Centralized</a:t>
            </a: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5680036" y="5445224"/>
            <a:ext cx="1412244" cy="4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4" tIns="46037" rIns="92074" bIns="4603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Distributed</a:t>
            </a:r>
          </a:p>
        </p:txBody>
      </p:sp>
      <p:sp>
        <p:nvSpPr>
          <p:cNvPr id="394250" name="Rectangle 10"/>
          <p:cNvSpPr>
            <a:spLocks noChangeArrowheads="1"/>
          </p:cNvSpPr>
          <p:nvPr/>
        </p:nvSpPr>
        <p:spPr bwMode="auto">
          <a:xfrm>
            <a:off x="1066801" y="1746684"/>
            <a:ext cx="3810000" cy="1754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pPr marL="176204" indent="-176204"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Updates do not need to be coordinated</a:t>
            </a:r>
          </a:p>
          <a:p>
            <a:pPr marL="176204" indent="-176204"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No inconsistencies</a:t>
            </a:r>
          </a:p>
          <a:p>
            <a:pPr marL="176204" indent="-176204"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Longest response time </a:t>
            </a:r>
          </a:p>
          <a:p>
            <a:pPr marL="176204" indent="-176204"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Only useful with few updates</a:t>
            </a:r>
          </a:p>
          <a:p>
            <a:pPr marL="176204" indent="-176204"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Local copies are can only be read</a:t>
            </a:r>
          </a:p>
        </p:txBody>
      </p: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5029200" y="1746685"/>
            <a:ext cx="3810000" cy="12418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pPr marL="176204" indent="-176204">
              <a:spcBef>
                <a:spcPct val="5000"/>
              </a:spcBef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No inconsistencies</a:t>
            </a:r>
          </a:p>
          <a:p>
            <a:pPr marL="176204" indent="-176204">
              <a:spcBef>
                <a:spcPct val="5000"/>
              </a:spcBef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Elegant (symmetrical solution)</a:t>
            </a:r>
          </a:p>
          <a:p>
            <a:pPr marL="176204" indent="-176204">
              <a:spcBef>
                <a:spcPct val="5000"/>
              </a:spcBef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Long response times</a:t>
            </a:r>
          </a:p>
          <a:p>
            <a:pPr marL="176204" indent="-176204">
              <a:spcBef>
                <a:spcPct val="5000"/>
              </a:spcBef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Updates need to be coordinated</a:t>
            </a:r>
          </a:p>
        </p:txBody>
      </p: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1066800" y="3645024"/>
            <a:ext cx="3733800" cy="12418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pPr marL="176204" indent="-176204">
              <a:spcBef>
                <a:spcPct val="5000"/>
              </a:spcBef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No coordination necessary</a:t>
            </a:r>
          </a:p>
          <a:p>
            <a:pPr marL="176204" indent="-176204">
              <a:spcBef>
                <a:spcPct val="5000"/>
              </a:spcBef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Short response times</a:t>
            </a:r>
          </a:p>
          <a:p>
            <a:pPr marL="176204" indent="-176204">
              <a:spcBef>
                <a:spcPct val="5000"/>
              </a:spcBef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Local copies are not up to date</a:t>
            </a:r>
          </a:p>
          <a:p>
            <a:pPr marL="176204" indent="-176204">
              <a:spcBef>
                <a:spcPct val="5000"/>
              </a:spcBef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Inconsistencies</a:t>
            </a:r>
          </a:p>
        </p:txBody>
      </p:sp>
      <p:sp>
        <p:nvSpPr>
          <p:cNvPr id="394253" name="Rectangle 13"/>
          <p:cNvSpPr>
            <a:spLocks noChangeArrowheads="1"/>
          </p:cNvSpPr>
          <p:nvPr/>
        </p:nvSpPr>
        <p:spPr bwMode="auto">
          <a:xfrm>
            <a:off x="5029200" y="3654549"/>
            <a:ext cx="3810000" cy="151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pPr marL="176204" indent="-176204">
              <a:spcBef>
                <a:spcPct val="5000"/>
              </a:spcBef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No centralized coordination</a:t>
            </a:r>
          </a:p>
          <a:p>
            <a:pPr marL="176204" indent="-176204">
              <a:spcBef>
                <a:spcPct val="5000"/>
              </a:spcBef>
              <a:buFontTx/>
              <a:buChar char="+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Shortest response times</a:t>
            </a:r>
          </a:p>
          <a:p>
            <a:pPr marL="176204" indent="-176204">
              <a:spcBef>
                <a:spcPct val="5000"/>
              </a:spcBef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Inconsistencies</a:t>
            </a:r>
          </a:p>
          <a:p>
            <a:pPr marL="176204" indent="-176204">
              <a:spcBef>
                <a:spcPct val="5000"/>
              </a:spcBef>
              <a:buSzPct val="105000"/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Updates can be lost (reconciliation)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3432D-489E-B441-9293-04D17ABA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0823-50B0-D745-9151-4D0D492E2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18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can multicast a message to all nodes of a group with a delivery guarantee</a:t>
            </a:r>
          </a:p>
          <a:p>
            <a:r>
              <a:rPr lang="en-US" dirty="0"/>
              <a:t>Multicast primitives</a:t>
            </a:r>
          </a:p>
          <a:p>
            <a:pPr lvl="1"/>
            <a:r>
              <a:rPr lang="en-US" dirty="0"/>
              <a:t>There are a number of them</a:t>
            </a:r>
          </a:p>
          <a:p>
            <a:pPr lvl="1"/>
            <a:r>
              <a:rPr lang="en-US" dirty="0"/>
              <a:t>Total ordered multicast: all messages sent by different nodes are delivered in the same total order at all the nodes</a:t>
            </a:r>
          </a:p>
          <a:p>
            <a:r>
              <a:rPr lang="en-US" dirty="0"/>
              <a:t>Used with deferred writes, can reduce communication overhead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Remember eager distributed requires </a:t>
            </a:r>
            <a:r>
              <a:rPr lang="en-US" i="1" dirty="0"/>
              <a:t>k</a:t>
            </a:r>
            <a:r>
              <a:rPr lang="en-US" dirty="0">
                <a:sym typeface="Symbol" charset="2"/>
              </a:rPr>
              <a:t>*</a:t>
            </a:r>
            <a:r>
              <a:rPr lang="en-US" i="1" dirty="0"/>
              <a:t>m</a:t>
            </a:r>
            <a:r>
              <a:rPr lang="en-US" dirty="0"/>
              <a:t> messages (with multicast) for throughput of </a:t>
            </a:r>
            <a:r>
              <a:rPr lang="en-US" i="1" dirty="0" err="1"/>
              <a:t>k</a:t>
            </a:r>
            <a:r>
              <a:rPr lang="en-US" dirty="0" err="1"/>
              <a:t>tps</a:t>
            </a:r>
            <a:r>
              <a:rPr lang="en-US" dirty="0"/>
              <a:t> when there are </a:t>
            </a:r>
            <a:r>
              <a:rPr lang="en-US" i="1" dirty="0"/>
              <a:t>n</a:t>
            </a:r>
            <a:r>
              <a:rPr lang="en-US" dirty="0"/>
              <a:t> replicas and </a:t>
            </a:r>
            <a:r>
              <a:rPr lang="en-US" i="1" dirty="0"/>
              <a:t>m</a:t>
            </a:r>
            <a:r>
              <a:rPr lang="en-US" dirty="0"/>
              <a:t> update operations in each transaction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With group communication and deferred writes: 2</a:t>
            </a:r>
            <a:r>
              <a:rPr lang="en-US" i="1" dirty="0"/>
              <a:t>k</a:t>
            </a:r>
            <a:r>
              <a:rPr lang="en-US" dirty="0"/>
              <a:t> messages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0D780-6497-B643-9B81-7DA06E70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0424-121D-7C40-AA49-BE954C380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</a:p>
        </p:txBody>
      </p:sp>
      <p:sp>
        <p:nvSpPr>
          <p:cNvPr id="346117" name="Rectangle 5"/>
          <p:cNvSpPr>
            <a:spLocks noGrp="1" noChangeArrowheads="1"/>
          </p:cNvSpPr>
          <p:nvPr>
            <p:ph idx="1"/>
          </p:nvPr>
        </p:nvSpPr>
        <p:spPr>
          <a:xfrm>
            <a:off x="241101" y="1606298"/>
            <a:ext cx="8643938" cy="475952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Why replicate?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System availability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Avoid single points of failure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Performance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Localization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Scalability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Scalability in numbers and geographic area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Application requirements</a:t>
            </a:r>
          </a:p>
          <a:p>
            <a:pPr>
              <a:spcBef>
                <a:spcPts val="300"/>
              </a:spcBef>
            </a:pPr>
            <a:r>
              <a:rPr lang="en-US" dirty="0"/>
              <a:t>Why not replicate?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Replication transparency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Consistency issues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Updates are costly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Availability may suffer if not careful</a:t>
            </a:r>
          </a:p>
          <a:p>
            <a:pPr lvl="2">
              <a:spcBef>
                <a:spcPts val="300"/>
              </a:spcBef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19C0E-7A99-1D46-9878-F3E90989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A3949-8FAF-3B43-98EF-4ACB656D6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07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Replication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Consistency criteria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Update Management Strategies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Replication Protocols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Replication and Failure Management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7F2C4-C9C5-CA4F-87DC-03A7BE8C5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10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 we have considered replication protocols in the absence of failures</a:t>
            </a:r>
          </a:p>
          <a:p>
            <a:r>
              <a:rPr lang="en-US"/>
              <a:t>How to keep replica consistency when failures occur</a:t>
            </a:r>
          </a:p>
          <a:p>
            <a:pPr lvl="1"/>
            <a:r>
              <a:rPr lang="en-US"/>
              <a:t>Site failures</a:t>
            </a:r>
          </a:p>
          <a:p>
            <a:pPr lvl="2"/>
            <a:r>
              <a:rPr lang="en-US"/>
              <a:t>Read One Write All Available (ROWAA)</a:t>
            </a:r>
          </a:p>
          <a:p>
            <a:pPr lvl="1"/>
            <a:r>
              <a:rPr lang="en-US"/>
              <a:t>Communication failures</a:t>
            </a:r>
          </a:p>
          <a:p>
            <a:pPr lvl="2"/>
            <a:r>
              <a:rPr lang="en-US"/>
              <a:t>Quorums</a:t>
            </a:r>
          </a:p>
          <a:p>
            <a:pPr lvl="1"/>
            <a:r>
              <a:rPr lang="en-US"/>
              <a:t>Network partitioning</a:t>
            </a:r>
          </a:p>
          <a:p>
            <a:pPr lvl="2"/>
            <a:r>
              <a:rPr lang="en-US"/>
              <a:t>Quorums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C12AB-15E1-694C-9EF7-A95BECBCC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95549-95E4-DD47-A184-DA2E6598C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76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ROWAA with Primary Site</a:t>
            </a:r>
          </a:p>
        </p:txBody>
      </p:sp>
      <p:sp>
        <p:nvSpPr>
          <p:cNvPr id="408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READ = read any copy, if time-out, read another copy.</a:t>
            </a:r>
          </a:p>
          <a:p>
            <a:pPr>
              <a:lnSpc>
                <a:spcPct val="90000"/>
              </a:lnSpc>
            </a:pPr>
            <a:r>
              <a:rPr lang="en-US" dirty="0"/>
              <a:t>WRITE = send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to </a:t>
            </a:r>
            <a:r>
              <a:rPr lang="en-US" dirty="0">
                <a:solidFill>
                  <a:srgbClr val="0432FF"/>
                </a:solidFill>
              </a:rPr>
              <a:t>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copies. If one site rejects the operation, then abort. Otherwise, all sites not responding are “missing writes”.</a:t>
            </a:r>
          </a:p>
          <a:p>
            <a:pPr>
              <a:lnSpc>
                <a:spcPct val="90000"/>
              </a:lnSpc>
            </a:pPr>
            <a:r>
              <a:rPr lang="en-US" dirty="0"/>
              <a:t>VALIDATION = To commit a transaction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that all sites in “missing writes” are still down. If not, then abort the transaction.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might be a site recovering concurrent with transaction updates and these may be lost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that all sites that were available are still available. If some do not respond, then abort.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98DE4-BD84-014C-A9DD-C5ED02BFA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24B90-0697-E741-80A7-A659CA29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6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ROWAA</a:t>
            </a:r>
          </a:p>
        </p:txBody>
      </p:sp>
      <p:sp>
        <p:nvSpPr>
          <p:cNvPr id="5283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Each site has a copy of </a:t>
            </a:r>
            <a:r>
              <a:rPr lang="en-US" sz="2200" i="1" dirty="0"/>
              <a:t>V</a:t>
            </a:r>
            <a:endParaRPr lang="en-US" sz="2200" dirty="0"/>
          </a:p>
          <a:p>
            <a:pPr lvl="1"/>
            <a:r>
              <a:rPr lang="en-US" sz="1900" i="1" dirty="0"/>
              <a:t>V</a:t>
            </a:r>
            <a:r>
              <a:rPr lang="en-US" sz="1900" dirty="0"/>
              <a:t> represents the set of sites a site believes is available</a:t>
            </a:r>
          </a:p>
          <a:p>
            <a:pPr lvl="1"/>
            <a:r>
              <a:rPr lang="en-US" sz="1900" i="1" dirty="0"/>
              <a:t>V</a:t>
            </a:r>
            <a:r>
              <a:rPr lang="en-US" sz="1900" dirty="0"/>
              <a:t>(</a:t>
            </a:r>
            <a:r>
              <a:rPr lang="en-US" sz="1900" i="1" dirty="0"/>
              <a:t>A</a:t>
            </a:r>
            <a:r>
              <a:rPr lang="en-US" sz="1900" dirty="0"/>
              <a:t>) is the “view” a site has of the system configuration. </a:t>
            </a:r>
          </a:p>
          <a:p>
            <a:r>
              <a:rPr lang="en-US" sz="2200" dirty="0"/>
              <a:t>The view of a transaction </a:t>
            </a:r>
            <a:r>
              <a:rPr lang="en-US" sz="2200" i="1" dirty="0"/>
              <a:t>T</a:t>
            </a:r>
            <a:r>
              <a:rPr lang="en-US" sz="2200" dirty="0"/>
              <a:t> [</a:t>
            </a:r>
            <a:r>
              <a:rPr lang="en-US" sz="2200" i="1" dirty="0"/>
              <a:t>V</a:t>
            </a:r>
            <a:r>
              <a:rPr lang="en-US" sz="2200" dirty="0"/>
              <a:t>(</a:t>
            </a:r>
            <a:r>
              <a:rPr lang="en-US" sz="2200" i="1" dirty="0"/>
              <a:t>T</a:t>
            </a:r>
            <a:r>
              <a:rPr lang="en-US" sz="2200" dirty="0"/>
              <a:t>)] is the view of its coordinating site, when the transaction starts.</a:t>
            </a:r>
          </a:p>
          <a:p>
            <a:pPr lvl="1"/>
            <a:r>
              <a:rPr lang="en-US" sz="1900" dirty="0"/>
              <a:t>Read any copy within </a:t>
            </a:r>
            <a:r>
              <a:rPr lang="en-US" sz="1900" i="1" dirty="0"/>
              <a:t>V</a:t>
            </a:r>
            <a:r>
              <a:rPr lang="en-US" sz="1900" dirty="0"/>
              <a:t>; update all copies in </a:t>
            </a:r>
            <a:r>
              <a:rPr lang="en-US" sz="1900" i="1" dirty="0"/>
              <a:t>V</a:t>
            </a:r>
            <a:endParaRPr lang="en-US" sz="1900" dirty="0"/>
          </a:p>
          <a:p>
            <a:pPr lvl="1"/>
            <a:r>
              <a:rPr lang="en-US" sz="1900" dirty="0"/>
              <a:t>If at the end of the transaction the view has changed, the transaction is aborted</a:t>
            </a:r>
          </a:p>
          <a:p>
            <a:r>
              <a:rPr lang="en-US" sz="2200" dirty="0"/>
              <a:t>All sites must have the same view!</a:t>
            </a:r>
          </a:p>
          <a:p>
            <a:r>
              <a:rPr lang="en-US" sz="2200" dirty="0"/>
              <a:t>To modify </a:t>
            </a:r>
            <a:r>
              <a:rPr lang="en-US" sz="2200" i="1" dirty="0"/>
              <a:t>V</a:t>
            </a:r>
            <a:r>
              <a:rPr lang="en-US" sz="2200" dirty="0"/>
              <a:t>, run a special atomic transaction at all sites.</a:t>
            </a:r>
          </a:p>
          <a:p>
            <a:pPr lvl="1"/>
            <a:r>
              <a:rPr lang="en-US" sz="1900" dirty="0"/>
              <a:t>Take care that there are no concurrent views!</a:t>
            </a:r>
          </a:p>
          <a:p>
            <a:pPr lvl="1"/>
            <a:r>
              <a:rPr lang="en-US" sz="1900" dirty="0"/>
              <a:t>Similar to commit protocol.</a:t>
            </a:r>
          </a:p>
          <a:p>
            <a:pPr lvl="1"/>
            <a:r>
              <a:rPr lang="en-US" sz="1900" dirty="0"/>
              <a:t>Idea: </a:t>
            </a:r>
            <a:r>
              <a:rPr lang="en-US" sz="1900" i="1" dirty="0"/>
              <a:t>V</a:t>
            </a:r>
            <a:r>
              <a:rPr lang="en-US" sz="1900" dirty="0"/>
              <a:t>s have version numbers; only accept new view if its version number is higher than your current one</a:t>
            </a:r>
          </a:p>
          <a:p>
            <a:r>
              <a:rPr lang="en-US" sz="2200" dirty="0"/>
              <a:t>Recovery: get missed updates from any active node</a:t>
            </a:r>
          </a:p>
          <a:p>
            <a:pPr lvl="1"/>
            <a:r>
              <a:rPr lang="en-US" sz="1900" dirty="0"/>
              <a:t>Problem: no unique sequence of 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82B1-C84D-4440-BEBC-A4BF5070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98B874-BD75-DA49-ADE3-E22C528F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3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Quorum-Based Protocol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 vote to each copy of a replicated object (say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) such that ∑</a:t>
            </a:r>
            <a:r>
              <a:rPr lang="en-US" i="1" baseline="-25000" dirty="0" err="1"/>
              <a:t>i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= </a:t>
            </a:r>
            <a:r>
              <a:rPr lang="en-US" i="1" dirty="0"/>
              <a:t>V</a:t>
            </a:r>
          </a:p>
          <a:p>
            <a:r>
              <a:rPr lang="en-US" dirty="0"/>
              <a:t>Each operation has to obtain a read quorum (</a:t>
            </a:r>
            <a:r>
              <a:rPr lang="en-US" i="1" dirty="0" err="1"/>
              <a:t>V</a:t>
            </a:r>
            <a:r>
              <a:rPr lang="en-US" i="1" baseline="-25000" dirty="0" err="1"/>
              <a:t>r</a:t>
            </a:r>
            <a:r>
              <a:rPr lang="en-US" dirty="0"/>
              <a:t>) to read and a write quorum (</a:t>
            </a:r>
            <a:r>
              <a:rPr lang="en-US" i="1" dirty="0" err="1"/>
              <a:t>V</a:t>
            </a:r>
            <a:r>
              <a:rPr lang="en-US" i="1" baseline="-25000" dirty="0" err="1"/>
              <a:t>w</a:t>
            </a:r>
            <a:r>
              <a:rPr lang="en-US" dirty="0"/>
              <a:t>) to write an object</a:t>
            </a:r>
          </a:p>
          <a:p>
            <a:r>
              <a:rPr lang="en-US" dirty="0"/>
              <a:t>Then the following rules have to be obeyed in determining the quorums:</a:t>
            </a:r>
          </a:p>
          <a:p>
            <a:pPr lvl="1">
              <a:tabLst>
                <a:tab pos="2170113" algn="l"/>
              </a:tabLst>
            </a:pPr>
            <a:r>
              <a:rPr lang="en-US" i="1" dirty="0" err="1"/>
              <a:t>V</a:t>
            </a:r>
            <a:r>
              <a:rPr lang="en-US" i="1" baseline="-25000" dirty="0" err="1"/>
              <a:t>r</a:t>
            </a:r>
            <a:r>
              <a:rPr lang="en-US" dirty="0"/>
              <a:t>+ </a:t>
            </a:r>
            <a:r>
              <a:rPr lang="en-US" i="1" dirty="0" err="1"/>
              <a:t>V</a:t>
            </a:r>
            <a:r>
              <a:rPr lang="en-US" i="1" baseline="-25000" dirty="0" err="1"/>
              <a:t>w</a:t>
            </a:r>
            <a:r>
              <a:rPr lang="en-US" dirty="0"/>
              <a:t>&gt;</a:t>
            </a:r>
            <a:r>
              <a:rPr lang="en-US" i="1" dirty="0"/>
              <a:t>V </a:t>
            </a:r>
            <a:r>
              <a:rPr lang="en-US" dirty="0"/>
              <a:t>	an object is not read and written by  two </a:t>
            </a:r>
          </a:p>
          <a:p>
            <a:pPr marL="457200" lvl="1" indent="0">
              <a:buNone/>
              <a:tabLst>
                <a:tab pos="2170113" algn="l"/>
              </a:tabLst>
            </a:pPr>
            <a:r>
              <a:rPr lang="en-US" dirty="0"/>
              <a:t>	transactions concurrently</a:t>
            </a:r>
          </a:p>
          <a:p>
            <a:pPr lvl="1">
              <a:tabLst>
                <a:tab pos="2170113" algn="l"/>
              </a:tabLst>
            </a:pPr>
            <a:r>
              <a:rPr lang="en-US" i="1" dirty="0" err="1"/>
              <a:t>V</a:t>
            </a:r>
            <a:r>
              <a:rPr lang="en-US" i="1" baseline="-25000" dirty="0" err="1"/>
              <a:t>w</a:t>
            </a:r>
            <a:r>
              <a:rPr lang="en-US" dirty="0"/>
              <a:t>&gt;</a:t>
            </a:r>
            <a:r>
              <a:rPr lang="en-US" i="1" dirty="0"/>
              <a:t>V</a:t>
            </a:r>
            <a:r>
              <a:rPr lang="en-US" dirty="0"/>
              <a:t>/2	two write operations from two transactions cannot </a:t>
            </a:r>
          </a:p>
          <a:p>
            <a:pPr marL="457200" lvl="1" indent="0">
              <a:buNone/>
              <a:tabLst>
                <a:tab pos="2170113" algn="l"/>
              </a:tabLst>
            </a:pPr>
            <a:r>
              <a:rPr lang="en-US" dirty="0"/>
              <a:t>	occur concurrently on the same 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6ED7E-E179-F34E-B208-3924CEE40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48CC5-C47E-F843-8380-488D5BD3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1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85" name="Line 49"/>
          <p:cNvSpPr>
            <a:spLocks noChangeShapeType="1"/>
          </p:cNvSpPr>
          <p:nvPr/>
        </p:nvSpPr>
        <p:spPr bwMode="auto">
          <a:xfrm>
            <a:off x="4190999" y="4428554"/>
            <a:ext cx="900281" cy="10666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7183" name="Line 47"/>
          <p:cNvSpPr>
            <a:spLocks noChangeShapeType="1"/>
          </p:cNvSpPr>
          <p:nvPr/>
        </p:nvSpPr>
        <p:spPr bwMode="auto">
          <a:xfrm flipH="1">
            <a:off x="2895600" y="4428554"/>
            <a:ext cx="914400" cy="1066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7184" name="Line 48"/>
          <p:cNvSpPr>
            <a:spLocks noChangeShapeType="1"/>
          </p:cNvSpPr>
          <p:nvPr/>
        </p:nvSpPr>
        <p:spPr bwMode="auto">
          <a:xfrm>
            <a:off x="4002088" y="4504754"/>
            <a:ext cx="0" cy="990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763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There are physical copies of logical objects in the system.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Operations are specified on logical objects, but translated to operate on physical objects.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/>
              <a:t>One-copy equivalence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z="1800" dirty="0"/>
              <a:t>Transaction effects on replicated objects should be the same as if they had been performed on a single set of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89CCD-BE6F-E74B-894C-5AA49DFD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08A2B-2477-2E44-9CB8-8D0CBACD5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  <p:sp>
        <p:nvSpPr>
          <p:cNvPr id="347163" name="Oval 27"/>
          <p:cNvSpPr>
            <a:spLocks noChangeArrowheads="1"/>
          </p:cNvSpPr>
          <p:nvPr/>
        </p:nvSpPr>
        <p:spPr bwMode="auto">
          <a:xfrm>
            <a:off x="3773488" y="4047555"/>
            <a:ext cx="4572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3867758" y="4038030"/>
            <a:ext cx="2872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endParaRPr lang="en-US" sz="1400" i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E2085A-75E4-7C4E-8BDA-BD23B11BF6DB}"/>
              </a:ext>
            </a:extLst>
          </p:cNvPr>
          <p:cNvGrpSpPr/>
          <p:nvPr/>
        </p:nvGrpSpPr>
        <p:grpSpPr>
          <a:xfrm>
            <a:off x="5010150" y="5445224"/>
            <a:ext cx="471494" cy="405737"/>
            <a:chOff x="5010150" y="5445224"/>
            <a:chExt cx="471494" cy="405737"/>
          </a:xfrm>
        </p:grpSpPr>
        <p:sp>
          <p:nvSpPr>
            <p:cNvPr id="347166" name="Oval 30"/>
            <p:cNvSpPr>
              <a:spLocks noChangeArrowheads="1"/>
            </p:cNvSpPr>
            <p:nvPr/>
          </p:nvSpPr>
          <p:spPr bwMode="auto">
            <a:xfrm>
              <a:off x="5017297" y="5469961"/>
              <a:ext cx="457200" cy="38100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7171" name="Text Box 35"/>
            <p:cNvSpPr txBox="1">
              <a:spLocks noChangeArrowheads="1"/>
            </p:cNvSpPr>
            <p:nvPr/>
          </p:nvSpPr>
          <p:spPr bwMode="auto">
            <a:xfrm>
              <a:off x="5010150" y="5445224"/>
              <a:ext cx="47149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x</a:t>
              </a:r>
              <a:r>
                <a:rPr lang="en-US" sz="1600" i="1" baseline="-25000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n</a:t>
              </a:r>
              <a:endParaRPr lang="en-US" sz="1400" i="1" baseline="-25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47175" name="Text Box 39"/>
          <p:cNvSpPr txBox="1">
            <a:spLocks noChangeArrowheads="1"/>
          </p:cNvSpPr>
          <p:nvPr/>
        </p:nvSpPr>
        <p:spPr bwMode="auto">
          <a:xfrm>
            <a:off x="4392040" y="5533454"/>
            <a:ext cx="364200" cy="30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2301432" y="5877272"/>
            <a:ext cx="3456393" cy="338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Physical data item (replicas, copies)</a:t>
            </a:r>
          </a:p>
        </p:txBody>
      </p:sp>
      <p:sp>
        <p:nvSpPr>
          <p:cNvPr id="347177" name="Text Box 41"/>
          <p:cNvSpPr txBox="1">
            <a:spLocks noChangeArrowheads="1"/>
          </p:cNvSpPr>
          <p:nvPr/>
        </p:nvSpPr>
        <p:spPr bwMode="auto">
          <a:xfrm>
            <a:off x="4375052" y="4074543"/>
            <a:ext cx="1734768" cy="338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Logical data item</a:t>
            </a:r>
          </a:p>
        </p:txBody>
      </p:sp>
      <p:sp>
        <p:nvSpPr>
          <p:cNvPr id="347178" name="Text Box 42"/>
          <p:cNvSpPr txBox="1">
            <a:spLocks noChangeArrowheads="1"/>
          </p:cNvSpPr>
          <p:nvPr/>
        </p:nvSpPr>
        <p:spPr bwMode="auto">
          <a:xfrm>
            <a:off x="3534097" y="3356992"/>
            <a:ext cx="900694" cy="338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Write(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47179" name="Line 43"/>
          <p:cNvSpPr>
            <a:spLocks noChangeShapeType="1"/>
          </p:cNvSpPr>
          <p:nvPr/>
        </p:nvSpPr>
        <p:spPr bwMode="auto">
          <a:xfrm>
            <a:off x="4002088" y="3733229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7180" name="Text Box 44"/>
          <p:cNvSpPr txBox="1">
            <a:spLocks noChangeArrowheads="1"/>
          </p:cNvSpPr>
          <p:nvPr/>
        </p:nvSpPr>
        <p:spPr bwMode="auto">
          <a:xfrm>
            <a:off x="2500299" y="4961954"/>
            <a:ext cx="1085865" cy="3077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Write(</a:t>
            </a: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47181" name="Text Box 45"/>
          <p:cNvSpPr txBox="1">
            <a:spLocks noChangeArrowheads="1"/>
          </p:cNvSpPr>
          <p:nvPr/>
        </p:nvSpPr>
        <p:spPr bwMode="auto">
          <a:xfrm>
            <a:off x="3505200" y="4961954"/>
            <a:ext cx="1066800" cy="3077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Write(</a:t>
            </a: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47182" name="Text Box 46"/>
          <p:cNvSpPr txBox="1">
            <a:spLocks noChangeArrowheads="1"/>
          </p:cNvSpPr>
          <p:nvPr/>
        </p:nvSpPr>
        <p:spPr bwMode="auto">
          <a:xfrm>
            <a:off x="4521370" y="4961954"/>
            <a:ext cx="1152532" cy="3077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Write(</a:t>
            </a:r>
            <a:r>
              <a:rPr lang="en-US" sz="1400" i="1" dirty="0" err="1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400" i="1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CF7F58-7EC9-734A-9A7E-DC505D2B5AF5}"/>
              </a:ext>
            </a:extLst>
          </p:cNvPr>
          <p:cNvGrpSpPr/>
          <p:nvPr/>
        </p:nvGrpSpPr>
        <p:grpSpPr>
          <a:xfrm>
            <a:off x="3775640" y="5489337"/>
            <a:ext cx="471494" cy="405737"/>
            <a:chOff x="5010150" y="5445224"/>
            <a:chExt cx="471494" cy="40573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EE7750-3B15-7D42-B4D7-43F013D0A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297" y="5469961"/>
              <a:ext cx="457200" cy="38100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23938E40-717D-0F46-B5D2-20647323D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150" y="5445224"/>
              <a:ext cx="47149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575F72-4789-6745-B6D9-414A5BC99365}"/>
              </a:ext>
            </a:extLst>
          </p:cNvPr>
          <p:cNvGrpSpPr/>
          <p:nvPr/>
        </p:nvGrpSpPr>
        <p:grpSpPr>
          <a:xfrm>
            <a:off x="2609083" y="5495236"/>
            <a:ext cx="471494" cy="405737"/>
            <a:chOff x="5010150" y="5445224"/>
            <a:chExt cx="471494" cy="40573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8022E3-2AA2-E047-B750-8B38128E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297" y="5469961"/>
              <a:ext cx="457200" cy="38100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41B632E4-E818-7145-90F2-FF7B0DD97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150" y="5445224"/>
              <a:ext cx="47149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38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Issues</a:t>
            </a:r>
          </a:p>
        </p:txBody>
      </p:sp>
      <p:sp>
        <p:nvSpPr>
          <p:cNvPr id="3522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models - how do we reason about the consistency of the “global execution state”?</a:t>
            </a:r>
          </a:p>
          <a:p>
            <a:pPr lvl="1"/>
            <a:r>
              <a:rPr lang="en-US" dirty="0"/>
              <a:t>Mutual consistency</a:t>
            </a:r>
          </a:p>
          <a:p>
            <a:pPr lvl="1"/>
            <a:r>
              <a:rPr lang="en-US" dirty="0"/>
              <a:t>Transactional consistency</a:t>
            </a:r>
          </a:p>
          <a:p>
            <a:r>
              <a:rPr lang="en-US" dirty="0"/>
              <a:t>Where are updates allowed?</a:t>
            </a:r>
          </a:p>
          <a:p>
            <a:pPr lvl="1"/>
            <a:r>
              <a:rPr lang="en-US" dirty="0"/>
              <a:t>Centralized</a:t>
            </a:r>
          </a:p>
          <a:p>
            <a:pPr lvl="1"/>
            <a:r>
              <a:rPr lang="en-US" dirty="0"/>
              <a:t>Distributed</a:t>
            </a:r>
          </a:p>
          <a:p>
            <a:r>
              <a:rPr lang="en-US" dirty="0"/>
              <a:t>Update propagation techniques – how do we propagate updates to one copy to the other copies?</a:t>
            </a:r>
          </a:p>
          <a:p>
            <a:pPr lvl="1"/>
            <a:r>
              <a:rPr lang="en-US" dirty="0"/>
              <a:t>Eager</a:t>
            </a:r>
          </a:p>
          <a:p>
            <a:pPr lvl="1"/>
            <a:r>
              <a:rPr lang="en-US" dirty="0"/>
              <a:t>Lazy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0D63-D8FC-BB47-82D3-240B4C68A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CBF03-E6B1-3843-BAF8-455F5AA0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7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Replication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Consistency criteria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Update Management Strategies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Replication Protocols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</a:rPr>
              <a:t>Replication and Failure Management</a:t>
            </a: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BA368-2CEC-AA49-ADE5-2897D2966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Mutual Consistency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we keep the values of physical copies of a logical data item synchronized?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Strong consistency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All copies are updated within the context of the update transaction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the update transaction completes, all copies have the same value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achieved through 2PC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Weak consistency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Eventual consistency: the copies are not identical when update transaction completes, but they eventually converge to the same value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Many versions possible: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Time-bounds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Value-bounds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Drifts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25199-9476-8E40-8AD7-AB06201F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0872E-2170-2C47-AFDE-34E69046E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Consistency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  <a:spcAft>
                <a:spcPts val="600"/>
              </a:spcAft>
            </a:pPr>
            <a:r>
              <a:rPr lang="en-US" dirty="0"/>
              <a:t>How can we guarantee that the global execution history over replicated data is serializable? </a:t>
            </a:r>
          </a:p>
          <a:p>
            <a:pPr>
              <a:spcBef>
                <a:spcPct val="15000"/>
              </a:spcBef>
              <a:spcAft>
                <a:spcPts val="600"/>
              </a:spcAft>
            </a:pPr>
            <a:r>
              <a:rPr lang="en-US" dirty="0"/>
              <a:t>One-copy serializability (1SR)</a:t>
            </a:r>
          </a:p>
          <a:p>
            <a:pPr lvl="1">
              <a:spcBef>
                <a:spcPct val="15000"/>
              </a:spcBef>
              <a:spcAft>
                <a:spcPts val="600"/>
              </a:spcAft>
            </a:pPr>
            <a:r>
              <a:rPr lang="en-US" dirty="0"/>
              <a:t>The effect of transactions performed by clients on replicated objects should be the same as if they had been performed </a:t>
            </a:r>
            <a:r>
              <a:rPr lang="en-US" i="1" dirty="0"/>
              <a:t>one at-a-time</a:t>
            </a:r>
            <a:r>
              <a:rPr lang="en-US" dirty="0"/>
              <a:t> on a single set of objects.</a:t>
            </a:r>
          </a:p>
          <a:p>
            <a:pPr>
              <a:spcBef>
                <a:spcPct val="15000"/>
              </a:spcBef>
              <a:spcAft>
                <a:spcPts val="600"/>
              </a:spcAft>
            </a:pPr>
            <a:r>
              <a:rPr lang="en-US" dirty="0"/>
              <a:t>Weaker forms are possible</a:t>
            </a:r>
          </a:p>
          <a:p>
            <a:pPr lvl="1">
              <a:spcBef>
                <a:spcPct val="15000"/>
              </a:spcBef>
              <a:spcAft>
                <a:spcPts val="600"/>
              </a:spcAft>
            </a:pPr>
            <a:r>
              <a:rPr lang="en-US" dirty="0"/>
              <a:t>Snapshot isolation</a:t>
            </a:r>
          </a:p>
          <a:p>
            <a:pPr lvl="1">
              <a:spcBef>
                <a:spcPct val="15000"/>
              </a:spcBef>
              <a:spcAft>
                <a:spcPts val="600"/>
              </a:spcAft>
            </a:pPr>
            <a:r>
              <a:rPr lang="en-US" dirty="0"/>
              <a:t>RC-serializability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FA4AB-6B47-D947-AEBA-7B50DCF4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0F9C0-E325-724B-990A-73D93980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3626</Words>
  <Application>Microsoft Macintosh PowerPoint</Application>
  <PresentationFormat>On-screen Show (4:3)</PresentationFormat>
  <Paragraphs>548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Schoolbook</vt:lpstr>
      <vt:lpstr>Lucida Grande</vt:lpstr>
      <vt:lpstr>Wingdings</vt:lpstr>
      <vt:lpstr>Office Theme</vt:lpstr>
      <vt:lpstr>Principles of Distributed Database Systems</vt:lpstr>
      <vt:lpstr>Outline</vt:lpstr>
      <vt:lpstr>Outline</vt:lpstr>
      <vt:lpstr>Replication</vt:lpstr>
      <vt:lpstr>Execution Model</vt:lpstr>
      <vt:lpstr>Replication Issues</vt:lpstr>
      <vt:lpstr>Outline</vt:lpstr>
      <vt:lpstr>Consistency</vt:lpstr>
      <vt:lpstr>Transactional Consistency</vt:lpstr>
      <vt:lpstr>Example 1</vt:lpstr>
      <vt:lpstr>Example 2</vt:lpstr>
      <vt:lpstr>Outline</vt:lpstr>
      <vt:lpstr>Update Management Strategies</vt:lpstr>
      <vt:lpstr>Eager Replication</vt:lpstr>
      <vt:lpstr>Lazy Replication</vt:lpstr>
      <vt:lpstr>Centralized</vt:lpstr>
      <vt:lpstr>Distributed</vt:lpstr>
      <vt:lpstr>Forms of Replication</vt:lpstr>
      <vt:lpstr>Outline</vt:lpstr>
      <vt:lpstr>Replication Protocols</vt:lpstr>
      <vt:lpstr>Eager Centralized Protocols</vt:lpstr>
      <vt:lpstr>Eager Single Master/Limited Transparency</vt:lpstr>
      <vt:lpstr>Eager Single Master/Limited Transparency (cont’d)</vt:lpstr>
      <vt:lpstr>Eager Single Master/Full Transparency</vt:lpstr>
      <vt:lpstr>Eager Primary Copy/Full Transparency</vt:lpstr>
      <vt:lpstr>Eager Primary Copy/Full Transparency (cont’d)</vt:lpstr>
      <vt:lpstr>Eager Distributed Protocol</vt:lpstr>
      <vt:lpstr>Eager Distributed Protocol (cont’d)</vt:lpstr>
      <vt:lpstr>Lazy Single Master/Limited Transparency</vt:lpstr>
      <vt:lpstr>Lazy Primary Copy/Limited Transparency</vt:lpstr>
      <vt:lpstr>Lazy Primary Copy/Limited Transparency – Slaves</vt:lpstr>
      <vt:lpstr>Lazy Single Master/Full Transparency</vt:lpstr>
      <vt:lpstr>Example 3</vt:lpstr>
      <vt:lpstr>Example 4</vt:lpstr>
      <vt:lpstr>Lazy Single Master/ Full Transparency - Solution</vt:lpstr>
      <vt:lpstr>Lazy Distributed Replication</vt:lpstr>
      <vt:lpstr>Reconciliation</vt:lpstr>
      <vt:lpstr>Replication Strategies</vt:lpstr>
      <vt:lpstr>Group Communication</vt:lpstr>
      <vt:lpstr>Outline</vt:lpstr>
      <vt:lpstr>Failures</vt:lpstr>
      <vt:lpstr>ROWAA with Primary Site</vt:lpstr>
      <vt:lpstr>Distributed ROWAA</vt:lpstr>
      <vt:lpstr>Quorum-Based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24</cp:revision>
  <dcterms:created xsi:type="dcterms:W3CDTF">2020-02-05T23:19:38Z</dcterms:created>
  <dcterms:modified xsi:type="dcterms:W3CDTF">2020-03-16T19:01:14Z</dcterms:modified>
</cp:coreProperties>
</file>