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329" r:id="rId4"/>
    <p:sldId id="259" r:id="rId5"/>
    <p:sldId id="260" r:id="rId6"/>
    <p:sldId id="261" r:id="rId7"/>
    <p:sldId id="288" r:id="rId8"/>
    <p:sldId id="264" r:id="rId9"/>
    <p:sldId id="262" r:id="rId10"/>
    <p:sldId id="265" r:id="rId11"/>
    <p:sldId id="332" r:id="rId12"/>
    <p:sldId id="330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333" r:id="rId28"/>
    <p:sldId id="282" r:id="rId29"/>
    <p:sldId id="283" r:id="rId30"/>
    <p:sldId id="284" r:id="rId31"/>
    <p:sldId id="334" r:id="rId32"/>
    <p:sldId id="285" r:id="rId33"/>
    <p:sldId id="286" r:id="rId34"/>
    <p:sldId id="287" r:id="rId35"/>
    <p:sldId id="335" r:id="rId36"/>
    <p:sldId id="258" r:id="rId37"/>
    <p:sldId id="337" r:id="rId38"/>
    <p:sldId id="292" r:id="rId39"/>
    <p:sldId id="293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3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6" r:id="rId62"/>
    <p:sldId id="317" r:id="rId63"/>
    <p:sldId id="318" r:id="rId64"/>
    <p:sldId id="325" r:id="rId65"/>
    <p:sldId id="326" r:id="rId66"/>
    <p:sldId id="327" r:id="rId67"/>
    <p:sldId id="328" r:id="rId6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1771A9"/>
    <a:srgbClr val="238038"/>
    <a:srgbClr val="6E6E6E"/>
    <a:srgbClr val="00804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02" autoAdjust="0"/>
    <p:restoredTop sz="95952" autoAdjust="0"/>
  </p:normalViewPr>
  <p:slideViewPr>
    <p:cSldViewPr>
      <p:cViewPr varScale="1">
        <p:scale>
          <a:sx n="177" d="100"/>
          <a:sy n="177" d="100"/>
        </p:scale>
        <p:origin x="83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E0ED7-616B-1946-BFAF-3445D103BEB5}" type="datetimeFigureOut">
              <a:rPr lang="en-US" smtClean="0"/>
              <a:t>3/16/20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F5201-0B02-374C-9C85-2DCB7D09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81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677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183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080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684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015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886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27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115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193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022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148144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787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0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538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7645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983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5732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4283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4232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7292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702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4923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2960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625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578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333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74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096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937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37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45A7A-CA9E-A34B-8B0F-158A2E05A0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3528" y="6356350"/>
            <a:ext cx="3086100" cy="365125"/>
          </a:xfrm>
        </p:spPr>
        <p:txBody>
          <a:bodyPr/>
          <a:lstStyle/>
          <a:p>
            <a:r>
              <a:rPr lang="en-US" dirty="0"/>
              <a:t>© 2020, M.T. </a:t>
            </a:r>
            <a:r>
              <a:rPr lang="en-US" dirty="0" err="1"/>
              <a:t>Özsu</a:t>
            </a:r>
            <a:r>
              <a:rPr lang="en-US" dirty="0"/>
              <a:t> &amp; P. </a:t>
            </a:r>
            <a:r>
              <a:rPr lang="en-US" dirty="0" err="1"/>
              <a:t>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D88ED-A1BA-6943-87F1-EAE1351E9F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32240" y="6356350"/>
            <a:ext cx="2057400" cy="365125"/>
          </a:xfrm>
        </p:spPr>
        <p:txBody>
          <a:bodyPr/>
          <a:lstStyle/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1101" y="1750219"/>
            <a:ext cx="4268391" cy="4759523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648" y="1750219"/>
            <a:ext cx="4268391" cy="4759523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8586" y="6679406"/>
            <a:ext cx="187523" cy="21431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F0ED71BB-118A-9E4C-B08B-8FE12AFF2A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6726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buSzPct val="70000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8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4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000"/>
            </a:lvl3pPr>
            <a:lvl4pPr>
              <a:buClr>
                <a:schemeClr val="accent6">
                  <a:lumMod val="50000"/>
                </a:schemeClr>
              </a:buCl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6671C9-F961-394A-BBEC-D04FF25DDA7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48202" y="1584633"/>
            <a:ext cx="4038600" cy="4530725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8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4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000"/>
            </a:lvl3pPr>
            <a:lvl4pPr>
              <a:buClr>
                <a:schemeClr val="accent6">
                  <a:lumMod val="50000"/>
                </a:schemeClr>
              </a:buCl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4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0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1800"/>
            </a:lvl3pPr>
            <a:lvl4pPr>
              <a:buClr>
                <a:schemeClr val="accent6">
                  <a:lumMod val="50000"/>
                </a:schemeClr>
              </a:buCl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1898894-D16A-0342-A17E-BE71431F1BAE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646612" y="2174875"/>
            <a:ext cx="4040188" cy="3951288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4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0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1800"/>
            </a:lvl3pPr>
            <a:lvl4pPr>
              <a:buClr>
                <a:schemeClr val="accent6">
                  <a:lumMod val="50000"/>
                </a:schemeClr>
              </a:buCl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32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8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400"/>
            </a:lvl3pPr>
            <a:lvl4pPr>
              <a:buClr>
                <a:schemeClr val="accent6">
                  <a:lumMod val="50000"/>
                </a:schemeClr>
              </a:buCl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CC9900"/>
            </a:solidFill>
            <a:prstDash val="solid"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CC99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07504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6278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65000"/>
        <a:buFont typeface="Wingdings" pitchFamily="-108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38038"/>
        </a:buClr>
        <a:buSzPct val="60000"/>
        <a:buFont typeface="Wingdings" pitchFamily="-108" charset="2"/>
        <a:buChar char="q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65000"/>
        <a:buFont typeface="Wingdings" pitchFamily="-108" charset="2"/>
        <a:buChar char="n"/>
        <a:defRPr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38038"/>
        </a:buClr>
        <a:buSzPct val="70000"/>
        <a:buFont typeface="Wingdings" pitchFamily="-108" charset="2"/>
        <a:buChar char="q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/>
              <a:t>Principles of Distributed Database Systems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M. Tamer </a:t>
            </a:r>
            <a:r>
              <a:rPr lang="en-US" dirty="0" err="1"/>
              <a:t>Özsu</a:t>
            </a:r>
            <a:endParaRPr lang="en-US" dirty="0"/>
          </a:p>
          <a:p>
            <a:r>
              <a:rPr lang="en-US" dirty="0"/>
              <a:t>Patrick </a:t>
            </a:r>
            <a:r>
              <a:rPr lang="en-US" dirty="0" err="1"/>
              <a:t>Valduriez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F55C07-B623-DB43-9943-7F15C469C2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30F6D8-D89B-CF45-A452-1BB07F41C2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Integration Issues –    Schema Translation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sz="2200" dirty="0"/>
              <a:t>Component database schemas translated to a common intermediate canonical representation</a:t>
            </a:r>
          </a:p>
          <a:p>
            <a:pPr>
              <a:spcBef>
                <a:spcPts val="300"/>
              </a:spcBef>
            </a:pPr>
            <a:r>
              <a:rPr lang="en-US" dirty="0"/>
              <a:t>What is the canonical data model?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Relational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Entity-relationship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DIKE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Object-oriented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ARTEMIS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Graph-oriented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DIPE, </a:t>
            </a:r>
            <a:r>
              <a:rPr lang="en-US" dirty="0" err="1"/>
              <a:t>TranScm</a:t>
            </a:r>
            <a:r>
              <a:rPr lang="en-US" dirty="0"/>
              <a:t>, COMA, Cupid</a:t>
            </a:r>
          </a:p>
          <a:p>
            <a:pPr>
              <a:spcBef>
                <a:spcPts val="300"/>
              </a:spcBef>
            </a:pPr>
            <a:r>
              <a:rPr lang="en-US" dirty="0"/>
              <a:t>Translation algorithms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These are well-known</a:t>
            </a:r>
            <a:endParaRPr lang="en-US" sz="1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D0AE54-5B5C-E947-BC76-7D2364B54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63C4FC-2E47-3849-A11E-6E5B99F62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92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Integration Issues –   Schema Generation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/>
              <a:t>Intermediate schemas are used to create a global conceptual schema</a:t>
            </a:r>
          </a:p>
          <a:p>
            <a:r>
              <a:rPr lang="en-US" sz="2200" dirty="0"/>
              <a:t>Schema matching</a:t>
            </a:r>
          </a:p>
          <a:p>
            <a:pPr lvl="1"/>
            <a:r>
              <a:rPr lang="en-US" sz="1800" dirty="0"/>
              <a:t>Finding the correspondences between multiple schemas</a:t>
            </a:r>
          </a:p>
          <a:p>
            <a:r>
              <a:rPr lang="en-US" sz="2200" dirty="0"/>
              <a:t>Schema integration</a:t>
            </a:r>
          </a:p>
          <a:p>
            <a:pPr lvl="1"/>
            <a:r>
              <a:rPr lang="en-US" sz="1800" dirty="0"/>
              <a:t>Creation of the GCS (or mediated schema) using the correspondences</a:t>
            </a:r>
          </a:p>
          <a:p>
            <a:r>
              <a:rPr lang="en-US" sz="2200" dirty="0"/>
              <a:t>Schema mapping</a:t>
            </a:r>
          </a:p>
          <a:p>
            <a:pPr lvl="1"/>
            <a:r>
              <a:rPr lang="en-US" sz="1800" dirty="0"/>
              <a:t>How to map data from local databases to the GCS</a:t>
            </a:r>
          </a:p>
          <a:p>
            <a:r>
              <a:rPr lang="en-US" sz="2200" dirty="0"/>
              <a:t>Important: sometimes the GCS is defined first, and schema matching and schema mapping is done against this target GCS</a:t>
            </a:r>
          </a:p>
          <a:p>
            <a:pPr lvl="1"/>
            <a:endParaRPr lang="en-US" sz="1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D0AE54-5B5C-E947-BC76-7D2364B54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63C4FC-2E47-3849-A11E-6E5B99F62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3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Database Integration – </a:t>
            </a:r>
            <a:r>
              <a:rPr lang="en-US" dirty="0" err="1">
                <a:solidFill>
                  <a:srgbClr val="1771A9"/>
                </a:solidFill>
                <a:cs typeface="Arial" panose="020B0604020202020204" pitchFamily="34" charset="0"/>
              </a:rPr>
              <a:t>Multidatabase</a:t>
            </a:r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 Systems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Schema Matching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Schema Integration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Schema Mapping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Query Rewriting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Optimization Issues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00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4343401"/>
            <a:ext cx="5639544" cy="1304458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r>
              <a:rPr lang="en-US" sz="1969" dirty="0">
                <a:latin typeface="Courier" pitchFamily="2" charset="0"/>
              </a:rPr>
              <a:t>EMP(</a:t>
            </a:r>
            <a:r>
              <a:rPr lang="en-US" sz="1969" u="sng" dirty="0">
                <a:latin typeface="Courier" pitchFamily="2" charset="0"/>
              </a:rPr>
              <a:t>ENO</a:t>
            </a:r>
            <a:r>
              <a:rPr lang="en-US" sz="1969" dirty="0">
                <a:latin typeface="Courier" pitchFamily="2" charset="0"/>
              </a:rPr>
              <a:t>, ENAME, TITLE)</a:t>
            </a:r>
          </a:p>
          <a:p>
            <a:r>
              <a:rPr lang="en-US" sz="1969" dirty="0">
                <a:latin typeface="Courier" pitchFamily="2" charset="0"/>
              </a:rPr>
              <a:t>PROJ(</a:t>
            </a:r>
            <a:r>
              <a:rPr lang="en-US" sz="1969" u="sng" dirty="0">
                <a:latin typeface="Courier" pitchFamily="2" charset="0"/>
              </a:rPr>
              <a:t>PNO</a:t>
            </a:r>
            <a:r>
              <a:rPr lang="en-US" sz="1969" dirty="0">
                <a:latin typeface="Courier" pitchFamily="2" charset="0"/>
              </a:rPr>
              <a:t>, PNAME, BUDGET, LOC, CNAME)</a:t>
            </a:r>
          </a:p>
          <a:p>
            <a:r>
              <a:rPr lang="en-US" sz="1969" dirty="0">
                <a:latin typeface="Courier" pitchFamily="2" charset="0"/>
              </a:rPr>
              <a:t>ASG(</a:t>
            </a:r>
            <a:r>
              <a:rPr lang="en-US" sz="1969" u="sng" dirty="0">
                <a:latin typeface="Courier" pitchFamily="2" charset="0"/>
              </a:rPr>
              <a:t>ENO, PNO</a:t>
            </a:r>
            <a:r>
              <a:rPr lang="en-US" sz="1969" dirty="0">
                <a:latin typeface="Courier" pitchFamily="2" charset="0"/>
              </a:rPr>
              <a:t>, RESP, DUR)</a:t>
            </a:r>
          </a:p>
          <a:p>
            <a:r>
              <a:rPr lang="en-US" sz="1969" dirty="0">
                <a:latin typeface="Courier" pitchFamily="2" charset="0"/>
              </a:rPr>
              <a:t>PAY(</a:t>
            </a:r>
            <a:r>
              <a:rPr lang="en-US" sz="1969" u="sng" dirty="0">
                <a:latin typeface="Courier" pitchFamily="2" charset="0"/>
              </a:rPr>
              <a:t>TITLE</a:t>
            </a:r>
            <a:r>
              <a:rPr lang="en-US" sz="1969" dirty="0">
                <a:latin typeface="Courier" pitchFamily="2" charset="0"/>
              </a:rPr>
              <a:t>, SAL)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7380" y="1473200"/>
            <a:ext cx="1553430" cy="460252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r>
              <a:rPr lang="en-US" sz="2391" dirty="0">
                <a:latin typeface="Arial" panose="020B0604020202020204" pitchFamily="34" charset="0"/>
              </a:rPr>
              <a:t>Relational</a:t>
            </a:r>
          </a:p>
        </p:txBody>
      </p:sp>
      <p:sp>
        <p:nvSpPr>
          <p:cNvPr id="8" name="Freeform 7"/>
          <p:cNvSpPr/>
          <p:nvPr/>
        </p:nvSpPr>
        <p:spPr bwMode="auto">
          <a:xfrm>
            <a:off x="2935111" y="1524000"/>
            <a:ext cx="3108678" cy="5199944"/>
          </a:xfrm>
          <a:custGeom>
            <a:avLst/>
            <a:gdLst>
              <a:gd name="connsiteX0" fmla="*/ 28222 w 3108678"/>
              <a:gd name="connsiteY0" fmla="*/ 0 h 5199944"/>
              <a:gd name="connsiteX1" fmla="*/ 104422 w 3108678"/>
              <a:gd name="connsiteY1" fmla="*/ 1515533 h 5199944"/>
              <a:gd name="connsiteX2" fmla="*/ 654756 w 3108678"/>
              <a:gd name="connsiteY2" fmla="*/ 2683933 h 5199944"/>
              <a:gd name="connsiteX3" fmla="*/ 2627489 w 3108678"/>
              <a:gd name="connsiteY3" fmla="*/ 2954867 h 5199944"/>
              <a:gd name="connsiteX4" fmla="*/ 3042356 w 3108678"/>
              <a:gd name="connsiteY4" fmla="*/ 4893733 h 5199944"/>
              <a:gd name="connsiteX5" fmla="*/ 3025422 w 3108678"/>
              <a:gd name="connsiteY5" fmla="*/ 4792133 h 5199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8678" h="5199944">
                <a:moveTo>
                  <a:pt x="28222" y="0"/>
                </a:moveTo>
                <a:cubicBezTo>
                  <a:pt x="14111" y="534105"/>
                  <a:pt x="0" y="1068211"/>
                  <a:pt x="104422" y="1515533"/>
                </a:cubicBezTo>
                <a:cubicBezTo>
                  <a:pt x="208844" y="1962855"/>
                  <a:pt x="234245" y="2444044"/>
                  <a:pt x="654756" y="2683933"/>
                </a:cubicBezTo>
                <a:cubicBezTo>
                  <a:pt x="1075267" y="2923822"/>
                  <a:pt x="2229556" y="2586567"/>
                  <a:pt x="2627489" y="2954867"/>
                </a:cubicBezTo>
                <a:cubicBezTo>
                  <a:pt x="3025422" y="3323167"/>
                  <a:pt x="2976034" y="4587522"/>
                  <a:pt x="3042356" y="4893733"/>
                </a:cubicBezTo>
                <a:cubicBezTo>
                  <a:pt x="3108678" y="5199944"/>
                  <a:pt x="3025422" y="4792133"/>
                  <a:pt x="3025422" y="4792133"/>
                </a:cubicBezTo>
              </a:path>
            </a:pathLst>
          </a:custGeom>
          <a:noFill/>
          <a:ln w="50800" cap="flat" cmpd="sng" algn="ctr">
            <a:solidFill>
              <a:srgbClr val="DB06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9" tIns="45719" rIns="91439" bIns="45719" numCol="1" rtlCol="0" anchor="t" anchorCtr="0" compatLnSpc="1">
            <a:prstTxWarp prst="textNoShape">
              <a:avLst/>
            </a:prstTxWarp>
          </a:bodyPr>
          <a:lstStyle/>
          <a:p>
            <a:pPr defTabSz="914353"/>
            <a:endParaRPr lang="en-US" sz="1406"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7600" y="1524001"/>
            <a:ext cx="1981200" cy="460252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r>
              <a:rPr lang="en-US" sz="2391" dirty="0">
                <a:latin typeface="Arial" panose="020B0604020202020204" pitchFamily="34" charset="0"/>
              </a:rPr>
              <a:t>E-R Model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B7310C-3197-664F-8CBF-67D92B304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331C4-7EBD-DD4E-8904-68F3B1F76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13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4A145F-E4E3-3A4A-B8C7-FF39E6EB5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939" y="1703326"/>
            <a:ext cx="6002900" cy="424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58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 Matching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Schema heterogeneity</a:t>
            </a:r>
          </a:p>
          <a:p>
            <a:pPr lvl="1"/>
            <a:r>
              <a:rPr lang="en-US"/>
              <a:t>Structural heterogeneity</a:t>
            </a:r>
          </a:p>
          <a:p>
            <a:pPr lvl="2"/>
            <a:r>
              <a:rPr lang="en-US"/>
              <a:t>Type conflicts</a:t>
            </a:r>
          </a:p>
          <a:p>
            <a:pPr lvl="2"/>
            <a:r>
              <a:rPr lang="en-US"/>
              <a:t>Dependency conflicts</a:t>
            </a:r>
          </a:p>
          <a:p>
            <a:pPr lvl="2"/>
            <a:r>
              <a:rPr lang="en-US"/>
              <a:t>Key conflicts</a:t>
            </a:r>
          </a:p>
          <a:p>
            <a:pPr lvl="2"/>
            <a:r>
              <a:rPr lang="en-US"/>
              <a:t>Behavioral conflicts</a:t>
            </a:r>
          </a:p>
          <a:p>
            <a:pPr lvl="1"/>
            <a:r>
              <a:rPr lang="en-US"/>
              <a:t>Semantic heterogeneity</a:t>
            </a:r>
          </a:p>
          <a:p>
            <a:pPr lvl="2"/>
            <a:r>
              <a:rPr lang="en-US"/>
              <a:t>More important and harder to deal with</a:t>
            </a:r>
          </a:p>
          <a:p>
            <a:pPr lvl="2"/>
            <a:r>
              <a:rPr lang="en-US"/>
              <a:t>Synonyms, homonyms, hypernyms</a:t>
            </a:r>
          </a:p>
          <a:p>
            <a:pPr lvl="2"/>
            <a:r>
              <a:rPr lang="en-US"/>
              <a:t>Different ontology</a:t>
            </a:r>
          </a:p>
          <a:p>
            <a:pPr lvl="2"/>
            <a:r>
              <a:rPr lang="en-US"/>
              <a:t>Imprecise wording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954C1E-CCCC-DB47-85AB-AFF37594E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7A0071-70B3-BC42-824C-9C78A5E5D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16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Matching (cont’d)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complications</a:t>
            </a:r>
          </a:p>
          <a:p>
            <a:pPr lvl="1"/>
            <a:r>
              <a:rPr lang="en-US" dirty="0"/>
              <a:t>Insufficient schema and instance information</a:t>
            </a:r>
          </a:p>
          <a:p>
            <a:pPr lvl="1"/>
            <a:r>
              <a:rPr lang="en-US" dirty="0"/>
              <a:t>Unavailability of schema documentation</a:t>
            </a:r>
          </a:p>
          <a:p>
            <a:pPr lvl="1"/>
            <a:r>
              <a:rPr lang="en-US" dirty="0"/>
              <a:t>Subjectivity of matching</a:t>
            </a:r>
          </a:p>
          <a:p>
            <a:r>
              <a:rPr lang="en-US" dirty="0"/>
              <a:t>Issues that affect schema matching</a:t>
            </a:r>
          </a:p>
          <a:p>
            <a:pPr lvl="1"/>
            <a:r>
              <a:rPr lang="en-US" dirty="0"/>
              <a:t>Schema versus instance matching</a:t>
            </a:r>
          </a:p>
          <a:p>
            <a:pPr lvl="1"/>
            <a:r>
              <a:rPr lang="en-US" dirty="0"/>
              <a:t>Element versus structure level matching</a:t>
            </a:r>
          </a:p>
          <a:p>
            <a:pPr lvl="1"/>
            <a:r>
              <a:rPr lang="en-US" dirty="0"/>
              <a:t>Matching cardinality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8C72C2-9AC6-2D4C-8931-19F8BAB61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144869-1DB4-6F4B-BA76-47282C8C2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32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14300"/>
            <a:ext cx="8343900" cy="1143000"/>
          </a:xfrm>
        </p:spPr>
        <p:txBody>
          <a:bodyPr/>
          <a:lstStyle/>
          <a:p>
            <a:r>
              <a:rPr lang="en-US" dirty="0"/>
              <a:t>Schema Matching Approaches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49B551-FD03-B440-9BEF-844236382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AFF4F-FB3B-5741-9BBB-FC2A1A3C6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16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386D518-5B91-E646-8FF5-86A1A99C4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69" y="2636912"/>
            <a:ext cx="8953061" cy="2145928"/>
          </a:xfrm>
        </p:spPr>
      </p:pic>
    </p:spTree>
    <p:extLst>
      <p:ext uri="{BB962C8B-B14F-4D97-AF65-F5344CB8AC3E}">
        <p14:creationId xmlns:p14="http://schemas.microsoft.com/office/powerpoint/2010/main" val="1749160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Linguistic Schema Matching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Use element names and other textual information (textual descriptions, annotations) </a:t>
            </a:r>
          </a:p>
          <a:p>
            <a:r>
              <a:rPr lang="en-US" sz="2000" dirty="0"/>
              <a:t>May use external sources (e.g., Thesauri)</a:t>
            </a:r>
          </a:p>
          <a:p>
            <a:r>
              <a:rPr lang="en-US" sz="2000" dirty="0">
                <a:sym typeface="Symbol" charset="2"/>
              </a:rPr>
              <a:t>〈SC1.element-1 ≈ SC2.element-2, </a:t>
            </a:r>
            <a:r>
              <a:rPr lang="en-US" sz="2000" i="1" dirty="0" err="1">
                <a:sym typeface="Symbol" charset="2"/>
              </a:rPr>
              <a:t>p</a:t>
            </a:r>
            <a:r>
              <a:rPr lang="en-US" sz="2000" dirty="0" err="1">
                <a:sym typeface="Symbol" charset="2"/>
              </a:rPr>
              <a:t>,</a:t>
            </a:r>
            <a:r>
              <a:rPr lang="en-US" sz="2000" i="1" dirty="0" err="1">
                <a:sym typeface="Symbol" charset="2"/>
              </a:rPr>
              <a:t>s</a:t>
            </a:r>
            <a:r>
              <a:rPr lang="en-US" sz="2000" dirty="0" err="1">
                <a:sym typeface="Symbol" charset="2"/>
              </a:rPr>
              <a:t>〉</a:t>
            </a:r>
            <a:endParaRPr lang="en-US" sz="2000" dirty="0">
              <a:sym typeface="Symbol" charset="2"/>
            </a:endParaRPr>
          </a:p>
          <a:p>
            <a:pPr lvl="1"/>
            <a:r>
              <a:rPr lang="en-US" sz="1800" dirty="0">
                <a:sym typeface="Symbol" charset="2"/>
              </a:rPr>
              <a:t>Element-1 in schema SC1 is similar to element-2 in schema SC2 if predicate </a:t>
            </a:r>
            <a:r>
              <a:rPr lang="en-US" sz="1800" i="1" dirty="0" err="1">
                <a:sym typeface="Symbol" charset="2"/>
              </a:rPr>
              <a:t>p</a:t>
            </a:r>
            <a:r>
              <a:rPr lang="en-US" sz="1800" i="1" dirty="0">
                <a:sym typeface="Symbol" charset="2"/>
              </a:rPr>
              <a:t> </a:t>
            </a:r>
            <a:r>
              <a:rPr lang="en-US" sz="1800" dirty="0">
                <a:sym typeface="Symbol" charset="2"/>
              </a:rPr>
              <a:t>holds with a similarity value of </a:t>
            </a:r>
            <a:r>
              <a:rPr lang="en-US" sz="1800" i="1" dirty="0" err="1">
                <a:sym typeface="Symbol" charset="2"/>
              </a:rPr>
              <a:t>s</a:t>
            </a:r>
            <a:endParaRPr lang="en-US" sz="1800" i="1" dirty="0">
              <a:sym typeface="Symbol" charset="2"/>
            </a:endParaRPr>
          </a:p>
          <a:p>
            <a:r>
              <a:rPr lang="en-US" sz="2000" dirty="0"/>
              <a:t>Schema level</a:t>
            </a:r>
          </a:p>
          <a:p>
            <a:pPr lvl="1"/>
            <a:r>
              <a:rPr lang="en-US" sz="1800" dirty="0"/>
              <a:t>Deal with names of schema elements</a:t>
            </a:r>
          </a:p>
          <a:p>
            <a:pPr lvl="1"/>
            <a:r>
              <a:rPr lang="en-US" sz="1800" dirty="0"/>
              <a:t>Handle cases such as synonyms, homonyms, </a:t>
            </a:r>
            <a:r>
              <a:rPr lang="en-US" sz="1800" dirty="0" err="1"/>
              <a:t>hypernyms</a:t>
            </a:r>
            <a:r>
              <a:rPr lang="en-US" sz="1800" dirty="0"/>
              <a:t>, data type similarities</a:t>
            </a:r>
          </a:p>
          <a:p>
            <a:r>
              <a:rPr lang="en-US" sz="2000" dirty="0"/>
              <a:t>Instance level</a:t>
            </a:r>
          </a:p>
          <a:p>
            <a:pPr lvl="1"/>
            <a:r>
              <a:rPr lang="en-US" sz="1800" dirty="0"/>
              <a:t>Focus on information retrieval techniques (e.g., word frequencies, key terms)</a:t>
            </a:r>
          </a:p>
          <a:p>
            <a:pPr lvl="1"/>
            <a:r>
              <a:rPr lang="en-US" sz="1800" dirty="0"/>
              <a:t>“Deduce” similarities from these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7EF07F-2089-5243-998C-8103B0A54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ACB4D0-CC7B-924A-84A1-2ACE03923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44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Linguistic Matchers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Use a set of linguistic (terminological) rules</a:t>
            </a:r>
          </a:p>
          <a:p>
            <a:r>
              <a:rPr lang="en-US" sz="2000" dirty="0"/>
              <a:t>Basic rules can be hand-crafted or may be discovered from outside sources (e.g., </a:t>
            </a:r>
            <a:r>
              <a:rPr lang="en-US" sz="2000" dirty="0" err="1"/>
              <a:t>WordNet</a:t>
            </a:r>
            <a:r>
              <a:rPr lang="en-US" sz="2000" dirty="0"/>
              <a:t>)</a:t>
            </a:r>
          </a:p>
          <a:p>
            <a:r>
              <a:rPr lang="en-US" sz="2000" dirty="0"/>
              <a:t>Predicate </a:t>
            </a:r>
            <a:r>
              <a:rPr lang="en-US" sz="2000" i="1" dirty="0" err="1"/>
              <a:t>p</a:t>
            </a:r>
            <a:r>
              <a:rPr lang="en-US" sz="2000" i="1" dirty="0"/>
              <a:t> </a:t>
            </a:r>
            <a:r>
              <a:rPr lang="en-US" sz="2000" dirty="0"/>
              <a:t>and similarity value </a:t>
            </a:r>
            <a:r>
              <a:rPr lang="en-US" sz="2000" i="1" dirty="0" err="1"/>
              <a:t>s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hand-crafted ⇒ specified, </a:t>
            </a:r>
          </a:p>
          <a:p>
            <a:pPr lvl="1"/>
            <a:r>
              <a:rPr lang="en-US" sz="1800" dirty="0"/>
              <a:t>discovered ⇒ may be computed or specified by an expert after discovery</a:t>
            </a:r>
          </a:p>
          <a:p>
            <a:r>
              <a:rPr lang="en-US" sz="2000" dirty="0"/>
              <a:t>Examples</a:t>
            </a:r>
          </a:p>
          <a:p>
            <a:pPr lvl="1"/>
            <a:r>
              <a:rPr lang="en-US" sz="1800" dirty="0" err="1">
                <a:sym typeface="Symbol" charset="2"/>
              </a:rPr>
              <a:t>〈</a:t>
            </a:r>
            <a:r>
              <a:rPr lang="en-US" sz="1800" dirty="0" err="1"/>
              <a:t>uppercase</a:t>
            </a:r>
            <a:r>
              <a:rPr lang="en-US" sz="1800" dirty="0"/>
              <a:t> names </a:t>
            </a:r>
            <a:r>
              <a:rPr lang="en-US" sz="1800" dirty="0">
                <a:sym typeface="Symbol" charset="2"/>
              </a:rPr>
              <a:t>≈ </a:t>
            </a:r>
            <a:r>
              <a:rPr lang="en-US" sz="1800" dirty="0"/>
              <a:t>lower case names, </a:t>
            </a:r>
            <a:r>
              <a:rPr lang="en-US" sz="1800" i="1" dirty="0"/>
              <a:t>true</a:t>
            </a:r>
            <a:r>
              <a:rPr lang="en-US" sz="1800" dirty="0"/>
              <a:t>, 1.0</a:t>
            </a:r>
            <a:r>
              <a:rPr lang="en-US" sz="1800" dirty="0">
                <a:sym typeface="Symbol" charset="2"/>
              </a:rPr>
              <a:t>〉</a:t>
            </a:r>
          </a:p>
          <a:p>
            <a:pPr lvl="1"/>
            <a:r>
              <a:rPr lang="en-US" sz="1800" dirty="0" err="1">
                <a:sym typeface="Symbol" charset="2"/>
              </a:rPr>
              <a:t>〈</a:t>
            </a:r>
            <a:r>
              <a:rPr lang="en-US" sz="1800" dirty="0" err="1"/>
              <a:t>uppercase</a:t>
            </a:r>
            <a:r>
              <a:rPr lang="en-US" sz="1800" dirty="0"/>
              <a:t> names </a:t>
            </a:r>
            <a:r>
              <a:rPr lang="en-US" sz="1800" dirty="0">
                <a:sym typeface="Symbol" charset="2"/>
              </a:rPr>
              <a:t>≈ </a:t>
            </a:r>
            <a:r>
              <a:rPr lang="en-US" sz="1800" dirty="0"/>
              <a:t>capitalized names, </a:t>
            </a:r>
            <a:r>
              <a:rPr lang="en-US" sz="1800" i="1" dirty="0"/>
              <a:t>true</a:t>
            </a:r>
            <a:r>
              <a:rPr lang="en-US" sz="1800" dirty="0"/>
              <a:t>, 1.0</a:t>
            </a:r>
            <a:r>
              <a:rPr lang="en-US" sz="1800" dirty="0">
                <a:sym typeface="Symbol" charset="2"/>
              </a:rPr>
              <a:t>〉</a:t>
            </a:r>
          </a:p>
          <a:p>
            <a:pPr lvl="1"/>
            <a:r>
              <a:rPr lang="en-US" sz="1800" dirty="0" err="1">
                <a:sym typeface="Symbol" charset="2"/>
              </a:rPr>
              <a:t>〈</a:t>
            </a:r>
            <a:r>
              <a:rPr lang="en-US" sz="1800" dirty="0" err="1"/>
              <a:t>capitalized</a:t>
            </a:r>
            <a:r>
              <a:rPr lang="en-US" sz="1800" dirty="0"/>
              <a:t> names </a:t>
            </a:r>
            <a:r>
              <a:rPr lang="en-US" sz="1800" dirty="0">
                <a:sym typeface="Symbol" charset="2"/>
              </a:rPr>
              <a:t>≈ </a:t>
            </a:r>
            <a:r>
              <a:rPr lang="en-US" sz="1800" dirty="0"/>
              <a:t>lower case names, </a:t>
            </a:r>
            <a:r>
              <a:rPr lang="en-US" sz="1800" i="1" dirty="0"/>
              <a:t>true</a:t>
            </a:r>
            <a:r>
              <a:rPr lang="en-US" sz="1800" dirty="0"/>
              <a:t>, 1.0</a:t>
            </a:r>
            <a:r>
              <a:rPr lang="en-US" sz="1800" dirty="0">
                <a:sym typeface="Symbol" charset="2"/>
              </a:rPr>
              <a:t>〉</a:t>
            </a:r>
          </a:p>
          <a:p>
            <a:pPr lvl="1"/>
            <a:r>
              <a:rPr lang="en-US" sz="1800" dirty="0">
                <a:sym typeface="Symbol" charset="2"/>
              </a:rPr>
              <a:t>〈</a:t>
            </a:r>
            <a:r>
              <a:rPr lang="en-US" sz="1800" dirty="0"/>
              <a:t>DB1.ASG </a:t>
            </a:r>
            <a:r>
              <a:rPr lang="en-US" sz="1800" dirty="0">
                <a:sym typeface="Symbol" charset="2"/>
              </a:rPr>
              <a:t>≈ </a:t>
            </a:r>
            <a:r>
              <a:rPr lang="en-US" sz="1800" dirty="0"/>
              <a:t>DB2.WORKS_IN, </a:t>
            </a:r>
            <a:r>
              <a:rPr lang="en-US" sz="1800" i="1" dirty="0"/>
              <a:t>true</a:t>
            </a:r>
            <a:r>
              <a:rPr lang="en-US" sz="1800" dirty="0"/>
              <a:t>, 0.8</a:t>
            </a:r>
            <a:r>
              <a:rPr lang="en-US" sz="1800" dirty="0">
                <a:sym typeface="Symbol" charset="2"/>
              </a:rPr>
              <a:t>〉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1178F1-94AA-4244-8EFA-32B00EEAE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D50F10-A8A3-AC4B-8406-170BE4231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28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Discovery of Name Similarities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sz="2000" dirty="0"/>
              <a:t>Affixes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Common prefixes and suffixes between two element name strings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N-grams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Comparing how many substrings of length </a:t>
            </a:r>
            <a:r>
              <a:rPr lang="en-US" sz="1800" i="1" dirty="0"/>
              <a:t>n</a:t>
            </a:r>
            <a:r>
              <a:rPr lang="en-US" sz="1800" dirty="0"/>
              <a:t> are common between the two name strings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Edit distance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Number of character modifications (additions, deletions, insertions) that needs to be performed to convert one string into the other</a:t>
            </a:r>
          </a:p>
          <a:p>
            <a:pPr>
              <a:spcBef>
                <a:spcPts val="300"/>
              </a:spcBef>
            </a:pPr>
            <a:r>
              <a:rPr lang="en-US" sz="2000" dirty="0" err="1"/>
              <a:t>Soundex</a:t>
            </a:r>
            <a:r>
              <a:rPr lang="en-US" sz="2000" dirty="0"/>
              <a:t> code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Phonetic similarity between names based on their </a:t>
            </a:r>
            <a:r>
              <a:rPr lang="en-US" sz="1800" dirty="0" err="1"/>
              <a:t>soundex</a:t>
            </a:r>
            <a:r>
              <a:rPr lang="en-US" sz="1800" dirty="0"/>
              <a:t> codes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Also look at data types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Data type similarity may suggest stronger relationship than the computed similarity using these methods or to differentiate between multiple strings with same value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EEB31A-FB72-C04E-955E-3F7D33B9C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873287-47C9-744B-A246-363742D55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0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 lnSpcReduction="10000"/>
          </a:bodyPr>
          <a:lstStyle/>
          <a:p>
            <a:r>
              <a:rPr lang="en-US" dirty="0">
                <a:cs typeface="Arial" panose="020B0604020202020204" pitchFamily="34" charset="0"/>
              </a:rPr>
              <a:t>Introduction</a:t>
            </a:r>
          </a:p>
          <a:p>
            <a:r>
              <a:rPr lang="en-US" dirty="0">
                <a:cs typeface="Arial" panose="020B0604020202020204" pitchFamily="34" charset="0"/>
              </a:rPr>
              <a:t>Distributed and Parallel Database Design</a:t>
            </a:r>
          </a:p>
          <a:p>
            <a:r>
              <a:rPr lang="en-US" dirty="0">
                <a:cs typeface="Arial" panose="020B0604020202020204" pitchFamily="34" charset="0"/>
              </a:rPr>
              <a:t>Distributed Data Control</a:t>
            </a:r>
          </a:p>
          <a:p>
            <a:r>
              <a:rPr lang="en-US" dirty="0">
                <a:cs typeface="Arial" panose="020B0604020202020204" pitchFamily="34" charset="0"/>
              </a:rPr>
              <a:t>Distributed Query Processing</a:t>
            </a:r>
          </a:p>
          <a:p>
            <a:r>
              <a:rPr lang="en-US" dirty="0">
                <a:cs typeface="Arial" panose="020B0604020202020204" pitchFamily="34" charset="0"/>
              </a:rPr>
              <a:t>Distributed Transaction Processing</a:t>
            </a:r>
          </a:p>
          <a:p>
            <a:r>
              <a:rPr lang="en-US" dirty="0">
                <a:cs typeface="Arial" panose="020B0604020202020204" pitchFamily="34" charset="0"/>
              </a:rPr>
              <a:t>Data Replication</a:t>
            </a:r>
          </a:p>
          <a:p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Database Integration – </a:t>
            </a:r>
            <a:r>
              <a:rPr lang="en-US" dirty="0" err="1">
                <a:solidFill>
                  <a:srgbClr val="1771A9"/>
                </a:solidFill>
                <a:cs typeface="Arial" panose="020B0604020202020204" pitchFamily="34" charset="0"/>
              </a:rPr>
              <a:t>Multidatabase</a:t>
            </a:r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 Systems</a:t>
            </a:r>
          </a:p>
          <a:p>
            <a:r>
              <a:rPr lang="en-US" dirty="0">
                <a:cs typeface="Arial" panose="020B0604020202020204" pitchFamily="34" charset="0"/>
              </a:rPr>
              <a:t>Parallel Database Systems</a:t>
            </a:r>
          </a:p>
          <a:p>
            <a:r>
              <a:rPr lang="en-US" dirty="0">
                <a:cs typeface="Arial" panose="020B0604020202020204" pitchFamily="34" charset="0"/>
              </a:rPr>
              <a:t>Peer-to-Peer Data Management</a:t>
            </a:r>
          </a:p>
          <a:p>
            <a:r>
              <a:rPr lang="en-US" dirty="0">
                <a:cs typeface="Arial" panose="020B0604020202020204" pitchFamily="34" charset="0"/>
              </a:rPr>
              <a:t>Big Data Processing</a:t>
            </a:r>
          </a:p>
          <a:p>
            <a:r>
              <a:rPr lang="en-US" dirty="0">
                <a:cs typeface="Arial" panose="020B0604020202020204" pitchFamily="34" charset="0"/>
              </a:rPr>
              <a:t>NoSQL, NewSQL and </a:t>
            </a:r>
            <a:r>
              <a:rPr lang="en-US" dirty="0" err="1">
                <a:cs typeface="Arial" panose="020B0604020202020204" pitchFamily="34" charset="0"/>
              </a:rPr>
              <a:t>Polystores</a:t>
            </a:r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Web Data Management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24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 Example</a:t>
            </a:r>
          </a:p>
        </p:txBody>
      </p:sp>
      <p:sp>
        <p:nvSpPr>
          <p:cNvPr id="64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56792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  <a:tabLst>
                <a:tab pos="3657413" algn="l"/>
                <a:tab pos="3886001" algn="l"/>
              </a:tabLst>
            </a:pPr>
            <a:r>
              <a:rPr lang="en-US" dirty="0"/>
              <a:t>3-grams of string “Responsibility” are the following:</a:t>
            </a:r>
            <a:endParaRPr lang="en-US" sz="1406" dirty="0"/>
          </a:p>
          <a:p>
            <a:pPr marL="589338" lvl="2" indent="0">
              <a:lnSpc>
                <a:spcPct val="90000"/>
              </a:lnSpc>
              <a:spcAft>
                <a:spcPts val="600"/>
              </a:spcAft>
              <a:buNone/>
              <a:tabLst>
                <a:tab pos="3657413" algn="l"/>
                <a:tab pos="3886001" algn="l"/>
              </a:tabLst>
            </a:pPr>
            <a:r>
              <a:rPr lang="en-US" sz="1406" dirty="0">
                <a:solidFill>
                  <a:schemeClr val="accent2"/>
                </a:solidFill>
                <a:sym typeface="Wingdings" charset="2"/>
              </a:rPr>
              <a:t></a:t>
            </a:r>
            <a:r>
              <a:rPr lang="en-US" sz="1969" dirty="0"/>
              <a:t>Res	</a:t>
            </a:r>
            <a:r>
              <a:rPr lang="en-US" sz="1406" dirty="0">
                <a:solidFill>
                  <a:schemeClr val="accent2"/>
                </a:solidFill>
                <a:sym typeface="Wingdings" charset="2"/>
              </a:rPr>
              <a:t></a:t>
            </a:r>
            <a:r>
              <a:rPr lang="en-US" sz="1969" dirty="0">
                <a:sym typeface="Symbol" charset="2"/>
              </a:rPr>
              <a:t> </a:t>
            </a:r>
            <a:r>
              <a:rPr lang="en-US" sz="1969" dirty="0"/>
              <a:t>sib</a:t>
            </a:r>
          </a:p>
          <a:p>
            <a:pPr marL="589338" lvl="2" indent="0">
              <a:lnSpc>
                <a:spcPct val="90000"/>
              </a:lnSpc>
              <a:spcAft>
                <a:spcPts val="600"/>
              </a:spcAft>
              <a:buNone/>
              <a:tabLst>
                <a:tab pos="3657413" algn="l"/>
                <a:tab pos="3886001" algn="l"/>
              </a:tabLst>
            </a:pPr>
            <a:r>
              <a:rPr lang="en-US" sz="1406" dirty="0">
                <a:solidFill>
                  <a:schemeClr val="accent2"/>
                </a:solidFill>
                <a:sym typeface="Wingdings" charset="2"/>
              </a:rPr>
              <a:t></a:t>
            </a:r>
            <a:r>
              <a:rPr lang="en-US" sz="1969" dirty="0" err="1"/>
              <a:t>ibi</a:t>
            </a:r>
            <a:r>
              <a:rPr lang="en-US" sz="1969" dirty="0"/>
              <a:t>	</a:t>
            </a:r>
            <a:r>
              <a:rPr lang="en-US" sz="1406" dirty="0">
                <a:solidFill>
                  <a:schemeClr val="accent2"/>
                </a:solidFill>
                <a:sym typeface="Wingdings" charset="2"/>
              </a:rPr>
              <a:t> </a:t>
            </a:r>
            <a:r>
              <a:rPr lang="en-US" sz="1969" dirty="0" err="1"/>
              <a:t>esp</a:t>
            </a:r>
            <a:endParaRPr lang="en-US" sz="1969" dirty="0"/>
          </a:p>
          <a:p>
            <a:pPr marL="589338" lvl="2" indent="0">
              <a:lnSpc>
                <a:spcPct val="90000"/>
              </a:lnSpc>
              <a:spcAft>
                <a:spcPts val="600"/>
              </a:spcAft>
              <a:buNone/>
              <a:tabLst>
                <a:tab pos="3657413" algn="l"/>
                <a:tab pos="3886001" algn="l"/>
              </a:tabLst>
            </a:pPr>
            <a:r>
              <a:rPr lang="en-US" sz="1406" dirty="0">
                <a:solidFill>
                  <a:schemeClr val="accent2"/>
                </a:solidFill>
                <a:sym typeface="Wingdings" charset="2"/>
              </a:rPr>
              <a:t></a:t>
            </a:r>
            <a:r>
              <a:rPr lang="en-US" sz="1969" dirty="0" err="1"/>
              <a:t>bip</a:t>
            </a:r>
            <a:r>
              <a:rPr lang="en-US" sz="1969" dirty="0"/>
              <a:t>	</a:t>
            </a:r>
            <a:r>
              <a:rPr lang="en-US" sz="1406" dirty="0">
                <a:solidFill>
                  <a:schemeClr val="accent2"/>
                </a:solidFill>
                <a:sym typeface="Wingdings" charset="2"/>
              </a:rPr>
              <a:t> </a:t>
            </a:r>
            <a:r>
              <a:rPr lang="en-US" sz="1969" dirty="0" err="1"/>
              <a:t>spo</a:t>
            </a:r>
            <a:endParaRPr lang="en-US" sz="1969" dirty="0"/>
          </a:p>
          <a:p>
            <a:pPr marL="589338" lvl="2" indent="0">
              <a:lnSpc>
                <a:spcPct val="90000"/>
              </a:lnSpc>
              <a:spcAft>
                <a:spcPts val="600"/>
              </a:spcAft>
              <a:buNone/>
              <a:tabLst>
                <a:tab pos="3657413" algn="l"/>
                <a:tab pos="3886001" algn="l"/>
              </a:tabLst>
            </a:pPr>
            <a:r>
              <a:rPr lang="en-US" sz="1406" dirty="0">
                <a:solidFill>
                  <a:schemeClr val="accent2"/>
                </a:solidFill>
                <a:sym typeface="Wingdings" charset="2"/>
              </a:rPr>
              <a:t></a:t>
            </a:r>
            <a:r>
              <a:rPr lang="en-US" sz="1969" dirty="0" err="1"/>
              <a:t>ili</a:t>
            </a:r>
            <a:r>
              <a:rPr lang="en-US" sz="1969" dirty="0"/>
              <a:t>	</a:t>
            </a:r>
            <a:r>
              <a:rPr lang="en-US" sz="1406" dirty="0">
                <a:solidFill>
                  <a:schemeClr val="accent2"/>
                </a:solidFill>
                <a:sym typeface="Wingdings" charset="2"/>
              </a:rPr>
              <a:t> </a:t>
            </a:r>
            <a:r>
              <a:rPr lang="en-US" sz="1969" dirty="0" err="1"/>
              <a:t>pon</a:t>
            </a:r>
            <a:endParaRPr lang="en-US" sz="1969" dirty="0"/>
          </a:p>
          <a:p>
            <a:pPr marL="589338" lvl="2" indent="0">
              <a:lnSpc>
                <a:spcPct val="90000"/>
              </a:lnSpc>
              <a:spcAft>
                <a:spcPts val="600"/>
              </a:spcAft>
              <a:buNone/>
              <a:tabLst>
                <a:tab pos="3657413" algn="l"/>
                <a:tab pos="3886001" algn="l"/>
              </a:tabLst>
            </a:pPr>
            <a:r>
              <a:rPr lang="en-US" sz="1406" dirty="0">
                <a:solidFill>
                  <a:schemeClr val="accent2"/>
                </a:solidFill>
                <a:sym typeface="Wingdings" charset="2"/>
              </a:rPr>
              <a:t></a:t>
            </a:r>
            <a:r>
              <a:rPr lang="en-US" sz="1969" dirty="0"/>
              <a:t>lit	</a:t>
            </a:r>
            <a:r>
              <a:rPr lang="en-US" sz="1406" dirty="0">
                <a:solidFill>
                  <a:schemeClr val="accent2"/>
                </a:solidFill>
                <a:sym typeface="Wingdings" charset="2"/>
              </a:rPr>
              <a:t></a:t>
            </a:r>
            <a:r>
              <a:rPr lang="en-US" sz="1969" dirty="0">
                <a:sym typeface="Symbol" charset="2"/>
              </a:rPr>
              <a:t>	</a:t>
            </a:r>
            <a:r>
              <a:rPr lang="en-US" sz="1969" dirty="0" err="1"/>
              <a:t>ons</a:t>
            </a:r>
            <a:endParaRPr lang="en-US" sz="1969" dirty="0"/>
          </a:p>
          <a:p>
            <a:pPr marL="589338" lvl="2" indent="0">
              <a:lnSpc>
                <a:spcPct val="90000"/>
              </a:lnSpc>
              <a:spcAft>
                <a:spcPts val="600"/>
              </a:spcAft>
              <a:buNone/>
              <a:tabLst>
                <a:tab pos="3657413" algn="l"/>
                <a:tab pos="3886001" algn="l"/>
              </a:tabLst>
            </a:pPr>
            <a:r>
              <a:rPr lang="en-US" sz="1406" dirty="0">
                <a:solidFill>
                  <a:schemeClr val="accent2"/>
                </a:solidFill>
                <a:sym typeface="Wingdings" charset="2"/>
              </a:rPr>
              <a:t></a:t>
            </a:r>
            <a:r>
              <a:rPr lang="en-US" sz="1969" dirty="0" err="1"/>
              <a:t>ity</a:t>
            </a:r>
            <a:r>
              <a:rPr lang="en-US" sz="1969" dirty="0"/>
              <a:t>	</a:t>
            </a:r>
            <a:r>
              <a:rPr lang="en-US" sz="1406" dirty="0">
                <a:solidFill>
                  <a:schemeClr val="accent2"/>
                </a:solidFill>
                <a:sym typeface="Wingdings" charset="2"/>
              </a:rPr>
              <a:t></a:t>
            </a:r>
            <a:r>
              <a:rPr lang="en-US" sz="1969" dirty="0">
                <a:sym typeface="Symbol" charset="2"/>
              </a:rPr>
              <a:t>	</a:t>
            </a:r>
            <a:r>
              <a:rPr lang="en-US" sz="1969" dirty="0" err="1"/>
              <a:t>nsi</a:t>
            </a:r>
            <a:endParaRPr lang="en-US" sz="1969" dirty="0"/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3657413" algn="l"/>
                <a:tab pos="3886001" algn="l"/>
              </a:tabLst>
            </a:pPr>
            <a:r>
              <a:rPr lang="en-US" dirty="0"/>
              <a:t>3-grams of string “</a:t>
            </a:r>
            <a:r>
              <a:rPr lang="en-US" dirty="0" err="1"/>
              <a:t>Resp</a:t>
            </a:r>
            <a:r>
              <a:rPr lang="en-US" dirty="0"/>
              <a:t>” are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tabLst>
                <a:tab pos="3657413" algn="l"/>
                <a:tab pos="3886001" algn="l"/>
              </a:tabLst>
            </a:pPr>
            <a:r>
              <a:rPr lang="en-US" dirty="0"/>
              <a:t>Res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tabLst>
                <a:tab pos="3657413" algn="l"/>
                <a:tab pos="3886001" algn="l"/>
              </a:tabLst>
            </a:pPr>
            <a:r>
              <a:rPr lang="en-US" dirty="0" err="1"/>
              <a:t>esp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3657413" algn="l"/>
                <a:tab pos="3886001" algn="l"/>
              </a:tabLst>
            </a:pPr>
            <a:r>
              <a:rPr lang="en-US" dirty="0"/>
              <a:t>3-gram similarity: 2/12 =  0.17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58C641-81C4-D241-9093-61883B70C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6066EC-2A2F-F347-9DC3-5EC122D3F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25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Distance Example</a:t>
            </a:r>
          </a:p>
        </p:txBody>
      </p:sp>
      <p:sp>
        <p:nvSpPr>
          <p:cNvPr id="65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Again consider “Responsibility” and “</a:t>
            </a:r>
            <a:r>
              <a:rPr lang="en-US" dirty="0" err="1"/>
              <a:t>Resp</a:t>
            </a:r>
            <a:r>
              <a:rPr lang="en-US" dirty="0"/>
              <a:t>”</a:t>
            </a:r>
          </a:p>
          <a:p>
            <a:pPr>
              <a:spcAft>
                <a:spcPts val="1200"/>
              </a:spcAft>
            </a:pPr>
            <a:r>
              <a:rPr lang="en-US" dirty="0"/>
              <a:t>To convert “Responsibility” to “</a:t>
            </a:r>
            <a:r>
              <a:rPr lang="en-US" dirty="0" err="1"/>
              <a:t>Resp</a:t>
            </a:r>
            <a:r>
              <a:rPr lang="en-US" dirty="0"/>
              <a:t>”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Delete characters “</a:t>
            </a:r>
            <a:r>
              <a:rPr lang="en-US" dirty="0" err="1"/>
              <a:t>o</a:t>
            </a:r>
            <a:r>
              <a:rPr lang="en-US" dirty="0"/>
              <a:t>”, “</a:t>
            </a:r>
            <a:r>
              <a:rPr lang="en-US" dirty="0" err="1"/>
              <a:t>n</a:t>
            </a:r>
            <a:r>
              <a:rPr lang="en-US" dirty="0"/>
              <a:t>”, “</a:t>
            </a:r>
            <a:r>
              <a:rPr lang="en-US" dirty="0" err="1"/>
              <a:t>s</a:t>
            </a:r>
            <a:r>
              <a:rPr lang="en-US" dirty="0"/>
              <a:t>”, “</a:t>
            </a:r>
            <a:r>
              <a:rPr lang="en-US" dirty="0" err="1"/>
              <a:t>i</a:t>
            </a:r>
            <a:r>
              <a:rPr lang="en-US" dirty="0"/>
              <a:t>”, “</a:t>
            </a:r>
            <a:r>
              <a:rPr lang="en-US" dirty="0" err="1"/>
              <a:t>b</a:t>
            </a:r>
            <a:r>
              <a:rPr lang="en-US" dirty="0"/>
              <a:t>”, “</a:t>
            </a:r>
            <a:r>
              <a:rPr lang="en-US" dirty="0" err="1"/>
              <a:t>i</a:t>
            </a:r>
            <a:r>
              <a:rPr lang="en-US" dirty="0"/>
              <a:t>”, “</a:t>
            </a:r>
            <a:r>
              <a:rPr lang="en-US" dirty="0" err="1"/>
              <a:t>l</a:t>
            </a:r>
            <a:r>
              <a:rPr lang="en-US" dirty="0"/>
              <a:t>”, “</a:t>
            </a:r>
            <a:r>
              <a:rPr lang="en-US" dirty="0" err="1"/>
              <a:t>i</a:t>
            </a:r>
            <a:r>
              <a:rPr lang="en-US" dirty="0"/>
              <a:t>”, “</a:t>
            </a:r>
            <a:r>
              <a:rPr lang="en-US" dirty="0" err="1"/>
              <a:t>t</a:t>
            </a:r>
            <a:r>
              <a:rPr lang="en-US" dirty="0"/>
              <a:t>”, “</a:t>
            </a:r>
            <a:r>
              <a:rPr lang="en-US" dirty="0" err="1"/>
              <a:t>y</a:t>
            </a:r>
            <a:r>
              <a:rPr lang="en-US" dirty="0"/>
              <a:t>”</a:t>
            </a:r>
          </a:p>
          <a:p>
            <a:pPr>
              <a:spcAft>
                <a:spcPts val="1200"/>
              </a:spcAft>
            </a:pPr>
            <a:r>
              <a:rPr lang="en-US" dirty="0"/>
              <a:t>To convert “</a:t>
            </a:r>
            <a:r>
              <a:rPr lang="en-US" dirty="0" err="1"/>
              <a:t>Resp</a:t>
            </a:r>
            <a:r>
              <a:rPr lang="en-US" dirty="0"/>
              <a:t>” to “Responsibility”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Add characters “</a:t>
            </a:r>
            <a:r>
              <a:rPr lang="en-US" dirty="0" err="1"/>
              <a:t>o</a:t>
            </a:r>
            <a:r>
              <a:rPr lang="en-US" dirty="0"/>
              <a:t>”, “</a:t>
            </a:r>
            <a:r>
              <a:rPr lang="en-US" dirty="0" err="1"/>
              <a:t>n</a:t>
            </a:r>
            <a:r>
              <a:rPr lang="en-US" dirty="0"/>
              <a:t>”, “</a:t>
            </a:r>
            <a:r>
              <a:rPr lang="en-US" dirty="0" err="1"/>
              <a:t>s</a:t>
            </a:r>
            <a:r>
              <a:rPr lang="en-US" dirty="0"/>
              <a:t>”, “</a:t>
            </a:r>
            <a:r>
              <a:rPr lang="en-US" dirty="0" err="1"/>
              <a:t>i</a:t>
            </a:r>
            <a:r>
              <a:rPr lang="en-US" dirty="0"/>
              <a:t>”, “</a:t>
            </a:r>
            <a:r>
              <a:rPr lang="en-US" dirty="0" err="1"/>
              <a:t>b</a:t>
            </a:r>
            <a:r>
              <a:rPr lang="en-US" dirty="0"/>
              <a:t>”, “</a:t>
            </a:r>
            <a:r>
              <a:rPr lang="en-US" dirty="0" err="1"/>
              <a:t>i</a:t>
            </a:r>
            <a:r>
              <a:rPr lang="en-US" dirty="0"/>
              <a:t>”, “</a:t>
            </a:r>
            <a:r>
              <a:rPr lang="en-US" dirty="0" err="1"/>
              <a:t>l</a:t>
            </a:r>
            <a:r>
              <a:rPr lang="en-US" dirty="0"/>
              <a:t>”, “</a:t>
            </a:r>
            <a:r>
              <a:rPr lang="en-US" dirty="0" err="1"/>
              <a:t>i</a:t>
            </a:r>
            <a:r>
              <a:rPr lang="en-US" dirty="0"/>
              <a:t>”, “</a:t>
            </a:r>
            <a:r>
              <a:rPr lang="en-US" dirty="0" err="1"/>
              <a:t>t</a:t>
            </a:r>
            <a:r>
              <a:rPr lang="en-US" dirty="0"/>
              <a:t>”, “</a:t>
            </a:r>
            <a:r>
              <a:rPr lang="en-US" dirty="0" err="1"/>
              <a:t>y</a:t>
            </a:r>
            <a:r>
              <a:rPr lang="en-US" dirty="0"/>
              <a:t>”</a:t>
            </a:r>
          </a:p>
          <a:p>
            <a:pPr>
              <a:spcAft>
                <a:spcPts val="1200"/>
              </a:spcAft>
            </a:pPr>
            <a:r>
              <a:rPr lang="en-US" dirty="0"/>
              <a:t>The number of edit operations required is 10</a:t>
            </a:r>
          </a:p>
          <a:p>
            <a:pPr>
              <a:spcAft>
                <a:spcPts val="1200"/>
              </a:spcAft>
            </a:pPr>
            <a:r>
              <a:rPr lang="en-US" dirty="0"/>
              <a:t>Similarity is 1 </a:t>
            </a:r>
            <a:r>
              <a:rPr lang="en-US" dirty="0">
                <a:sym typeface="Symbol" charset="2"/>
              </a:rPr>
              <a:t>− (</a:t>
            </a:r>
            <a:r>
              <a:rPr lang="en-US" dirty="0"/>
              <a:t>10/14) = 0.29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AFA38A-DA6B-A845-95E0-087C23B97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F48623-B19F-524E-B248-BDF7CB491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60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Constraint-based Matchers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56792"/>
            <a:ext cx="8229600" cy="4530725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Data always have constraints – use them</a:t>
            </a:r>
          </a:p>
          <a:p>
            <a:pPr lvl="1">
              <a:spcAft>
                <a:spcPts val="0"/>
              </a:spcAft>
            </a:pPr>
            <a:r>
              <a:rPr lang="en-US" dirty="0"/>
              <a:t>Data type information</a:t>
            </a:r>
          </a:p>
          <a:p>
            <a:pPr lvl="1">
              <a:spcAft>
                <a:spcPts val="0"/>
              </a:spcAft>
            </a:pPr>
            <a:r>
              <a:rPr lang="en-US" dirty="0"/>
              <a:t>Value ranges</a:t>
            </a:r>
          </a:p>
          <a:p>
            <a:pPr lvl="1">
              <a:spcAft>
                <a:spcPts val="0"/>
              </a:spcAft>
            </a:pPr>
            <a:r>
              <a:rPr lang="en-US" dirty="0"/>
              <a:t>…</a:t>
            </a:r>
          </a:p>
          <a:p>
            <a:pPr>
              <a:spcAft>
                <a:spcPts val="0"/>
              </a:spcAft>
            </a:pPr>
            <a:r>
              <a:rPr lang="en-US" dirty="0"/>
              <a:t>Examples</a:t>
            </a:r>
          </a:p>
          <a:p>
            <a:pPr lvl="1">
              <a:spcAft>
                <a:spcPts val="0"/>
              </a:spcAft>
            </a:pPr>
            <a:r>
              <a:rPr lang="en-US" dirty="0"/>
              <a:t>RESP and RESPONSIBILITY: </a:t>
            </a:r>
            <a:r>
              <a:rPr lang="en-US" dirty="0" err="1"/>
              <a:t>n</a:t>
            </a:r>
            <a:r>
              <a:rPr lang="en-US" dirty="0"/>
              <a:t>-gram similarity = 0.17, edit distance similarity = 0.19 (low)</a:t>
            </a:r>
          </a:p>
          <a:p>
            <a:pPr lvl="1">
              <a:spcAft>
                <a:spcPts val="0"/>
              </a:spcAft>
            </a:pPr>
            <a:r>
              <a:rPr lang="en-US" dirty="0"/>
              <a:t>If they come from the same domain, this may increase their similarity value</a:t>
            </a:r>
          </a:p>
          <a:p>
            <a:pPr lvl="1">
              <a:spcAft>
                <a:spcPts val="0"/>
              </a:spcAft>
            </a:pPr>
            <a:r>
              <a:rPr lang="en-US" dirty="0"/>
              <a:t>ENO in relational, WORKER.NUMBER and PROJECT.NUMBER in E-R</a:t>
            </a:r>
          </a:p>
          <a:p>
            <a:pPr lvl="1">
              <a:spcAft>
                <a:spcPts val="0"/>
              </a:spcAft>
            </a:pPr>
            <a:r>
              <a:rPr lang="en-US" dirty="0"/>
              <a:t>ENO and WORKER.NUMBER may have type INTEGER while PROJECT.NUMBER may have STRING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47C24F-A664-4944-848E-912366E3E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212723-AEB1-E546-92CA-009E78CDC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9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Constraint-based Structural Matching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If two schema elements are structurally similar, then there is a higher likelihood that they represent the same concept</a:t>
            </a:r>
          </a:p>
          <a:p>
            <a:pPr>
              <a:spcAft>
                <a:spcPts val="600"/>
              </a:spcAft>
            </a:pPr>
            <a:r>
              <a:rPr lang="en-US" dirty="0"/>
              <a:t>Structural similarity: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Same properties (attributes)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“Neighborhood” similarity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Using graph representation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The set of nodes that can be reached within a particular path length from a node are the neighbors of that node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If two concepts (nodes) have similar set of neighbors, they are likely to represent the same concept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063BEF-403F-3744-BBF7-1CA63DC08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E4C7C0-1EFA-844A-AD82-B7A73B338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34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Learning-based Schema Matching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machine learning techniques to determine schema matches</a:t>
            </a:r>
          </a:p>
          <a:p>
            <a:r>
              <a:rPr lang="en-US"/>
              <a:t>Classification problem: classify concepts from various schemas into classes according to their similarity. Those that fall into the same class represent similar concepts</a:t>
            </a:r>
          </a:p>
          <a:p>
            <a:r>
              <a:rPr lang="en-US"/>
              <a:t>Similarity is defined according to features of </a:t>
            </a:r>
            <a:r>
              <a:rPr lang="en-US" i="1"/>
              <a:t>data instances</a:t>
            </a:r>
          </a:p>
          <a:p>
            <a:r>
              <a:rPr lang="en-US"/>
              <a:t>Classification is “learned” from a training set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E7441B-2E88-6740-BAD9-0DCDD772A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124E32-867D-FB43-8BE9-43924BC27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41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Learning-based Schema Matching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2E3E71-BC4F-6847-9FA5-5F43B0AF3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DFFBA7-EAA8-664E-8622-DA7A641BC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F4D796-02A9-6F46-BE99-4C68FFCD6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251074"/>
            <a:ext cx="5616624" cy="350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59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651304" cy="1139825"/>
          </a:xfrm>
        </p:spPr>
        <p:txBody>
          <a:bodyPr/>
          <a:lstStyle/>
          <a:p>
            <a:r>
              <a:rPr lang="en-US" dirty="0"/>
              <a:t>Combined Schema Matching Approaches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Use multiple matchers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Each matcher focuses on one area (name, etc)</a:t>
            </a:r>
          </a:p>
          <a:p>
            <a:pPr>
              <a:spcAft>
                <a:spcPts val="1200"/>
              </a:spcAft>
            </a:pPr>
            <a:r>
              <a:rPr lang="en-US" dirty="0"/>
              <a:t>Meta-matcher integrates these into one prediction</a:t>
            </a:r>
          </a:p>
          <a:p>
            <a:pPr>
              <a:spcAft>
                <a:spcPts val="1200"/>
              </a:spcAft>
            </a:pPr>
            <a:r>
              <a:rPr lang="en-US" dirty="0"/>
              <a:t>Integration may be simple (take average of similarity values) or more complex (see Fagin’s work)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BBA891-6243-A84F-BC2C-C1FEC4E35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2479B7-BDCF-354F-A996-8D82ADD78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25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Database Integration – </a:t>
            </a:r>
            <a:r>
              <a:rPr lang="en-US" dirty="0" err="1">
                <a:solidFill>
                  <a:srgbClr val="1771A9"/>
                </a:solidFill>
                <a:cs typeface="Arial" panose="020B0604020202020204" pitchFamily="34" charset="0"/>
              </a:rPr>
              <a:t>Multidatabase</a:t>
            </a:r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 Systems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Schema Matching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Schema Integration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Schema Mapping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Query Rewriting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Optimization Issues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31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 Integration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idx="1"/>
          </p:nvPr>
        </p:nvSpPr>
        <p:spPr>
          <a:xfrm>
            <a:off x="241101" y="1750219"/>
            <a:ext cx="8643938" cy="919322"/>
          </a:xfrm>
        </p:spPr>
        <p:txBody>
          <a:bodyPr/>
          <a:lstStyle/>
          <a:p>
            <a:r>
              <a:rPr lang="en-US" dirty="0"/>
              <a:t>Use the correspondences to create a GCS</a:t>
            </a:r>
          </a:p>
          <a:p>
            <a:r>
              <a:rPr lang="en-US" dirty="0"/>
              <a:t>Mainly a manual process, although rules can help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9A7DBA-1736-BF4E-8652-8343181A9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690BE6-9B58-4745-9CA9-C650737A5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FD2946-1199-F044-A1F1-66211B3CD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158247"/>
            <a:ext cx="5824137" cy="20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83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Integration Methods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D5D7AB-7B85-F241-A1A0-37D4B5887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0A9D3-DA0E-3A4D-8F44-E189A72CF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417473-5A84-0F49-A477-2C755F3C7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48659"/>
            <a:ext cx="2376264" cy="37718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D4ABE1-D353-9C40-8C4B-DF7D8D478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237" y="2048660"/>
            <a:ext cx="3282956" cy="28083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15A456-D4AE-114D-976F-AD0DC4A57E92}"/>
              </a:ext>
            </a:extLst>
          </p:cNvPr>
          <p:cNvSpPr txBox="1"/>
          <p:nvPr/>
        </p:nvSpPr>
        <p:spPr>
          <a:xfrm>
            <a:off x="1763688" y="1580682"/>
            <a:ext cx="12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Stepwise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B65A73-09A2-A444-B074-18C187F12151}"/>
              </a:ext>
            </a:extLst>
          </p:cNvPr>
          <p:cNvSpPr txBox="1"/>
          <p:nvPr/>
        </p:nvSpPr>
        <p:spPr>
          <a:xfrm>
            <a:off x="5292080" y="1648549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Pure binary</a:t>
            </a:r>
          </a:p>
        </p:txBody>
      </p:sp>
    </p:spTree>
    <p:extLst>
      <p:ext uri="{BB962C8B-B14F-4D97-AF65-F5344CB8AC3E}">
        <p14:creationId xmlns:p14="http://schemas.microsoft.com/office/powerpoint/2010/main" val="362920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Database Integration – </a:t>
            </a:r>
            <a:r>
              <a:rPr lang="en-US" dirty="0" err="1">
                <a:solidFill>
                  <a:srgbClr val="1771A9"/>
                </a:solidFill>
                <a:cs typeface="Arial" panose="020B0604020202020204" pitchFamily="34" charset="0"/>
              </a:rPr>
              <a:t>Multidatabase</a:t>
            </a:r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 Systems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Schema Matching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Schema Integration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Schema Mapping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Query Rewriting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Optimization Issues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807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N-ary Integration Methods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620F94-497B-8745-9768-51B7C3306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83EB5-3B29-E443-845C-6971C784D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8697BC-10CE-E845-8816-7A2826618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60848"/>
            <a:ext cx="2952328" cy="16926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783C2E-474A-7D43-A0BA-E7905B380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060848"/>
            <a:ext cx="3744416" cy="37444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F2E3F8-7478-044E-A840-96E8764F91DF}"/>
              </a:ext>
            </a:extLst>
          </p:cNvPr>
          <p:cNvSpPr txBox="1"/>
          <p:nvPr/>
        </p:nvSpPr>
        <p:spPr>
          <a:xfrm>
            <a:off x="1547664" y="1539188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One-pass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306114-DD76-7343-BDB7-3105576F41C5}"/>
              </a:ext>
            </a:extLst>
          </p:cNvPr>
          <p:cNvSpPr txBox="1"/>
          <p:nvPr/>
        </p:nvSpPr>
        <p:spPr>
          <a:xfrm>
            <a:off x="6141124" y="1568614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Iterative</a:t>
            </a:r>
          </a:p>
        </p:txBody>
      </p:sp>
    </p:spTree>
    <p:extLst>
      <p:ext uri="{BB962C8B-B14F-4D97-AF65-F5344CB8AC3E}">
        <p14:creationId xmlns:p14="http://schemas.microsoft.com/office/powerpoint/2010/main" val="2393436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Database Integration – </a:t>
            </a:r>
            <a:r>
              <a:rPr lang="en-US" dirty="0" err="1">
                <a:solidFill>
                  <a:srgbClr val="1771A9"/>
                </a:solidFill>
                <a:cs typeface="Arial" panose="020B0604020202020204" pitchFamily="34" charset="0"/>
              </a:rPr>
              <a:t>Multidatabase</a:t>
            </a:r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 Systems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Schema Matching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Schema Integration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Schema Mapping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Query Rewriting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Optimization Issues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64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 Mapping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Mapping data from each local database (source) to GCS (target) while preserving semantic consistency as defined in both source and target.</a:t>
            </a:r>
          </a:p>
          <a:p>
            <a:pPr>
              <a:spcAft>
                <a:spcPts val="600"/>
              </a:spcAft>
            </a:pPr>
            <a:r>
              <a:rPr lang="en-US" dirty="0"/>
              <a:t>Data warehouses </a:t>
            </a:r>
            <a:r>
              <a:rPr lang="en-US" dirty="0">
                <a:sym typeface="Symbol" charset="2"/>
              </a:rPr>
              <a:t>⇒</a:t>
            </a:r>
            <a:r>
              <a:rPr lang="en-US" dirty="0"/>
              <a:t> actual translation</a:t>
            </a:r>
          </a:p>
          <a:p>
            <a:pPr>
              <a:spcAft>
                <a:spcPts val="600"/>
              </a:spcAft>
            </a:pPr>
            <a:r>
              <a:rPr lang="en-US" dirty="0"/>
              <a:t>Data integration systems  </a:t>
            </a:r>
            <a:r>
              <a:rPr lang="en-US" dirty="0">
                <a:sym typeface="Symbol" charset="2"/>
              </a:rPr>
              <a:t>⇒</a:t>
            </a:r>
            <a:r>
              <a:rPr lang="en-US" dirty="0"/>
              <a:t> discover mappings that can be used in the query processing phase</a:t>
            </a:r>
          </a:p>
          <a:p>
            <a:pPr>
              <a:spcAft>
                <a:spcPts val="600"/>
              </a:spcAft>
            </a:pPr>
            <a:r>
              <a:rPr lang="en-US" dirty="0"/>
              <a:t>Mapping creation</a:t>
            </a:r>
          </a:p>
          <a:p>
            <a:pPr>
              <a:spcAft>
                <a:spcPts val="600"/>
              </a:spcAft>
            </a:pPr>
            <a:r>
              <a:rPr lang="en-US" dirty="0"/>
              <a:t>Mapping maintenance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EC0A31-735D-2941-BA7B-9E36A23C0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A319FD-2971-B045-9915-DC1146978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76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Creation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253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30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Given</a:t>
                </a:r>
              </a:p>
              <a:p>
                <a:pPr lvl="1">
                  <a:spcBef>
                    <a:spcPts val="300"/>
                  </a:spcBef>
                  <a:spcAft>
                    <a:spcPts val="600"/>
                  </a:spcAft>
                </a:pPr>
                <a:r>
                  <a:rPr lang="en-US" dirty="0"/>
                  <a:t>A source LCS: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pPr lvl="1">
                  <a:spcBef>
                    <a:spcPts val="300"/>
                  </a:spcBef>
                  <a:spcAft>
                    <a:spcPts val="600"/>
                  </a:spcAft>
                </a:pPr>
                <a:r>
                  <a:rPr lang="en-US" dirty="0"/>
                  <a:t>A target GCS: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>
                  <a:spcBef>
                    <a:spcPts val="300"/>
                  </a:spcBef>
                  <a:spcAft>
                    <a:spcPts val="600"/>
                  </a:spcAft>
                </a:pPr>
                <a:r>
                  <a:rPr lang="en-US" dirty="0"/>
                  <a:t>A set of value correspondences discovered during schema matching phase: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𝒱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30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Produce a set of queries that, when executed, will create GCS data instances from the source data.</a:t>
                </a:r>
              </a:p>
              <a:p>
                <a:pPr>
                  <a:spcBef>
                    <a:spcPts val="30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We are looking,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a 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that is defined on a (possibly proper) subset of the relations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Euclid Math One" charset="2"/>
                      </a:rPr>
                      <m:t>𝑆</m:t>
                    </m:r>
                  </m:oMath>
                </a14:m>
                <a:r>
                  <a:rPr lang="en-US" i="1" dirty="0">
                    <a:cs typeface="Euclid Math One" charset="2"/>
                  </a:rPr>
                  <a:t> </a:t>
                </a:r>
                <a:r>
                  <a:rPr lang="en-US" dirty="0"/>
                  <a:t>such that, when executed, will generate data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from the source relations</a:t>
                </a:r>
              </a:p>
            </p:txBody>
          </p:sp>
        </mc:Choice>
        <mc:Fallback xmlns="">
          <p:sp>
            <p:nvSpPr>
              <p:cNvPr id="662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1117" r="-1235" b="-5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E9CDFE-1DFD-0E4E-BDEA-FD68C0349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376C79-646D-154A-A31A-A7BBC20F7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36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Creation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None/>
                </a:pPr>
                <a:r>
                  <a:rPr lang="en-US" dirty="0"/>
                  <a:t>General idea:</a:t>
                </a:r>
              </a:p>
              <a:p>
                <a:pPr>
                  <a:buNone/>
                </a:pPr>
                <a:endParaRPr lang="en-US" dirty="0"/>
              </a:p>
              <a:p>
                <a:r>
                  <a:rPr lang="en-US" dirty="0"/>
                  <a:t>Consider 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in turn. </a:t>
                </a:r>
              </a:p>
              <a:p>
                <a:pPr lvl="1"/>
                <a:r>
                  <a:rPr lang="en-US" dirty="0"/>
                  <a:t>Divide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into subsets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such that each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dirty="0"/>
                  <a:t> specifies one possible way that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can be computed</a:t>
                </a:r>
              </a:p>
              <a:p>
                <a:r>
                  <a:rPr lang="en-US" dirty="0"/>
                  <a:t>Each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dirty="0"/>
                  <a:t> can be mapped to a query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dirty="0"/>
                  <a:t> that, when executed, would generate </a:t>
                </a:r>
                <a:r>
                  <a:rPr lang="en-US" i="1" dirty="0"/>
                  <a:t>some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’s data.  </a:t>
                </a:r>
              </a:p>
              <a:p>
                <a:r>
                  <a:rPr lang="en-US" dirty="0"/>
                  <a:t>Union of these queries gives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(=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1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04B046-D99C-614E-9503-8C49C0EF8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8499BD-DB65-524B-9873-252EF2ACC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05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Database Integration – </a:t>
            </a:r>
            <a:r>
              <a:rPr lang="en-US" dirty="0" err="1">
                <a:solidFill>
                  <a:srgbClr val="1771A9"/>
                </a:solidFill>
                <a:cs typeface="Arial" panose="020B0604020202020204" pitchFamily="34" charset="0"/>
              </a:rPr>
              <a:t>Multidatabase</a:t>
            </a:r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 Systems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Schema Matching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Schema Integration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Schema Mapping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Query Rewriting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Optimization Issues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77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/>
              <a:t>Multidatabase</a:t>
            </a:r>
            <a:r>
              <a:rPr lang="en-US" dirty="0"/>
              <a:t> Query Processing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2250" dirty="0"/>
              <a:t>Mediator/wrapper architecture</a:t>
            </a:r>
          </a:p>
          <a:p>
            <a:r>
              <a:rPr lang="en-US" sz="2250" dirty="0"/>
              <a:t>MDB query processing architecture</a:t>
            </a:r>
          </a:p>
          <a:p>
            <a:r>
              <a:rPr lang="en-US" sz="2250" dirty="0"/>
              <a:t>Query rewriting using views</a:t>
            </a:r>
          </a:p>
          <a:p>
            <a:r>
              <a:rPr lang="en-US" sz="2250" dirty="0"/>
              <a:t>Query optimization and execution</a:t>
            </a:r>
          </a:p>
          <a:p>
            <a:r>
              <a:rPr lang="en-US" sz="2250" dirty="0"/>
              <a:t>Query translation and execution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3EBEB3-868C-5C4C-A55F-BD0C151A4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E3C3B6-385E-B84B-85F9-DC42C11DD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824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Mediator/Wrapper Architecture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9A859-6901-BC4D-8252-97F02E1C9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21C6A-3AD3-1F40-A6D4-1A5CA0BEC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3D4763-21BF-6C42-9DBD-D682FB0C6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124744"/>
            <a:ext cx="3915246" cy="498846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DC9206-92A2-2D4C-B9B4-7E11E9BA778E}"/>
              </a:ext>
            </a:extLst>
          </p:cNvPr>
          <p:cNvCxnSpPr/>
          <p:nvPr/>
        </p:nvCxnSpPr>
        <p:spPr bwMode="auto">
          <a:xfrm flipV="1">
            <a:off x="5148064" y="1417638"/>
            <a:ext cx="1296144" cy="7872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60C321F-1D28-7E43-9BD4-A7A1F1CE1609}"/>
              </a:ext>
            </a:extLst>
          </p:cNvPr>
          <p:cNvCxnSpPr>
            <a:cxnSpLocks/>
          </p:cNvCxnSpPr>
          <p:nvPr/>
        </p:nvCxnSpPr>
        <p:spPr bwMode="auto">
          <a:xfrm>
            <a:off x="5148064" y="2630446"/>
            <a:ext cx="1296144" cy="7872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Oval 10">
            <a:extLst>
              <a:ext uri="{FF2B5EF4-FFF2-40B4-BE49-F238E27FC236}">
                <a16:creationId xmlns:a16="http://schemas.microsoft.com/office/drawing/2014/main" id="{52B3147A-B336-4F46-8E48-EFCECC0D62F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036799" y="1388896"/>
            <a:ext cx="829208" cy="99644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 sz="12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6" name="Rectangle 11">
            <a:extLst>
              <a:ext uri="{FF2B5EF4-FFF2-40B4-BE49-F238E27FC236}">
                <a16:creationId xmlns:a16="http://schemas.microsoft.com/office/drawing/2014/main" id="{1AD83510-757F-9E4D-8EC6-0EB3C954C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598" y="1769824"/>
            <a:ext cx="1055778" cy="25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740" tIns="32370" rIns="64740" bIns="32370">
            <a:spAutoFit/>
          </a:bodyPr>
          <a:lstStyle/>
          <a:p>
            <a:pPr algn="ctr"/>
            <a:r>
              <a:rPr lang="fr-FR" sz="1200" dirty="0">
                <a:solidFill>
                  <a:schemeClr val="tx2"/>
                </a:solidFill>
                <a:latin typeface="Arial" charset="0"/>
              </a:rPr>
              <a:t>Global    </a:t>
            </a:r>
            <a:r>
              <a:rPr lang="fr-FR" sz="1200" dirty="0" err="1">
                <a:solidFill>
                  <a:schemeClr val="tx2"/>
                </a:solidFill>
                <a:latin typeface="Arial" charset="0"/>
              </a:rPr>
              <a:t>view</a:t>
            </a:r>
            <a:r>
              <a:rPr lang="fr-FR" sz="1200" dirty="0">
                <a:solidFill>
                  <a:schemeClr val="tx2"/>
                </a:solidFill>
                <a:latin typeface="Arial" charset="0"/>
              </a:rPr>
              <a:t> </a:t>
            </a:r>
          </a:p>
        </p:txBody>
      </p:sp>
      <p:sp>
        <p:nvSpPr>
          <p:cNvPr id="57" name="Rectangle 12">
            <a:extLst>
              <a:ext uri="{FF2B5EF4-FFF2-40B4-BE49-F238E27FC236}">
                <a16:creationId xmlns:a16="http://schemas.microsoft.com/office/drawing/2014/main" id="{117C5259-E60F-3243-A003-BDE3F79A8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867" y="1588761"/>
            <a:ext cx="888965" cy="43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740" tIns="32370" rIns="64740" bIns="32370">
            <a:spAutoFit/>
          </a:bodyPr>
          <a:lstStyle/>
          <a:p>
            <a:r>
              <a:rPr lang="fr-FR" sz="1200" dirty="0" err="1">
                <a:solidFill>
                  <a:schemeClr val="tx2"/>
                </a:solidFill>
                <a:latin typeface="Arial" charset="0"/>
              </a:rPr>
              <a:t>Query</a:t>
            </a:r>
            <a:endParaRPr lang="fr-FR" sz="1200" dirty="0">
              <a:solidFill>
                <a:schemeClr val="tx2"/>
              </a:solidFill>
              <a:latin typeface="Arial" charset="0"/>
            </a:endParaRPr>
          </a:p>
          <a:p>
            <a:r>
              <a:rPr lang="fr-FR" sz="1200" dirty="0" err="1">
                <a:solidFill>
                  <a:schemeClr val="tx2"/>
                </a:solidFill>
                <a:latin typeface="Arial" charset="0"/>
              </a:rPr>
              <a:t>Processing</a:t>
            </a:r>
            <a:endParaRPr lang="fr-FR" sz="12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61" name="Rectangle 16">
            <a:extLst>
              <a:ext uri="{FF2B5EF4-FFF2-40B4-BE49-F238E27FC236}">
                <a16:creationId xmlns:a16="http://schemas.microsoft.com/office/drawing/2014/main" id="{75E987D4-13C1-D24B-AE6E-30448D1F0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406" y="1669765"/>
            <a:ext cx="855302" cy="43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740" tIns="32370" rIns="64740" bIns="32370">
            <a:spAutoFit/>
          </a:bodyPr>
          <a:lstStyle/>
          <a:p>
            <a:r>
              <a:rPr lang="fr-FR" sz="1200" dirty="0" err="1">
                <a:solidFill>
                  <a:schemeClr val="tx2"/>
                </a:solidFill>
                <a:latin typeface="Arial" charset="0"/>
              </a:rPr>
              <a:t>Result</a:t>
            </a:r>
            <a:endParaRPr lang="fr-FR" sz="1200" dirty="0">
              <a:solidFill>
                <a:schemeClr val="tx2"/>
              </a:solidFill>
              <a:latin typeface="Arial" charset="0"/>
            </a:endParaRPr>
          </a:p>
          <a:p>
            <a:r>
              <a:rPr lang="fr-FR" sz="1200" dirty="0" err="1">
                <a:solidFill>
                  <a:schemeClr val="tx2"/>
                </a:solidFill>
                <a:latin typeface="Arial" charset="0"/>
              </a:rPr>
              <a:t>Integration</a:t>
            </a:r>
            <a:endParaRPr lang="fr-FR" sz="1200" dirty="0">
              <a:solidFill>
                <a:schemeClr val="tx2"/>
              </a:solidFill>
              <a:latin typeface="Arial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F0BDF1-C22E-094B-9048-5EA8A4C06913}"/>
              </a:ext>
            </a:extLst>
          </p:cNvPr>
          <p:cNvGrpSpPr/>
          <p:nvPr/>
        </p:nvGrpSpPr>
        <p:grpSpPr>
          <a:xfrm>
            <a:off x="7872507" y="2636803"/>
            <a:ext cx="803949" cy="452929"/>
            <a:chOff x="7766026" y="2636803"/>
            <a:chExt cx="803949" cy="452929"/>
          </a:xfrm>
        </p:grpSpPr>
        <p:sp>
          <p:nvSpPr>
            <p:cNvPr id="54" name="Oval 9">
              <a:extLst>
                <a:ext uri="{FF2B5EF4-FFF2-40B4-BE49-F238E27FC236}">
                  <a16:creationId xmlns:a16="http://schemas.microsoft.com/office/drawing/2014/main" id="{6DD9BE59-DAAF-C24C-B68B-9B270000DD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941536" y="2491726"/>
              <a:ext cx="452929" cy="74308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1200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2" name="Rectangle 17">
              <a:extLst>
                <a:ext uri="{FF2B5EF4-FFF2-40B4-BE49-F238E27FC236}">
                  <a16:creationId xmlns:a16="http://schemas.microsoft.com/office/drawing/2014/main" id="{D1751AC6-4FA2-6947-9499-15732210D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6026" y="2645915"/>
              <a:ext cx="803949" cy="4347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64740" tIns="32370" rIns="64740" bIns="3237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tx2"/>
                  </a:solidFill>
                  <a:latin typeface="Arial" charset="0"/>
                </a:rPr>
                <a:t>Local</a:t>
              </a:r>
            </a:p>
            <a:p>
              <a:pPr algn="ctr"/>
              <a:r>
                <a:rPr lang="fr-FR" sz="1200" dirty="0" err="1">
                  <a:solidFill>
                    <a:schemeClr val="tx2"/>
                  </a:solidFill>
                  <a:latin typeface="Arial" charset="0"/>
                </a:rPr>
                <a:t>Schema</a:t>
              </a:r>
              <a:endParaRPr lang="fr-FR" sz="1200" dirty="0">
                <a:solidFill>
                  <a:schemeClr val="tx2"/>
                </a:solidFill>
                <a:latin typeface="Arial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4D126C1-E781-984F-9B50-30940E1A549C}"/>
              </a:ext>
            </a:extLst>
          </p:cNvPr>
          <p:cNvGrpSpPr/>
          <p:nvPr/>
        </p:nvGrpSpPr>
        <p:grpSpPr>
          <a:xfrm>
            <a:off x="7049301" y="2636803"/>
            <a:ext cx="803949" cy="452929"/>
            <a:chOff x="7766026" y="2636803"/>
            <a:chExt cx="803949" cy="452929"/>
          </a:xfrm>
        </p:grpSpPr>
        <p:sp>
          <p:nvSpPr>
            <p:cNvPr id="66" name="Oval 9">
              <a:extLst>
                <a:ext uri="{FF2B5EF4-FFF2-40B4-BE49-F238E27FC236}">
                  <a16:creationId xmlns:a16="http://schemas.microsoft.com/office/drawing/2014/main" id="{52C62261-7737-ED43-A7C0-D1F4778088A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941536" y="2491726"/>
              <a:ext cx="452929" cy="74308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1200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7" name="Rectangle 17">
              <a:extLst>
                <a:ext uri="{FF2B5EF4-FFF2-40B4-BE49-F238E27FC236}">
                  <a16:creationId xmlns:a16="http://schemas.microsoft.com/office/drawing/2014/main" id="{9DDA862D-1E1D-C248-B60D-4D76824F3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6026" y="2645915"/>
              <a:ext cx="803949" cy="4347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64740" tIns="32370" rIns="64740" bIns="3237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tx2"/>
                  </a:solidFill>
                  <a:latin typeface="Arial" charset="0"/>
                </a:rPr>
                <a:t>Local</a:t>
              </a:r>
            </a:p>
            <a:p>
              <a:pPr algn="ctr"/>
              <a:r>
                <a:rPr lang="fr-FR" sz="1200" dirty="0" err="1">
                  <a:solidFill>
                    <a:schemeClr val="tx2"/>
                  </a:solidFill>
                  <a:latin typeface="Arial" charset="0"/>
                </a:rPr>
                <a:t>Schema</a:t>
              </a:r>
              <a:endParaRPr lang="fr-FR" sz="1200" dirty="0">
                <a:solidFill>
                  <a:schemeClr val="tx2"/>
                </a:solidFill>
                <a:latin typeface="Arial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7B3951D-421C-C647-B5CB-00308BBE273C}"/>
              </a:ext>
            </a:extLst>
          </p:cNvPr>
          <p:cNvGrpSpPr/>
          <p:nvPr/>
        </p:nvGrpSpPr>
        <p:grpSpPr>
          <a:xfrm>
            <a:off x="6228184" y="2651520"/>
            <a:ext cx="803949" cy="452929"/>
            <a:chOff x="7766026" y="2636803"/>
            <a:chExt cx="803949" cy="452929"/>
          </a:xfrm>
        </p:grpSpPr>
        <p:sp>
          <p:nvSpPr>
            <p:cNvPr id="69" name="Oval 9">
              <a:extLst>
                <a:ext uri="{FF2B5EF4-FFF2-40B4-BE49-F238E27FC236}">
                  <a16:creationId xmlns:a16="http://schemas.microsoft.com/office/drawing/2014/main" id="{93FD9239-0512-7748-A3FE-092941BE7B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941536" y="2491726"/>
              <a:ext cx="452929" cy="74308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1200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0" name="Rectangle 17">
              <a:extLst>
                <a:ext uri="{FF2B5EF4-FFF2-40B4-BE49-F238E27FC236}">
                  <a16:creationId xmlns:a16="http://schemas.microsoft.com/office/drawing/2014/main" id="{49B5EE77-9D9F-224B-B37D-0A9A6E753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6026" y="2645915"/>
              <a:ext cx="803949" cy="4347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64740" tIns="32370" rIns="64740" bIns="3237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tx2"/>
                  </a:solidFill>
                  <a:latin typeface="Arial" charset="0"/>
                </a:rPr>
                <a:t>Local</a:t>
              </a:r>
            </a:p>
            <a:p>
              <a:pPr algn="ctr"/>
              <a:r>
                <a:rPr lang="fr-FR" sz="1200" dirty="0" err="1">
                  <a:solidFill>
                    <a:schemeClr val="tx2"/>
                  </a:solidFill>
                  <a:latin typeface="Arial" charset="0"/>
                </a:rPr>
                <a:t>Schema</a:t>
              </a:r>
              <a:endParaRPr lang="fr-FR" sz="1200" dirty="0">
                <a:solidFill>
                  <a:schemeClr val="tx2"/>
                </a:solidFill>
                <a:latin typeface="Arial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B4FFEC-07BF-8941-AC84-FC86CF027AEE}"/>
              </a:ext>
            </a:extLst>
          </p:cNvPr>
          <p:cNvCxnSpPr/>
          <p:nvPr/>
        </p:nvCxnSpPr>
        <p:spPr bwMode="auto">
          <a:xfrm>
            <a:off x="7451275" y="1268760"/>
            <a:ext cx="0" cy="136168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E5215C-F2D4-C64D-B410-B1DCB2FA5A1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0158" y="2089861"/>
            <a:ext cx="821117" cy="54705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3A2676B-B324-9642-B3CB-9A8F335890D0}"/>
              </a:ext>
            </a:extLst>
          </p:cNvPr>
          <p:cNvCxnSpPr>
            <a:cxnSpLocks/>
          </p:cNvCxnSpPr>
          <p:nvPr/>
        </p:nvCxnSpPr>
        <p:spPr bwMode="auto">
          <a:xfrm>
            <a:off x="7442691" y="2089861"/>
            <a:ext cx="821117" cy="54705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5D9F40-D993-F64E-B8FD-1F0C44FC0C04}"/>
              </a:ext>
            </a:extLst>
          </p:cNvPr>
          <p:cNvCxnSpPr>
            <a:stCxn id="69" idx="6"/>
          </p:cNvCxnSpPr>
          <p:nvPr/>
        </p:nvCxnSpPr>
        <p:spPr bwMode="auto">
          <a:xfrm>
            <a:off x="6630158" y="3104449"/>
            <a:ext cx="0" cy="51452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272FC87-8916-B646-9BAD-F8F49C6112C1}"/>
              </a:ext>
            </a:extLst>
          </p:cNvPr>
          <p:cNvCxnSpPr/>
          <p:nvPr/>
        </p:nvCxnSpPr>
        <p:spPr bwMode="auto">
          <a:xfrm>
            <a:off x="7452320" y="3089732"/>
            <a:ext cx="0" cy="51452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B1233C9-67C1-6443-974A-709BF8204BA0}"/>
              </a:ext>
            </a:extLst>
          </p:cNvPr>
          <p:cNvCxnSpPr/>
          <p:nvPr/>
        </p:nvCxnSpPr>
        <p:spPr bwMode="auto">
          <a:xfrm>
            <a:off x="8274481" y="3089732"/>
            <a:ext cx="0" cy="51452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723738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in MDB Query Processing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DBMSs are autonomous and may range from full-fledge relational DBMS to flat file systems</a:t>
            </a:r>
          </a:p>
          <a:p>
            <a:pPr lvl="1"/>
            <a:r>
              <a:rPr lang="en-US" dirty="0"/>
              <a:t>Different computing capabilities</a:t>
            </a:r>
          </a:p>
          <a:p>
            <a:pPr lvl="2"/>
            <a:r>
              <a:rPr lang="en-US" dirty="0"/>
              <a:t>Prevents uniform treatment of queries across DBMSs</a:t>
            </a:r>
          </a:p>
          <a:p>
            <a:pPr lvl="1"/>
            <a:r>
              <a:rPr lang="en-US" dirty="0"/>
              <a:t>Different processing cost and optimization capabilities</a:t>
            </a:r>
          </a:p>
          <a:p>
            <a:pPr lvl="2"/>
            <a:r>
              <a:rPr lang="en-US" dirty="0"/>
              <a:t>Makes cost modeling difficult</a:t>
            </a:r>
          </a:p>
          <a:p>
            <a:pPr lvl="1"/>
            <a:r>
              <a:rPr lang="en-US" dirty="0"/>
              <a:t>Different data models and query languages</a:t>
            </a:r>
          </a:p>
          <a:p>
            <a:pPr lvl="2"/>
            <a:r>
              <a:rPr lang="en-US" dirty="0"/>
              <a:t>Makes query translation and result integration difficult</a:t>
            </a:r>
          </a:p>
          <a:p>
            <a:pPr lvl="1"/>
            <a:r>
              <a:rPr lang="en-US" dirty="0"/>
              <a:t>Different runtime performance and unpredictable behavior</a:t>
            </a:r>
          </a:p>
          <a:p>
            <a:pPr lvl="2"/>
            <a:r>
              <a:rPr lang="en-US" dirty="0"/>
              <a:t>Makes query execution difficult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C2C3B1-2D80-C74D-B1CE-B9375B6A0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BF08C8-1040-4341-8D18-1DB87C45E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100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DBMS Autonomy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Communication autonomy</a:t>
            </a:r>
          </a:p>
          <a:p>
            <a:pPr lvl="1"/>
            <a:r>
              <a:rPr lang="en-US" dirty="0"/>
              <a:t>The ability to terminate services at any time</a:t>
            </a:r>
          </a:p>
          <a:p>
            <a:pPr lvl="1"/>
            <a:r>
              <a:rPr lang="en-US" dirty="0"/>
              <a:t>How to answer queries completely?</a:t>
            </a:r>
          </a:p>
          <a:p>
            <a:r>
              <a:rPr lang="en-US" dirty="0"/>
              <a:t>Design autonomy</a:t>
            </a:r>
          </a:p>
          <a:p>
            <a:pPr lvl="1"/>
            <a:r>
              <a:rPr lang="en-US" dirty="0"/>
              <a:t>The ability to restrict the availability and accuracy of information needed for query optimization</a:t>
            </a:r>
          </a:p>
          <a:p>
            <a:pPr lvl="1"/>
            <a:r>
              <a:rPr lang="en-US" dirty="0"/>
              <a:t>How to obtain cost information?</a:t>
            </a:r>
          </a:p>
          <a:p>
            <a:r>
              <a:rPr lang="en-US" dirty="0"/>
              <a:t>Execution autonomy</a:t>
            </a:r>
          </a:p>
          <a:p>
            <a:pPr lvl="1"/>
            <a:r>
              <a:rPr lang="en-US" dirty="0"/>
              <a:t>The ability to execute queries in unpredictable ways</a:t>
            </a:r>
          </a:p>
          <a:p>
            <a:pPr lvl="1"/>
            <a:r>
              <a:rPr lang="en-US" dirty="0"/>
              <a:t>How to adapt to this?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03CE33-1A51-DC48-A5F5-A1380EFFD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6ABCB0-D766-434E-A90C-2AC0D63F9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2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Definition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Given existing databases with their Local Conceptual Schemas (LCSs), how to integrate the LCSs into a Global Conceptual Schema (GCS)</a:t>
            </a:r>
          </a:p>
          <a:p>
            <a:pPr lvl="1"/>
            <a:r>
              <a:rPr lang="en-US"/>
              <a:t>GCS is also called </a:t>
            </a:r>
            <a:r>
              <a:rPr lang="en-US" i="1"/>
              <a:t>mediated schema</a:t>
            </a:r>
          </a:p>
          <a:p>
            <a:r>
              <a:rPr lang="en-US"/>
              <a:t>Bottom-up design process</a:t>
            </a:r>
          </a:p>
          <a:p>
            <a:pPr lvl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C1E584-4888-5B45-91C6-71B36F318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1DCFE9-2AF2-734E-813F-7A592A5B9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827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MDB Query Processing Architecture</a:t>
            </a:r>
          </a:p>
        </p:txBody>
      </p:sp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7009908" y="2249161"/>
            <a:ext cx="1833481" cy="5232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Global/local correspondences</a:t>
            </a:r>
          </a:p>
        </p:txBody>
      </p:sp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7033100" y="3640075"/>
            <a:ext cx="1545449" cy="5232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Allocation and capabilities</a:t>
            </a:r>
          </a:p>
        </p:txBody>
      </p:sp>
      <p:sp>
        <p:nvSpPr>
          <p:cNvPr id="8198" name="Text Box 8"/>
          <p:cNvSpPr txBox="1">
            <a:spLocks noChangeArrowheads="1"/>
          </p:cNvSpPr>
          <p:nvPr/>
        </p:nvSpPr>
        <p:spPr bwMode="auto">
          <a:xfrm>
            <a:off x="7067135" y="5013176"/>
            <a:ext cx="1617457" cy="5232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Local/DBMS </a:t>
            </a:r>
          </a:p>
          <a:p>
            <a:r>
              <a:rPr lang="en-US" sz="1400" dirty="0">
                <a:latin typeface="Arial" panose="020B0604020202020204" pitchFamily="34" charset="0"/>
              </a:rPr>
              <a:t>mappings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B31D12-3518-DD42-A7A9-049B15100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46E43-20FF-ED45-B3BC-3D2BAB09C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B692C-F76E-2147-AFD9-1F26C5C67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801" y="1628800"/>
            <a:ext cx="5686893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27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Rewriting Using Views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Views used to describe the correspondences between global and local relations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Global As View</a:t>
            </a:r>
            <a:r>
              <a:rPr lang="en-US" dirty="0"/>
              <a:t>: the global schema is integrated from the local databases and each global relation is a view over the local relations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Local As View</a:t>
            </a:r>
            <a:r>
              <a:rPr lang="en-US" dirty="0"/>
              <a:t>: the global schema is defined independently of the local databases and each local relation is a view over the global relations</a:t>
            </a:r>
          </a:p>
          <a:p>
            <a:r>
              <a:rPr lang="en-US" dirty="0"/>
              <a:t>Query rewriting best done with </a:t>
            </a:r>
            <a:r>
              <a:rPr lang="en-US" dirty="0" err="1"/>
              <a:t>Datalog</a:t>
            </a:r>
            <a:r>
              <a:rPr lang="en-US" dirty="0"/>
              <a:t>, a logic-based language</a:t>
            </a:r>
          </a:p>
          <a:p>
            <a:pPr lvl="1"/>
            <a:r>
              <a:rPr lang="en-US" dirty="0"/>
              <a:t>More expressive power than relational calculus</a:t>
            </a:r>
          </a:p>
          <a:p>
            <a:pPr lvl="1"/>
            <a:r>
              <a:rPr lang="en-US" dirty="0"/>
              <a:t>Inline version of relational domain calculus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1DC28B-9987-5642-B40E-FA0A00001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4EC3D3-ACE7-B24E-8373-F2D690653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903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Datalog</a:t>
            </a:r>
            <a:r>
              <a:rPr lang="en-US" dirty="0"/>
              <a:t> Terminology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Conjunctive (SPJ) query: a rule of the form</a:t>
            </a:r>
          </a:p>
          <a:p>
            <a:pPr lvl="1"/>
            <a:r>
              <a:rPr lang="en-US" i="1" dirty="0"/>
              <a:t>Q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</a:t>
            </a:r>
            <a:r>
              <a:rPr lang="en-US" i="1" dirty="0"/>
              <a:t> :- R</a:t>
            </a:r>
            <a:r>
              <a:rPr lang="en-US" baseline="-25000" dirty="0"/>
              <a:t>1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dirty="0"/>
              <a:t>)</a:t>
            </a:r>
            <a:r>
              <a:rPr lang="en-US" i="1" dirty="0"/>
              <a:t>, … </a:t>
            </a:r>
            <a:r>
              <a:rPr lang="en-US" i="1" dirty="0" err="1"/>
              <a:t>R</a:t>
            </a:r>
            <a:r>
              <a:rPr lang="en-US" i="1" baseline="-25000" dirty="0" err="1"/>
              <a:t>n</a:t>
            </a:r>
            <a:r>
              <a:rPr lang="en-US" dirty="0"/>
              <a:t>(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Q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: head of the query denoting the result relation</a:t>
            </a:r>
          </a:p>
          <a:p>
            <a:pPr lvl="1"/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dirty="0"/>
              <a:t>)</a:t>
            </a:r>
            <a:r>
              <a:rPr lang="en-US" i="1" dirty="0"/>
              <a:t>, … R</a:t>
            </a:r>
            <a:r>
              <a:rPr lang="en-US" i="1" baseline="-25000" dirty="0"/>
              <a:t>n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i="1" baseline="-25000" dirty="0"/>
              <a:t>n</a:t>
            </a:r>
            <a:r>
              <a:rPr lang="en-US" dirty="0"/>
              <a:t>): </a:t>
            </a:r>
            <a:r>
              <a:rPr lang="en-US" dirty="0" err="1"/>
              <a:t>subgoals</a:t>
            </a:r>
            <a:r>
              <a:rPr lang="en-US" dirty="0"/>
              <a:t> in the body of the query</a:t>
            </a:r>
          </a:p>
          <a:p>
            <a:pPr lvl="1"/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i="1" dirty="0"/>
              <a:t>, … </a:t>
            </a:r>
            <a:r>
              <a:rPr lang="en-US" i="1" dirty="0" err="1"/>
              <a:t>R</a:t>
            </a:r>
            <a:r>
              <a:rPr lang="en-US" i="1" baseline="-25000" dirty="0" err="1"/>
              <a:t>n</a:t>
            </a:r>
            <a:r>
              <a:rPr lang="en-US" dirty="0"/>
              <a:t>: predicate names corresponding to relation names</a:t>
            </a:r>
          </a:p>
          <a:p>
            <a:pPr lvl="1"/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i="1" dirty="0"/>
              <a:t>, …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r>
              <a:rPr lang="en-US" dirty="0"/>
              <a:t>: refer to </a:t>
            </a:r>
            <a:r>
              <a:rPr lang="en-US" dirty="0" err="1"/>
              <a:t>tuples</a:t>
            </a:r>
            <a:r>
              <a:rPr lang="en-US" dirty="0"/>
              <a:t> with variables and constants</a:t>
            </a:r>
          </a:p>
          <a:p>
            <a:pPr lvl="1"/>
            <a:r>
              <a:rPr lang="en-US" dirty="0"/>
              <a:t>Variables correspond to attributes (as in domain calculus)</a:t>
            </a:r>
          </a:p>
          <a:p>
            <a:pPr lvl="1"/>
            <a:r>
              <a:rPr lang="en-US" dirty="0"/>
              <a:t>“-” means unnamed variable</a:t>
            </a:r>
          </a:p>
          <a:p>
            <a:r>
              <a:rPr lang="en-US" dirty="0"/>
              <a:t>Disjunctive query =</a:t>
            </a:r>
            <a:r>
              <a:rPr lang="en-US" i="1" dirty="0"/>
              <a:t> n </a:t>
            </a:r>
            <a:r>
              <a:rPr lang="en-US" dirty="0"/>
              <a:t>conjunctive queries with same head predicate</a:t>
            </a:r>
            <a:endParaRPr lang="en-US" i="1" dirty="0"/>
          </a:p>
          <a:p>
            <a:pPr lvl="1"/>
            <a:endParaRPr lang="en-US" i="1" dirty="0"/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DEA9B3-CE7E-B340-962B-FBD9A3A75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ACA06B-1251-5B4B-9AC8-1436F9B01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190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Datalog</a:t>
            </a:r>
            <a:r>
              <a:rPr lang="en-US" dirty="0"/>
              <a:t>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30725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5000"/>
              <a:buNone/>
            </a:pPr>
            <a:r>
              <a:rPr lang="en-US" dirty="0">
                <a:solidFill>
                  <a:schemeClr val="tx2"/>
                </a:solidFill>
                <a:latin typeface="Courier" pitchFamily="2" charset="0"/>
              </a:rPr>
              <a:t>EMP(E#,ENAME,TITLE,CITY)   WORKS(E#,P#,RESP,DUR)</a:t>
            </a:r>
          </a:p>
          <a:p>
            <a:pPr marL="285736" indent="-285736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5000"/>
            </a:pPr>
            <a:endParaRPr lang="en-US" dirty="0">
              <a:solidFill>
                <a:schemeClr val="tx2"/>
              </a:solidFill>
            </a:endParaRPr>
          </a:p>
          <a:p>
            <a:pPr marL="857206" lvl="2" indent="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None/>
              <a:tabLst>
                <a:tab pos="2228736" algn="l"/>
              </a:tabLst>
            </a:pPr>
            <a:r>
              <a:rPr lang="en-US" sz="2000" b="1" dirty="0">
                <a:solidFill>
                  <a:schemeClr val="tx2"/>
                </a:solidFill>
                <a:latin typeface="Courier"/>
                <a:cs typeface="Courier"/>
              </a:rPr>
              <a:t>SELECT</a:t>
            </a:r>
            <a:r>
              <a:rPr lang="en-US" sz="2000" dirty="0">
                <a:solidFill>
                  <a:schemeClr val="tx2"/>
                </a:solidFill>
                <a:latin typeface="Courier"/>
                <a:cs typeface="Courier"/>
              </a:rPr>
              <a:t>	E#, TITLE, P#</a:t>
            </a:r>
          </a:p>
          <a:p>
            <a:pPr marL="857206" lvl="2" indent="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None/>
              <a:tabLst>
                <a:tab pos="2228736" algn="l"/>
              </a:tabLst>
            </a:pPr>
            <a:r>
              <a:rPr lang="en-US" sz="2000" b="1" dirty="0">
                <a:solidFill>
                  <a:schemeClr val="tx2"/>
                </a:solidFill>
                <a:latin typeface="Courier"/>
                <a:cs typeface="Courier"/>
              </a:rPr>
              <a:t>FROM</a:t>
            </a:r>
            <a:r>
              <a:rPr lang="en-US" sz="2000" dirty="0">
                <a:solidFill>
                  <a:schemeClr val="tx2"/>
                </a:solidFill>
                <a:latin typeface="Courier"/>
                <a:cs typeface="Courier"/>
              </a:rPr>
              <a:t>	EMP </a:t>
            </a:r>
            <a:r>
              <a:rPr lang="en-US" sz="2000" b="1" dirty="0">
                <a:solidFill>
                  <a:schemeClr val="tx2"/>
                </a:solidFill>
                <a:latin typeface="Courier"/>
                <a:cs typeface="Courier"/>
              </a:rPr>
              <a:t>NATURAL JOIN </a:t>
            </a:r>
            <a:r>
              <a:rPr lang="en-US" sz="2000" dirty="0">
                <a:solidFill>
                  <a:schemeClr val="tx2"/>
                </a:solidFill>
                <a:latin typeface="Courier"/>
                <a:cs typeface="Courier"/>
              </a:rPr>
              <a:t>WORKS</a:t>
            </a:r>
          </a:p>
          <a:p>
            <a:pPr marL="857206" lvl="2" indent="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None/>
              <a:tabLst>
                <a:tab pos="2228736" algn="l"/>
              </a:tabLst>
            </a:pPr>
            <a:r>
              <a:rPr lang="en-US" sz="2000" b="1" dirty="0">
                <a:solidFill>
                  <a:schemeClr val="tx2"/>
                </a:solidFill>
                <a:latin typeface="Courier"/>
                <a:cs typeface="Courier"/>
              </a:rPr>
              <a:t>WHERE</a:t>
            </a:r>
            <a:r>
              <a:rPr lang="en-US" sz="2000" dirty="0">
                <a:solidFill>
                  <a:schemeClr val="tx2"/>
                </a:solidFill>
                <a:latin typeface="Courier"/>
                <a:cs typeface="Courier"/>
              </a:rPr>
              <a:t>	TITLE = "Programmer" </a:t>
            </a:r>
            <a:r>
              <a:rPr lang="en-US" sz="2000" b="1" dirty="0">
                <a:solidFill>
                  <a:schemeClr val="tx2"/>
                </a:solidFill>
                <a:latin typeface="Courier"/>
                <a:cs typeface="Courier"/>
              </a:rPr>
              <a:t>OR</a:t>
            </a:r>
            <a:r>
              <a:rPr lang="en-US" sz="2000" dirty="0">
                <a:solidFill>
                  <a:schemeClr val="tx2"/>
                </a:solidFill>
                <a:latin typeface="Courier"/>
                <a:cs typeface="Courier"/>
              </a:rPr>
              <a:t> DUR=24</a:t>
            </a:r>
          </a:p>
          <a:p>
            <a:pPr marL="1085795" lvl="2" indent="-228588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tabLst>
                <a:tab pos="2228736" algn="l"/>
              </a:tabLst>
            </a:pPr>
            <a:endParaRPr lang="en-US" sz="1969" dirty="0">
              <a:solidFill>
                <a:schemeClr val="tx2"/>
              </a:solidFill>
              <a:latin typeface="Courier"/>
              <a:cs typeface="Courier"/>
            </a:endParaRPr>
          </a:p>
          <a:p>
            <a:pPr>
              <a:buNone/>
            </a:pPr>
            <a:r>
              <a:rPr lang="en-US" sz="2000" i="1" dirty="0">
                <a:latin typeface="Courier" pitchFamily="2" charset="0"/>
              </a:rPr>
              <a:t>Q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chemeClr val="tx2"/>
                </a:solidFill>
                <a:latin typeface="Courier"/>
                <a:cs typeface="Courier"/>
              </a:rPr>
              <a:t>E#,TITLE,P#</a:t>
            </a:r>
            <a:r>
              <a:rPr lang="en-US" sz="2000" dirty="0">
                <a:latin typeface="Courier" pitchFamily="2" charset="0"/>
              </a:rPr>
              <a:t>) :- EMP(</a:t>
            </a:r>
            <a:r>
              <a:rPr lang="en-US" sz="2000" dirty="0" err="1">
                <a:latin typeface="Courier" pitchFamily="2" charset="0"/>
              </a:rPr>
              <a:t>E#,ENAME,</a:t>
            </a:r>
            <a:r>
              <a:rPr lang="en-US" sz="2000" dirty="0" err="1">
                <a:solidFill>
                  <a:schemeClr val="tx2"/>
                </a:solidFill>
                <a:latin typeface="Courier"/>
                <a:cs typeface="Courier"/>
              </a:rPr>
              <a:t>"Programmer"</a:t>
            </a:r>
            <a:r>
              <a:rPr lang="en-US" sz="2000" dirty="0" err="1">
                <a:latin typeface="Courier" pitchFamily="2" charset="0"/>
              </a:rPr>
              <a:t>,CITY</a:t>
            </a:r>
            <a:r>
              <a:rPr lang="en-US" sz="2000" dirty="0">
                <a:latin typeface="Courier" pitchFamily="2" charset="0"/>
              </a:rPr>
              <a:t>),</a:t>
            </a:r>
          </a:p>
          <a:p>
            <a:pPr>
              <a:buFont typeface="Monotype Sorts" pitchFamily="2" charset="2"/>
              <a:buNone/>
            </a:pPr>
            <a:r>
              <a:rPr lang="en-US" sz="2000" dirty="0">
                <a:latin typeface="Courier" pitchFamily="2" charset="0"/>
              </a:rPr>
              <a:t>				WORKS(E#,P#,RESP,DUR).</a:t>
            </a:r>
          </a:p>
          <a:p>
            <a:pPr>
              <a:buNone/>
            </a:pPr>
            <a:r>
              <a:rPr lang="en-US" sz="2000" i="1" dirty="0">
                <a:latin typeface="Courier" pitchFamily="2" charset="0"/>
              </a:rPr>
              <a:t>Q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chemeClr val="tx2"/>
                </a:solidFill>
                <a:latin typeface="Courier"/>
                <a:cs typeface="Courier"/>
              </a:rPr>
              <a:t>E#,TITLE,P#</a:t>
            </a:r>
            <a:r>
              <a:rPr lang="en-US" sz="2000" dirty="0">
                <a:latin typeface="Courier" pitchFamily="2" charset="0"/>
              </a:rPr>
              <a:t>) :- </a:t>
            </a:r>
            <a:r>
              <a:rPr lang="en-US" sz="1800" dirty="0">
                <a:latin typeface="Courier" pitchFamily="2" charset="0"/>
              </a:rPr>
              <a:t>EMP(E#,ENAME,</a:t>
            </a:r>
            <a:r>
              <a:rPr lang="en-US" sz="1800" dirty="0">
                <a:solidFill>
                  <a:schemeClr val="tx2"/>
                </a:solidFill>
                <a:latin typeface="Courier"/>
              </a:rPr>
              <a:t>TITLE</a:t>
            </a:r>
            <a:r>
              <a:rPr lang="en-US" sz="1800" dirty="0">
                <a:latin typeface="Courier" pitchFamily="2" charset="0"/>
              </a:rPr>
              <a:t>,CITY),</a:t>
            </a:r>
          </a:p>
          <a:p>
            <a:pPr>
              <a:buFont typeface="Monotype Sorts" pitchFamily="2" charset="2"/>
              <a:buNone/>
            </a:pPr>
            <a:r>
              <a:rPr lang="en-US" sz="1800" dirty="0">
                <a:latin typeface="Courier" pitchFamily="2" charset="0"/>
              </a:rPr>
              <a:t>				WORKS(E#,P#,RESP,24).</a:t>
            </a:r>
          </a:p>
          <a:p>
            <a:pPr>
              <a:buFont typeface="Monotype Sorts" pitchFamily="2" charset="2"/>
              <a:buNone/>
            </a:pPr>
            <a:endParaRPr lang="en-US" sz="1969" dirty="0">
              <a:solidFill>
                <a:schemeClr val="tx2"/>
              </a:solidFill>
              <a:latin typeface="Courier"/>
              <a:cs typeface="Courier"/>
            </a:endParaRPr>
          </a:p>
          <a:p>
            <a:pPr marL="285736" indent="-285736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5000"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DB8973-FEB4-C94D-A324-7047F5236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28C69F-6FDE-CC47-AB90-F25D1BC0B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241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Rewriting in GAV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776"/>
            <a:ext cx="8229600" cy="453072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Global schema similar to that of homogeneous distributed DBMS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Local relations can be fragments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But no completeness: a </a:t>
            </a:r>
            <a:r>
              <a:rPr lang="en-US" dirty="0" err="1"/>
              <a:t>tuple</a:t>
            </a:r>
            <a:r>
              <a:rPr lang="en-US" dirty="0"/>
              <a:t> in the global relation may not exist in local relations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Yields incomplete answers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And no </a:t>
            </a:r>
            <a:r>
              <a:rPr lang="en-US" dirty="0" err="1"/>
              <a:t>disjointness</a:t>
            </a:r>
            <a:r>
              <a:rPr lang="en-US" dirty="0"/>
              <a:t>: the same </a:t>
            </a:r>
            <a:r>
              <a:rPr lang="en-US" dirty="0" err="1"/>
              <a:t>tuple</a:t>
            </a:r>
            <a:r>
              <a:rPr lang="en-US" dirty="0"/>
              <a:t> may exist in different local databases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Yields duplicate answers</a:t>
            </a:r>
          </a:p>
          <a:p>
            <a:pPr>
              <a:spcBef>
                <a:spcPts val="300"/>
              </a:spcBef>
            </a:pPr>
            <a:r>
              <a:rPr lang="en-US" dirty="0"/>
              <a:t>Rewriting (</a:t>
            </a:r>
            <a:r>
              <a:rPr lang="en-US" i="1" dirty="0"/>
              <a:t>unfolding</a:t>
            </a:r>
            <a:r>
              <a:rPr lang="en-US" dirty="0"/>
              <a:t>)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Similar to query modification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Apply view definition rules to the query and produce a union of conjunctive queries, one per rule application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Eliminate redundant queries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030012-B210-424B-9D45-8319F607D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6D02CE-5B37-B645-8579-3EBFA1580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432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GAV Example Schema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4902078" y="1859451"/>
            <a:ext cx="4241922" cy="158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6" tIns="44449" rIns="90486" bIns="44449"/>
          <a:lstStyle/>
          <a:p>
            <a:pPr marL="285736" indent="-285736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5000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Local relations</a:t>
            </a:r>
          </a:p>
          <a:p>
            <a:pPr marL="285736" indent="-285736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5000"/>
            </a:pPr>
            <a:r>
              <a:rPr lang="en-US" sz="2000" dirty="0">
                <a:solidFill>
                  <a:schemeClr val="tx2"/>
                </a:solidFill>
                <a:latin typeface="Courier" pitchFamily="2" charset="0"/>
              </a:rPr>
              <a:t>EMP1(E#,ENAME,TITLE,CITY)</a:t>
            </a:r>
          </a:p>
          <a:p>
            <a:pPr marL="285736" indent="-285736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5000"/>
            </a:pPr>
            <a:r>
              <a:rPr lang="en-US" sz="2000" dirty="0">
                <a:solidFill>
                  <a:schemeClr val="tx2"/>
                </a:solidFill>
                <a:latin typeface="Courier" pitchFamily="2" charset="0"/>
              </a:rPr>
              <a:t>EMP2(E#,ENAME,TITLE,CITY)</a:t>
            </a:r>
          </a:p>
          <a:p>
            <a:pPr marL="285736" indent="-285736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5000"/>
            </a:pPr>
            <a:r>
              <a:rPr lang="en-US" sz="2000" dirty="0">
                <a:solidFill>
                  <a:schemeClr val="tx2"/>
                </a:solidFill>
                <a:latin typeface="Courier" pitchFamily="2" charset="0"/>
              </a:rPr>
              <a:t>WORKS(E#,P#,DUR)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439383" y="1930888"/>
            <a:ext cx="4332856" cy="151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6" tIns="44449" rIns="90486" bIns="44449"/>
          <a:lstStyle/>
          <a:p>
            <a:pPr marL="285736" indent="-285736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5000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Global relations</a:t>
            </a:r>
          </a:p>
          <a:p>
            <a:pPr marL="285736" indent="-285736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5000"/>
            </a:pPr>
            <a:r>
              <a:rPr lang="en-US" sz="2000" dirty="0">
                <a:solidFill>
                  <a:schemeClr val="tx2"/>
                </a:solidFill>
                <a:latin typeface="Courier" pitchFamily="2" charset="0"/>
              </a:rPr>
              <a:t>EMP(E#,ENAME,CITY)</a:t>
            </a:r>
          </a:p>
          <a:p>
            <a:pPr marL="285736" indent="-285736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5000"/>
            </a:pPr>
            <a:r>
              <a:rPr lang="en-US" sz="2000" dirty="0">
                <a:solidFill>
                  <a:schemeClr val="tx2"/>
                </a:solidFill>
                <a:latin typeface="Courier" pitchFamily="2" charset="0"/>
              </a:rPr>
              <a:t>WORKS(E#,P#,TITLE,DUR)</a:t>
            </a:r>
          </a:p>
        </p:txBody>
      </p:sp>
      <p:sp>
        <p:nvSpPr>
          <p:cNvPr id="1331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47261" y="3687150"/>
            <a:ext cx="8455314" cy="2376487"/>
          </a:xfrm>
          <a:noFill/>
        </p:spPr>
        <p:txBody>
          <a:bodyPr>
            <a:normAutofit/>
          </a:bodyPr>
          <a:lstStyle/>
          <a:p>
            <a:pPr>
              <a:buNone/>
              <a:tabLst>
                <a:tab pos="3214573" algn="l"/>
                <a:tab pos="3821770" algn="l"/>
                <a:tab pos="7875704" algn="l"/>
              </a:tabLst>
            </a:pPr>
            <a:r>
              <a:rPr lang="en-US" sz="2000" dirty="0">
                <a:solidFill>
                  <a:schemeClr val="tx2"/>
                </a:solidFill>
                <a:latin typeface="Courier" pitchFamily="2" charset="0"/>
              </a:rPr>
              <a:t>EMP(E#,ENAME,CITY)</a:t>
            </a:r>
            <a:r>
              <a:rPr lang="en-US" sz="2000" dirty="0">
                <a:latin typeface="Courier" pitchFamily="2" charset="0"/>
              </a:rPr>
              <a:t>:- </a:t>
            </a:r>
            <a:r>
              <a:rPr lang="en-US" sz="2000" dirty="0">
                <a:solidFill>
                  <a:schemeClr val="tx2"/>
                </a:solidFill>
                <a:latin typeface="Courier" pitchFamily="2" charset="0"/>
              </a:rPr>
              <a:t>EMP1(E#,ENAME,TITLE,CITY). 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i="1" dirty="0">
                <a:latin typeface="Courier" pitchFamily="2" charset="0"/>
              </a:rPr>
              <a:t>d</a:t>
            </a:r>
            <a:r>
              <a:rPr lang="en-US" sz="2000" i="1" baseline="-25000" dirty="0">
                <a:latin typeface="Courier" pitchFamily="2" charset="0"/>
              </a:rPr>
              <a:t>1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pPr>
              <a:buNone/>
              <a:tabLst>
                <a:tab pos="3214573" algn="l"/>
                <a:tab pos="3821770" algn="l"/>
                <a:tab pos="7875704" algn="l"/>
              </a:tabLst>
            </a:pPr>
            <a:r>
              <a:rPr lang="en-US" sz="2000" dirty="0">
                <a:solidFill>
                  <a:schemeClr val="tx2"/>
                </a:solidFill>
                <a:latin typeface="Courier" pitchFamily="2" charset="0"/>
              </a:rPr>
              <a:t>EMP(E#,ENAME,CITY)</a:t>
            </a:r>
            <a:r>
              <a:rPr lang="en-US" sz="2000" dirty="0">
                <a:latin typeface="Courier" pitchFamily="2" charset="0"/>
              </a:rPr>
              <a:t>:- </a:t>
            </a:r>
            <a:r>
              <a:rPr lang="en-US" sz="2000" dirty="0">
                <a:solidFill>
                  <a:schemeClr val="tx2"/>
                </a:solidFill>
                <a:latin typeface="Courier" pitchFamily="2" charset="0"/>
              </a:rPr>
              <a:t>EMP2(E#,ENAME,TITLE,CITY). 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i="1" dirty="0">
                <a:latin typeface="Courier" pitchFamily="2" charset="0"/>
              </a:rPr>
              <a:t>d</a:t>
            </a:r>
            <a:r>
              <a:rPr lang="en-US" sz="2000" i="1" baseline="-25000" dirty="0">
                <a:latin typeface="Courier" pitchFamily="2" charset="0"/>
              </a:rPr>
              <a:t>2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pPr>
              <a:buNone/>
              <a:tabLst>
                <a:tab pos="3214573" algn="l"/>
                <a:tab pos="3821770" algn="l"/>
                <a:tab pos="7875704" algn="l"/>
              </a:tabLst>
            </a:pPr>
            <a:r>
              <a:rPr lang="en-US" sz="2000" dirty="0">
                <a:solidFill>
                  <a:schemeClr val="tx2"/>
                </a:solidFill>
                <a:latin typeface="Courier" pitchFamily="2" charset="0"/>
              </a:rPr>
              <a:t>WORKS(E#,P#,TITLE,DUR)</a:t>
            </a:r>
            <a:r>
              <a:rPr lang="en-US" sz="2000" dirty="0">
                <a:latin typeface="Courier" pitchFamily="2" charset="0"/>
              </a:rPr>
              <a:t>:- </a:t>
            </a:r>
            <a:r>
              <a:rPr lang="en-US" sz="2000" dirty="0">
                <a:solidFill>
                  <a:schemeClr val="tx2"/>
                </a:solidFill>
                <a:latin typeface="Courier" pitchFamily="2" charset="0"/>
              </a:rPr>
              <a:t>EMP1(E#,ENAME,TITLE,CITY)</a:t>
            </a:r>
            <a:r>
              <a:rPr lang="en-US" sz="2000" dirty="0">
                <a:latin typeface="Courier" pitchFamily="2" charset="0"/>
              </a:rPr>
              <a:t>, 			</a:t>
            </a:r>
            <a:r>
              <a:rPr lang="en-US" sz="2000" dirty="0">
                <a:solidFill>
                  <a:schemeClr val="tx2"/>
                </a:solidFill>
                <a:latin typeface="Courier" pitchFamily="2" charset="0"/>
              </a:rPr>
              <a:t>WORKS(E#,P#,DUR).      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i="1" dirty="0">
                <a:latin typeface="Courier" pitchFamily="2" charset="0"/>
              </a:rPr>
              <a:t>d</a:t>
            </a:r>
            <a:r>
              <a:rPr lang="en-US" sz="2000" i="1" baseline="-25000" dirty="0">
                <a:latin typeface="Courier" pitchFamily="2" charset="0"/>
              </a:rPr>
              <a:t>3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pPr>
              <a:buNone/>
              <a:tabLst>
                <a:tab pos="3214573" algn="l"/>
                <a:tab pos="3821770" algn="l"/>
                <a:tab pos="7875704" algn="l"/>
              </a:tabLst>
            </a:pPr>
            <a:r>
              <a:rPr lang="en-US" sz="2000" dirty="0">
                <a:solidFill>
                  <a:schemeClr val="tx2"/>
                </a:solidFill>
                <a:latin typeface="Courier" pitchFamily="2" charset="0"/>
              </a:rPr>
              <a:t>WORKS(E#,P#,TITLE,DUR)</a:t>
            </a:r>
            <a:r>
              <a:rPr lang="en-US" sz="2000" dirty="0">
                <a:latin typeface="Courier" pitchFamily="2" charset="0"/>
              </a:rPr>
              <a:t>:- 	</a:t>
            </a:r>
            <a:r>
              <a:rPr lang="en-US" sz="2000" dirty="0">
                <a:solidFill>
                  <a:schemeClr val="tx2"/>
                </a:solidFill>
                <a:latin typeface="Courier" pitchFamily="2" charset="0"/>
              </a:rPr>
              <a:t>EMP2(E#,ENAME,TITLE,CITY), </a:t>
            </a:r>
            <a:r>
              <a:rPr lang="en-US" sz="2000" dirty="0">
                <a:latin typeface="Courier" pitchFamily="2" charset="0"/>
              </a:rPr>
              <a:t>			</a:t>
            </a:r>
            <a:r>
              <a:rPr lang="en-US" sz="2000" dirty="0">
                <a:solidFill>
                  <a:schemeClr val="tx2"/>
                </a:solidFill>
                <a:latin typeface="Courier" pitchFamily="2" charset="0"/>
              </a:rPr>
              <a:t>WORKS(E#,P#,DUR).      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i="1" dirty="0">
                <a:latin typeface="Courier" pitchFamily="2" charset="0"/>
              </a:rPr>
              <a:t>d</a:t>
            </a:r>
            <a:r>
              <a:rPr lang="en-US" sz="2000" i="1" baseline="-25000" dirty="0">
                <a:latin typeface="Courier" pitchFamily="2" charset="0"/>
              </a:rPr>
              <a:t>4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pPr>
              <a:buNone/>
              <a:tabLst>
                <a:tab pos="3214573" algn="l"/>
                <a:tab pos="3821770" algn="l"/>
                <a:tab pos="7875704" algn="l"/>
              </a:tabLst>
            </a:pPr>
            <a:endParaRPr lang="en-US" sz="2000" dirty="0">
              <a:solidFill>
                <a:schemeClr val="tx2"/>
              </a:solidFill>
              <a:latin typeface="Courier" pitchFamily="2" charset="0"/>
            </a:endParaRPr>
          </a:p>
          <a:p>
            <a:pPr>
              <a:buNone/>
              <a:tabLst>
                <a:tab pos="3214573" algn="l"/>
                <a:tab pos="3821770" algn="l"/>
                <a:tab pos="7875704" algn="l"/>
              </a:tabLst>
            </a:pPr>
            <a:endParaRPr lang="en-US" sz="2000" dirty="0">
              <a:latin typeface="Courier" pitchFamily="2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AE1282-7DE5-384A-9CC6-01C98FFE99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2120CA-B7F1-E64A-8D27-9245C3B8D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334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GAV Example Query 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idx="1"/>
          </p:nvPr>
        </p:nvSpPr>
        <p:spPr>
          <a:xfrm>
            <a:off x="484819" y="1750219"/>
            <a:ext cx="8551677" cy="4759523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dirty="0"/>
              <a:t>Let Q: project for employees in Paris</a:t>
            </a:r>
          </a:p>
          <a:p>
            <a:pPr>
              <a:buFont typeface="Monotype Sorts" pitchFamily="2" charset="2"/>
              <a:buNone/>
            </a:pPr>
            <a:r>
              <a:rPr lang="en-US" sz="2000" i="1" dirty="0"/>
              <a:t>	</a:t>
            </a:r>
            <a:r>
              <a:rPr lang="en-US" sz="2000" i="1" dirty="0">
                <a:latin typeface="Courier" pitchFamily="2" charset="0"/>
              </a:rPr>
              <a:t>Q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i="1" dirty="0" err="1">
                <a:latin typeface="Courier" pitchFamily="2" charset="0"/>
              </a:rPr>
              <a:t>e,p</a:t>
            </a:r>
            <a:r>
              <a:rPr lang="en-US" sz="2000" dirty="0">
                <a:latin typeface="Courier" pitchFamily="2" charset="0"/>
              </a:rPr>
              <a:t>)</a:t>
            </a:r>
            <a:r>
              <a:rPr lang="en-US" sz="2000" i="1" dirty="0">
                <a:latin typeface="Courier" pitchFamily="2" charset="0"/>
              </a:rPr>
              <a:t> </a:t>
            </a:r>
            <a:r>
              <a:rPr lang="en-US" sz="2000" dirty="0">
                <a:latin typeface="Courier" pitchFamily="2" charset="0"/>
              </a:rPr>
              <a:t>:- EMP(</a:t>
            </a:r>
            <a:r>
              <a:rPr lang="en-US" sz="2000" i="1" dirty="0" err="1">
                <a:latin typeface="Courier" pitchFamily="2" charset="0"/>
              </a:rPr>
              <a:t>e</a:t>
            </a:r>
            <a:r>
              <a:rPr lang="en-US" sz="2000" dirty="0" err="1">
                <a:latin typeface="Courier" pitchFamily="2" charset="0"/>
              </a:rPr>
              <a:t>,ENAME,</a:t>
            </a:r>
            <a:r>
              <a:rPr lang="en-US" sz="2000" dirty="0" err="1">
                <a:solidFill>
                  <a:schemeClr val="tx2"/>
                </a:solidFill>
                <a:latin typeface="Courier"/>
                <a:cs typeface="Courier"/>
              </a:rPr>
              <a:t>"</a:t>
            </a:r>
            <a:r>
              <a:rPr lang="en-US" sz="2000" dirty="0" err="1">
                <a:latin typeface="Courier" pitchFamily="2" charset="0"/>
              </a:rPr>
              <a:t>Paris</a:t>
            </a:r>
            <a:r>
              <a:rPr lang="en-US" sz="2000" dirty="0">
                <a:solidFill>
                  <a:schemeClr val="tx2"/>
                </a:solidFill>
                <a:latin typeface="Courier"/>
                <a:cs typeface="Courier"/>
              </a:rPr>
              <a:t>"</a:t>
            </a:r>
            <a:r>
              <a:rPr lang="en-US" sz="2000" dirty="0">
                <a:latin typeface="Courier" pitchFamily="2" charset="0"/>
              </a:rPr>
              <a:t>),WORKS(</a:t>
            </a:r>
            <a:r>
              <a:rPr lang="en-US" sz="2000" i="1" dirty="0" err="1">
                <a:latin typeface="Courier" pitchFamily="2" charset="0"/>
              </a:rPr>
              <a:t>e,p,</a:t>
            </a:r>
            <a:r>
              <a:rPr lang="en-US" sz="2000" dirty="0" err="1">
                <a:latin typeface="Courier" pitchFamily="2" charset="0"/>
              </a:rPr>
              <a:t>TITLE,DUR</a:t>
            </a:r>
            <a:r>
              <a:rPr lang="en-US" sz="2000" dirty="0">
                <a:latin typeface="Courier" pitchFamily="2" charset="0"/>
              </a:rPr>
              <a:t>).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Unfolding produces </a:t>
            </a:r>
            <a:r>
              <a:rPr lang="en-US" i="1" dirty="0"/>
              <a:t>Q′</a:t>
            </a:r>
            <a:endParaRPr lang="en-US" dirty="0"/>
          </a:p>
          <a:p>
            <a:pPr>
              <a:buNone/>
              <a:tabLst>
                <a:tab pos="6357711" algn="l"/>
              </a:tabLst>
            </a:pPr>
            <a:r>
              <a:rPr lang="en-US" sz="2000" dirty="0">
                <a:latin typeface="Courier" pitchFamily="2" charset="0"/>
              </a:rPr>
              <a:t>	</a:t>
            </a:r>
            <a:r>
              <a:rPr lang="en-US" sz="2000" i="1" dirty="0">
                <a:latin typeface="Courier" pitchFamily="2" charset="0"/>
              </a:rPr>
              <a:t>Q′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i="1" dirty="0" err="1">
                <a:latin typeface="Courier" pitchFamily="2" charset="0"/>
              </a:rPr>
              <a:t>e,p</a:t>
            </a:r>
            <a:r>
              <a:rPr lang="en-US" sz="2000" dirty="0">
                <a:latin typeface="Courier" pitchFamily="2" charset="0"/>
              </a:rPr>
              <a:t>) :- EMP1(</a:t>
            </a:r>
            <a:r>
              <a:rPr lang="en-US" sz="2000" i="1" dirty="0" err="1">
                <a:latin typeface="Courier" pitchFamily="2" charset="0"/>
              </a:rPr>
              <a:t>e</a:t>
            </a:r>
            <a:r>
              <a:rPr lang="en-US" sz="2000" dirty="0" err="1">
                <a:latin typeface="Courier" pitchFamily="2" charset="0"/>
              </a:rPr>
              <a:t>,ENAME,</a:t>
            </a:r>
            <a:r>
              <a:rPr lang="en-US" sz="2000" dirty="0" err="1">
                <a:solidFill>
                  <a:schemeClr val="tx2"/>
                </a:solidFill>
                <a:latin typeface="Courier"/>
                <a:cs typeface="Courier"/>
              </a:rPr>
              <a:t>"</a:t>
            </a:r>
            <a:r>
              <a:rPr lang="en-US" sz="2000" dirty="0" err="1">
                <a:latin typeface="Courier" pitchFamily="2" charset="0"/>
              </a:rPr>
              <a:t>Paris</a:t>
            </a:r>
            <a:r>
              <a:rPr lang="en-US" sz="2000" dirty="0">
                <a:solidFill>
                  <a:schemeClr val="tx2"/>
                </a:solidFill>
                <a:latin typeface="Courier"/>
                <a:cs typeface="Courier"/>
              </a:rPr>
              <a:t>"</a:t>
            </a:r>
            <a:r>
              <a:rPr lang="en-US" sz="2000" dirty="0">
                <a:latin typeface="Courier" pitchFamily="2" charset="0"/>
              </a:rPr>
              <a:t>),</a:t>
            </a:r>
          </a:p>
          <a:p>
            <a:pPr>
              <a:buNone/>
              <a:tabLst>
                <a:tab pos="6357711" algn="l"/>
              </a:tabLst>
            </a:pPr>
            <a:r>
              <a:rPr lang="en-US" sz="2000" dirty="0">
                <a:latin typeface="Courier" pitchFamily="2" charset="0"/>
              </a:rPr>
              <a:t>	           WORKS(</a:t>
            </a:r>
            <a:r>
              <a:rPr lang="en-US" sz="2000" i="1" dirty="0" err="1">
                <a:latin typeface="Courier" pitchFamily="2" charset="0"/>
              </a:rPr>
              <a:t>e,p</a:t>
            </a:r>
            <a:r>
              <a:rPr lang="en-US" sz="2000" dirty="0" err="1">
                <a:latin typeface="Courier" pitchFamily="2" charset="0"/>
              </a:rPr>
              <a:t>,TITLE,DUR</a:t>
            </a:r>
            <a:r>
              <a:rPr lang="en-US" sz="2000" dirty="0">
                <a:latin typeface="Courier" pitchFamily="2" charset="0"/>
              </a:rPr>
              <a:t>). 	</a:t>
            </a:r>
            <a:r>
              <a:rPr lang="en-US" sz="2000" dirty="0"/>
              <a:t>(</a:t>
            </a:r>
            <a:r>
              <a:rPr lang="en-US" sz="2000" i="1" dirty="0"/>
              <a:t>q</a:t>
            </a:r>
            <a:r>
              <a:rPr lang="en-US" sz="2000" i="1" baseline="-25000" dirty="0"/>
              <a:t>1</a:t>
            </a:r>
            <a:r>
              <a:rPr lang="en-US" sz="2000" dirty="0"/>
              <a:t>)</a:t>
            </a:r>
          </a:p>
          <a:p>
            <a:pPr>
              <a:buNone/>
              <a:tabLst>
                <a:tab pos="6357711" algn="l"/>
              </a:tabLst>
            </a:pPr>
            <a:r>
              <a:rPr lang="en-US" sz="2000" dirty="0">
                <a:latin typeface="Courier" pitchFamily="2" charset="0"/>
              </a:rPr>
              <a:t>	</a:t>
            </a:r>
            <a:r>
              <a:rPr lang="en-US" sz="2000" i="1" dirty="0">
                <a:latin typeface="Courier" pitchFamily="2" charset="0"/>
              </a:rPr>
              <a:t>Q′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i="1" dirty="0" err="1">
                <a:latin typeface="Courier" pitchFamily="2" charset="0"/>
              </a:rPr>
              <a:t>e,p</a:t>
            </a:r>
            <a:r>
              <a:rPr lang="en-US" sz="2000" dirty="0">
                <a:latin typeface="Courier" pitchFamily="2" charset="0"/>
              </a:rPr>
              <a:t>):- EMP2(</a:t>
            </a:r>
            <a:r>
              <a:rPr lang="en-US" sz="2000" i="1" dirty="0" err="1">
                <a:latin typeface="Courier" pitchFamily="2" charset="0"/>
              </a:rPr>
              <a:t>e</a:t>
            </a:r>
            <a:r>
              <a:rPr lang="en-US" sz="2000" dirty="0" err="1">
                <a:latin typeface="Courier" pitchFamily="2" charset="0"/>
              </a:rPr>
              <a:t>,ENAME,</a:t>
            </a:r>
            <a:r>
              <a:rPr lang="en-US" sz="2000" dirty="0" err="1">
                <a:solidFill>
                  <a:schemeClr val="tx2"/>
                </a:solidFill>
                <a:latin typeface="Courier"/>
                <a:cs typeface="Courier"/>
              </a:rPr>
              <a:t>"</a:t>
            </a:r>
            <a:r>
              <a:rPr lang="en-US" sz="2000" dirty="0" err="1">
                <a:latin typeface="Courier" pitchFamily="2" charset="0"/>
              </a:rPr>
              <a:t>Paris</a:t>
            </a:r>
            <a:r>
              <a:rPr lang="en-US" sz="2000" dirty="0">
                <a:solidFill>
                  <a:schemeClr val="tx2"/>
                </a:solidFill>
                <a:latin typeface="Courier"/>
                <a:cs typeface="Courier"/>
              </a:rPr>
              <a:t>"</a:t>
            </a:r>
            <a:r>
              <a:rPr lang="en-US" sz="2000" dirty="0">
                <a:latin typeface="Courier" pitchFamily="2" charset="0"/>
              </a:rPr>
              <a:t>),</a:t>
            </a:r>
          </a:p>
          <a:p>
            <a:pPr>
              <a:buNone/>
              <a:tabLst>
                <a:tab pos="6357711" algn="l"/>
              </a:tabLst>
            </a:pPr>
            <a:r>
              <a:rPr lang="en-US" sz="2000" dirty="0">
                <a:latin typeface="Courier" pitchFamily="2" charset="0"/>
              </a:rPr>
              <a:t>	           WORKS(</a:t>
            </a:r>
            <a:r>
              <a:rPr lang="en-US" sz="2000" i="1" dirty="0" err="1">
                <a:latin typeface="Courier" pitchFamily="2" charset="0"/>
              </a:rPr>
              <a:t>e,p</a:t>
            </a:r>
            <a:r>
              <a:rPr lang="en-US" sz="2000" dirty="0" err="1">
                <a:latin typeface="Courier" pitchFamily="2" charset="0"/>
              </a:rPr>
              <a:t>,TITLE,DUR</a:t>
            </a:r>
            <a:r>
              <a:rPr lang="en-US" sz="2000" dirty="0">
                <a:latin typeface="Courier" pitchFamily="2" charset="0"/>
              </a:rPr>
              <a:t>). 	</a:t>
            </a:r>
            <a:r>
              <a:rPr lang="en-US" sz="2000" dirty="0"/>
              <a:t>(</a:t>
            </a:r>
            <a:r>
              <a:rPr lang="en-US" sz="2000" i="1" dirty="0"/>
              <a:t>q</a:t>
            </a:r>
            <a:r>
              <a:rPr lang="en-US" sz="2000" i="1" baseline="-25000" dirty="0"/>
              <a:t>2</a:t>
            </a:r>
            <a:r>
              <a:rPr lang="en-US" sz="2000" dirty="0"/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where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  <a:r>
              <a:rPr lang="en-US" i="1" dirty="0"/>
              <a:t> </a:t>
            </a:r>
            <a:r>
              <a:rPr lang="en-US" dirty="0"/>
              <a:t>is obtained by applying </a:t>
            </a:r>
            <a:r>
              <a:rPr lang="en-US" i="1" dirty="0"/>
              <a:t>d</a:t>
            </a:r>
            <a:r>
              <a:rPr lang="en-US" baseline="-25000" dirty="0"/>
              <a:t>3</a:t>
            </a:r>
            <a:r>
              <a:rPr lang="en-US" i="1" baseline="-25000" dirty="0"/>
              <a:t> </a:t>
            </a:r>
            <a:r>
              <a:rPr lang="en-US" dirty="0"/>
              <a:t>only or both</a:t>
            </a:r>
            <a:r>
              <a:rPr lang="en-US" i="1" dirty="0"/>
              <a:t> d</a:t>
            </a:r>
            <a:r>
              <a:rPr lang="en-US" baseline="-25000" dirty="0"/>
              <a:t>1</a:t>
            </a:r>
            <a:r>
              <a:rPr lang="en-US" i="1" baseline="-25000" dirty="0"/>
              <a:t> </a:t>
            </a:r>
            <a:r>
              <a:rPr lang="en-US" dirty="0"/>
              <a:t>and </a:t>
            </a:r>
            <a:r>
              <a:rPr lang="en-US" i="1" dirty="0"/>
              <a:t>d</a:t>
            </a:r>
            <a:r>
              <a:rPr lang="en-US" baseline="-25000" dirty="0"/>
              <a:t>3</a:t>
            </a:r>
          </a:p>
          <a:p>
            <a:pPr lvl="2">
              <a:buFont typeface="Monotype Sorts" pitchFamily="2" charset="2"/>
              <a:buNone/>
            </a:pPr>
            <a:r>
              <a:rPr lang="en-US" dirty="0"/>
              <a:t>In the latter case, there are redundant queries</a:t>
            </a:r>
            <a:endParaRPr lang="en-US" i="1" baseline="-25000" dirty="0"/>
          </a:p>
          <a:p>
            <a:pPr>
              <a:buFont typeface="Monotype Sorts" pitchFamily="2" charset="2"/>
              <a:buNone/>
            </a:pPr>
            <a:r>
              <a:rPr lang="en-US" dirty="0"/>
              <a:t>	same for </a:t>
            </a:r>
            <a:r>
              <a:rPr lang="en-US" i="1" dirty="0"/>
              <a:t>q</a:t>
            </a:r>
            <a:r>
              <a:rPr lang="en-US" baseline="-25000" dirty="0"/>
              <a:t>2</a:t>
            </a:r>
            <a:r>
              <a:rPr lang="en-US" i="1" dirty="0"/>
              <a:t> </a:t>
            </a:r>
            <a:r>
              <a:rPr lang="en-US" dirty="0"/>
              <a:t>with </a:t>
            </a:r>
            <a:r>
              <a:rPr lang="en-US" i="1" dirty="0"/>
              <a:t>d</a:t>
            </a:r>
            <a:r>
              <a:rPr lang="en-US" baseline="-25000" dirty="0"/>
              <a:t>2</a:t>
            </a:r>
            <a:r>
              <a:rPr lang="en-US" i="1" baseline="-25000" dirty="0"/>
              <a:t> </a:t>
            </a:r>
            <a:r>
              <a:rPr lang="en-US" dirty="0"/>
              <a:t>only or both</a:t>
            </a:r>
            <a:r>
              <a:rPr lang="en-US" i="1" dirty="0"/>
              <a:t> d</a:t>
            </a:r>
            <a:r>
              <a:rPr lang="en-US" baseline="-25000" dirty="0"/>
              <a:t>2</a:t>
            </a:r>
            <a:r>
              <a:rPr lang="en-US" i="1" baseline="-25000" dirty="0"/>
              <a:t> </a:t>
            </a:r>
            <a:r>
              <a:rPr lang="en-US" dirty="0"/>
              <a:t>and</a:t>
            </a:r>
            <a:r>
              <a:rPr lang="en-US" i="1" dirty="0"/>
              <a:t> d</a:t>
            </a:r>
            <a:r>
              <a:rPr lang="en-US" baseline="-25000" dirty="0"/>
              <a:t>4</a:t>
            </a:r>
            <a:r>
              <a:rPr lang="en-US" i="1" baseline="-25000" dirty="0"/>
              <a:t>	</a:t>
            </a:r>
            <a:endParaRPr lang="en-US" dirty="0"/>
          </a:p>
          <a:p>
            <a:pPr>
              <a:buFont typeface="Monotype Sorts" pitchFamily="2" charset="2"/>
              <a:buNone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BD1086-0A48-C24A-966F-963B020FB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BD4611-A58F-FB42-8723-B68518F6D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672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Rewriting in LAV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difficult than in GAV</a:t>
            </a:r>
          </a:p>
          <a:p>
            <a:pPr lvl="1"/>
            <a:r>
              <a:rPr lang="en-US" dirty="0"/>
              <a:t>No direct correspondence between the terms in GS (EMP, ENAME) and those in the views (EMP1, EMP2, ENAME)</a:t>
            </a:r>
          </a:p>
          <a:p>
            <a:pPr lvl="1"/>
            <a:r>
              <a:rPr lang="en-US" dirty="0"/>
              <a:t>There may be many more views than global relations</a:t>
            </a:r>
          </a:p>
          <a:p>
            <a:pPr lvl="1"/>
            <a:r>
              <a:rPr lang="en-US" dirty="0"/>
              <a:t>Views may contain complex predicates to reflect the content of the local relations</a:t>
            </a:r>
          </a:p>
          <a:p>
            <a:pPr lvl="2"/>
            <a:r>
              <a:rPr lang="en-US" dirty="0"/>
              <a:t>e.g. a view EMP3 for only programmers</a:t>
            </a:r>
          </a:p>
          <a:p>
            <a:r>
              <a:rPr lang="en-US" dirty="0"/>
              <a:t>Often not possible to find an equivalent rewriting</a:t>
            </a:r>
          </a:p>
          <a:p>
            <a:pPr lvl="1"/>
            <a:r>
              <a:rPr lang="en-US" dirty="0"/>
              <a:t>Best is to find a </a:t>
            </a:r>
            <a:r>
              <a:rPr lang="en-US" i="1" dirty="0"/>
              <a:t>maximally-contained query</a:t>
            </a:r>
            <a:r>
              <a:rPr lang="en-US" dirty="0"/>
              <a:t> which produces a maximum subset of the answer</a:t>
            </a:r>
          </a:p>
          <a:p>
            <a:pPr lvl="2"/>
            <a:r>
              <a:rPr lang="en-US" dirty="0"/>
              <a:t>e.g. EMP3 can only return a subset of the employees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FFCBE-3B15-2B40-8656-E07296C2C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A3580-4E3F-5643-8EB3-8B4711D72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98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Rewriting Algorithms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to find an equivalent query is NP-complete in the number of views and number of </a:t>
            </a:r>
            <a:r>
              <a:rPr lang="en-US" dirty="0" err="1"/>
              <a:t>subgoals</a:t>
            </a:r>
            <a:r>
              <a:rPr lang="en-US" dirty="0"/>
              <a:t> of the query</a:t>
            </a:r>
          </a:p>
          <a:p>
            <a:r>
              <a:rPr lang="en-US" dirty="0"/>
              <a:t>Thus, algorithms try to reduce the numbers of rewritings to be considered</a:t>
            </a:r>
          </a:p>
          <a:p>
            <a:r>
              <a:rPr lang="en-US" dirty="0"/>
              <a:t>Three main algorithms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Bucket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Inverse rule </a:t>
            </a:r>
          </a:p>
          <a:p>
            <a:pPr lvl="1"/>
            <a:r>
              <a:rPr lang="en-US" dirty="0" err="1"/>
              <a:t>MiniCon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60164F-328D-F64F-858A-43CACFF0D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FA0CC6-2C21-D547-BB2B-14038E4E1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114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LAV Example Schema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16918" y="1889396"/>
            <a:ext cx="4303603" cy="158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6" tIns="44449" rIns="90486" bIns="44449"/>
          <a:lstStyle/>
          <a:p>
            <a:pPr marL="285736" indent="-285736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5000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Local relations</a:t>
            </a:r>
          </a:p>
          <a:p>
            <a:pPr marL="285736" indent="-285736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5000"/>
            </a:pPr>
            <a:r>
              <a:rPr lang="en-US" sz="2000" dirty="0">
                <a:solidFill>
                  <a:schemeClr val="tx2"/>
                </a:solidFill>
                <a:latin typeface="Courier" pitchFamily="2" charset="0"/>
              </a:rPr>
              <a:t>EMP1(E#,ENAME,TITLE,CITY)</a:t>
            </a:r>
          </a:p>
          <a:p>
            <a:pPr marL="285736" indent="-285736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5000"/>
            </a:pPr>
            <a:r>
              <a:rPr lang="en-US" sz="2000" dirty="0">
                <a:solidFill>
                  <a:schemeClr val="tx2"/>
                </a:solidFill>
                <a:latin typeface="Courier" pitchFamily="2" charset="0"/>
              </a:rPr>
              <a:t>EMP2(E#,ENAME,TITLE,CITY)</a:t>
            </a:r>
          </a:p>
          <a:p>
            <a:pPr marL="285736" indent="-285736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5000"/>
            </a:pPr>
            <a:r>
              <a:rPr lang="en-US" sz="2000" dirty="0">
                <a:solidFill>
                  <a:schemeClr val="tx2"/>
                </a:solidFill>
                <a:latin typeface="Courier" pitchFamily="2" charset="0"/>
              </a:rPr>
              <a:t>WORKS1(E#,P#,DUR)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067375" y="1874028"/>
            <a:ext cx="3712326" cy="1512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6" tIns="44449" rIns="90486" bIns="44449"/>
          <a:lstStyle/>
          <a:p>
            <a:pPr marL="285736" indent="-285736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5000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Global relations</a:t>
            </a:r>
          </a:p>
          <a:p>
            <a:pPr marL="285736" indent="-285736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5000"/>
            </a:pPr>
            <a:r>
              <a:rPr lang="en-US" sz="2000" dirty="0">
                <a:solidFill>
                  <a:schemeClr val="tx2"/>
                </a:solidFill>
                <a:latin typeface="Courier" pitchFamily="2" charset="0"/>
              </a:rPr>
              <a:t>EMP(E#,ENAME,CITY)</a:t>
            </a:r>
          </a:p>
          <a:p>
            <a:pPr marL="285736" indent="-285736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5000"/>
            </a:pPr>
            <a:r>
              <a:rPr lang="en-US" sz="2000" dirty="0">
                <a:solidFill>
                  <a:schemeClr val="tx2"/>
                </a:solidFill>
                <a:latin typeface="Courier" pitchFamily="2" charset="0"/>
              </a:rPr>
              <a:t>WORKS(E#,P#,TITLE,DUR)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73442" y="3884676"/>
            <a:ext cx="7931006" cy="2232025"/>
          </a:xfrm>
          <a:noFill/>
        </p:spPr>
        <p:txBody>
          <a:bodyPr>
            <a:normAutofit fontScale="85000" lnSpcReduction="10000"/>
          </a:bodyPr>
          <a:lstStyle/>
          <a:p>
            <a:pPr>
              <a:buNone/>
              <a:tabLst>
                <a:tab pos="2928833" algn="l"/>
                <a:tab pos="3339584" algn="l"/>
                <a:tab pos="6947050" algn="l"/>
              </a:tabLst>
            </a:pPr>
            <a:r>
              <a:rPr lang="en-US" dirty="0">
                <a:solidFill>
                  <a:schemeClr val="tx2"/>
                </a:solidFill>
                <a:latin typeface="Courier" pitchFamily="2" charset="0"/>
              </a:rPr>
              <a:t>EMP1(E#,ENAME,TITLE,CITY):- EMP(E#,ENAME,CITY)	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i="1" dirty="0">
                <a:solidFill>
                  <a:schemeClr val="tx2"/>
                </a:solidFill>
              </a:rPr>
              <a:t>d</a:t>
            </a:r>
            <a:r>
              <a:rPr lang="en-US" i="1" baseline="-25000" dirty="0">
                <a:solidFill>
                  <a:schemeClr val="tx2"/>
                </a:solidFill>
              </a:rPr>
              <a:t>5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pPr>
              <a:buNone/>
              <a:tabLst>
                <a:tab pos="2928833" algn="l"/>
                <a:tab pos="3339584" algn="l"/>
                <a:tab pos="6947050" algn="l"/>
              </a:tabLst>
            </a:pPr>
            <a:r>
              <a:rPr lang="en-US" dirty="0">
                <a:solidFill>
                  <a:schemeClr val="tx2"/>
                </a:solidFill>
                <a:latin typeface="Courier" pitchFamily="2" charset="0"/>
              </a:rPr>
              <a:t>			     WORKS(E#,P#,TITLE,DUR).</a:t>
            </a:r>
          </a:p>
          <a:p>
            <a:pPr>
              <a:buNone/>
              <a:tabLst>
                <a:tab pos="2928833" algn="l"/>
                <a:tab pos="3339584" algn="l"/>
                <a:tab pos="6947050" algn="l"/>
              </a:tabLst>
            </a:pPr>
            <a:r>
              <a:rPr lang="en-US" dirty="0">
                <a:solidFill>
                  <a:schemeClr val="tx2"/>
                </a:solidFill>
                <a:latin typeface="Courier" pitchFamily="2" charset="0"/>
              </a:rPr>
              <a:t>EMP1(E#,ENAME,TITLE,CITY):- EMP(E#,ENAME,CITY)  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i="1" dirty="0">
                <a:solidFill>
                  <a:schemeClr val="tx2"/>
                </a:solidFill>
              </a:rPr>
              <a:t>d</a:t>
            </a:r>
            <a:r>
              <a:rPr lang="en-US" i="1" baseline="-25000" dirty="0">
                <a:solidFill>
                  <a:schemeClr val="tx2"/>
                </a:solidFill>
              </a:rPr>
              <a:t>6</a:t>
            </a:r>
            <a:r>
              <a:rPr lang="en-US" dirty="0">
                <a:solidFill>
                  <a:schemeClr val="tx2"/>
                </a:solidFill>
              </a:rPr>
              <a:t>) </a:t>
            </a:r>
            <a:r>
              <a:rPr lang="en-US" dirty="0">
                <a:solidFill>
                  <a:schemeClr val="tx2"/>
                </a:solidFill>
                <a:latin typeface="Courier" pitchFamily="2" charset="0"/>
              </a:rPr>
              <a:t>		     WORKS(E#,P#,TITLE,DUR).</a:t>
            </a:r>
          </a:p>
          <a:p>
            <a:pPr>
              <a:buNone/>
              <a:tabLst>
                <a:tab pos="2928833" algn="l"/>
                <a:tab pos="3339584" algn="l"/>
                <a:tab pos="6947050" algn="l"/>
              </a:tabLst>
            </a:pPr>
            <a:r>
              <a:rPr lang="en-US" dirty="0">
                <a:solidFill>
                  <a:schemeClr val="tx2"/>
                </a:solidFill>
                <a:latin typeface="Courier" pitchFamily="2" charset="0"/>
              </a:rPr>
              <a:t>WORKS(E#,P#,DUR):- WORKS(E#,P#,TITLE,DUR).		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i="1" dirty="0">
                <a:solidFill>
                  <a:schemeClr val="tx2"/>
                </a:solidFill>
              </a:rPr>
              <a:t>d</a:t>
            </a:r>
            <a:r>
              <a:rPr lang="en-US" i="1" baseline="-25000" dirty="0">
                <a:solidFill>
                  <a:schemeClr val="tx2"/>
                </a:solidFill>
              </a:rPr>
              <a:t>7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solidFill>
                  <a:schemeClr val="tx2"/>
                </a:solidFill>
                <a:latin typeface="Courier" pitchFamily="2" charset="0"/>
              </a:rPr>
              <a:t>					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AA32E9-AC24-4345-9D4B-D25D08106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290E75-7E3E-6E45-8616-A1CAF3957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53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Alternatives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Physical integration</a:t>
            </a:r>
          </a:p>
          <a:p>
            <a:pPr lvl="1"/>
            <a:r>
              <a:rPr lang="en-US" dirty="0"/>
              <a:t>Source databases integrated and the integrated database is materialized</a:t>
            </a:r>
          </a:p>
          <a:p>
            <a:pPr lvl="1"/>
            <a:r>
              <a:rPr lang="en-US" dirty="0"/>
              <a:t>Data warehouses</a:t>
            </a:r>
          </a:p>
          <a:p>
            <a:r>
              <a:rPr lang="en-US" dirty="0"/>
              <a:t>Logical integration</a:t>
            </a:r>
          </a:p>
          <a:p>
            <a:pPr lvl="1"/>
            <a:r>
              <a:rPr lang="en-US" dirty="0"/>
              <a:t>Global conceptual schema is virtual and not materialized</a:t>
            </a:r>
          </a:p>
          <a:p>
            <a:pPr lvl="1"/>
            <a:r>
              <a:rPr lang="en-US" dirty="0"/>
              <a:t>Enterprise Information Integration (EII)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324FAD-378C-8941-824B-EE070827F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857850-75CF-6648-BEBA-B809FA38E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583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Algorithm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Considers each predicate of the query </a:t>
            </a:r>
            <a:r>
              <a:rPr lang="en-US" i="1" dirty="0"/>
              <a:t>Q </a:t>
            </a:r>
            <a:r>
              <a:rPr lang="en-US" dirty="0"/>
              <a:t>independently to select only the relevant views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Step 1 </a:t>
            </a:r>
          </a:p>
          <a:p>
            <a:pPr lvl="1"/>
            <a:r>
              <a:rPr lang="en-US" dirty="0"/>
              <a:t>Build a bucket </a:t>
            </a:r>
            <a:r>
              <a:rPr lang="en-US" i="1" dirty="0"/>
              <a:t>b</a:t>
            </a:r>
            <a:r>
              <a:rPr lang="en-US" dirty="0"/>
              <a:t> for each </a:t>
            </a:r>
            <a:r>
              <a:rPr lang="en-US" dirty="0" err="1"/>
              <a:t>subgoal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 of </a:t>
            </a:r>
            <a:r>
              <a:rPr lang="en-US" i="1" dirty="0"/>
              <a:t>Q</a:t>
            </a:r>
            <a:r>
              <a:rPr lang="en-US" dirty="0"/>
              <a:t> that is not a comparison predicate</a:t>
            </a:r>
          </a:p>
          <a:p>
            <a:pPr lvl="1"/>
            <a:r>
              <a:rPr lang="en-US" dirty="0"/>
              <a:t>Insert in </a:t>
            </a:r>
            <a:r>
              <a:rPr lang="en-US" i="1" dirty="0"/>
              <a:t>b</a:t>
            </a:r>
            <a:r>
              <a:rPr lang="en-US" dirty="0"/>
              <a:t> the heads of the views which are relevant to answer </a:t>
            </a:r>
            <a:r>
              <a:rPr lang="en-US" i="1" dirty="0"/>
              <a:t>q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Step 2</a:t>
            </a:r>
          </a:p>
          <a:p>
            <a:pPr lvl="1"/>
            <a:r>
              <a:rPr lang="en-US" dirty="0"/>
              <a:t>For each view </a:t>
            </a:r>
            <a:r>
              <a:rPr lang="en-US" i="1" dirty="0"/>
              <a:t>V</a:t>
            </a:r>
            <a:r>
              <a:rPr lang="en-US" dirty="0"/>
              <a:t> of the Cartesian product of the buckets, produce a conjunctive query</a:t>
            </a:r>
          </a:p>
          <a:p>
            <a:pPr lvl="2"/>
            <a:r>
              <a:rPr lang="en-US" dirty="0"/>
              <a:t>If it is contained in </a:t>
            </a:r>
            <a:r>
              <a:rPr lang="en-US" i="1" dirty="0"/>
              <a:t>Q</a:t>
            </a:r>
            <a:r>
              <a:rPr lang="en-US" dirty="0"/>
              <a:t>, keep it</a:t>
            </a:r>
          </a:p>
          <a:p>
            <a:r>
              <a:rPr lang="en-US" dirty="0"/>
              <a:t>The rewritten query is a union of conjunctive queries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CBAFE5-417F-FE49-A263-918A5F982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222189-2475-E147-B7A9-6E95EB957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851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LAV Example Query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332440" cy="4759523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000" i="1" dirty="0">
                <a:latin typeface="Courier" pitchFamily="2" charset="0"/>
              </a:rPr>
              <a:t>Q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i="1" dirty="0" err="1">
                <a:latin typeface="Courier" pitchFamily="2" charset="0"/>
              </a:rPr>
              <a:t>e,p</a:t>
            </a:r>
            <a:r>
              <a:rPr lang="en-US" sz="2000" dirty="0">
                <a:latin typeface="Courier" pitchFamily="2" charset="0"/>
              </a:rPr>
              <a:t>)</a:t>
            </a:r>
            <a:r>
              <a:rPr lang="en-US" sz="2000" i="1" dirty="0">
                <a:latin typeface="Courier" pitchFamily="2" charset="0"/>
              </a:rPr>
              <a:t> </a:t>
            </a:r>
            <a:r>
              <a:rPr lang="en-US" sz="2000" dirty="0">
                <a:latin typeface="Courier" pitchFamily="2" charset="0"/>
              </a:rPr>
              <a:t>:- </a:t>
            </a:r>
            <a:r>
              <a:rPr lang="en-US" sz="2000" dirty="0">
                <a:solidFill>
                  <a:schemeClr val="tx2"/>
                </a:solidFill>
                <a:latin typeface="Courier" pitchFamily="2" charset="0"/>
              </a:rPr>
              <a:t>EMP(</a:t>
            </a:r>
            <a:r>
              <a:rPr lang="en-US" sz="2000" i="1" dirty="0" err="1">
                <a:solidFill>
                  <a:schemeClr val="tx2"/>
                </a:solidFill>
                <a:latin typeface="Courier" pitchFamily="2" charset="0"/>
              </a:rPr>
              <a:t>e</a:t>
            </a:r>
            <a:r>
              <a:rPr lang="en-US" sz="2000" dirty="0" err="1">
                <a:solidFill>
                  <a:schemeClr val="tx2"/>
                </a:solidFill>
                <a:latin typeface="Courier" pitchFamily="2" charset="0"/>
              </a:rPr>
              <a:t>,ENAME,</a:t>
            </a:r>
            <a:r>
              <a:rPr lang="en-US" sz="2000" dirty="0" err="1">
                <a:solidFill>
                  <a:schemeClr val="tx2"/>
                </a:solidFill>
                <a:latin typeface="Courier"/>
                <a:cs typeface="Courier"/>
              </a:rPr>
              <a:t>"</a:t>
            </a:r>
            <a:r>
              <a:rPr lang="en-US" sz="2000" dirty="0" err="1">
                <a:latin typeface="Courier" pitchFamily="2" charset="0"/>
              </a:rPr>
              <a:t>Paris</a:t>
            </a:r>
            <a:r>
              <a:rPr lang="en-US" sz="2000" dirty="0">
                <a:solidFill>
                  <a:schemeClr val="tx2"/>
                </a:solidFill>
                <a:latin typeface="Courier"/>
                <a:cs typeface="Courier"/>
              </a:rPr>
              <a:t>"</a:t>
            </a:r>
            <a:r>
              <a:rPr lang="en-US" sz="2000" dirty="0">
                <a:latin typeface="Courier" pitchFamily="2" charset="0"/>
              </a:rPr>
              <a:t>), WORKS(</a:t>
            </a:r>
            <a:r>
              <a:rPr lang="en-US" sz="2000" i="1" dirty="0" err="1">
                <a:latin typeface="Courier" pitchFamily="2" charset="0"/>
              </a:rPr>
              <a:t>e,p</a:t>
            </a:r>
            <a:r>
              <a:rPr lang="en-US" sz="2000" dirty="0" err="1">
                <a:latin typeface="Courier" pitchFamily="2" charset="0"/>
              </a:rPr>
              <a:t>,TITLE,DUR</a:t>
            </a:r>
            <a:r>
              <a:rPr lang="en-US" sz="2000" dirty="0">
                <a:latin typeface="Courier" pitchFamily="2" charset="0"/>
              </a:rPr>
              <a:t>).</a:t>
            </a:r>
          </a:p>
          <a:p>
            <a:pPr>
              <a:buFont typeface="Monotype Sorts" pitchFamily="2" charset="2"/>
              <a:buNone/>
            </a:pPr>
            <a:endParaRPr lang="en-US" sz="2000" dirty="0"/>
          </a:p>
          <a:p>
            <a:pPr>
              <a:buFont typeface="Monotype Sorts" pitchFamily="2" charset="2"/>
              <a:buNone/>
            </a:pPr>
            <a:r>
              <a:rPr lang="en-US" sz="2000" dirty="0"/>
              <a:t>Step1: we obtain 2 buckets (one for each </a:t>
            </a:r>
            <a:r>
              <a:rPr lang="en-US" sz="2000" dirty="0" err="1"/>
              <a:t>subgoal</a:t>
            </a:r>
            <a:r>
              <a:rPr lang="en-US" sz="2000" dirty="0"/>
              <a:t> of </a:t>
            </a:r>
            <a:r>
              <a:rPr lang="en-US" sz="2000" i="1" dirty="0"/>
              <a:t>Q</a:t>
            </a:r>
            <a:r>
              <a:rPr lang="en-US" sz="2000" dirty="0"/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sz="2000" dirty="0">
                <a:latin typeface="Courier" pitchFamily="2" charset="0"/>
              </a:rPr>
              <a:t>	</a:t>
            </a:r>
            <a:r>
              <a:rPr lang="en-US" sz="2000" i="1" dirty="0">
                <a:latin typeface="Courier" pitchFamily="2" charset="0"/>
              </a:rPr>
              <a:t>b</a:t>
            </a:r>
            <a:r>
              <a:rPr lang="en-US" sz="2000" i="1" baseline="-25000" dirty="0">
                <a:latin typeface="Courier" pitchFamily="2" charset="0"/>
              </a:rPr>
              <a:t>1</a:t>
            </a:r>
            <a:r>
              <a:rPr lang="en-US" sz="2000" dirty="0">
                <a:latin typeface="Courier" pitchFamily="2" charset="0"/>
              </a:rPr>
              <a:t> = {EMP1(E#,ENAME,TITLE′,CITY),</a:t>
            </a:r>
          </a:p>
          <a:p>
            <a:pPr>
              <a:buFont typeface="Monotype Sorts" pitchFamily="2" charset="2"/>
              <a:buNone/>
            </a:pPr>
            <a:r>
              <a:rPr lang="en-US" sz="2000" dirty="0">
                <a:latin typeface="Courier" pitchFamily="2" charset="0"/>
              </a:rPr>
              <a:t> 	      EMP2(E#,ENAME,TITLE′,CITY)} </a:t>
            </a:r>
          </a:p>
          <a:p>
            <a:pPr>
              <a:buFont typeface="Monotype Sorts" pitchFamily="2" charset="2"/>
              <a:buNone/>
            </a:pPr>
            <a:r>
              <a:rPr lang="en-US" sz="2000" dirty="0">
                <a:latin typeface="Courier" pitchFamily="2" charset="0"/>
              </a:rPr>
              <a:t>	</a:t>
            </a:r>
            <a:r>
              <a:rPr lang="en-US" sz="2000" i="1" dirty="0">
                <a:latin typeface="Courier" pitchFamily="2" charset="0"/>
              </a:rPr>
              <a:t>b</a:t>
            </a:r>
            <a:r>
              <a:rPr lang="en-US" sz="2000" i="1" baseline="-25000" dirty="0">
                <a:latin typeface="Courier" pitchFamily="2" charset="0"/>
              </a:rPr>
              <a:t>2</a:t>
            </a:r>
            <a:r>
              <a:rPr lang="en-US" sz="2000" dirty="0">
                <a:latin typeface="Courier" pitchFamily="2" charset="0"/>
              </a:rPr>
              <a:t> = {WORKS1(E#,P#,DUR′)} </a:t>
            </a:r>
          </a:p>
          <a:p>
            <a:pPr lvl="1">
              <a:buFont typeface="Century Schoolbook" pitchFamily="18" charset="0"/>
              <a:buNone/>
            </a:pPr>
            <a:r>
              <a:rPr lang="en-US" dirty="0"/>
              <a:t>(the prime variables (TITLE’ and DUR’) are not useful)</a:t>
            </a:r>
          </a:p>
          <a:p>
            <a:pPr>
              <a:buFont typeface="Monotype Sorts" pitchFamily="2" charset="2"/>
              <a:buNone/>
            </a:pPr>
            <a:endParaRPr lang="en-US" sz="2000" dirty="0"/>
          </a:p>
          <a:p>
            <a:pPr>
              <a:buFont typeface="Monotype Sorts" pitchFamily="2" charset="2"/>
              <a:buNone/>
            </a:pPr>
            <a:r>
              <a:rPr lang="en-US" sz="2000" dirty="0"/>
              <a:t>Step2: produces</a:t>
            </a:r>
          </a:p>
          <a:p>
            <a:pPr>
              <a:buNone/>
              <a:tabLst>
                <a:tab pos="6750604" algn="l"/>
              </a:tabLst>
            </a:pPr>
            <a:r>
              <a:rPr lang="en-US" sz="2000" dirty="0">
                <a:latin typeface="Courier" pitchFamily="2" charset="0"/>
              </a:rPr>
              <a:t>	</a:t>
            </a:r>
            <a:r>
              <a:rPr lang="en-US" sz="2000" i="1" dirty="0">
                <a:latin typeface="Courier" pitchFamily="2" charset="0"/>
              </a:rPr>
              <a:t>Q′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i="1" dirty="0" err="1">
                <a:latin typeface="Courier" pitchFamily="2" charset="0"/>
              </a:rPr>
              <a:t>e,p</a:t>
            </a:r>
            <a:r>
              <a:rPr lang="en-US" sz="2000" dirty="0">
                <a:latin typeface="Courier" pitchFamily="2" charset="0"/>
              </a:rPr>
              <a:t>)</a:t>
            </a:r>
            <a:r>
              <a:rPr lang="en-US" sz="2000" i="1" dirty="0">
                <a:latin typeface="Courier" pitchFamily="2" charset="0"/>
              </a:rPr>
              <a:t> </a:t>
            </a:r>
            <a:r>
              <a:rPr lang="en-US" sz="2000" dirty="0">
                <a:latin typeface="Courier" pitchFamily="2" charset="0"/>
              </a:rPr>
              <a:t>:- EMP1(</a:t>
            </a:r>
            <a:r>
              <a:rPr lang="en-US" sz="2000" dirty="0" err="1">
                <a:latin typeface="Courier" pitchFamily="2" charset="0"/>
              </a:rPr>
              <a:t>e,ENAME,TITLE,</a:t>
            </a:r>
            <a:r>
              <a:rPr lang="en-US" sz="2000" dirty="0" err="1">
                <a:solidFill>
                  <a:schemeClr val="tx2"/>
                </a:solidFill>
                <a:latin typeface="Courier"/>
                <a:cs typeface="Courier"/>
              </a:rPr>
              <a:t>"</a:t>
            </a:r>
            <a:r>
              <a:rPr lang="en-US" sz="2000" dirty="0" err="1">
                <a:latin typeface="Courier" pitchFamily="2" charset="0"/>
              </a:rPr>
              <a:t>Paris</a:t>
            </a:r>
            <a:r>
              <a:rPr lang="en-US" sz="2000" dirty="0">
                <a:solidFill>
                  <a:schemeClr val="tx2"/>
                </a:solidFill>
                <a:latin typeface="Courier"/>
                <a:cs typeface="Courier"/>
              </a:rPr>
              <a:t>"</a:t>
            </a:r>
            <a:r>
              <a:rPr lang="en-US" sz="2000" dirty="0">
                <a:latin typeface="Courier" pitchFamily="2" charset="0"/>
              </a:rPr>
              <a:t>),</a:t>
            </a:r>
          </a:p>
          <a:p>
            <a:pPr>
              <a:buNone/>
              <a:tabLst>
                <a:tab pos="6750604" algn="l"/>
              </a:tabLst>
            </a:pPr>
            <a:r>
              <a:rPr lang="en-US" sz="2000" dirty="0">
                <a:latin typeface="Courier" pitchFamily="2" charset="0"/>
              </a:rPr>
              <a:t>	           WORKS1(</a:t>
            </a:r>
            <a:r>
              <a:rPr lang="en-US" sz="2000" i="1" dirty="0" err="1">
                <a:latin typeface="Courier" pitchFamily="2" charset="0"/>
              </a:rPr>
              <a:t>e,p,</a:t>
            </a:r>
            <a:r>
              <a:rPr lang="en-US" sz="2000" dirty="0" err="1">
                <a:latin typeface="Courier" pitchFamily="2" charset="0"/>
              </a:rPr>
              <a:t>DUR</a:t>
            </a:r>
            <a:r>
              <a:rPr lang="en-US" sz="2000" dirty="0">
                <a:latin typeface="Courier" pitchFamily="2" charset="0"/>
              </a:rPr>
              <a:t>). 	</a:t>
            </a:r>
            <a:r>
              <a:rPr lang="en-US" sz="2000" dirty="0"/>
              <a:t>(</a:t>
            </a:r>
            <a:r>
              <a:rPr lang="en-US" sz="2000" i="1" dirty="0"/>
              <a:t>q</a:t>
            </a:r>
            <a:r>
              <a:rPr lang="en-US" sz="2000" i="1" baseline="-25000" dirty="0"/>
              <a:t>1</a:t>
            </a:r>
            <a:r>
              <a:rPr lang="en-US" sz="2000" dirty="0"/>
              <a:t>)</a:t>
            </a:r>
          </a:p>
          <a:p>
            <a:pPr>
              <a:buNone/>
              <a:tabLst>
                <a:tab pos="6750604" algn="l"/>
              </a:tabLst>
            </a:pPr>
            <a:r>
              <a:rPr lang="en-US" sz="2000" dirty="0">
                <a:latin typeface="Courier" pitchFamily="2" charset="0"/>
              </a:rPr>
              <a:t>	</a:t>
            </a:r>
            <a:r>
              <a:rPr lang="en-US" sz="2000" i="1" dirty="0">
                <a:latin typeface="Courier" pitchFamily="2" charset="0"/>
              </a:rPr>
              <a:t>Q′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i="1" dirty="0" err="1">
                <a:latin typeface="Courier" pitchFamily="2" charset="0"/>
              </a:rPr>
              <a:t>e,p</a:t>
            </a:r>
            <a:r>
              <a:rPr lang="en-US" sz="2000" dirty="0">
                <a:latin typeface="Courier" pitchFamily="2" charset="0"/>
              </a:rPr>
              <a:t>)</a:t>
            </a:r>
            <a:r>
              <a:rPr lang="en-US" sz="2000" i="1" dirty="0">
                <a:latin typeface="Courier" pitchFamily="2" charset="0"/>
              </a:rPr>
              <a:t> </a:t>
            </a:r>
            <a:r>
              <a:rPr lang="en-US" sz="2000" dirty="0">
                <a:latin typeface="Courier" pitchFamily="2" charset="0"/>
              </a:rPr>
              <a:t>:- EMP2(</a:t>
            </a:r>
            <a:r>
              <a:rPr lang="en-US" sz="2000" dirty="0" err="1">
                <a:latin typeface="Courier" pitchFamily="2" charset="0"/>
              </a:rPr>
              <a:t>e,ENAME,TITLE,</a:t>
            </a:r>
            <a:r>
              <a:rPr lang="en-US" sz="2000" dirty="0" err="1">
                <a:solidFill>
                  <a:schemeClr val="tx2"/>
                </a:solidFill>
                <a:latin typeface="Courier"/>
                <a:cs typeface="Courier"/>
              </a:rPr>
              <a:t>"</a:t>
            </a:r>
            <a:r>
              <a:rPr lang="en-US" sz="2000" dirty="0" err="1">
                <a:latin typeface="Courier" pitchFamily="2" charset="0"/>
              </a:rPr>
              <a:t>Paris</a:t>
            </a:r>
            <a:r>
              <a:rPr lang="en-US" sz="2000" dirty="0">
                <a:solidFill>
                  <a:schemeClr val="tx2"/>
                </a:solidFill>
                <a:latin typeface="Courier"/>
                <a:cs typeface="Courier"/>
              </a:rPr>
              <a:t>"</a:t>
            </a:r>
            <a:r>
              <a:rPr lang="en-US" sz="2000" dirty="0">
                <a:latin typeface="Courier" pitchFamily="2" charset="0"/>
              </a:rPr>
              <a:t>),</a:t>
            </a:r>
          </a:p>
          <a:p>
            <a:pPr>
              <a:buNone/>
              <a:tabLst>
                <a:tab pos="6750604" algn="l"/>
              </a:tabLst>
            </a:pPr>
            <a:r>
              <a:rPr lang="en-US" sz="2000" dirty="0">
                <a:latin typeface="Courier" pitchFamily="2" charset="0"/>
              </a:rPr>
              <a:t>	           WORKS1(</a:t>
            </a:r>
            <a:r>
              <a:rPr lang="en-US" sz="2000" i="1" dirty="0" err="1">
                <a:latin typeface="Courier" pitchFamily="2" charset="0"/>
              </a:rPr>
              <a:t>e,p,</a:t>
            </a:r>
            <a:r>
              <a:rPr lang="en-US" sz="2000" dirty="0" err="1">
                <a:latin typeface="Courier" pitchFamily="2" charset="0"/>
              </a:rPr>
              <a:t>DUR</a:t>
            </a:r>
            <a:r>
              <a:rPr lang="en-US" sz="2000" dirty="0">
                <a:latin typeface="Courier" pitchFamily="2" charset="0"/>
              </a:rPr>
              <a:t>). 	</a:t>
            </a:r>
            <a:r>
              <a:rPr lang="en-US" sz="2000" dirty="0"/>
              <a:t>(</a:t>
            </a:r>
            <a:r>
              <a:rPr lang="en-US" sz="2000" i="1" dirty="0"/>
              <a:t>q</a:t>
            </a:r>
            <a:r>
              <a:rPr lang="en-US" sz="2000" i="1" baseline="-25000" dirty="0"/>
              <a:t>2</a:t>
            </a:r>
            <a:r>
              <a:rPr lang="en-US" sz="2000" dirty="0"/>
              <a:t>)</a:t>
            </a:r>
          </a:p>
          <a:p>
            <a:pPr>
              <a:buFont typeface="Monotype Sorts" pitchFamily="2" charset="2"/>
              <a:buNone/>
            </a:pPr>
            <a:endParaRPr lang="en-US" sz="2000" i="1" dirty="0"/>
          </a:p>
          <a:p>
            <a:pPr>
              <a:buFont typeface="Monotype Sorts" pitchFamily="2" charset="2"/>
              <a:buNone/>
            </a:pPr>
            <a:r>
              <a:rPr lang="en-US" sz="2000" i="1" dirty="0"/>
              <a:t>					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B417B4-5E02-044B-AC02-A45A2C1FA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6C1A29-57AD-F444-9F86-C3F17247A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942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Database Integration – </a:t>
            </a:r>
            <a:r>
              <a:rPr lang="en-US" dirty="0" err="1">
                <a:solidFill>
                  <a:srgbClr val="1771A9"/>
                </a:solidFill>
                <a:cs typeface="Arial" panose="020B0604020202020204" pitchFamily="34" charset="0"/>
              </a:rPr>
              <a:t>Multidatabase</a:t>
            </a:r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 Systems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Schema Matching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Schema Integration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Schema Mapping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Query Rewriting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Optimization Issues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759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Optimization and Execution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a query expressed on local relations and produces a distributed QEP to be executed by the wrappers and mediator</a:t>
            </a:r>
          </a:p>
          <a:p>
            <a:r>
              <a:rPr lang="en-US" dirty="0"/>
              <a:t>Three main problems</a:t>
            </a:r>
          </a:p>
          <a:p>
            <a:pPr lvl="1"/>
            <a:r>
              <a:rPr lang="en-US" dirty="0"/>
              <a:t>Heterogeneous cost modeling</a:t>
            </a:r>
          </a:p>
          <a:p>
            <a:pPr lvl="2"/>
            <a:r>
              <a:rPr lang="en-US" dirty="0"/>
              <a:t>To produce a global cost model from component DBMS</a:t>
            </a:r>
          </a:p>
          <a:p>
            <a:pPr lvl="1"/>
            <a:r>
              <a:rPr lang="en-US" dirty="0"/>
              <a:t>Heterogeneous query optimization</a:t>
            </a:r>
          </a:p>
          <a:p>
            <a:pPr lvl="2"/>
            <a:r>
              <a:rPr lang="en-US" dirty="0"/>
              <a:t>To deal with different query computing capabilities</a:t>
            </a:r>
          </a:p>
          <a:p>
            <a:pPr lvl="1"/>
            <a:r>
              <a:rPr lang="en-US" dirty="0"/>
              <a:t>Adaptive query processing</a:t>
            </a:r>
          </a:p>
          <a:p>
            <a:pPr lvl="2"/>
            <a:r>
              <a:rPr lang="en-US" dirty="0"/>
              <a:t>To deal with strong variations in the execution environment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FFF86B-36BD-FA43-8E44-BECB870E9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55B67F-4FC8-9C41-831B-D7C6152C6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273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Cost Modeling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determine the cost of executing the </a:t>
            </a:r>
            <a:r>
              <a:rPr lang="en-US" dirty="0" err="1"/>
              <a:t>subqueries</a:t>
            </a:r>
            <a:r>
              <a:rPr lang="en-US" dirty="0"/>
              <a:t> at component DBMS</a:t>
            </a:r>
          </a:p>
          <a:p>
            <a:r>
              <a:rPr lang="en-US" dirty="0"/>
              <a:t>Three approaches</a:t>
            </a:r>
          </a:p>
          <a:p>
            <a:pPr lvl="1"/>
            <a:r>
              <a:rPr lang="en-US" dirty="0"/>
              <a:t>Black-box: treats each component DBMS as a black-box and determines costs by running test queries</a:t>
            </a:r>
          </a:p>
          <a:p>
            <a:pPr lvl="1"/>
            <a:r>
              <a:rPr lang="en-US" dirty="0"/>
              <a:t>Customized: customizes an initial cost model</a:t>
            </a:r>
          </a:p>
          <a:p>
            <a:pPr lvl="1"/>
            <a:r>
              <a:rPr lang="en-US" dirty="0"/>
              <a:t>Dynamic: monitors the run-time behavior of the component DBMS and dynamically collect cost information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40C17E-0559-734E-8D0C-9DD0CFFDD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5E7329-E98D-7C46-88B0-5F8F70BE3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647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Black-box Approach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96544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Define a logical cost expression</a:t>
            </a:r>
          </a:p>
          <a:p>
            <a:pPr lvl="1">
              <a:spcBef>
                <a:spcPts val="300"/>
              </a:spcBef>
            </a:pPr>
            <a:r>
              <a:rPr lang="en-US" i="1" dirty="0"/>
              <a:t>Cost = 	init cost + cost to find qualifying </a:t>
            </a:r>
            <a:r>
              <a:rPr lang="en-US" i="1" dirty="0" err="1"/>
              <a:t>tuples</a:t>
            </a:r>
            <a:r>
              <a:rPr lang="en-US" i="1" dirty="0"/>
              <a:t> </a:t>
            </a:r>
          </a:p>
          <a:p>
            <a:pPr lvl="1">
              <a:spcBef>
                <a:spcPts val="300"/>
              </a:spcBef>
              <a:buFont typeface="Century Schoolbook" pitchFamily="18" charset="0"/>
              <a:buNone/>
            </a:pPr>
            <a:r>
              <a:rPr lang="en-US" i="1" dirty="0"/>
              <a:t>			+ cost to process selected </a:t>
            </a:r>
            <a:r>
              <a:rPr lang="en-US" i="1" dirty="0" err="1"/>
              <a:t>tuples</a:t>
            </a:r>
            <a:endParaRPr lang="en-US" i="1" dirty="0"/>
          </a:p>
          <a:p>
            <a:pPr lvl="2">
              <a:spcBef>
                <a:spcPts val="300"/>
              </a:spcBef>
            </a:pPr>
            <a:r>
              <a:rPr lang="en-US" dirty="0"/>
              <a:t>The terms will differ much with different DBMS</a:t>
            </a:r>
          </a:p>
          <a:p>
            <a:pPr>
              <a:spcBef>
                <a:spcPts val="300"/>
              </a:spcBef>
            </a:pPr>
            <a:r>
              <a:rPr lang="en-US" dirty="0"/>
              <a:t>Run probing queries on component DBMS to compute cost coefficients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Count the numbers of </a:t>
            </a:r>
            <a:r>
              <a:rPr lang="en-US" dirty="0" err="1"/>
              <a:t>tuples</a:t>
            </a:r>
            <a:r>
              <a:rPr lang="en-US" dirty="0"/>
              <a:t>, measure cost, etc.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Special case: sample queries for each class of important queries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Use of classification to identify the classes</a:t>
            </a:r>
          </a:p>
          <a:p>
            <a:pPr>
              <a:spcBef>
                <a:spcPts val="300"/>
              </a:spcBef>
            </a:pPr>
            <a:r>
              <a:rPr lang="en-US" dirty="0"/>
              <a:t>Problems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The instantiated cost model (by probing or sampling) may change over time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The logical cost function may not capture important details of component DBMS</a:t>
            </a:r>
          </a:p>
          <a:p>
            <a:pPr lvl="1">
              <a:spcBef>
                <a:spcPts val="300"/>
              </a:spcBef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10148-0DDD-8E4F-921D-D2BF305DC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09DD6C-1CD8-2844-974C-E65C2F559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270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Customized Approach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Relies on the wrapper (i.e. developer) to provide cost information to the mediator</a:t>
            </a:r>
          </a:p>
          <a:p>
            <a:r>
              <a:rPr lang="en-US" dirty="0"/>
              <a:t>Two solutions</a:t>
            </a:r>
          </a:p>
          <a:p>
            <a:pPr lvl="1"/>
            <a:r>
              <a:rPr lang="en-US" dirty="0"/>
              <a:t>Wrapper provides the logic to compute cost estimates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Access_cost</a:t>
            </a:r>
            <a:r>
              <a:rPr lang="en-US" dirty="0"/>
              <a:t> = reset + (card-1)*advance</a:t>
            </a:r>
          </a:p>
          <a:p>
            <a:pPr lvl="3"/>
            <a:r>
              <a:rPr lang="en-US" dirty="0"/>
              <a:t> reset = time to initiate the query and receive a first </a:t>
            </a:r>
            <a:r>
              <a:rPr lang="en-US" dirty="0" err="1"/>
              <a:t>tuple</a:t>
            </a:r>
            <a:r>
              <a:rPr lang="en-US" dirty="0"/>
              <a:t> </a:t>
            </a:r>
          </a:p>
          <a:p>
            <a:pPr lvl="3"/>
            <a:r>
              <a:rPr lang="en-US" dirty="0"/>
              <a:t> advance = time to get the next </a:t>
            </a:r>
            <a:r>
              <a:rPr lang="en-US" dirty="0" err="1"/>
              <a:t>tuple</a:t>
            </a:r>
            <a:r>
              <a:rPr lang="en-US" dirty="0"/>
              <a:t> (advance)</a:t>
            </a:r>
          </a:p>
          <a:p>
            <a:pPr lvl="3"/>
            <a:r>
              <a:rPr lang="en-US" dirty="0"/>
              <a:t> card = result cardinality</a:t>
            </a:r>
          </a:p>
          <a:p>
            <a:pPr lvl="1"/>
            <a:r>
              <a:rPr lang="en-US" dirty="0"/>
              <a:t>Hierarchical cost model</a:t>
            </a:r>
          </a:p>
          <a:p>
            <a:pPr lvl="2"/>
            <a:r>
              <a:rPr lang="en-US" dirty="0"/>
              <a:t>Each node associates a query pattern with a cost function</a:t>
            </a:r>
          </a:p>
          <a:p>
            <a:pPr lvl="2"/>
            <a:r>
              <a:rPr lang="en-US" dirty="0"/>
              <a:t>The wrapper developer can give cost information at various levels of details, depending on knowledge of the component DBMS</a:t>
            </a:r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0812DB-8A61-E04A-AA96-1DBAD611C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F876AF-216E-8240-AF8E-589DDBE97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21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Cost Model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FCA594-CFEB-1447-8E9E-DF7327D7D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3318E6-296F-334C-8364-B9EC3C44E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57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5A8D80-445E-F449-908D-E148F09A4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4244" y="1268761"/>
            <a:ext cx="6435087" cy="5005068"/>
          </a:xfrm>
        </p:spPr>
      </p:pic>
    </p:spTree>
    <p:extLst>
      <p:ext uri="{BB962C8B-B14F-4D97-AF65-F5344CB8AC3E}">
        <p14:creationId xmlns:p14="http://schemas.microsoft.com/office/powerpoint/2010/main" val="2418666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Approach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Deals with execution environment factors which may change</a:t>
            </a:r>
          </a:p>
          <a:p>
            <a:pPr lvl="1"/>
            <a:r>
              <a:rPr lang="en-US" dirty="0"/>
              <a:t>Frequently: load, throughput, network contention, etc.</a:t>
            </a:r>
          </a:p>
          <a:p>
            <a:pPr lvl="1"/>
            <a:r>
              <a:rPr lang="en-US" dirty="0"/>
              <a:t>Slowly: physical data organization, DB schemas, etc.</a:t>
            </a:r>
          </a:p>
          <a:p>
            <a:r>
              <a:rPr lang="en-US" dirty="0"/>
              <a:t>Two main solutions</a:t>
            </a:r>
          </a:p>
          <a:p>
            <a:pPr lvl="1"/>
            <a:r>
              <a:rPr lang="en-US" dirty="0"/>
              <a:t>Extend the sampling method to consider some new queries as samples and correct the cost model on a regular basis</a:t>
            </a:r>
          </a:p>
          <a:p>
            <a:pPr lvl="1"/>
            <a:r>
              <a:rPr lang="en-US" dirty="0"/>
              <a:t>Use adaptive query processing which computes cost during query execution to make optimization decisions</a:t>
            </a:r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C36BF4-7F9E-0449-8892-780FFCF5D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B816B-789B-0241-A3CA-84E6A9E13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212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Query Optimization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79296" cy="4530725"/>
          </a:xfrm>
        </p:spPr>
        <p:txBody>
          <a:bodyPr/>
          <a:lstStyle/>
          <a:p>
            <a:r>
              <a:rPr lang="en-US" dirty="0"/>
              <a:t>Deals with heterogeneous capabilities of component DBMS</a:t>
            </a:r>
          </a:p>
          <a:p>
            <a:pPr lvl="1"/>
            <a:r>
              <a:rPr lang="en-US" dirty="0"/>
              <a:t>One DBMS may support complex SQL queries while another only simple select on one fixed attribute</a:t>
            </a:r>
          </a:p>
          <a:p>
            <a:r>
              <a:rPr lang="en-US" dirty="0"/>
              <a:t>Two approaches, depending on the M/W interface level</a:t>
            </a:r>
          </a:p>
          <a:p>
            <a:pPr lvl="1"/>
            <a:r>
              <a:rPr lang="en-US" dirty="0"/>
              <a:t>Query-based</a:t>
            </a:r>
          </a:p>
          <a:p>
            <a:pPr lvl="2"/>
            <a:r>
              <a:rPr lang="en-US" dirty="0"/>
              <a:t>All wrappers support the same query-based interface (e.g. ODBC or SQL/MED) so they appear homogeneous to the mediator</a:t>
            </a:r>
          </a:p>
          <a:p>
            <a:pPr lvl="2"/>
            <a:r>
              <a:rPr lang="en-US" dirty="0"/>
              <a:t>Capabilities not provided by the DBMS must be supported by the wrappers</a:t>
            </a:r>
          </a:p>
          <a:p>
            <a:pPr lvl="1"/>
            <a:r>
              <a:rPr lang="en-US" dirty="0"/>
              <a:t>Operator-based</a:t>
            </a:r>
          </a:p>
          <a:p>
            <a:pPr lvl="2"/>
            <a:r>
              <a:rPr lang="en-US" dirty="0"/>
              <a:t>Wrappers export capabilities as compositions of operators</a:t>
            </a:r>
          </a:p>
          <a:p>
            <a:pPr lvl="2"/>
            <a:r>
              <a:rPr lang="en-US" dirty="0"/>
              <a:t>Specific capabilities are available to mediator</a:t>
            </a:r>
          </a:p>
          <a:p>
            <a:pPr lvl="2"/>
            <a:r>
              <a:rPr lang="en-US" dirty="0"/>
              <a:t>More flexibility in defining the level of M/W interface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730911-0B6A-EF44-8C19-AA821B7FD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9CD2DE-F897-F749-91F8-7BAA0B893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9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 Approach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743CB0-CFE2-104C-A839-31E29AA79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7147C-5875-E94E-B339-BC68C5BF3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F74480B-B00E-B048-B6F0-EBF079A46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752" y="1484784"/>
            <a:ext cx="4542496" cy="4690392"/>
          </a:xfrm>
        </p:spPr>
      </p:pic>
    </p:spTree>
    <p:extLst>
      <p:ext uri="{BB962C8B-B14F-4D97-AF65-F5344CB8AC3E}">
        <p14:creationId xmlns:p14="http://schemas.microsoft.com/office/powerpoint/2010/main" val="10186917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Query-based Approach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use 2-step query optimization with a heterogeneous cost model</a:t>
            </a:r>
          </a:p>
          <a:p>
            <a:pPr lvl="1"/>
            <a:r>
              <a:rPr lang="en-US" dirty="0"/>
              <a:t>But centralized query optimizers produce left-linear join trees whereas in MDB, we want to push as much processing in the wrappers, i.e. exploit bushy trees</a:t>
            </a:r>
          </a:p>
          <a:p>
            <a:r>
              <a:rPr lang="en-US" dirty="0"/>
              <a:t>Solution: convert a left-linear join tree into a bushy tree such that</a:t>
            </a:r>
          </a:p>
          <a:p>
            <a:pPr lvl="1"/>
            <a:r>
              <a:rPr lang="en-US" dirty="0"/>
              <a:t>The initial total cost of the QEP is maintained</a:t>
            </a:r>
          </a:p>
          <a:p>
            <a:pPr lvl="1"/>
            <a:r>
              <a:rPr lang="en-US" dirty="0"/>
              <a:t>The response time is improved</a:t>
            </a:r>
          </a:p>
          <a:p>
            <a:r>
              <a:rPr lang="en-US" dirty="0"/>
              <a:t>Algorithm</a:t>
            </a:r>
          </a:p>
          <a:p>
            <a:pPr lvl="1"/>
            <a:r>
              <a:rPr lang="en-US" dirty="0"/>
              <a:t>Iterative improvement of the initial left-linear tree by moving down </a:t>
            </a:r>
            <a:r>
              <a:rPr lang="en-US" dirty="0" err="1"/>
              <a:t>subtrees</a:t>
            </a:r>
            <a:r>
              <a:rPr lang="en-US" dirty="0"/>
              <a:t> while response time is improved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A368C9-29DB-A941-86CC-3BC03912F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D4F1CA-10E3-8241-BBAD-539ECC16F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623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Operator-based Approach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M/W communication in terms of </a:t>
            </a:r>
            <a:r>
              <a:rPr lang="en-US" dirty="0" err="1"/>
              <a:t>subplans</a:t>
            </a:r>
            <a:endParaRPr lang="en-US" dirty="0"/>
          </a:p>
          <a:p>
            <a:r>
              <a:rPr lang="en-US" dirty="0"/>
              <a:t>Use of planning functions (Garlic)</a:t>
            </a:r>
          </a:p>
          <a:p>
            <a:pPr lvl="1"/>
            <a:r>
              <a:rPr lang="en-US" dirty="0"/>
              <a:t>Extension of cost-based centralized optimizer with new operators</a:t>
            </a:r>
          </a:p>
          <a:p>
            <a:pPr lvl="2"/>
            <a:r>
              <a:rPr lang="en-US" dirty="0"/>
              <a:t>Create temporary relations</a:t>
            </a:r>
          </a:p>
          <a:p>
            <a:pPr lvl="2"/>
            <a:r>
              <a:rPr lang="en-US" dirty="0"/>
              <a:t>Retrieve locally stored data</a:t>
            </a:r>
          </a:p>
          <a:p>
            <a:pPr lvl="2"/>
            <a:r>
              <a:rPr lang="en-US" dirty="0"/>
              <a:t>Push down operators in wrappers</a:t>
            </a:r>
          </a:p>
          <a:p>
            <a:pPr lvl="2"/>
            <a:r>
              <a:rPr lang="en-US" dirty="0" err="1"/>
              <a:t>accessPlan</a:t>
            </a:r>
            <a:r>
              <a:rPr lang="en-US" dirty="0"/>
              <a:t> and </a:t>
            </a:r>
            <a:r>
              <a:rPr lang="en-US" dirty="0" err="1"/>
              <a:t>joinPlan</a:t>
            </a:r>
            <a:r>
              <a:rPr lang="en-US" dirty="0"/>
              <a:t> rules</a:t>
            </a:r>
          </a:p>
          <a:p>
            <a:pPr lvl="1"/>
            <a:r>
              <a:rPr lang="en-US" dirty="0"/>
              <a:t>Operator nodes annotated with</a:t>
            </a:r>
          </a:p>
          <a:p>
            <a:pPr lvl="2"/>
            <a:r>
              <a:rPr lang="en-US" dirty="0"/>
              <a:t>Location of operands, materialization, etc.</a:t>
            </a:r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68D796-C97D-BC4A-85C5-6D2A8EEA9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761088-BC86-D648-8174-7D240CF74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216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Functions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Consider 3 component databases with 2 wrappers:</a:t>
            </a:r>
          </a:p>
          <a:p>
            <a:pPr lvl="1"/>
            <a:r>
              <a:rPr lang="en-US" sz="2200" i="1" dirty="0">
                <a:solidFill>
                  <a:schemeClr val="tx2"/>
                </a:solidFill>
              </a:rPr>
              <a:t>w</a:t>
            </a:r>
            <a:r>
              <a:rPr lang="en-US" sz="2200" baseline="-25000" dirty="0">
                <a:solidFill>
                  <a:schemeClr val="tx2"/>
                </a:solidFill>
              </a:rPr>
              <a:t>1</a:t>
            </a:r>
            <a:r>
              <a:rPr lang="en-US" sz="2200" i="1" dirty="0">
                <a:solidFill>
                  <a:schemeClr val="tx2"/>
                </a:solidFill>
              </a:rPr>
              <a:t>.db</a:t>
            </a:r>
            <a:r>
              <a:rPr lang="en-US" sz="2200" baseline="-25000" dirty="0">
                <a:solidFill>
                  <a:schemeClr val="tx2"/>
                </a:solidFill>
              </a:rPr>
              <a:t>1</a:t>
            </a:r>
            <a:r>
              <a:rPr lang="en-US" sz="2200" dirty="0">
                <a:solidFill>
                  <a:schemeClr val="tx2"/>
                </a:solidFill>
              </a:rPr>
              <a:t>: </a:t>
            </a:r>
            <a:r>
              <a:rPr lang="en-US" sz="2200" dirty="0">
                <a:solidFill>
                  <a:schemeClr val="tx2"/>
                </a:solidFill>
                <a:latin typeface="Courier" pitchFamily="2" charset="0"/>
              </a:rPr>
              <a:t>EMP(ENO,ENAME,CITY)</a:t>
            </a:r>
          </a:p>
          <a:p>
            <a:pPr lvl="1"/>
            <a:r>
              <a:rPr lang="en-US" sz="2200" i="1" dirty="0">
                <a:solidFill>
                  <a:schemeClr val="tx2"/>
                </a:solidFill>
              </a:rPr>
              <a:t>w</a:t>
            </a:r>
            <a:r>
              <a:rPr lang="en-US" sz="2200" baseline="-25000" dirty="0">
                <a:solidFill>
                  <a:schemeClr val="tx2"/>
                </a:solidFill>
              </a:rPr>
              <a:t>1</a:t>
            </a:r>
            <a:r>
              <a:rPr lang="en-US" sz="2200" i="1" dirty="0">
                <a:solidFill>
                  <a:schemeClr val="tx2"/>
                </a:solidFill>
              </a:rPr>
              <a:t>.db</a:t>
            </a:r>
            <a:r>
              <a:rPr lang="en-US" sz="2200" baseline="-25000" dirty="0">
                <a:solidFill>
                  <a:schemeClr val="tx2"/>
                </a:solidFill>
              </a:rPr>
              <a:t>2</a:t>
            </a:r>
            <a:r>
              <a:rPr lang="en-US" sz="2200" dirty="0">
                <a:solidFill>
                  <a:schemeClr val="tx2"/>
                </a:solidFill>
              </a:rPr>
              <a:t>: </a:t>
            </a:r>
            <a:r>
              <a:rPr lang="en-US" sz="2200" dirty="0">
                <a:solidFill>
                  <a:schemeClr val="tx2"/>
                </a:solidFill>
                <a:latin typeface="Courier" pitchFamily="2" charset="0"/>
              </a:rPr>
              <a:t>ASG(ENO,PNAME,DUR)</a:t>
            </a:r>
          </a:p>
          <a:p>
            <a:pPr lvl="1"/>
            <a:r>
              <a:rPr lang="en-US" sz="2200" i="1" dirty="0">
                <a:solidFill>
                  <a:schemeClr val="tx2"/>
                </a:solidFill>
              </a:rPr>
              <a:t>w</a:t>
            </a:r>
            <a:r>
              <a:rPr lang="en-US" sz="2200" baseline="-25000" dirty="0">
                <a:solidFill>
                  <a:schemeClr val="tx2"/>
                </a:solidFill>
              </a:rPr>
              <a:t>2</a:t>
            </a:r>
            <a:r>
              <a:rPr lang="en-US" sz="2200" i="1" dirty="0">
                <a:solidFill>
                  <a:schemeClr val="tx2"/>
                </a:solidFill>
              </a:rPr>
              <a:t>.db</a:t>
            </a:r>
            <a:r>
              <a:rPr lang="en-US" sz="2200" baseline="-25000" dirty="0">
                <a:solidFill>
                  <a:schemeClr val="tx2"/>
                </a:solidFill>
              </a:rPr>
              <a:t>3</a:t>
            </a:r>
            <a:r>
              <a:rPr lang="en-US" sz="2200" dirty="0">
                <a:solidFill>
                  <a:schemeClr val="tx2"/>
                </a:solidFill>
              </a:rPr>
              <a:t>: </a:t>
            </a:r>
            <a:r>
              <a:rPr lang="en-US" sz="2200" dirty="0">
                <a:solidFill>
                  <a:schemeClr val="tx2"/>
                </a:solidFill>
                <a:latin typeface="Courier" pitchFamily="2" charset="0"/>
              </a:rPr>
              <a:t>EMPASG(ENAME,CITY,PNAME,DUR)</a:t>
            </a:r>
          </a:p>
          <a:p>
            <a:r>
              <a:rPr lang="en-US" dirty="0">
                <a:solidFill>
                  <a:schemeClr val="tx2"/>
                </a:solidFill>
              </a:rPr>
              <a:t>Planning functions of </a:t>
            </a:r>
            <a:r>
              <a:rPr lang="en-US" i="1" dirty="0">
                <a:solidFill>
                  <a:schemeClr val="tx2"/>
                </a:solidFill>
              </a:rPr>
              <a:t>w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</a:p>
          <a:p>
            <a:pPr lvl="1"/>
            <a:r>
              <a:rPr lang="en-US" sz="2200" dirty="0" err="1">
                <a:solidFill>
                  <a:schemeClr val="tx2"/>
                </a:solidFill>
                <a:latin typeface="Andale Mono" panose="020B0509000000000004" pitchFamily="49" charset="0"/>
              </a:rPr>
              <a:t>accessPlan</a:t>
            </a:r>
            <a:r>
              <a:rPr lang="en-US" sz="2200" dirty="0">
                <a:solidFill>
                  <a:schemeClr val="tx2"/>
                </a:solidFill>
              </a:rPr>
              <a:t>(</a:t>
            </a:r>
            <a:r>
              <a:rPr lang="en-US" sz="2200" dirty="0">
                <a:solidFill>
                  <a:schemeClr val="tx2"/>
                </a:solidFill>
                <a:latin typeface="Courier" pitchFamily="2" charset="0"/>
              </a:rPr>
              <a:t>R</a:t>
            </a:r>
            <a:r>
              <a:rPr lang="en-US" sz="2200" dirty="0">
                <a:solidFill>
                  <a:schemeClr val="tx2"/>
                </a:solidFill>
              </a:rPr>
              <a:t>: </a:t>
            </a:r>
            <a:r>
              <a:rPr lang="en-US" sz="2200" dirty="0" err="1">
                <a:solidFill>
                  <a:schemeClr val="tx2"/>
                </a:solidFill>
              </a:rPr>
              <a:t>rel</a:t>
            </a:r>
            <a:r>
              <a:rPr lang="en-US" sz="2200" dirty="0">
                <a:solidFill>
                  <a:schemeClr val="tx2"/>
                </a:solidFill>
              </a:rPr>
              <a:t>, </a:t>
            </a:r>
            <a:r>
              <a:rPr lang="en-US" sz="2200" dirty="0">
                <a:solidFill>
                  <a:schemeClr val="tx2"/>
                </a:solidFill>
                <a:latin typeface="Courier" pitchFamily="2" charset="0"/>
              </a:rPr>
              <a:t>A</a:t>
            </a:r>
            <a:r>
              <a:rPr lang="en-US" sz="2200" dirty="0">
                <a:solidFill>
                  <a:schemeClr val="tx2"/>
                </a:solidFill>
              </a:rPr>
              <a:t>: </a:t>
            </a:r>
            <a:r>
              <a:rPr lang="en-US" sz="2200" dirty="0" err="1">
                <a:solidFill>
                  <a:schemeClr val="tx2"/>
                </a:solidFill>
              </a:rPr>
              <a:t>attlist</a:t>
            </a:r>
            <a:r>
              <a:rPr lang="en-US" sz="2200" dirty="0">
                <a:solidFill>
                  <a:schemeClr val="tx2"/>
                </a:solidFill>
              </a:rPr>
              <a:t>, </a:t>
            </a:r>
            <a:r>
              <a:rPr lang="en-US" sz="1900" i="1" dirty="0">
                <a:solidFill>
                  <a:schemeClr val="tx2"/>
                </a:solidFill>
              </a:rPr>
              <a:t>P</a:t>
            </a:r>
            <a:r>
              <a:rPr lang="en-US" sz="2200" dirty="0">
                <a:solidFill>
                  <a:schemeClr val="tx2"/>
                </a:solidFill>
              </a:rPr>
              <a:t>: </a:t>
            </a:r>
            <a:r>
              <a:rPr lang="en-US" sz="2200" dirty="0" err="1">
                <a:solidFill>
                  <a:schemeClr val="tx2"/>
                </a:solidFill>
              </a:rPr>
              <a:t>pred</a:t>
            </a:r>
            <a:r>
              <a:rPr lang="en-US" sz="2200" dirty="0">
                <a:solidFill>
                  <a:schemeClr val="tx2"/>
                </a:solidFill>
              </a:rPr>
              <a:t>) = </a:t>
            </a:r>
            <a:r>
              <a:rPr lang="en-US" sz="2200" dirty="0">
                <a:solidFill>
                  <a:schemeClr val="tx2"/>
                </a:solidFill>
                <a:latin typeface="Andale Mono" panose="020B0509000000000004" pitchFamily="49" charset="0"/>
              </a:rPr>
              <a:t>scan</a:t>
            </a:r>
            <a:r>
              <a:rPr lang="en-US" sz="2200" dirty="0">
                <a:solidFill>
                  <a:schemeClr val="tx2"/>
                </a:solidFill>
              </a:rPr>
              <a:t>(</a:t>
            </a:r>
            <a:r>
              <a:rPr lang="en-US" sz="2200" dirty="0">
                <a:solidFill>
                  <a:schemeClr val="tx2"/>
                </a:solidFill>
                <a:latin typeface="Courier" pitchFamily="2" charset="0"/>
              </a:rPr>
              <a:t>R</a:t>
            </a:r>
            <a:r>
              <a:rPr lang="en-US" sz="2200" dirty="0">
                <a:solidFill>
                  <a:schemeClr val="tx2"/>
                </a:solidFill>
              </a:rPr>
              <a:t>, </a:t>
            </a:r>
            <a:r>
              <a:rPr lang="en-US" sz="2200" dirty="0">
                <a:solidFill>
                  <a:schemeClr val="tx2"/>
                </a:solidFill>
                <a:latin typeface="Courier" pitchFamily="2" charset="0"/>
              </a:rPr>
              <a:t>A</a:t>
            </a:r>
            <a:r>
              <a:rPr lang="en-US" sz="2200" dirty="0">
                <a:solidFill>
                  <a:schemeClr val="tx2"/>
                </a:solidFill>
              </a:rPr>
              <a:t>, </a:t>
            </a:r>
            <a:r>
              <a:rPr lang="en-US" sz="1900" i="1" dirty="0">
                <a:solidFill>
                  <a:schemeClr val="tx2"/>
                </a:solidFill>
              </a:rPr>
              <a:t>P</a:t>
            </a:r>
            <a:r>
              <a:rPr lang="en-US" sz="2200" dirty="0">
                <a:solidFill>
                  <a:schemeClr val="tx2"/>
                </a:solidFill>
              </a:rPr>
              <a:t>, </a:t>
            </a:r>
            <a:r>
              <a:rPr lang="en-US" sz="2200" dirty="0" err="1">
                <a:solidFill>
                  <a:schemeClr val="tx2"/>
                </a:solidFill>
              </a:rPr>
              <a:t>db</a:t>
            </a:r>
            <a:r>
              <a:rPr lang="en-US" sz="2200" dirty="0">
                <a:solidFill>
                  <a:schemeClr val="tx2"/>
                </a:solidFill>
              </a:rPr>
              <a:t>(</a:t>
            </a:r>
            <a:r>
              <a:rPr lang="en-US" sz="2200" dirty="0">
                <a:solidFill>
                  <a:schemeClr val="tx2"/>
                </a:solidFill>
                <a:latin typeface="Courier" pitchFamily="2" charset="0"/>
              </a:rPr>
              <a:t>R</a:t>
            </a:r>
            <a:r>
              <a:rPr lang="en-US" sz="2200" dirty="0">
                <a:solidFill>
                  <a:schemeClr val="tx2"/>
                </a:solidFill>
              </a:rPr>
              <a:t>))</a:t>
            </a:r>
          </a:p>
          <a:p>
            <a:pPr lvl="1"/>
            <a:r>
              <a:rPr lang="en-US" sz="2200" dirty="0" err="1">
                <a:solidFill>
                  <a:schemeClr val="tx2"/>
                </a:solidFill>
                <a:latin typeface="Andale Mono" panose="020B0509000000000004" pitchFamily="49" charset="0"/>
              </a:rPr>
              <a:t>joinPlan</a:t>
            </a:r>
            <a:r>
              <a:rPr lang="en-US" sz="2200" dirty="0">
                <a:solidFill>
                  <a:schemeClr val="tx2"/>
                </a:solidFill>
              </a:rPr>
              <a:t>(</a:t>
            </a:r>
            <a:r>
              <a:rPr lang="en-US" sz="2200" dirty="0">
                <a:solidFill>
                  <a:schemeClr val="tx2"/>
                </a:solidFill>
                <a:latin typeface="Courier" pitchFamily="2" charset="0"/>
              </a:rPr>
              <a:t>R</a:t>
            </a:r>
            <a:r>
              <a:rPr lang="en-US" sz="2200" baseline="-25000" dirty="0">
                <a:solidFill>
                  <a:schemeClr val="tx2"/>
                </a:solidFill>
              </a:rPr>
              <a:t>1</a:t>
            </a:r>
            <a:r>
              <a:rPr lang="en-US" sz="2200" dirty="0">
                <a:solidFill>
                  <a:schemeClr val="tx2"/>
                </a:solidFill>
              </a:rPr>
              <a:t>, </a:t>
            </a:r>
            <a:r>
              <a:rPr lang="en-US" sz="2200" dirty="0">
                <a:solidFill>
                  <a:schemeClr val="tx2"/>
                </a:solidFill>
                <a:latin typeface="Courier" pitchFamily="2" charset="0"/>
              </a:rPr>
              <a:t>R</a:t>
            </a:r>
            <a:r>
              <a:rPr lang="en-US" sz="2200" baseline="-25000" dirty="0">
                <a:solidFill>
                  <a:schemeClr val="tx2"/>
                </a:solidFill>
              </a:rPr>
              <a:t>2</a:t>
            </a:r>
            <a:r>
              <a:rPr lang="en-US" sz="2200" dirty="0">
                <a:solidFill>
                  <a:schemeClr val="tx2"/>
                </a:solidFill>
              </a:rPr>
              <a:t>: </a:t>
            </a:r>
            <a:r>
              <a:rPr lang="en-US" sz="2200" dirty="0" err="1">
                <a:solidFill>
                  <a:schemeClr val="tx2"/>
                </a:solidFill>
              </a:rPr>
              <a:t>rel</a:t>
            </a:r>
            <a:r>
              <a:rPr lang="en-US" sz="2200" dirty="0">
                <a:solidFill>
                  <a:schemeClr val="tx2"/>
                </a:solidFill>
              </a:rPr>
              <a:t>, </a:t>
            </a:r>
            <a:r>
              <a:rPr lang="en-US" sz="2200" dirty="0">
                <a:solidFill>
                  <a:schemeClr val="tx2"/>
                </a:solidFill>
                <a:latin typeface="Courier" pitchFamily="2" charset="0"/>
              </a:rPr>
              <a:t>A</a:t>
            </a:r>
            <a:r>
              <a:rPr lang="en-US" sz="2200" dirty="0">
                <a:solidFill>
                  <a:schemeClr val="tx2"/>
                </a:solidFill>
              </a:rPr>
              <a:t>: </a:t>
            </a:r>
            <a:r>
              <a:rPr lang="en-US" sz="2200" dirty="0" err="1">
                <a:solidFill>
                  <a:schemeClr val="tx2"/>
                </a:solidFill>
              </a:rPr>
              <a:t>attlist</a:t>
            </a:r>
            <a:r>
              <a:rPr lang="en-US" sz="2200" dirty="0">
                <a:solidFill>
                  <a:schemeClr val="tx2"/>
                </a:solidFill>
              </a:rPr>
              <a:t>, </a:t>
            </a:r>
            <a:r>
              <a:rPr lang="en-US" sz="1900" i="1" dirty="0">
                <a:solidFill>
                  <a:schemeClr val="tx2"/>
                </a:solidFill>
              </a:rPr>
              <a:t>P</a:t>
            </a:r>
            <a:r>
              <a:rPr lang="en-US" sz="2200" dirty="0">
                <a:solidFill>
                  <a:schemeClr val="tx2"/>
                </a:solidFill>
              </a:rPr>
              <a:t>: </a:t>
            </a:r>
            <a:r>
              <a:rPr lang="en-US" sz="2200" dirty="0" err="1">
                <a:solidFill>
                  <a:schemeClr val="tx2"/>
                </a:solidFill>
              </a:rPr>
              <a:t>joinpred</a:t>
            </a:r>
            <a:r>
              <a:rPr lang="en-US" sz="2200" dirty="0">
                <a:solidFill>
                  <a:schemeClr val="tx2"/>
                </a:solidFill>
              </a:rPr>
              <a:t>) = </a:t>
            </a:r>
            <a:r>
              <a:rPr lang="en-US" sz="2200" dirty="0">
                <a:solidFill>
                  <a:schemeClr val="tx2"/>
                </a:solidFill>
                <a:latin typeface="Andale Mono" panose="020B0509000000000004" pitchFamily="49" charset="0"/>
              </a:rPr>
              <a:t>join</a:t>
            </a:r>
            <a:r>
              <a:rPr lang="en-US" sz="2200" dirty="0">
                <a:solidFill>
                  <a:schemeClr val="tx2"/>
                </a:solidFill>
              </a:rPr>
              <a:t>(</a:t>
            </a:r>
            <a:r>
              <a:rPr lang="en-US" sz="2200" dirty="0">
                <a:solidFill>
                  <a:schemeClr val="tx2"/>
                </a:solidFill>
                <a:latin typeface="Courier" pitchFamily="2" charset="0"/>
              </a:rPr>
              <a:t>R</a:t>
            </a:r>
            <a:r>
              <a:rPr lang="en-US" sz="2200" baseline="-25000" dirty="0">
                <a:solidFill>
                  <a:schemeClr val="tx2"/>
                </a:solidFill>
              </a:rPr>
              <a:t>1</a:t>
            </a:r>
            <a:r>
              <a:rPr lang="en-US" sz="2200" dirty="0">
                <a:solidFill>
                  <a:schemeClr val="tx2"/>
                </a:solidFill>
              </a:rPr>
              <a:t>, </a:t>
            </a:r>
            <a:r>
              <a:rPr lang="en-US" sz="2200" dirty="0">
                <a:solidFill>
                  <a:schemeClr val="tx2"/>
                </a:solidFill>
                <a:latin typeface="Courier" pitchFamily="2" charset="0"/>
              </a:rPr>
              <a:t>R</a:t>
            </a:r>
            <a:r>
              <a:rPr lang="en-US" sz="2200" baseline="-25000" dirty="0">
                <a:solidFill>
                  <a:schemeClr val="tx2"/>
                </a:solidFill>
              </a:rPr>
              <a:t>2</a:t>
            </a:r>
            <a:r>
              <a:rPr lang="en-US" sz="2200" dirty="0">
                <a:solidFill>
                  <a:schemeClr val="tx2"/>
                </a:solidFill>
              </a:rPr>
              <a:t>, </a:t>
            </a:r>
            <a:r>
              <a:rPr lang="en-US" sz="2200" dirty="0">
                <a:solidFill>
                  <a:schemeClr val="tx2"/>
                </a:solidFill>
                <a:latin typeface="Courier" pitchFamily="2" charset="0"/>
              </a:rPr>
              <a:t>A</a:t>
            </a:r>
            <a:r>
              <a:rPr lang="en-US" sz="2200" dirty="0">
                <a:solidFill>
                  <a:schemeClr val="tx2"/>
                </a:solidFill>
              </a:rPr>
              <a:t>, </a:t>
            </a:r>
            <a:r>
              <a:rPr lang="en-US" sz="1900" i="1" dirty="0">
                <a:solidFill>
                  <a:schemeClr val="tx2"/>
                </a:solidFill>
              </a:rPr>
              <a:t>P</a:t>
            </a:r>
            <a:r>
              <a:rPr lang="en-US" sz="2200" dirty="0">
                <a:solidFill>
                  <a:schemeClr val="tx2"/>
                </a:solidFill>
              </a:rPr>
              <a:t>)</a:t>
            </a:r>
          </a:p>
          <a:p>
            <a:pPr lvl="2"/>
            <a:r>
              <a:rPr lang="en-US" sz="1900" dirty="0">
                <a:solidFill>
                  <a:schemeClr val="tx2"/>
                </a:solidFill>
              </a:rPr>
              <a:t>condition: </a:t>
            </a:r>
            <a:r>
              <a:rPr lang="en-US" sz="1900" dirty="0" err="1">
                <a:solidFill>
                  <a:schemeClr val="tx2"/>
                </a:solidFill>
              </a:rPr>
              <a:t>db</a:t>
            </a:r>
            <a:r>
              <a:rPr lang="en-US" sz="1900" dirty="0">
                <a:solidFill>
                  <a:schemeClr val="tx2"/>
                </a:solidFill>
              </a:rPr>
              <a:t>(</a:t>
            </a:r>
            <a:r>
              <a:rPr lang="en-US" sz="2000" dirty="0">
                <a:solidFill>
                  <a:schemeClr val="tx2"/>
                </a:solidFill>
                <a:latin typeface="Courier" pitchFamily="2" charset="0"/>
              </a:rPr>
              <a:t>R</a:t>
            </a:r>
            <a:r>
              <a:rPr lang="en-US" sz="2000" baseline="-25000" dirty="0">
                <a:solidFill>
                  <a:schemeClr val="tx2"/>
                </a:solidFill>
              </a:rPr>
              <a:t>1</a:t>
            </a:r>
            <a:r>
              <a:rPr lang="en-US" sz="1900" dirty="0">
                <a:solidFill>
                  <a:schemeClr val="tx2"/>
                </a:solidFill>
              </a:rPr>
              <a:t>)  ≠ </a:t>
            </a:r>
            <a:r>
              <a:rPr lang="en-US" sz="1900" dirty="0" err="1">
                <a:solidFill>
                  <a:schemeClr val="tx2"/>
                </a:solidFill>
              </a:rPr>
              <a:t>db</a:t>
            </a:r>
            <a:r>
              <a:rPr lang="en-US" sz="1900" dirty="0">
                <a:solidFill>
                  <a:schemeClr val="tx2"/>
                </a:solidFill>
              </a:rPr>
              <a:t>(</a:t>
            </a:r>
            <a:r>
              <a:rPr lang="en-US" sz="2000" dirty="0">
                <a:solidFill>
                  <a:schemeClr val="tx2"/>
                </a:solidFill>
                <a:latin typeface="Courier" pitchFamily="2" charset="0"/>
              </a:rPr>
              <a:t>R</a:t>
            </a:r>
            <a:r>
              <a:rPr lang="en-US" sz="2000" baseline="-25000" dirty="0">
                <a:solidFill>
                  <a:schemeClr val="tx2"/>
                </a:solidFill>
              </a:rPr>
              <a:t>2</a:t>
            </a:r>
            <a:r>
              <a:rPr lang="en-US" sz="1900" dirty="0">
                <a:solidFill>
                  <a:schemeClr val="tx2"/>
                </a:solidFill>
              </a:rPr>
              <a:t>)</a:t>
            </a:r>
          </a:p>
          <a:p>
            <a:pPr lvl="2"/>
            <a:r>
              <a:rPr lang="en-US" sz="1900" dirty="0">
                <a:solidFill>
                  <a:schemeClr val="tx2"/>
                </a:solidFill>
              </a:rPr>
              <a:t>implemented by </a:t>
            </a:r>
            <a:r>
              <a:rPr lang="en-US" sz="1900" i="1" dirty="0">
                <a:solidFill>
                  <a:schemeClr val="tx2"/>
                </a:solidFill>
              </a:rPr>
              <a:t>w</a:t>
            </a:r>
            <a:r>
              <a:rPr lang="en-US" sz="1900" baseline="-25000" dirty="0">
                <a:solidFill>
                  <a:schemeClr val="tx2"/>
                </a:solidFill>
              </a:rPr>
              <a:t>1</a:t>
            </a:r>
          </a:p>
          <a:p>
            <a:r>
              <a:rPr lang="en-US" dirty="0">
                <a:solidFill>
                  <a:schemeClr val="tx2"/>
                </a:solidFill>
              </a:rPr>
              <a:t>Planning functions of </a:t>
            </a:r>
            <a:r>
              <a:rPr lang="en-US" i="1" dirty="0">
                <a:solidFill>
                  <a:schemeClr val="tx2"/>
                </a:solidFill>
              </a:rPr>
              <a:t>w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sz="2200" dirty="0" err="1">
                <a:solidFill>
                  <a:schemeClr val="tx2"/>
                </a:solidFill>
                <a:latin typeface="Andale Mono" panose="020B0509000000000004" pitchFamily="49" charset="0"/>
              </a:rPr>
              <a:t>accessPlan</a:t>
            </a:r>
            <a:r>
              <a:rPr lang="en-US" sz="2200" dirty="0">
                <a:solidFill>
                  <a:schemeClr val="tx2"/>
                </a:solidFill>
              </a:rPr>
              <a:t>(</a:t>
            </a:r>
            <a:r>
              <a:rPr lang="en-US" sz="2200" dirty="0">
                <a:solidFill>
                  <a:schemeClr val="tx2"/>
                </a:solidFill>
                <a:latin typeface="Courier" pitchFamily="2" charset="0"/>
              </a:rPr>
              <a:t>R</a:t>
            </a:r>
            <a:r>
              <a:rPr lang="en-US" sz="2200" dirty="0">
                <a:solidFill>
                  <a:schemeClr val="tx2"/>
                </a:solidFill>
              </a:rPr>
              <a:t>: </a:t>
            </a:r>
            <a:r>
              <a:rPr lang="en-US" sz="2200" dirty="0" err="1">
                <a:solidFill>
                  <a:schemeClr val="tx2"/>
                </a:solidFill>
              </a:rPr>
              <a:t>rel</a:t>
            </a:r>
            <a:r>
              <a:rPr lang="en-US" sz="2200" dirty="0">
                <a:solidFill>
                  <a:schemeClr val="tx2"/>
                </a:solidFill>
              </a:rPr>
              <a:t>, </a:t>
            </a:r>
            <a:r>
              <a:rPr lang="en-US" sz="2200" dirty="0">
                <a:solidFill>
                  <a:schemeClr val="tx2"/>
                </a:solidFill>
                <a:latin typeface="Courier" pitchFamily="2" charset="0"/>
              </a:rPr>
              <a:t>A</a:t>
            </a:r>
            <a:r>
              <a:rPr lang="en-US" sz="2200" dirty="0">
                <a:solidFill>
                  <a:schemeClr val="tx2"/>
                </a:solidFill>
              </a:rPr>
              <a:t>: </a:t>
            </a:r>
            <a:r>
              <a:rPr lang="en-US" sz="2200" dirty="0" err="1">
                <a:solidFill>
                  <a:schemeClr val="tx2"/>
                </a:solidFill>
              </a:rPr>
              <a:t>attlist</a:t>
            </a:r>
            <a:r>
              <a:rPr lang="en-US" sz="2200" dirty="0">
                <a:solidFill>
                  <a:schemeClr val="tx2"/>
                </a:solidFill>
              </a:rPr>
              <a:t>, </a:t>
            </a:r>
            <a:r>
              <a:rPr lang="en-US" sz="1900" i="1" dirty="0">
                <a:solidFill>
                  <a:schemeClr val="tx2"/>
                </a:solidFill>
              </a:rPr>
              <a:t>P</a:t>
            </a:r>
            <a:r>
              <a:rPr lang="en-US" sz="2200" dirty="0">
                <a:solidFill>
                  <a:schemeClr val="tx2"/>
                </a:solidFill>
              </a:rPr>
              <a:t>: </a:t>
            </a:r>
            <a:r>
              <a:rPr lang="en-US" sz="2200" dirty="0" err="1">
                <a:solidFill>
                  <a:schemeClr val="tx2"/>
                </a:solidFill>
              </a:rPr>
              <a:t>pred</a:t>
            </a:r>
            <a:r>
              <a:rPr lang="en-US" sz="2200" dirty="0">
                <a:solidFill>
                  <a:schemeClr val="tx2"/>
                </a:solidFill>
              </a:rPr>
              <a:t>) = </a:t>
            </a:r>
            <a:r>
              <a:rPr lang="en-US" sz="2200" dirty="0">
                <a:solidFill>
                  <a:schemeClr val="tx2"/>
                </a:solidFill>
                <a:latin typeface="Andale Mono" panose="020B0509000000000004" pitchFamily="49" charset="0"/>
              </a:rPr>
              <a:t>fetch</a:t>
            </a:r>
            <a:r>
              <a:rPr lang="en-US" sz="2200" dirty="0">
                <a:solidFill>
                  <a:schemeClr val="tx2"/>
                </a:solidFill>
              </a:rPr>
              <a:t>(city=</a:t>
            </a:r>
            <a:r>
              <a:rPr lang="en-US" sz="2200" i="1" dirty="0">
                <a:solidFill>
                  <a:schemeClr val="tx2"/>
                </a:solidFill>
              </a:rPr>
              <a:t>c</a:t>
            </a:r>
            <a:r>
              <a:rPr lang="en-US" sz="2200" dirty="0">
                <a:solidFill>
                  <a:schemeClr val="tx2"/>
                </a:solidFill>
              </a:rPr>
              <a:t>)</a:t>
            </a:r>
          </a:p>
          <a:p>
            <a:pPr lvl="2"/>
            <a:r>
              <a:rPr lang="en-US" sz="1900" dirty="0">
                <a:solidFill>
                  <a:schemeClr val="tx2"/>
                </a:solidFill>
              </a:rPr>
              <a:t>condition: (city=</a:t>
            </a:r>
            <a:r>
              <a:rPr lang="en-US" sz="1900" i="1" dirty="0">
                <a:solidFill>
                  <a:schemeClr val="tx2"/>
                </a:solidFill>
              </a:rPr>
              <a:t>c</a:t>
            </a:r>
            <a:r>
              <a:rPr lang="en-US" sz="1900" dirty="0">
                <a:solidFill>
                  <a:schemeClr val="tx2"/>
                </a:solidFill>
              </a:rPr>
              <a:t>) included in  </a:t>
            </a:r>
            <a:r>
              <a:rPr lang="en-US" sz="1900" i="1" dirty="0">
                <a:solidFill>
                  <a:schemeClr val="tx2"/>
                </a:solidFill>
              </a:rPr>
              <a:t>P</a:t>
            </a:r>
          </a:p>
          <a:p>
            <a:pPr lvl="1"/>
            <a:r>
              <a:rPr lang="en-US" sz="2200" dirty="0" err="1">
                <a:solidFill>
                  <a:schemeClr val="tx2"/>
                </a:solidFill>
                <a:latin typeface="Andale Mono" panose="020B0509000000000004" pitchFamily="49" charset="0"/>
              </a:rPr>
              <a:t>accessPlan</a:t>
            </a:r>
            <a:r>
              <a:rPr lang="en-US" sz="2200" dirty="0">
                <a:solidFill>
                  <a:schemeClr val="tx2"/>
                </a:solidFill>
              </a:rPr>
              <a:t>(</a:t>
            </a:r>
            <a:r>
              <a:rPr lang="en-US" sz="2200" dirty="0">
                <a:solidFill>
                  <a:schemeClr val="tx2"/>
                </a:solidFill>
                <a:latin typeface="Courier" pitchFamily="2" charset="0"/>
              </a:rPr>
              <a:t>R</a:t>
            </a:r>
            <a:r>
              <a:rPr lang="en-US" sz="2200" dirty="0">
                <a:solidFill>
                  <a:schemeClr val="tx2"/>
                </a:solidFill>
              </a:rPr>
              <a:t>: </a:t>
            </a:r>
            <a:r>
              <a:rPr lang="en-US" sz="2200" dirty="0" err="1">
                <a:solidFill>
                  <a:schemeClr val="tx2"/>
                </a:solidFill>
              </a:rPr>
              <a:t>rel</a:t>
            </a:r>
            <a:r>
              <a:rPr lang="en-US" sz="2200" dirty="0">
                <a:solidFill>
                  <a:schemeClr val="tx2"/>
                </a:solidFill>
              </a:rPr>
              <a:t>, </a:t>
            </a:r>
            <a:r>
              <a:rPr lang="en-US" sz="2200" dirty="0">
                <a:solidFill>
                  <a:schemeClr val="tx2"/>
                </a:solidFill>
                <a:latin typeface="Courier" pitchFamily="2" charset="0"/>
              </a:rPr>
              <a:t>A</a:t>
            </a:r>
            <a:r>
              <a:rPr lang="en-US" sz="2200" dirty="0">
                <a:solidFill>
                  <a:schemeClr val="tx2"/>
                </a:solidFill>
              </a:rPr>
              <a:t>: </a:t>
            </a:r>
            <a:r>
              <a:rPr lang="en-US" sz="2200" dirty="0" err="1">
                <a:solidFill>
                  <a:schemeClr val="tx2"/>
                </a:solidFill>
              </a:rPr>
              <a:t>attlist</a:t>
            </a:r>
            <a:r>
              <a:rPr lang="en-US" sz="2200" dirty="0">
                <a:solidFill>
                  <a:schemeClr val="tx2"/>
                </a:solidFill>
              </a:rPr>
              <a:t>, </a:t>
            </a:r>
            <a:r>
              <a:rPr lang="en-US" sz="1900" i="1" dirty="0">
                <a:solidFill>
                  <a:schemeClr val="tx2"/>
                </a:solidFill>
              </a:rPr>
              <a:t>P</a:t>
            </a:r>
            <a:r>
              <a:rPr lang="en-US" sz="2200" dirty="0">
                <a:solidFill>
                  <a:schemeClr val="tx2"/>
                </a:solidFill>
              </a:rPr>
              <a:t>: </a:t>
            </a:r>
            <a:r>
              <a:rPr lang="en-US" sz="2200" dirty="0" err="1">
                <a:solidFill>
                  <a:schemeClr val="tx2"/>
                </a:solidFill>
              </a:rPr>
              <a:t>pred</a:t>
            </a:r>
            <a:r>
              <a:rPr lang="en-US" sz="2200" dirty="0">
                <a:solidFill>
                  <a:schemeClr val="tx2"/>
                </a:solidFill>
              </a:rPr>
              <a:t>) = </a:t>
            </a:r>
            <a:r>
              <a:rPr lang="en-US" sz="2200" dirty="0">
                <a:solidFill>
                  <a:schemeClr val="tx2"/>
                </a:solidFill>
                <a:latin typeface="Andale Mono" panose="020B0509000000000004" pitchFamily="49" charset="0"/>
              </a:rPr>
              <a:t>scan</a:t>
            </a:r>
            <a:r>
              <a:rPr lang="en-US" sz="2200" dirty="0">
                <a:solidFill>
                  <a:schemeClr val="tx2"/>
                </a:solidFill>
              </a:rPr>
              <a:t>(</a:t>
            </a:r>
            <a:r>
              <a:rPr lang="en-US" sz="2200" dirty="0">
                <a:solidFill>
                  <a:schemeClr val="tx2"/>
                </a:solidFill>
                <a:latin typeface="Courier" pitchFamily="2" charset="0"/>
              </a:rPr>
              <a:t>R</a:t>
            </a:r>
            <a:r>
              <a:rPr lang="en-US" sz="2200" dirty="0">
                <a:solidFill>
                  <a:schemeClr val="tx2"/>
                </a:solidFill>
              </a:rPr>
              <a:t>, </a:t>
            </a:r>
            <a:r>
              <a:rPr lang="en-US" sz="2200" dirty="0">
                <a:solidFill>
                  <a:schemeClr val="tx2"/>
                </a:solidFill>
                <a:latin typeface="Courier" pitchFamily="2" charset="0"/>
              </a:rPr>
              <a:t>A</a:t>
            </a:r>
            <a:r>
              <a:rPr lang="en-US" sz="2200" dirty="0">
                <a:solidFill>
                  <a:schemeClr val="tx2"/>
                </a:solidFill>
              </a:rPr>
              <a:t>, </a:t>
            </a:r>
            <a:r>
              <a:rPr lang="en-US" sz="1900" i="1" dirty="0">
                <a:solidFill>
                  <a:schemeClr val="tx2"/>
                </a:solidFill>
              </a:rPr>
              <a:t>P</a:t>
            </a:r>
            <a:r>
              <a:rPr lang="en-US" sz="2200" dirty="0">
                <a:solidFill>
                  <a:schemeClr val="tx2"/>
                </a:solidFill>
              </a:rPr>
              <a:t>, </a:t>
            </a:r>
            <a:r>
              <a:rPr lang="en-US" sz="2200" dirty="0" err="1">
                <a:solidFill>
                  <a:schemeClr val="tx2"/>
                </a:solidFill>
              </a:rPr>
              <a:t>db</a:t>
            </a:r>
            <a:r>
              <a:rPr lang="en-US" sz="2200" dirty="0">
                <a:solidFill>
                  <a:schemeClr val="tx2"/>
                </a:solidFill>
              </a:rPr>
              <a:t>(</a:t>
            </a:r>
            <a:r>
              <a:rPr lang="en-US" sz="2200" dirty="0">
                <a:solidFill>
                  <a:schemeClr val="tx2"/>
                </a:solidFill>
                <a:latin typeface="Courier" pitchFamily="2" charset="0"/>
              </a:rPr>
              <a:t>R</a:t>
            </a:r>
            <a:r>
              <a:rPr lang="en-US" sz="2200" dirty="0">
                <a:solidFill>
                  <a:schemeClr val="tx2"/>
                </a:solidFill>
              </a:rPr>
              <a:t>))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implemented by </a:t>
            </a:r>
            <a:r>
              <a:rPr lang="en-US" i="1" dirty="0">
                <a:solidFill>
                  <a:schemeClr val="tx2"/>
                </a:solidFill>
              </a:rPr>
              <a:t>w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endParaRPr lang="en-US" dirty="0">
              <a:solidFill>
                <a:schemeClr val="tx2"/>
              </a:solidFill>
            </a:endParaRP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D3950-1266-7B45-873C-45811B919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0E287-00F4-1947-86EF-75AECFA98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946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Heterogenous</a:t>
            </a:r>
            <a:r>
              <a:rPr lang="en-US" dirty="0"/>
              <a:t> QEP</a:t>
            </a:r>
          </a:p>
        </p:txBody>
      </p:sp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420289" y="1640672"/>
            <a:ext cx="6278198" cy="1079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6" tIns="44449" rIns="90486" bIns="44449"/>
          <a:lstStyle/>
          <a:p>
            <a:pPr marL="397357" lvl="2" indent="-227699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tabLst>
                <a:tab pos="1607287" algn="l"/>
              </a:tabLst>
            </a:pPr>
            <a:r>
              <a:rPr lang="en-US" sz="1969" b="1" dirty="0">
                <a:solidFill>
                  <a:schemeClr val="tx2"/>
                </a:solidFill>
                <a:latin typeface="Courier"/>
                <a:cs typeface="Courier"/>
              </a:rPr>
              <a:t>SELECT</a:t>
            </a:r>
            <a:r>
              <a:rPr lang="en-US" sz="1969" dirty="0">
                <a:solidFill>
                  <a:schemeClr val="tx2"/>
                </a:solidFill>
                <a:latin typeface="Courier"/>
                <a:cs typeface="Courier"/>
              </a:rPr>
              <a:t>	ENAME,PNAME,DUR</a:t>
            </a:r>
          </a:p>
          <a:p>
            <a:pPr marL="397357" lvl="2" indent="-227699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tabLst>
                <a:tab pos="1607287" algn="l"/>
              </a:tabLst>
            </a:pPr>
            <a:r>
              <a:rPr lang="en-US" sz="1969" b="1" dirty="0">
                <a:solidFill>
                  <a:schemeClr val="tx2"/>
                </a:solidFill>
                <a:latin typeface="Courier"/>
                <a:cs typeface="Courier"/>
              </a:rPr>
              <a:t>FROM</a:t>
            </a:r>
            <a:r>
              <a:rPr lang="en-US" sz="1969" dirty="0">
                <a:solidFill>
                  <a:schemeClr val="tx2"/>
                </a:solidFill>
                <a:latin typeface="Courier"/>
                <a:cs typeface="Courier"/>
              </a:rPr>
              <a:t>	EMPASG</a:t>
            </a:r>
          </a:p>
          <a:p>
            <a:pPr marL="397357" lvl="2" indent="-227699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tabLst>
                <a:tab pos="1607287" algn="l"/>
              </a:tabLst>
            </a:pPr>
            <a:r>
              <a:rPr lang="en-US" sz="1969" b="1" dirty="0">
                <a:solidFill>
                  <a:schemeClr val="tx2"/>
                </a:solidFill>
                <a:latin typeface="Courier"/>
                <a:cs typeface="Courier"/>
              </a:rPr>
              <a:t>WHERE</a:t>
            </a:r>
            <a:r>
              <a:rPr lang="en-US" sz="1969" dirty="0">
                <a:solidFill>
                  <a:schemeClr val="tx2"/>
                </a:solidFill>
                <a:latin typeface="Courier"/>
                <a:cs typeface="Courier"/>
              </a:rPr>
              <a:t>	CITY = "Paris" AND DUR&gt;24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FADFD6-D842-7A43-B81B-F3FA8BA24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DCFB7-97A6-DD4F-BE9F-C8A50660C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52CA43-4F91-AC4E-9EDD-A26D652AE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636912"/>
            <a:ext cx="6891316" cy="351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163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Translation and Execution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Performed by wrappers using the component DBMS</a:t>
            </a:r>
          </a:p>
          <a:p>
            <a:pPr lvl="1"/>
            <a:r>
              <a:rPr lang="en-US" dirty="0"/>
              <a:t>Conversion between common interface of mediator and DBMS-dependent interface</a:t>
            </a:r>
          </a:p>
          <a:p>
            <a:pPr lvl="2"/>
            <a:r>
              <a:rPr lang="en-US" dirty="0"/>
              <a:t>Query translation from wrapper to DBMS</a:t>
            </a:r>
          </a:p>
          <a:p>
            <a:pPr lvl="2"/>
            <a:r>
              <a:rPr lang="en-US" dirty="0"/>
              <a:t>Result format translation from DBMS to wrapper</a:t>
            </a:r>
          </a:p>
          <a:p>
            <a:pPr lvl="1"/>
            <a:r>
              <a:rPr lang="en-US" dirty="0"/>
              <a:t>Wrapper has the local schema exported to the mediator (in common interface) and the mapping to the DBMS schema</a:t>
            </a:r>
          </a:p>
          <a:p>
            <a:pPr lvl="1"/>
            <a:r>
              <a:rPr lang="en-US" dirty="0"/>
              <a:t>Common interface can be query-based (e.g. ODBC or SQL/MED) or operator-based</a:t>
            </a:r>
          </a:p>
          <a:p>
            <a:r>
              <a:rPr lang="en-US" dirty="0"/>
              <a:t>In addition, wrappers can implement operators not supported by the component DBMS, e.g. join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8ED53C-A1DC-8246-B61C-4E9295760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8C49DB-3810-3E46-A616-18436E332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74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Placement</a:t>
            </a:r>
          </a:p>
        </p:txBody>
      </p:sp>
      <p:sp>
        <p:nvSpPr>
          <p:cNvPr id="39939" name="Rectangle 5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Depends on the level of autonomy of component DB</a:t>
            </a:r>
          </a:p>
          <a:p>
            <a:r>
              <a:rPr lang="en-US" sz="2000" dirty="0"/>
              <a:t>Cooperative DB</a:t>
            </a:r>
          </a:p>
          <a:p>
            <a:pPr lvl="1"/>
            <a:r>
              <a:rPr lang="en-US" sz="1600" dirty="0"/>
              <a:t>May place wrapper at component DBMS site</a:t>
            </a:r>
          </a:p>
          <a:p>
            <a:pPr lvl="1"/>
            <a:r>
              <a:rPr lang="en-US" sz="1600" dirty="0"/>
              <a:t>Efficient wrapper-DBMS com.</a:t>
            </a:r>
          </a:p>
          <a:p>
            <a:r>
              <a:rPr lang="en-US" sz="2000" dirty="0"/>
              <a:t>Uncooperative DB</a:t>
            </a:r>
          </a:p>
          <a:p>
            <a:pPr lvl="1"/>
            <a:r>
              <a:rPr lang="en-US" sz="1600" dirty="0"/>
              <a:t>May place wrapper at mediator</a:t>
            </a:r>
          </a:p>
          <a:p>
            <a:pPr lvl="1"/>
            <a:r>
              <a:rPr lang="en-US" sz="1600" dirty="0"/>
              <a:t>Efficient mediator-wrapper com.</a:t>
            </a:r>
          </a:p>
          <a:p>
            <a:r>
              <a:rPr lang="en-US" sz="2000" dirty="0"/>
              <a:t>Impact on cost functions</a:t>
            </a:r>
          </a:p>
          <a:p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19BFE9-16E3-B643-AF4D-6770C238E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ED71BB-118A-9E4C-B08B-8FE12AFF2AE2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8742D4-7B27-6049-A454-239F125A0361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3"/>
          <a:stretch>
            <a:fillRect/>
          </a:stretch>
        </p:blipFill>
        <p:spPr>
          <a:xfrm>
            <a:off x="5508104" y="1916832"/>
            <a:ext cx="3153128" cy="3056850"/>
          </a:xfrm>
        </p:spPr>
      </p:pic>
    </p:spTree>
    <p:extLst>
      <p:ext uri="{BB962C8B-B14F-4D97-AF65-F5344CB8AC3E}">
        <p14:creationId xmlns:p14="http://schemas.microsoft.com/office/powerpoint/2010/main" val="39052413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Wrapper for Text Files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600200"/>
            <a:ext cx="8686800" cy="4530725"/>
          </a:xfrm>
        </p:spPr>
        <p:txBody>
          <a:bodyPr>
            <a:normAutofit fontScale="92500"/>
          </a:bodyPr>
          <a:lstStyle/>
          <a:p>
            <a:r>
              <a:rPr lang="en-US" dirty="0"/>
              <a:t>Consider EMP (ENO, ENAME, CITY) stored in a Unix text file in </a:t>
            </a:r>
            <a:r>
              <a:rPr lang="en-US" dirty="0" err="1"/>
              <a:t>componentDB</a:t>
            </a:r>
            <a:endParaRPr lang="en-US" dirty="0"/>
          </a:p>
          <a:p>
            <a:pPr lvl="1"/>
            <a:r>
              <a:rPr lang="en-US" dirty="0"/>
              <a:t>Each EMP </a:t>
            </a:r>
            <a:r>
              <a:rPr lang="en-US" dirty="0" err="1"/>
              <a:t>tuple</a:t>
            </a:r>
            <a:r>
              <a:rPr lang="en-US" dirty="0"/>
              <a:t> is a line in the file, with attributes separated by “:”</a:t>
            </a:r>
          </a:p>
          <a:p>
            <a:r>
              <a:rPr lang="en-US" dirty="0"/>
              <a:t>SQL/MED definition of EMP</a:t>
            </a:r>
          </a:p>
          <a:p>
            <a:pPr lvl="1">
              <a:buFont typeface="Century Schoolbook" pitchFamily="18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CREATE FOREIGN TABLE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EMP</a:t>
            </a:r>
          </a:p>
          <a:p>
            <a:pPr lvl="1">
              <a:buFont typeface="Century Schoolbook" pitchFamily="18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ENO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ENAME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(30), CITY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(30)</a:t>
            </a:r>
          </a:p>
          <a:p>
            <a:pPr lvl="1">
              <a:buFont typeface="Century Schoolbook" pitchFamily="18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SERVER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componentDB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Century Schoolbook" pitchFamily="18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OPTIONS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(Filename ‘/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/emp.txt’, Delimiter ‘:’)</a:t>
            </a:r>
          </a:p>
          <a:p>
            <a:r>
              <a:rPr lang="en-US" dirty="0"/>
              <a:t>The query</a:t>
            </a:r>
          </a:p>
          <a:p>
            <a:pPr lvl="1">
              <a:buFont typeface="Century Schoolbook" pitchFamily="18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ENAME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EMP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Can be translated by the wrapper using a Unix shell command</a:t>
            </a:r>
          </a:p>
          <a:p>
            <a:pPr lvl="1">
              <a:buFont typeface="Century Schoolbook" pitchFamily="18" charset="0"/>
              <a:buNone/>
            </a:pPr>
            <a:r>
              <a:rPr lang="en-US" dirty="0">
                <a:latin typeface="Andale Mono" panose="020B0509000000000004" pitchFamily="49" charset="0"/>
              </a:rPr>
              <a:t>cut –d: -f2/ </a:t>
            </a:r>
            <a:r>
              <a:rPr lang="en-US" dirty="0" err="1">
                <a:latin typeface="Andale Mono" panose="020B0509000000000004" pitchFamily="49" charset="0"/>
              </a:rPr>
              <a:t>usr</a:t>
            </a:r>
            <a:r>
              <a:rPr lang="en-US" dirty="0">
                <a:latin typeface="Andale Mono" panose="020B0509000000000004" pitchFamily="49" charset="0"/>
              </a:rPr>
              <a:t>/</a:t>
            </a:r>
            <a:r>
              <a:rPr lang="en-US" dirty="0" err="1">
                <a:latin typeface="Andale Mono" panose="020B0509000000000004" pitchFamily="49" charset="0"/>
              </a:rPr>
              <a:t>EngDB</a:t>
            </a:r>
            <a:r>
              <a:rPr lang="en-US" dirty="0">
                <a:latin typeface="Andale Mono" panose="020B0509000000000004" pitchFamily="49" charset="0"/>
              </a:rPr>
              <a:t>/emp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3DD886-7445-EB4B-81B3-E8CF741BF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227BF2-61AF-E646-A13E-B29275CDE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052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Management Issues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29600" cy="453072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Wrappers mostly used for read-only queries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Makes query translation and wrapper construction easy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DBMS vendors provide standard wrappers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ODBC, JDBC, ADO, etc.</a:t>
            </a:r>
          </a:p>
          <a:p>
            <a:pPr>
              <a:spcBef>
                <a:spcPts val="300"/>
              </a:spcBef>
            </a:pPr>
            <a:r>
              <a:rPr lang="en-US" dirty="0"/>
              <a:t>Updating makes wrapper construction harder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Problem: heterogeneity of integrity constraints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Implicit in some legacy DB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Solution: reverse engineering of legacy DB to identify implicit constraints and translate in validation code in the wrapper</a:t>
            </a:r>
          </a:p>
          <a:p>
            <a:pPr>
              <a:spcBef>
                <a:spcPts val="300"/>
              </a:spcBef>
            </a:pPr>
            <a:r>
              <a:rPr lang="en-US" dirty="0"/>
              <a:t>Wrapper maintenance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schema mappings can become invalid as a result of changes in component DB schemas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Use detection and correction, using mapping maintenance techniques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3035D5-1677-8A42-85BD-4CAC74082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A147A2-F68B-2041-AF29-EAA3AA5D4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4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GCS (also called mediated schema) is defined first</a:t>
            </a:r>
          </a:p>
          <a:p>
            <a:pPr lvl="1"/>
            <a:r>
              <a:rPr lang="en-US" dirty="0"/>
              <a:t>Map LCSs to this schema</a:t>
            </a:r>
          </a:p>
          <a:p>
            <a:pPr lvl="1"/>
            <a:r>
              <a:rPr lang="en-US" dirty="0"/>
              <a:t>As in data warehouses</a:t>
            </a:r>
          </a:p>
          <a:p>
            <a:r>
              <a:rPr lang="en-US" dirty="0"/>
              <a:t>GCS is defined as an integration of parts of LCSs</a:t>
            </a:r>
          </a:p>
          <a:p>
            <a:pPr lvl="1"/>
            <a:r>
              <a:rPr lang="en-US" dirty="0"/>
              <a:t>Generate GCS and map LCSs to this GCS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485B5-0C43-0242-81E2-F9919F9D0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F7D35-F794-C840-AED7-03C39694A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6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GCS/LCS Relationship</a:t>
            </a:r>
          </a:p>
        </p:txBody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Local-as-view</a:t>
            </a:r>
          </a:p>
          <a:p>
            <a:pPr lvl="1"/>
            <a:r>
              <a:rPr lang="en-US" dirty="0"/>
              <a:t>The GCS definition is assumed to exist, and each LCS is treated as a view definition over it</a:t>
            </a:r>
          </a:p>
          <a:p>
            <a:r>
              <a:rPr lang="en-US" dirty="0"/>
              <a:t>Global-as-view</a:t>
            </a:r>
          </a:p>
          <a:p>
            <a:pPr lvl="1"/>
            <a:r>
              <a:rPr lang="en-US" dirty="0"/>
              <a:t>The GCS is defined as a set of views over the LCSs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EEF300-6542-8E47-A5AC-19F8E9FB7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DE1375-3C29-374A-9927-1B5D12092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B1570A-0D21-2942-9362-1A556EC0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086" y="3619112"/>
            <a:ext cx="5464136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13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Integration Process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B9D170-8F94-0B4E-AA5A-84F3BC878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B6E4D-D57A-7744-A2C1-540575CED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9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B2E7A07-F508-C447-8FA7-BC8464064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3767" y="1417638"/>
            <a:ext cx="4431381" cy="4629532"/>
          </a:xfrm>
        </p:spPr>
      </p:pic>
    </p:spTree>
    <p:extLst>
      <p:ext uri="{BB962C8B-B14F-4D97-AF65-F5344CB8AC3E}">
        <p14:creationId xmlns:p14="http://schemas.microsoft.com/office/powerpoint/2010/main" val="2533702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1AA6435C-28F2-C941-8311-EE08610FCB39}" vid="{FD4022B5-BADD-D345-B79C-9EAFC5BFF5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4702</TotalTime>
  <Words>4927</Words>
  <Application>Microsoft Macintosh PowerPoint</Application>
  <PresentationFormat>On-screen Show (4:3)</PresentationFormat>
  <Paragraphs>673</Paragraphs>
  <Slides>67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6" baseType="lpstr">
      <vt:lpstr>Andale Mono</vt:lpstr>
      <vt:lpstr>Arial</vt:lpstr>
      <vt:lpstr>Cambria Math</vt:lpstr>
      <vt:lpstr>Century Schoolbook</vt:lpstr>
      <vt:lpstr>Courier</vt:lpstr>
      <vt:lpstr>Courier New</vt:lpstr>
      <vt:lpstr>Monotype Sorts</vt:lpstr>
      <vt:lpstr>Wingdings</vt:lpstr>
      <vt:lpstr>Office Theme</vt:lpstr>
      <vt:lpstr>Principles of Distributed Database Systems</vt:lpstr>
      <vt:lpstr>Outline</vt:lpstr>
      <vt:lpstr>Outline</vt:lpstr>
      <vt:lpstr>Problem Definition</vt:lpstr>
      <vt:lpstr>Integration Alternatives</vt:lpstr>
      <vt:lpstr>Data Warehouse Approach</vt:lpstr>
      <vt:lpstr>Bottom-up Design</vt:lpstr>
      <vt:lpstr>GCS/LCS Relationship</vt:lpstr>
      <vt:lpstr>Database Integration Process</vt:lpstr>
      <vt:lpstr>Database Integration Issues –    Schema Translation</vt:lpstr>
      <vt:lpstr>Database Integration Issues –   Schema Generation</vt:lpstr>
      <vt:lpstr>Outline</vt:lpstr>
      <vt:lpstr>Running Example</vt:lpstr>
      <vt:lpstr>Schema Matching</vt:lpstr>
      <vt:lpstr>Schema Matching (cont’d)</vt:lpstr>
      <vt:lpstr>Schema Matching Approaches</vt:lpstr>
      <vt:lpstr>Linguistic Schema Matching</vt:lpstr>
      <vt:lpstr>Linguistic Matchers</vt:lpstr>
      <vt:lpstr>Automatic Discovery of Name Similarities</vt:lpstr>
      <vt:lpstr>N-gram Example</vt:lpstr>
      <vt:lpstr>Edit Distance Example</vt:lpstr>
      <vt:lpstr>Constraint-based Matchers</vt:lpstr>
      <vt:lpstr>Constraint-based Structural Matching</vt:lpstr>
      <vt:lpstr>Learning-based Schema Matching</vt:lpstr>
      <vt:lpstr>Learning-based Schema Matching</vt:lpstr>
      <vt:lpstr>Combined Schema Matching Approaches</vt:lpstr>
      <vt:lpstr>Outline</vt:lpstr>
      <vt:lpstr>Schema Integration</vt:lpstr>
      <vt:lpstr>Binary Integration Methods</vt:lpstr>
      <vt:lpstr>N-ary Integration Methods</vt:lpstr>
      <vt:lpstr>Outline</vt:lpstr>
      <vt:lpstr>Schema Mapping</vt:lpstr>
      <vt:lpstr>Mapping Creation</vt:lpstr>
      <vt:lpstr>Mapping Creation Algorithm</vt:lpstr>
      <vt:lpstr>Outline</vt:lpstr>
      <vt:lpstr>Multidatabase Query Processing</vt:lpstr>
      <vt:lpstr>Recall Mediator/Wrapper Architecture</vt:lpstr>
      <vt:lpstr>Issues in MDB Query Processing </vt:lpstr>
      <vt:lpstr>Component DBMS Autonomy</vt:lpstr>
      <vt:lpstr>MDB Query Processing Architecture</vt:lpstr>
      <vt:lpstr>Query Rewriting Using Views</vt:lpstr>
      <vt:lpstr>Datalog Terminology</vt:lpstr>
      <vt:lpstr>Datalog Example</vt:lpstr>
      <vt:lpstr>Rewriting in GAV</vt:lpstr>
      <vt:lpstr>GAV Example Schema</vt:lpstr>
      <vt:lpstr>GAV Example Query </vt:lpstr>
      <vt:lpstr>Rewriting in LAV</vt:lpstr>
      <vt:lpstr>Rewriting Algorithms</vt:lpstr>
      <vt:lpstr>LAV Example Schema</vt:lpstr>
      <vt:lpstr>Bucket Algorithm</vt:lpstr>
      <vt:lpstr>LAV Example Query</vt:lpstr>
      <vt:lpstr>Outline</vt:lpstr>
      <vt:lpstr>Query Optimization and Execution</vt:lpstr>
      <vt:lpstr>Heterogeneous Cost Modeling</vt:lpstr>
      <vt:lpstr>Black-box Approach</vt:lpstr>
      <vt:lpstr>Customized Approach</vt:lpstr>
      <vt:lpstr>Hierarchical Cost Model</vt:lpstr>
      <vt:lpstr>Dynamic Approach</vt:lpstr>
      <vt:lpstr>Heterogeneous Query Optimization</vt:lpstr>
      <vt:lpstr>Query-based Approach</vt:lpstr>
      <vt:lpstr>Operator-based Approach</vt:lpstr>
      <vt:lpstr>Planning Functions Example</vt:lpstr>
      <vt:lpstr>Heterogenous QEP</vt:lpstr>
      <vt:lpstr>Query Translation and Execution</vt:lpstr>
      <vt:lpstr>Wrapper Placement</vt:lpstr>
      <vt:lpstr>SQL Wrapper for Text Files</vt:lpstr>
      <vt:lpstr>Wrapper Management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Distributed Database Systems</dc:title>
  <dc:creator>Tamer Ozsu</dc:creator>
  <cp:lastModifiedBy>Tamer Ozsu</cp:lastModifiedBy>
  <cp:revision>36</cp:revision>
  <dcterms:created xsi:type="dcterms:W3CDTF">2020-02-05T23:19:38Z</dcterms:created>
  <dcterms:modified xsi:type="dcterms:W3CDTF">2020-03-16T18:38:41Z</dcterms:modified>
</cp:coreProperties>
</file>