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38" r:id="rId4"/>
    <p:sldId id="350" r:id="rId5"/>
    <p:sldId id="307" r:id="rId6"/>
    <p:sldId id="308" r:id="rId7"/>
    <p:sldId id="309" r:id="rId8"/>
    <p:sldId id="310" r:id="rId9"/>
    <p:sldId id="311" r:id="rId10"/>
    <p:sldId id="271" r:id="rId11"/>
    <p:sldId id="327" r:id="rId12"/>
    <p:sldId id="272" r:id="rId13"/>
    <p:sldId id="273" r:id="rId14"/>
    <p:sldId id="274" r:id="rId15"/>
    <p:sldId id="312" r:id="rId16"/>
    <p:sldId id="279" r:id="rId17"/>
    <p:sldId id="280" r:id="rId18"/>
    <p:sldId id="314" r:id="rId19"/>
    <p:sldId id="276" r:id="rId20"/>
    <p:sldId id="277" r:id="rId21"/>
    <p:sldId id="284" r:id="rId22"/>
    <p:sldId id="330" r:id="rId23"/>
    <p:sldId id="285" r:id="rId24"/>
    <p:sldId id="316" r:id="rId25"/>
    <p:sldId id="287" r:id="rId26"/>
    <p:sldId id="317" r:id="rId27"/>
    <p:sldId id="318" r:id="rId28"/>
    <p:sldId id="290" r:id="rId29"/>
    <p:sldId id="329" r:id="rId30"/>
    <p:sldId id="291" r:id="rId31"/>
    <p:sldId id="292" r:id="rId32"/>
    <p:sldId id="322" r:id="rId33"/>
    <p:sldId id="294" r:id="rId34"/>
    <p:sldId id="320" r:id="rId35"/>
    <p:sldId id="319" r:id="rId36"/>
    <p:sldId id="295" r:id="rId37"/>
    <p:sldId id="296" r:id="rId38"/>
    <p:sldId id="297" r:id="rId39"/>
    <p:sldId id="332" r:id="rId40"/>
    <p:sldId id="351" r:id="rId41"/>
    <p:sldId id="326" r:id="rId42"/>
    <p:sldId id="298" r:id="rId43"/>
    <p:sldId id="299" r:id="rId44"/>
    <p:sldId id="300" r:id="rId45"/>
    <p:sldId id="334" r:id="rId46"/>
    <p:sldId id="333" r:id="rId47"/>
    <p:sldId id="335" r:id="rId48"/>
    <p:sldId id="323" r:id="rId49"/>
    <p:sldId id="339" r:id="rId50"/>
    <p:sldId id="340" r:id="rId51"/>
    <p:sldId id="337" r:id="rId52"/>
    <p:sldId id="341" r:id="rId53"/>
    <p:sldId id="342" r:id="rId54"/>
    <p:sldId id="343" r:id="rId55"/>
    <p:sldId id="344" r:id="rId56"/>
    <p:sldId id="347" r:id="rId57"/>
    <p:sldId id="348" r:id="rId58"/>
    <p:sldId id="346" r:id="rId59"/>
    <p:sldId id="349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0432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5" autoAdjust="0"/>
    <p:restoredTop sz="86395" autoAdjust="0"/>
  </p:normalViewPr>
  <p:slideViewPr>
    <p:cSldViewPr>
      <p:cViewPr varScale="1">
        <p:scale>
          <a:sx n="105" d="100"/>
          <a:sy n="105" d="100"/>
        </p:scale>
        <p:origin x="1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2.xml"/><Relationship Id="rId26" Type="http://schemas.openxmlformats.org/officeDocument/2006/relationships/slide" Target="slides/slide34.xml"/><Relationship Id="rId39" Type="http://schemas.openxmlformats.org/officeDocument/2006/relationships/slide" Target="slides/slide52.xml"/><Relationship Id="rId21" Type="http://schemas.openxmlformats.org/officeDocument/2006/relationships/slide" Target="slides/slide25.xml"/><Relationship Id="rId34" Type="http://schemas.openxmlformats.org/officeDocument/2006/relationships/slide" Target="slides/slide47.xml"/><Relationship Id="rId42" Type="http://schemas.openxmlformats.org/officeDocument/2006/relationships/slide" Target="slides/slide55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20.xml"/><Relationship Id="rId29" Type="http://schemas.openxmlformats.org/officeDocument/2006/relationships/slide" Target="slides/slide4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30.xml"/><Relationship Id="rId32" Type="http://schemas.openxmlformats.org/officeDocument/2006/relationships/slide" Target="slides/slide44.xml"/><Relationship Id="rId37" Type="http://schemas.openxmlformats.org/officeDocument/2006/relationships/slide" Target="slides/slide50.xml"/><Relationship Id="rId40" Type="http://schemas.openxmlformats.org/officeDocument/2006/relationships/slide" Target="slides/slide53.xml"/><Relationship Id="rId45" Type="http://schemas.openxmlformats.org/officeDocument/2006/relationships/slide" Target="slides/slide58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9.xml"/><Relationship Id="rId28" Type="http://schemas.openxmlformats.org/officeDocument/2006/relationships/slide" Target="slides/slide36.xml"/><Relationship Id="rId36" Type="http://schemas.openxmlformats.org/officeDocument/2006/relationships/slide" Target="slides/slide49.xml"/><Relationship Id="rId10" Type="http://schemas.openxmlformats.org/officeDocument/2006/relationships/slide" Target="slides/slide11.xml"/><Relationship Id="rId19" Type="http://schemas.openxmlformats.org/officeDocument/2006/relationships/slide" Target="slides/slide23.xml"/><Relationship Id="rId31" Type="http://schemas.openxmlformats.org/officeDocument/2006/relationships/slide" Target="slides/slide42.xml"/><Relationship Id="rId44" Type="http://schemas.openxmlformats.org/officeDocument/2006/relationships/slide" Target="slides/slide57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Relationship Id="rId22" Type="http://schemas.openxmlformats.org/officeDocument/2006/relationships/slide" Target="slides/slide28.xml"/><Relationship Id="rId27" Type="http://schemas.openxmlformats.org/officeDocument/2006/relationships/slide" Target="slides/slide35.xml"/><Relationship Id="rId30" Type="http://schemas.openxmlformats.org/officeDocument/2006/relationships/slide" Target="slides/slide41.xml"/><Relationship Id="rId35" Type="http://schemas.openxmlformats.org/officeDocument/2006/relationships/slide" Target="slides/slide48.xml"/><Relationship Id="rId43" Type="http://schemas.openxmlformats.org/officeDocument/2006/relationships/slide" Target="slides/slide56.xml"/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12" Type="http://schemas.openxmlformats.org/officeDocument/2006/relationships/slide" Target="slides/slide14.xml"/><Relationship Id="rId17" Type="http://schemas.openxmlformats.org/officeDocument/2006/relationships/slide" Target="slides/slide21.xml"/><Relationship Id="rId25" Type="http://schemas.openxmlformats.org/officeDocument/2006/relationships/slide" Target="slides/slide32.xml"/><Relationship Id="rId33" Type="http://schemas.openxmlformats.org/officeDocument/2006/relationships/slide" Target="slides/slide45.xml"/><Relationship Id="rId38" Type="http://schemas.openxmlformats.org/officeDocument/2006/relationships/slide" Target="slides/slide51.xml"/><Relationship Id="rId46" Type="http://schemas.openxmlformats.org/officeDocument/2006/relationships/slide" Target="slides/slide59.xml"/><Relationship Id="rId20" Type="http://schemas.openxmlformats.org/officeDocument/2006/relationships/slide" Target="slides/slide24.xml"/><Relationship Id="rId41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4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545215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9756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90361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67458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96006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2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6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FB2C4-E1C1-49B2-A9E1-C1AA559B4C2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39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2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68686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8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8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01918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8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398135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7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134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04359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9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34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57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4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2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942A6-7FCE-4592-9C90-E68D7640D960}" type="slidenum">
              <a:rPr lang="fr-FR"/>
              <a:pPr/>
              <a:t>44</a:t>
            </a:fld>
            <a:endParaRPr lang="fr-FR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89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624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56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8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6369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</a:endParaRPr>
          </a:p>
        </p:txBody>
      </p:sp>
      <p:sp>
        <p:nvSpPr>
          <p:cNvPr id="63693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8239A-92E6-4F89-A65A-A75F5DEAEA96}" type="slidenum">
              <a:rPr lang="en-US" smtClean="0">
                <a:latin typeface="Arial" pitchFamily="34" charset="0"/>
              </a:rPr>
              <a:pPr/>
              <a:t>48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988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35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84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86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5E956-4771-4F7D-ACEA-7BBBC4822AFE}" type="slidenum">
              <a:rPr lang="fr-FR" smtClean="0">
                <a:latin typeface="Arial" pitchFamily="34" charset="0"/>
              </a:rPr>
              <a:pPr/>
              <a:t>5</a:t>
            </a:fld>
            <a:endParaRPr lang="fr-FR">
              <a:latin typeface="Arial" pitchFamily="34" charset="0"/>
            </a:endParaRPr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/>
        </p:spPr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55032"/>
          </a:xfrm>
          <a:noFill/>
          <a:ln/>
        </p:spPr>
        <p:txBody>
          <a:bodyPr/>
          <a:lstStyle/>
          <a:p>
            <a:endParaRPr lang="fr-FR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83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29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937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57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37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97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Seq</a:t>
            </a:r>
            <a:r>
              <a:rPr lang="fr-FR" dirty="0"/>
              <a:t>: fraction</a:t>
            </a:r>
            <a:r>
              <a:rPr lang="fr-FR" baseline="0" dirty="0"/>
              <a:t> (pourcentage) de la partie séquentielle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64E5C-16A7-4B4D-A599-F97E29B99F8C}" type="slidenum">
              <a:rPr lang="fr-FR" smtClean="0">
                <a:latin typeface="Arial" pitchFamily="34" charset="0"/>
              </a:rPr>
              <a:pPr/>
              <a:t>7</a:t>
            </a:fld>
            <a:endParaRPr lang="fr-FR">
              <a:latin typeface="Arial" pitchFamily="34" charset="0"/>
            </a:endParaRPr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55032"/>
          </a:xfrm>
          <a:noFill/>
          <a:ln/>
        </p:spPr>
        <p:txBody>
          <a:bodyPr/>
          <a:lstStyle/>
          <a:p>
            <a:endParaRPr lang="fr-FR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Avec l'arrivée des clusters (ensemble de machines interconnectées pour former une seule machine)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7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6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06400" y="1298575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97400" y="1298575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075960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7544" y="6381328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36344" y="65114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1620" y="6511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to Parallelism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  <a:p>
            <a:pPr lvl="1"/>
            <a:r>
              <a:rPr lang="en-US" dirty="0"/>
              <a:t>The time needed to start a parallel operation may dominate the actual computation time</a:t>
            </a:r>
          </a:p>
          <a:p>
            <a:r>
              <a:rPr lang="en-US" dirty="0"/>
              <a:t>Interference</a:t>
            </a:r>
          </a:p>
          <a:p>
            <a:pPr lvl="1"/>
            <a:r>
              <a:rPr lang="en-US" dirty="0"/>
              <a:t>When accessing shared resources, each new process slows down the others (hot spot problem)</a:t>
            </a:r>
          </a:p>
          <a:p>
            <a:r>
              <a:rPr lang="en-US" dirty="0"/>
              <a:t>Skew</a:t>
            </a:r>
          </a:p>
          <a:p>
            <a:pPr lvl="1"/>
            <a:r>
              <a:rPr lang="en-US" dirty="0"/>
              <a:t>The response time of a set of parallel processes is the time of the slowest one</a:t>
            </a:r>
          </a:p>
          <a:p>
            <a:r>
              <a:rPr lang="en-US" dirty="0"/>
              <a:t>Parallel data management techniques intend to overcome these barriers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40F663-1106-8C4C-8895-51B97DCE3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B54B5-33C0-0140-AA5A-FDD32E4BC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0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Parallel Database Systems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Parallel Architectures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 Placement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Load Balancing and Fault-tolerance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Database Clusters</a:t>
            </a:r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dirty="0" err="1"/>
              <a:t>Parallel</a:t>
            </a:r>
            <a:r>
              <a:rPr lang="fr-FR" dirty="0"/>
              <a:t> DBMS – </a:t>
            </a:r>
            <a:r>
              <a:rPr lang="fr-FR" dirty="0" err="1"/>
              <a:t>general</a:t>
            </a:r>
            <a:r>
              <a:rPr lang="fr-FR" dirty="0"/>
              <a:t> architecture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D2525-204B-C248-AAB0-ED426F134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A5D5-130D-D647-8413-D294844B7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 7" descr="fig-8-gener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120680" cy="50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8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DBMS Functions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manager</a:t>
            </a:r>
          </a:p>
          <a:p>
            <a:pPr lvl="1"/>
            <a:r>
              <a:rPr lang="en-US" dirty="0"/>
              <a:t> Support for client interactions and user sessions</a:t>
            </a:r>
          </a:p>
          <a:p>
            <a:pPr lvl="1"/>
            <a:r>
              <a:rPr lang="en-US" dirty="0"/>
              <a:t> Load balancing</a:t>
            </a:r>
          </a:p>
          <a:p>
            <a:r>
              <a:rPr lang="en-US" dirty="0"/>
              <a:t>Query processor</a:t>
            </a:r>
          </a:p>
          <a:p>
            <a:pPr lvl="1"/>
            <a:r>
              <a:rPr lang="en-US" dirty="0"/>
              <a:t> Compilation and optimization</a:t>
            </a:r>
          </a:p>
          <a:p>
            <a:pPr lvl="1"/>
            <a:r>
              <a:rPr lang="en-US" dirty="0"/>
              <a:t> Catalog and metadata management</a:t>
            </a:r>
          </a:p>
          <a:p>
            <a:pPr lvl="1"/>
            <a:r>
              <a:rPr lang="en-US" dirty="0"/>
              <a:t> Semantic data control </a:t>
            </a:r>
          </a:p>
          <a:p>
            <a:pPr lvl="1"/>
            <a:r>
              <a:rPr lang="en-US" dirty="0"/>
              <a:t> Execution control</a:t>
            </a:r>
          </a:p>
          <a:p>
            <a:r>
              <a:rPr lang="en-US" dirty="0"/>
              <a:t>Data processor</a:t>
            </a:r>
          </a:p>
          <a:p>
            <a:pPr lvl="1"/>
            <a:r>
              <a:rPr lang="en-US" dirty="0"/>
              <a:t> Execution of DB operations</a:t>
            </a:r>
          </a:p>
          <a:p>
            <a:pPr lvl="1"/>
            <a:r>
              <a:rPr lang="en-US" dirty="0"/>
              <a:t> Transaction management</a:t>
            </a:r>
          </a:p>
          <a:p>
            <a:pPr lvl="1"/>
            <a:r>
              <a:rPr lang="en-US" dirty="0"/>
              <a:t>Data management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9543B0-A2AA-254F-976A-8C19BDB8C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AC18DB-49F2-4C42-9213-71225120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Parallel System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65000"/>
              </a:spcBef>
            </a:pPr>
            <a:r>
              <a:rPr lang="en-US" dirty="0"/>
              <a:t>Shared memory (SM)</a:t>
            </a:r>
          </a:p>
          <a:p>
            <a:pPr lvl="1">
              <a:spcBef>
                <a:spcPct val="65000"/>
              </a:spcBef>
            </a:pPr>
            <a:r>
              <a:rPr lang="en-US" dirty="0"/>
              <a:t>Uniform Memory Architecture (UMA)</a:t>
            </a:r>
          </a:p>
          <a:p>
            <a:pPr lvl="1">
              <a:spcBef>
                <a:spcPct val="65000"/>
              </a:spcBef>
            </a:pPr>
            <a:r>
              <a:rPr lang="en-US" dirty="0"/>
              <a:t>Non-Uniform Memory Architecture (NUMA)</a:t>
            </a:r>
          </a:p>
          <a:p>
            <a:pPr>
              <a:spcBef>
                <a:spcPct val="65000"/>
              </a:spcBef>
            </a:pPr>
            <a:r>
              <a:rPr lang="en-US" dirty="0"/>
              <a:t>Shared disk (SD)</a:t>
            </a:r>
          </a:p>
          <a:p>
            <a:pPr>
              <a:spcBef>
                <a:spcPct val="65000"/>
              </a:spcBef>
            </a:pPr>
            <a:r>
              <a:rPr lang="en-US" dirty="0"/>
              <a:t>Shared nothing (SN)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150AE6-15E8-1E42-AA79-D4A112D1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445AA-4766-0D4D-8435-E0684CA53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637112"/>
          </a:xfrm>
        </p:spPr>
        <p:txBody>
          <a:bodyPr/>
          <a:lstStyle/>
          <a:p>
            <a:r>
              <a:rPr lang="en-US"/>
              <a:t>Physical memory shared by all processors</a:t>
            </a:r>
          </a:p>
          <a:p>
            <a:pPr lvl="1"/>
            <a:r>
              <a:rPr lang="en-US"/>
              <a:t>Symmetric multiprocessor (SMP) or multicore processor</a:t>
            </a:r>
          </a:p>
          <a:p>
            <a:pPr lvl="1"/>
            <a:r>
              <a:rPr lang="en-US"/>
              <a:t>Constant access time</a:t>
            </a:r>
          </a:p>
          <a:p>
            <a:r>
              <a:rPr lang="en-US"/>
              <a:t>Examples</a:t>
            </a:r>
          </a:p>
          <a:p>
            <a:pPr lvl="1"/>
            <a:r>
              <a:rPr lang="en-US"/>
              <a:t>XPRS, Volcano, DBS3</a:t>
            </a:r>
          </a:p>
          <a:p>
            <a:r>
              <a:rPr lang="en-US"/>
              <a:t>Assessment</a:t>
            </a:r>
          </a:p>
          <a:p>
            <a:pPr marL="457200" lvl="1" indent="0">
              <a:buNone/>
            </a:pPr>
            <a:r>
              <a:rPr lang="en-US"/>
              <a:t> + Simplicity, load balancing, fast communication</a:t>
            </a:r>
          </a:p>
          <a:p>
            <a:pPr marL="457200" lvl="1" indent="0">
              <a:buNone/>
            </a:pPr>
            <a:r>
              <a:rPr lang="en-US"/>
              <a:t>  - Network cost, low extensibility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Valduriez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 6" descr="fig-8-SM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34" y="2420888"/>
            <a:ext cx="4225452" cy="29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3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NUMA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Shared-memory vs. distributed memory</a:t>
            </a:r>
          </a:p>
          <a:p>
            <a:pPr lvl="1"/>
            <a:r>
              <a:rPr lang="en-US" dirty="0"/>
              <a:t>Mixes two different aspects : addressing and memory</a:t>
            </a:r>
          </a:p>
          <a:p>
            <a:pPr lvl="2"/>
            <a:r>
              <a:rPr lang="en-US" dirty="0"/>
              <a:t>Addressing: single address space  </a:t>
            </a:r>
            <a:r>
              <a:rPr lang="en-US" dirty="0" err="1"/>
              <a:t>vs</a:t>
            </a:r>
            <a:r>
              <a:rPr lang="en-US" dirty="0"/>
              <a:t> multiple address spaces</a:t>
            </a:r>
          </a:p>
          <a:p>
            <a:pPr lvl="2"/>
            <a:r>
              <a:rPr lang="en-US" dirty="0"/>
              <a:t>Physical memory: central </a:t>
            </a:r>
            <a:r>
              <a:rPr lang="en-US" dirty="0" err="1"/>
              <a:t>vs</a:t>
            </a:r>
            <a:r>
              <a:rPr lang="en-US" dirty="0"/>
              <a:t> distributed</a:t>
            </a:r>
          </a:p>
          <a:p>
            <a:r>
              <a:rPr lang="en-US" dirty="0"/>
              <a:t>NUMA = single address space on distributed physical memory</a:t>
            </a:r>
          </a:p>
          <a:p>
            <a:pPr lvl="1"/>
            <a:r>
              <a:rPr lang="en-US" dirty="0"/>
              <a:t>Eases application portability</a:t>
            </a:r>
          </a:p>
          <a:p>
            <a:pPr lvl="1"/>
            <a:r>
              <a:rPr lang="en-US" dirty="0"/>
              <a:t>Extensibility</a:t>
            </a:r>
          </a:p>
          <a:p>
            <a:r>
              <a:rPr lang="en-US" dirty="0"/>
              <a:t>The most successful NUMA is Cache Coherent NUMA (CC-NUMA)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9CABFA-7F2D-3241-A79A-FE97290A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0CC46-4E42-4D4B-A516-27314BCAB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CC-NUMA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643938" cy="3400223"/>
          </a:xfrm>
        </p:spPr>
        <p:txBody>
          <a:bodyPr>
            <a:normAutofit fontScale="92500"/>
          </a:bodyPr>
          <a:lstStyle/>
          <a:p>
            <a:r>
              <a:rPr lang="en-US"/>
              <a:t>Principle</a:t>
            </a:r>
          </a:p>
          <a:p>
            <a:pPr lvl="1"/>
            <a:r>
              <a:rPr lang="en-US"/>
              <a:t>Main memory physically distributed (as in shared-nothing)</a:t>
            </a:r>
          </a:p>
          <a:p>
            <a:pPr lvl="1"/>
            <a:r>
              <a:rPr lang="en-US"/>
              <a:t>However, any processor has access to all other processors’ memories </a:t>
            </a:r>
          </a:p>
          <a:p>
            <a:r>
              <a:rPr lang="en-US"/>
              <a:t>Cache consistency</a:t>
            </a:r>
          </a:p>
          <a:p>
            <a:pPr lvl="1"/>
            <a:r>
              <a:rPr lang="en-US"/>
              <a:t>Special consistent cache interconnect</a:t>
            </a:r>
          </a:p>
          <a:p>
            <a:pPr lvl="2"/>
            <a:r>
              <a:rPr lang="en-US"/>
              <a:t>Remote memory access very efficient, only a few times (typically between 2 and 3 times) the cost of local access</a:t>
            </a:r>
          </a:p>
          <a:p>
            <a:pPr lvl="1"/>
            <a:r>
              <a:rPr lang="en-US"/>
              <a:t>Exploit Remote Direct Memory Access (RDMA)</a:t>
            </a:r>
          </a:p>
          <a:p>
            <a:pPr lvl="2"/>
            <a:r>
              <a:rPr lang="en-US"/>
              <a:t>Now provided by low latency cluster interconnects such as Infiniband and Myrinet</a:t>
            </a:r>
          </a:p>
          <a:p>
            <a:pPr lvl="2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47BBAC-4DDC-7D40-9D59-FB3A230C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E561C-B761-134E-915B-46A114161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  <p:pic>
        <p:nvPicPr>
          <p:cNvPr id="4" name="Image 3" descr="fig-8-NU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4221088"/>
            <a:ext cx="4700423" cy="20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5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traight Connector 2061"/>
          <p:cNvSpPr>
            <a:spLocks noChangeShapeType="1"/>
          </p:cNvSpPr>
          <p:nvPr/>
        </p:nvSpPr>
        <p:spPr bwMode="auto">
          <a:xfrm>
            <a:off x="7640488" y="1844824"/>
            <a:ext cx="0" cy="360040"/>
          </a:xfrm>
          <a:prstGeom prst="line">
            <a:avLst/>
          </a:prstGeom>
          <a:noFill/>
          <a:ln w="57150" cmpd="sng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59224" y="2720752"/>
            <a:ext cx="2667000" cy="2590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 DAS </a:t>
            </a:r>
            <a:r>
              <a:rPr lang="en-US" dirty="0" err="1"/>
              <a:t>vs</a:t>
            </a:r>
            <a:r>
              <a:rPr lang="en-US" dirty="0"/>
              <a:t> NAS </a:t>
            </a:r>
            <a:r>
              <a:rPr lang="en-US" dirty="0" err="1"/>
              <a:t>vs</a:t>
            </a:r>
            <a:r>
              <a:rPr lang="en-US" dirty="0"/>
              <a:t> SAN</a:t>
            </a:r>
          </a:p>
        </p:txBody>
      </p:sp>
      <p:sp>
        <p:nvSpPr>
          <p:cNvPr id="4" name="Straight Connector 2061"/>
          <p:cNvSpPr>
            <a:spLocks noChangeShapeType="1"/>
          </p:cNvSpPr>
          <p:nvPr/>
        </p:nvSpPr>
        <p:spPr bwMode="auto">
          <a:xfrm>
            <a:off x="1482824" y="1882552"/>
            <a:ext cx="0" cy="533400"/>
          </a:xfrm>
          <a:prstGeom prst="line">
            <a:avLst/>
          </a:prstGeom>
          <a:noFill/>
          <a:ln w="57150" cmpd="sng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cs typeface="+mn-cs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873224" y="3635152"/>
            <a:ext cx="1247775" cy="1123950"/>
          </a:xfrm>
          <a:prstGeom prst="flowChartMagneticDisk">
            <a:avLst/>
          </a:prstGeom>
          <a:solidFill>
            <a:srgbClr val="C3F6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Storage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63624" y="2415952"/>
            <a:ext cx="2362200" cy="762000"/>
          </a:xfrm>
          <a:prstGeom prst="rect">
            <a:avLst/>
          </a:prstGeom>
          <a:solidFill>
            <a:srgbClr val="FBFF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600"/>
              </a:spcAft>
            </a:pPr>
            <a:r>
              <a:rPr lang="en-US" sz="2000">
                <a:latin typeface="Arial"/>
                <a:cs typeface="Arial"/>
              </a:rPr>
              <a:t>File System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16024" y="1196752"/>
            <a:ext cx="1981200" cy="685800"/>
          </a:xfrm>
          <a:prstGeom prst="rect">
            <a:avLst/>
          </a:prstGeom>
          <a:solidFill>
            <a:srgbClr val="B4C9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600"/>
              </a:spcAft>
            </a:pPr>
            <a:r>
              <a:rPr lang="en-US" sz="2000">
                <a:latin typeface="Arial"/>
                <a:cs typeface="Arial"/>
              </a:rPr>
              <a:t>Application</a:t>
            </a:r>
          </a:p>
        </p:txBody>
      </p:sp>
      <p:sp>
        <p:nvSpPr>
          <p:cNvPr id="18" name="Straight Connector 2061"/>
          <p:cNvSpPr>
            <a:spLocks noChangeShapeType="1"/>
          </p:cNvSpPr>
          <p:nvPr/>
        </p:nvSpPr>
        <p:spPr bwMode="auto">
          <a:xfrm>
            <a:off x="1482824" y="3177952"/>
            <a:ext cx="0" cy="457200"/>
          </a:xfrm>
          <a:prstGeom prst="line">
            <a:avLst/>
          </a:prstGeom>
          <a:noFill/>
          <a:ln w="57150" cmpd="sng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cs typeface="+mn-cs"/>
            </a:endParaRPr>
          </a:p>
        </p:txBody>
      </p:sp>
      <p:sp>
        <p:nvSpPr>
          <p:cNvPr id="10" name="Straight Connector 2061"/>
          <p:cNvSpPr>
            <a:spLocks noChangeShapeType="1"/>
          </p:cNvSpPr>
          <p:nvPr/>
        </p:nvSpPr>
        <p:spPr bwMode="auto">
          <a:xfrm flipH="1">
            <a:off x="4530824" y="1882552"/>
            <a:ext cx="0" cy="990600"/>
          </a:xfrm>
          <a:prstGeom prst="line">
            <a:avLst/>
          </a:prstGeom>
          <a:noFill/>
          <a:ln w="57150" cmpd="sng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cs typeface="+mn-cs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921224" y="4092352"/>
            <a:ext cx="1247775" cy="1123950"/>
          </a:xfrm>
          <a:prstGeom prst="flowChartMagneticDisk">
            <a:avLst/>
          </a:prstGeom>
          <a:solidFill>
            <a:srgbClr val="C3F6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Storage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311624" y="2873152"/>
            <a:ext cx="2362200" cy="762000"/>
          </a:xfrm>
          <a:prstGeom prst="rect">
            <a:avLst/>
          </a:prstGeom>
          <a:solidFill>
            <a:srgbClr val="FBFF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600"/>
              </a:spcAft>
            </a:pPr>
            <a:r>
              <a:rPr lang="en-US" sz="2000">
                <a:latin typeface="Arial"/>
                <a:cs typeface="Arial"/>
              </a:rPr>
              <a:t>File System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464024" y="1196752"/>
            <a:ext cx="1981200" cy="685800"/>
          </a:xfrm>
          <a:prstGeom prst="rect">
            <a:avLst/>
          </a:prstGeom>
          <a:solidFill>
            <a:srgbClr val="B4C9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600"/>
              </a:spcAft>
            </a:pPr>
            <a:r>
              <a:rPr lang="en-US" sz="2000">
                <a:latin typeface="Arial"/>
                <a:cs typeface="Arial"/>
              </a:rPr>
              <a:t>Application</a:t>
            </a:r>
          </a:p>
        </p:txBody>
      </p:sp>
      <p:sp>
        <p:nvSpPr>
          <p:cNvPr id="14" name="Straight Connector 2061"/>
          <p:cNvSpPr>
            <a:spLocks noChangeShapeType="1"/>
          </p:cNvSpPr>
          <p:nvPr/>
        </p:nvSpPr>
        <p:spPr bwMode="auto">
          <a:xfrm>
            <a:off x="4530824" y="3635152"/>
            <a:ext cx="0" cy="457200"/>
          </a:xfrm>
          <a:prstGeom prst="line">
            <a:avLst/>
          </a:prstGeom>
          <a:noFill/>
          <a:ln w="57150" cmpd="sng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cs typeface="+mn-cs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7045424" y="4092352"/>
            <a:ext cx="1247775" cy="1123950"/>
          </a:xfrm>
          <a:prstGeom prst="flowChartMagneticDisk">
            <a:avLst/>
          </a:prstGeom>
          <a:solidFill>
            <a:srgbClr val="C3F6F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Storage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6588224" y="1196752"/>
            <a:ext cx="1981200" cy="685800"/>
          </a:xfrm>
          <a:prstGeom prst="rect">
            <a:avLst/>
          </a:prstGeom>
          <a:solidFill>
            <a:srgbClr val="B4C9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600"/>
              </a:spcAft>
            </a:pPr>
            <a:r>
              <a:rPr lang="en-US" sz="2000">
                <a:latin typeface="Arial"/>
                <a:cs typeface="Arial"/>
              </a:rPr>
              <a:t>Application</a:t>
            </a:r>
          </a:p>
        </p:txBody>
      </p:sp>
      <p:sp>
        <p:nvSpPr>
          <p:cNvPr id="23" name="Straight Connector 2061"/>
          <p:cNvSpPr>
            <a:spLocks noChangeShapeType="1"/>
          </p:cNvSpPr>
          <p:nvPr/>
        </p:nvSpPr>
        <p:spPr bwMode="auto">
          <a:xfrm>
            <a:off x="7640488" y="2924944"/>
            <a:ext cx="14536" cy="1167408"/>
          </a:xfrm>
          <a:prstGeom prst="line">
            <a:avLst/>
          </a:prstGeom>
          <a:noFill/>
          <a:ln w="57150" cmpd="sng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cs typeface="+mn-cs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921224" y="2339752"/>
            <a:ext cx="1233487" cy="9525"/>
          </a:xfrm>
          <a:prstGeom prst="line">
            <a:avLst/>
          </a:prstGeom>
          <a:noFill/>
          <a:ln w="101600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7045424" y="3635152"/>
            <a:ext cx="1233487" cy="9525"/>
          </a:xfrm>
          <a:prstGeom prst="line">
            <a:avLst/>
          </a:prstGeom>
          <a:noFill/>
          <a:ln w="101600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ZoneTexte 24"/>
          <p:cNvSpPr txBox="1"/>
          <p:nvPr/>
        </p:nvSpPr>
        <p:spPr>
          <a:xfrm>
            <a:off x="644624" y="3254152"/>
            <a:ext cx="726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"/>
                <a:cs typeface="Arial"/>
              </a:rPr>
              <a:t>DAS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311624" y="3711352"/>
            <a:ext cx="726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"/>
                <a:cs typeface="Arial"/>
              </a:rPr>
              <a:t>NAS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64424" y="3711352"/>
            <a:ext cx="72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/>
                <a:cs typeface="Arial"/>
              </a:rPr>
              <a:t>SAN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282" y="5517232"/>
            <a:ext cx="2232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Arial"/>
                <a:cs typeface="Arial"/>
              </a:rPr>
              <a:t>Direct Attached Storage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92016" y="5517232"/>
            <a:ext cx="2232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Arial"/>
                <a:cs typeface="Arial"/>
              </a:rPr>
              <a:t>Network Attached Storage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60368" y="5517232"/>
            <a:ext cx="2232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Arial"/>
                <a:cs typeface="Arial"/>
              </a:rPr>
              <a:t>Storage Area Network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416352" y="2204864"/>
            <a:ext cx="2362200" cy="762000"/>
          </a:xfrm>
          <a:prstGeom prst="rect">
            <a:avLst/>
          </a:prstGeom>
          <a:solidFill>
            <a:srgbClr val="FBFF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600"/>
              </a:spcAft>
            </a:pPr>
            <a:r>
              <a:rPr lang="en-US" sz="2000">
                <a:latin typeface="Arial"/>
                <a:cs typeface="Arial"/>
              </a:rPr>
              <a:t>File System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72136" y="3717032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>
                <a:latin typeface="Arial"/>
                <a:cs typeface="Arial"/>
              </a:rPr>
              <a:t>blocks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40488" y="3068960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>
                <a:latin typeface="Arial"/>
                <a:cs typeface="Arial"/>
              </a:rPr>
              <a:t>blocks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47800" y="3284984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>
                <a:latin typeface="Arial"/>
                <a:cs typeface="Arial"/>
              </a:rPr>
              <a:t>blocks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578B58-300E-A843-8CB9-FF07AB14E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90364C-8B67-DB46-BCD4-38B01BB1E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Shared-Disk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339AA9-EE49-E445-8ED2-9C8306B3C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03FE2-F073-0D44-8C28-1783692D0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600200"/>
            <a:ext cx="4474840" cy="40610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</a:pPr>
            <a:r>
              <a:rPr lang="en-US"/>
              <a:t>Shared disk, private memory</a:t>
            </a:r>
          </a:p>
          <a:p>
            <a:pPr lvl="1">
              <a:buClr>
                <a:schemeClr val="accent6">
                  <a:lumMod val="50000"/>
                </a:schemeClr>
              </a:buClr>
              <a:buSzPct val="70000"/>
            </a:pPr>
            <a:r>
              <a:rPr lang="en-US"/>
              <a:t>SAN</a:t>
            </a:r>
          </a:p>
          <a:p>
            <a:pPr lvl="1">
              <a:buClr>
                <a:schemeClr val="accent6">
                  <a:lumMod val="50000"/>
                </a:schemeClr>
              </a:buClr>
              <a:buSzPct val="70000"/>
            </a:pPr>
            <a:r>
              <a:rPr lang="en-US"/>
              <a:t>Cache coherency 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/>
              <a:t>Examples</a:t>
            </a:r>
          </a:p>
          <a:p>
            <a:pPr lvl="1">
              <a:buClr>
                <a:schemeClr val="accent6">
                  <a:lumMod val="50000"/>
                </a:schemeClr>
              </a:buClr>
              <a:buSzPct val="70000"/>
            </a:pPr>
            <a:r>
              <a:rPr lang="en-US" sz="2300"/>
              <a:t>Oracle RAC et Exadata</a:t>
            </a:r>
          </a:p>
          <a:p>
            <a:pPr lvl="1">
              <a:buClr>
                <a:schemeClr val="accent6">
                  <a:lumMod val="50000"/>
                </a:schemeClr>
              </a:buClr>
              <a:buSzPct val="70000"/>
            </a:pPr>
            <a:r>
              <a:rPr lang="en-US" sz="2300"/>
              <a:t>IBM PowerHA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/>
              <a:t>Assessment</a:t>
            </a:r>
          </a:p>
          <a:p>
            <a:pPr marL="457200" lvl="1" indent="0">
              <a:buFont typeface="Wingdings" pitchFamily="-108" charset="2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en-US"/>
              <a:t> Simplicity for admin.</a:t>
            </a:r>
          </a:p>
          <a:p>
            <a:pPr marL="457200" lvl="1" indent="0">
              <a:buFont typeface="Wingdings" pitchFamily="-108" charset="2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/>
              <a:t> Network cost (SAN), scalability</a:t>
            </a:r>
          </a:p>
        </p:txBody>
      </p:sp>
      <p:pic>
        <p:nvPicPr>
          <p:cNvPr id="4" name="Image 3" descr="fig-8-S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94" y="2276872"/>
            <a:ext cx="456364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cs typeface="Arial" panose="020B0604020202020204" pitchFamily="34" charset="0"/>
              </a:rPr>
              <a:t>Distributed and Parallel Database Design</a:t>
            </a:r>
          </a:p>
          <a:p>
            <a:r>
              <a:rPr lang="en-US" dirty="0">
                <a:cs typeface="Arial" panose="020B0604020202020204" pitchFamily="34" charset="0"/>
              </a:rPr>
              <a:t>Distributed Data Control</a:t>
            </a:r>
          </a:p>
          <a:p>
            <a:r>
              <a:rPr lang="en-US" dirty="0">
                <a:cs typeface="Arial" panose="020B0604020202020204" pitchFamily="34" charset="0"/>
              </a:rPr>
              <a:t>Distributed Query Processing</a:t>
            </a:r>
          </a:p>
          <a:p>
            <a:r>
              <a:rPr lang="en-US" dirty="0">
                <a:cs typeface="Arial" panose="020B0604020202020204" pitchFamily="34" charset="0"/>
              </a:rPr>
              <a:t>Distributed Transaction Processing</a:t>
            </a:r>
          </a:p>
          <a:p>
            <a:r>
              <a:rPr lang="en-US" dirty="0">
                <a:cs typeface="Arial" panose="020B0604020202020204" pitchFamily="34" charset="0"/>
              </a:rPr>
              <a:t>Data Replication</a:t>
            </a:r>
          </a:p>
          <a:p>
            <a:r>
              <a:rPr lang="en-US" dirty="0">
                <a:cs typeface="Arial" panose="020B0604020202020204" pitchFamily="34" charset="0"/>
              </a:rPr>
              <a:t>Database Integration – </a:t>
            </a:r>
            <a:r>
              <a:rPr lang="en-US" dirty="0" err="1">
                <a:cs typeface="Arial" panose="020B0604020202020204" pitchFamily="34" charset="0"/>
              </a:rPr>
              <a:t>Multidatabase</a:t>
            </a:r>
            <a:r>
              <a:rPr lang="en-US" dirty="0">
                <a:cs typeface="Arial" panose="020B0604020202020204" pitchFamily="34" charset="0"/>
              </a:rPr>
              <a:t> Systems</a:t>
            </a:r>
          </a:p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Parallel Database Systems</a:t>
            </a:r>
          </a:p>
          <a:p>
            <a:r>
              <a:rPr lang="en-US" dirty="0">
                <a:cs typeface="Arial" panose="020B0604020202020204" pitchFamily="34" charset="0"/>
              </a:rPr>
              <a:t>Peer-to-Peer Data Management</a:t>
            </a:r>
          </a:p>
          <a:p>
            <a:r>
              <a:rPr lang="en-US" dirty="0">
                <a:cs typeface="Arial" panose="020B0604020202020204" pitchFamily="34" charset="0"/>
              </a:rPr>
              <a:t>Big Data Processing</a:t>
            </a:r>
          </a:p>
          <a:p>
            <a:r>
              <a:rPr lang="en-US" dirty="0">
                <a:cs typeface="Arial" panose="020B0604020202020204" pitchFamily="34" charset="0"/>
              </a:rPr>
              <a:t>NoSQL, NewSQL and </a:t>
            </a:r>
            <a:r>
              <a:rPr lang="en-US" dirty="0" err="1">
                <a:cs typeface="Arial" panose="020B0604020202020204" pitchFamily="34" charset="0"/>
              </a:rPr>
              <a:t>Polystores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Shared-Nothing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56B923-A981-BB42-96C4-DF0A39EA0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B82AA-1220-D149-B561-E8F71A597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600200"/>
            <a:ext cx="4474840" cy="40610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  <a:buSzPct val="70000"/>
            </a:pPr>
            <a:r>
              <a:rPr lang="en-US"/>
              <a:t>No sharing of either disk or memory</a:t>
            </a:r>
          </a:p>
          <a:p>
            <a:pPr lvl="1">
              <a:buClr>
                <a:schemeClr val="accent6">
                  <a:lumMod val="50000"/>
                </a:schemeClr>
              </a:buClr>
              <a:buSzPct val="70000"/>
            </a:pPr>
            <a:r>
              <a:rPr lang="en-US"/>
              <a:t>Data partitioning</a:t>
            </a:r>
          </a:p>
          <a:p>
            <a:pPr>
              <a:buClr>
                <a:schemeClr val="accent6">
                  <a:lumMod val="50000"/>
                </a:schemeClr>
              </a:buClr>
              <a:buSzPct val="70000"/>
            </a:pPr>
            <a:r>
              <a:rPr lang="en-US"/>
              <a:t>Examples</a:t>
            </a:r>
          </a:p>
          <a:p>
            <a:pPr lvl="1">
              <a:buClr>
                <a:schemeClr val="accent6">
                  <a:lumMod val="50000"/>
                </a:schemeClr>
              </a:buClr>
              <a:buSzPct val="70000"/>
            </a:pPr>
            <a:r>
              <a:rPr lang="en-US" sz="1700"/>
              <a:t>DB2 DPF, SQL Server Parallel DW, Teradata, MySQLcluster</a:t>
            </a:r>
          </a:p>
          <a:p>
            <a:pPr lvl="1">
              <a:buClr>
                <a:schemeClr val="accent6">
                  <a:lumMod val="50000"/>
                </a:schemeClr>
              </a:buClr>
              <a:buSzPct val="70000"/>
            </a:pPr>
            <a:r>
              <a:rPr lang="en-US" sz="1800"/>
              <a:t>NoSQL, NewSQL</a:t>
            </a:r>
            <a:endParaRPr lang="en-US" sz="1700"/>
          </a:p>
          <a:p>
            <a:pPr>
              <a:buClr>
                <a:schemeClr val="accent6">
                  <a:lumMod val="50000"/>
                </a:schemeClr>
              </a:buClr>
              <a:buSzPct val="70000"/>
            </a:pPr>
            <a:r>
              <a:rPr lang="en-US"/>
              <a:t>Assessment</a:t>
            </a:r>
          </a:p>
          <a:p>
            <a:pPr marL="457200" lvl="1" indent="0">
              <a:buFont typeface="Wingdings" pitchFamily="-108" charset="2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en-US"/>
              <a:t> Scalability, cost/performance</a:t>
            </a:r>
          </a:p>
          <a:p>
            <a:pPr marL="457200" lvl="1" indent="0">
              <a:buFont typeface="Wingdings" pitchFamily="-108" charset="2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/>
              <a:t> Complex (distributed updates)</a:t>
            </a:r>
          </a:p>
        </p:txBody>
      </p:sp>
      <p:pic>
        <p:nvPicPr>
          <p:cNvPr id="4" name="Image 3" descr="fig-8-S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88960"/>
            <a:ext cx="4206070" cy="18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3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Parallel DBMS Techniques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placement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Parallel query processing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Parallel algorithms for relational operators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Query optimization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balancing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distributed transaction management</a:t>
            </a:r>
          </a:p>
          <a:p>
            <a:pPr lvl="2"/>
            <a:r>
              <a:rPr lang="en-US" dirty="0"/>
              <a:t>But need to scale up to many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Fault-tolerance and failover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A0236-B6AA-664D-831D-39D9E9ED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853DB-FC9B-F24F-B05A-91F0D362F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Parallel Database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Parallel Architectures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 Placement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Load Balancing and Fault-tolerance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Database Clusters</a:t>
            </a:r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Data Partitioning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Each relation is divided in </a:t>
            </a:r>
            <a:r>
              <a:rPr lang="en-US" i="1" dirty="0"/>
              <a:t>n</a:t>
            </a:r>
            <a:r>
              <a:rPr lang="en-US" dirty="0"/>
              <a:t> partitions (</a:t>
            </a:r>
            <a:r>
              <a:rPr lang="en-US" dirty="0" err="1"/>
              <a:t>subrelations</a:t>
            </a:r>
            <a:r>
              <a:rPr lang="en-US" dirty="0"/>
              <a:t>), where </a:t>
            </a:r>
            <a:r>
              <a:rPr lang="en-US" i="1" dirty="0"/>
              <a:t>n</a:t>
            </a:r>
            <a:r>
              <a:rPr lang="en-US" dirty="0"/>
              <a:t> is a function of relation size and access frequency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Horizontal partitioning (see Chapter 2)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Round-robin</a:t>
            </a:r>
            <a:endParaRPr lang="en-US" dirty="0"/>
          </a:p>
          <a:p>
            <a:pPr lvl="2"/>
            <a:r>
              <a:rPr lang="en-US" dirty="0"/>
              <a:t>Maps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element to node </a:t>
            </a:r>
            <a:r>
              <a:rPr lang="en-US" i="1" dirty="0" err="1"/>
              <a:t>i</a:t>
            </a:r>
            <a:r>
              <a:rPr lang="en-US" dirty="0"/>
              <a:t> mod </a:t>
            </a:r>
            <a:r>
              <a:rPr lang="en-US" i="1" dirty="0"/>
              <a:t>n</a:t>
            </a:r>
            <a:endParaRPr lang="en-US" dirty="0"/>
          </a:p>
          <a:p>
            <a:pPr lvl="2"/>
            <a:r>
              <a:rPr lang="en-US" dirty="0"/>
              <a:t> Simple but only exact-match queries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Hash</a:t>
            </a:r>
            <a:endParaRPr lang="en-US" dirty="0"/>
          </a:p>
          <a:p>
            <a:pPr lvl="2"/>
            <a:r>
              <a:rPr lang="en-US" dirty="0"/>
              <a:t>Only exact-match queries but small index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Range</a:t>
            </a:r>
            <a:endParaRPr lang="en-US" dirty="0"/>
          </a:p>
          <a:p>
            <a:pPr lvl="2"/>
            <a:r>
              <a:rPr lang="en-US" dirty="0"/>
              <a:t>Supports range queries but large index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A2ECC4-9B2D-5945-BACC-8C095383F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3F842-FC55-3541-B135-8B6B49780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Functions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400" y="1298575"/>
            <a:ext cx="4957688" cy="4506689"/>
          </a:xfrm>
        </p:spPr>
        <p:txBody>
          <a:bodyPr>
            <a:normAutofit/>
          </a:bodyPr>
          <a:lstStyle/>
          <a:p>
            <a:r>
              <a:rPr lang="en-US" dirty="0"/>
              <a:t>Hashing</a:t>
            </a:r>
          </a:p>
          <a:p>
            <a:pPr lvl="1"/>
            <a:r>
              <a:rPr lang="en-US" dirty="0"/>
              <a:t>(</a:t>
            </a:r>
            <a:r>
              <a:rPr lang="en-US" i="1" dirty="0" err="1"/>
              <a:t>k,v</a:t>
            </a:r>
            <a:r>
              <a:rPr lang="en-US" dirty="0"/>
              <a:t>) assigned to node </a:t>
            </a:r>
            <a:r>
              <a:rPr lang="en-US" i="1" dirty="0"/>
              <a:t>h(k)</a:t>
            </a:r>
          </a:p>
          <a:p>
            <a:pPr lvl="1"/>
            <a:r>
              <a:rPr lang="en-US" dirty="0"/>
              <a:t>Exact match queries</a:t>
            </a:r>
          </a:p>
          <a:p>
            <a:pPr lvl="1"/>
            <a:r>
              <a:rPr lang="en-US" dirty="0"/>
              <a:t>Problem with skew distribution</a:t>
            </a:r>
          </a:p>
          <a:p>
            <a:pPr lvl="1"/>
            <a:endParaRPr lang="en-US" dirty="0"/>
          </a:p>
          <a:p>
            <a:r>
              <a:rPr lang="en-US" dirty="0"/>
              <a:t>Range</a:t>
            </a:r>
          </a:p>
          <a:p>
            <a:pPr lvl="1"/>
            <a:r>
              <a:rPr lang="en-US" dirty="0"/>
              <a:t>(</a:t>
            </a:r>
            <a:r>
              <a:rPr lang="en-US" i="1" dirty="0" err="1"/>
              <a:t>k,v</a:t>
            </a:r>
            <a:r>
              <a:rPr lang="en-US" dirty="0"/>
              <a:t>) to the node that holds </a:t>
            </a:r>
            <a:r>
              <a:rPr lang="en-US" i="1" dirty="0"/>
              <a:t>k</a:t>
            </a:r>
            <a:r>
              <a:rPr lang="en-US" dirty="0"/>
              <a:t>'s interval</a:t>
            </a:r>
          </a:p>
          <a:p>
            <a:pPr lvl="1"/>
            <a:r>
              <a:rPr lang="en-US" dirty="0"/>
              <a:t>Exact match and range queries</a:t>
            </a:r>
          </a:p>
          <a:p>
            <a:pPr lvl="1"/>
            <a:r>
              <a:rPr lang="en-US" dirty="0"/>
              <a:t>Needs an index on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68286"/>
              </p:ext>
            </p:extLst>
          </p:nvPr>
        </p:nvGraphicFramePr>
        <p:xfrm>
          <a:off x="6660232" y="1052736"/>
          <a:ext cx="15841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8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8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72885"/>
              </p:ext>
            </p:extLst>
          </p:nvPr>
        </p:nvGraphicFramePr>
        <p:xfrm>
          <a:off x="6660232" y="2420888"/>
          <a:ext cx="1584175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80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0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04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80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60032"/>
              </p:ext>
            </p:extLst>
          </p:nvPr>
        </p:nvGraphicFramePr>
        <p:xfrm>
          <a:off x="6660232" y="3717032"/>
          <a:ext cx="158417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8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8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33795"/>
              </p:ext>
            </p:extLst>
          </p:nvPr>
        </p:nvGraphicFramePr>
        <p:xfrm>
          <a:off x="6660232" y="4869160"/>
          <a:ext cx="1584175" cy="117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80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0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0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04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80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lèche droite 30"/>
          <p:cNvSpPr/>
          <p:nvPr/>
        </p:nvSpPr>
        <p:spPr bwMode="auto">
          <a:xfrm>
            <a:off x="5724128" y="1844824"/>
            <a:ext cx="633046" cy="3516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96" charset="0"/>
            </a:endParaRPr>
          </a:p>
        </p:txBody>
      </p:sp>
      <p:sp>
        <p:nvSpPr>
          <p:cNvPr id="10" name="Flèche droite 30"/>
          <p:cNvSpPr/>
          <p:nvPr/>
        </p:nvSpPr>
        <p:spPr bwMode="auto">
          <a:xfrm>
            <a:off x="5724128" y="4005064"/>
            <a:ext cx="633046" cy="3516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96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29E5-28A6-D142-A5EE-3F46AD0B6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E9B4F14-64E3-F442-909D-3F8829ED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Data Partitioning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High-availability requires data replication</a:t>
            </a:r>
          </a:p>
          <a:p>
            <a:pPr lvl="1"/>
            <a:r>
              <a:rPr lang="en-US" dirty="0"/>
              <a:t>Simple solution is mirrored disks</a:t>
            </a:r>
          </a:p>
          <a:p>
            <a:pPr lvl="2"/>
            <a:r>
              <a:rPr lang="en-US" dirty="0"/>
              <a:t>Hurts load balancing when one node fails</a:t>
            </a:r>
          </a:p>
          <a:p>
            <a:pPr lvl="1"/>
            <a:r>
              <a:rPr lang="en-US" dirty="0"/>
              <a:t>More elaborate solutions achieve load balancing</a:t>
            </a:r>
          </a:p>
          <a:p>
            <a:pPr lvl="2"/>
            <a:r>
              <a:rPr lang="en-US" dirty="0"/>
              <a:t>Interleaved partitioning (Teradata)</a:t>
            </a:r>
          </a:p>
          <a:p>
            <a:pPr lvl="2"/>
            <a:r>
              <a:rPr lang="en-US" dirty="0"/>
              <a:t>Chained partitioning (Gamma)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5AC1E-2229-6B43-B843-135031819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44957-1E62-E348-98B0-5C68D56E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D560-4DC6-F04A-875D-CE642259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Interleaved Partitioning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482E77-E39B-5041-B7BA-17724C5FB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72BF2-761B-6549-AA0F-EEDB4CEAB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AB34C282-803F-3540-8126-71E69F011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826203"/>
              </p:ext>
            </p:extLst>
          </p:nvPr>
        </p:nvGraphicFramePr>
        <p:xfrm>
          <a:off x="2339752" y="1916832"/>
          <a:ext cx="3600399" cy="267754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062">
                  <a:extLst>
                    <a:ext uri="{9D8B030D-6E8A-4147-A177-3AD203B41FA5}">
                      <a16:colId xmlns:a16="http://schemas.microsoft.com/office/drawing/2014/main" val="3954327404"/>
                    </a:ext>
                  </a:extLst>
                </a:gridCol>
              </a:tblGrid>
              <a:tr h="514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Primary 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Backup copies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917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D560-4DC6-F04A-875D-CE642259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Chained Partitioning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482E77-E39B-5041-B7BA-17724C5FB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72BF2-761B-6549-AA0F-EEDB4CEAB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AB34C282-803F-3540-8126-71E69F011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449904"/>
              </p:ext>
            </p:extLst>
          </p:nvPr>
        </p:nvGraphicFramePr>
        <p:xfrm>
          <a:off x="2339752" y="1916832"/>
          <a:ext cx="3600399" cy="1878647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062">
                  <a:extLst>
                    <a:ext uri="{9D8B030D-6E8A-4147-A177-3AD203B41FA5}">
                      <a16:colId xmlns:a16="http://schemas.microsoft.com/office/drawing/2014/main" val="3954327404"/>
                    </a:ext>
                  </a:extLst>
                </a:gridCol>
              </a:tblGrid>
              <a:tr h="514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Primary 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Backup copies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R</a:t>
                      </a:r>
                      <a:r>
                        <a:rPr kumimoji="0" lang="en-US" sz="1800" b="0" i="0" u="none" strike="noStrike" kern="1200" cap="none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7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Placement Directory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330824" cy="4530725"/>
          </a:xfrm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Performs two functions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(</a:t>
            </a:r>
            <a:r>
              <a:rPr lang="en-US" dirty="0" err="1"/>
              <a:t>relname</a:t>
            </a:r>
            <a:r>
              <a:rPr lang="en-US" dirty="0"/>
              <a:t>, placement </a:t>
            </a:r>
            <a:r>
              <a:rPr lang="en-US" dirty="0" err="1"/>
              <a:t>attval</a:t>
            </a:r>
            <a:r>
              <a:rPr lang="en-US" dirty="0"/>
              <a:t>) = </a:t>
            </a:r>
            <a:r>
              <a:rPr lang="en-US" dirty="0" err="1"/>
              <a:t>lognode</a:t>
            </a:r>
            <a:r>
              <a:rPr lang="en-US" dirty="0"/>
              <a:t>-id 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 (</a:t>
            </a:r>
            <a:r>
              <a:rPr lang="en-US" dirty="0" err="1"/>
              <a:t>lognode</a:t>
            </a:r>
            <a:r>
              <a:rPr lang="en-US" dirty="0"/>
              <a:t>-id) = </a:t>
            </a:r>
            <a:r>
              <a:rPr lang="en-US" dirty="0" err="1"/>
              <a:t>phynode</a:t>
            </a:r>
            <a:r>
              <a:rPr lang="en-US" dirty="0"/>
              <a:t>-id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Global index on placement att. available at each node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In addition, each node has its local index (to access disk pages)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643807-C73C-6E45-9831-96B56BA00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9C497-2A9B-7B43-BD22-BABB355F9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A79F95-040E-2C44-9C0F-DDC38917E3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5442" y="2132856"/>
            <a:ext cx="463855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Parallel Database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Parallel Architectures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 Placement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Query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Load Balancing and Fault-tolerance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Database Clusters</a:t>
            </a:r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Parallel Database Systems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Parallel Architectures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 Placement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Query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Load Balancing and Fault-tolerance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Database Clusters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2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Join Processing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Two </a:t>
            </a:r>
            <a:r>
              <a:rPr lang="en-US" dirty="0">
                <a:solidFill>
                  <a:schemeClr val="tx2"/>
                </a:solidFill>
              </a:rPr>
              <a:t>basic algorithms for intra-operator parallelism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Parallel nested loop join: no special assumption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Parallel hash join: equijoin 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They also apply to other complex operators such as duplicate elimination, union, intersection, etc. with minor adaptation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29387C-9D57-5F4B-AD78-CF9FB95E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88E45-2CC9-AF4D-90EF-9ABAAEB6A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1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Parallel Nested Loop Join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587706-BA1F-C747-846B-574425E6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FFC63-0B64-D643-AFE4-DF41CF0CD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A7A52-6C2C-8A47-8C06-BD1F9A40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0768"/>
            <a:ext cx="6969891" cy="4229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DF602-5142-7C4A-80AF-672D54119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5491647"/>
            <a:ext cx="2637780" cy="8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Parallel Nested</a:t>
            </a:r>
            <a:r>
              <a:rPr lang="en-US" baseline="0" dirty="0"/>
              <a:t> Loop Join</a:t>
            </a:r>
            <a:r>
              <a:rPr lang="en-US" dirty="0"/>
              <a:t> - implementation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/>
              <a:t>Two nested loops</a:t>
            </a:r>
          </a:p>
          <a:p>
            <a:pPr lvl="1">
              <a:spcBef>
                <a:spcPts val="300"/>
              </a:spcBef>
            </a:pPr>
            <a:r>
              <a:rPr lang="en-US"/>
              <a:t>One relation is chosen as the inner relation (e.g. </a:t>
            </a:r>
            <a:r>
              <a:rPr lang="en-US" sz="2400">
                <a:latin typeface="Courier" pitchFamily="2" charset="0"/>
              </a:rPr>
              <a:t>R</a:t>
            </a:r>
            <a:r>
              <a:rPr lang="en-US"/>
              <a:t>), the other relation as the outer relation (e.g. </a:t>
            </a:r>
            <a:r>
              <a:rPr lang="en-US" sz="2400">
                <a:latin typeface="Courier" pitchFamily="2" charset="0"/>
              </a:rPr>
              <a:t>S</a:t>
            </a:r>
            <a:r>
              <a:rPr lang="en-US"/>
              <a:t>)</a:t>
            </a:r>
          </a:p>
          <a:p>
            <a:pPr>
              <a:spcBef>
                <a:spcPts val="300"/>
              </a:spcBef>
            </a:pPr>
            <a:r>
              <a:rPr lang="en-US"/>
              <a:t>First phase</a:t>
            </a:r>
          </a:p>
          <a:p>
            <a:pPr lvl="1">
              <a:spcBef>
                <a:spcPts val="300"/>
              </a:spcBef>
            </a:pPr>
            <a:r>
              <a:rPr lang="en-US"/>
              <a:t>Each fragment of </a:t>
            </a:r>
            <a:r>
              <a:rPr lang="en-US" sz="2400">
                <a:latin typeface="Courier" pitchFamily="2" charset="0"/>
              </a:rPr>
              <a:t>R</a:t>
            </a:r>
            <a:r>
              <a:rPr lang="en-US"/>
              <a:t> is sent and replicated at each node that contains a fragment of </a:t>
            </a:r>
            <a:r>
              <a:rPr lang="en-US" sz="2400">
                <a:latin typeface="Courier" pitchFamily="2" charset="0"/>
              </a:rPr>
              <a:t>S</a:t>
            </a:r>
            <a:r>
              <a:rPr lang="en-US"/>
              <a:t> (there are n such nodes)</a:t>
            </a:r>
          </a:p>
          <a:p>
            <a:pPr>
              <a:spcBef>
                <a:spcPts val="300"/>
              </a:spcBef>
            </a:pPr>
            <a:r>
              <a:rPr lang="en-US"/>
              <a:t>Second phase</a:t>
            </a:r>
          </a:p>
          <a:p>
            <a:pPr lvl="1">
              <a:spcBef>
                <a:spcPts val="300"/>
              </a:spcBef>
            </a:pPr>
            <a:r>
              <a:rPr lang="en-US"/>
              <a:t>Each S-node </a:t>
            </a:r>
            <a:r>
              <a:rPr lang="en-US" i="1"/>
              <a:t>j</a:t>
            </a:r>
            <a:r>
              <a:rPr lang="en-US"/>
              <a:t> receives relation </a:t>
            </a:r>
            <a:r>
              <a:rPr lang="en-US" sz="2400">
                <a:latin typeface="Courier" pitchFamily="2" charset="0"/>
              </a:rPr>
              <a:t>R</a:t>
            </a:r>
            <a:r>
              <a:rPr lang="en-US"/>
              <a:t> entirely, and locally joins </a:t>
            </a:r>
            <a:r>
              <a:rPr lang="en-US" sz="2400">
                <a:latin typeface="Courier" pitchFamily="2" charset="0"/>
              </a:rPr>
              <a:t>R</a:t>
            </a:r>
            <a:r>
              <a:rPr lang="en-US"/>
              <a:t> with its fragment of </a:t>
            </a:r>
            <a:r>
              <a:rPr lang="en-US" sz="2400">
                <a:latin typeface="Courier" pitchFamily="2" charset="0"/>
              </a:rPr>
              <a:t>S</a:t>
            </a:r>
            <a:endParaRPr lang="en-US" sz="2400"/>
          </a:p>
          <a:p>
            <a:pPr>
              <a:spcBef>
                <a:spcPts val="300"/>
              </a:spcBef>
            </a:pPr>
            <a:r>
              <a:rPr lang="en-US"/>
              <a:t>Pipelining</a:t>
            </a:r>
          </a:p>
          <a:p>
            <a:pPr lvl="1">
              <a:spcBef>
                <a:spcPts val="300"/>
              </a:spcBef>
            </a:pPr>
            <a:r>
              <a:rPr lang="en-US"/>
              <a:t>As soon as </a:t>
            </a:r>
            <a:r>
              <a:rPr lang="en-US" sz="2400">
                <a:latin typeface="Courier" pitchFamily="2" charset="0"/>
              </a:rPr>
              <a:t>R</a:t>
            </a:r>
            <a:r>
              <a:rPr lang="en-US"/>
              <a:t> tuples are received, they can be processed in pipeline by accessing the </a:t>
            </a:r>
            <a:r>
              <a:rPr lang="en-US" sz="2400">
                <a:latin typeface="Courier" pitchFamily="2" charset="0"/>
              </a:rPr>
              <a:t>S</a:t>
            </a:r>
            <a:r>
              <a:rPr lang="en-US"/>
              <a:t> tuples, e.g. through an index</a:t>
            </a:r>
          </a:p>
          <a:p>
            <a:pPr>
              <a:spcBef>
                <a:spcPts val="300"/>
              </a:spcBef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29387C-9D57-5F4B-AD78-CF9FB95E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88E45-2CC9-AF4D-90EF-9ABAAEB6A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Parallel Hash Join</a:t>
            </a:r>
            <a:endParaRPr lang="en-US" sz="3600">
              <a:solidFill>
                <a:schemeClr val="accent6">
                  <a:lumMod val="50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E8A6FA-3BB2-EF41-A580-89A6719FA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354C7-48C5-A14C-A34D-7FC16A03B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49559-A61E-5841-A51C-3C8B8C68E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1" y="1196751"/>
            <a:ext cx="7868489" cy="4255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935510-B186-7745-9088-59753713D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469" y="5417051"/>
            <a:ext cx="2641972" cy="8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Parallel Hash Join - implementation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Build phase</a:t>
            </a:r>
          </a:p>
          <a:p>
            <a:pPr lvl="1"/>
            <a:r>
              <a:rPr lang="en-US" dirty="0"/>
              <a:t>Hashes </a:t>
            </a:r>
            <a:r>
              <a:rPr lang="en-US" sz="2400" dirty="0">
                <a:latin typeface="Courier" pitchFamily="2" charset="0"/>
              </a:rPr>
              <a:t>R</a:t>
            </a:r>
            <a:r>
              <a:rPr lang="en-US" dirty="0"/>
              <a:t> used as inner relation, on the join attribute</a:t>
            </a:r>
          </a:p>
          <a:p>
            <a:pPr lvl="1"/>
            <a:r>
              <a:rPr lang="en-US" dirty="0"/>
              <a:t>Sends it to the target </a:t>
            </a:r>
            <a:r>
              <a:rPr lang="en-US" i="1" dirty="0"/>
              <a:t>p</a:t>
            </a:r>
            <a:r>
              <a:rPr lang="en-US" dirty="0"/>
              <a:t> nodes that build a hash table for the incoming tuples</a:t>
            </a:r>
          </a:p>
          <a:p>
            <a:r>
              <a:rPr lang="en-US" dirty="0"/>
              <a:t>Probe phase</a:t>
            </a:r>
          </a:p>
          <a:p>
            <a:pPr lvl="1"/>
            <a:r>
              <a:rPr lang="en-US" dirty="0"/>
              <a:t>Sends </a:t>
            </a:r>
            <a:r>
              <a:rPr lang="en-US" sz="2400" dirty="0">
                <a:latin typeface="Courier" pitchFamily="2" charset="0"/>
              </a:rPr>
              <a:t>S</a:t>
            </a:r>
            <a:r>
              <a:rPr lang="en-US" dirty="0"/>
              <a:t>, the outer relation, associatively to the target </a:t>
            </a:r>
            <a:r>
              <a:rPr lang="en-US" i="1" dirty="0"/>
              <a:t>p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Each target node probes the hash table for each incoming tuple</a:t>
            </a:r>
          </a:p>
          <a:p>
            <a:r>
              <a:rPr lang="en-US" dirty="0"/>
              <a:t>Pipelining</a:t>
            </a:r>
          </a:p>
          <a:p>
            <a:pPr lvl="1"/>
            <a:r>
              <a:rPr lang="en-US" dirty="0"/>
              <a:t>As soon as the hash tables have been built for </a:t>
            </a:r>
            <a:r>
              <a:rPr lang="en-US" sz="2400" dirty="0">
                <a:latin typeface="Courier" pitchFamily="2" charset="0"/>
              </a:rPr>
              <a:t>R</a:t>
            </a:r>
            <a:r>
              <a:rPr lang="en-US" dirty="0"/>
              <a:t>, the </a:t>
            </a:r>
            <a:r>
              <a:rPr lang="en-US" sz="2400" dirty="0">
                <a:latin typeface="Courier" pitchFamily="2" charset="0"/>
              </a:rPr>
              <a:t>S</a:t>
            </a:r>
            <a:r>
              <a:rPr lang="en-US" dirty="0"/>
              <a:t> tuples can be sent and processed in pipeline by probing the hash tables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29387C-9D57-5F4B-AD78-CF9FB95E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88E45-2CC9-AF4D-90EF-9ABAAEB6A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0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3F54E-B84E-2140-8802-919FFA03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67492-6EE4-F84D-B259-B39023845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/>
              <a:t>To exploit large main memories and multicore</a:t>
            </a:r>
          </a:p>
          <a:p>
            <a:r>
              <a:rPr lang="en-US"/>
              <a:t>Symmetric hash join</a:t>
            </a:r>
          </a:p>
          <a:p>
            <a:pPr lvl="1"/>
            <a:r>
              <a:rPr lang="en-US"/>
              <a:t>The traditional build and probe phases of the basic hash join algorithm are simply interleaved, using two hash tables</a:t>
            </a:r>
          </a:p>
          <a:p>
            <a:pPr lvl="1"/>
            <a:r>
              <a:rPr lang="en-US"/>
              <a:t>When a tuple arrives</a:t>
            </a:r>
          </a:p>
          <a:p>
            <a:pPr lvl="2"/>
            <a:r>
              <a:rPr lang="en-US"/>
              <a:t>It is used to probe the hash table corresponding to the other relation and find matching tuples</a:t>
            </a:r>
          </a:p>
          <a:p>
            <a:pPr lvl="2"/>
            <a:r>
              <a:rPr lang="en-US"/>
              <a:t>Then, it is inserted in its corresponding hash table so that tuplesof the other relation arriving later can be joined</a:t>
            </a:r>
          </a:p>
          <a:p>
            <a:r>
              <a:rPr lang="en-US"/>
              <a:t>Ripple join</a:t>
            </a:r>
          </a:p>
          <a:p>
            <a:pPr lvl="1"/>
            <a:r>
              <a:rPr lang="en-US"/>
              <a:t>Generalization of the nested loop join algorithm where the roles of inner and outer relation continually alternate during query execution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787C67-99D6-F744-8501-2BC1C45BD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44E2E2-987D-8246-A5B6-02306A7C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Parallel Query Optimization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The objective is to select the “best” parallel execution plan for a query using the following components</a:t>
            </a:r>
          </a:p>
          <a:p>
            <a:r>
              <a:rPr lang="en-US" dirty="0">
                <a:solidFill>
                  <a:schemeClr val="tx2"/>
                </a:solidFill>
              </a:rPr>
              <a:t>Search strategy</a:t>
            </a:r>
          </a:p>
          <a:p>
            <a:pPr marL="819108" lvl="1" indent="-342882"/>
            <a:r>
              <a:rPr lang="en-US" dirty="0">
                <a:solidFill>
                  <a:schemeClr val="tx2"/>
                </a:solidFill>
              </a:rPr>
              <a:t>Dynamic programming for small search space</a:t>
            </a:r>
          </a:p>
          <a:p>
            <a:pPr marL="819108" lvl="1" indent="-342882"/>
            <a:r>
              <a:rPr lang="en-US" dirty="0">
                <a:solidFill>
                  <a:schemeClr val="tx2"/>
                </a:solidFill>
              </a:rPr>
              <a:t>Randomized for large search space</a:t>
            </a:r>
          </a:p>
          <a:p>
            <a:r>
              <a:rPr lang="en-US" dirty="0">
                <a:solidFill>
                  <a:schemeClr val="tx2"/>
                </a:solidFill>
              </a:rPr>
              <a:t>Search space</a:t>
            </a:r>
          </a:p>
          <a:p>
            <a:pPr marL="819108" lvl="1" indent="-342882"/>
            <a:r>
              <a:rPr lang="en-US" dirty="0">
                <a:solidFill>
                  <a:schemeClr val="tx2"/>
                </a:solidFill>
              </a:rPr>
              <a:t>Models alternative execution plans as operator trees</a:t>
            </a:r>
          </a:p>
          <a:p>
            <a:pPr marL="819108" lvl="1" indent="-342882"/>
            <a:r>
              <a:rPr lang="en-US" dirty="0">
                <a:solidFill>
                  <a:schemeClr val="tx2"/>
                </a:solidFill>
              </a:rPr>
              <a:t>Different tree shapes</a:t>
            </a:r>
          </a:p>
          <a:p>
            <a:r>
              <a:rPr lang="en-US" dirty="0">
                <a:solidFill>
                  <a:schemeClr val="tx2"/>
                </a:solidFill>
              </a:rPr>
              <a:t>Cost  model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(abstraction of execution system)</a:t>
            </a:r>
          </a:p>
          <a:p>
            <a:pPr marL="819108" lvl="1" indent="-342882"/>
            <a:r>
              <a:rPr lang="en-US" dirty="0">
                <a:solidFill>
                  <a:schemeClr val="tx2"/>
                </a:solidFill>
              </a:rPr>
              <a:t>Physical schema info. (partitioning, indexes, etc.)</a:t>
            </a:r>
          </a:p>
          <a:p>
            <a:pPr marL="819108" lvl="1" indent="-342882"/>
            <a:r>
              <a:rPr lang="en-US" dirty="0">
                <a:solidFill>
                  <a:schemeClr val="tx2"/>
                </a:solidFill>
              </a:rPr>
              <a:t>Statistics and cost 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27F67-9622-7740-A95A-B9F4CE291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3F4A0-D9B5-2A4B-9374-47123DEA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1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Trees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552481" y="1964517"/>
            <a:ext cx="1069203" cy="3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Arial" panose="020B0604020202020204" pitchFamily="34" charset="0"/>
              </a:rPr>
              <a:t>Left-deep</a:t>
            </a:r>
            <a:endParaRPr lang="en-US" sz="1969">
              <a:latin typeface="Arial" panose="020B0604020202020204" pitchFamily="34" charset="0"/>
            </a:endParaRP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6735512" y="2026781"/>
            <a:ext cx="1242328" cy="3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Arial" panose="020B0604020202020204" pitchFamily="34" charset="0"/>
              </a:rPr>
              <a:t>Right-deep</a:t>
            </a:r>
            <a:endParaRPr lang="en-US" sz="1969">
              <a:latin typeface="Arial" panose="020B0604020202020204" pitchFamily="34" charset="0"/>
            </a:endParaRPr>
          </a:p>
        </p:txBody>
      </p:sp>
      <p:sp>
        <p:nvSpPr>
          <p:cNvPr id="73782" name="Rectangle 54"/>
          <p:cNvSpPr>
            <a:spLocks noChangeArrowheads="1"/>
          </p:cNvSpPr>
          <p:nvPr/>
        </p:nvSpPr>
        <p:spPr bwMode="auto">
          <a:xfrm>
            <a:off x="583071" y="4742852"/>
            <a:ext cx="860813" cy="3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Arial" panose="020B0604020202020204" pitchFamily="34" charset="0"/>
              </a:rPr>
              <a:t>Zig-zag</a:t>
            </a:r>
            <a:endParaRPr lang="en-US" sz="1969">
              <a:latin typeface="Arial" panose="020B0604020202020204" pitchFamily="34" charset="0"/>
            </a:endParaRPr>
          </a:p>
        </p:txBody>
      </p:sp>
      <p:sp>
        <p:nvSpPr>
          <p:cNvPr id="73783" name="Rectangle 55"/>
          <p:cNvSpPr>
            <a:spLocks noChangeArrowheads="1"/>
          </p:cNvSpPr>
          <p:nvPr/>
        </p:nvSpPr>
        <p:spPr bwMode="auto">
          <a:xfrm>
            <a:off x="6714350" y="4677269"/>
            <a:ext cx="702115" cy="3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Arial" panose="020B0604020202020204" pitchFamily="34" charset="0"/>
              </a:rPr>
              <a:t>Bushy</a:t>
            </a:r>
            <a:endParaRPr lang="en-US" sz="1969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277C9-97C9-DF4B-A4BF-5403C88BF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22BB7-7D66-6945-A5C1-6731AB73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E77D87-9528-F748-ACC3-C7D81991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04" y="1229560"/>
            <a:ext cx="1360276" cy="21712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4CCAF8-4510-6442-9EB5-E82A47A72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097" y="1341688"/>
            <a:ext cx="1277951" cy="20398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A12D8A0-9FAC-DF4A-B864-595208E0F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50" y="3784790"/>
            <a:ext cx="1227733" cy="231595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C6C823D-ABD3-DA46-9401-8A3794051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1775" y="4193296"/>
            <a:ext cx="1723781" cy="14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0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Hash-Join Trees with Different Scheduling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2A48-1DB5-9945-8652-172C4556F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28B8-2F67-0841-99E1-DFC9350B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D21BB4-1E11-6B45-9B67-A8697DC2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90433"/>
            <a:ext cx="2781252" cy="32771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A85E462-71AD-BE48-B03E-EAEA496EF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806495"/>
            <a:ext cx="2781252" cy="3277134"/>
          </a:xfrm>
          <a:prstGeom prst="rect">
            <a:avLst/>
          </a:prstGeom>
        </p:spPr>
      </p:pic>
      <p:sp>
        <p:nvSpPr>
          <p:cNvPr id="66" name="Rectangle 13">
            <a:extLst>
              <a:ext uri="{FF2B5EF4-FFF2-40B4-BE49-F238E27FC236}">
                <a16:creationId xmlns:a16="http://schemas.microsoft.com/office/drawing/2014/main" id="{228DC02C-51B5-7946-9F0E-AE605C0E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5276686"/>
            <a:ext cx="1267976" cy="3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FR" sz="1969" dirty="0">
                <a:solidFill>
                  <a:srgbClr val="000000"/>
                </a:solidFill>
                <a:latin typeface="Arial" panose="020B0604020202020204" pitchFamily="34" charset="0"/>
              </a:rPr>
              <a:t>No pipeline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F690F1F7-51BA-9848-9A11-D3377FAE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926" y="5263305"/>
            <a:ext cx="3625095" cy="3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FR" sz="1969" dirty="0">
                <a:solidFill>
                  <a:srgbClr val="000000"/>
                </a:solidFill>
                <a:latin typeface="Arial" panose="020B0604020202020204" pitchFamily="34" charset="0"/>
              </a:rPr>
              <a:t>Pipeline of </a:t>
            </a:r>
            <a:r>
              <a:rPr lang="fr-FR" sz="1969" dirty="0">
                <a:solidFill>
                  <a:srgbClr val="000000"/>
                </a:solidFill>
                <a:latin typeface="Courier" pitchFamily="2" charset="0"/>
              </a:rPr>
              <a:t>R</a:t>
            </a:r>
            <a:r>
              <a:rPr lang="fr-FR" sz="1969" baseline="-25000" dirty="0">
                <a:solidFill>
                  <a:srgbClr val="000000"/>
                </a:solidFill>
                <a:latin typeface="Courier" pitchFamily="2" charset="0"/>
              </a:rPr>
              <a:t>2</a:t>
            </a:r>
            <a:r>
              <a:rPr lang="fr-FR" sz="1969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fr-FR" sz="1969" dirty="0">
                <a:solidFill>
                  <a:srgbClr val="000000"/>
                </a:solidFill>
                <a:latin typeface="Courier" pitchFamily="2" charset="0"/>
              </a:rPr>
              <a:t>Temp</a:t>
            </a:r>
            <a:r>
              <a:rPr lang="fr-FR" sz="1969" baseline="-25000" dirty="0">
                <a:solidFill>
                  <a:srgbClr val="000000"/>
                </a:solidFill>
                <a:latin typeface="Courier" pitchFamily="2" charset="0"/>
              </a:rPr>
              <a:t>1</a:t>
            </a:r>
            <a:r>
              <a:rPr lang="fr-FR" sz="1969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fr-FR" sz="1969" dirty="0">
                <a:solidFill>
                  <a:srgbClr val="000000"/>
                </a:solidFill>
                <a:latin typeface="Courier" pitchFamily="2" charset="0"/>
              </a:rPr>
              <a:t>Temp</a:t>
            </a:r>
            <a:r>
              <a:rPr lang="fr-FR" sz="1969" baseline="-25000" dirty="0">
                <a:solidFill>
                  <a:srgbClr val="000000"/>
                </a:solidFill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5757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8D43-A226-9F42-A6EE-10789C66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Tree with Exchange Operator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8F98B6-C19C-5145-A4E3-C63ED0DAE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E8456-35D0-CB42-9508-70C5ACDC1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77F24B-3C53-4E43-AD8E-EE7B00BD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4" y="2147592"/>
            <a:ext cx="1845292" cy="2198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D4C705-8447-DC49-A6B6-41395A073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772816"/>
            <a:ext cx="6199961" cy="3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E4CA6-F2BE-0344-9CCD-3FC0D262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Parallel Systems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58BD4-B75D-E949-8F83-03DE4A47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using parallelism </a:t>
            </a:r>
          </a:p>
          <a:p>
            <a:pPr lvl="1"/>
            <a:r>
              <a:rPr lang="en-US" dirty="0"/>
              <a:t>High throughput for OLTP  loads</a:t>
            </a:r>
          </a:p>
          <a:p>
            <a:pPr lvl="2"/>
            <a:r>
              <a:rPr lang="en-US" dirty="0"/>
              <a:t>Lots of short transactions, which update a few data</a:t>
            </a:r>
          </a:p>
          <a:p>
            <a:pPr lvl="1"/>
            <a:r>
              <a:rPr lang="en-US" dirty="0"/>
              <a:t>Low response time for OLAP queries</a:t>
            </a:r>
          </a:p>
          <a:p>
            <a:pPr lvl="1"/>
            <a:r>
              <a:rPr lang="en-US" dirty="0"/>
              <a:t>Large queries, which read lots of data</a:t>
            </a:r>
          </a:p>
          <a:p>
            <a:r>
              <a:rPr lang="en-US" dirty="0"/>
              <a:t>High availability and reliability through data replication and failover</a:t>
            </a:r>
          </a:p>
          <a:p>
            <a:r>
              <a:rPr lang="en-US" dirty="0"/>
              <a:t>Extensibility and scalability by adding </a:t>
            </a:r>
            <a:r>
              <a:rPr lang="en-US" dirty="0" err="1"/>
              <a:t>ressources</a:t>
            </a:r>
            <a:endParaRPr lang="en-US" dirty="0"/>
          </a:p>
          <a:p>
            <a:pPr lvl="1"/>
            <a:r>
              <a:rPr lang="en-US" dirty="0"/>
              <a:t>Processors, memory, disk, network</a:t>
            </a:r>
          </a:p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12D839-8374-C345-AA1E-EF7BCC0D8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0BD1BB-FB25-D84A-AB0A-061FD8E57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86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97363-61CD-A14A-954E-061655C2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9F8DCC5-1821-8B4C-808B-E3971B38B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530725"/>
              </a:xfrm>
            </p:spPr>
            <p:txBody>
              <a:bodyPr/>
              <a:lstStyle/>
              <a:p>
                <a:r>
                  <a:rPr lang="en-US" dirty="0"/>
                  <a:t>Total time</a:t>
                </a:r>
              </a:p>
              <a:p>
                <a:pPr lvl="1"/>
                <a:r>
                  <a:rPr lang="en-US" dirty="0"/>
                  <a:t>Similar to distributed query optimization</a:t>
                </a:r>
              </a:p>
              <a:p>
                <a:pPr lvl="1"/>
                <a:r>
                  <a:rPr lang="en-US" dirty="0"/>
                  <a:t>Adds all CPU, I/O and com. Costs</a:t>
                </a:r>
              </a:p>
              <a:p>
                <a:r>
                  <a:rPr lang="en-US" dirty="0"/>
                  <a:t>Response time</a:t>
                </a:r>
              </a:p>
              <a:p>
                <a:pPr lvl="1"/>
                <a:r>
                  <a:rPr lang="en-US" dirty="0"/>
                  <a:t>More involved as it must take into account pipelining</a:t>
                </a:r>
              </a:p>
              <a:p>
                <a:pPr lvl="1"/>
                <a:r>
                  <a:rPr lang="en-US" dirty="0"/>
                  <a:t>Schedule plan </a:t>
                </a:r>
                <a:r>
                  <a:rPr lang="en-US" i="1" dirty="0"/>
                  <a:t>p</a:t>
                </a:r>
                <a:r>
                  <a:rPr lang="en-US" dirty="0"/>
                  <a:t> in phases </a:t>
                </a:r>
                <a:r>
                  <a:rPr lang="en-US" i="1" dirty="0" err="1"/>
                  <a:t>ph</a:t>
                </a:r>
                <a:endParaRPr lang="en-US" i="1" dirty="0"/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𝑟𝑒𝑠𝑡𝑇𝑖𝑚𝑒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𝑂𝑝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𝑝h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𝑟𝑒𝑠𝑝𝑇𝑖𝑚𝑒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𝑂𝑝</m:t>
                                      </m:r>
                                    </m:e>
                                  </m:d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𝑝𝑖𝑝𝑒𝐷𝑒𝑙𝑎𝑦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𝑂𝑝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i="1" dirty="0"/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𝑠𝑡𝑜𝑟𝑒𝐷𝑒𝑙𝑎𝑦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 marL="857250" lvl="2" indent="0">
                  <a:buNone/>
                </a:pPr>
                <a:r>
                  <a:rPr lang="en-US" dirty="0"/>
                  <a:t>where</a:t>
                </a:r>
              </a:p>
              <a:p>
                <a:pPr lvl="2" indent="-285750"/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𝑝𝑖𝑝𝑒𝐷𝑒𝑙𝑎𝑦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𝑂𝑝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time necessary for the operator </a:t>
                </a:r>
                <a:r>
                  <a:rPr lang="en-US" i="1" dirty="0"/>
                  <a:t>Op</a:t>
                </a:r>
                <a:r>
                  <a:rPr lang="en-US" dirty="0"/>
                  <a:t> to deliver the first result tuples</a:t>
                </a:r>
              </a:p>
              <a:p>
                <a:pPr lvl="2" indent="-285750"/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𝑠𝑡𝑜𝑟𝑒𝐷𝑒𝑙𝑎𝑦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𝑝h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time necessary to store the result of phase </a:t>
                </a:r>
                <a:r>
                  <a:rPr lang="en-US" i="1" dirty="0" err="1"/>
                  <a:t>ph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9F8DCC5-1821-8B4C-808B-E3971B38B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530725"/>
              </a:xfrm>
              <a:blipFill>
                <a:blip r:embed="rId3"/>
                <a:stretch>
                  <a:fillRect l="-463" t="-1120" r="-309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499DC4-D37C-A74D-89A7-F70960451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5B65B2-1D36-6947-9DDE-885898D59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9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Parallel Database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Parallel Architectures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 Placement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Load Balancing and Fault-tolerance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Database Clusters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arise for intra-operator parallelism with </a:t>
            </a:r>
            <a:r>
              <a:rPr lang="en-US" i="1" dirty="0"/>
              <a:t>skewed</a:t>
            </a:r>
            <a:r>
              <a:rPr lang="en-US" dirty="0"/>
              <a:t> data distributions</a:t>
            </a:r>
          </a:p>
          <a:p>
            <a:pPr lvl="1"/>
            <a:r>
              <a:rPr lang="en-US" dirty="0"/>
              <a:t>Attribute data skew (AVS)</a:t>
            </a:r>
          </a:p>
          <a:p>
            <a:pPr lvl="1"/>
            <a:r>
              <a:rPr lang="en-US" dirty="0"/>
              <a:t>Tuple placement skew (TPS)</a:t>
            </a:r>
          </a:p>
          <a:p>
            <a:pPr lvl="1"/>
            <a:r>
              <a:rPr lang="en-US" dirty="0"/>
              <a:t>Selectivity skew (SS)</a:t>
            </a:r>
          </a:p>
          <a:p>
            <a:pPr lvl="1"/>
            <a:r>
              <a:rPr lang="en-US" dirty="0"/>
              <a:t>Redistribution skew (RS)</a:t>
            </a:r>
          </a:p>
          <a:p>
            <a:pPr lvl="1"/>
            <a:r>
              <a:rPr lang="en-US" dirty="0"/>
              <a:t>Join product skew (JPS)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Sophisticated parallel algorithms that deal with skew</a:t>
            </a:r>
          </a:p>
          <a:p>
            <a:pPr lvl="1"/>
            <a:r>
              <a:rPr lang="en-US" dirty="0"/>
              <a:t>Dynamic processor allocation (at execution time)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4E3E32-4B81-CD43-B46C-331033234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BC054-4D59-D74D-98F3-A1A42EE29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2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Skew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E277146-8F35-2F44-AE7B-B161E5FE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444575-FCD1-9A4C-9554-39F64BFE3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039D8BD-318C-4C47-9AA4-3088A25FF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79090"/>
            <a:ext cx="5256584" cy="47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241102" y="1750219"/>
            <a:ext cx="4892870" cy="475952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Choose the node to execute  </a:t>
            </a:r>
            <a:r>
              <a:rPr lang="en-US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round robin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least loaded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Need to get load information</a:t>
            </a:r>
          </a:p>
          <a:p>
            <a:pPr>
              <a:lnSpc>
                <a:spcPct val="80000"/>
              </a:lnSpc>
            </a:pPr>
            <a:r>
              <a:rPr lang="en-US" dirty="0"/>
              <a:t>Failover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 case a node N fails, N’s queries are taken over by another node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Requires a copy of N’s data or SD</a:t>
            </a:r>
          </a:p>
          <a:p>
            <a:pPr>
              <a:lnSpc>
                <a:spcPct val="80000"/>
              </a:lnSpc>
            </a:pPr>
            <a:r>
              <a:rPr lang="en-US" dirty="0"/>
              <a:t>In case of interference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Data of an overloaded node are replicated to another node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819204" name="Rectangle 4"/>
          <p:cNvSpPr>
            <a:spLocks noChangeArrowheads="1"/>
          </p:cNvSpPr>
          <p:nvPr/>
        </p:nvSpPr>
        <p:spPr bwMode="auto">
          <a:xfrm>
            <a:off x="5275263" y="4876801"/>
            <a:ext cx="77311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pPr algn="ctr"/>
            <a:r>
              <a:rPr lang="en-US" sz="1969" i="1">
                <a:solidFill>
                  <a:schemeClr val="tx2"/>
                </a:solidFill>
                <a:latin typeface="Arial" pitchFamily="34" charset="0"/>
              </a:rPr>
              <a:t>Q</a:t>
            </a:r>
            <a:r>
              <a:rPr lang="en-US" sz="1969" baseline="-25000">
                <a:solidFill>
                  <a:schemeClr val="tx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19205" name="AutoShape 5"/>
          <p:cNvSpPr>
            <a:spLocks noChangeArrowheads="1"/>
          </p:cNvSpPr>
          <p:nvPr/>
        </p:nvSpPr>
        <p:spPr bwMode="auto">
          <a:xfrm>
            <a:off x="5275263" y="5410200"/>
            <a:ext cx="773112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06" name="Rectangle 6"/>
          <p:cNvSpPr>
            <a:spLocks noChangeArrowheads="1"/>
          </p:cNvSpPr>
          <p:nvPr/>
        </p:nvSpPr>
        <p:spPr bwMode="auto">
          <a:xfrm>
            <a:off x="6189663" y="4876801"/>
            <a:ext cx="77311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pPr algn="ctr"/>
            <a:r>
              <a:rPr lang="en-US" sz="1969" i="1">
                <a:solidFill>
                  <a:schemeClr val="tx2"/>
                </a:solidFill>
                <a:latin typeface="Arial" pitchFamily="34" charset="0"/>
              </a:rPr>
              <a:t>Q</a:t>
            </a:r>
            <a:r>
              <a:rPr lang="en-US" sz="1969" baseline="-25000">
                <a:solidFill>
                  <a:schemeClr val="tx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19207" name="AutoShape 7"/>
          <p:cNvSpPr>
            <a:spLocks noChangeArrowheads="1"/>
          </p:cNvSpPr>
          <p:nvPr/>
        </p:nvSpPr>
        <p:spPr bwMode="auto">
          <a:xfrm>
            <a:off x="6189663" y="5410200"/>
            <a:ext cx="773112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08" name="Line 8"/>
          <p:cNvSpPr>
            <a:spLocks noChangeShapeType="1"/>
          </p:cNvSpPr>
          <p:nvPr/>
        </p:nvSpPr>
        <p:spPr bwMode="auto">
          <a:xfrm flipH="1">
            <a:off x="5697538" y="4114800"/>
            <a:ext cx="633412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09" name="Line 9"/>
          <p:cNvSpPr>
            <a:spLocks noChangeShapeType="1"/>
          </p:cNvSpPr>
          <p:nvPr/>
        </p:nvSpPr>
        <p:spPr bwMode="auto">
          <a:xfrm>
            <a:off x="7245350" y="4114800"/>
            <a:ext cx="21113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10" name="Rectangle 10"/>
          <p:cNvSpPr>
            <a:spLocks noChangeArrowheads="1"/>
          </p:cNvSpPr>
          <p:nvPr/>
        </p:nvSpPr>
        <p:spPr bwMode="auto">
          <a:xfrm>
            <a:off x="6119813" y="3352800"/>
            <a:ext cx="1757362" cy="762000"/>
          </a:xfrm>
          <a:prstGeom prst="rect">
            <a:avLst/>
          </a:prstGeom>
          <a:solidFill>
            <a:srgbClr val="FDC3F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pPr algn="ctr"/>
            <a:r>
              <a:rPr lang="en-US" sz="1969">
                <a:solidFill>
                  <a:schemeClr val="tx2"/>
                </a:solidFill>
                <a:latin typeface="Arial" pitchFamily="34" charset="0"/>
              </a:rPr>
              <a:t>Load balancing</a:t>
            </a:r>
          </a:p>
        </p:txBody>
      </p:sp>
      <p:sp>
        <p:nvSpPr>
          <p:cNvPr id="819211" name="Rectangle 11"/>
          <p:cNvSpPr>
            <a:spLocks noChangeArrowheads="1"/>
          </p:cNvSpPr>
          <p:nvPr/>
        </p:nvSpPr>
        <p:spPr bwMode="auto">
          <a:xfrm>
            <a:off x="7104063" y="4876801"/>
            <a:ext cx="77311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pPr algn="ctr"/>
            <a:r>
              <a:rPr lang="en-US" sz="1969" i="1">
                <a:solidFill>
                  <a:schemeClr val="tx2"/>
                </a:solidFill>
                <a:latin typeface="Arial" pitchFamily="34" charset="0"/>
              </a:rPr>
              <a:t>Q</a:t>
            </a:r>
            <a:r>
              <a:rPr lang="en-US" sz="1969" baseline="-25000">
                <a:solidFill>
                  <a:schemeClr val="tx2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19212" name="AutoShape 12"/>
          <p:cNvSpPr>
            <a:spLocks noChangeArrowheads="1"/>
          </p:cNvSpPr>
          <p:nvPr/>
        </p:nvSpPr>
        <p:spPr bwMode="auto">
          <a:xfrm>
            <a:off x="7104063" y="5410200"/>
            <a:ext cx="773112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13" name="Rectangle 13"/>
          <p:cNvSpPr>
            <a:spLocks noChangeArrowheads="1"/>
          </p:cNvSpPr>
          <p:nvPr/>
        </p:nvSpPr>
        <p:spPr bwMode="auto">
          <a:xfrm>
            <a:off x="8018463" y="4876801"/>
            <a:ext cx="77311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pPr algn="ctr"/>
            <a:r>
              <a:rPr lang="en-US" sz="1969" i="1">
                <a:solidFill>
                  <a:schemeClr val="tx2"/>
                </a:solidFill>
                <a:latin typeface="Arial" pitchFamily="34" charset="0"/>
              </a:rPr>
              <a:t>Q</a:t>
            </a:r>
            <a:r>
              <a:rPr lang="en-US" sz="1969" baseline="-25000">
                <a:solidFill>
                  <a:schemeClr val="tx2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19214" name="AutoShape 14"/>
          <p:cNvSpPr>
            <a:spLocks noChangeArrowheads="1"/>
          </p:cNvSpPr>
          <p:nvPr/>
        </p:nvSpPr>
        <p:spPr bwMode="auto">
          <a:xfrm>
            <a:off x="8018463" y="5410200"/>
            <a:ext cx="773112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19215" name="Text Box 15"/>
          <p:cNvSpPr txBox="1">
            <a:spLocks noChangeArrowheads="1"/>
          </p:cNvSpPr>
          <p:nvPr/>
        </p:nvSpPr>
        <p:spPr bwMode="auto">
          <a:xfrm>
            <a:off x="6621037" y="1524001"/>
            <a:ext cx="563562" cy="13044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spAutoFit/>
          </a:bodyPr>
          <a:lstStyle/>
          <a:p>
            <a:r>
              <a:rPr lang="en-US" sz="1969" i="1" dirty="0">
                <a:solidFill>
                  <a:schemeClr val="tx2"/>
                </a:solidFill>
                <a:latin typeface="Arial" pitchFamily="34" charset="0"/>
              </a:rPr>
              <a:t>Q</a:t>
            </a:r>
            <a:r>
              <a:rPr lang="en-US" sz="1969" baseline="-25000" dirty="0">
                <a:solidFill>
                  <a:schemeClr val="tx2"/>
                </a:solidFill>
                <a:latin typeface="Arial" pitchFamily="34" charset="0"/>
              </a:rPr>
              <a:t>4</a:t>
            </a:r>
          </a:p>
          <a:p>
            <a:r>
              <a:rPr lang="en-US" sz="1969" i="1" dirty="0">
                <a:solidFill>
                  <a:schemeClr val="tx2"/>
                </a:solidFill>
                <a:latin typeface="Arial" pitchFamily="34" charset="0"/>
              </a:rPr>
              <a:t>Q</a:t>
            </a:r>
            <a:r>
              <a:rPr lang="en-US" sz="1969" baseline="-25000" dirty="0">
                <a:solidFill>
                  <a:schemeClr val="tx2"/>
                </a:solidFill>
                <a:latin typeface="Arial" pitchFamily="34" charset="0"/>
              </a:rPr>
              <a:t>3</a:t>
            </a:r>
          </a:p>
          <a:p>
            <a:r>
              <a:rPr lang="en-US" sz="1969" i="1" dirty="0">
                <a:solidFill>
                  <a:schemeClr val="tx2"/>
                </a:solidFill>
                <a:latin typeface="Arial" pitchFamily="34" charset="0"/>
              </a:rPr>
              <a:t>Q</a:t>
            </a:r>
            <a:r>
              <a:rPr lang="en-US" sz="1969" baseline="-25000" dirty="0">
                <a:solidFill>
                  <a:schemeClr val="tx2"/>
                </a:solidFill>
                <a:latin typeface="Arial" pitchFamily="34" charset="0"/>
              </a:rPr>
              <a:t>2</a:t>
            </a:r>
          </a:p>
          <a:p>
            <a:r>
              <a:rPr lang="en-US" sz="1969" i="1" dirty="0">
                <a:solidFill>
                  <a:schemeClr val="tx2"/>
                </a:solidFill>
                <a:latin typeface="Arial" pitchFamily="34" charset="0"/>
              </a:rPr>
              <a:t>Q</a:t>
            </a:r>
            <a:r>
              <a:rPr lang="en-US" sz="1969" baseline="-25000" dirty="0">
                <a:solidFill>
                  <a:schemeClr val="tx2"/>
                </a:solidFill>
                <a:latin typeface="Arial" pitchFamily="34" charset="0"/>
              </a:rPr>
              <a:t>1</a:t>
            </a:r>
            <a:endParaRPr lang="en-US" sz="1969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819216" name="Line 16"/>
          <p:cNvSpPr>
            <a:spLocks noChangeShapeType="1"/>
          </p:cNvSpPr>
          <p:nvPr/>
        </p:nvSpPr>
        <p:spPr bwMode="auto">
          <a:xfrm>
            <a:off x="6681788" y="1676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439" tIns="45719" rIns="91439" bIns="45719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17" name="Line 17"/>
          <p:cNvSpPr>
            <a:spLocks noChangeShapeType="1"/>
          </p:cNvSpPr>
          <p:nvPr/>
        </p:nvSpPr>
        <p:spPr bwMode="auto">
          <a:xfrm>
            <a:off x="6681789" y="2819400"/>
            <a:ext cx="42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439" tIns="45719" rIns="91439" bIns="45719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18" name="Line 18"/>
          <p:cNvSpPr>
            <a:spLocks noChangeShapeType="1"/>
          </p:cNvSpPr>
          <p:nvPr/>
        </p:nvSpPr>
        <p:spPr bwMode="auto">
          <a:xfrm>
            <a:off x="7104063" y="1676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439" tIns="45719" rIns="91439" bIns="45719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19" name="Line 19"/>
          <p:cNvSpPr>
            <a:spLocks noChangeShapeType="1"/>
          </p:cNvSpPr>
          <p:nvPr/>
        </p:nvSpPr>
        <p:spPr bwMode="auto">
          <a:xfrm>
            <a:off x="6892925" y="2895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20" name="Line 20"/>
          <p:cNvSpPr>
            <a:spLocks noChangeShapeType="1"/>
          </p:cNvSpPr>
          <p:nvPr/>
        </p:nvSpPr>
        <p:spPr bwMode="auto">
          <a:xfrm>
            <a:off x="7667626" y="4114800"/>
            <a:ext cx="703263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221" name="Line 21"/>
          <p:cNvSpPr>
            <a:spLocks noChangeShapeType="1"/>
          </p:cNvSpPr>
          <p:nvPr/>
        </p:nvSpPr>
        <p:spPr bwMode="auto">
          <a:xfrm flipH="1">
            <a:off x="6542089" y="4114800"/>
            <a:ext cx="280987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/>
          <a:lstStyle/>
          <a:p>
            <a:endParaRPr lang="en-US" sz="1687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8CB82C-0F6A-D742-8A99-14A6E1944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1B9A1-41F1-1245-B464-EF1616089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5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85C6-7BE6-4F4F-BFF5-71E4A9B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Processing (DP) Execution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84CB1D-780A-8440-9AE5-49D9D42D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78" y="1772816"/>
            <a:ext cx="8229600" cy="4061048"/>
          </a:xfrm>
        </p:spPr>
        <p:txBody>
          <a:bodyPr/>
          <a:lstStyle/>
          <a:p>
            <a:r>
              <a:rPr lang="en-US"/>
              <a:t>A query is decomposed into selfcontained units of sequential processing, each of which can be carried out by any processor</a:t>
            </a:r>
          </a:p>
          <a:p>
            <a:r>
              <a:rPr lang="en-US"/>
              <a:t>Intuitively, a processor can migrate horizontally (intraoperator parallelism) and vertically (interoperator parallelism) along the query operators</a:t>
            </a:r>
          </a:p>
          <a:p>
            <a:r>
              <a:rPr lang="en-US"/>
              <a:t>The parallel execution plan as produced by the optimizer includes operator scheduling constraints that express a partial order among the operators of the query</a:t>
            </a:r>
          </a:p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5BAD95-CFA0-7B4D-8B10-40E0F7A91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95550-7091-B947-9E0B-05985201C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7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01AEC-63F8-8E42-8275-0B9BE40B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</a:t>
            </a:r>
            <a:r>
              <a:rPr lang="en-US" baseline="0" dirty="0"/>
              <a:t> Example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5BD7F1A-699F-7744-98F8-4645EFC3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874" y="2069829"/>
            <a:ext cx="2347934" cy="2041682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88E565-2421-504F-B6F2-ED57FD1A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3A474E-1B4A-C549-B754-AF48D9252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C7535C6-CB7D-234C-8F47-6C95A1D6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559310"/>
            <a:ext cx="5156246" cy="2793823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FE7B7301-97F1-2F4D-BB05-CF7AF60D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815401"/>
            <a:ext cx="4032448" cy="3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r>
              <a:rPr lang="fr-FR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Join</a:t>
            </a:r>
            <a:r>
              <a:rPr lang="fr-FR" sz="1969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  <a:r>
              <a:rPr lang="fr-FR" sz="1969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fr-FR" sz="1969" dirty="0">
                <a:solidFill>
                  <a:srgbClr val="000000"/>
                </a:solidFill>
                <a:latin typeface="Arial" panose="020B0604020202020204" pitchFamily="34" charset="0"/>
              </a:rPr>
              <a:t> 4 </a:t>
            </a:r>
            <a:r>
              <a:rPr lang="fr-FR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pipelined</a:t>
            </a:r>
            <a:r>
              <a:rPr lang="fr-FR" sz="1969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chains</a:t>
            </a:r>
            <a:endParaRPr lang="fr-FR" sz="1969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70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C5D08-B93B-2248-8440-F6A1BB4F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Example – snapshot of execution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960F50-2D9E-4846-B582-25A872284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F850FC-5138-2743-BC34-30C288D36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F25C06-711D-D842-85CD-75A24E60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23" y="1417638"/>
            <a:ext cx="6146553" cy="43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80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and Failover</a:t>
            </a:r>
          </a:p>
        </p:txBody>
      </p:sp>
      <p:sp>
        <p:nvSpPr>
          <p:cNvPr id="259075" name="Espace réservé du contenu 3"/>
          <p:cNvSpPr>
            <a:spLocks noGrp="1"/>
          </p:cNvSpPr>
          <p:nvPr>
            <p:ph sz="half" idx="2"/>
          </p:nvPr>
        </p:nvSpPr>
        <p:spPr>
          <a:xfrm>
            <a:off x="395536" y="1340769"/>
            <a:ext cx="4824536" cy="4968552"/>
          </a:xfrm>
        </p:spPr>
        <p:txBody>
          <a:bodyPr/>
          <a:lstStyle/>
          <a:p>
            <a:r>
              <a:rPr lang="en-US" dirty="0"/>
              <a:t>Replication</a:t>
            </a:r>
          </a:p>
          <a:p>
            <a:pPr lvl="1"/>
            <a:r>
              <a:rPr lang="en-US" dirty="0"/>
              <a:t>The basis for fault-tolerance and availability</a:t>
            </a:r>
          </a:p>
          <a:p>
            <a:r>
              <a:rPr lang="en-US" dirty="0"/>
              <a:t>Failover</a:t>
            </a:r>
          </a:p>
          <a:p>
            <a:pPr lvl="1"/>
            <a:r>
              <a:rPr lang="en-US" dirty="0"/>
              <a:t>On a node failure, another node detects and recovers the node’s tasks</a:t>
            </a:r>
          </a:p>
          <a:p>
            <a:pPr marL="457200" lvl="1" indent="0">
              <a:buNone/>
            </a:pPr>
            <a:r>
              <a:rPr lang="en-US" dirty="0"/>
              <a:t>=&gt;</a:t>
            </a:r>
          </a:p>
          <a:p>
            <a:pPr marL="457200" lvl="1" indent="0">
              <a:buNone/>
            </a:pPr>
            <a:r>
              <a:rPr lang="en-US" i="1" dirty="0" err="1"/>
              <a:t>Savepoints</a:t>
            </a:r>
            <a:r>
              <a:rPr lang="en-US" i="1" dirty="0"/>
              <a:t> for long queries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51613" y="1628775"/>
            <a:ext cx="1152525" cy="792163"/>
            <a:chOff x="816" y="1200"/>
            <a:chExt cx="768" cy="576"/>
          </a:xfrm>
        </p:grpSpPr>
        <p:sp>
          <p:nvSpPr>
            <p:cNvPr id="259097" name="AutoShape 4"/>
            <p:cNvSpPr>
              <a:spLocks noChangeArrowheads="1"/>
            </p:cNvSpPr>
            <p:nvPr/>
          </p:nvSpPr>
          <p:spPr bwMode="auto">
            <a:xfrm>
              <a:off x="816" y="1200"/>
              <a:ext cx="768" cy="576"/>
            </a:xfrm>
            <a:prstGeom prst="bevel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59098" name="Text Box 5"/>
            <p:cNvSpPr txBox="1">
              <a:spLocks noChangeArrowheads="1"/>
            </p:cNvSpPr>
            <p:nvPr/>
          </p:nvSpPr>
          <p:spPr bwMode="auto">
            <a:xfrm>
              <a:off x="930" y="1343"/>
              <a:ext cx="60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2000">
                  <a:latin typeface="Arial" pitchFamily="34" charset="0"/>
                </a:rPr>
                <a:t>Client</a:t>
              </a:r>
            </a:p>
          </p:txBody>
        </p:sp>
      </p:grpSp>
      <p:sp>
        <p:nvSpPr>
          <p:cNvPr id="259077" name="AutoShape 6"/>
          <p:cNvSpPr>
            <a:spLocks noChangeArrowheads="1"/>
          </p:cNvSpPr>
          <p:nvPr/>
        </p:nvSpPr>
        <p:spPr bwMode="auto">
          <a:xfrm>
            <a:off x="5976938" y="3646488"/>
            <a:ext cx="571500" cy="487362"/>
          </a:xfrm>
          <a:prstGeom prst="flowChartInternalStorag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9078" name="Text Box 7"/>
          <p:cNvSpPr txBox="1">
            <a:spLocks noChangeArrowheads="1"/>
          </p:cNvSpPr>
          <p:nvPr/>
        </p:nvSpPr>
        <p:spPr bwMode="auto">
          <a:xfrm>
            <a:off x="5508625" y="3213100"/>
            <a:ext cx="1011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itchFamily="34" charset="0"/>
              </a:rPr>
              <a:t>Node</a:t>
            </a:r>
            <a:r>
              <a:rPr lang="fr-FR" sz="2000" dirty="0">
                <a:latin typeface="Arial" pitchFamily="34" charset="0"/>
              </a:rPr>
              <a:t> 1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04893" y="4710443"/>
            <a:ext cx="1441450" cy="1081088"/>
            <a:chOff x="3061" y="2409"/>
            <a:chExt cx="908" cy="681"/>
          </a:xfrm>
        </p:grpSpPr>
        <p:sp>
          <p:nvSpPr>
            <p:cNvPr id="259091" name="AutoShape 9"/>
            <p:cNvSpPr>
              <a:spLocks noChangeArrowheads="1"/>
            </p:cNvSpPr>
            <p:nvPr/>
          </p:nvSpPr>
          <p:spPr bwMode="auto">
            <a:xfrm>
              <a:off x="3061" y="2409"/>
              <a:ext cx="908" cy="681"/>
            </a:xfrm>
            <a:prstGeom prst="flowChartMagneticDisk">
              <a:avLst/>
            </a:prstGeom>
            <a:solidFill>
              <a:srgbClr val="C3F6F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061" y="2659"/>
              <a:ext cx="504" cy="340"/>
              <a:chOff x="1292" y="1933"/>
              <a:chExt cx="504" cy="340"/>
            </a:xfrm>
          </p:grpSpPr>
          <p:sp>
            <p:nvSpPr>
              <p:cNvPr id="259093" name="Rectangle 11"/>
              <p:cNvSpPr>
                <a:spLocks noChangeArrowheads="1"/>
              </p:cNvSpPr>
              <p:nvPr/>
            </p:nvSpPr>
            <p:spPr bwMode="auto">
              <a:xfrm>
                <a:off x="1292" y="1933"/>
                <a:ext cx="499" cy="3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9094" name="Line 12"/>
              <p:cNvSpPr>
                <a:spLocks noChangeShapeType="1"/>
              </p:cNvSpPr>
              <p:nvPr/>
            </p:nvSpPr>
            <p:spPr bwMode="auto">
              <a:xfrm>
                <a:off x="1292" y="2047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9095" name="Text Box 13"/>
              <p:cNvSpPr txBox="1">
                <a:spLocks noChangeArrowheads="1"/>
              </p:cNvSpPr>
              <p:nvPr/>
            </p:nvSpPr>
            <p:spPr bwMode="auto">
              <a:xfrm>
                <a:off x="1292" y="2001"/>
                <a:ext cx="5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200">
                    <a:latin typeface="Arial" pitchFamily="34" charset="0"/>
                    <a:cs typeface="Arial" pitchFamily="34" charset="0"/>
                  </a:rPr>
                  <a:t>connect1</a:t>
                </a:r>
              </a:p>
            </p:txBody>
          </p:sp>
          <p:sp>
            <p:nvSpPr>
              <p:cNvPr id="259096" name="Line 14"/>
              <p:cNvSpPr>
                <a:spLocks noChangeShapeType="1"/>
              </p:cNvSpPr>
              <p:nvPr/>
            </p:nvSpPr>
            <p:spPr bwMode="auto">
              <a:xfrm>
                <a:off x="1292" y="2160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259080" name="Rectangle 15"/>
          <p:cNvSpPr>
            <a:spLocks noChangeArrowheads="1"/>
          </p:cNvSpPr>
          <p:nvPr/>
        </p:nvSpPr>
        <p:spPr bwMode="auto">
          <a:xfrm>
            <a:off x="5472113" y="3176588"/>
            <a:ext cx="1150937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8027988" y="3644900"/>
            <a:ext cx="571500" cy="487363"/>
          </a:xfrm>
          <a:prstGeom prst="flowChartInternalStorag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9082" name="Text Box 17"/>
          <p:cNvSpPr txBox="1">
            <a:spLocks noChangeArrowheads="1"/>
          </p:cNvSpPr>
          <p:nvPr/>
        </p:nvSpPr>
        <p:spPr bwMode="auto">
          <a:xfrm>
            <a:off x="7559675" y="3213100"/>
            <a:ext cx="1011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itchFamily="34" charset="0"/>
              </a:rPr>
              <a:t>Node</a:t>
            </a:r>
            <a:r>
              <a:rPr lang="fr-FR" sz="2000" dirty="0">
                <a:latin typeface="Arial" pitchFamily="34" charset="0"/>
              </a:rPr>
              <a:t> 2</a:t>
            </a:r>
          </a:p>
        </p:txBody>
      </p:sp>
      <p:sp>
        <p:nvSpPr>
          <p:cNvPr id="259083" name="Rectangle 18"/>
          <p:cNvSpPr>
            <a:spLocks noChangeArrowheads="1"/>
          </p:cNvSpPr>
          <p:nvPr/>
        </p:nvSpPr>
        <p:spPr bwMode="auto">
          <a:xfrm>
            <a:off x="7524750" y="3178175"/>
            <a:ext cx="1150938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9084" name="Line 19"/>
          <p:cNvSpPr>
            <a:spLocks noChangeShapeType="1"/>
          </p:cNvSpPr>
          <p:nvPr/>
        </p:nvSpPr>
        <p:spPr bwMode="auto">
          <a:xfrm flipH="1">
            <a:off x="6227763" y="2420938"/>
            <a:ext cx="504825" cy="755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624638" y="3249613"/>
            <a:ext cx="900112" cy="358775"/>
            <a:chOff x="4173" y="2047"/>
            <a:chExt cx="567" cy="226"/>
          </a:xfrm>
        </p:grpSpPr>
        <p:sp>
          <p:nvSpPr>
            <p:cNvPr id="259089" name="Text Box 21"/>
            <p:cNvSpPr txBox="1">
              <a:spLocks noChangeArrowheads="1"/>
            </p:cNvSpPr>
            <p:nvPr/>
          </p:nvSpPr>
          <p:spPr bwMode="auto">
            <a:xfrm>
              <a:off x="4354" y="2047"/>
              <a:ext cx="3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>
                  <a:latin typeface="Arial" pitchFamily="34" charset="0"/>
                </a:rPr>
                <a:t>Ping</a:t>
              </a:r>
            </a:p>
          </p:txBody>
        </p:sp>
        <p:sp>
          <p:nvSpPr>
            <p:cNvPr id="259090" name="Line 22"/>
            <p:cNvSpPr>
              <a:spLocks noChangeShapeType="1"/>
            </p:cNvSpPr>
            <p:nvPr/>
          </p:nvSpPr>
          <p:spPr bwMode="auto">
            <a:xfrm flipH="1" flipV="1">
              <a:off x="4173" y="2273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8233438" y="4113213"/>
            <a:ext cx="10450" cy="7856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416800" y="2420938"/>
            <a:ext cx="503238" cy="755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5472113" y="3249613"/>
            <a:ext cx="1079500" cy="900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5408226" y="4765145"/>
            <a:ext cx="1441450" cy="1081088"/>
            <a:chOff x="3061" y="2409"/>
            <a:chExt cx="908" cy="681"/>
          </a:xfrm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061" y="2409"/>
              <a:ext cx="908" cy="681"/>
            </a:xfrm>
            <a:prstGeom prst="flowChartMagneticDisk">
              <a:avLst/>
            </a:prstGeom>
            <a:solidFill>
              <a:srgbClr val="C3F6F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1" name="Group 10"/>
            <p:cNvGrpSpPr>
              <a:grpSpLocks/>
            </p:cNvGrpSpPr>
            <p:nvPr/>
          </p:nvGrpSpPr>
          <p:grpSpPr bwMode="auto">
            <a:xfrm>
              <a:off x="3061" y="2659"/>
              <a:ext cx="504" cy="340"/>
              <a:chOff x="1292" y="1933"/>
              <a:chExt cx="504" cy="340"/>
            </a:xfrm>
          </p:grpSpPr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1292" y="1933"/>
                <a:ext cx="499" cy="3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1292" y="2047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1292" y="2001"/>
                <a:ext cx="5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200">
                    <a:latin typeface="Arial" pitchFamily="34" charset="0"/>
                    <a:cs typeface="Arial" pitchFamily="34" charset="0"/>
                  </a:rPr>
                  <a:t>connect1</a:t>
                </a:r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1292" y="2160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795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Parallel Database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Parallel Architectures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 Placement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Query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Load Balancing and Fault-tolerance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Database Clusters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2539157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762000"/>
            <a:r>
              <a:rPr lang="en-US" dirty="0"/>
              <a:t>Extensibility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4104456" cy="2641954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28600" indent="-228600" defTabSz="152400">
              <a:lnSpc>
                <a:spcPct val="104000"/>
              </a:lnSpc>
              <a:spcBef>
                <a:spcPct val="52000"/>
              </a:spcBef>
              <a:tabLst>
                <a:tab pos="584200" algn="l"/>
                <a:tab pos="965200" algn="l"/>
              </a:tabLst>
            </a:pPr>
            <a:r>
              <a:rPr lang="en-US" dirty="0"/>
              <a:t>Ideal: linear speed-up</a:t>
            </a:r>
          </a:p>
          <a:p>
            <a:pPr marL="628650" lvl="1" indent="-228600" defTabSz="152400">
              <a:lnSpc>
                <a:spcPct val="104000"/>
              </a:lnSpc>
              <a:spcBef>
                <a:spcPct val="52000"/>
              </a:spcBef>
              <a:tabLst>
                <a:tab pos="584200" algn="l"/>
                <a:tab pos="965200" algn="l"/>
              </a:tabLst>
            </a:pPr>
            <a:r>
              <a:rPr lang="en-US" dirty="0"/>
              <a:t>Linear increase of performance by growing the components</a:t>
            </a:r>
          </a:p>
          <a:p>
            <a:pPr marL="1028700" lvl="2" defTabSz="152400">
              <a:lnSpc>
                <a:spcPct val="104000"/>
              </a:lnSpc>
              <a:spcBef>
                <a:spcPct val="52000"/>
              </a:spcBef>
              <a:tabLst>
                <a:tab pos="584200" algn="l"/>
                <a:tab pos="965200" algn="l"/>
              </a:tabLst>
            </a:pPr>
            <a:r>
              <a:rPr lang="en-US" dirty="0"/>
              <a:t>For a fixed database size and load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6C981D-66E0-B448-A947-CA3B82225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18090-8DAA-2F45-9F63-F01290A2E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5DD41-4EC4-F443-9E21-7B6447E8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28800"/>
            <a:ext cx="3096344" cy="30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87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5E348-56E7-2E47-94FE-F63A402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A9DB9-A488-1E41-AC5F-36DB0733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cluster = cluster of autonomous databases, each managed by an off-the-shelf DBMS</a:t>
            </a:r>
          </a:p>
          <a:p>
            <a:r>
              <a:rPr lang="en-US"/>
              <a:t>Major difference with a parallel DBMS is the use of a “black-box” DBMS at each node</a:t>
            </a:r>
          </a:p>
          <a:p>
            <a:pPr lvl="1"/>
            <a:r>
              <a:rPr lang="en-US"/>
              <a:t>In general, same DBMS</a:t>
            </a:r>
          </a:p>
          <a:p>
            <a:r>
              <a:rPr lang="en-US"/>
              <a:t>Since the DBMS source code is not necessarily available and cannot be changed to be “cluster-aware,” parallel data management capabilities must be implemented via middleware</a:t>
            </a:r>
          </a:p>
          <a:p>
            <a:r>
              <a:rPr lang="en-US"/>
              <a:t>Examples: MySQL or PostgreSQL clusters</a:t>
            </a:r>
          </a:p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FF254-81E3-BA44-951A-357B1B32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E37459-6F3B-984D-8E21-D8BC3EB81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00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79D1D-91D1-0D4E-A781-E93126EC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Cluster Architecture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9169B8F-F2C9-CE4D-B921-5D12C6F82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8830" y="1700808"/>
            <a:ext cx="4953274" cy="244390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33D345-B647-2A4B-8BDE-ACC536CB9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8A59D3-39A1-644F-B951-68945203E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51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C1681D4-3959-7942-BA25-C336B4BE7476}"/>
              </a:ext>
            </a:extLst>
          </p:cNvPr>
          <p:cNvSpPr txBox="1">
            <a:spLocks/>
          </p:cNvSpPr>
          <p:nvPr/>
        </p:nvSpPr>
        <p:spPr bwMode="auto">
          <a:xfrm>
            <a:off x="797296" y="4353445"/>
            <a:ext cx="8075240" cy="13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kern="0"/>
              <a:t>Middleware has several software layers</a:t>
            </a:r>
          </a:p>
          <a:p>
            <a:pPr lvl="1"/>
            <a:r>
              <a:rPr lang="fr-FR" kern="0"/>
              <a:t>Transaction load balancer, replication manager, query processor, and fault-tolerance manager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58715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37954-8FC2-FA49-B528-097AB487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01219-FCF0-5B47-848A-15925771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56" y="1268760"/>
            <a:ext cx="8229600" cy="4530725"/>
          </a:xfrm>
        </p:spPr>
        <p:txBody>
          <a:bodyPr/>
          <a:lstStyle/>
          <a:p>
            <a:r>
              <a:rPr lang="en-US"/>
              <a:t>The fast interconnect and communication system can be exploited to support one-copy serializability</a:t>
            </a:r>
          </a:p>
          <a:p>
            <a:r>
              <a:rPr lang="en-US"/>
              <a:t>Example with Preventive Replication</a:t>
            </a:r>
          </a:p>
          <a:p>
            <a:pPr lvl="1"/>
            <a:r>
              <a:rPr lang="en-US"/>
              <a:t>Uses FIFO reliable multicast (simple and efficient)</a:t>
            </a:r>
          </a:p>
          <a:p>
            <a:pPr lvl="1"/>
            <a:r>
              <a:rPr lang="en-US"/>
              <a:t>Principle</a:t>
            </a:r>
          </a:p>
          <a:p>
            <a:pPr lvl="2"/>
            <a:r>
              <a:rPr lang="en-US"/>
              <a:t>Each incoming transaction T has a chronological timestamp ts(T ) = C, and is multicast to all other nodes where there is a copy.</a:t>
            </a:r>
          </a:p>
          <a:p>
            <a:pPr lvl="2"/>
            <a:r>
              <a:rPr lang="en-US"/>
              <a:t>At each node, a time delay is introduced before starting the execution of T. This delay corresponds to the upper bound of the time needed to multicast a message</a:t>
            </a:r>
          </a:p>
          <a:p>
            <a:pPr lvl="2"/>
            <a:r>
              <a:rPr lang="en-US"/>
              <a:t>When the delay expires, all transactions that may have committed before C are guaranteed to be received and executed before T , following the timestamp order (i.e., total order)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B6598E-8C63-E944-B484-9C2B03A28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F350F2-0C17-B949-844F-4A5FDCAE1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3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4FD56-72D2-CA47-9410-2A9931FF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baseline="0" dirty="0"/>
              <a:t> Balancing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AD8CA-7F66-A84E-BBA1-F0225B18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 load balancing is easy</a:t>
            </a:r>
          </a:p>
          <a:p>
            <a:pPr lvl="1"/>
            <a:r>
              <a:rPr lang="en-US"/>
              <a:t>Since all copies are mutually consistent, any node that stores a copy of the  data, e.g., the least loaded node, can be chosen at runtime by a conventional load balancing strategy</a:t>
            </a:r>
          </a:p>
          <a:p>
            <a:r>
              <a:rPr lang="en-US"/>
              <a:t>Transaction load balancing</a:t>
            </a:r>
          </a:p>
          <a:p>
            <a:pPr lvl="1"/>
            <a:r>
              <a:rPr lang="en-US"/>
              <a:t>The total cost of transaction execution at all nodes may be high</a:t>
            </a:r>
          </a:p>
          <a:p>
            <a:pPr lvl="1"/>
            <a:r>
              <a:rPr lang="en-US"/>
              <a:t>By relaxing consistency, lazy replication can better reduce transaction execution cost and thus increase performance of both queries and transactions</a:t>
            </a:r>
          </a:p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98ECED-5ED2-C94A-8696-6CF41A3CC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127E8A-4341-8C48-9D5F-EF9BB911C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0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8A336-8BCC-E240-8BBB-B318039C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AE4AEE-B4AD-E84A-9864-83635ACD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Interquery parallelism is naturally obtained as a result of load balancing and replication</a:t>
            </a:r>
          </a:p>
          <a:p>
            <a:pPr lvl="1"/>
            <a:r>
              <a:rPr lang="en-US"/>
              <a:t>Useful to increase the throughput of transaction-oriented applications and, to some extent, to reduce the response time of transactions and queries</a:t>
            </a:r>
          </a:p>
          <a:p>
            <a:r>
              <a:rPr lang="en-US"/>
              <a:t>Intraquery parallelism is essential to further reduce response times of OLAP queries</a:t>
            </a:r>
          </a:p>
          <a:p>
            <a:pPr lvl="1"/>
            <a:r>
              <a:rPr lang="en-US"/>
              <a:t>More difficult than data partitioning because of black-box DBMSs</a:t>
            </a:r>
          </a:p>
          <a:p>
            <a:pPr lvl="1"/>
            <a:r>
              <a:rPr lang="en-US"/>
              <a:t>2 solutions</a:t>
            </a:r>
          </a:p>
          <a:p>
            <a:pPr lvl="2"/>
            <a:r>
              <a:rPr lang="en-US"/>
              <a:t>Physical partitioning</a:t>
            </a:r>
          </a:p>
          <a:p>
            <a:pPr lvl="2"/>
            <a:r>
              <a:rPr lang="en-US"/>
              <a:t>Virtual partitioning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66B91F-DF47-8248-A7A3-14ADF77CC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20EE28-370C-DB43-BBCE-49B8A3998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5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AFF9A-1773-3746-A3A8-A279C5CE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Partitioning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DA68-8E24-C343-9D48-58A94E9F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 to data partioning in distributed databases (see Chap. 2) except that the objective is to increase intraquery parallelism, not locality of reference</a:t>
            </a:r>
          </a:p>
          <a:p>
            <a:r>
              <a:rPr lang="en-US"/>
              <a:t>Thus, depending on the query and relation sizes, the degree of partitioning should be much finer</a:t>
            </a:r>
          </a:p>
          <a:p>
            <a:r>
              <a:rPr lang="en-US"/>
              <a:t>Under uniform data distribution, yields good intraquery parallelism and outperforms interquery parallelism</a:t>
            </a:r>
          </a:p>
          <a:p>
            <a:r>
              <a:rPr lang="en-US"/>
              <a:t>However, it is static and thus very sensitive to data skew conditions and the variation of query patterns that may require periodic repartitioning</a:t>
            </a:r>
          </a:p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A6F6A-869E-2F42-904B-3B7EB1636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6DDB65-F6C5-6B48-81D2-C8649513A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5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8A88E-155B-544F-88FC-A83D6D5B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Partitioning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4A2CE-DA7A-BA47-AFFD-EB151D44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full replication (each relation is replicated at each node).</a:t>
            </a:r>
          </a:p>
          <a:p>
            <a:r>
              <a:rPr lang="en-US"/>
              <a:t>Simple virtual partitioning (SVP)</a:t>
            </a:r>
          </a:p>
          <a:p>
            <a:pPr lvl="1"/>
            <a:r>
              <a:rPr lang="en-US"/>
              <a:t>Virtual partitions are dynamically produced for each query and intraquery parallelism is obtained by sending subqueries to different virtual partitions</a:t>
            </a:r>
          </a:p>
          <a:p>
            <a:pPr lvl="1"/>
            <a:r>
              <a:rPr lang="en-US"/>
              <a:t>To produce the different subqueries, the query processor adds predicates to the incoming query in order to restrict access to a subset of a relation, i.e., a virtual partition</a:t>
            </a:r>
          </a:p>
          <a:p>
            <a:pPr lvl="1"/>
            <a:r>
              <a:rPr lang="en-US"/>
              <a:t>Then, each DBMS that receives a subquery is forced to process a different subset of data items</a:t>
            </a:r>
          </a:p>
          <a:p>
            <a:pPr lvl="1"/>
            <a:r>
              <a:rPr lang="en-US"/>
              <a:t>Finally, the partitioned result needs to be combined by an aggregate query</a:t>
            </a:r>
          </a:p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6A5239-9792-DC4E-8DAE-EC07F517C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132875-7655-F047-A1FB-A20A7F5B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93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8A88E-155B-544F-88FC-A83D6D5B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 Example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4A2CE-DA7A-BA47-AFFD-EB151D44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96" y="1417638"/>
            <a:ext cx="8229600" cy="4530725"/>
          </a:xfrm>
        </p:spPr>
        <p:txBody>
          <a:bodyPr/>
          <a:lstStyle/>
          <a:p>
            <a:r>
              <a:rPr lang="en-US" dirty="0"/>
              <a:t>Consider</a:t>
            </a:r>
          </a:p>
          <a:p>
            <a:pPr marL="457200" lvl="1" indent="0">
              <a:buNone/>
              <a:tabLst>
                <a:tab pos="1506538" algn="l"/>
              </a:tabLst>
            </a:pPr>
            <a:r>
              <a:rPr lang="en-US" b="1" dirty="0">
                <a:latin typeface="Courier" pitchFamily="2" charset="0"/>
              </a:rPr>
              <a:t>SELECT	</a:t>
            </a:r>
            <a:r>
              <a:rPr lang="en-US" dirty="0">
                <a:latin typeface="Courier" pitchFamily="2" charset="0"/>
              </a:rPr>
              <a:t>PNO, AVG(DUR)</a:t>
            </a:r>
          </a:p>
          <a:p>
            <a:pPr marL="457200" lvl="1" indent="0">
              <a:buNone/>
              <a:tabLst>
                <a:tab pos="1506538" algn="l"/>
              </a:tabLst>
            </a:pPr>
            <a:r>
              <a:rPr lang="en-US" b="1" dirty="0">
                <a:latin typeface="Courier" pitchFamily="2" charset="0"/>
              </a:rPr>
              <a:t>FROM</a:t>
            </a:r>
            <a:r>
              <a:rPr lang="en-US" dirty="0">
                <a:latin typeface="Courier" pitchFamily="2" charset="0"/>
              </a:rPr>
              <a:t> 	WORKS</a:t>
            </a:r>
          </a:p>
          <a:p>
            <a:pPr marL="457200" lvl="1" indent="0">
              <a:buNone/>
              <a:tabLst>
                <a:tab pos="1506538" algn="l"/>
              </a:tabLst>
            </a:pPr>
            <a:r>
              <a:rPr lang="en-US" b="1" dirty="0">
                <a:latin typeface="Courier" pitchFamily="2" charset="0"/>
              </a:rPr>
              <a:t>WHERE</a:t>
            </a:r>
            <a:r>
              <a:rPr lang="en-US" dirty="0">
                <a:latin typeface="Courier" pitchFamily="2" charset="0"/>
              </a:rPr>
              <a:t> 	</a:t>
            </a:r>
            <a:r>
              <a:rPr lang="en-US" b="1" dirty="0">
                <a:latin typeface="Courier" pitchFamily="2" charset="0"/>
              </a:rPr>
              <a:t>SUM</a:t>
            </a:r>
            <a:r>
              <a:rPr lang="en-US" dirty="0">
                <a:latin typeface="Courier" pitchFamily="2" charset="0"/>
              </a:rPr>
              <a:t>(DUR) &gt; 200</a:t>
            </a:r>
          </a:p>
          <a:p>
            <a:pPr marL="457200" lvl="1" indent="0">
              <a:buNone/>
              <a:tabLst>
                <a:tab pos="1506538" algn="l"/>
              </a:tabLst>
            </a:pPr>
            <a:r>
              <a:rPr lang="en-US" b="1" dirty="0">
                <a:latin typeface="Courier" pitchFamily="2" charset="0"/>
              </a:rPr>
              <a:t>GROUP BY</a:t>
            </a:r>
            <a:r>
              <a:rPr lang="en-US" dirty="0">
                <a:latin typeface="Courier" pitchFamily="2" charset="0"/>
              </a:rPr>
              <a:t> PNO</a:t>
            </a:r>
          </a:p>
          <a:p>
            <a:r>
              <a:rPr lang="en-US" dirty="0"/>
              <a:t>A generic subquery on a virtual partition is obtained by adding to </a:t>
            </a:r>
            <a:r>
              <a:rPr lang="en-US" i="1" dirty="0"/>
              <a:t>Q</a:t>
            </a:r>
            <a:r>
              <a:rPr lang="en-US" dirty="0"/>
              <a:t>’s where clause the predicate </a:t>
            </a:r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AND</a:t>
            </a:r>
            <a:r>
              <a:rPr lang="en-US" dirty="0">
                <a:latin typeface="Courier" pitchFamily="2" charset="0"/>
              </a:rPr>
              <a:t> PNO &gt;= ‘P1’ </a:t>
            </a:r>
            <a:r>
              <a:rPr lang="en-US" b="1" dirty="0">
                <a:latin typeface="Courier" pitchFamily="2" charset="0"/>
              </a:rPr>
              <a:t>AND</a:t>
            </a:r>
            <a:r>
              <a:rPr lang="en-US" dirty="0">
                <a:latin typeface="Courier" pitchFamily="2" charset="0"/>
              </a:rPr>
              <a:t> PNO &lt; ‘P2’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6A5239-9792-DC4E-8DAE-EC07F517C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132875-7655-F047-A1FB-A20A7F5B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4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8A88E-155B-544F-88FC-A83D6D5B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 Example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4A2CE-DA7A-BA47-AFFD-EB151D44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 binding </a:t>
            </a:r>
            <a:r>
              <a:rPr lang="en-US">
                <a:latin typeface="Courier" pitchFamily="2" charset="0"/>
              </a:rPr>
              <a:t>[‘P1’, ‘P2’] </a:t>
            </a:r>
            <a:r>
              <a:rPr lang="en-US"/>
              <a:t>to </a:t>
            </a:r>
            <a:r>
              <a:rPr lang="en-US" i="1"/>
              <a:t>n</a:t>
            </a:r>
            <a:r>
              <a:rPr lang="en-US"/>
              <a:t> subsequent ranges of </a:t>
            </a:r>
            <a:r>
              <a:rPr lang="en-US">
                <a:latin typeface="Courier" pitchFamily="2" charset="0"/>
              </a:rPr>
              <a:t>PNO</a:t>
            </a:r>
            <a:r>
              <a:rPr lang="en-US"/>
              <a:t> values, we obtain </a:t>
            </a:r>
            <a:r>
              <a:rPr lang="en-US" i="1"/>
              <a:t>n</a:t>
            </a:r>
            <a:r>
              <a:rPr lang="en-US"/>
              <a:t> subqueries, each for a different node on a different virtual partition of </a:t>
            </a:r>
            <a:r>
              <a:rPr lang="en-US">
                <a:latin typeface="Courier" pitchFamily="2" charset="0"/>
              </a:rPr>
              <a:t>WORKS</a:t>
            </a:r>
          </a:p>
          <a:p>
            <a:r>
              <a:rPr lang="en-US"/>
              <a:t>The </a:t>
            </a:r>
            <a:r>
              <a:rPr lang="en-US" b="1">
                <a:latin typeface="Courier" pitchFamily="2" charset="0"/>
              </a:rPr>
              <a:t>AVG</a:t>
            </a:r>
            <a:r>
              <a:rPr lang="en-US">
                <a:latin typeface="Courier" pitchFamily="2" charset="0"/>
              </a:rPr>
              <a:t>(DUR) </a:t>
            </a:r>
            <a:r>
              <a:rPr lang="en-US"/>
              <a:t>operation must be rewritten as </a:t>
            </a:r>
            <a:r>
              <a:rPr lang="en-US" b="1">
                <a:latin typeface="Courier" pitchFamily="2" charset="0"/>
              </a:rPr>
              <a:t>SUM</a:t>
            </a:r>
            <a:r>
              <a:rPr lang="en-US">
                <a:latin typeface="Courier" pitchFamily="2" charset="0"/>
              </a:rPr>
              <a:t>(DUR)</a:t>
            </a:r>
            <a:r>
              <a:rPr lang="en-US"/>
              <a:t>, </a:t>
            </a:r>
            <a:r>
              <a:rPr lang="en-US" b="1">
                <a:latin typeface="Courier" pitchFamily="2" charset="0"/>
              </a:rPr>
              <a:t>COUNT</a:t>
            </a:r>
            <a:r>
              <a:rPr lang="en-US">
                <a:latin typeface="Courier" pitchFamily="2" charset="0"/>
              </a:rPr>
              <a:t>(DUR) </a:t>
            </a:r>
            <a:r>
              <a:rPr lang="en-US"/>
              <a:t>in the subquery</a:t>
            </a:r>
          </a:p>
          <a:p>
            <a:r>
              <a:rPr lang="en-US"/>
              <a:t>Finally, to obtain the correct result for </a:t>
            </a:r>
            <a:r>
              <a:rPr lang="en-US" b="1">
                <a:latin typeface="Courier" pitchFamily="2" charset="0"/>
              </a:rPr>
              <a:t>AVG</a:t>
            </a:r>
            <a:r>
              <a:rPr lang="en-US">
                <a:latin typeface="Courier" pitchFamily="2" charset="0"/>
              </a:rPr>
              <a:t>(DUR)</a:t>
            </a:r>
            <a:r>
              <a:rPr lang="en-US"/>
              <a:t>, the composition query must perform</a:t>
            </a:r>
          </a:p>
          <a:p>
            <a:pPr lvl="1"/>
            <a:r>
              <a:rPr lang="en-US" b="1">
                <a:latin typeface="Courier" pitchFamily="2" charset="0"/>
              </a:rPr>
              <a:t>SUM</a:t>
            </a:r>
            <a:r>
              <a:rPr lang="en-US">
                <a:latin typeface="Courier" pitchFamily="2" charset="0"/>
              </a:rPr>
              <a:t>(DUR)/</a:t>
            </a:r>
            <a:r>
              <a:rPr lang="en-US" b="1">
                <a:latin typeface="Courier" pitchFamily="2" charset="0"/>
              </a:rPr>
              <a:t>SUM</a:t>
            </a:r>
            <a:r>
              <a:rPr lang="en-US">
                <a:latin typeface="Courier" pitchFamily="2" charset="0"/>
              </a:rPr>
              <a:t>(</a:t>
            </a:r>
            <a:r>
              <a:rPr lang="en-US" b="1">
                <a:latin typeface="Courier" pitchFamily="2" charset="0"/>
              </a:rPr>
              <a:t>COUNT</a:t>
            </a:r>
            <a:r>
              <a:rPr lang="en-US">
                <a:latin typeface="Courier" pitchFamily="2" charset="0"/>
              </a:rPr>
              <a:t>(DUR))</a:t>
            </a:r>
          </a:p>
          <a:p>
            <a:pPr marL="0" indent="0">
              <a:buNone/>
            </a:pPr>
            <a:r>
              <a:rPr lang="en-US"/>
              <a:t>     over the </a:t>
            </a:r>
            <a:r>
              <a:rPr lang="en-US" i="1"/>
              <a:t>n</a:t>
            </a:r>
            <a:r>
              <a:rPr lang="en-US"/>
              <a:t> partial results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6A5239-9792-DC4E-8DAE-EC07F517C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132875-7655-F047-A1FB-A20A7F5B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6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ED13E-E066-2249-8BEC-D59E22C7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 Assessment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3E9FB-9F5C-4B4E-BD4A-81E14C390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1268760"/>
            <a:ext cx="8229600" cy="4530725"/>
          </a:xfrm>
        </p:spPr>
        <p:txBody>
          <a:bodyPr/>
          <a:lstStyle/>
          <a:p>
            <a:r>
              <a:rPr lang="en-US"/>
              <a:t>Great flexibility for node allocation during query processing since any node can be chosen for executing a subquery</a:t>
            </a:r>
          </a:p>
          <a:p>
            <a:r>
              <a:rPr lang="en-US"/>
              <a:t>Not all kinds of queries can benefit from SVP</a:t>
            </a:r>
          </a:p>
          <a:p>
            <a:pPr lvl="1"/>
            <a:r>
              <a:rPr lang="en-US"/>
              <a:t>Only queries without subqueries that access a fact table are ok</a:t>
            </a:r>
          </a:p>
          <a:p>
            <a:pPr lvl="1"/>
            <a:r>
              <a:rPr lang="en-US"/>
              <a:t>Queries with a subquery must be converted to have no subquery</a:t>
            </a:r>
          </a:p>
          <a:p>
            <a:pPr lvl="1"/>
            <a:r>
              <a:rPr lang="en-US"/>
              <a:t>Any other queries cannot benefit</a:t>
            </a:r>
          </a:p>
          <a:p>
            <a:r>
              <a:rPr lang="en-US"/>
              <a:t>Limitations</a:t>
            </a:r>
          </a:p>
          <a:p>
            <a:pPr lvl="1"/>
            <a:r>
              <a:rPr lang="en-US"/>
              <a:t>Determining the best virtual partitioning attributes and value ranges can be difficult</a:t>
            </a:r>
          </a:p>
          <a:p>
            <a:pPr lvl="1"/>
            <a:r>
              <a:rPr lang="en-US"/>
              <a:t>Dependent on the underlying DBMS query capabilities</a:t>
            </a:r>
          </a:p>
          <a:p>
            <a:r>
              <a:rPr lang="en-US"/>
              <a:t>Solution: Adaptive Virtual Partitioning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469026-9534-A444-BF4B-4127E8C62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08FB88-D8E7-FE4F-9A50-4EEB38270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Limits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047750"/>
            <a:ext cx="8748464" cy="3461370"/>
          </a:xfrm>
        </p:spPr>
        <p:txBody>
          <a:bodyPr>
            <a:normAutofit/>
          </a:bodyPr>
          <a:lstStyle/>
          <a:p>
            <a:r>
              <a:rPr lang="en-US" dirty="0"/>
              <a:t>Hardware/software</a:t>
            </a:r>
          </a:p>
          <a:p>
            <a:pPr lvl="1"/>
            <a:r>
              <a:rPr lang="en-US" dirty="0"/>
              <a:t>As we add more resources, arbitration conflicts increase</a:t>
            </a:r>
          </a:p>
          <a:p>
            <a:pPr lvl="2"/>
            <a:r>
              <a:rPr lang="en-US" dirty="0"/>
              <a:t>E.g. Access to the bus by processors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Only part of a program can be parallelized</a:t>
            </a:r>
          </a:p>
          <a:p>
            <a:pPr lvl="1"/>
            <a:r>
              <a:rPr lang="en-US" dirty="0"/>
              <a:t>Recall: Amdahl's law that gives the maximum speed-up</a:t>
            </a:r>
          </a:p>
          <a:p>
            <a:pPr lvl="2"/>
            <a:r>
              <a:rPr lang="en-US" i="1" dirty="0" err="1"/>
              <a:t>Seq</a:t>
            </a:r>
            <a:r>
              <a:rPr lang="en-US" dirty="0"/>
              <a:t> = fraction of code that cannot be parallelized</a:t>
            </a:r>
          </a:p>
        </p:txBody>
      </p:sp>
      <p:grpSp>
        <p:nvGrpSpPr>
          <p:cNvPr id="12" name="Grouper 11"/>
          <p:cNvGrpSpPr/>
          <p:nvPr/>
        </p:nvGrpSpPr>
        <p:grpSpPr>
          <a:xfrm>
            <a:off x="971600" y="4149080"/>
            <a:ext cx="2088232" cy="1089412"/>
            <a:chOff x="2123728" y="5301208"/>
            <a:chExt cx="2088232" cy="1089412"/>
          </a:xfrm>
        </p:grpSpPr>
        <p:cxnSp>
          <p:nvCxnSpPr>
            <p:cNvPr id="5" name="Connecteur droit 4"/>
            <p:cNvCxnSpPr/>
            <p:nvPr/>
          </p:nvCxnSpPr>
          <p:spPr bwMode="auto">
            <a:xfrm>
              <a:off x="2123728" y="5661248"/>
              <a:ext cx="194421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" name="ZoneTexte 5"/>
            <p:cNvSpPr txBox="1"/>
            <p:nvPr/>
          </p:nvSpPr>
          <p:spPr>
            <a:xfrm>
              <a:off x="2771800" y="5301208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 flipH="1">
              <a:off x="2123728" y="5661248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latin typeface="Arial"/>
                  <a:cs typeface="Arial"/>
                </a:rPr>
                <a:t>Seq</a:t>
              </a:r>
              <a:r>
                <a:rPr lang="en-US" sz="2000">
                  <a:latin typeface="Arial"/>
                  <a:cs typeface="Arial"/>
                </a:rPr>
                <a:t> + 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 flipH="1">
              <a:off x="3059832" y="566124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>
                  <a:latin typeface="Arial"/>
                  <a:cs typeface="Arial"/>
                </a:rPr>
                <a:t>1 - Seq</a:t>
              </a:r>
              <a:endParaRPr lang="en-US" sz="1800">
                <a:latin typeface="Arial"/>
                <a:cs typeface="Arial"/>
              </a:endParaRPr>
            </a:p>
          </p:txBody>
        </p:sp>
        <p:cxnSp>
          <p:nvCxnSpPr>
            <p:cNvPr id="9" name="Connecteur droit 8"/>
            <p:cNvCxnSpPr/>
            <p:nvPr/>
          </p:nvCxnSpPr>
          <p:spPr bwMode="auto">
            <a:xfrm>
              <a:off x="3059832" y="6021288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ZoneTexte 9"/>
            <p:cNvSpPr txBox="1"/>
            <p:nvPr/>
          </p:nvSpPr>
          <p:spPr>
            <a:xfrm flipH="1">
              <a:off x="3059832" y="60212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>
                  <a:latin typeface="Arial"/>
                  <a:cs typeface="Arial"/>
                </a:rPr>
                <a:t>NbProc</a:t>
              </a:r>
              <a:endParaRPr lang="en-US" sz="1800">
                <a:latin typeface="Arial"/>
                <a:cs typeface="Arial"/>
              </a:endParaRPr>
            </a:p>
          </p:txBody>
        </p:sp>
      </p:grpSp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3203848" y="4005064"/>
            <a:ext cx="5652120" cy="16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8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/>
              <a:t>  Examples</a:t>
            </a:r>
          </a:p>
          <a:p>
            <a:pPr lvl="1"/>
            <a:r>
              <a:rPr lang="en-US" sz="2000"/>
              <a:t>Seq=0, NbProc=4 =&gt; speed-up= 4</a:t>
            </a:r>
          </a:p>
          <a:p>
            <a:pPr lvl="1"/>
            <a:r>
              <a:rPr lang="en-US" sz="2000"/>
              <a:t>Seq=30%, NbProc=4 =&gt; speed-up= 2,1</a:t>
            </a:r>
          </a:p>
          <a:p>
            <a:pPr lvl="1"/>
            <a:r>
              <a:rPr lang="en-US" sz="2000"/>
              <a:t>Seq=30%, NbProc=8 =&gt; speed-up= 2,5</a:t>
            </a:r>
          </a:p>
          <a:p>
            <a:pPr lvl="1"/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BE6FE-3BFB-3847-96CB-6F55CA73A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9847B0-4C46-9948-82AC-A23C1572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14313"/>
            <a:ext cx="2144643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762000"/>
            <a:r>
              <a:rPr lang="en-US" dirty="0"/>
              <a:t>Scalability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696" y="1347493"/>
            <a:ext cx="4176464" cy="2801587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28600" indent="-228600" defTabSz="152400">
              <a:lnSpc>
                <a:spcPct val="104000"/>
              </a:lnSpc>
              <a:spcBef>
                <a:spcPct val="52000"/>
              </a:spcBef>
              <a:tabLst>
                <a:tab pos="584200" algn="l"/>
                <a:tab pos="965200" algn="l"/>
              </a:tabLst>
            </a:pPr>
            <a:r>
              <a:rPr lang="en-US" dirty="0"/>
              <a:t>Ideal: linear scale-up </a:t>
            </a:r>
          </a:p>
          <a:p>
            <a:pPr marL="628650" lvl="1" indent="-228600" defTabSz="152400">
              <a:lnSpc>
                <a:spcPct val="104000"/>
              </a:lnSpc>
              <a:spcBef>
                <a:spcPct val="52000"/>
              </a:spcBef>
              <a:tabLst>
                <a:tab pos="584200" algn="l"/>
                <a:tab pos="965200" algn="l"/>
              </a:tabLst>
            </a:pPr>
            <a:r>
              <a:rPr lang="en-US" dirty="0"/>
              <a:t>Sustained performance for a linear increase of database size and load</a:t>
            </a:r>
          </a:p>
          <a:p>
            <a:pPr marL="628650" lvl="1" indent="-228600" defTabSz="152400">
              <a:lnSpc>
                <a:spcPct val="104000"/>
              </a:lnSpc>
              <a:spcBef>
                <a:spcPct val="52000"/>
              </a:spcBef>
              <a:tabLst>
                <a:tab pos="584200" algn="l"/>
                <a:tab pos="965200" algn="l"/>
              </a:tabLst>
            </a:pPr>
            <a:r>
              <a:rPr lang="en-US" dirty="0"/>
              <a:t>By proportional increase of components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0025CD-D9B7-BF4D-9DF0-0525F23BD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A84D12-2B4D-5446-99F7-A57106112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7392E-45B2-0543-8D95-EBF1131F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903736"/>
            <a:ext cx="3096344" cy="3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</a:t>
            </a:r>
            <a:r>
              <a:rPr lang="en-US" dirty="0" err="1"/>
              <a:t>vs</a:t>
            </a:r>
            <a:r>
              <a:rPr lang="en-US" dirty="0"/>
              <a:t> Horizontal </a:t>
            </a:r>
            <a:r>
              <a:rPr lang="en-US" dirty="0" err="1"/>
              <a:t>Scaleup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556792"/>
            <a:ext cx="3168352" cy="1080120"/>
          </a:xfrm>
        </p:spPr>
        <p:txBody>
          <a:bodyPr/>
          <a:lstStyle/>
          <a:p>
            <a:r>
              <a:rPr lang="en-US" dirty="0"/>
              <a:t>Typically in a computer cluster</a:t>
            </a:r>
          </a:p>
        </p:txBody>
      </p:sp>
      <p:pic>
        <p:nvPicPr>
          <p:cNvPr id="5" name="Image 4" descr="fig-8-scale-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47566"/>
            <a:ext cx="5260726" cy="51617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0481-EDC6-4246-AF0D-5609B7364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7D6E-CC05-E04D-8E81-A41EA11E0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Data-based Parallelism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5271" y="1412875"/>
            <a:ext cx="4688873" cy="4881620"/>
          </a:xfrm>
        </p:spPr>
        <p:txBody>
          <a:bodyPr>
            <a:normAutofit/>
          </a:bodyPr>
          <a:lstStyle/>
          <a:p>
            <a:r>
              <a:rPr lang="en-US" dirty="0"/>
              <a:t>Inter-query</a:t>
            </a:r>
          </a:p>
          <a:p>
            <a:pPr lvl="1"/>
            <a:r>
              <a:rPr lang="en-US" dirty="0"/>
              <a:t>Different queries on the same data</a:t>
            </a:r>
          </a:p>
          <a:p>
            <a:pPr lvl="1"/>
            <a:r>
              <a:rPr lang="en-US" dirty="0"/>
              <a:t>For concurrent queries </a:t>
            </a:r>
          </a:p>
          <a:p>
            <a:r>
              <a:rPr lang="en-US" dirty="0"/>
              <a:t>Inter-operation</a:t>
            </a:r>
          </a:p>
          <a:p>
            <a:pPr lvl="1"/>
            <a:r>
              <a:rPr lang="en-US" dirty="0"/>
              <a:t>Different operations of the same query on different data</a:t>
            </a:r>
          </a:p>
          <a:p>
            <a:pPr lvl="1"/>
            <a:r>
              <a:rPr lang="en-US" dirty="0"/>
              <a:t>For complex queries</a:t>
            </a:r>
          </a:p>
          <a:p>
            <a:r>
              <a:rPr lang="en-US" dirty="0"/>
              <a:t>Intra-operation</a:t>
            </a:r>
          </a:p>
          <a:p>
            <a:pPr lvl="1"/>
            <a:r>
              <a:rPr lang="en-US" dirty="0"/>
              <a:t>The same operation on different data</a:t>
            </a:r>
          </a:p>
          <a:p>
            <a:pPr lvl="1"/>
            <a:r>
              <a:rPr lang="en-US" dirty="0"/>
              <a:t>For large queries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867130" y="3769683"/>
            <a:ext cx="787400" cy="50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64732" y="3216903"/>
            <a:ext cx="619979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dirty="0">
                <a:latin typeface="+mn-lt"/>
              </a:rPr>
              <a:t>Op</a:t>
            </a:r>
            <a:r>
              <a:rPr lang="fr-FR" sz="2000" baseline="-25000" dirty="0">
                <a:latin typeface="+mn-lt"/>
              </a:rPr>
              <a:t>3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663465" y="3156180"/>
            <a:ext cx="787400" cy="50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79843" y="3827892"/>
            <a:ext cx="619979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i="1" dirty="0">
                <a:latin typeface="+mn-lt"/>
              </a:rPr>
              <a:t>Op</a:t>
            </a:r>
            <a:r>
              <a:rPr lang="fr-FR" sz="2000" baseline="-25000" dirty="0">
                <a:latin typeface="+mn-lt"/>
              </a:rPr>
              <a:t>1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427975" y="3786153"/>
            <a:ext cx="787400" cy="50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25009" y="3840591"/>
            <a:ext cx="619979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i="1" dirty="0">
                <a:latin typeface="+mn-lt"/>
              </a:rPr>
              <a:t>Op</a:t>
            </a:r>
            <a:r>
              <a:rPr lang="fr-FR" sz="2000" baseline="-25000" dirty="0">
                <a:latin typeface="+mn-lt"/>
              </a:rPr>
              <a:t>2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6495566" y="3584209"/>
            <a:ext cx="288549" cy="243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7297348" y="3601870"/>
            <a:ext cx="274543" cy="2383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914723" y="5150133"/>
            <a:ext cx="787400" cy="50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057069" y="5212575"/>
            <a:ext cx="524884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i="1" dirty="0">
                <a:latin typeface="+mn-lt"/>
              </a:rPr>
              <a:t>Op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308710" y="5642919"/>
            <a:ext cx="0" cy="2244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116336" y="5851941"/>
            <a:ext cx="435258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dirty="0">
                <a:latin typeface="Courier" pitchFamily="2" charset="0"/>
              </a:rPr>
              <a:t>R</a:t>
            </a:r>
            <a:r>
              <a:rPr lang="fr-FR" sz="2000" baseline="-25000" dirty="0">
                <a:latin typeface="+mn-lt"/>
              </a:rPr>
              <a:t>1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514570" y="5164091"/>
            <a:ext cx="787400" cy="50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7661151" y="5230766"/>
            <a:ext cx="524884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i="1" dirty="0">
                <a:latin typeface="+mn-lt"/>
              </a:rPr>
              <a:t>Op</a:t>
            </a: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H="1">
            <a:off x="7926384" y="5655754"/>
            <a:ext cx="0" cy="2244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7734010" y="5864776"/>
            <a:ext cx="437262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dirty="0">
                <a:latin typeface="Courier" pitchFamily="2" charset="0"/>
              </a:rPr>
              <a:t>R</a:t>
            </a:r>
            <a:r>
              <a:rPr lang="fr-FR" sz="2000" i="1" baseline="-25000" dirty="0">
                <a:latin typeface="+mn-lt"/>
              </a:rPr>
              <a:t>n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6919740" y="513280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 dirty="0"/>
              <a:t>…</a:t>
            </a: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 flipH="1">
            <a:off x="6260355" y="4276229"/>
            <a:ext cx="0" cy="2244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6067981" y="4485251"/>
            <a:ext cx="341917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dirty="0">
                <a:latin typeface="Courier" pitchFamily="2" charset="0"/>
              </a:rPr>
              <a:t>R</a:t>
            </a:r>
            <a:endParaRPr lang="fr-FR" sz="2000" baseline="-25000" dirty="0">
              <a:latin typeface="Courier" pitchFamily="2" charset="0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 flipH="1">
            <a:off x="7878029" y="4289064"/>
            <a:ext cx="0" cy="2244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7685655" y="4498086"/>
            <a:ext cx="336632" cy="3732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dirty="0">
                <a:latin typeface="Courier" pitchFamily="2" charset="0"/>
              </a:rPr>
              <a:t>S</a:t>
            </a:r>
            <a:endParaRPr lang="fr-FR" sz="2000" baseline="-25000" dirty="0">
              <a:latin typeface="Courier" pitchFamily="2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889428" y="1833123"/>
            <a:ext cx="787400" cy="50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007160" y="1897284"/>
            <a:ext cx="477337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i="1" dirty="0">
                <a:latin typeface="+mn-lt"/>
              </a:rPr>
              <a:t>Q</a:t>
            </a:r>
            <a:r>
              <a:rPr lang="fr-FR" sz="2000" baseline="-25000" dirty="0">
                <a:latin typeface="+mn-lt"/>
              </a:rPr>
              <a:t>1</a:t>
            </a:r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7446039" y="1841127"/>
            <a:ext cx="787400" cy="50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7591681" y="1891332"/>
            <a:ext cx="477337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i="1" dirty="0" err="1">
                <a:latin typeface="+mn-lt"/>
              </a:rPr>
              <a:t>Q</a:t>
            </a:r>
            <a:r>
              <a:rPr lang="fr-FR" sz="2000" i="1" baseline="-25000" dirty="0" err="1">
                <a:latin typeface="+mn-lt"/>
              </a:rPr>
              <a:t>n</a:t>
            </a:r>
            <a:endParaRPr lang="fr-FR" sz="2000" i="1" baseline="-25000" dirty="0">
              <a:latin typeface="+mn-lt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6478023" y="2283841"/>
            <a:ext cx="378996" cy="2274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6857803" y="2469444"/>
            <a:ext cx="367965" cy="371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fr-FR" sz="2000" dirty="0">
                <a:latin typeface="Courier" pitchFamily="2" charset="0"/>
              </a:rPr>
              <a:t>R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H="1">
            <a:off x="7149417" y="2284771"/>
            <a:ext cx="429177" cy="2496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atin typeface="+mn-lt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6866878" y="1855347"/>
            <a:ext cx="36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000" b="1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70B0F-A9DA-8340-9268-BF2B4FEFD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9E651E-3C94-2F48-8098-49E3051AA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3464</Words>
  <Application>Microsoft Macintosh PowerPoint</Application>
  <PresentationFormat>On-screen Show (4:3)</PresentationFormat>
  <Paragraphs>675</Paragraphs>
  <Slides>59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Arial Black</vt:lpstr>
      <vt:lpstr>Cambria Math</vt:lpstr>
      <vt:lpstr>Courier</vt:lpstr>
      <vt:lpstr>Segoe</vt:lpstr>
      <vt:lpstr>Times New Roman</vt:lpstr>
      <vt:lpstr>Wingdings</vt:lpstr>
      <vt:lpstr>Office Theme</vt:lpstr>
      <vt:lpstr>Principles of Distributed Database Systems</vt:lpstr>
      <vt:lpstr>Outline</vt:lpstr>
      <vt:lpstr>Outline</vt:lpstr>
      <vt:lpstr>Objectives of Parallel Systems</vt:lpstr>
      <vt:lpstr>Extensibility</vt:lpstr>
      <vt:lpstr>Speed-up Limits</vt:lpstr>
      <vt:lpstr>Scalability</vt:lpstr>
      <vt:lpstr>Vertical vs Horizontal Scaleup</vt:lpstr>
      <vt:lpstr>Data-based Parallelism</vt:lpstr>
      <vt:lpstr>Barriers to Parallelism</vt:lpstr>
      <vt:lpstr>Outline</vt:lpstr>
      <vt:lpstr>Parallel DBMS – general architecture </vt:lpstr>
      <vt:lpstr>Parallel DBMS Functions</vt:lpstr>
      <vt:lpstr>Parallel System Architectures</vt:lpstr>
      <vt:lpstr>UMA</vt:lpstr>
      <vt:lpstr>NUMA</vt:lpstr>
      <vt:lpstr>CC-NUMA</vt:lpstr>
      <vt:lpstr>Storage: DAS vs NAS vs SAN</vt:lpstr>
      <vt:lpstr>Shared-Disk</vt:lpstr>
      <vt:lpstr>Shared-Nothing</vt:lpstr>
      <vt:lpstr>Parallel DBMS Techniques</vt:lpstr>
      <vt:lpstr>Outline</vt:lpstr>
      <vt:lpstr>Data Partitioning</vt:lpstr>
      <vt:lpstr>Partitioning Functions</vt:lpstr>
      <vt:lpstr>Replicated Data Partitioning</vt:lpstr>
      <vt:lpstr>Interleaved Partitioning</vt:lpstr>
      <vt:lpstr>Chained Partitioning</vt:lpstr>
      <vt:lpstr>Placement Directory</vt:lpstr>
      <vt:lpstr>Outline</vt:lpstr>
      <vt:lpstr>Join Processing</vt:lpstr>
      <vt:lpstr>Parallel Nested Loop Join</vt:lpstr>
      <vt:lpstr>Parallel Nested Loop Join - implementation</vt:lpstr>
      <vt:lpstr>Parallel Hash Join</vt:lpstr>
      <vt:lpstr>Parallel Hash Join - implementation</vt:lpstr>
      <vt:lpstr>Variants</vt:lpstr>
      <vt:lpstr>Parallel Query Optimization</vt:lpstr>
      <vt:lpstr>Operator Trees</vt:lpstr>
      <vt:lpstr>Equivalent Hash-Join Trees with Different Scheduling</vt:lpstr>
      <vt:lpstr>Operator Tree with Exchange Operator</vt:lpstr>
      <vt:lpstr>Cost Model</vt:lpstr>
      <vt:lpstr>Outline</vt:lpstr>
      <vt:lpstr>Load Balancing</vt:lpstr>
      <vt:lpstr>Data Skew Example</vt:lpstr>
      <vt:lpstr>Load Balancing</vt:lpstr>
      <vt:lpstr>Dynamic Processing (DP) Execution Model</vt:lpstr>
      <vt:lpstr>DP Example</vt:lpstr>
      <vt:lpstr>DP Example – snapshot of execution</vt:lpstr>
      <vt:lpstr>Replication and Failover</vt:lpstr>
      <vt:lpstr>Outline</vt:lpstr>
      <vt:lpstr>Motivations</vt:lpstr>
      <vt:lpstr>Database Cluster Architecture</vt:lpstr>
      <vt:lpstr>Replication</vt:lpstr>
      <vt:lpstr>Load Balancing</vt:lpstr>
      <vt:lpstr>Query Processing</vt:lpstr>
      <vt:lpstr>Physical Partitioning</vt:lpstr>
      <vt:lpstr>Virtual Partitioning</vt:lpstr>
      <vt:lpstr>SVP Example</vt:lpstr>
      <vt:lpstr>SVP Example</vt:lpstr>
      <vt:lpstr>SVP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Tamer Ozsu</cp:lastModifiedBy>
  <cp:revision>78</cp:revision>
  <dcterms:created xsi:type="dcterms:W3CDTF">2020-02-05T23:19:38Z</dcterms:created>
  <dcterms:modified xsi:type="dcterms:W3CDTF">2020-05-07T13:09:04Z</dcterms:modified>
</cp:coreProperties>
</file>