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362" r:id="rId5"/>
    <p:sldId id="519" r:id="rId6"/>
    <p:sldId id="521" r:id="rId7"/>
    <p:sldId id="522" r:id="rId8"/>
    <p:sldId id="523" r:id="rId9"/>
    <p:sldId id="475" r:id="rId10"/>
    <p:sldId id="408" r:id="rId11"/>
    <p:sldId id="476" r:id="rId12"/>
    <p:sldId id="524" r:id="rId13"/>
    <p:sldId id="525" r:id="rId14"/>
    <p:sldId id="526" r:id="rId15"/>
    <p:sldId id="527" r:id="rId16"/>
    <p:sldId id="528" r:id="rId17"/>
    <p:sldId id="52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/>
    <p:restoredTop sz="86190"/>
  </p:normalViewPr>
  <p:slideViewPr>
    <p:cSldViewPr snapToGrid="0" snapToObjects="1">
      <p:cViewPr varScale="1">
        <p:scale>
          <a:sx n="103" d="100"/>
          <a:sy n="10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7189-C454-AF49-8411-36C5DC2CA72A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2E917-35E1-B24E-93C4-A98249A8AF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63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ce2a8cf9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5dce2a8cf9_3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Only 3 designs here</a:t>
            </a: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1729931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GAT enabled</a:t>
            </a: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1844024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3576379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73644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2448272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161936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Just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</a:t>
            </a:r>
            <a:r>
              <a:rPr lang="en-US" sz="1000" b="1" dirty="0"/>
              <a:t>sync + await.</a:t>
            </a: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191540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285401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C/C++/Rust are like.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E917-35E1-B24E-93C4-A98249A8AF7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00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IO Runtime + User code, how?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E917-35E1-B24E-93C4-A98249A8AF7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76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Future + Runtime + Generator = We can use async + await!</a:t>
            </a:r>
            <a:endParaRPr sz="1000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e2a8cf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5dce2a8cf9_3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8BBFE-765F-4A4B-AF92-FEBED4548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AA3BDA-F684-2845-AC88-59DCBF327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66EBA-D0EE-8842-91CD-327E2A88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7C252-8D1C-2348-8618-9CBC2CCB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ED226-65B6-5641-B925-35A89069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7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8D0F-7401-A743-AF0A-E9EDC208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D543B-31F1-4B41-A997-4B4E92E2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C7C8D-9F6F-2C45-91DD-83FA272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2886F-A076-154A-A36F-E158B404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BF273-D109-9043-AB14-73B4CEA8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0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F7F186-70A6-3440-925D-C4186184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D134B-2DC0-CB46-A3E1-1A5332BF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6EEA4-05D0-1542-AA61-3BAA5A91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8C899-DF81-9C41-A7D3-A72B1D96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AB9B4-F2E4-1E49-8CEC-6464860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05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75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973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92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464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1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339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4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819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87A88-1FFB-3C4B-BE22-9682FA41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D9DB1-45C6-B649-A224-AD92EAB9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E305F-E6ED-C343-9C8F-68B4713E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3738C-C557-0D4F-A9AF-113DE609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55ED1-8A10-7B40-8CF5-941C488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57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274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318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394-F459-0D42-8986-BDAE24856D88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8353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水平" type="tx">
  <p:cSld name="照片 - 水平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562100" y="-19049"/>
            <a:ext cx="9067800" cy="604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7500" y="4756151"/>
            <a:ext cx="1155700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7500" y="5721351"/>
            <a:ext cx="11557000" cy="79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667"/>
            </a:lvl1pPr>
            <a:lvl2pPr marL="1219170" lvl="1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667"/>
            </a:lvl2pPr>
            <a:lvl3pPr marL="1828754" lvl="2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667"/>
            </a:lvl3pPr>
            <a:lvl4pPr marL="2438339" lvl="3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667"/>
            </a:lvl4pPr>
            <a:lvl5pPr marL="3047924" lvl="4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667"/>
            </a:lvl5pPr>
            <a:lvl6pPr marL="3657509" lvl="5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4267093" lvl="6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4876678" lvl="7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5486263" lvl="8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979516" y="6540501"/>
            <a:ext cx="226619" cy="23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9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F86EC-2C55-8C4A-8513-598CE2C0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9CE0A-15EC-A84C-BD6F-51D3502E6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A656E-4F88-EC47-B158-BE28DDDC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966CA-3742-854B-BE8B-BF3E3D4D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EE4C3-8BE8-434E-8366-1B0826C0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4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EC067-FE7C-7446-B5F5-4920A60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671B6-DED0-7245-8E19-54495E58C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567EE-5149-E94D-96E7-09FC370BB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F8801-F821-EC4F-A7A4-37E3E9BA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219EC-2892-504D-8367-E4783600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175FC-D402-FC4F-81DD-47D0EBB8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92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A466-D6B3-F749-84BF-210A2238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56C0C-C193-CF4B-946C-AD8C6C3B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617F5-AA4D-4B4B-B9AB-80C22284C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F17328-2013-4A42-9AE6-68A39108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0BCDF3-35FF-6E45-A28F-03FF273F5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C7FCD3-1083-3C4D-A363-75415F1D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B1DEE2-06FC-B740-A4A0-3F56DFE3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49C979-F95C-5C4F-BEF2-5F6CAAC4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5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B29D-5F41-5247-80FC-63329E84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2CF7DD-E0E2-A047-B2D8-3BAB7424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1BDF0-5014-294B-A3ED-72B048E0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6509A-2F18-8D43-81B7-8DD00A43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93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377CA-4A93-6741-AA00-114EB2E5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350119-5F94-5249-8CB2-7CC812A5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F951E-5F85-A74D-8DD5-92D49C7D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7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76216-3C5E-0A4B-B35E-677B0A92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D4FDC-03E6-9A4D-BC69-0C5D9CC1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5ABE9-CBE5-5348-BCCF-11CBC4FD4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0EA4D-61A7-2044-8764-769C8B1A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25258-69EA-9E46-952C-07FA73D8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79BDE-F489-CB49-A7A0-CDF9F3E0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890E-6B12-124F-B155-749DAB15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E63C2A-5B70-BA46-AA69-06E9E274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D9C6D-3231-A64B-9B5E-044A4C2D5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FFB5E-ED78-404F-89AE-45DB471D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75EC3-2390-C646-8E2A-A58302AE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9E726-0858-994B-A591-19B4D20D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7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12034-6A03-C94F-8F9B-3F0A6D67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5457A-4FB3-9445-B08B-9F3F51E1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E1D3-D094-AE42-8227-30FB1CF15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4878-7960-1C41-B8C2-750A1219A46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A6FD5-AEF5-D141-AFC1-C8ED7E930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B993-5762-CA40-A074-CEBFCA68A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C6EA-67F0-034B-A494-E93C8D80D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7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23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ciah/mini-rust-run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tedance/monoi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kio-rs/mio/blob/master/examples/tcp_server.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26">
            <a:extLst>
              <a:ext uri="{FF2B5EF4-FFF2-40B4-BE49-F238E27FC236}">
                <a16:creationId xmlns:a16="http://schemas.microsoft.com/office/drawing/2014/main" id="{AA62BC18-74D0-0D4D-90BB-C82C8F136EDE}"/>
              </a:ext>
            </a:extLst>
          </p:cNvPr>
          <p:cNvSpPr txBox="1"/>
          <p:nvPr/>
        </p:nvSpPr>
        <p:spPr>
          <a:xfrm>
            <a:off x="651317" y="1906973"/>
            <a:ext cx="10556261" cy="74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en-US" altLang="zh-CN" sz="4000" b="1" dirty="0">
                <a:solidFill>
                  <a:srgbClr val="3A5BAE"/>
                </a:solidFill>
                <a:latin typeface="Helvetica Neue" charset="0"/>
                <a:ea typeface="Helvetica Neue" charset="0"/>
              </a:rPr>
              <a:t>Monoio –</a:t>
            </a:r>
            <a:r>
              <a:rPr lang="zh-CN" altLang="en-US" sz="4000" b="1" dirty="0">
                <a:solidFill>
                  <a:srgbClr val="3A5BAE"/>
                </a:solidFill>
                <a:latin typeface="Helvetica Neue" charset="0"/>
                <a:ea typeface="Helvetica Neue" charset="0"/>
              </a:rPr>
              <a:t> </a:t>
            </a:r>
            <a:r>
              <a:rPr lang="en-US" altLang="zh-CN" sz="4000" b="1" dirty="0">
                <a:solidFill>
                  <a:srgbClr val="3A5BAE"/>
                </a:solidFill>
                <a:latin typeface="Helvetica Neue" charset="0"/>
                <a:ea typeface="Helvetica Neue" charset="0"/>
              </a:rPr>
              <a:t>Yet Another Rust Async Runtime</a:t>
            </a:r>
            <a:endParaRPr sz="600" dirty="0"/>
          </a:p>
        </p:txBody>
      </p:sp>
      <p:sp>
        <p:nvSpPr>
          <p:cNvPr id="5" name="Google Shape;105;p26">
            <a:extLst>
              <a:ext uri="{FF2B5EF4-FFF2-40B4-BE49-F238E27FC236}">
                <a16:creationId xmlns:a16="http://schemas.microsoft.com/office/drawing/2014/main" id="{3097E7AE-7FA1-8E46-9C3E-A4A8C0C81933}"/>
              </a:ext>
            </a:extLst>
          </p:cNvPr>
          <p:cNvSpPr txBox="1"/>
          <p:nvPr/>
        </p:nvSpPr>
        <p:spPr>
          <a:xfrm>
            <a:off x="8040657" y="5111775"/>
            <a:ext cx="3166921" cy="42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AAE"/>
              </a:buClr>
              <a:buSzPts val="1900"/>
              <a:buFont typeface="Helvetica Neue"/>
              <a:buNone/>
            </a:pPr>
            <a:r>
              <a:rPr lang="en-US" altLang="zh-CN" sz="2400" b="1" dirty="0">
                <a:solidFill>
                  <a:srgbClr val="3A5BAE"/>
                </a:solidFill>
                <a:latin typeface="Helvetica Neue" charset="0"/>
                <a:ea typeface="Helvetica Neue" charset="0"/>
              </a:rPr>
              <a:t>@ihciah, @dyxushuai</a:t>
            </a:r>
            <a:endParaRPr sz="2400" b="1" dirty="0">
              <a:solidFill>
                <a:srgbClr val="3A5BAE"/>
              </a:solidFill>
              <a:latin typeface="Helvetica Neue" charset="0"/>
              <a:ea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-US" altLang="zh-CN" sz="4000" b="1" dirty="0">
                <a:solidFill>
                  <a:srgbClr val="4472C4"/>
                </a:solidFill>
                <a:ea typeface="Helvetica Neue" charset="0"/>
                <a:cs typeface="Helvetica Neue"/>
                <a:sym typeface="Helvetica Neue"/>
              </a:rPr>
              <a:t>Mini Rust Runtime</a:t>
            </a:r>
            <a:endParaRPr sz="40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BCA45D-38E4-8748-939E-1B9DAEC39EBC}"/>
              </a:ext>
            </a:extLst>
          </p:cNvPr>
          <p:cNvSpPr/>
          <p:nvPr/>
        </p:nvSpPr>
        <p:spPr>
          <a:xfrm>
            <a:off x="794273" y="2497015"/>
            <a:ext cx="3066546" cy="26611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Reactor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190494-94A3-304F-BED0-69D2A58DC9F8}"/>
              </a:ext>
            </a:extLst>
          </p:cNvPr>
          <p:cNvSpPr/>
          <p:nvPr/>
        </p:nvSpPr>
        <p:spPr>
          <a:xfrm>
            <a:off x="7304463" y="2497015"/>
            <a:ext cx="4056185" cy="26611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638B4-599F-4743-B293-C9A852587B5C}"/>
              </a:ext>
            </a:extLst>
          </p:cNvPr>
          <p:cNvSpPr/>
          <p:nvPr/>
        </p:nvSpPr>
        <p:spPr>
          <a:xfrm>
            <a:off x="8124092" y="4384432"/>
            <a:ext cx="2344616" cy="621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Task Queue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13DC92C-9DCB-3A4D-9CFF-FC24A355E8B4}"/>
              </a:ext>
            </a:extLst>
          </p:cNvPr>
          <p:cNvSpPr/>
          <p:nvPr/>
        </p:nvSpPr>
        <p:spPr>
          <a:xfrm>
            <a:off x="2262279" y="2760785"/>
            <a:ext cx="1289538" cy="785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0BCE5EF-7D14-7B49-B6F4-71904BB22F64}"/>
              </a:ext>
            </a:extLst>
          </p:cNvPr>
          <p:cNvSpPr/>
          <p:nvPr/>
        </p:nvSpPr>
        <p:spPr>
          <a:xfrm>
            <a:off x="2094273" y="4050323"/>
            <a:ext cx="1629508" cy="1008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io-&gt;cx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EF083B2-EB74-154E-BD64-BCFCC0654507}"/>
              </a:ext>
            </a:extLst>
          </p:cNvPr>
          <p:cNvSpPr/>
          <p:nvPr/>
        </p:nvSpPr>
        <p:spPr>
          <a:xfrm>
            <a:off x="5310178" y="4338248"/>
            <a:ext cx="720947" cy="6213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AD5266A-4EEB-214F-84C4-0F7ED333D2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23781" y="4554416"/>
            <a:ext cx="1586397" cy="9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0AE447F-8604-2443-8A36-6539CBE85AB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6031125" y="4648909"/>
            <a:ext cx="2092967" cy="4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54EEB8D-5A90-0249-A641-EE0843D4AA4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9027" y="3546231"/>
            <a:ext cx="0" cy="504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694134F-B686-E64C-9C85-1FBFE35AEC92}"/>
              </a:ext>
            </a:extLst>
          </p:cNvPr>
          <p:cNvSpPr/>
          <p:nvPr/>
        </p:nvSpPr>
        <p:spPr>
          <a:xfrm>
            <a:off x="10323177" y="2872155"/>
            <a:ext cx="720947" cy="6213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0BF7235-F3DF-A84B-B4D2-2124BA8141A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0468708" y="3493478"/>
            <a:ext cx="214942" cy="1201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A854D1F-432B-5048-A455-0498639A60F7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551817" y="3153508"/>
            <a:ext cx="6771360" cy="2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2A50DDB-B607-EC43-AE39-CBFDCB4D860E}"/>
              </a:ext>
            </a:extLst>
          </p:cNvPr>
          <p:cNvSpPr txBox="1"/>
          <p:nvPr/>
        </p:nvSpPr>
        <p:spPr>
          <a:xfrm>
            <a:off x="3761903" y="4320612"/>
            <a:ext cx="1908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cx.waker</a:t>
            </a:r>
            <a:r>
              <a:rPr kumimoji="1" lang="en-US" altLang="zh-CN" sz="1600" dirty="0"/>
              <a:t>().wake()</a:t>
            </a:r>
            <a:endParaRPr kumimoji="1"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5DFE4-FC8E-1F45-A5DC-4451CC0D40B6}"/>
              </a:ext>
            </a:extLst>
          </p:cNvPr>
          <p:cNvSpPr txBox="1"/>
          <p:nvPr/>
        </p:nvSpPr>
        <p:spPr>
          <a:xfrm>
            <a:off x="5992214" y="4432385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 err="1"/>
              <a:t>RawWakerVTable</a:t>
            </a:r>
            <a:r>
              <a:rPr kumimoji="1" lang="en" altLang="zh-CN" sz="1600" dirty="0"/>
              <a:t>::</a:t>
            </a:r>
            <a:r>
              <a:rPr lang="en" altLang="zh-CN" sz="1600" dirty="0"/>
              <a:t>wake</a:t>
            </a:r>
            <a:endParaRPr kumimoji="1"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6C45C2-9A41-534B-BE7B-5386F927DA04}"/>
              </a:ext>
            </a:extLst>
          </p:cNvPr>
          <p:cNvSpPr txBox="1"/>
          <p:nvPr/>
        </p:nvSpPr>
        <p:spPr>
          <a:xfrm>
            <a:off x="10097727" y="3809945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poll_task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A2ED2F0-B186-F540-94A1-2D6DC6AC1EEA}"/>
              </a:ext>
            </a:extLst>
          </p:cNvPr>
          <p:cNvSpPr txBox="1"/>
          <p:nvPr/>
        </p:nvSpPr>
        <p:spPr>
          <a:xfrm>
            <a:off x="5019823" y="2872155"/>
            <a:ext cx="24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io(read/write/accept/…)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23990C-E1AF-D347-8666-06947A9B495A}"/>
              </a:ext>
            </a:extLst>
          </p:cNvPr>
          <p:cNvSpPr txBox="1"/>
          <p:nvPr/>
        </p:nvSpPr>
        <p:spPr>
          <a:xfrm>
            <a:off x="7550954" y="6022705"/>
            <a:ext cx="436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</a:t>
            </a:r>
            <a:r>
              <a:rPr kumimoji="1" lang="en" altLang="zh-CN" dirty="0" err="1">
                <a:hlinkClick r:id="rId3"/>
              </a:rPr>
              <a:t>github.com</a:t>
            </a:r>
            <a:r>
              <a:rPr kumimoji="1" lang="en" altLang="zh-CN" dirty="0">
                <a:hlinkClick r:id="rId3"/>
              </a:rPr>
              <a:t>/</a:t>
            </a:r>
            <a:r>
              <a:rPr kumimoji="1" lang="en" altLang="zh-CN" dirty="0" err="1">
                <a:hlinkClick r:id="rId3"/>
              </a:rPr>
              <a:t>ihciah</a:t>
            </a:r>
            <a:r>
              <a:rPr kumimoji="1" lang="en" altLang="zh-CN" dirty="0">
                <a:hlinkClick r:id="rId3"/>
              </a:rPr>
              <a:t>/mini-rust-runtime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-US" altLang="zh-CN" sz="4000" b="1" dirty="0">
                <a:solidFill>
                  <a:srgbClr val="4472C4"/>
                </a:solidFill>
                <a:ea typeface="Helvetica Neue" charset="0"/>
                <a:cs typeface="Helvetica Neue"/>
                <a:sym typeface="Helvetica Neue"/>
              </a:rPr>
              <a:t>Monoio Design</a:t>
            </a:r>
            <a:endParaRPr lang="en-US" sz="40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5024DCF2-D695-6244-AD8F-07A5EAB7C7BF}"/>
              </a:ext>
            </a:extLst>
          </p:cNvPr>
          <p:cNvSpPr/>
          <p:nvPr/>
        </p:nvSpPr>
        <p:spPr>
          <a:xfrm>
            <a:off x="1839950" y="2414049"/>
            <a:ext cx="1662088" cy="1569176"/>
          </a:xfrm>
          <a:prstGeom prst="ellipse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4472C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5B9BD5"/>
              </a:solidFill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6951E515-4F6C-EB4A-A231-DFC79B9A82C7}"/>
              </a:ext>
            </a:extLst>
          </p:cNvPr>
          <p:cNvSpPr txBox="1"/>
          <p:nvPr/>
        </p:nvSpPr>
        <p:spPr>
          <a:xfrm>
            <a:off x="1799381" y="2785820"/>
            <a:ext cx="1702657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ea typeface="Arial" panose="020B0604020202020204" pitchFamily="34" charset="0"/>
              </a:rPr>
              <a:t>Buffer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Ownership</a:t>
            </a:r>
            <a:endParaRPr lang="en-US" sz="1600" dirty="0"/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1C76BF9E-9BA9-0449-8F04-FB97BE8C788B}"/>
              </a:ext>
            </a:extLst>
          </p:cNvPr>
          <p:cNvSpPr/>
          <p:nvPr/>
        </p:nvSpPr>
        <p:spPr>
          <a:xfrm>
            <a:off x="4934843" y="2414049"/>
            <a:ext cx="1662088" cy="1569176"/>
          </a:xfrm>
          <a:prstGeom prst="ellipse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4472C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5B9BD5"/>
              </a:solidFill>
            </a:endParaRP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F09C61E1-2D92-F14C-8DEE-23C64C68D143}"/>
              </a:ext>
            </a:extLst>
          </p:cNvPr>
          <p:cNvSpPr txBox="1"/>
          <p:nvPr/>
        </p:nvSpPr>
        <p:spPr>
          <a:xfrm>
            <a:off x="5028271" y="2796717"/>
            <a:ext cx="1475232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ea typeface="Arial" panose="020B0604020202020204" pitchFamily="34" charset="0"/>
              </a:rPr>
              <a:t>Across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Threads</a:t>
            </a:r>
            <a:endParaRPr lang="en-US" sz="1600" dirty="0"/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E5C69AFF-07FD-E545-A8B3-D5C0EA88529A}"/>
              </a:ext>
            </a:extLst>
          </p:cNvPr>
          <p:cNvSpPr/>
          <p:nvPr/>
        </p:nvSpPr>
        <p:spPr>
          <a:xfrm>
            <a:off x="8029736" y="2414049"/>
            <a:ext cx="1662088" cy="1569176"/>
          </a:xfrm>
          <a:prstGeom prst="ellipse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4472C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5B9BD5"/>
              </a:solidFill>
            </a:endParaRP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FBE8D30F-B278-C142-8DB0-CAE72CBB6AE3}"/>
              </a:ext>
            </a:extLst>
          </p:cNvPr>
          <p:cNvSpPr txBox="1"/>
          <p:nvPr/>
        </p:nvSpPr>
        <p:spPr>
          <a:xfrm>
            <a:off x="7857202" y="2976519"/>
            <a:ext cx="2007155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000" b="1" dirty="0">
                <a:solidFill>
                  <a:srgbClr val="FFFFFF"/>
                </a:solidFill>
                <a:ea typeface="Arial" panose="020B0604020202020204" pitchFamily="34" charset="0"/>
              </a:rPr>
              <a:t>Compatible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906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-US" altLang="zh-CN" sz="4000" b="1" dirty="0">
                <a:solidFill>
                  <a:srgbClr val="4472C4"/>
                </a:solidFill>
                <a:ea typeface="Helvetica Neue" charset="0"/>
                <a:cs typeface="Helvetica Neue"/>
                <a:sym typeface="Helvetica Neue"/>
              </a:rPr>
              <a:t>Buffer Ownership</a:t>
            </a:r>
            <a:endParaRPr lang="en-US" sz="4000" b="1" dirty="0"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B4BBBF-731C-A94B-99AA-13834A7B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95" y="1369577"/>
            <a:ext cx="6652009" cy="50077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F5B65A-5AB8-A54F-A415-687A6FCBE344}"/>
              </a:ext>
            </a:extLst>
          </p:cNvPr>
          <p:cNvSpPr txBox="1"/>
          <p:nvPr/>
        </p:nvSpPr>
        <p:spPr>
          <a:xfrm>
            <a:off x="9351029" y="6488668"/>
            <a:ext cx="28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Idea comes from </a:t>
            </a:r>
            <a:r>
              <a:rPr kumimoji="1" lang="en-US" altLang="zh-CN" dirty="0" err="1"/>
              <a:t>tokio-uring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70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-US" altLang="zh-CN" sz="4000" b="1" dirty="0">
                <a:solidFill>
                  <a:srgbClr val="4472C4"/>
                </a:solidFill>
                <a:ea typeface="Helvetica Neue" charset="0"/>
                <a:cs typeface="Helvetica Neue"/>
                <a:sym typeface="Helvetica Neue"/>
              </a:rPr>
              <a:t>Buffer Ownership</a:t>
            </a:r>
            <a:endParaRPr lang="en-US" sz="40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58532D-5A66-1E44-960F-458541C94A2B}"/>
              </a:ext>
            </a:extLst>
          </p:cNvPr>
          <p:cNvSpPr/>
          <p:nvPr/>
        </p:nvSpPr>
        <p:spPr>
          <a:xfrm>
            <a:off x="3458308" y="1899138"/>
            <a:ext cx="5275383" cy="4560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992C278-716C-FE40-8FF0-32C1C1579F2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08739" y="3012831"/>
            <a:ext cx="1160573" cy="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A6291C9-FA71-F142-A65C-4C7FB9457A4C}"/>
              </a:ext>
            </a:extLst>
          </p:cNvPr>
          <p:cNvSpPr txBox="1"/>
          <p:nvPr/>
        </p:nvSpPr>
        <p:spPr>
          <a:xfrm>
            <a:off x="2848654" y="2731476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read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264DC2D-C7ED-E44C-A2BA-5CDAEDBF733D}"/>
              </a:ext>
            </a:extLst>
          </p:cNvPr>
          <p:cNvSpPr/>
          <p:nvPr/>
        </p:nvSpPr>
        <p:spPr>
          <a:xfrm>
            <a:off x="1631103" y="2731476"/>
            <a:ext cx="877636" cy="5509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Buf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A0690BA-DC37-F241-88C5-8BB0150F5289}"/>
              </a:ext>
            </a:extLst>
          </p:cNvPr>
          <p:cNvSpPr/>
          <p:nvPr/>
        </p:nvSpPr>
        <p:spPr>
          <a:xfrm>
            <a:off x="3669312" y="2570388"/>
            <a:ext cx="2098456" cy="8909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Slab:</a:t>
            </a:r>
          </a:p>
          <a:p>
            <a:pPr algn="ctr"/>
            <a:r>
              <a:rPr kumimoji="1" lang="en-US" altLang="zh-CN" dirty="0"/>
              <a:t>id -&gt; {</a:t>
            </a:r>
            <a:r>
              <a:rPr kumimoji="1" lang="en-US" altLang="zh-CN" dirty="0" err="1"/>
              <a:t>Buf</a:t>
            </a:r>
            <a:r>
              <a:rPr kumimoji="1" lang="en-US" altLang="zh-CN" dirty="0"/>
              <a:t>, Lifecycle}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77D3AFD-B67D-5C4E-92DA-A57361E319D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767768" y="3006968"/>
            <a:ext cx="621309" cy="8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31767D7-E977-F84E-8C0F-E40A27481AC9}"/>
              </a:ext>
            </a:extLst>
          </p:cNvPr>
          <p:cNvSpPr/>
          <p:nvPr/>
        </p:nvSpPr>
        <p:spPr>
          <a:xfrm>
            <a:off x="6389077" y="2567354"/>
            <a:ext cx="1746739" cy="8909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Push Op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7DF5C95-3445-A14A-B062-B5D41B1CCA0C}"/>
              </a:ext>
            </a:extLst>
          </p:cNvPr>
          <p:cNvCxnSpPr>
            <a:cxnSpLocks/>
          </p:cNvCxnSpPr>
          <p:nvPr/>
        </p:nvCxnSpPr>
        <p:spPr>
          <a:xfrm>
            <a:off x="8135816" y="3001106"/>
            <a:ext cx="1090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40E07C8-0307-3B40-8C60-7C7E7B862A08}"/>
              </a:ext>
            </a:extLst>
          </p:cNvPr>
          <p:cNvSpPr/>
          <p:nvPr/>
        </p:nvSpPr>
        <p:spPr>
          <a:xfrm>
            <a:off x="9237786" y="2737336"/>
            <a:ext cx="877636" cy="5509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Future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0A66BE4-5F0B-B046-BEC3-89ECE83025BA}"/>
              </a:ext>
            </a:extLst>
          </p:cNvPr>
          <p:cNvSpPr/>
          <p:nvPr/>
        </p:nvSpPr>
        <p:spPr>
          <a:xfrm>
            <a:off x="3997569" y="4982308"/>
            <a:ext cx="1688151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CQE</a:t>
            </a:r>
          </a:p>
          <a:p>
            <a:pPr algn="ctr"/>
            <a:r>
              <a:rPr kumimoji="1" lang="en-US" altLang="zh-CN" dirty="0"/>
              <a:t>(</a:t>
            </a:r>
            <a:r>
              <a:rPr kumimoji="1" lang="en-US" altLang="zh-CN" dirty="0" err="1"/>
              <a:t>userdata</a:t>
            </a:r>
            <a:r>
              <a:rPr kumimoji="1" lang="en-US" altLang="zh-CN" dirty="0"/>
              <a:t>= id)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6B3F366-C545-604E-8AF9-62ABBD73408E}"/>
              </a:ext>
            </a:extLst>
          </p:cNvPr>
          <p:cNvCxnSpPr/>
          <p:nvPr/>
        </p:nvCxnSpPr>
        <p:spPr>
          <a:xfrm>
            <a:off x="2661138" y="5533292"/>
            <a:ext cx="13364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3468D550-AFB9-9046-A1FA-936C218F18E0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149977" y="3974130"/>
            <a:ext cx="1699846" cy="316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F1D0B09-90BC-6046-8669-9A080A4B1299}"/>
              </a:ext>
            </a:extLst>
          </p:cNvPr>
          <p:cNvSpPr txBox="1"/>
          <p:nvPr/>
        </p:nvSpPr>
        <p:spPr>
          <a:xfrm>
            <a:off x="683804" y="5348626"/>
            <a:ext cx="20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Submit_and_wait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E0E14C-26A5-4B4F-9D5B-5B23211233AD}"/>
              </a:ext>
            </a:extLst>
          </p:cNvPr>
          <p:cNvSpPr txBox="1"/>
          <p:nvPr/>
        </p:nvSpPr>
        <p:spPr>
          <a:xfrm>
            <a:off x="3846443" y="3810073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Make progress &amp; wake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9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-US" altLang="zh-CN" sz="4000" b="1" dirty="0">
                <a:solidFill>
                  <a:srgbClr val="4472C4"/>
                </a:solidFill>
                <a:ea typeface="Helvetica Neue" charset="0"/>
                <a:cs typeface="Helvetica Neue"/>
                <a:sym typeface="Helvetica Neue"/>
              </a:rPr>
              <a:t>Await across threads</a:t>
            </a:r>
            <a:endParaRPr lang="en-US" sz="40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CFB9799-315D-4342-8293-89D4229FF2FA}"/>
              </a:ext>
            </a:extLst>
          </p:cNvPr>
          <p:cNvSpPr/>
          <p:nvPr/>
        </p:nvSpPr>
        <p:spPr>
          <a:xfrm>
            <a:off x="641601" y="1369577"/>
            <a:ext cx="7167869" cy="1049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id -&gt; { </a:t>
            </a:r>
            <a:r>
              <a:rPr lang="en" altLang="zh-CN" dirty="0" err="1"/>
              <a:t>UnparkHandle</a:t>
            </a:r>
            <a:r>
              <a:rPr lang="en" altLang="zh-CN" dirty="0"/>
              <a:t>, Sender&lt;</a:t>
            </a:r>
            <a:r>
              <a:rPr lang="en" altLang="zh-CN" dirty="0" err="1"/>
              <a:t>Waker</a:t>
            </a:r>
            <a:r>
              <a:rPr lang="en" altLang="zh-CN" dirty="0"/>
              <a:t>&gt; 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1E0EAC-70C0-4642-91D9-D2DBE34BB306}"/>
              </a:ext>
            </a:extLst>
          </p:cNvPr>
          <p:cNvSpPr txBox="1"/>
          <p:nvPr/>
        </p:nvSpPr>
        <p:spPr>
          <a:xfrm>
            <a:off x="6594980" y="2061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Global Map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E7213BF1-B02A-B442-ABE8-299D33512644}"/>
              </a:ext>
            </a:extLst>
          </p:cNvPr>
          <p:cNvSpPr/>
          <p:nvPr/>
        </p:nvSpPr>
        <p:spPr>
          <a:xfrm>
            <a:off x="641599" y="2724604"/>
            <a:ext cx="7167869" cy="1049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id -&gt; { </a:t>
            </a:r>
            <a:r>
              <a:rPr lang="en" altLang="zh-CN" dirty="0" err="1"/>
              <a:t>UnparkHandle</a:t>
            </a:r>
            <a:r>
              <a:rPr lang="en" altLang="zh-CN" dirty="0"/>
              <a:t>, Sender&lt;</a:t>
            </a:r>
            <a:r>
              <a:rPr lang="en" altLang="zh-CN" dirty="0" err="1"/>
              <a:t>Waker</a:t>
            </a:r>
            <a:r>
              <a:rPr lang="en" altLang="zh-CN" dirty="0"/>
              <a:t>&gt; 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2CCD35-E038-4645-82FB-7007FFB1C9CF}"/>
              </a:ext>
            </a:extLst>
          </p:cNvPr>
          <p:cNvSpPr txBox="1"/>
          <p:nvPr/>
        </p:nvSpPr>
        <p:spPr>
          <a:xfrm>
            <a:off x="5951674" y="3466567"/>
            <a:ext cx="19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Thread-local cache</a:t>
            </a:r>
            <a:endParaRPr kumimoji="1" lang="zh-CN" altLang="en-US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B93024C-4D8A-3945-84A7-6F7DE89BDC11}"/>
              </a:ext>
            </a:extLst>
          </p:cNvPr>
          <p:cNvSpPr/>
          <p:nvPr/>
        </p:nvSpPr>
        <p:spPr>
          <a:xfrm>
            <a:off x="326814" y="4274383"/>
            <a:ext cx="1953320" cy="2098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zh-CN" dirty="0"/>
              <a:t>State</a:t>
            </a:r>
          </a:p>
          <a:p>
            <a:pPr algn="ctr"/>
            <a:r>
              <a:rPr kumimoji="1" lang="en-US" altLang="zh-CN" dirty="0" err="1"/>
              <a:t>Vtable</a:t>
            </a:r>
            <a:br>
              <a:rPr kumimoji="1" lang="en-US" altLang="zh-CN" dirty="0"/>
            </a:br>
            <a:r>
              <a:rPr kumimoji="1" lang="en-US" altLang="zh-CN" b="1" dirty="0" err="1"/>
              <a:t>owner_id</a:t>
            </a:r>
            <a:endParaRPr kumimoji="1" lang="en-US" altLang="zh-CN" b="1" dirty="0"/>
          </a:p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5544D72-6A70-A44B-A58D-C5E2F350A6A4}"/>
              </a:ext>
            </a:extLst>
          </p:cNvPr>
          <p:cNvSpPr txBox="1"/>
          <p:nvPr/>
        </p:nvSpPr>
        <p:spPr>
          <a:xfrm>
            <a:off x="1696705" y="600348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82D05EB5-06C6-3344-B50A-AECBB3346BB3}"/>
              </a:ext>
            </a:extLst>
          </p:cNvPr>
          <p:cNvCxnSpPr/>
          <p:nvPr/>
        </p:nvCxnSpPr>
        <p:spPr>
          <a:xfrm>
            <a:off x="2168922" y="5013886"/>
            <a:ext cx="181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824A06E-C4AA-FA42-9886-AF1DC619689A}"/>
              </a:ext>
            </a:extLst>
          </p:cNvPr>
          <p:cNvCxnSpPr/>
          <p:nvPr/>
        </p:nvCxnSpPr>
        <p:spPr>
          <a:xfrm>
            <a:off x="2168922" y="5623486"/>
            <a:ext cx="181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7C4D4EC-7B87-7246-9D7E-5011F4360FF0}"/>
              </a:ext>
            </a:extLst>
          </p:cNvPr>
          <p:cNvSpPr txBox="1"/>
          <p:nvPr/>
        </p:nvSpPr>
        <p:spPr>
          <a:xfrm>
            <a:off x="2437751" y="4731844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wake_by_val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ED2551-299C-0140-9909-12D0CD34112C}"/>
              </a:ext>
            </a:extLst>
          </p:cNvPr>
          <p:cNvSpPr txBox="1"/>
          <p:nvPr/>
        </p:nvSpPr>
        <p:spPr>
          <a:xfrm>
            <a:off x="2422074" y="5295929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wake_by_ref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4AC62B09-F2FF-C44C-AE96-0F23484192A6}"/>
              </a:ext>
            </a:extLst>
          </p:cNvPr>
          <p:cNvSpPr/>
          <p:nvPr/>
        </p:nvSpPr>
        <p:spPr>
          <a:xfrm>
            <a:off x="3985364" y="4288218"/>
            <a:ext cx="3669958" cy="2098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zh-CN" dirty="0"/>
              <a:t>Local thread id == </a:t>
            </a:r>
            <a:r>
              <a:rPr kumimoji="1" lang="en-US" altLang="zh-CN" dirty="0" err="1"/>
              <a:t>owner_id</a:t>
            </a:r>
            <a:r>
              <a:rPr kumimoji="1" lang="en-US" altLang="zh-CN" dirty="0"/>
              <a:t> ?</a:t>
            </a:r>
          </a:p>
          <a:p>
            <a:pPr algn="ctr"/>
            <a:r>
              <a:rPr kumimoji="1" lang="en-US" altLang="zh-CN" dirty="0"/>
              <a:t>1. Unpark owner thread</a:t>
            </a:r>
          </a:p>
          <a:p>
            <a:pPr algn="ctr"/>
            <a:r>
              <a:rPr kumimoji="1" lang="en-US" altLang="zh-CN" dirty="0"/>
              <a:t>2. Send </a:t>
            </a:r>
            <a:r>
              <a:rPr kumimoji="1" lang="en-US" altLang="zh-CN" dirty="0" err="1"/>
              <a:t>waker</a:t>
            </a:r>
            <a:r>
              <a:rPr kumimoji="1" lang="en-US" altLang="zh-CN" dirty="0"/>
              <a:t> to the owner thread</a:t>
            </a:r>
            <a:endParaRPr kumimoji="1" lang="zh-CN" altLang="en-US" dirty="0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DB67FA8F-7046-C047-81B3-D16A06A5D0F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39542" y="3468712"/>
            <a:ext cx="1835539" cy="1818895"/>
          </a:xfrm>
          <a:prstGeom prst="bentConnector3">
            <a:avLst>
              <a:gd name="adj1" fmla="val 5875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7535BFAB-9AD3-0841-B8BE-7C62C93FD4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85794" y="4118545"/>
            <a:ext cx="2194485" cy="815398"/>
          </a:xfrm>
          <a:prstGeom prst="bentConnector3">
            <a:avLst>
              <a:gd name="adj1" fmla="val 7590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253EBF2-436B-C742-A534-1806F379305B}"/>
              </a:ext>
            </a:extLst>
          </p:cNvPr>
          <p:cNvCxnSpPr>
            <a:cxnSpLocks/>
          </p:cNvCxnSpPr>
          <p:nvPr/>
        </p:nvCxnSpPr>
        <p:spPr>
          <a:xfrm flipV="1">
            <a:off x="4047864" y="2114499"/>
            <a:ext cx="0" cy="912906"/>
          </a:xfrm>
          <a:prstGeom prst="straightConnector1">
            <a:avLst/>
          </a:prstGeom>
          <a:ln w="222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A0C61BA-2012-2F4F-B515-D445F3411E57}"/>
              </a:ext>
            </a:extLst>
          </p:cNvPr>
          <p:cNvCxnSpPr>
            <a:cxnSpLocks/>
          </p:cNvCxnSpPr>
          <p:nvPr/>
        </p:nvCxnSpPr>
        <p:spPr>
          <a:xfrm flipV="1">
            <a:off x="5397028" y="2114499"/>
            <a:ext cx="0" cy="912906"/>
          </a:xfrm>
          <a:prstGeom prst="straightConnector1">
            <a:avLst/>
          </a:prstGeom>
          <a:ln w="222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073026D-DF5A-8343-8F09-4C2F233B7C7B}"/>
              </a:ext>
            </a:extLst>
          </p:cNvPr>
          <p:cNvSpPr/>
          <p:nvPr/>
        </p:nvSpPr>
        <p:spPr>
          <a:xfrm>
            <a:off x="8664786" y="3297460"/>
            <a:ext cx="3200400" cy="3089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en-US" altLang="zh-CN" dirty="0"/>
              <a:t>Get unpark handle from cache/global</a:t>
            </a:r>
          </a:p>
          <a:p>
            <a:pPr marL="342900" indent="-342900" algn="ctr">
              <a:buAutoNum type="arabicPeriod"/>
            </a:pPr>
            <a:r>
              <a:rPr kumimoji="1" lang="en-US" altLang="zh-CN" dirty="0"/>
              <a:t>Unpark handle by write to </a:t>
            </a:r>
            <a:r>
              <a:rPr kumimoji="1" lang="en-US" altLang="zh-CN" dirty="0" err="1"/>
              <a:t>event_fd</a:t>
            </a:r>
            <a:endParaRPr kumimoji="1" lang="en-US" altLang="zh-CN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FA15E7B-915F-FE4D-8A93-7DF2420935FF}"/>
              </a:ext>
            </a:extLst>
          </p:cNvPr>
          <p:cNvSpPr txBox="1"/>
          <p:nvPr/>
        </p:nvSpPr>
        <p:spPr>
          <a:xfrm>
            <a:off x="9424018" y="299956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Unpark Handle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65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-US" altLang="zh-CN" sz="4000" b="1" dirty="0">
                <a:solidFill>
                  <a:srgbClr val="4472C4"/>
                </a:solidFill>
                <a:ea typeface="Helvetica Neue" charset="0"/>
                <a:cs typeface="Helvetica Neue"/>
                <a:sym typeface="Helvetica Neue"/>
              </a:rPr>
              <a:t>Compatible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919688-E23A-7746-A2F1-56BD760EAB65}"/>
              </a:ext>
            </a:extLst>
          </p:cNvPr>
          <p:cNvSpPr txBox="1"/>
          <p:nvPr/>
        </p:nvSpPr>
        <p:spPr>
          <a:xfrm>
            <a:off x="1312700" y="2890391"/>
            <a:ext cx="8837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/>
              <a:t>Synchronous </a:t>
            </a:r>
            <a:r>
              <a:rPr kumimoji="1" lang="en-US" altLang="zh-CN" sz="3200" dirty="0" err="1"/>
              <a:t>Syscall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&amp;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poll-like interface</a:t>
            </a:r>
          </a:p>
          <a:p>
            <a:pPr algn="ctr"/>
            <a:r>
              <a:rPr kumimoji="1" lang="en" altLang="zh-CN" sz="3200" dirty="0"/>
              <a:t>Asynchronous </a:t>
            </a:r>
            <a:r>
              <a:rPr kumimoji="1" lang="en" altLang="zh-CN" sz="3200" dirty="0" err="1"/>
              <a:t>Syscall</a:t>
            </a:r>
            <a:r>
              <a:rPr kumimoji="1" lang="en" altLang="zh-CN" sz="3200" dirty="0"/>
              <a:t> &amp; pure async + await interface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984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-US" altLang="zh-CN" sz="4000" b="1" dirty="0">
                <a:solidFill>
                  <a:srgbClr val="4472C4"/>
                </a:solidFill>
                <a:ea typeface="Helvetica Neue" charset="0"/>
                <a:cs typeface="Helvetica Neue"/>
                <a:sym typeface="Helvetica Neue"/>
              </a:rPr>
              <a:t>End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919688-E23A-7746-A2F1-56BD760EAB65}"/>
              </a:ext>
            </a:extLst>
          </p:cNvPr>
          <p:cNvSpPr txBox="1"/>
          <p:nvPr/>
        </p:nvSpPr>
        <p:spPr>
          <a:xfrm>
            <a:off x="2376581" y="2890391"/>
            <a:ext cx="6709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3200" dirty="0">
                <a:hlinkClick r:id="rId3"/>
              </a:rPr>
              <a:t>https://github.com/bytedance/monoio</a:t>
            </a:r>
            <a:endParaRPr kumimoji="1" lang="en" altLang="zh-CN" sz="3200" dirty="0"/>
          </a:p>
          <a:p>
            <a:pPr algn="ctr"/>
            <a:endParaRPr kumimoji="1" lang="en" altLang="zh-CN" sz="3200" dirty="0"/>
          </a:p>
          <a:p>
            <a:pPr algn="ctr"/>
            <a:r>
              <a:rPr kumimoji="1" lang="en" altLang="zh-CN" sz="3200" dirty="0"/>
              <a:t>Welcome contributing!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02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AE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429877" y="679516"/>
            <a:ext cx="1939633" cy="7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 defTabSz="1219170">
              <a:buClr>
                <a:srgbClr val="FFFFFF"/>
              </a:buClr>
              <a:buSzPts val="3600"/>
            </a:pPr>
            <a:r>
              <a:rPr lang="en-GB" sz="4800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endParaRPr sz="4800" b="1" kern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1248064" y="1618842"/>
            <a:ext cx="9934801" cy="455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defTabSz="1219170">
              <a:buClr>
                <a:prstClr val="white"/>
              </a:buClr>
              <a:buSzPts val="2300"/>
            </a:pPr>
            <a:r>
              <a:rPr lang="en-US" altLang="zh-CN" sz="3067" kern="0" dirty="0">
                <a:solidFill>
                  <a:prstClr val="whit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Rust</a:t>
            </a:r>
            <a:r>
              <a:rPr lang="zh-CN" altLang="en-US" sz="3067" kern="0" dirty="0">
                <a:solidFill>
                  <a:prstClr val="whit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3067" kern="0" dirty="0">
                <a:solidFill>
                  <a:prstClr val="whit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 Runtime</a:t>
            </a:r>
          </a:p>
          <a:p>
            <a:pPr marL="514350" indent="-514350" defTabSz="1219170">
              <a:buClr>
                <a:prstClr val="white"/>
              </a:buClr>
              <a:buSzPts val="2300"/>
              <a:buAutoNum type="arabicPeriod"/>
            </a:pPr>
            <a:endParaRPr lang="en-US" altLang="zh-CN" sz="3067" kern="0" dirty="0">
              <a:solidFill>
                <a:prstClr val="whit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19170">
              <a:buClr>
                <a:prstClr val="white"/>
              </a:buClr>
              <a:buSzPts val="2300"/>
            </a:pPr>
            <a:r>
              <a:rPr lang="en-US" altLang="zh-CN" sz="3067" kern="0" dirty="0">
                <a:solidFill>
                  <a:prstClr val="whit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Why Monoio</a:t>
            </a:r>
          </a:p>
          <a:p>
            <a:pPr defTabSz="1219170">
              <a:buClr>
                <a:prstClr val="white"/>
              </a:buClr>
              <a:buSzPts val="2300"/>
            </a:pPr>
            <a:endParaRPr lang="en-US" altLang="zh-CN" sz="3067" kern="0" dirty="0">
              <a:solidFill>
                <a:prstClr val="whit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19170">
              <a:buClr>
                <a:prstClr val="white"/>
              </a:buClr>
              <a:buSzPts val="2300"/>
            </a:pPr>
            <a:r>
              <a:rPr lang="en-US" altLang="zh-CN" sz="3067" kern="0" dirty="0">
                <a:solidFill>
                  <a:prstClr val="whit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Mini Rust Runtime</a:t>
            </a:r>
          </a:p>
          <a:p>
            <a:pPr defTabSz="1219170">
              <a:buClr>
                <a:prstClr val="white"/>
              </a:buClr>
              <a:buSzPts val="2300"/>
            </a:pPr>
            <a:endParaRPr sz="3067" b="1" kern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19170">
              <a:buClr>
                <a:prstClr val="white"/>
              </a:buClr>
              <a:buSzPts val="2300"/>
            </a:pPr>
            <a:r>
              <a:rPr lang="en-GB" sz="3067" kern="0" dirty="0">
                <a:solidFill>
                  <a:prstClr val="whit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</a:t>
            </a:r>
            <a:r>
              <a:rPr lang="en-US" sz="3067" kern="0" dirty="0">
                <a:solidFill>
                  <a:prstClr val="whit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Monoio </a:t>
            </a:r>
            <a:r>
              <a:rPr lang="en-US" altLang="zh-CN" sz="3067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/>
                <a:sym typeface="Helvetica Neue"/>
              </a:rPr>
              <a:t>Design</a:t>
            </a:r>
            <a:endParaRPr lang="zh-CN" altLang="en-US" sz="3067" kern="0" dirty="0">
              <a:solidFill>
                <a:prstClr val="whit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19170">
              <a:buClr>
                <a:prstClr val="white"/>
              </a:buClr>
              <a:buSzPts val="2300"/>
            </a:pPr>
            <a:endParaRPr lang="en-US" sz="3067" kern="0" dirty="0">
              <a:solidFill>
                <a:prstClr val="whit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19170">
              <a:buClr>
                <a:prstClr val="white"/>
              </a:buClr>
              <a:buSzPts val="2300"/>
            </a:pPr>
            <a:r>
              <a:rPr lang="en-US" sz="3067" kern="0" dirty="0">
                <a:solidFill>
                  <a:prstClr val="whit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Problems</a:t>
            </a:r>
            <a:endParaRPr sz="3067" kern="0" dirty="0">
              <a:solidFill>
                <a:prstClr val="whit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 userDrawn="1"/>
        </p:nvSpPr>
        <p:spPr>
          <a:xfrm>
            <a:off x="3455251" y="2819375"/>
            <a:ext cx="5512903" cy="90847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rgbClr val="4472C4"/>
                </a:solidFill>
              </a:rPr>
              <a:t>Rust Async Runtime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r>
              <a:rPr lang="en-US" altLang="zh-CN" sz="4000" b="1" dirty="0">
                <a:solidFill>
                  <a:srgbClr val="4472C4"/>
                </a:solidFill>
              </a:rPr>
              <a:t>Rust Async Runtime</a:t>
            </a:r>
            <a:endParaRPr lang="en-US" altLang="zh-CN" sz="4000" dirty="0"/>
          </a:p>
        </p:txBody>
      </p:sp>
      <p:sp>
        <p:nvSpPr>
          <p:cNvPr id="3" name="Text Box 2"/>
          <p:cNvSpPr txBox="1"/>
          <p:nvPr/>
        </p:nvSpPr>
        <p:spPr>
          <a:xfrm>
            <a:off x="2112029" y="3153534"/>
            <a:ext cx="1160520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467" b="1">
                <a:solidFill>
                  <a:srgbClr val="FFFFFF"/>
                </a:solidFill>
                <a:ea typeface="Arial" panose="020B0604020202020204" pitchFamily="34" charset="0"/>
              </a:rPr>
              <a:t>性能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399068" y="3147367"/>
            <a:ext cx="1160520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467" b="1">
                <a:solidFill>
                  <a:srgbClr val="FFFFFF"/>
                </a:solidFill>
                <a:ea typeface="Arial" panose="020B0604020202020204" pitchFamily="34" charset="0"/>
              </a:rPr>
              <a:t>安全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8681948" y="3153658"/>
            <a:ext cx="1160520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467" b="1">
                <a:solidFill>
                  <a:srgbClr val="FFFFFF"/>
                </a:solidFill>
                <a:ea typeface="Arial" panose="020B0604020202020204" pitchFamily="34" charset="0"/>
              </a:rPr>
              <a:t>协作</a:t>
            </a:r>
            <a:endParaRPr 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05B942-1610-9145-AB0A-2A162EA1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1905000"/>
            <a:ext cx="7518400" cy="304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698B37-E95A-C44C-90D9-C149C466E5AC}"/>
              </a:ext>
            </a:extLst>
          </p:cNvPr>
          <p:cNvSpPr txBox="1"/>
          <p:nvPr/>
        </p:nvSpPr>
        <p:spPr>
          <a:xfrm>
            <a:off x="9214338" y="5896708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From </a:t>
            </a:r>
            <a:r>
              <a:rPr kumimoji="1" lang="en-US" altLang="zh-CN" dirty="0" err="1"/>
              <a:t>reqwest</a:t>
            </a:r>
            <a:r>
              <a:rPr kumimoji="1" lang="en-US" altLang="zh-CN" dirty="0"/>
              <a:t>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11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 userDrawn="1"/>
        </p:nvSpPr>
        <p:spPr>
          <a:xfrm>
            <a:off x="2467707" y="2286002"/>
            <a:ext cx="7256585" cy="151218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4472C4"/>
                </a:solidFill>
              </a:rPr>
              <a:t> What about without</a:t>
            </a:r>
          </a:p>
          <a:p>
            <a:pPr algn="ctr"/>
            <a:r>
              <a:rPr lang="en-US" altLang="zh-CN" sz="4800" b="1" dirty="0">
                <a:solidFill>
                  <a:srgbClr val="4472C4"/>
                </a:solidFill>
              </a:rPr>
              <a:t> Async Runtime</a:t>
            </a:r>
          </a:p>
          <a:p>
            <a:pPr algn="ctr"/>
            <a:r>
              <a:rPr lang="en-US" sz="4800" b="1" dirty="0">
                <a:solidFill>
                  <a:srgbClr val="4472C4"/>
                </a:solidFill>
              </a:rPr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846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480191-BD25-9F46-A71F-2AFB80B30683}"/>
              </a:ext>
            </a:extLst>
          </p:cNvPr>
          <p:cNvSpPr txBox="1"/>
          <p:nvPr/>
        </p:nvSpPr>
        <p:spPr>
          <a:xfrm>
            <a:off x="2893619" y="1252345"/>
            <a:ext cx="6015919" cy="535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listener = bind(..)</a:t>
            </a:r>
          </a:p>
          <a:p>
            <a:r>
              <a:rPr kumimoji="1" lang="en-US" altLang="zh-CN" dirty="0"/>
              <a:t>mapping = [0 -&gt; listener]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epoll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epoll_create</a:t>
            </a:r>
            <a:r>
              <a:rPr kumimoji="1" lang="en-US" altLang="zh-CN" dirty="0"/>
              <a:t>(..)</a:t>
            </a:r>
          </a:p>
          <a:p>
            <a:r>
              <a:rPr kumimoji="1" lang="en-US" altLang="zh-CN" dirty="0" err="1"/>
              <a:t>epoll.register</a:t>
            </a:r>
            <a:r>
              <a:rPr kumimoji="1" lang="en-US" altLang="zh-CN" dirty="0"/>
              <a:t>(listener, </a:t>
            </a:r>
            <a:r>
              <a:rPr kumimoji="1" lang="en-US" altLang="zh-CN" dirty="0" err="1"/>
              <a:t>user_data</a:t>
            </a:r>
            <a:r>
              <a:rPr kumimoji="1" lang="en-US" altLang="zh-CN" dirty="0"/>
              <a:t> = 0)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loop {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en-US" altLang="zh-CN" dirty="0"/>
              <a:t>	1. events = </a:t>
            </a:r>
            <a:r>
              <a:rPr kumimoji="1" lang="en-US" altLang="zh-CN" dirty="0" err="1"/>
              <a:t>epoll.wait</a:t>
            </a:r>
            <a:r>
              <a:rPr kumimoji="1" lang="en-US" altLang="zh-CN" dirty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2. for event in events 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mapping.get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event.user_data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new_fd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do_syscall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) // accept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epoll.register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new_fd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user_data</a:t>
            </a:r>
            <a:r>
              <a:rPr kumimoji="1" lang="en-US" altLang="zh-CN" dirty="0"/>
              <a:t> = 1)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mapping.push</a:t>
            </a:r>
            <a:r>
              <a:rPr kumimoji="1" lang="en-US" altLang="zh-CN" dirty="0"/>
              <a:t>(1 -&gt; </a:t>
            </a:r>
            <a:r>
              <a:rPr kumimoji="1" lang="en-US" altLang="zh-CN" dirty="0" err="1"/>
              <a:t>new_fd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Google Shape;124;p29">
            <a:extLst>
              <a:ext uri="{FF2B5EF4-FFF2-40B4-BE49-F238E27FC236}">
                <a16:creationId xmlns:a16="http://schemas.microsoft.com/office/drawing/2014/main" id="{F0966DF3-0DB1-EA40-99B7-9BB1B62744B0}"/>
              </a:ext>
            </a:extLst>
          </p:cNvPr>
          <p:cNvSpPr txBox="1"/>
          <p:nvPr/>
        </p:nvSpPr>
        <p:spPr>
          <a:xfrm>
            <a:off x="411903" y="469729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r>
              <a:rPr lang="en-US" altLang="zh-CN" sz="4000" b="1" dirty="0">
                <a:solidFill>
                  <a:srgbClr val="4472C4"/>
                </a:solidFill>
              </a:rPr>
              <a:t>Main loop</a:t>
            </a:r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0A8C62-071E-AD48-8020-5705DF6E5D5E}"/>
              </a:ext>
            </a:extLst>
          </p:cNvPr>
          <p:cNvSpPr txBox="1"/>
          <p:nvPr/>
        </p:nvSpPr>
        <p:spPr>
          <a:xfrm>
            <a:off x="9169428" y="3639692"/>
            <a:ext cx="280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hlinkClick r:id="rId3"/>
              </a:rPr>
              <a:t>-&gt; Mio</a:t>
            </a:r>
            <a:r>
              <a:rPr kumimoji="1" lang="zh-CN" altLang="en-US" sz="3200" dirty="0">
                <a:hlinkClick r:id="rId3"/>
              </a:rPr>
              <a:t> </a:t>
            </a:r>
            <a:r>
              <a:rPr kumimoji="1" lang="en-US" altLang="zh-CN" sz="3200" dirty="0">
                <a:hlinkClick r:id="rId3"/>
              </a:rPr>
              <a:t>example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29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4;p29">
            <a:extLst>
              <a:ext uri="{FF2B5EF4-FFF2-40B4-BE49-F238E27FC236}">
                <a16:creationId xmlns:a16="http://schemas.microsoft.com/office/drawing/2014/main" id="{F0966DF3-0DB1-EA40-99B7-9BB1B62744B0}"/>
              </a:ext>
            </a:extLst>
          </p:cNvPr>
          <p:cNvSpPr txBox="1"/>
          <p:nvPr/>
        </p:nvSpPr>
        <p:spPr>
          <a:xfrm>
            <a:off x="411903" y="469729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r>
              <a:rPr lang="en-US" altLang="zh-CN" sz="4000" b="1" dirty="0">
                <a:solidFill>
                  <a:srgbClr val="4472C4"/>
                </a:solidFill>
              </a:rPr>
              <a:t>Callback?</a:t>
            </a:r>
            <a:endParaRPr lang="en-US" altLang="zh-CN" sz="4000" dirty="0"/>
          </a:p>
        </p:txBody>
      </p:sp>
      <p:pic>
        <p:nvPicPr>
          <p:cNvPr id="1030" name="Picture 6" descr="callback">
            <a:extLst>
              <a:ext uri="{FF2B5EF4-FFF2-40B4-BE49-F238E27FC236}">
                <a16:creationId xmlns:a16="http://schemas.microsoft.com/office/drawing/2014/main" id="{FFA6A735-00B9-BC45-ABA7-7AA80E66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31" y="2151477"/>
            <a:ext cx="9823938" cy="33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r>
              <a:rPr lang="en-US" altLang="zh-CN" sz="4000" b="1" dirty="0">
                <a:solidFill>
                  <a:srgbClr val="4472C4"/>
                </a:solidFill>
              </a:rPr>
              <a:t>Rust Future</a:t>
            </a:r>
            <a:endParaRPr lang="en-US" altLang="zh-CN" sz="4000" dirty="0"/>
          </a:p>
        </p:txBody>
      </p:sp>
      <p:sp>
        <p:nvSpPr>
          <p:cNvPr id="3" name="Text Box 2"/>
          <p:cNvSpPr txBox="1"/>
          <p:nvPr/>
        </p:nvSpPr>
        <p:spPr>
          <a:xfrm>
            <a:off x="2112029" y="3153534"/>
            <a:ext cx="1160520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467" b="1">
                <a:solidFill>
                  <a:srgbClr val="FFFFFF"/>
                </a:solidFill>
                <a:ea typeface="Arial" panose="020B0604020202020204" pitchFamily="34" charset="0"/>
              </a:rPr>
              <a:t>性能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399068" y="3147367"/>
            <a:ext cx="1160520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467" b="1">
                <a:solidFill>
                  <a:srgbClr val="FFFFFF"/>
                </a:solidFill>
                <a:ea typeface="Arial" panose="020B0604020202020204" pitchFamily="34" charset="0"/>
              </a:rPr>
              <a:t>安全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8681948" y="3153658"/>
            <a:ext cx="1160520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467" b="1">
                <a:solidFill>
                  <a:srgbClr val="FFFFFF"/>
                </a:solidFill>
                <a:ea typeface="Arial" panose="020B0604020202020204" pitchFamily="34" charset="0"/>
              </a:rPr>
              <a:t>协作</a:t>
            </a:r>
            <a:endParaRPr lang="en-US" sz="24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D77D7A-D191-1E45-A7CE-22355EE2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3" y="1369577"/>
            <a:ext cx="10574704" cy="50758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11903" y="586961"/>
            <a:ext cx="4963432" cy="7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-US" altLang="zh-CN" sz="4000" b="1" dirty="0">
                <a:solidFill>
                  <a:srgbClr val="4472C4"/>
                </a:solidFill>
                <a:ea typeface="Helvetica Neue" charset="0"/>
                <a:cs typeface="Helvetica Neue"/>
                <a:sym typeface="Helvetica Neue"/>
              </a:rPr>
              <a:t>Why Monoio</a:t>
            </a:r>
            <a:endParaRPr sz="40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BA083B2-0A0F-7740-A7E2-29F8423EEF3A}"/>
              </a:ext>
            </a:extLst>
          </p:cNvPr>
          <p:cNvSpPr/>
          <p:nvPr/>
        </p:nvSpPr>
        <p:spPr>
          <a:xfrm>
            <a:off x="1839950" y="2414049"/>
            <a:ext cx="1662088" cy="1569176"/>
          </a:xfrm>
          <a:prstGeom prst="ellipse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4472C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5B9BD5"/>
              </a:solidFill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EE21B11-508B-0E4B-9572-A858BBCFCC7F}"/>
              </a:ext>
            </a:extLst>
          </p:cNvPr>
          <p:cNvSpPr txBox="1"/>
          <p:nvPr/>
        </p:nvSpPr>
        <p:spPr>
          <a:xfrm>
            <a:off x="1799381" y="2785820"/>
            <a:ext cx="1702657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 err="1">
                <a:solidFill>
                  <a:srgbClr val="FFFFFF"/>
                </a:solidFill>
                <a:ea typeface="Arial" panose="020B0604020202020204" pitchFamily="34" charset="0"/>
              </a:rPr>
              <a:t>Tokio</a:t>
            </a:r>
            <a:endParaRPr lang="en-US" altLang="zh-CN" sz="2400" b="1" dirty="0">
              <a:solidFill>
                <a:srgbClr val="FFFFFF"/>
              </a:solidFill>
              <a:ea typeface="Arial" panose="020B0604020202020204" pitchFamily="34" charset="0"/>
            </a:endParaRPr>
          </a:p>
          <a:p>
            <a:pPr algn="ctr"/>
            <a:r>
              <a:rPr lang="en-US" sz="2400" b="1" dirty="0" err="1">
                <a:solidFill>
                  <a:srgbClr val="FFFFFF"/>
                </a:solidFill>
              </a:rPr>
              <a:t>Tokio-uring</a:t>
            </a:r>
            <a:endParaRPr lang="en-US" sz="1600" dirty="0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F4A32850-E065-7647-9037-900067D5FF7B}"/>
              </a:ext>
            </a:extLst>
          </p:cNvPr>
          <p:cNvSpPr/>
          <p:nvPr/>
        </p:nvSpPr>
        <p:spPr>
          <a:xfrm>
            <a:off x="4934843" y="2414049"/>
            <a:ext cx="1662088" cy="1569176"/>
          </a:xfrm>
          <a:prstGeom prst="ellipse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4472C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5B9BD5"/>
              </a:solidFill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3067423-F334-584C-BE1E-A81A3DD2B9BA}"/>
              </a:ext>
            </a:extLst>
          </p:cNvPr>
          <p:cNvSpPr txBox="1"/>
          <p:nvPr/>
        </p:nvSpPr>
        <p:spPr>
          <a:xfrm>
            <a:off x="5028271" y="2975724"/>
            <a:ext cx="1475232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 err="1">
                <a:solidFill>
                  <a:srgbClr val="FFFFFF"/>
                </a:solidFill>
                <a:ea typeface="Arial" panose="020B0604020202020204" pitchFamily="34" charset="0"/>
              </a:rPr>
              <a:t>Glommio</a:t>
            </a:r>
            <a:endParaRPr lang="en-US" sz="1600" dirty="0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941E4053-BDB0-CC4D-8094-430EA56ECA2B}"/>
              </a:ext>
            </a:extLst>
          </p:cNvPr>
          <p:cNvSpPr/>
          <p:nvPr/>
        </p:nvSpPr>
        <p:spPr>
          <a:xfrm>
            <a:off x="8029736" y="2414049"/>
            <a:ext cx="1662088" cy="1569176"/>
          </a:xfrm>
          <a:prstGeom prst="ellipse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4472C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5B9BD5"/>
              </a:solidFill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3550AAE8-2651-C441-9D0F-9FF57D7B9A8A}"/>
              </a:ext>
            </a:extLst>
          </p:cNvPr>
          <p:cNvSpPr txBox="1"/>
          <p:nvPr/>
        </p:nvSpPr>
        <p:spPr>
          <a:xfrm>
            <a:off x="8215368" y="2975724"/>
            <a:ext cx="1290824" cy="64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 err="1">
                <a:solidFill>
                  <a:srgbClr val="FFFFFF"/>
                </a:solidFill>
                <a:ea typeface="Arial" panose="020B0604020202020204" pitchFamily="34" charset="0"/>
              </a:rPr>
              <a:t>Actix</a:t>
            </a:r>
            <a:r>
              <a:rPr lang="en-US" altLang="zh-CN" sz="2400" b="1" dirty="0">
                <a:solidFill>
                  <a:srgbClr val="FFFFFF"/>
                </a:solidFill>
                <a:ea typeface="Arial" panose="020B0604020202020204" pitchFamily="34" charset="0"/>
              </a:rPr>
              <a:t>-rt</a:t>
            </a:r>
            <a:endParaRPr 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96A7ED-C87D-8E41-AC37-AE89FFBCFEAF}"/>
              </a:ext>
            </a:extLst>
          </p:cNvPr>
          <p:cNvSpPr txBox="1"/>
          <p:nvPr/>
        </p:nvSpPr>
        <p:spPr>
          <a:xfrm>
            <a:off x="1839950" y="4923692"/>
            <a:ext cx="4968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What we need: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Thread per core: tasks do not need Send + Sync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io-</a:t>
            </a:r>
            <a:r>
              <a:rPr kumimoji="1" lang="en-US" altLang="zh-CN" dirty="0" err="1"/>
              <a:t>uring</a:t>
            </a:r>
            <a:r>
              <a:rPr kumimoji="1" lang="en-US" altLang="zh-CN" dirty="0"/>
              <a:t>: fast, low-latency and low-cost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445</Words>
  <Application>Microsoft Macintosh PowerPoint</Application>
  <PresentationFormat>宽屏</PresentationFormat>
  <Paragraphs>118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Helvetica Neue</vt:lpstr>
      <vt:lpstr>Helvetica Neue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茌海</dc:creator>
  <cp:lastModifiedBy>茌海</cp:lastModifiedBy>
  <cp:revision>69</cp:revision>
  <dcterms:created xsi:type="dcterms:W3CDTF">2021-08-19T07:49:01Z</dcterms:created>
  <dcterms:modified xsi:type="dcterms:W3CDTF">2021-12-17T16:08:24Z</dcterms:modified>
</cp:coreProperties>
</file>