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82" r:id="rId7"/>
    <p:sldId id="315" r:id="rId8"/>
    <p:sldId id="316" r:id="rId9"/>
    <p:sldId id="283" r:id="rId10"/>
    <p:sldId id="259" r:id="rId11"/>
    <p:sldId id="281" r:id="rId12"/>
    <p:sldId id="286" r:id="rId13"/>
    <p:sldId id="314" r:id="rId14"/>
    <p:sldId id="287" r:id="rId15"/>
    <p:sldId id="289" r:id="rId16"/>
    <p:sldId id="290" r:id="rId17"/>
    <p:sldId id="334" r:id="rId18"/>
    <p:sldId id="333" r:id="rId19"/>
    <p:sldId id="291" r:id="rId20"/>
    <p:sldId id="260" r:id="rId21"/>
    <p:sldId id="284" r:id="rId22"/>
    <p:sldId id="261" r:id="rId23"/>
    <p:sldId id="262" r:id="rId24"/>
    <p:sldId id="343" r:id="rId25"/>
    <p:sldId id="263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状态变化图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https://doc.akka.io/docs/akka/current/typed/cluster-membership.html#state-diagrams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 cluster-start</a:t>
            </a:r>
            <a:endParaRPr lang="zh-CN" altLang="en-US"/>
          </a:p>
          <a:p>
            <a:r>
              <a:rPr lang="zh-CN" altLang="en-US"/>
              <a:t>sh node-stop 4</a:t>
            </a:r>
            <a:endParaRPr lang="zh-CN" altLang="en-US"/>
          </a:p>
          <a:p>
            <a:r>
              <a:rPr lang="zh-CN" altLang="en-US"/>
              <a:t>sh node-down 5</a:t>
            </a:r>
            <a:endParaRPr lang="zh-CN" altLang="en-US"/>
          </a:p>
          <a:p>
            <a:r>
              <a:rPr lang="zh-CN" altLang="en-US"/>
              <a:t>sh node-start 5</a:t>
            </a:r>
            <a:endParaRPr lang="zh-CN" altLang="en-US"/>
          </a:p>
          <a:p>
            <a:r>
              <a:rPr lang="zh-CN" altLang="en-US"/>
              <a:t>任务管理器杀掉</a:t>
            </a:r>
            <a:r>
              <a:rPr lang="en-US" altLang="zh-CN"/>
              <a:t>Java</a:t>
            </a:r>
            <a:r>
              <a:rPr lang="zh-CN" altLang="en-US"/>
              <a:t>进</a:t>
            </a:r>
            <a:r>
              <a:rPr lang="zh-CN" altLang="en-US"/>
              <a:t>程</a:t>
            </a:r>
            <a:endParaRPr lang="zh-CN" altLang="en-US"/>
          </a:p>
          <a:p>
            <a:r>
              <a:rPr lang="zh-CN" altLang="en-US"/>
              <a:t>sh node-start 4</a:t>
            </a:r>
            <a:endParaRPr lang="zh-CN" altLang="en-US"/>
          </a:p>
          <a:p>
            <a:r>
              <a:rPr lang="zh-CN" altLang="en-US"/>
              <a:t>sh node-start </a:t>
            </a:r>
            <a:r>
              <a:rPr lang="en-US" altLang="zh-CN"/>
              <a:t>5</a:t>
            </a:r>
            <a:endParaRPr lang="zh-CN" altLang="en-US"/>
          </a:p>
          <a:p>
            <a:r>
              <a:rPr lang="zh-CN" altLang="en-US"/>
              <a:t>sh cluster-stop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hyperlink" Target="https://github.com/xiaozhiliaoo/akka-practice/tree/main/akka-classic-cluster-sample/src/main/java/demo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hyperlink" Target="https://github.com/xiaozhiliaoo/akka-practice/tree/main/akka-classic-cluster-sample/src/main/java/demo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hyperlink" Target="https://github.com/xiaozhiliaoo/akka-practice/tree/main/akka-classic-cluster-sample/src/main/java/demo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hyperlink" Target="https://github.com/xiaozhiliaoo/akka-practice/tree/main/akka-classic-cluster-sample/src/main/java/demo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hyperlink" Target="https://github.com/akka/akka/blob/main/akka-cluster/src/main/scala/akka/cluster/VectorClock.scala" TargetMode="External"/><Relationship Id="rId6" Type="http://schemas.openxmlformats.org/officeDocument/2006/relationships/hyperlink" Target="https://github.com/xiaozhiliaoo/akka-practice/tree/main/akka-classic-cluster-sample/src/main/java/demo8" TargetMode="External"/><Relationship Id="rId5" Type="http://schemas.openxmlformats.org/officeDocument/2006/relationships/hyperlink" Target="https://github.com/hazelcast/hazelcast/blob/master/hazelcast/src/main/java/com/hazelcast/internal/cluster/fd/PhiAccrualFailureDetector.java" TargetMode="External"/><Relationship Id="rId4" Type="http://schemas.openxmlformats.org/officeDocument/2006/relationships/hyperlink" Target="https://github.com/xiaozhiliaoo/phi-accrual-failure-detector" TargetMode="External"/><Relationship Id="rId3" Type="http://schemas.openxmlformats.org/officeDocument/2006/relationships/hyperlink" Target="https://github.com/akka/akka/blob/main/akka-remote/src/main/scala/akka/remote/PhiAccrualFailureDetector.scala" TargetMode="External"/><Relationship Id="rId2" Type="http://schemas.openxmlformats.org/officeDocument/2006/relationships/hyperlink" Target="https://github.com/xiaozhiliaoo/akka-practice/tree/main/akka-classic-cluster-sample/src/main/java/demo7" TargetMode="External"/><Relationship Id="rId1" Type="http://schemas.openxmlformats.org/officeDocument/2006/relationships/hyperlink" Target="https://github.com/akka/akka/blob/main/akka-cluster/src/main/scala/akka/cluster/Gossip.scal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hyperlink" Target="https://developer.lightbend.com/star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hyperlink" Target="https://github.com/xiaozhiliaoo/akka-practice/tree/main/akka-classic-cluster-sample/src/main/java/demo2" TargetMode="External"/><Relationship Id="rId1" Type="http://schemas.openxmlformats.org/officeDocument/2006/relationships/hyperlink" Target="https://github.com/xiaozhiliaoo/akka-practice/tree/main/akka-classic-cluster-sample/src/main/java/demo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Akka </a:t>
            </a:r>
            <a:r>
              <a:rPr lang="en-US" altLang="zh-CN"/>
              <a:t>Classic Cluster</a:t>
            </a:r>
            <a:br>
              <a:rPr lang="en-US" altLang="zh-CN"/>
            </a:br>
            <a:r>
              <a:rPr lang="en-US" altLang="zh-CN" sz="1800"/>
              <a:t>A high-level tour of how to build application cluster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161790"/>
            <a:ext cx="9799320" cy="1699260"/>
          </a:xfrm>
        </p:spPr>
        <p:txBody>
          <a:bodyPr>
            <a:normAutofit fontScale="60000"/>
          </a:bodyPr>
          <a:p>
            <a:pPr algn="l"/>
            <a:r>
              <a:rPr lang="en-US" altLang="zh-CN" b="1"/>
              <a:t>Silde</a:t>
            </a:r>
            <a:r>
              <a:rPr lang="en-US" altLang="zh-CN"/>
              <a:t>: https://github.com/xiaozhiliaoo/my-slides/blob/master/akka-classic-cluster.pptx</a:t>
            </a:r>
            <a:endParaRPr lang="en-US" altLang="zh-CN"/>
          </a:p>
          <a:p>
            <a:pPr algn="l"/>
            <a:r>
              <a:rPr lang="en-US" altLang="zh-CN" b="1"/>
              <a:t>Code</a:t>
            </a:r>
            <a:r>
              <a:rPr lang="en-US" altLang="zh-CN"/>
              <a:t>: https://github.com/xiaozhiliaoo/akka-practice/tree/main/akka-classic-cluster-sample</a:t>
            </a:r>
            <a:endParaRPr lang="en-US" altLang="zh-CN"/>
          </a:p>
          <a:p>
            <a:pPr algn="l"/>
            <a:r>
              <a:rPr lang="zh-CN" altLang="en-US" b="1">
                <a:sym typeface="+mn-ea"/>
              </a:rPr>
              <a:t>李力</a:t>
            </a:r>
            <a:r>
              <a:rPr lang="en-US" altLang="zh-CN" b="1"/>
              <a:t> </a:t>
            </a:r>
            <a:endParaRPr lang="en-US" altLang="zh-CN" b="1"/>
          </a:p>
          <a:p>
            <a:pPr algn="l"/>
            <a:r>
              <a:rPr lang="en-US" altLang="zh-CN" b="1"/>
              <a:t>2022-04-13</a:t>
            </a:r>
            <a:endParaRPr lang="en-US" altLang="zh-CN" b="1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/>
              <a:t>KV Store</a:t>
            </a:r>
            <a:endParaRPr lang="en-US" altLang="zh-CN"/>
          </a:p>
          <a:p>
            <a:pPr lvl="1"/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 Unique Indentifier  V</a:t>
            </a:r>
            <a:r>
              <a:rPr lang="zh-CN" altLang="en-US"/>
              <a:t>：</a:t>
            </a:r>
            <a:r>
              <a:rPr lang="en-US" altLang="zh-CN"/>
              <a:t>CRDTs</a:t>
            </a:r>
            <a:endParaRPr lang="zh-CN" altLang="en-US"/>
          </a:p>
          <a:p>
            <a:r>
              <a:rPr lang="en-US" altLang="zh-CN"/>
              <a:t>Data Consistency</a:t>
            </a:r>
            <a:endParaRPr lang="en-US" altLang="zh-CN"/>
          </a:p>
          <a:p>
            <a:pPr lvl="1"/>
            <a:r>
              <a:rPr lang="en-US" altLang="zh-CN"/>
              <a:t>Gossip </a:t>
            </a:r>
            <a:r>
              <a:rPr lang="zh-CN" altLang="en-US"/>
              <a:t>和</a:t>
            </a:r>
            <a:r>
              <a:rPr lang="en-US" altLang="zh-CN"/>
              <a:t> Direct Replication</a:t>
            </a:r>
            <a:endParaRPr lang="en-US" altLang="zh-CN"/>
          </a:p>
          <a:p>
            <a:pPr lvl="1"/>
            <a:r>
              <a:rPr lang="zh-CN" altLang="en-US"/>
              <a:t>必须保证的</a:t>
            </a:r>
            <a:r>
              <a:rPr lang="zh-CN" altLang="en-US"/>
              <a:t>一致性：</a:t>
            </a:r>
            <a:r>
              <a:rPr lang="en-US" altLang="zh-CN"/>
              <a:t>Read your write</a:t>
            </a:r>
            <a:endParaRPr lang="en-US" altLang="zh-CN"/>
          </a:p>
          <a:p>
            <a:pPr lvl="1"/>
            <a:r>
              <a:rPr lang="en-US" altLang="zh-CN"/>
              <a:t>NWR: </a:t>
            </a:r>
            <a:r>
              <a:rPr lang="en-US" altLang="zh-CN">
                <a:sym typeface="+mn-ea"/>
              </a:rPr>
              <a:t>ReadAll+</a:t>
            </a:r>
            <a:r>
              <a:rPr lang="en-US" altLang="zh-CN">
                <a:sym typeface="+mn-ea"/>
              </a:rPr>
              <a:t>WriteAll, </a:t>
            </a:r>
            <a:r>
              <a:rPr lang="en-US" altLang="zh-CN">
                <a:sym typeface="+mn-ea"/>
              </a:rPr>
              <a:t>ReadMajority+</a:t>
            </a:r>
            <a:r>
              <a:rPr lang="en-US" altLang="zh-CN">
                <a:sym typeface="+mn-ea"/>
              </a:rPr>
              <a:t>WriteMajority,WriteLocal+Read</a:t>
            </a:r>
            <a:r>
              <a:rPr lang="en-US" altLang="zh-CN">
                <a:sym typeface="+mn-ea"/>
              </a:rPr>
              <a:t>Local</a:t>
            </a:r>
            <a:endParaRPr lang="zh-CN" altLang="en-US"/>
          </a:p>
          <a:p>
            <a:r>
              <a:rPr lang="zh-CN" altLang="en-US"/>
              <a:t>Replicator</a:t>
            </a:r>
            <a:endParaRPr lang="zh-CN" altLang="en-US"/>
          </a:p>
          <a:p>
            <a:pPr lvl="1"/>
            <a:r>
              <a:rPr lang="en-US" altLang="zh-CN"/>
              <a:t>Update</a:t>
            </a:r>
            <a:r>
              <a:rPr lang="zh-CN" altLang="en-US"/>
              <a:t>：</a:t>
            </a:r>
            <a:r>
              <a:rPr lang="en-US" altLang="zh-CN"/>
              <a:t>WriteLocal</a:t>
            </a:r>
            <a:r>
              <a:rPr lang="zh-CN" altLang="en-US"/>
              <a:t>，</a:t>
            </a:r>
            <a:r>
              <a:rPr lang="en-US" altLang="zh-CN"/>
              <a:t>WriteToN</a:t>
            </a:r>
            <a:r>
              <a:rPr lang="zh-CN" altLang="en-US"/>
              <a:t>，</a:t>
            </a:r>
            <a:r>
              <a:rPr lang="en-US" altLang="zh-CN"/>
              <a:t>WriteMajority</a:t>
            </a:r>
            <a:r>
              <a:rPr lang="zh-CN" altLang="en-US"/>
              <a:t>，</a:t>
            </a:r>
            <a:r>
              <a:rPr lang="en-US" altLang="zh-CN"/>
              <a:t>WriteAll</a:t>
            </a:r>
            <a:endParaRPr lang="en-US" altLang="zh-CN"/>
          </a:p>
          <a:p>
            <a:pPr lvl="1"/>
            <a:r>
              <a:rPr lang="en-US" altLang="zh-CN"/>
              <a:t>Get</a:t>
            </a:r>
            <a:r>
              <a:rPr lang="zh-CN" altLang="en-US"/>
              <a:t>：</a:t>
            </a:r>
            <a:r>
              <a:rPr lang="en-US" altLang="zh-CN"/>
              <a:t>Read</a:t>
            </a:r>
            <a:r>
              <a:rPr lang="en-US" altLang="zh-CN">
                <a:sym typeface="+mn-ea"/>
              </a:rPr>
              <a:t>Local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ReadFromN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ReadMajority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ReadAll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1"/>
            <a:r>
              <a:rPr lang="en-US" altLang="zh-CN"/>
              <a:t>Subscribe</a:t>
            </a:r>
            <a:endParaRPr lang="en-US" altLang="zh-CN"/>
          </a:p>
          <a:p>
            <a:pPr marL="0" lvl="1"/>
            <a:r>
              <a:rPr lang="zh-CN" altLang="en-US" sz="1800">
                <a:sym typeface="+mn-ea"/>
              </a:rPr>
              <a:t>WeaklyUp：</a:t>
            </a:r>
            <a:r>
              <a:rPr lang="en-US" altLang="zh-CN" sz="1800">
                <a:sym typeface="+mn-ea"/>
              </a:rPr>
              <a:t>true</a:t>
            </a:r>
            <a:endParaRPr lang="zh-CN" altLang="en-US"/>
          </a:p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Data Type</a:t>
            </a:r>
            <a:endParaRPr lang="en-US" altLang="zh-CN" sz="2000"/>
          </a:p>
          <a:p>
            <a:pPr lvl="1"/>
            <a:r>
              <a:rPr lang="en-US" sz="1800"/>
              <a:t>Counters: GCCounter, P</a:t>
            </a:r>
            <a:r>
              <a:rPr lang="en-US" sz="1800"/>
              <a:t>NCounter</a:t>
            </a:r>
            <a:endParaRPr lang="en-US" altLang="en-US" sz="1800"/>
          </a:p>
          <a:p>
            <a:pPr lvl="1"/>
            <a:r>
              <a:rPr lang="en-US" sz="1800"/>
              <a:t>Sets: GSet, ORSet</a:t>
            </a:r>
            <a:endParaRPr lang="en-US" altLang="en-US" sz="1800"/>
          </a:p>
          <a:p>
            <a:pPr lvl="1"/>
            <a:r>
              <a:rPr lang="en-US" sz="1800"/>
              <a:t>Maps: ORMap</a:t>
            </a:r>
            <a:r>
              <a:rPr lang="zh-CN" altLang="en-US" sz="1800"/>
              <a:t>，</a:t>
            </a:r>
            <a:r>
              <a:rPr lang="en-US" altLang="zh-CN" sz="1800"/>
              <a:t>ORMultiMap, LWWMap, PNCounterMap</a:t>
            </a:r>
            <a:endParaRPr lang="en-US" altLang="zh-CN" sz="1800"/>
          </a:p>
          <a:p>
            <a:pPr lvl="1"/>
            <a:r>
              <a:rPr lang="en-US" altLang="zh-CN" sz="1800"/>
              <a:t>Registers: LWWRegister(reverseClock:FWW, defaultClock:LWW), Flag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/>
              <a:t>Durable Storage</a:t>
            </a:r>
            <a:endParaRPr lang="en-US" altLang="zh-CN" sz="2000"/>
          </a:p>
          <a:p>
            <a:pPr lvl="1"/>
            <a:r>
              <a:rPr lang="en-US" altLang="zh-CN" sz="1800"/>
              <a:t>LMDB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 b="1">
                <a:hlinkClick r:id="rId1" action="ppaction://hlinkfile"/>
              </a:rPr>
              <a:t>(demo3 code)</a:t>
            </a:r>
            <a:endParaRPr lang="zh-CN" altLang="en-US" sz="1200" b="1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Singleton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集群中某一类型的</a:t>
            </a:r>
            <a:r>
              <a:rPr lang="en-US" altLang="zh-CN"/>
              <a:t>Actor</a:t>
            </a:r>
            <a:r>
              <a:rPr lang="zh-CN" altLang="en-US"/>
              <a:t>只有</a:t>
            </a:r>
            <a:r>
              <a:rPr lang="zh-CN" altLang="en-US"/>
              <a:t>一个</a:t>
            </a:r>
            <a:endParaRPr lang="zh-CN" altLang="en-US"/>
          </a:p>
          <a:p>
            <a:pPr lvl="1"/>
            <a:r>
              <a:rPr lang="zh-CN" altLang="en-US"/>
              <a:t>系统统一入口或者</a:t>
            </a:r>
            <a:r>
              <a:rPr lang="zh-CN" altLang="en-US"/>
              <a:t>出口</a:t>
            </a:r>
            <a:endParaRPr lang="zh-CN" altLang="en-US"/>
          </a:p>
          <a:p>
            <a:pPr lvl="1"/>
            <a:r>
              <a:rPr lang="zh-CN" altLang="en-US"/>
              <a:t>集群任务的</a:t>
            </a:r>
            <a:r>
              <a:rPr lang="zh-CN" altLang="en-US"/>
              <a:t>总路由器</a:t>
            </a:r>
            <a:endParaRPr lang="zh-CN" altLang="en-US"/>
          </a:p>
          <a:p>
            <a:pPr lvl="1"/>
            <a:r>
              <a:rPr lang="zh-CN" altLang="en-US"/>
              <a:t>运行最久的节点</a:t>
            </a:r>
            <a:r>
              <a:rPr lang="zh-CN" altLang="en-US"/>
              <a:t>上</a:t>
            </a:r>
            <a:endParaRPr lang="zh-CN" altLang="en-US"/>
          </a:p>
          <a:p>
            <a:pPr lvl="1"/>
            <a:r>
              <a:rPr lang="zh-CN" altLang="en-US"/>
              <a:t>单点瓶颈</a:t>
            </a:r>
            <a:endParaRPr lang="zh-CN" altLang="en-US"/>
          </a:p>
          <a:p>
            <a:pPr lvl="1"/>
            <a:r>
              <a:rPr lang="zh-CN" altLang="en-US"/>
              <a:t>ClusterSingletonManager，ClusterSingletonProxy</a:t>
            </a:r>
            <a:endParaRPr lang="zh-CN" altLang="en-US"/>
          </a:p>
          <a:p>
            <a:pPr lvl="1"/>
            <a:r>
              <a:rPr lang="zh-CN" altLang="en-US"/>
              <a:t>WeaklyUp：</a:t>
            </a:r>
            <a:r>
              <a:rPr lang="en-US" altLang="zh-CN"/>
              <a:t>false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hlinkClick r:id="rId1" action="ppaction://hlinkfile"/>
              </a:rPr>
              <a:t>(demo4 code)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-Distributed Publish Subscribe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发布订阅</a:t>
            </a:r>
            <a:r>
              <a:rPr lang="zh-CN" altLang="en-US"/>
              <a:t>功能</a:t>
            </a:r>
            <a:endParaRPr lang="zh-CN" altLang="en-US"/>
          </a:p>
          <a:p>
            <a:pPr lvl="2"/>
            <a:r>
              <a:rPr lang="zh-CN" altLang="en-US"/>
              <a:t>中介者：DistributedPubSubMediator，管理 Actor 引用的注册表</a:t>
            </a:r>
            <a:endParaRPr lang="zh-CN" altLang="en-US"/>
          </a:p>
          <a:p>
            <a:pPr lvl="2"/>
            <a:r>
              <a:rPr lang="zh-CN" altLang="en-US"/>
              <a:t>注册表最终是一致</a:t>
            </a:r>
            <a:endParaRPr lang="zh-CN" altLang="en-US"/>
          </a:p>
          <a:p>
            <a:pPr lvl="2"/>
            <a:r>
              <a:rPr lang="zh-CN" altLang="en-US"/>
              <a:t>至多一次传递</a:t>
            </a:r>
            <a:r>
              <a:rPr lang="zh-CN" altLang="en-US"/>
              <a:t>消息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WeaklyUp：</a:t>
            </a:r>
            <a:r>
              <a:rPr lang="en-US" altLang="zh-CN">
                <a:sym typeface="+mn-ea"/>
              </a:rPr>
              <a:t>true</a:t>
            </a:r>
            <a:endParaRPr lang="zh-CN" altLang="en-US"/>
          </a:p>
          <a:p>
            <a:pPr lvl="2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 b="1">
                <a:hlinkClick r:id="rId1" action="ppaction://hlinkfile"/>
              </a:rPr>
              <a:t>(demo5)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 sz="1800"/>
          </a:p>
          <a:p>
            <a:pPr lvl="1"/>
            <a:r>
              <a:rPr lang="zh-CN" altLang="en-US" sz="1800"/>
              <a:t>分布式系统常用</a:t>
            </a:r>
            <a:r>
              <a:rPr lang="zh-CN" altLang="en-US" sz="1800"/>
              <a:t>功能</a:t>
            </a:r>
            <a:endParaRPr lang="zh-CN" altLang="en-US" sz="1800"/>
          </a:p>
          <a:p>
            <a:pPr lvl="2"/>
            <a:r>
              <a:rPr lang="zh-CN" altLang="en-US" sz="1800"/>
              <a:t>提高写</a:t>
            </a:r>
            <a:r>
              <a:rPr lang="zh-CN" altLang="en-US" sz="1800"/>
              <a:t>吞吐</a:t>
            </a:r>
            <a:endParaRPr lang="zh-CN" altLang="en-US" sz="1800"/>
          </a:p>
          <a:p>
            <a:pPr lvl="2"/>
            <a:r>
              <a:rPr lang="zh-CN" altLang="en-US" sz="1800"/>
              <a:t>单机内存</a:t>
            </a:r>
            <a:r>
              <a:rPr lang="zh-CN" altLang="en-US" sz="1800"/>
              <a:t>上限</a:t>
            </a:r>
            <a:endParaRPr lang="zh-CN" altLang="en-US" sz="1800"/>
          </a:p>
          <a:p>
            <a:pPr lvl="1"/>
            <a:r>
              <a:rPr lang="zh-CN" altLang="en-US" sz="1800"/>
              <a:t>同样的事情，</a:t>
            </a:r>
            <a:r>
              <a:rPr lang="zh-CN" altLang="en-US" sz="1800"/>
              <a:t>不同的名字</a:t>
            </a:r>
            <a:endParaRPr lang="zh-CN" altLang="en-US" sz="1800"/>
          </a:p>
          <a:p>
            <a:pPr lvl="2"/>
            <a:r>
              <a:rPr lang="zh-CN" altLang="en-US" sz="1800"/>
              <a:t>ShardRegion:akka</a:t>
            </a:r>
            <a:endParaRPr lang="zh-CN" altLang="en-US" sz="1800"/>
          </a:p>
          <a:p>
            <a:pPr lvl="2"/>
            <a:r>
              <a:rPr lang="zh-CN" altLang="en-US" sz="1800"/>
              <a:t>partition:hazelcast,kafka</a:t>
            </a:r>
            <a:endParaRPr lang="zh-CN" altLang="en-US" sz="1800"/>
          </a:p>
          <a:p>
            <a:pPr lvl="2"/>
            <a:r>
              <a:rPr lang="zh-CN" altLang="en-US" sz="1800"/>
              <a:t>shard:MongoDB,ES,Solr</a:t>
            </a:r>
            <a:endParaRPr lang="zh-CN" altLang="en-US" sz="1800"/>
          </a:p>
          <a:p>
            <a:pPr lvl="2"/>
            <a:r>
              <a:rPr lang="zh-CN" altLang="en-US" sz="1800"/>
              <a:t>region:Hbase,TiKV</a:t>
            </a:r>
            <a:endParaRPr lang="zh-CN" altLang="en-US" sz="1800"/>
          </a:p>
          <a:p>
            <a:pPr lvl="2"/>
            <a:r>
              <a:rPr lang="zh-CN" altLang="en-US" sz="1800"/>
              <a:t>tablet:Bigtable</a:t>
            </a:r>
            <a:endParaRPr lang="zh-CN" altLang="en-US" sz="1800"/>
          </a:p>
          <a:p>
            <a:pPr lvl="2"/>
            <a:r>
              <a:rPr lang="zh-CN" altLang="en-US" sz="1800"/>
              <a:t>vnode:Cassandra,Riak</a:t>
            </a:r>
            <a:endParaRPr lang="zh-CN" altLang="en-US" sz="1800"/>
          </a:p>
          <a:p>
            <a:pPr lvl="2"/>
            <a:r>
              <a:rPr lang="zh-CN" altLang="en-US" sz="1800"/>
              <a:t>vBucket(virtual buckets):Couchbase</a:t>
            </a:r>
            <a:endParaRPr lang="zh-CN" altLang="en-US" sz="1800"/>
          </a:p>
          <a:p>
            <a:pPr lvl="2"/>
            <a:r>
              <a:rPr lang="zh-CN" altLang="en-US" sz="1800"/>
              <a:t>slot:Redis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带来问题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是寻找到分区信息Routing 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增减节点时候Rebalance分区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498600"/>
            <a:ext cx="7776210" cy="5244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Shard，Entity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ShardCoordinator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LeastShardAllocationStrategy</a:t>
            </a:r>
            <a:r>
              <a:rPr lang="en-US" altLang="zh-CN" sz="1800">
                <a:sym typeface="+mn-ea"/>
              </a:rPr>
              <a:t>(shard allocation,rebalance)</a:t>
            </a:r>
            <a:endParaRPr lang="en-US" altLang="zh-CN" sz="1800">
              <a:sym typeface="+mn-ea"/>
            </a:endParaRPr>
          </a:p>
          <a:p>
            <a:pPr lvl="2"/>
            <a:r>
              <a:rPr lang="zh-CN" altLang="en-US" sz="1800" b="1">
                <a:sym typeface="+mn-ea"/>
              </a:rPr>
              <a:t>旧：rebalance-threshold</a:t>
            </a:r>
            <a:r>
              <a:rPr lang="en-US" altLang="zh-CN" sz="1800" b="1">
                <a:sym typeface="+mn-ea"/>
              </a:rPr>
              <a:t>=1</a:t>
            </a:r>
            <a:r>
              <a:rPr lang="zh-CN" altLang="en-US" sz="1800" b="1">
                <a:sym typeface="+mn-ea"/>
              </a:rPr>
              <a:t>，max-simultaneous-rebalance</a:t>
            </a:r>
            <a:r>
              <a:rPr lang="en-US" altLang="zh-CN" sz="1800" b="1">
                <a:sym typeface="+mn-ea"/>
              </a:rPr>
              <a:t>=3</a:t>
            </a:r>
            <a:endParaRPr lang="zh-CN" altLang="en-US" sz="1800" b="1">
              <a:sym typeface="+mn-ea"/>
            </a:endParaRPr>
          </a:p>
          <a:p>
            <a:pPr lvl="2"/>
            <a:r>
              <a:rPr lang="zh-CN" altLang="en-US" sz="1800" b="1">
                <a:sym typeface="+mn-ea"/>
              </a:rPr>
              <a:t>新：rebalance-absolute-limit</a:t>
            </a:r>
            <a:r>
              <a:rPr lang="en-US" altLang="zh-CN" sz="1800" b="1">
                <a:sym typeface="+mn-ea"/>
              </a:rPr>
              <a:t>=0</a:t>
            </a:r>
            <a:r>
              <a:rPr lang="zh-CN" altLang="en-US" sz="1800" b="1">
                <a:sym typeface="+mn-ea"/>
              </a:rPr>
              <a:t>，rebalance-relative-limit</a:t>
            </a:r>
            <a:r>
              <a:rPr lang="en-US" altLang="zh-CN" sz="1800" b="1">
                <a:sym typeface="+mn-ea"/>
              </a:rPr>
              <a:t>=0.1</a:t>
            </a:r>
            <a:endParaRPr lang="zh-CN" altLang="en-US" sz="1800" b="1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Singleton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/>
              <a:t>默认持久化：DDataShardCoordinator</a:t>
            </a:r>
            <a:r>
              <a:rPr lang="en-US" altLang="zh-CN" sz="1800"/>
              <a:t> </a:t>
            </a:r>
            <a:r>
              <a:rPr lang="zh-CN" altLang="en-US" sz="1800"/>
              <a:t>和</a:t>
            </a:r>
            <a:r>
              <a:rPr lang="en-US" altLang="zh-CN" sz="1800"/>
              <a:t> </a:t>
            </a:r>
            <a:r>
              <a:rPr lang="zh-CN" altLang="en-US" sz="1800"/>
              <a:t>PersistentShardCoordinator</a:t>
            </a:r>
            <a:r>
              <a:rPr lang="zh-CN" altLang="en-US" sz="1800">
                <a:sym typeface="+mn-ea"/>
              </a:rPr>
              <a:t>（deprecated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2.6.0）WeaklyUp：</a:t>
            </a:r>
            <a:r>
              <a:rPr lang="en-US" altLang="zh-CN" sz="1800">
                <a:sym typeface="+mn-ea"/>
              </a:rPr>
              <a:t>false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ShardRegion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MessageExtractor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entityId</a:t>
            </a:r>
            <a:r>
              <a:rPr lang="en-US" altLang="zh-CN" sz="1800">
                <a:sym typeface="+mn-ea"/>
              </a:rPr>
              <a:t>(msg </a:t>
            </a:r>
            <a:r>
              <a:rPr lang="zh-CN" altLang="en-US" sz="1800">
                <a:sym typeface="+mn-ea"/>
              </a:rPr>
              <a:t>找到</a:t>
            </a:r>
            <a:r>
              <a:rPr lang="en-US" altLang="zh-CN" sz="1800">
                <a:sym typeface="+mn-ea"/>
              </a:rPr>
              <a:t>Actor),shardId(msg </a:t>
            </a:r>
            <a:r>
              <a:rPr lang="zh-CN" altLang="en-US" sz="1800">
                <a:sym typeface="+mn-ea"/>
              </a:rPr>
              <a:t>找到分片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lvl="2"/>
            <a:r>
              <a:rPr lang="zh-CN" altLang="en-US" sz="1800">
                <a:sym typeface="+mn-ea"/>
              </a:rPr>
              <a:t>HashCodeMessageExtractor</a:t>
            </a:r>
            <a:endParaRPr lang="zh-CN" altLang="en-US" sz="1800"/>
          </a:p>
          <a:p>
            <a:pPr lvl="2"/>
            <a:endParaRPr lang="zh-CN" altLang="en-US" sz="1800"/>
          </a:p>
          <a:p>
            <a:r>
              <a:rPr lang="en-US" altLang="zh-CN" sz="1800">
                <a:sym typeface="+mn-ea"/>
              </a:rPr>
              <a:t>Reb</a:t>
            </a:r>
            <a:r>
              <a:rPr lang="en-US" altLang="zh-CN" sz="1800">
                <a:sym typeface="+mn-ea"/>
              </a:rPr>
              <a:t>alance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新增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删除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故障情况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迁移</a:t>
            </a:r>
            <a:r>
              <a:rPr lang="en-US" altLang="zh-CN" sz="1600">
                <a:sym typeface="+mn-ea"/>
              </a:rPr>
              <a:t>Entity</a:t>
            </a:r>
            <a:r>
              <a:rPr lang="zh-CN" altLang="en-US" sz="1600">
                <a:sym typeface="+mn-ea"/>
              </a:rPr>
              <a:t>到新的节点</a:t>
            </a:r>
            <a:endParaRPr lang="zh-CN" altLang="en-US" sz="1600">
              <a:sym typeface="+mn-ea"/>
            </a:endParaRPr>
          </a:p>
          <a:p>
            <a:pPr lvl="1"/>
            <a:endParaRPr lang="en-US" altLang="zh-CN" sz="1600">
              <a:sym typeface="+mn-ea"/>
            </a:endParaRPr>
          </a:p>
          <a:p>
            <a:r>
              <a:rPr lang="en-US" altLang="zh-CN" sz="1800" b="1">
                <a:sym typeface="+mn-ea"/>
                <a:hlinkClick r:id="rId1" action="ppaction://hlinkfile"/>
              </a:rPr>
              <a:t>(demo6 code)</a:t>
            </a:r>
            <a:endParaRPr lang="zh-CN" altLang="en-US" sz="1800" b="1"/>
          </a:p>
          <a:p>
            <a:pPr lvl="1"/>
            <a:endParaRPr lang="zh-CN" altLang="en-US" sz="1800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Split Brain </a:t>
            </a:r>
            <a:r>
              <a:rPr lang="en-US" altLang="zh-CN">
                <a:sym typeface="+mn-ea"/>
              </a:rPr>
              <a:t>Resolver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脑裂</a:t>
            </a:r>
            <a:endParaRPr lang="zh-CN" altLang="en-US"/>
          </a:p>
          <a:p>
            <a:pPr lvl="1"/>
            <a:r>
              <a:rPr lang="zh-CN" altLang="en-US" sz="1600"/>
              <a:t>网络分区</a:t>
            </a:r>
            <a:endParaRPr lang="zh-CN" altLang="en-US" sz="1600"/>
          </a:p>
          <a:p>
            <a:pPr lvl="1"/>
            <a:r>
              <a:rPr lang="zh-CN" altLang="en-US" sz="1600"/>
              <a:t>机器崩溃</a:t>
            </a:r>
            <a:endParaRPr lang="zh-CN" altLang="en-US" sz="1600"/>
          </a:p>
          <a:p>
            <a:pPr lvl="1"/>
            <a:r>
              <a:rPr lang="zh-CN" altLang="en-US" sz="1600"/>
              <a:t>进程长时间没</a:t>
            </a:r>
            <a:r>
              <a:rPr lang="zh-CN" altLang="en-US" sz="1600"/>
              <a:t>响应（过载、CPU 不足或长时间的垃圾收集暂停）</a:t>
            </a:r>
            <a:endParaRPr lang="zh-CN" altLang="en-US" sz="1600"/>
          </a:p>
          <a:p>
            <a:pPr lvl="0"/>
            <a:r>
              <a:rPr lang="zh-CN" altLang="en-US" sz="1800"/>
              <a:t>策略</a:t>
            </a:r>
            <a:endParaRPr lang="zh-CN" altLang="en-US"/>
          </a:p>
          <a:p>
            <a:pPr lvl="1"/>
            <a:r>
              <a:rPr lang="zh-CN" altLang="en-US"/>
              <a:t>keep-majority</a:t>
            </a:r>
            <a:endParaRPr lang="zh-CN" altLang="en-US"/>
          </a:p>
          <a:p>
            <a:pPr lvl="1"/>
            <a:r>
              <a:rPr lang="zh-CN" altLang="en-US"/>
              <a:t>keep-oldest</a:t>
            </a:r>
            <a:endParaRPr lang="zh-CN" altLang="en-US"/>
          </a:p>
          <a:p>
            <a:pPr lvl="1"/>
            <a:r>
              <a:rPr lang="zh-CN" altLang="en-US"/>
              <a:t>down-all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static-quorum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lease-majority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RabbitMq</a:t>
            </a:r>
            <a:r>
              <a:rPr lang="zh-CN" altLang="en-US"/>
              <a:t>：ignore、pause_minority、pause_if_all_down、autoheal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设计</a:t>
            </a:r>
            <a:r>
              <a:rPr lang="zh-CN" altLang="en-US">
                <a:sym typeface="+mn-ea"/>
              </a:rPr>
              <a:t>概念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Akka Cluster provides a fault-tolerant </a:t>
            </a:r>
            <a:r>
              <a:rPr lang="zh-CN" altLang="en-US" b="1">
                <a:solidFill>
                  <a:srgbClr val="FF0000"/>
                </a:solidFill>
              </a:rPr>
              <a:t>decentralized peer-to-peer</a:t>
            </a:r>
            <a:r>
              <a:rPr lang="zh-CN" altLang="en-US"/>
              <a:t> based Cluster </a:t>
            </a:r>
            <a:r>
              <a:rPr lang="zh-CN" altLang="en-US" b="1">
                <a:solidFill>
                  <a:srgbClr val="FF0000"/>
                </a:solidFill>
              </a:rPr>
              <a:t>Membership</a:t>
            </a:r>
            <a:r>
              <a:rPr lang="zh-CN" altLang="en-US"/>
              <a:t> Service with no single point of failure or single point of bottleneck. It does this using </a:t>
            </a:r>
            <a:r>
              <a:rPr lang="zh-CN" altLang="en-US" b="1">
                <a:solidFill>
                  <a:srgbClr val="FF0000"/>
                </a:solidFill>
              </a:rPr>
              <a:t>gossip</a:t>
            </a:r>
            <a:r>
              <a:rPr lang="zh-CN" altLang="en-US"/>
              <a:t> protocols and an automatic </a:t>
            </a:r>
            <a:r>
              <a:rPr lang="zh-CN" altLang="en-US" b="1">
                <a:solidFill>
                  <a:srgbClr val="FF0000"/>
                </a:solidFill>
              </a:rPr>
              <a:t>failure detector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Gossip/Gossip Convergence (</a:t>
            </a:r>
            <a:r>
              <a:rPr lang="en-US" altLang="zh-CN">
                <a:hlinkClick r:id="rId1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1600"/>
              <a:t>Consul(Serf)</a:t>
            </a:r>
            <a:endParaRPr lang="en-US" altLang="zh-CN" sz="1600"/>
          </a:p>
          <a:p>
            <a:pPr lvl="1"/>
            <a:r>
              <a:rPr lang="en-US" altLang="zh-CN" sz="1600"/>
              <a:t>Redis Cluster</a:t>
            </a:r>
            <a:endParaRPr lang="en-US" altLang="zh-CN" sz="1600"/>
          </a:p>
          <a:p>
            <a:pPr lvl="1"/>
            <a:r>
              <a:rPr lang="en-US" altLang="zh-CN" sz="1600"/>
              <a:t>Cassandra/Dynamod</a:t>
            </a:r>
            <a:endParaRPr lang="en-US" altLang="zh-CN" sz="1600"/>
          </a:p>
          <a:p>
            <a:pPr lvl="1"/>
            <a:r>
              <a:rPr lang="en-US" altLang="zh-CN" b="1">
                <a:hlinkClick r:id="rId2" action="ppaction://hlinkfile"/>
              </a:rPr>
              <a:t>(demo7 code)</a:t>
            </a:r>
            <a:endParaRPr lang="en-US" altLang="zh-CN" b="1">
              <a:hlinkClick r:id="rId2" action="ppaction://hlinkfile"/>
            </a:endParaRPr>
          </a:p>
          <a:p>
            <a:pPr lvl="0"/>
            <a:r>
              <a:rPr lang="en-US" altLang="zh-CN"/>
              <a:t>Phi Accrual Failure Detector</a:t>
            </a:r>
            <a:r>
              <a:rPr lang="zh-CN" altLang="en-US"/>
              <a:t>（</a:t>
            </a:r>
            <a:r>
              <a:rPr lang="en-US" altLang="zh-CN">
                <a:hlinkClick r:id="rId3" action="ppaction://hlinkfile"/>
              </a:rPr>
              <a:t>Scala Code</a:t>
            </a:r>
            <a:r>
              <a:rPr lang="zh-CN" altLang="en-US"/>
              <a:t>）</a:t>
            </a:r>
            <a:r>
              <a:rPr lang="en-US" altLang="zh-CN"/>
              <a:t> (</a:t>
            </a:r>
            <a:r>
              <a:rPr lang="en-US" altLang="zh-CN">
                <a:hlinkClick r:id="rId4" action="ppaction://hlinkfile"/>
              </a:rPr>
              <a:t>Java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HazelCast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D72"/>
                      <wpsdc:hlinkUnderline xmlns:wpsdc="http://www.wps.cn/officeDocument/2017/drawingmlCustomData" val="1"/>
                    </a:ext>
                  </a:extLst>
                </a:hlinkClick>
              </a:rPr>
              <a:t>Code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Consul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hlinkClick r:id="rId6" action="ppaction://hlinkfile"/>
              </a:rPr>
              <a:t>(demo8 code)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/>
              <a:t>Vector Clocks (</a:t>
            </a:r>
            <a:r>
              <a:rPr lang="en-US" altLang="zh-CN">
                <a:hlinkClick r:id="rId7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Riak</a:t>
            </a:r>
            <a:endParaRPr lang="en-US" altLang="zh-CN"/>
          </a:p>
          <a:p>
            <a:pPr lvl="1"/>
            <a:r>
              <a:rPr lang="en-US" altLang="zh-CN"/>
              <a:t>Dymanod</a:t>
            </a:r>
            <a:endParaRPr lang="en-US" altLang="zh-CN"/>
          </a:p>
          <a:p>
            <a:r>
              <a:rPr lang="en-US" altLang="zh-CN"/>
              <a:t>Leader(No Select)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</a:t>
            </a:r>
            <a:r>
              <a:rPr lang="zh-CN" altLang="en-US">
                <a:sym typeface="+mn-ea"/>
              </a:rPr>
              <a:t>实现速览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/>
              <a:t>消息</a:t>
            </a:r>
            <a:endParaRPr lang="zh-CN" altLang="en-US"/>
          </a:p>
          <a:p>
            <a:pPr lvl="1"/>
            <a:r>
              <a:rPr lang="zh-CN" altLang="en-US"/>
              <a:t>ClusterMessages.proto</a:t>
            </a:r>
            <a:r>
              <a:rPr lang="en-US" altLang="zh-CN"/>
              <a:t>/</a:t>
            </a:r>
            <a:r>
              <a:rPr lang="zh-CN" altLang="en-US"/>
              <a:t>序列化</a:t>
            </a:r>
            <a:endParaRPr lang="zh-CN" altLang="en-US"/>
          </a:p>
          <a:p>
            <a:pPr lvl="1"/>
            <a:r>
              <a:rPr lang="en-US" altLang="zh-CN"/>
              <a:t>routing</a:t>
            </a:r>
            <a:endParaRPr lang="en-US" altLang="zh-CN"/>
          </a:p>
          <a:p>
            <a:pPr lvl="1"/>
            <a:r>
              <a:rPr lang="en-US" altLang="zh-CN"/>
              <a:t>sb</a:t>
            </a:r>
            <a:r>
              <a:rPr lang="en-US" altLang="zh-CN"/>
              <a:t>r(split brain resolver)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en-US" altLang="zh-CN"/>
              <a:t>概念</a:t>
            </a:r>
            <a:endParaRPr lang="en-US" altLang="zh-CN"/>
          </a:p>
          <a:p>
            <a:r>
              <a:rPr lang="en-US" altLang="zh-CN"/>
              <a:t>集群功能</a:t>
            </a:r>
            <a:r>
              <a:rPr lang="zh-CN" altLang="en-US">
                <a:sym typeface="+mn-ea"/>
              </a:rPr>
              <a:t>与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集群设计</a:t>
            </a:r>
            <a:r>
              <a:rPr lang="zh-CN" altLang="en-US"/>
              <a:t>与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集群</a:t>
            </a:r>
            <a:r>
              <a:rPr lang="zh-CN" altLang="en-US"/>
              <a:t>教务系统案例</a:t>
            </a:r>
            <a:endParaRPr lang="en-US" altLang="zh-CN"/>
          </a:p>
          <a:p>
            <a:r>
              <a:rPr lang="zh-CN" altLang="en-US"/>
              <a:t>集群技术其它</a:t>
            </a:r>
            <a:r>
              <a:rPr lang="zh-CN" altLang="en-US"/>
              <a:t>选择</a:t>
            </a:r>
            <a:endParaRPr lang="zh-CN" altLang="en-US"/>
          </a:p>
          <a:p>
            <a:r>
              <a:rPr lang="en-US" altLang="zh-CN"/>
              <a:t>Akka</a:t>
            </a:r>
            <a:r>
              <a:rPr lang="zh-CN" altLang="en-US"/>
              <a:t>与分布式系统泛型</a:t>
            </a:r>
            <a:endParaRPr lang="en-US" altLang="zh-CN"/>
          </a:p>
          <a:p>
            <a:r>
              <a:rPr lang="en-US" altLang="zh-CN"/>
              <a:t>Akka与应用架构 </a:t>
            </a:r>
            <a:endParaRPr lang="en-US" altLang="zh-CN"/>
          </a:p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教务</a:t>
            </a:r>
            <a:r>
              <a:rPr lang="zh-CN" altLang="en-US">
                <a:sym typeface="+mn-ea"/>
              </a:rPr>
              <a:t>系统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common-akka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Spring-Managed Actor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ctuator</a:t>
            </a:r>
            <a:r>
              <a:rPr lang="en-US" altLang="zh-CN">
                <a:sym typeface="+mn-ea"/>
              </a:rPr>
              <a:t> Endpint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AkkaService</a:t>
            </a:r>
            <a:r>
              <a:rPr lang="en-US" altLang="zh-CN">
                <a:sym typeface="+mn-ea"/>
              </a:rPr>
              <a:t>,SingletonService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Discovery by rancher, seeds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脑裂：quorum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定时</a:t>
            </a:r>
            <a:r>
              <a:rPr lang="zh-CN" altLang="en-US"/>
              <a:t>任务</a:t>
            </a:r>
            <a:endParaRPr lang="zh-CN" altLang="en-US"/>
          </a:p>
          <a:p>
            <a:pPr lvl="1"/>
            <a:r>
              <a:rPr lang="zh-CN" altLang="en-US"/>
              <a:t>结算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en-US" altLang="zh-CN"/>
              <a:t>Kafka</a:t>
            </a:r>
            <a:r>
              <a:rPr lang="zh-CN" altLang="en-US"/>
              <a:t>延时队列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集群其它技术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借助单机/分布式存储：etcd/zookeeper/nacos/consul/doozerd/mysql/MFS/NFS</a:t>
            </a:r>
            <a:endParaRPr lang="zh-CN" altLang="en-US"/>
          </a:p>
          <a:p>
            <a:r>
              <a:rPr lang="zh-CN" altLang="en-US"/>
              <a:t>借助中间件/框架：Hazelcast，Akka，Serf(Gossip)，JGroups , Erlang/OTP(非Java)</a:t>
            </a:r>
            <a:endParaRPr lang="zh-CN" altLang="en-US"/>
          </a:p>
          <a:p>
            <a:r>
              <a:rPr lang="zh-CN" altLang="en-US"/>
              <a:t>借助协议：raft，gossip，zab，paxos。需要利用开源实现来构建系统。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</a:t>
            </a:r>
            <a:r>
              <a:rPr lang="zh-CN" altLang="en-US"/>
              <a:t>内容可见博客：</a:t>
            </a:r>
            <a:r>
              <a:rPr lang="zh-CN" altLang="en-US">
                <a:sym typeface="+mn-ea"/>
              </a:rPr>
              <a:t>https://xiaozhiliaoo.github.io/2021/12/20/java-application-cluster/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Akka Cluster</a:t>
            </a:r>
            <a:r>
              <a:rPr lang="zh-CN" altLang="en-US">
                <a:sym typeface="+mn-ea"/>
              </a:rPr>
              <a:t>与分布式系统泛型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体系结构：非</a:t>
            </a:r>
            <a:r>
              <a:rPr lang="zh-CN" altLang="en-US"/>
              <a:t>集中式</a:t>
            </a:r>
            <a:endParaRPr lang="zh-CN" altLang="en-US"/>
          </a:p>
          <a:p>
            <a:r>
              <a:rPr lang="zh-CN" altLang="en-US"/>
              <a:t>进程：</a:t>
            </a:r>
            <a:r>
              <a:rPr lang="en-US" altLang="zh-CN"/>
              <a:t>Actor</a:t>
            </a:r>
            <a:r>
              <a:rPr lang="zh-CN" altLang="en-US"/>
              <a:t>与</a:t>
            </a:r>
            <a:r>
              <a:rPr lang="zh-CN" altLang="en-US"/>
              <a:t>线程池</a:t>
            </a:r>
            <a:endParaRPr lang="zh-CN" altLang="en-US"/>
          </a:p>
          <a:p>
            <a:r>
              <a:rPr lang="zh-CN" altLang="en-US"/>
              <a:t>通信：消息，多播</a:t>
            </a:r>
            <a:r>
              <a:rPr lang="en-US" altLang="zh-CN"/>
              <a:t>(Gossip)</a:t>
            </a:r>
            <a:endParaRPr lang="zh-CN" altLang="en-US"/>
          </a:p>
          <a:p>
            <a:r>
              <a:rPr lang="zh-CN" altLang="en-US"/>
              <a:t>命名：结构化命名</a:t>
            </a:r>
            <a:r>
              <a:rPr lang="zh-CN" altLang="en-US"/>
              <a:t>的树状目录	</a:t>
            </a:r>
            <a:endParaRPr lang="zh-CN" altLang="en-US"/>
          </a:p>
          <a:p>
            <a:r>
              <a:rPr lang="zh-CN" altLang="en-US"/>
              <a:t>同步：向量时钟，</a:t>
            </a:r>
            <a:r>
              <a:rPr lang="en-US" altLang="zh-CN">
                <a:sym typeface="+mn-ea"/>
              </a:rPr>
              <a:t>Gossip</a:t>
            </a:r>
            <a:endParaRPr lang="zh-CN" altLang="en-US"/>
          </a:p>
          <a:p>
            <a:r>
              <a:rPr lang="zh-CN" altLang="en-US"/>
              <a:t>一致性和复制：</a:t>
            </a:r>
            <a:r>
              <a:rPr lang="en-US" altLang="zh-CN"/>
              <a:t>DistributedData</a:t>
            </a:r>
            <a:r>
              <a:rPr lang="zh-CN" altLang="en-US"/>
              <a:t>一致性可调，</a:t>
            </a:r>
            <a:r>
              <a:rPr lang="en-US" altLang="zh-CN"/>
              <a:t>Cluster</a:t>
            </a:r>
            <a:r>
              <a:rPr lang="zh-CN" altLang="en-US"/>
              <a:t>最终一致性。复制：</a:t>
            </a:r>
            <a:r>
              <a:rPr lang="en-US" altLang="zh-CN"/>
              <a:t>Leaderless</a:t>
            </a:r>
            <a:endParaRPr lang="en-US" altLang="zh-CN"/>
          </a:p>
          <a:p>
            <a:r>
              <a:rPr lang="zh-CN" altLang="en-US"/>
              <a:t>容错性：故障检测，</a:t>
            </a:r>
            <a:r>
              <a:rPr lang="en-US" altLang="zh-CN"/>
              <a:t>Let it crash</a:t>
            </a:r>
            <a:r>
              <a:rPr lang="zh-CN" altLang="en-US"/>
              <a:t>，父子</a:t>
            </a:r>
            <a:r>
              <a:rPr lang="zh-CN" altLang="en-US"/>
              <a:t>级监督</a:t>
            </a:r>
            <a:r>
              <a:rPr lang="zh-CN" altLang="en-US"/>
              <a:t>机制</a:t>
            </a:r>
            <a:endParaRPr lang="zh-CN" altLang="en-US"/>
          </a:p>
          <a:p>
            <a:r>
              <a:rPr lang="zh-CN" altLang="en-US"/>
              <a:t>安全：</a:t>
            </a:r>
            <a:r>
              <a:rPr lang="zh-CN" altLang="en-US"/>
              <a:t>无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Akka与应用架构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反应式架构</a:t>
            </a:r>
            <a:r>
              <a:rPr lang="en-US" altLang="zh-CN"/>
              <a:t>/</a:t>
            </a:r>
            <a:r>
              <a:rPr lang="zh-CN" altLang="en-US"/>
              <a:t>分布式领域驱动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Fast Data Architectures for Streaming Applications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LAMP VS SMACK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Akka Play Lagom</a:t>
            </a:r>
            <a:r>
              <a:rPr lang="en-US" altLang="zh-CN"/>
              <a:t> Spray</a:t>
            </a:r>
            <a:r>
              <a:rPr lang="zh-CN" altLang="en-US"/>
              <a:t>全家桶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流和表的融合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endParaRPr lang="zh-CN" altLang="en-US">
              <a:hlinkClick r:id="rId1" action="ppaction://hlinkfile"/>
            </a:endParaRPr>
          </a:p>
          <a:p>
            <a:endParaRPr lang="en-US" altLang="zh-CN">
              <a:hlinkClick r:id="rId1" action="ppaction://hlinkfile"/>
            </a:endParaRPr>
          </a:p>
          <a:p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210" y="149103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r>
              <a:rPr lang="zh-CN" altLang="en-US"/>
              <a:t>《</a:t>
            </a:r>
            <a:r>
              <a:rPr lang="en-US" altLang="zh-CN"/>
              <a:t>Akka</a:t>
            </a:r>
            <a:r>
              <a:rPr lang="zh-CN" altLang="en-US"/>
              <a:t>实战》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《反应式应用</a:t>
            </a:r>
            <a:r>
              <a:rPr lang="zh-CN" altLang="en-US"/>
              <a:t>开发》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Akka</a:t>
            </a:r>
            <a:r>
              <a:rPr lang="zh-CN" altLang="en-US"/>
              <a:t>应用</a:t>
            </a:r>
            <a:r>
              <a:rPr lang="zh-CN" altLang="en-US"/>
              <a:t>模式》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zh-CN" altLang="en-US"/>
              <a:t>概念</a:t>
            </a:r>
            <a:r>
              <a:rPr lang="en-US" altLang="zh-CN"/>
              <a:t>-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 sz="4800"/>
              <a:t>至少两个条件</a:t>
            </a:r>
            <a:r>
              <a:rPr lang="en-US" altLang="zh-CN" sz="4800"/>
              <a:t>: membership,  coordinator</a:t>
            </a:r>
            <a:r>
              <a:rPr lang="zh-CN" altLang="en-US" sz="4800"/>
              <a:t>，可以满足</a:t>
            </a:r>
            <a:r>
              <a:rPr lang="en-US" altLang="zh-CN" sz="4800"/>
              <a:t>sharding/partitioning</a:t>
            </a:r>
            <a:endParaRPr lang="en-US" altLang="zh-CN" sz="4800"/>
          </a:p>
          <a:p>
            <a:pPr lvl="0"/>
            <a:r>
              <a:rPr lang="en-US" altLang="zh-CN" sz="3600"/>
              <a:t>application</a:t>
            </a:r>
            <a:endParaRPr lang="en-US" altLang="zh-CN" sz="3600"/>
          </a:p>
          <a:p>
            <a:pPr lvl="1"/>
            <a:r>
              <a:rPr lang="zh-CN" altLang="en-US" sz="3200"/>
              <a:t>普通微服务</a:t>
            </a:r>
            <a:r>
              <a:rPr lang="en-US" altLang="zh-CN" sz="3200"/>
              <a:t>(X)</a:t>
            </a:r>
            <a:endParaRPr lang="en-US" altLang="zh-CN" sz="3200"/>
          </a:p>
          <a:p>
            <a:pPr lvl="1"/>
            <a:r>
              <a:rPr lang="zh-CN" altLang="en-US" sz="3200"/>
              <a:t>多节点</a:t>
            </a:r>
            <a:r>
              <a:rPr lang="en-US" altLang="zh-CN" sz="3200"/>
              <a:t>master-worker(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zh-CN" altLang="en-US" sz="3200"/>
              <a:t>游戏</a:t>
            </a:r>
            <a:endParaRPr lang="en-US" altLang="zh-CN" sz="3200"/>
          </a:p>
          <a:p>
            <a:pPr lvl="0"/>
            <a:r>
              <a:rPr lang="en-US" altLang="zh-CN" sz="3600"/>
              <a:t>middleware</a:t>
            </a:r>
            <a:endParaRPr lang="en-US" altLang="zh-CN" sz="3600"/>
          </a:p>
          <a:p>
            <a:pPr lvl="1"/>
            <a:r>
              <a:rPr lang="en-US" altLang="zh-CN" sz="3200"/>
              <a:t>Flink/Spark Streaming(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Redis Cluster(√)</a:t>
            </a:r>
            <a:endParaRPr lang="en-US" altLang="zh-CN" sz="3200"/>
          </a:p>
          <a:p>
            <a:pPr lvl="1"/>
            <a:r>
              <a:rPr lang="en-US" altLang="zh-CN" sz="3200"/>
              <a:t>Mongo ReplicaSet(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Hazelcast(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databases</a:t>
            </a:r>
            <a:endParaRPr lang="en-US" altLang="zh-CN" sz="3600"/>
          </a:p>
          <a:p>
            <a:pPr lvl="1"/>
            <a:r>
              <a:rPr lang="en-US" altLang="zh-CN" sz="3200"/>
              <a:t>MySQL Master-Slave</a:t>
            </a:r>
            <a:r>
              <a:rPr lang="en-US" altLang="zh-CN" sz="3200">
                <a:sym typeface="+mn-ea"/>
              </a:rPr>
              <a:t>(X)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3200"/>
              <a:t>MySQL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TiDB</a:t>
            </a:r>
            <a:r>
              <a:rPr lang="en-US" altLang="zh-CN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>
                <a:sym typeface="+mn-ea"/>
              </a:rPr>
              <a:t>)</a:t>
            </a:r>
            <a:endParaRPr lang="en-US" altLang="zh-CN" sz="3200"/>
          </a:p>
          <a:p>
            <a:pPr lvl="0"/>
            <a:r>
              <a:rPr lang="en-US" altLang="zh-CN" sz="3600"/>
              <a:t>web server</a:t>
            </a:r>
            <a:endParaRPr lang="zh-CN" altLang="en-US" sz="3600"/>
          </a:p>
          <a:p>
            <a:pPr lvl="1"/>
            <a:r>
              <a:rPr lang="en-US" altLang="zh-CN" sz="3200"/>
              <a:t>Tomcat/JBoss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framework</a:t>
            </a:r>
            <a:endParaRPr lang="en-US" altLang="zh-CN" sz="3600"/>
          </a:p>
          <a:p>
            <a:pPr lvl="1"/>
            <a:r>
              <a:rPr lang="en-US" altLang="zh-CN" sz="3200"/>
              <a:t>spring cloud cluster(leader lock)</a:t>
            </a:r>
            <a:endParaRPr lang="en-US" altLang="zh-CN" sz="3200"/>
          </a:p>
          <a:p>
            <a:pPr lvl="1"/>
            <a:r>
              <a:rPr lang="en-US" altLang="zh-CN" sz="3200"/>
              <a:t>hazelcast</a:t>
            </a:r>
            <a:endParaRPr lang="en-US" altLang="zh-CN" sz="3200"/>
          </a:p>
          <a:p>
            <a:pPr lvl="1"/>
            <a:r>
              <a:rPr lang="en-US" altLang="zh-CN" sz="3200" b="1">
                <a:solidFill>
                  <a:srgbClr val="FF0000"/>
                </a:solidFill>
              </a:rPr>
              <a:t>akka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-akka 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r>
              <a:rPr lang="en-US" altLang="zh-CN" sz="2200"/>
              <a:t>Membership(Cluster Membership Service)</a:t>
            </a:r>
            <a:endParaRPr lang="en-US" altLang="zh-CN" sz="2200"/>
          </a:p>
          <a:p>
            <a:pPr lvl="1"/>
            <a:r>
              <a:rPr lang="en-US" altLang="zh-CN" sz="2000"/>
              <a:t>MemberEvent</a:t>
            </a:r>
            <a:r>
              <a:rPr lang="zh-CN" altLang="en-US" sz="2000"/>
              <a:t>驱动</a:t>
            </a:r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变化组成</a:t>
            </a:r>
            <a:r>
              <a:rPr lang="en-US" altLang="zh-CN" sz="2000">
                <a:sym typeface="+mn-ea"/>
              </a:rPr>
              <a:t>MemberLifeCycle</a:t>
            </a:r>
            <a:endParaRPr lang="en-US" altLang="zh-CN" sz="2000"/>
          </a:p>
          <a:p>
            <a:pPr lvl="0"/>
            <a:r>
              <a:rPr lang="en-US" altLang="zh-CN" sz="2200">
                <a:sym typeface="+mn-ea"/>
              </a:rPr>
              <a:t>Coordinator</a:t>
            </a:r>
            <a:endParaRPr lang="en-US" altLang="zh-CN" sz="2200">
              <a:sym typeface="+mn-ea"/>
            </a:endParaRPr>
          </a:p>
          <a:p>
            <a:pPr lvl="1"/>
            <a:r>
              <a:rPr lang="en-US" altLang="zh-CN" sz="2000"/>
              <a:t>Leader</a:t>
            </a:r>
            <a:endParaRPr lang="en-US" altLang="zh-CN" sz="2000"/>
          </a:p>
          <a:p>
            <a:pPr lvl="2"/>
            <a:r>
              <a:rPr lang="en-US" altLang="zh-CN" sz="2000"/>
              <a:t>Cluster Convergence</a:t>
            </a:r>
            <a:endParaRPr lang="en-US" altLang="zh-CN" sz="2000"/>
          </a:p>
          <a:p>
            <a:pPr lvl="2"/>
            <a:r>
              <a:rPr lang="en-US" altLang="zh-CN" sz="2000"/>
              <a:t>MemberState</a:t>
            </a:r>
            <a:r>
              <a:rPr lang="zh-CN" altLang="en-US" sz="2000"/>
              <a:t>转换</a:t>
            </a:r>
            <a:endParaRPr lang="zh-CN" altLang="en-US" sz="2000"/>
          </a:p>
          <a:p>
            <a:pPr lvl="1"/>
            <a:r>
              <a:rPr lang="en-US" altLang="zh-CN" sz="2000"/>
              <a:t>Lease</a:t>
            </a:r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</a:t>
            </a:r>
            <a:r>
              <a:rPr lang="zh-CN" altLang="en-US">
                <a:sym typeface="+mn-ea"/>
              </a:rPr>
              <a:t>变化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1845" y="1168400"/>
            <a:ext cx="10601325" cy="568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状态变化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不可达检测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1463675"/>
            <a:ext cx="11111230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代码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demo1</a:t>
            </a:r>
            <a:r>
              <a:rPr lang="zh-CN" altLang="en-US" sz="2400">
                <a:sym typeface="+mn-ea"/>
              </a:rPr>
              <a:t>：动态变化的集群动画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演示集群启动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直接访问</a:t>
            </a:r>
            <a:r>
              <a:rPr lang="en-US" altLang="zh-CN" sz="2400">
                <a:sym typeface="+mn-ea"/>
              </a:rPr>
              <a:t>dashboard.html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 b="1">
                <a:hlinkClick r:id="rId1" action="ppaction://hlinkfile"/>
              </a:rPr>
              <a:t>(demo1 code)</a:t>
            </a:r>
            <a:endParaRPr lang="en-US" altLang="zh-CN" sz="2000" b="1"/>
          </a:p>
          <a:p>
            <a:endParaRPr lang="en-US" altLang="zh-CN" sz="2400"/>
          </a:p>
          <a:p>
            <a:r>
              <a:rPr lang="en-US" altLang="zh-CN" sz="2400"/>
              <a:t>demo2</a:t>
            </a:r>
            <a:r>
              <a:rPr lang="zh-CN" altLang="en-US" sz="2400"/>
              <a:t>：集群成员变更事件通知</a:t>
            </a:r>
            <a:r>
              <a:rPr lang="en-US" altLang="zh-CN" sz="2400"/>
              <a:t>/</a:t>
            </a:r>
            <a:r>
              <a:rPr lang="zh-CN" altLang="en-US" sz="2400"/>
              <a:t>演示</a:t>
            </a:r>
            <a:r>
              <a:rPr lang="en-US" altLang="zh-CN" sz="2400"/>
              <a:t>JMX</a:t>
            </a:r>
            <a:endParaRPr lang="en-US" altLang="zh-CN" sz="2400"/>
          </a:p>
          <a:p>
            <a:pPr lvl="1"/>
            <a:r>
              <a:rPr lang="en-US" altLang="zh-CN" sz="2000" b="1">
                <a:hlinkClick r:id="rId2" action="ppaction://hlinkfile"/>
              </a:rPr>
              <a:t>(demo2 code)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4020" y="1314450"/>
            <a:ext cx="8319770" cy="5455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</a:t>
            </a:r>
            <a:r>
              <a:rPr lang="en-US" altLang="zh-CN">
                <a:sym typeface="+mn-ea"/>
              </a:rPr>
              <a:t>detail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710" y="1554480"/>
            <a:ext cx="9825990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4130</Words>
  <Application>WPS 演示</Application>
  <PresentationFormat>宽屏</PresentationFormat>
  <Paragraphs>276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Akka Classic Cluster A high-level tour of how to build application cluster</vt:lpstr>
      <vt:lpstr>内容大纲</vt:lpstr>
      <vt:lpstr>集群核心概念-案例</vt:lpstr>
      <vt:lpstr>集群核心概念-akka cluster</vt:lpstr>
      <vt:lpstr>集群核心概念-状态变化</vt:lpstr>
      <vt:lpstr>集群核心概念-状态变化+不可达检测</vt:lpstr>
      <vt:lpstr>集群核心概念-代码演示</vt:lpstr>
      <vt:lpstr>集群功能和模块-cluster</vt:lpstr>
      <vt:lpstr>集群功能和模块-cluster detail</vt:lpstr>
      <vt:lpstr>集群功能和模块-Classic Distributed Data</vt:lpstr>
      <vt:lpstr>集群功能和模块-Classic Distributed Data</vt:lpstr>
      <vt:lpstr>集群功能和模块-Classic Cluster Singleton</vt:lpstr>
      <vt:lpstr>集群功能和模块-Distributed Publish Subscribe </vt:lpstr>
      <vt:lpstr>集群功能和模块-Classic Cluster Sharding </vt:lpstr>
      <vt:lpstr>集群功能和模块-Classic Cluster Sharding </vt:lpstr>
      <vt:lpstr>集群功能和模块-Classic Cluster Sharding </vt:lpstr>
      <vt:lpstr>集群功能和模块-Cluster Split Brain Resolver</vt:lpstr>
      <vt:lpstr>集群设计与实现-设计概念</vt:lpstr>
      <vt:lpstr>集群设计与实现-源码实现速览</vt:lpstr>
      <vt:lpstr>集群使用场景</vt:lpstr>
      <vt:lpstr>集群其它技术</vt:lpstr>
      <vt:lpstr>Akka Cluster与分布式系统泛型</vt:lpstr>
      <vt:lpstr>Akka与应用架构 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504</cp:revision>
  <dcterms:created xsi:type="dcterms:W3CDTF">2019-06-19T02:08:00Z</dcterms:created>
  <dcterms:modified xsi:type="dcterms:W3CDTF">2022-04-12T19:08:40Z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55EE1AF9BD864873A1444A50E38463DD</vt:lpwstr>
  </property>
</Properties>
</file>