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57" r:id="rId5"/>
    <p:sldId id="267" r:id="rId6"/>
    <p:sldId id="268" r:id="rId7"/>
    <p:sldId id="266" r:id="rId8"/>
    <p:sldId id="265" r:id="rId9"/>
    <p:sldId id="258" r:id="rId10"/>
    <p:sldId id="259" r:id="rId11"/>
    <p:sldId id="277" r:id="rId12"/>
    <p:sldId id="278" r:id="rId13"/>
    <p:sldId id="260" r:id="rId14"/>
    <p:sldId id="261" r:id="rId15"/>
    <p:sldId id="262" r:id="rId16"/>
    <p:sldId id="263" r:id="rId17"/>
    <p:sldId id="275" r:id="rId18"/>
    <p:sldId id="264" r:id="rId19"/>
    <p:sldId id="269" r:id="rId20"/>
    <p:sldId id="270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lni/dragonboat/" TargetMode="External"/><Relationship Id="rId2" Type="http://schemas.openxmlformats.org/officeDocument/2006/relationships/hyperlink" Target="http://yearning.io/" TargetMode="External"/><Relationship Id="rId1" Type="http://schemas.openxmlformats.org/officeDocument/2006/relationships/hyperlink" Target="https://github.com/baidu/uid-generato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ddthis/stream-lib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liu976180578/article/details/7768458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www.okex.com/" TargetMode="External"/><Relationship Id="rId6" Type="http://schemas.openxmlformats.org/officeDocument/2006/relationships/hyperlink" Target="https://www.binance.com/zh-CN" TargetMode="External"/><Relationship Id="rId5" Type="http://schemas.openxmlformats.org/officeDocument/2006/relationships/hyperlink" Target="https://www.huobi.com/zh-cn/" TargetMode="External"/><Relationship Id="rId4" Type="http://schemas.openxmlformats.org/officeDocument/2006/relationships/hyperlink" Target="https://www.momoex.com/" TargetMode="External"/><Relationship Id="rId3" Type="http://schemas.openxmlformats.org/officeDocument/2006/relationships/hyperlink" Target="https://www.biki.com/" TargetMode="External"/><Relationship Id="rId2" Type="http://schemas.openxmlformats.org/officeDocument/2006/relationships/hyperlink" Target="https://www.bitwind.com/zh_CN/" TargetMode="External"/><Relationship Id="rId1" Type="http://schemas.openxmlformats.org/officeDocument/2006/relationships/hyperlink" Target="https://www.chainup.com/zh-C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otc.bitwind.com/zh_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数字货币交易所技术分享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生产环境方案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链路：</a:t>
            </a:r>
            <a:r>
              <a:rPr lang="en-US" altLang="zh-CN" dirty="0"/>
              <a:t>Host -&gt;</a:t>
            </a:r>
            <a:r>
              <a:rPr lang="zh-CN" altLang="en-US" dirty="0"/>
              <a:t> </a:t>
            </a:r>
            <a:r>
              <a:rPr lang="en-US" altLang="zh-CN" dirty="0"/>
              <a:t>Nginx -&gt; </a:t>
            </a:r>
            <a:r>
              <a:rPr lang="en-US" altLang="zh-CN" dirty="0" err="1"/>
              <a:t>Elb</a:t>
            </a:r>
            <a:r>
              <a:rPr lang="en-US" altLang="zh-CN" dirty="0"/>
              <a:t> -&gt; </a:t>
            </a:r>
            <a:r>
              <a:rPr lang="en-US" altLang="zh-CN" dirty="0" err="1"/>
              <a:t>Loadbalance</a:t>
            </a:r>
            <a:r>
              <a:rPr lang="en-US" altLang="zh-CN" dirty="0"/>
              <a:t> -&gt; </a:t>
            </a:r>
            <a:r>
              <a:rPr lang="en-US" altLang="zh-CN" dirty="0" err="1"/>
              <a:t>Isito</a:t>
            </a:r>
            <a:r>
              <a:rPr lang="en-US" altLang="zh-CN" dirty="0"/>
              <a:t> gateway -&gt; </a:t>
            </a:r>
            <a:r>
              <a:rPr lang="en-US" altLang="zh-CN" dirty="0" err="1"/>
              <a:t>VirtualService</a:t>
            </a:r>
            <a:r>
              <a:rPr lang="en-US" altLang="zh-CN" dirty="0"/>
              <a:t> </a:t>
            </a:r>
            <a:r>
              <a:rPr lang="en-US" altLang="zh-CN" dirty="0" err="1"/>
              <a:t>DestinationRule</a:t>
            </a:r>
            <a:r>
              <a:rPr lang="en-US" altLang="zh-CN" dirty="0"/>
              <a:t> -&gt; Service Pod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监控：用</a:t>
            </a:r>
            <a:r>
              <a:rPr lang="en-US" altLang="zh-CN" dirty="0"/>
              <a:t>Rancher + Prometheus + Grafana</a:t>
            </a:r>
            <a:r>
              <a:rPr lang="zh-CN" altLang="en-US" dirty="0"/>
              <a:t>提供</a:t>
            </a:r>
            <a:r>
              <a:rPr lang="en-US" altLang="zh-CN" dirty="0"/>
              <a:t>k8s</a:t>
            </a:r>
            <a:r>
              <a:rPr lang="zh-CN" altLang="en-US" dirty="0"/>
              <a:t>原生监控体系。结合阿里云</a:t>
            </a:r>
            <a:r>
              <a:rPr lang="en-US" altLang="zh-CN" dirty="0"/>
              <a:t>SLS</a:t>
            </a:r>
            <a:r>
              <a:rPr lang="zh-CN" altLang="en-US" dirty="0"/>
              <a:t>配置事件报警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日志采集</a:t>
            </a:r>
            <a:r>
              <a:rPr lang="en-US" altLang="zh-CN" dirty="0"/>
              <a:t>	</a:t>
            </a:r>
            <a:endParaRPr lang="en-US" altLang="zh-CN" dirty="0"/>
          </a:p>
          <a:p>
            <a:pPr lvl="1"/>
            <a:r>
              <a:rPr lang="en-US" altLang="zh-CN" dirty="0"/>
              <a:t>Helm</a:t>
            </a:r>
            <a:r>
              <a:rPr lang="zh-CN" altLang="en-US" dirty="0"/>
              <a:t>部署阿里云</a:t>
            </a:r>
            <a:r>
              <a:rPr lang="en-US" altLang="zh-CN" dirty="0"/>
              <a:t>SLS</a:t>
            </a:r>
            <a:r>
              <a:rPr lang="zh-CN" altLang="en-US" dirty="0"/>
              <a:t>，直接采集</a:t>
            </a:r>
            <a:r>
              <a:rPr lang="en-US" altLang="zh-CN" dirty="0"/>
              <a:t>Kubernetes</a:t>
            </a:r>
            <a:r>
              <a:rPr lang="zh-CN" altLang="en-US" dirty="0"/>
              <a:t>集群日志至</a:t>
            </a:r>
            <a:r>
              <a:rPr lang="en-US" altLang="zh-CN" dirty="0"/>
              <a:t>SLS</a:t>
            </a:r>
            <a:endParaRPr lang="en-US" altLang="zh-CN" dirty="0"/>
          </a:p>
          <a:p>
            <a:pPr lvl="1"/>
            <a:r>
              <a:rPr lang="en-US" altLang="zh-CN" dirty="0"/>
              <a:t>Helm</a:t>
            </a:r>
            <a:r>
              <a:rPr lang="zh-CN" altLang="en-US" dirty="0"/>
              <a:t>部署</a:t>
            </a:r>
            <a:r>
              <a:rPr lang="en-US" altLang="zh-CN" dirty="0"/>
              <a:t>node-problem-detector</a:t>
            </a:r>
            <a:r>
              <a:rPr lang="zh-CN" altLang="en-US" dirty="0"/>
              <a:t>，采集事件日志至</a:t>
            </a:r>
            <a:r>
              <a:rPr lang="en-US" altLang="zh-CN" dirty="0"/>
              <a:t>SLS Kubernetes</a:t>
            </a:r>
            <a:r>
              <a:rPr lang="zh-CN" altLang="en-US" dirty="0"/>
              <a:t>事件中心提供</a:t>
            </a:r>
            <a:r>
              <a:rPr lang="en-US" altLang="zh-CN" dirty="0"/>
              <a:t>Kubernetes</a:t>
            </a:r>
            <a:r>
              <a:rPr lang="zh-CN" altLang="en-US" dirty="0"/>
              <a:t>事件报警、监控、统一报表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404812"/>
            <a:ext cx="4419600" cy="6048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应用框架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5615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zh-CN" altLang="en-US" sz="18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服务框架：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Spring Cloud Alibaba 2.1.0.RELEASE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Spring Boot 2.1.5.RELEASE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18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Eureka -&gt; 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Nacos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1.1.0 -&gt;  k8s service+ 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coreDNS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配置中心：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Nacos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1.1.0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限流，降级：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Guava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RateLimter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Sentinel 1.6.3     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熔断：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resilience4j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链路追踪：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S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leuth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RPC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OpenFeign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DB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与分库分表：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Amazon Aurora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Sharding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-JDBC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服务网关：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Spring Cloud Gateway 2.1.0.RELEASE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日志搜集：阿里云 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Logtail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（类似于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Logstash 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日志服务：阿里云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SLS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（类似于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elasticsearch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中间件：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Redis Cluster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RocketMQ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MySQL master-slave, 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线上问题追踪：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Arthas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唯一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生成：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uid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-generator (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hlinkClick r:id="rId1"/>
              </a:rPr>
              <a:t>https://github.com/baidu/uid-generator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单元测试：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junit5+assertj+Mockito+JSONAssert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性能测试：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JMH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代码审查：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Alibaba P3C, NCSS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PMD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SpotBugs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jdepend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数据库审计平台：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Yearning(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hlinkClick r:id="rId2"/>
              </a:rPr>
              <a:t>http://yearning.io/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短信邮件网关：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Gin Web Framework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Redigo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gomail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logrus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go-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-driver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go.uuid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规则引擎：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drools+mysql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其他：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Disruptor(disruptor-spring-manager)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dragonboat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https://github.com/lni/dragonboat/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) , 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SOFAJRaft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RoaringBitmap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" y="100012"/>
            <a:ext cx="12163425" cy="6657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核心流程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撮合引擎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演进：</a:t>
            </a:r>
            <a:r>
              <a:rPr lang="en-US" altLang="zh-CN" dirty="0"/>
              <a:t>DB</a:t>
            </a:r>
            <a:r>
              <a:rPr lang="zh-CN" altLang="en-US" dirty="0"/>
              <a:t>撮合 </a:t>
            </a:r>
            <a:r>
              <a:rPr lang="en-US" altLang="zh-CN" dirty="0"/>
              <a:t>-&gt; Java</a:t>
            </a:r>
            <a:r>
              <a:rPr lang="zh-CN" altLang="en-US" dirty="0"/>
              <a:t>内存撮合</a:t>
            </a:r>
            <a:r>
              <a:rPr lang="en-US" altLang="zh-CN" dirty="0"/>
              <a:t>+</a:t>
            </a:r>
            <a:r>
              <a:rPr lang="zh-CN" altLang="en-US" dirty="0"/>
              <a:t>日志簿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撮合</a:t>
            </a:r>
            <a:r>
              <a:rPr lang="en-US" altLang="zh-CN" dirty="0"/>
              <a:t>(</a:t>
            </a:r>
            <a:r>
              <a:rPr lang="zh-CN" altLang="en-US" dirty="0"/>
              <a:t>基于</a:t>
            </a:r>
            <a:r>
              <a:rPr lang="en-US" altLang="zh-CN" dirty="0"/>
              <a:t>Raft</a:t>
            </a:r>
            <a:r>
              <a:rPr lang="zh-CN" altLang="en-US" dirty="0"/>
              <a:t>高可用和选主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一个币对一个线程，进入</a:t>
            </a:r>
            <a:r>
              <a:rPr lang="en-US" altLang="zh-CN" dirty="0"/>
              <a:t>Disruptor</a:t>
            </a:r>
            <a:r>
              <a:rPr lang="zh-CN" altLang="en-US" dirty="0"/>
              <a:t>，撮合结束，发布事件</a:t>
            </a:r>
            <a:r>
              <a:rPr lang="en-US" altLang="zh-CN" dirty="0"/>
              <a:t>,</a:t>
            </a:r>
            <a:r>
              <a:rPr lang="zh-CN" altLang="en-US" dirty="0"/>
              <a:t>通知结算服务，订单状态落库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2480" y="4126194"/>
            <a:ext cx="5561647" cy="21857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3" y="4193857"/>
            <a:ext cx="4929187" cy="22990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下单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老流程：下单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DB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</a:t>
            </a:r>
            <a:r>
              <a:rPr lang="zh-CN" altLang="en-US" sz="2000" dirty="0"/>
              <a:t>撮合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DB</a:t>
            </a:r>
            <a:endParaRPr lang="en-US" altLang="zh-CN" sz="2000" dirty="0"/>
          </a:p>
          <a:p>
            <a:r>
              <a:rPr lang="zh-CN" altLang="en-US" sz="2000" dirty="0"/>
              <a:t>新流程</a:t>
            </a:r>
            <a:endParaRPr lang="en-US" altLang="zh-CN" sz="2000" dirty="0"/>
          </a:p>
          <a:p>
            <a:pPr lvl="1"/>
            <a:r>
              <a:rPr lang="zh-CN" altLang="en-US" sz="2000" dirty="0"/>
              <a:t>机器人</a:t>
            </a:r>
            <a:r>
              <a:rPr lang="en-US" altLang="zh-CN" sz="2000" dirty="0"/>
              <a:t>,</a:t>
            </a:r>
            <a:r>
              <a:rPr lang="zh-CN" altLang="en-US" sz="2000" dirty="0"/>
              <a:t>做市商下单</a:t>
            </a:r>
            <a:r>
              <a:rPr lang="en-US" altLang="zh-CN" sz="2000" dirty="0"/>
              <a:t>(90%):</a:t>
            </a:r>
            <a:r>
              <a:rPr lang="zh-CN" altLang="en-US" sz="2000" dirty="0"/>
              <a:t>下单 </a:t>
            </a:r>
            <a:r>
              <a:rPr lang="en-US" altLang="zh-CN" sz="2000" dirty="0"/>
              <a:t>-&gt;  MQ -&gt; </a:t>
            </a:r>
            <a:r>
              <a:rPr lang="zh-CN" altLang="en-US" sz="2000" dirty="0"/>
              <a:t>撮合 </a:t>
            </a:r>
            <a:r>
              <a:rPr lang="en-US" altLang="zh-CN" sz="2000" dirty="0"/>
              <a:t>-&gt; DB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用户下单</a:t>
            </a:r>
            <a:r>
              <a:rPr lang="en-US" altLang="zh-CN" sz="2000" dirty="0"/>
              <a:t>(10%): </a:t>
            </a:r>
            <a:r>
              <a:rPr lang="zh-CN" altLang="en-US" sz="2000" dirty="0"/>
              <a:t>下单</a:t>
            </a:r>
            <a:r>
              <a:rPr lang="en-US" altLang="zh-CN" sz="2000" dirty="0"/>
              <a:t>-&gt;</a:t>
            </a:r>
            <a:r>
              <a:rPr lang="zh-CN" altLang="en-US" sz="2000" dirty="0"/>
              <a:t> </a:t>
            </a:r>
            <a:r>
              <a:rPr lang="en-US" altLang="zh-CN" sz="2000" dirty="0"/>
              <a:t>DB -&gt; </a:t>
            </a:r>
            <a:r>
              <a:rPr lang="zh-CN" altLang="en-US" sz="2000" dirty="0"/>
              <a:t>撮合 </a:t>
            </a:r>
            <a:r>
              <a:rPr lang="en-US" altLang="zh-CN" sz="2000" dirty="0"/>
              <a:t>-&gt;</a:t>
            </a:r>
            <a:r>
              <a:rPr lang="zh-CN" altLang="en-US" sz="2000" dirty="0"/>
              <a:t> </a:t>
            </a:r>
            <a:r>
              <a:rPr lang="en-US" altLang="zh-CN" sz="2000" dirty="0"/>
              <a:t>DB</a:t>
            </a:r>
            <a:endParaRPr lang="en-US" altLang="zh-CN" sz="2000" dirty="0"/>
          </a:p>
          <a:p>
            <a:r>
              <a:rPr lang="en-US" altLang="zh-CN" sz="2000" dirty="0"/>
              <a:t>MQ</a:t>
            </a:r>
            <a:r>
              <a:rPr lang="zh-CN" altLang="en-US" sz="2000" dirty="0"/>
              <a:t>顺序性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MessageListenerOrderly</a:t>
            </a:r>
            <a:r>
              <a:rPr lang="zh-CN" altLang="en-US" sz="2000" dirty="0"/>
              <a:t>，一个币对一个</a:t>
            </a:r>
            <a:r>
              <a:rPr lang="en-US" altLang="zh-CN" sz="2000" dirty="0"/>
              <a:t>Queue</a:t>
            </a:r>
            <a:r>
              <a:rPr lang="zh-CN" altLang="en-US" sz="2000" dirty="0"/>
              <a:t>，单币对有序</a:t>
            </a:r>
            <a:endParaRPr lang="en-US" altLang="zh-CN" sz="2000" dirty="0"/>
          </a:p>
          <a:p>
            <a:r>
              <a:rPr lang="en-US" altLang="zh-CN" sz="2000" dirty="0"/>
              <a:t>MQ</a:t>
            </a:r>
            <a:r>
              <a:rPr lang="zh-CN" altLang="en-US" sz="2000" dirty="0"/>
              <a:t>重复消费</a:t>
            </a:r>
            <a:r>
              <a:rPr lang="en-US" altLang="zh-CN" sz="2000" dirty="0"/>
              <a:t>: </a:t>
            </a:r>
            <a:r>
              <a:rPr lang="zh-CN" altLang="en-US" sz="2000" dirty="0"/>
              <a:t>内存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RoaringBitmap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400" b="1" i="0" dirty="0">
                <a:solidFill>
                  <a:srgbClr val="FF0000"/>
                </a:solidFill>
                <a:effectLst/>
                <a:latin typeface="PingFang SC"/>
              </a:rPr>
              <a:t>精确去重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/>
              <a:t>去重订单</a:t>
            </a:r>
            <a:r>
              <a:rPr lang="en-US" altLang="zh-CN" sz="2000" dirty="0"/>
              <a:t>ID</a:t>
            </a:r>
            <a:r>
              <a:rPr lang="zh-CN" altLang="en-US" sz="2000" dirty="0"/>
              <a:t>，重启加载没有成交订单。</a:t>
            </a:r>
            <a:endParaRPr lang="en-US" altLang="zh-CN" sz="2000" dirty="0"/>
          </a:p>
          <a:p>
            <a:pPr lvl="1"/>
            <a:r>
              <a:rPr lang="en-US" altLang="zh-CN" sz="1600" dirty="0"/>
              <a:t>Java Membership: HashSet -&gt; </a:t>
            </a:r>
            <a:r>
              <a:rPr lang="en-US" altLang="zh-CN" sz="1600" dirty="0" err="1"/>
              <a:t>BitSet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BloomFilter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RoaringBitmap</a:t>
            </a:r>
            <a:endParaRPr lang="en-US" altLang="zh-CN" sz="1600" dirty="0"/>
          </a:p>
          <a:p>
            <a:pPr lvl="1"/>
            <a:r>
              <a:rPr lang="zh-CN" altLang="en-US" sz="1600" dirty="0"/>
              <a:t>大量数据统计 </a:t>
            </a:r>
            <a:r>
              <a:rPr lang="en-US" altLang="zh-CN" sz="1600" dirty="0">
                <a:hlinkClick r:id="rId1"/>
              </a:rPr>
              <a:t>https://github.com/addthis/stream-lib</a:t>
            </a:r>
            <a:r>
              <a:rPr lang="en-US" altLang="zh-CN" sz="1600" dirty="0"/>
              <a:t> (</a:t>
            </a:r>
            <a:r>
              <a:rPr lang="zh-CN" altLang="en-US" sz="1600" dirty="0"/>
              <a:t>单机</a:t>
            </a:r>
            <a:r>
              <a:rPr lang="en-US" altLang="zh-CN" sz="1600" dirty="0"/>
              <a:t>) </a:t>
            </a:r>
            <a:endParaRPr lang="en-US" altLang="zh-CN" sz="1600" dirty="0"/>
          </a:p>
          <a:p>
            <a:pPr lvl="2"/>
            <a:r>
              <a:rPr lang="en-US" altLang="zh-CN" sz="1200" dirty="0"/>
              <a:t>Cardinality(</a:t>
            </a:r>
            <a:r>
              <a:rPr lang="en-US" altLang="zh-CN" sz="1200" dirty="0" err="1"/>
              <a:t>HyperLogLog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lvl="2"/>
            <a:r>
              <a:rPr lang="en-US" altLang="zh-CN" sz="1200" dirty="0" err="1"/>
              <a:t>Memership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BloomFilter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lvl="2"/>
            <a:r>
              <a:rPr lang="en-US" altLang="zh-CN" sz="1200" dirty="0"/>
              <a:t>Frequency(</a:t>
            </a:r>
            <a:r>
              <a:rPr lang="en-US" altLang="zh-CN" sz="1200" dirty="0" err="1"/>
              <a:t>CountMinSketch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r>
              <a:rPr lang="en-US" altLang="zh-CN" sz="2000" dirty="0"/>
              <a:t>MQ</a:t>
            </a:r>
            <a:r>
              <a:rPr lang="zh-CN" altLang="en-US" sz="2000" dirty="0"/>
              <a:t>伸缩性</a:t>
            </a:r>
            <a:r>
              <a:rPr lang="en-US" altLang="zh-CN" sz="2000" dirty="0"/>
              <a:t>:</a:t>
            </a:r>
            <a:r>
              <a:rPr lang="zh-CN" altLang="en-US" sz="2000" dirty="0"/>
              <a:t> 扩容复杂，新建</a:t>
            </a:r>
            <a:r>
              <a:rPr lang="en-US" altLang="zh-CN" sz="2000" dirty="0"/>
              <a:t>Broker</a:t>
            </a:r>
            <a:r>
              <a:rPr lang="zh-CN" altLang="en-US" sz="2000" dirty="0"/>
              <a:t>，重新建</a:t>
            </a:r>
            <a:r>
              <a:rPr lang="en-US" altLang="zh-CN" sz="2000" dirty="0"/>
              <a:t>Topic</a:t>
            </a:r>
            <a:r>
              <a:rPr lang="zh-CN" altLang="en-US" sz="2000" dirty="0"/>
              <a:t>，上币对来进行负载均衡。后期采用</a:t>
            </a:r>
            <a:r>
              <a:rPr lang="en-US" altLang="zh-CN" sz="2000" dirty="0" err="1"/>
              <a:t>Plusar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分库分表，读写分离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分库分表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每天千万订单</a:t>
            </a:r>
            <a:r>
              <a:rPr lang="en-US" altLang="zh-CN" dirty="0"/>
              <a:t>(</a:t>
            </a:r>
            <a:r>
              <a:rPr lang="zh-CN" altLang="en-US" dirty="0"/>
              <a:t>用户</a:t>
            </a:r>
            <a:r>
              <a:rPr lang="en-US" altLang="zh-CN" dirty="0"/>
              <a:t>10%</a:t>
            </a:r>
            <a:r>
              <a:rPr lang="zh-CN" altLang="en-US" dirty="0"/>
              <a:t>，机器人下单</a:t>
            </a:r>
            <a:r>
              <a:rPr lang="en-US" altLang="zh-CN" dirty="0"/>
              <a:t>90%)</a:t>
            </a:r>
            <a:r>
              <a:rPr lang="zh-CN" altLang="en-US" dirty="0"/>
              <a:t>，上亿流水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分库</a:t>
            </a:r>
            <a:endParaRPr lang="en-US" altLang="zh-CN" dirty="0"/>
          </a:p>
          <a:p>
            <a:pPr lvl="2"/>
            <a:r>
              <a:rPr lang="zh-CN" altLang="en-US" dirty="0"/>
              <a:t>按照交易数据与非交易数据分库，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分表</a:t>
            </a:r>
            <a:endParaRPr lang="en-US" altLang="zh-CN" dirty="0"/>
          </a:p>
          <a:p>
            <a:pPr lvl="2"/>
            <a:r>
              <a:rPr lang="zh-CN" altLang="en-US" dirty="0"/>
              <a:t>订单表：按照币对垂直分表，按照时间水平分表，每周归集，查询最近三个月，对于用户维度搜索不友好</a:t>
            </a:r>
            <a:endParaRPr lang="en-US" altLang="zh-CN" dirty="0"/>
          </a:p>
          <a:p>
            <a:pPr lvl="2"/>
            <a:r>
              <a:rPr lang="zh-CN" altLang="en-US" dirty="0"/>
              <a:t>流水表：每日一表，每月汇总</a:t>
            </a:r>
            <a:endParaRPr lang="en-US" altLang="zh-CN" dirty="0"/>
          </a:p>
          <a:p>
            <a:pPr lvl="1"/>
            <a:r>
              <a:rPr lang="en-US" altLang="zh-CN" dirty="0"/>
              <a:t>4 </a:t>
            </a:r>
            <a:r>
              <a:rPr lang="zh-CN" altLang="en-US" dirty="0"/>
              <a:t>订单唯一</a:t>
            </a:r>
            <a:r>
              <a:rPr lang="en-US" altLang="zh-CN" dirty="0"/>
              <a:t>ID</a:t>
            </a:r>
            <a:endParaRPr lang="en-US" altLang="zh-CN" dirty="0"/>
          </a:p>
          <a:p>
            <a:r>
              <a:rPr lang="zh-CN" altLang="en-US" dirty="0"/>
              <a:t>读写分离</a:t>
            </a:r>
            <a:endParaRPr lang="en-US" altLang="zh-CN" dirty="0"/>
          </a:p>
          <a:p>
            <a:pPr lvl="1"/>
            <a:r>
              <a:rPr lang="en-US" altLang="zh-CN" dirty="0"/>
              <a:t>DAO</a:t>
            </a:r>
            <a:r>
              <a:rPr lang="zh-CN" altLang="en-US" dirty="0"/>
              <a:t>层</a:t>
            </a:r>
            <a:r>
              <a:rPr lang="en-US" altLang="zh-CN" dirty="0" err="1"/>
              <a:t>Aop</a:t>
            </a:r>
            <a:r>
              <a:rPr lang="en-US" altLang="zh-CN" dirty="0"/>
              <a:t>+</a:t>
            </a:r>
            <a:r>
              <a:rPr lang="zh-CN" altLang="en-US" dirty="0"/>
              <a:t>切换数据源</a:t>
            </a:r>
            <a:r>
              <a:rPr lang="en-US" altLang="zh-CN" dirty="0"/>
              <a:t>+</a:t>
            </a:r>
            <a:r>
              <a:rPr lang="en-US" altLang="zh-CN" dirty="0" err="1"/>
              <a:t>AbstractRoutingDataSource</a:t>
            </a:r>
            <a:r>
              <a:rPr lang="en-US" altLang="zh-CN" dirty="0"/>
              <a:t> -》</a:t>
            </a:r>
            <a:r>
              <a:rPr lang="zh-CN" altLang="en-US" dirty="0"/>
              <a:t> </a:t>
            </a:r>
            <a:r>
              <a:rPr lang="en-US" altLang="zh-CN" dirty="0" err="1"/>
              <a:t>sharding</a:t>
            </a:r>
            <a:r>
              <a:rPr lang="en-US" altLang="zh-CN" dirty="0"/>
              <a:t>-JDBC</a:t>
            </a:r>
            <a:r>
              <a:rPr lang="zh-CN" altLang="en-US" dirty="0"/>
              <a:t>读写分离</a:t>
            </a:r>
            <a:r>
              <a:rPr lang="en-US" altLang="zh-CN" dirty="0"/>
              <a:t>(</a:t>
            </a:r>
            <a:r>
              <a:rPr lang="zh-CN" altLang="en-US" dirty="0"/>
              <a:t>思路参考 </a:t>
            </a:r>
            <a:r>
              <a:rPr lang="en-US" altLang="zh-CN" dirty="0">
                <a:hlinkClick r:id="rId1"/>
              </a:rPr>
              <a:t>https://blog.csdn.net/liu976180578/article/details/77684583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多数据源管理</a:t>
            </a:r>
            <a:endParaRPr lang="en-US" altLang="zh-CN" dirty="0"/>
          </a:p>
          <a:p>
            <a:pPr lvl="1"/>
            <a:r>
              <a:rPr lang="zh-CN" altLang="en-US" dirty="0"/>
              <a:t>写后读主库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其他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大量使用</a:t>
            </a:r>
            <a:r>
              <a:rPr lang="en-US" altLang="zh-CN" dirty="0" err="1"/>
              <a:t>ThreadLocal</a:t>
            </a:r>
            <a:endParaRPr lang="en-US" altLang="zh-CN" dirty="0"/>
          </a:p>
          <a:p>
            <a:pPr lvl="1"/>
            <a:r>
              <a:rPr lang="zh-CN" altLang="en-US" dirty="0"/>
              <a:t>多商户数据隔离父子线程，线程池，</a:t>
            </a:r>
            <a:r>
              <a:rPr lang="en-US" altLang="zh-CN" dirty="0" err="1"/>
              <a:t>TransmittableThreadLocal</a:t>
            </a:r>
            <a:endParaRPr lang="en-US" altLang="zh-CN" dirty="0"/>
          </a:p>
          <a:p>
            <a:pPr lvl="1"/>
            <a:r>
              <a:rPr lang="zh-CN" altLang="en-US" dirty="0"/>
              <a:t>写后读主库，标记线程是否使用过主库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并行流使用</a:t>
            </a:r>
            <a:endParaRPr lang="en-US" altLang="zh-CN" dirty="0"/>
          </a:p>
          <a:p>
            <a:pPr lvl="1"/>
            <a:r>
              <a:rPr lang="zh-CN" altLang="en-US" dirty="0"/>
              <a:t>滥用并行流，导致系统吞吐量下降，在不同</a:t>
            </a:r>
            <a:r>
              <a:rPr lang="en-US" altLang="zh-CN" dirty="0" err="1"/>
              <a:t>ForkJoinPool</a:t>
            </a:r>
            <a:r>
              <a:rPr lang="zh-CN" altLang="en-US" dirty="0"/>
              <a:t>中使用并行流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分布式锁</a:t>
            </a:r>
            <a:endParaRPr lang="en-US" altLang="zh-CN" dirty="0"/>
          </a:p>
          <a:p>
            <a:pPr lvl="1"/>
            <a:r>
              <a:rPr lang="zh-CN" altLang="en-US" dirty="0"/>
              <a:t>定时任务唯一节点执行</a:t>
            </a:r>
            <a:endParaRPr lang="en-US" altLang="zh-CN" dirty="0"/>
          </a:p>
          <a:p>
            <a:r>
              <a:rPr lang="en-US" altLang="zh-CN" dirty="0"/>
              <a:t>4 Redis </a:t>
            </a:r>
            <a:r>
              <a:rPr lang="zh-CN" altLang="en-US" dirty="0"/>
              <a:t>热</a:t>
            </a:r>
            <a:r>
              <a:rPr lang="en-US" altLang="zh-CN" dirty="0"/>
              <a:t>key</a:t>
            </a:r>
            <a:r>
              <a:rPr lang="zh-CN" altLang="en-US" dirty="0"/>
              <a:t>，大</a:t>
            </a:r>
            <a:r>
              <a:rPr lang="en-US" altLang="zh-CN" dirty="0"/>
              <a:t>key</a:t>
            </a:r>
            <a:endParaRPr lang="en-US" altLang="zh-CN" dirty="0"/>
          </a:p>
          <a:p>
            <a:pPr lvl="1"/>
            <a:r>
              <a:rPr lang="zh-CN" altLang="en-US" dirty="0"/>
              <a:t>先监控</a:t>
            </a:r>
            <a:endParaRPr lang="en-US" altLang="zh-CN" dirty="0"/>
          </a:p>
          <a:p>
            <a:pPr lvl="1"/>
            <a:r>
              <a:rPr lang="zh-CN" altLang="en-US" dirty="0"/>
              <a:t>后内存</a:t>
            </a:r>
            <a:r>
              <a:rPr lang="en-US" altLang="zh-CN" dirty="0"/>
              <a:t>-&gt; </a:t>
            </a:r>
            <a:r>
              <a:rPr lang="zh-CN" altLang="en-US" dirty="0"/>
              <a:t>缓存一致性问题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缓存 </a:t>
            </a:r>
            <a:r>
              <a:rPr lang="en-US" altLang="zh-CN" dirty="0"/>
              <a:t>caffeine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大纲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业务简介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整体架构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应用框架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核心流程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其他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QA&amp;</a:t>
            </a:r>
            <a:r>
              <a:rPr lang="zh-CN" altLang="en-US" sz="4000" dirty="0"/>
              <a:t>感谢聆听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业务简介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公司业务简介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20000"/>
          </a:bodyPr>
          <a:lstStyle/>
          <a:p>
            <a:r>
              <a:rPr lang="zh-CN" altLang="en-US" dirty="0"/>
              <a:t>区块链技术服务商</a:t>
            </a:r>
            <a:r>
              <a:rPr lang="en-US" altLang="zh-CN" dirty="0"/>
              <a:t>(</a:t>
            </a:r>
            <a:r>
              <a:rPr lang="en-US" altLang="zh-CN" dirty="0">
                <a:hlinkClick r:id="rId1"/>
              </a:rPr>
              <a:t>https://www.chainup.com/zh-CN/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交易所，钱包，流动性，挖矿，</a:t>
            </a:r>
            <a:r>
              <a:rPr lang="en-US" altLang="zh-CN" dirty="0" err="1"/>
              <a:t>FileCoin</a:t>
            </a:r>
            <a:r>
              <a:rPr lang="zh-CN" altLang="en-US" dirty="0"/>
              <a:t>，算力云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ToC</a:t>
            </a:r>
            <a:r>
              <a:rPr lang="zh-CN" altLang="en-US" dirty="0"/>
              <a:t>：全球</a:t>
            </a:r>
            <a:r>
              <a:rPr lang="en-US" altLang="zh-CN" dirty="0"/>
              <a:t>300</a:t>
            </a:r>
            <a:r>
              <a:rPr lang="zh-CN" altLang="en-US" dirty="0"/>
              <a:t>家，覆盖国家</a:t>
            </a:r>
            <a:r>
              <a:rPr lang="en-US" altLang="zh-CN" dirty="0"/>
              <a:t>20+</a:t>
            </a:r>
            <a:endParaRPr lang="en-US" altLang="zh-CN" dirty="0"/>
          </a:p>
          <a:p>
            <a:r>
              <a:rPr lang="zh-CN" altLang="en-US" dirty="0"/>
              <a:t>交易所</a:t>
            </a:r>
            <a:endParaRPr lang="en-US" altLang="zh-CN" dirty="0"/>
          </a:p>
          <a:p>
            <a:pPr lvl="1"/>
            <a:r>
              <a:rPr lang="zh-CN" altLang="en-US" dirty="0"/>
              <a:t>主站 </a:t>
            </a:r>
            <a:r>
              <a:rPr lang="en-US" altLang="zh-CN" dirty="0" err="1"/>
              <a:t>Bitwind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https://www.bitwind.com/zh_CN/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r>
              <a:rPr lang="en-US" altLang="zh-CN" dirty="0"/>
              <a:t>	</a:t>
            </a:r>
            <a:endParaRPr lang="en-US" altLang="zh-CN" dirty="0"/>
          </a:p>
          <a:p>
            <a:pPr lvl="2"/>
            <a:r>
              <a:rPr lang="en-US" altLang="zh-CN" dirty="0" err="1">
                <a:hlinkClick r:id="rId3"/>
              </a:rPr>
              <a:t>BiKi</a:t>
            </a:r>
            <a:r>
              <a:rPr lang="zh-CN" altLang="en-US" dirty="0">
                <a:hlinkClick r:id="rId3"/>
              </a:rPr>
              <a:t>：</a:t>
            </a:r>
            <a:r>
              <a:rPr lang="en-US" altLang="zh-CN" dirty="0">
                <a:hlinkClick r:id="rId3"/>
              </a:rPr>
              <a:t>https://www.biki.com/</a:t>
            </a:r>
            <a:endParaRPr lang="en-US" altLang="zh-CN" dirty="0"/>
          </a:p>
          <a:p>
            <a:pPr lvl="2"/>
            <a:r>
              <a:rPr lang="zh-CN" altLang="en-US" dirty="0">
                <a:hlinkClick r:id="rId4"/>
              </a:rPr>
              <a:t>陌陌：</a:t>
            </a:r>
            <a:r>
              <a:rPr lang="en-US" altLang="zh-CN" dirty="0">
                <a:hlinkClick r:id="rId4"/>
              </a:rPr>
              <a:t>https://www.momoex.com/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币圈</a:t>
            </a:r>
            <a:r>
              <a:rPr lang="zh-CN" altLang="en-US" dirty="0"/>
              <a:t>和链圈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行业头部公司</a:t>
            </a:r>
            <a:endParaRPr lang="en-US" altLang="zh-CN" dirty="0"/>
          </a:p>
          <a:p>
            <a:pPr lvl="1"/>
            <a:r>
              <a:rPr lang="zh-CN" altLang="en-US" dirty="0"/>
              <a:t>火币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我常用</a:t>
            </a:r>
            <a:r>
              <a:rPr lang="en-US" altLang="zh-CN" dirty="0"/>
              <a:t>) </a:t>
            </a:r>
            <a:r>
              <a:rPr lang="en-US" altLang="zh-CN" dirty="0">
                <a:hlinkClick r:id="rId5"/>
              </a:rPr>
              <a:t>https://www.huobi.com/zh-cn/</a:t>
            </a:r>
            <a:endParaRPr lang="en-US" altLang="zh-CN" dirty="0"/>
          </a:p>
          <a:p>
            <a:pPr lvl="1"/>
            <a:r>
              <a:rPr lang="zh-CN" altLang="en-US" dirty="0"/>
              <a:t>币安 </a:t>
            </a:r>
            <a:r>
              <a:rPr lang="en-US" altLang="zh-CN" dirty="0">
                <a:hlinkClick r:id="rId6"/>
              </a:rPr>
              <a:t>https://www.binance.com/zh-CN</a:t>
            </a:r>
            <a:endParaRPr lang="en-US" altLang="zh-CN" dirty="0"/>
          </a:p>
          <a:p>
            <a:pPr lvl="1"/>
            <a:r>
              <a:rPr lang="en-US" altLang="zh-CN" dirty="0"/>
              <a:t>OKEX  </a:t>
            </a:r>
            <a:r>
              <a:rPr lang="en-US" altLang="zh-CN" dirty="0">
                <a:hlinkClick r:id="rId7"/>
              </a:rPr>
              <a:t>https://www.okex.com/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如何购买比特币？</a:t>
            </a:r>
            <a:r>
              <a:rPr lang="zh-CN" altLang="en-US" sz="1600" b="1" dirty="0">
                <a:solidFill>
                  <a:srgbClr val="FF0000"/>
                </a:solidFill>
              </a:rPr>
              <a:t>这可能是你们最想听的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场外交易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https://otc.bitwind.com/zh_CN/</a:t>
            </a:r>
            <a:endParaRPr lang="en-US" altLang="zh-CN" dirty="0"/>
          </a:p>
          <a:p>
            <a:pPr lvl="1"/>
            <a:r>
              <a:rPr lang="zh-CN" altLang="en-US" dirty="0"/>
              <a:t>场外人民币购买</a:t>
            </a:r>
            <a:r>
              <a:rPr lang="en-US" altLang="zh-CN" dirty="0" err="1"/>
              <a:t>btc,btc</a:t>
            </a:r>
            <a:r>
              <a:rPr lang="zh-CN" altLang="en-US" dirty="0"/>
              <a:t>到场外账户</a:t>
            </a:r>
            <a:endParaRPr lang="en-US" altLang="zh-CN" dirty="0"/>
          </a:p>
          <a:p>
            <a:pPr lvl="1"/>
            <a:r>
              <a:rPr lang="zh-CN" altLang="en-US" dirty="0"/>
              <a:t>场外账户转到币币账户</a:t>
            </a:r>
            <a:endParaRPr lang="en-US" altLang="zh-CN" dirty="0"/>
          </a:p>
          <a:p>
            <a:pPr lvl="1"/>
            <a:r>
              <a:rPr lang="zh-CN" altLang="en-US" dirty="0"/>
              <a:t>开始币币交易</a:t>
            </a:r>
            <a:endParaRPr lang="en-US" altLang="zh-CN" dirty="0"/>
          </a:p>
          <a:p>
            <a:pPr lvl="1"/>
            <a:r>
              <a:rPr lang="zh-CN" altLang="en-US" dirty="0"/>
              <a:t>或者转到别的交易所</a:t>
            </a:r>
            <a:r>
              <a:rPr lang="en-US" altLang="zh-CN" dirty="0"/>
              <a:t>(</a:t>
            </a:r>
            <a:r>
              <a:rPr lang="zh-CN" altLang="en-US" dirty="0"/>
              <a:t>提现到火币钱包地址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自己挖</a:t>
            </a:r>
            <a:endParaRPr lang="en-US" altLang="zh-CN" dirty="0"/>
          </a:p>
          <a:p>
            <a:pPr lvl="1"/>
            <a:r>
              <a:rPr lang="zh-CN" altLang="en-US" dirty="0"/>
              <a:t>前提要有矿机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别人转</a:t>
            </a:r>
            <a:endParaRPr lang="en-US" altLang="zh-CN" dirty="0"/>
          </a:p>
          <a:p>
            <a:pPr lvl="1"/>
            <a:r>
              <a:rPr lang="zh-CN" altLang="en-US" dirty="0"/>
              <a:t>前提需要有自己钱包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如果感兴趣，可以私下交流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整体架构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Kubernetes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Docker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Rancher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构建容器云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PaaS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</a:rPr>
              <a:t>Helm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进行交易所一键部署、版本升级、批量更新、回滚等项目。结合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Harbor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Jenkins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Atlassian-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Stash(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类似于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gitlab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进行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DevOps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交付流程。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>
                <a:latin typeface="Arial" panose="020B0604020202020204" pitchFamily="34" charset="0"/>
              </a:rPr>
              <a:t>Kiali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lvl="1"/>
            <a:r>
              <a:rPr lang="en-US" altLang="zh-CN" sz="1400" dirty="0">
                <a:latin typeface="Arial" panose="020B0604020202020204" pitchFamily="34" charset="0"/>
              </a:rPr>
              <a:t>Jaeger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lvl="1"/>
            <a:r>
              <a:rPr lang="en-US" altLang="zh-CN" sz="1400" dirty="0" err="1">
                <a:latin typeface="Arial" panose="020B0604020202020204" pitchFamily="34" charset="0"/>
              </a:rPr>
              <a:t>Isito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l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2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调用链路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i="0" u="none" strike="noStrike" baseline="0" dirty="0">
                <a:latin typeface="Arial" panose="020B0604020202020204" pitchFamily="34" charset="0"/>
              </a:rPr>
              <a:t>之前：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</a:rPr>
              <a:t>client -&gt; </a:t>
            </a:r>
            <a:r>
              <a:rPr lang="en-US" altLang="zh-CN" sz="1400" b="0" i="0" u="none" strike="noStrike" baseline="0" dirty="0" err="1">
                <a:latin typeface="Arial" panose="020B0604020202020204" pitchFamily="34" charset="0"/>
              </a:rPr>
              <a:t>nginx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总控 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-&gt; 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各项目</a:t>
            </a:r>
            <a:r>
              <a:rPr lang="en-US" altLang="zh-CN" sz="14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nginx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-&gt; 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各业务模块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i="0" u="none" strike="noStrike" baseline="0" dirty="0">
                <a:latin typeface="Arial" panose="020B0604020202020204" pitchFamily="34" charset="0"/>
              </a:rPr>
              <a:t>接入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</a:rPr>
              <a:t>K8S</a:t>
            </a:r>
            <a:r>
              <a:rPr lang="zh-CN" altLang="en-US" sz="1400" b="0" i="0" u="none" strike="noStrike" baseline="0" dirty="0">
                <a:latin typeface="Arial" panose="020B0604020202020204" pitchFamily="34" charset="0"/>
              </a:rPr>
              <a:t>：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</a:rPr>
              <a:t>client -&gt; </a:t>
            </a:r>
            <a:r>
              <a:rPr lang="en-US" altLang="zh-CN" sz="1400" b="0" i="0" u="none" strike="noStrike" baseline="0" dirty="0" err="1">
                <a:latin typeface="Arial" panose="020B0604020202020204" pitchFamily="34" charset="0"/>
              </a:rPr>
              <a:t>nginx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总控 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-&gt; k8s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-&gt; ingress -&gt; Service -&gt; Pod(</a:t>
            </a:r>
            <a:r>
              <a:rPr lang="zh-CN" altLang="en-US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测试环境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14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3 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AWS</a:t>
            </a:r>
            <a:endParaRPr lang="en-US" altLang="zh-CN" sz="14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EKS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弹性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K8S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服务</a:t>
            </a:r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ELB  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弹性负载君合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EC2 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云服务器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Aliyun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SLS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日志服务  </a:t>
            </a:r>
            <a:r>
              <a:rPr lang="en-US" altLang="zh-CN" sz="10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Logtail</a:t>
            </a:r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数据采集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OSS 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对象存储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ECS 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云服务器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1" y="0"/>
            <a:ext cx="118059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生产环境方案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AWS EKS Kubernetes 1.15</a:t>
            </a:r>
            <a:r>
              <a:rPr lang="zh-CN" altLang="en-US" dirty="0"/>
              <a:t>托管集群，接入</a:t>
            </a:r>
            <a:r>
              <a:rPr lang="en-US" altLang="zh-CN" dirty="0"/>
              <a:t>Rancher 2.4GA </a:t>
            </a:r>
            <a:r>
              <a:rPr lang="zh-CN" altLang="en-US" dirty="0"/>
              <a:t>管理</a:t>
            </a:r>
            <a:r>
              <a:rPr lang="en-US" altLang="zh-CN" dirty="0"/>
              <a:t>EKS</a:t>
            </a:r>
            <a:r>
              <a:rPr lang="zh-CN" altLang="en-US" dirty="0"/>
              <a:t>集群，</a:t>
            </a:r>
            <a:r>
              <a:rPr lang="en-US" altLang="zh-CN" dirty="0"/>
              <a:t>master</a:t>
            </a:r>
            <a:r>
              <a:rPr lang="zh-CN" altLang="en-US" dirty="0"/>
              <a:t>节点由</a:t>
            </a:r>
            <a:r>
              <a:rPr lang="en-US" altLang="zh-CN" dirty="0"/>
              <a:t>AWS</a:t>
            </a:r>
            <a:r>
              <a:rPr lang="zh-CN" altLang="en-US" dirty="0"/>
              <a:t>维护，我方只需购买</a:t>
            </a:r>
            <a:r>
              <a:rPr lang="en-US" altLang="zh-CN" dirty="0"/>
              <a:t>EC2</a:t>
            </a:r>
            <a:r>
              <a:rPr lang="zh-CN" altLang="en-US" dirty="0"/>
              <a:t>增加</a:t>
            </a:r>
            <a:r>
              <a:rPr lang="en-US" altLang="zh-CN" dirty="0"/>
              <a:t>worker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两套集群</a:t>
            </a:r>
            <a:endParaRPr lang="en-US" altLang="zh-CN" dirty="0"/>
          </a:p>
          <a:p>
            <a:pPr lvl="1"/>
            <a:r>
              <a:rPr lang="zh-CN" altLang="en-US" sz="2200" dirty="0"/>
              <a:t>第一套</a:t>
            </a:r>
            <a:r>
              <a:rPr lang="en-US" altLang="zh-CN" sz="2200" dirty="0"/>
              <a:t>helm</a:t>
            </a:r>
            <a:r>
              <a:rPr lang="zh-CN" altLang="en-US" sz="2200" dirty="0"/>
              <a:t>部署</a:t>
            </a:r>
            <a:r>
              <a:rPr lang="en-US" altLang="zh-CN" sz="2200" dirty="0"/>
              <a:t>rancher HA</a:t>
            </a:r>
            <a:endParaRPr lang="en-US" altLang="zh-CN" sz="2200" dirty="0"/>
          </a:p>
          <a:p>
            <a:pPr lvl="2"/>
            <a:r>
              <a:rPr lang="zh-CN" altLang="en-US" sz="1800" dirty="0"/>
              <a:t>由</a:t>
            </a:r>
            <a:r>
              <a:rPr lang="en-US" altLang="zh-CN" sz="1800" dirty="0"/>
              <a:t>Ingress</a:t>
            </a:r>
            <a:r>
              <a:rPr lang="zh-CN" altLang="en-US" sz="1800" dirty="0"/>
              <a:t>接入流量，以</a:t>
            </a:r>
            <a:r>
              <a:rPr lang="en-US" altLang="zh-CN" sz="1800" dirty="0"/>
              <a:t>Deployment</a:t>
            </a:r>
            <a:r>
              <a:rPr lang="zh-CN" altLang="en-US" sz="1800" dirty="0"/>
              <a:t>形式部署，设置</a:t>
            </a:r>
            <a:r>
              <a:rPr lang="en-US" altLang="zh-CN" sz="1800" dirty="0"/>
              <a:t>Replicas</a:t>
            </a:r>
            <a:r>
              <a:rPr lang="zh-CN" altLang="en-US" sz="1800" dirty="0"/>
              <a:t>高可用，创建</a:t>
            </a:r>
            <a:r>
              <a:rPr lang="en-US" altLang="zh-CN" sz="1800" dirty="0" err="1"/>
              <a:t>LoadBalance</a:t>
            </a:r>
            <a:r>
              <a:rPr lang="zh-CN" altLang="en-US" sz="1800" dirty="0"/>
              <a:t>暴露</a:t>
            </a:r>
            <a:r>
              <a:rPr lang="en-US" altLang="zh-CN" sz="1800" dirty="0" err="1"/>
              <a:t>NodePort</a:t>
            </a:r>
            <a:r>
              <a:rPr lang="zh-CN" altLang="en-US" sz="1800" dirty="0"/>
              <a:t>提供给</a:t>
            </a:r>
            <a:r>
              <a:rPr lang="en-US" altLang="zh-CN" sz="1800" dirty="0"/>
              <a:t>ELB</a:t>
            </a:r>
            <a:r>
              <a:rPr lang="zh-CN" altLang="en-US" sz="1800" dirty="0"/>
              <a:t>转发，域名解析至</a:t>
            </a:r>
            <a:r>
              <a:rPr lang="en-US" altLang="zh-CN" sz="1800" dirty="0"/>
              <a:t>ELB</a:t>
            </a:r>
            <a:r>
              <a:rPr lang="zh-CN" altLang="en-US" sz="1800" dirty="0"/>
              <a:t>提供外界访问。</a:t>
            </a:r>
            <a:r>
              <a:rPr lang="en-US" altLang="zh-CN" sz="1800" dirty="0"/>
              <a:t>(</a:t>
            </a:r>
            <a:r>
              <a:rPr lang="zh-CN" altLang="en-US" sz="1800" dirty="0"/>
              <a:t>提供页面访问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/>
            <a:r>
              <a:rPr lang="zh-CN" altLang="en-US" sz="2200" dirty="0"/>
              <a:t>第二套承接业务层项目，由</a:t>
            </a:r>
            <a:r>
              <a:rPr lang="en-US" altLang="zh-CN" sz="2200" dirty="0" err="1"/>
              <a:t>Ingrss</a:t>
            </a:r>
            <a:r>
              <a:rPr lang="zh-CN" altLang="en-US" sz="2200" dirty="0"/>
              <a:t>或者</a:t>
            </a:r>
            <a:r>
              <a:rPr lang="en-US" altLang="zh-CN" sz="2200" dirty="0" err="1"/>
              <a:t>Isito</a:t>
            </a:r>
            <a:r>
              <a:rPr lang="en-US" altLang="zh-CN" sz="2200" dirty="0"/>
              <a:t> gateway</a:t>
            </a:r>
            <a:r>
              <a:rPr lang="zh-CN" altLang="en-US" sz="2200" dirty="0"/>
              <a:t>接入流量。</a:t>
            </a:r>
            <a:endParaRPr lang="en-US" altLang="zh-CN" sz="2200" dirty="0"/>
          </a:p>
          <a:p>
            <a:pPr lvl="2"/>
            <a:r>
              <a:rPr lang="en-US" altLang="zh-CN" sz="1800" dirty="0"/>
              <a:t>Ingress</a:t>
            </a:r>
            <a:r>
              <a:rPr lang="zh-CN" altLang="en-US" sz="1800" dirty="0"/>
              <a:t>接入流量，以</a:t>
            </a:r>
            <a:r>
              <a:rPr lang="en-US" altLang="zh-CN" sz="1800" dirty="0" err="1"/>
              <a:t>DaemonSet</a:t>
            </a:r>
            <a:r>
              <a:rPr lang="zh-CN" altLang="en-US" sz="1800" dirty="0"/>
              <a:t>形式部署，为</a:t>
            </a:r>
            <a:r>
              <a:rPr lang="en-US" altLang="zh-CN" sz="1800" dirty="0"/>
              <a:t>k8s node</a:t>
            </a:r>
            <a:r>
              <a:rPr lang="zh-CN" altLang="en-US" sz="1800" dirty="0"/>
              <a:t>创建</a:t>
            </a:r>
            <a:r>
              <a:rPr lang="en-US" altLang="zh-CN" sz="1800" dirty="0"/>
              <a:t>Taints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DaemonSet</a:t>
            </a:r>
            <a:r>
              <a:rPr lang="zh-CN" altLang="en-US" sz="1800" dirty="0"/>
              <a:t>调度至</a:t>
            </a:r>
            <a:r>
              <a:rPr lang="en-US" altLang="zh-CN" sz="1800" dirty="0"/>
              <a:t>Taints</a:t>
            </a:r>
            <a:r>
              <a:rPr lang="zh-CN" altLang="en-US" sz="1800" dirty="0"/>
              <a:t>所在</a:t>
            </a:r>
            <a:r>
              <a:rPr lang="en-US" altLang="zh-CN" sz="1800" dirty="0"/>
              <a:t>node</a:t>
            </a:r>
            <a:r>
              <a:rPr lang="zh-CN" altLang="en-US" sz="1800" dirty="0"/>
              <a:t>，由</a:t>
            </a:r>
            <a:r>
              <a:rPr lang="en-US" altLang="zh-CN" sz="1800" dirty="0"/>
              <a:t>ELB</a:t>
            </a:r>
            <a:r>
              <a:rPr lang="zh-CN" altLang="en-US" sz="1800" dirty="0"/>
              <a:t>解析至所在</a:t>
            </a:r>
            <a:r>
              <a:rPr lang="en-US" altLang="zh-CN" sz="1800" dirty="0"/>
              <a:t>node</a:t>
            </a:r>
            <a:r>
              <a:rPr lang="zh-CN" altLang="en-US" sz="1800" dirty="0"/>
              <a:t>，域名解析至</a:t>
            </a:r>
            <a:r>
              <a:rPr lang="en-US" altLang="zh-CN" sz="1800" dirty="0"/>
              <a:t>ELB</a:t>
            </a:r>
            <a:r>
              <a:rPr lang="zh-CN" altLang="en-US" sz="1800" dirty="0"/>
              <a:t>提供外界访问。</a:t>
            </a:r>
            <a:endParaRPr lang="en-US" altLang="zh-CN" sz="1800" dirty="0"/>
          </a:p>
          <a:p>
            <a:pPr lvl="2"/>
            <a:r>
              <a:rPr lang="en-US" altLang="zh-CN" sz="1800" dirty="0"/>
              <a:t>Istio Gateway</a:t>
            </a:r>
            <a:r>
              <a:rPr lang="zh-CN" altLang="en-US" sz="1800" dirty="0"/>
              <a:t>接入流量提供灰度发布、故障注入、流量控制、熔断等能力，以</a:t>
            </a:r>
            <a:r>
              <a:rPr lang="en-US" altLang="zh-CN" sz="1800" dirty="0"/>
              <a:t>Deployment</a:t>
            </a:r>
            <a:r>
              <a:rPr lang="zh-CN" altLang="en-US" sz="1800" dirty="0"/>
              <a:t>形式部署，创建</a:t>
            </a:r>
            <a:r>
              <a:rPr lang="en-US" altLang="zh-CN" sz="1800" dirty="0" err="1"/>
              <a:t>LoadBalance</a:t>
            </a:r>
            <a:r>
              <a:rPr lang="zh-CN" altLang="en-US" sz="1800" dirty="0"/>
              <a:t>暴露</a:t>
            </a:r>
            <a:r>
              <a:rPr lang="en-US" altLang="zh-CN" sz="1800" dirty="0" err="1"/>
              <a:t>NodePort</a:t>
            </a:r>
            <a:r>
              <a:rPr lang="zh-CN" altLang="en-US" sz="1800" dirty="0"/>
              <a:t>提供给</a:t>
            </a:r>
            <a:r>
              <a:rPr lang="en-US" altLang="zh-CN" sz="1800" dirty="0"/>
              <a:t>ELB</a:t>
            </a:r>
            <a:r>
              <a:rPr lang="zh-CN" altLang="en-US" sz="1800" dirty="0"/>
              <a:t>转发，由</a:t>
            </a:r>
            <a:r>
              <a:rPr lang="en-US" altLang="zh-CN" sz="1800" dirty="0"/>
              <a:t>Nginx</a:t>
            </a:r>
            <a:r>
              <a:rPr lang="zh-CN" altLang="en-US" sz="1800" dirty="0"/>
              <a:t>总控导入流量至</a:t>
            </a:r>
            <a:r>
              <a:rPr lang="en-US" altLang="zh-CN" sz="1800" dirty="0"/>
              <a:t>ELB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dirty="0"/>
              <a:t>Harbor</a:t>
            </a:r>
            <a:r>
              <a:rPr lang="zh-CN" altLang="en-US" dirty="0"/>
              <a:t>直推生产环境</a:t>
            </a:r>
            <a:r>
              <a:rPr lang="en-US" altLang="zh-CN" dirty="0"/>
              <a:t>AWS ECR</a:t>
            </a:r>
            <a:r>
              <a:rPr lang="zh-CN" altLang="en-US" dirty="0"/>
              <a:t>云服务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3400</Words>
  <Application>WPS 演示</Application>
  <PresentationFormat>宽屏</PresentationFormat>
  <Paragraphs>175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等线 Light</vt:lpstr>
      <vt:lpstr>Arial Unicode MS</vt:lpstr>
      <vt:lpstr>等线</vt:lpstr>
      <vt:lpstr>Calibri</vt:lpstr>
      <vt:lpstr>PingFang SC</vt:lpstr>
      <vt:lpstr>Segoe Print</vt:lpstr>
      <vt:lpstr>Office 主题​​</vt:lpstr>
      <vt:lpstr>数字货币交易所技术分享</vt:lpstr>
      <vt:lpstr>大纲</vt:lpstr>
      <vt:lpstr>PowerPoint 演示文稿</vt:lpstr>
      <vt:lpstr>公司业务简介</vt:lpstr>
      <vt:lpstr>如何购买比特币？这可能是你们最想听的</vt:lpstr>
      <vt:lpstr>PowerPoint 演示文稿</vt:lpstr>
      <vt:lpstr>平台架构</vt:lpstr>
      <vt:lpstr>PowerPoint 演示文稿</vt:lpstr>
      <vt:lpstr>生产环境方案</vt:lpstr>
      <vt:lpstr>生产环境方案</vt:lpstr>
      <vt:lpstr>PowerPoint 演示文稿</vt:lpstr>
      <vt:lpstr>PowerPoint 演示文稿</vt:lpstr>
      <vt:lpstr>框架总览</vt:lpstr>
      <vt:lpstr>PowerPoint 演示文稿</vt:lpstr>
      <vt:lpstr>PowerPoint 演示文稿</vt:lpstr>
      <vt:lpstr>撮合引擎</vt:lpstr>
      <vt:lpstr>下单</vt:lpstr>
      <vt:lpstr>分库分表，读写分离</vt:lpstr>
      <vt:lpstr>其他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李力</dc:creator>
  <cp:lastModifiedBy>简单</cp:lastModifiedBy>
  <cp:revision>236</cp:revision>
  <dcterms:created xsi:type="dcterms:W3CDTF">2021-04-10T05:39:00Z</dcterms:created>
  <dcterms:modified xsi:type="dcterms:W3CDTF">2021-05-09T08:30:58Z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51D8AB9014CE47F3A2F22FB6C23B63F1</vt:lpwstr>
  </property>
  <property fmtid="{D5CDD505-2E9C-101B-9397-08002B2CF9AE}" pid="3" name="KSOProductBuildVer">
    <vt:lpwstr>2052-11.1.0.10463</vt:lpwstr>
  </property>
</Properties>
</file>