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63" r:id="rId4"/>
    <p:sldId id="264" r:id="rId5"/>
    <p:sldId id="285" r:id="rId6"/>
    <p:sldId id="265" r:id="rId7"/>
    <p:sldId id="266" r:id="rId8"/>
    <p:sldId id="257" r:id="rId9"/>
    <p:sldId id="258" r:id="rId10"/>
    <p:sldId id="259" r:id="rId11"/>
    <p:sldId id="260" r:id="rId12"/>
    <p:sldId id="288" r:id="rId13"/>
    <p:sldId id="261" r:id="rId14"/>
    <p:sldId id="262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7" r:id="rId32"/>
    <p:sldId id="289" r:id="rId33"/>
    <p:sldId id="28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F7F4A-93E5-48C5-8836-FAF477BD6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307A3B-7D02-4B64-A61E-77DA70EA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B5B39-0D1C-4215-9875-2329A3C1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1A1C9-88A3-459F-A311-488472F7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65C5D-F5A5-4AC2-BD7C-E18274D8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BD997-CF98-48A4-B2BF-3DC2C4BE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87BDB5-CE86-445F-94C3-BDF3A0683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0D15B-DD13-4A78-B967-53029FA4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EF4E1-C2A4-4AFD-8A9F-9E75240B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04C08-5728-4778-B18A-9386E1C3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62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157B7-932B-40A8-8F37-A71285C57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A10952-2F7E-4B19-BDFE-741952716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5A089-9260-4D14-BAB5-891A8558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9C625-BF97-41C9-A6F7-7CAF6CC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62E9E-5660-4E81-BC73-10F7E6AC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21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BF2A6-363F-4937-81F8-517A9DA4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C12DA-5AC1-4486-BF63-60528E647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1FD00-0BF6-4643-8994-69FE809D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2632F-9EE9-435E-BD6D-D860436C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856CF-694C-4616-AA06-38E62059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3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05973-3BE3-422B-B397-452D789A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876F9-410C-407F-901B-CA3A034EE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F6189-11B4-4273-9672-A6E5A23C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1E1D3-442B-4AED-8A2D-FB45E84E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F921-2454-4EEF-B426-07A96E54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6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2E43-9EE3-4FC4-8489-66C8EB00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6B1B8-37D8-47CC-9373-A6DC4A1E0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269D6E-2CBE-44A4-86FB-EBE4F15F5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6C784-71E5-4498-8DCB-EE849EFC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B18B08-D26B-489A-A475-B1BE12CE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694F9-421F-4F00-9207-81DAD60B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B4DEE-19FB-46ED-B3FC-7E608526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3E6003-C4DB-46F9-85F5-54596A134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0318D-F09D-4B69-A4BF-C14B00341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BC9C3F-4745-451C-B6D8-9E22EACB8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A3B7B7-C135-4DC4-9851-239E206E8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CFC7DD-55F5-4B9F-B224-714B4CD6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0C14D5-CDA6-41F2-B858-26A96A19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DE9AB3-502B-4C0D-83C6-B4DF4330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0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C8790-08B7-4888-AB1B-7A18A2C7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5FA75C-04F9-46B2-B40F-12D3BA49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D62BD6-570B-4C9F-BDB2-49008B21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FC5E25-99E7-43D7-84D7-1F6A82B6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0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485681-3ADA-4BF6-A005-CF1A7F58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55C8D6-BAE1-4838-A0BB-975BE7EC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5FDDFF-7808-417F-88B5-DC3B484B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5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EC8D8-397C-4A0F-9F3A-2424D823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AC71D-F3BA-4C50-83E2-82D13DA88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7B112C-FF7E-4546-BD18-B7F42DB58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986E2-ED8F-401E-A496-75855E32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D86982-7D13-4E4A-BDC0-9DEBF031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EEDCC-DFD5-4E52-93F8-29B837DE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9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582CC-E9BC-44B4-97E2-71BE2817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22EFD6-3A4C-4F93-8793-AC2CAA9C1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580501-7EA2-492E-BAB6-97D82E130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D83A5-12B6-455C-BEFD-91D54227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AB04F4-E3E3-4410-BDA5-B404DA57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A5497-87CC-4F4C-9D37-648FCF8D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19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C31388-6AED-4475-813A-DD087562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524F4C-6F23-4699-9CE9-209CC60AF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A9640-3A33-489B-88F7-B01BF233C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406B-0945-4616-9B2C-3138FCFF867A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4B48F-1354-4A1A-AE2F-754C34D74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5A3EF-B71B-4869-97E0-018B7F946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8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xiaozhiliaoo.github.io/2021/01/01/Think-CRUDBoy-APICalle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technotes/guides/collections/reference.html" TargetMode="External"/><Relationship Id="rId2" Type="http://schemas.openxmlformats.org/officeDocument/2006/relationships/hyperlink" Target="https://docs.oracle.com/javase/tutorial/collec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technotes/guides/collections/designfaq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A107A-500C-4730-895C-0A201A752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47925"/>
            <a:ext cx="12192000" cy="1062038"/>
          </a:xfrm>
        </p:spPr>
        <p:txBody>
          <a:bodyPr/>
          <a:lstStyle/>
          <a:p>
            <a:r>
              <a:rPr lang="en-US" altLang="zh-CN" dirty="0"/>
              <a:t>JCF API</a:t>
            </a:r>
            <a:r>
              <a:rPr lang="zh-CN" altLang="en-US" dirty="0"/>
              <a:t>的设计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F17294-ADC0-42A3-A036-60FE46251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	2021-02-25 </a:t>
            </a:r>
            <a:r>
              <a:rPr lang="zh-CN" altLang="en-US" dirty="0"/>
              <a:t>李力</a:t>
            </a:r>
          </a:p>
        </p:txBody>
      </p:sp>
    </p:spTree>
    <p:extLst>
      <p:ext uri="{BB962C8B-B14F-4D97-AF65-F5344CB8AC3E}">
        <p14:creationId xmlns:p14="http://schemas.microsoft.com/office/powerpoint/2010/main" val="45305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58305-755C-4789-ACB0-E6614CB2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22D4E-8225-4039-9323-5903DC33A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核心接口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通用实现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包装实现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抽象实现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66208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8EBAE-962C-4109-832F-06676E8F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核心接口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37358C-F2A6-416E-8A2E-C906D920B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1690688"/>
            <a:ext cx="5962650" cy="4000500"/>
          </a:xfrm>
        </p:spPr>
      </p:pic>
    </p:spTree>
    <p:extLst>
      <p:ext uri="{BB962C8B-B14F-4D97-AF65-F5344CB8AC3E}">
        <p14:creationId xmlns:p14="http://schemas.microsoft.com/office/powerpoint/2010/main" val="136221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27D27-E38A-4A86-844C-E5313988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为什么设计这些接口？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E3AF8-67EC-478A-918E-147C0AEC8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每个接口区别是什么？源码导读</a:t>
            </a:r>
            <a:endParaRPr lang="en-US" altLang="zh-CN" dirty="0"/>
          </a:p>
          <a:p>
            <a:r>
              <a:rPr lang="zh-CN" altLang="en-US" dirty="0"/>
              <a:t>为什么需要投入大量时间在</a:t>
            </a:r>
            <a:r>
              <a:rPr lang="en-US" altLang="zh-CN" dirty="0"/>
              <a:t>API</a:t>
            </a:r>
            <a:r>
              <a:rPr lang="zh-CN" altLang="en-US" dirty="0"/>
              <a:t>研究上？</a:t>
            </a:r>
          </a:p>
        </p:txBody>
      </p:sp>
    </p:spTree>
    <p:extLst>
      <p:ext uri="{BB962C8B-B14F-4D97-AF65-F5344CB8AC3E}">
        <p14:creationId xmlns:p14="http://schemas.microsoft.com/office/powerpoint/2010/main" val="365206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5474E-E515-40AD-8EB1-74A2802D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</a:t>
            </a:r>
            <a:r>
              <a:rPr lang="zh-CN" altLang="en-US" dirty="0"/>
              <a:t>接口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73A1DF-3AFE-40AF-8250-4EF54826F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058" y="1690688"/>
            <a:ext cx="6413583" cy="4351338"/>
          </a:xfrm>
        </p:spPr>
      </p:pic>
    </p:spTree>
    <p:extLst>
      <p:ext uri="{BB962C8B-B14F-4D97-AF65-F5344CB8AC3E}">
        <p14:creationId xmlns:p14="http://schemas.microsoft.com/office/powerpoint/2010/main" val="411629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284EA-0F09-4E33-A3A0-7285058C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Iterator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68170-BC73-432B-9FCE-B15822393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替换</a:t>
            </a:r>
            <a:r>
              <a:rPr lang="en-US" altLang="zh-CN" dirty="0"/>
              <a:t>Enumeration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zh-CN" altLang="en-US" dirty="0"/>
              <a:t>新加</a:t>
            </a:r>
            <a:r>
              <a:rPr lang="en-US" altLang="zh-CN" dirty="0"/>
              <a:t>remove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提升名字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源码对比</a:t>
            </a:r>
            <a:endParaRPr lang="en-US" altLang="zh-CN" dirty="0"/>
          </a:p>
          <a:p>
            <a:pPr lvl="1"/>
            <a:r>
              <a:rPr lang="en-US" altLang="zh-CN" dirty="0"/>
              <a:t>Iterator</a:t>
            </a:r>
            <a:r>
              <a:rPr lang="zh-CN" altLang="en-US" dirty="0"/>
              <a:t>和</a:t>
            </a:r>
            <a:r>
              <a:rPr lang="en-US" altLang="zh-CN" dirty="0"/>
              <a:t>Enumeration</a:t>
            </a:r>
          </a:p>
          <a:p>
            <a:pPr lvl="1"/>
            <a:r>
              <a:rPr lang="en-US" altLang="zh-CN" dirty="0"/>
              <a:t>Iterator</a:t>
            </a:r>
            <a:r>
              <a:rPr lang="zh-CN" altLang="en-US" dirty="0"/>
              <a:t>和</a:t>
            </a:r>
            <a:r>
              <a:rPr lang="en-US" altLang="zh-CN" dirty="0" err="1"/>
              <a:t>Spliterator</a:t>
            </a:r>
            <a:endParaRPr lang="en-US" altLang="zh-CN" dirty="0"/>
          </a:p>
          <a:p>
            <a:pPr lvl="1"/>
            <a:r>
              <a:rPr lang="en-US" altLang="zh-CN" dirty="0"/>
              <a:t>Iterator</a:t>
            </a:r>
            <a:r>
              <a:rPr lang="zh-CN" altLang="en-US" dirty="0"/>
              <a:t>和</a:t>
            </a:r>
            <a:r>
              <a:rPr lang="en-US" altLang="zh-CN" dirty="0" err="1"/>
              <a:t>Iterable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94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188C1-B84C-4CE7-9983-3DE9ED13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F910F-114B-4F2F-A546-43395023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没有新加任何方法</a:t>
            </a:r>
            <a:r>
              <a:rPr lang="en-US" altLang="zh-CN" dirty="0"/>
              <a:t>Collection</a:t>
            </a:r>
          </a:p>
          <a:p>
            <a:r>
              <a:rPr lang="zh-CN" altLang="en-US" dirty="0"/>
              <a:t>新加限制：无重复元素</a:t>
            </a:r>
            <a:endParaRPr lang="en-US" altLang="zh-CN" dirty="0"/>
          </a:p>
          <a:p>
            <a:r>
              <a:rPr lang="zh-CN" altLang="en-US" dirty="0"/>
              <a:t>强制</a:t>
            </a:r>
            <a:r>
              <a:rPr lang="en-US" altLang="zh-CN" dirty="0"/>
              <a:t>equals</a:t>
            </a:r>
            <a:r>
              <a:rPr lang="zh-CN" altLang="en-US" dirty="0"/>
              <a:t>和</a:t>
            </a:r>
            <a:r>
              <a:rPr lang="en-US" altLang="zh-CN" dirty="0" err="1"/>
              <a:t>hashCode</a:t>
            </a:r>
            <a:r>
              <a:rPr lang="zh-CN" altLang="en-US" dirty="0"/>
              <a:t>计算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98485A-0B03-4102-A7B5-AD9B0B7C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3772694"/>
            <a:ext cx="36861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FEB2C-6BE9-4E55-B074-8132517F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惯例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6B39625-C5F2-4957-A68D-08B8CFEB5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218" y="1616075"/>
            <a:ext cx="6171714" cy="4351338"/>
          </a:xfrm>
        </p:spPr>
      </p:pic>
    </p:spTree>
    <p:extLst>
      <p:ext uri="{BB962C8B-B14F-4D97-AF65-F5344CB8AC3E}">
        <p14:creationId xmlns:p14="http://schemas.microsoft.com/office/powerpoint/2010/main" val="2711100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AE689-8FCC-42AE-8912-F92528E2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BB751-E4CA-40A8-AA7C-17C7489B2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53B6F9-DBAC-4DB1-B6F1-D4CB72643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690688"/>
            <a:ext cx="94297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2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9E114-7F49-4135-B300-1B426034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例子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1782D53-1D41-447F-9FDB-1F80F22AD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1493837"/>
            <a:ext cx="8743950" cy="22193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14544E-2A17-4214-8349-AFB3142E4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3713162"/>
            <a:ext cx="7962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2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A80E1-4F39-476E-A093-55591074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惯例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C4D28-66D1-4DEC-9861-A6B6698D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1A4A92-656F-42A6-B58B-54D45DABD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90688"/>
            <a:ext cx="67246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7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86261-06A0-48C2-AD23-7401318E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为什么分享</a:t>
            </a:r>
            <a:r>
              <a:rPr lang="en-US" altLang="zh-CN" dirty="0"/>
              <a:t>JCF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BCBD62-A851-4222-B5AD-01396295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研究</a:t>
            </a:r>
            <a:r>
              <a:rPr lang="en-US" altLang="zh-CN" dirty="0"/>
              <a:t>API</a:t>
            </a:r>
            <a:r>
              <a:rPr lang="zh-CN" altLang="en-US" dirty="0"/>
              <a:t>的框架，值得投入大量时间研究</a:t>
            </a:r>
            <a:r>
              <a:rPr lang="en-US" altLang="zh-CN" dirty="0"/>
              <a:t>API.(</a:t>
            </a:r>
            <a:r>
              <a:rPr lang="en-US" altLang="zh-CN" dirty="0">
                <a:hlinkClick r:id="rId2"/>
              </a:rPr>
              <a:t>Guava</a:t>
            </a:r>
            <a:r>
              <a:rPr lang="en-US" altLang="zh-CN" dirty="0"/>
              <a:t> </a:t>
            </a:r>
            <a:r>
              <a:rPr lang="zh-CN" altLang="en-US" dirty="0"/>
              <a:t>为例子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理解接口，继承，多态，抽象，复用的框架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理解数据结构和算法结合的框架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理解一个框架的设计点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学习如何用</a:t>
            </a:r>
            <a:r>
              <a:rPr lang="en-US" altLang="zh-CN" dirty="0"/>
              <a:t>JCF</a:t>
            </a:r>
            <a:r>
              <a:rPr lang="zh-CN" altLang="en-US" dirty="0"/>
              <a:t>设计可扩展性的代码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问：你能写出</a:t>
            </a:r>
            <a:r>
              <a:rPr lang="en-US" altLang="zh-CN" dirty="0"/>
              <a:t>NIO</a:t>
            </a:r>
            <a:r>
              <a:rPr lang="zh-CN" altLang="en-US" dirty="0"/>
              <a:t>代码吗？</a:t>
            </a:r>
          </a:p>
        </p:txBody>
      </p:sp>
    </p:spTree>
    <p:extLst>
      <p:ext uri="{BB962C8B-B14F-4D97-AF65-F5344CB8AC3E}">
        <p14:creationId xmlns:p14="http://schemas.microsoft.com/office/powerpoint/2010/main" val="1833504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E5F62-8E8E-4B2D-8027-69027CEC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F9172-2337-411E-A8E6-4538F1EA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1FE620-3716-4D62-B2A9-3CBF939B6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604962"/>
            <a:ext cx="91821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01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A2AAE-9710-48DB-91FB-DDAE33B1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惯例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170955-CC10-4BDC-8A80-72C27B8D7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586" y="1806575"/>
            <a:ext cx="8060378" cy="4351338"/>
          </a:xfrm>
        </p:spPr>
      </p:pic>
    </p:spTree>
    <p:extLst>
      <p:ext uri="{BB962C8B-B14F-4D97-AF65-F5344CB8AC3E}">
        <p14:creationId xmlns:p14="http://schemas.microsoft.com/office/powerpoint/2010/main" val="549518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0A4C6-AEAA-4E42-AC27-09F7003D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C3D2B-7C49-4036-9B00-9DCEE64E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统一命名和行为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4699F7-485C-4F6C-8FAE-9E7184CB5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5317"/>
            <a:ext cx="12192000" cy="23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62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5D5CF-0411-4948-8ED4-D2AB6BA0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选择一个实现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2D3AD-B091-4AE2-B8AD-333E95EF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Set</a:t>
            </a:r>
          </a:p>
          <a:p>
            <a:pPr lvl="1"/>
            <a:r>
              <a:rPr lang="en-US" altLang="zh-CN" dirty="0"/>
              <a:t>HashSet -- O(1) </a:t>
            </a:r>
            <a:r>
              <a:rPr lang="zh-CN" altLang="en-US" dirty="0"/>
              <a:t>访问，无序</a:t>
            </a:r>
            <a:endParaRPr lang="en-US" altLang="zh-CN" dirty="0"/>
          </a:p>
          <a:p>
            <a:pPr lvl="1"/>
            <a:r>
              <a:rPr lang="en-US" altLang="zh-CN" dirty="0" err="1"/>
              <a:t>TreeSet</a:t>
            </a:r>
            <a:r>
              <a:rPr lang="en-US" altLang="zh-CN" dirty="0"/>
              <a:t> -- O(log n) </a:t>
            </a:r>
            <a:r>
              <a:rPr lang="zh-CN" altLang="en-US" dirty="0"/>
              <a:t>访问，有序</a:t>
            </a:r>
            <a:endParaRPr lang="en-US" altLang="zh-CN" dirty="0"/>
          </a:p>
          <a:p>
            <a:r>
              <a:rPr lang="en-US" altLang="zh-CN" dirty="0"/>
              <a:t>Map</a:t>
            </a:r>
          </a:p>
          <a:p>
            <a:pPr lvl="1"/>
            <a:r>
              <a:rPr lang="en-US" altLang="zh-CN" dirty="0"/>
              <a:t>– HashMap -- (HashSet)</a:t>
            </a:r>
          </a:p>
          <a:p>
            <a:pPr lvl="1"/>
            <a:r>
              <a:rPr lang="en-US" altLang="zh-CN" dirty="0"/>
              <a:t>– </a:t>
            </a:r>
            <a:r>
              <a:rPr lang="en-US" altLang="zh-CN" dirty="0" err="1"/>
              <a:t>TreeMap</a:t>
            </a:r>
            <a:r>
              <a:rPr lang="en-US" altLang="zh-CN" dirty="0"/>
              <a:t> -- (</a:t>
            </a:r>
            <a:r>
              <a:rPr lang="en-US" altLang="zh-CN" dirty="0" err="1"/>
              <a:t>TreeSet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List</a:t>
            </a:r>
          </a:p>
          <a:p>
            <a:pPr lvl="1"/>
            <a:r>
              <a:rPr lang="en-US" altLang="zh-CN" dirty="0" err="1"/>
              <a:t>ArrayList</a:t>
            </a:r>
            <a:r>
              <a:rPr lang="en-US" altLang="zh-CN" dirty="0"/>
              <a:t> -- O(1) random access, O(n) insert/remove</a:t>
            </a:r>
          </a:p>
          <a:p>
            <a:pPr lvl="1"/>
            <a:r>
              <a:rPr lang="en-US" altLang="zh-CN" dirty="0"/>
              <a:t> LinkedList -- O(n) random access, O(1) insert/remove;</a:t>
            </a:r>
          </a:p>
          <a:p>
            <a:pPr lvl="2"/>
            <a:r>
              <a:rPr lang="en-US" altLang="zh-CN" dirty="0"/>
              <a:t>Use for queues and deques(</a:t>
            </a:r>
            <a:r>
              <a:rPr lang="zh-CN" altLang="en-US" dirty="0"/>
              <a:t>不在这么用了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4962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75C13-3AA5-4D9B-9E9E-110B7FFB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实现行为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73CAB-840C-45EA-91C0-696D0FC58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Fail-fast iterator</a:t>
            </a:r>
          </a:p>
          <a:p>
            <a:r>
              <a:rPr lang="en-US" altLang="zh-CN" dirty="0"/>
              <a:t>Null</a:t>
            </a:r>
            <a:r>
              <a:rPr lang="zh-CN" altLang="en-US" dirty="0"/>
              <a:t>元素，</a:t>
            </a:r>
            <a:r>
              <a:rPr lang="en-US" altLang="zh-CN" dirty="0"/>
              <a:t>key</a:t>
            </a:r>
            <a:r>
              <a:rPr lang="zh-CN" altLang="en-US" dirty="0"/>
              <a:t>，</a:t>
            </a:r>
            <a:r>
              <a:rPr lang="en-US" altLang="zh-CN" dirty="0"/>
              <a:t>value</a:t>
            </a:r>
            <a:r>
              <a:rPr lang="zh-CN" altLang="en-US" dirty="0"/>
              <a:t>允许</a:t>
            </a:r>
            <a:endParaRPr lang="en-US" altLang="zh-CN" dirty="0"/>
          </a:p>
          <a:p>
            <a:r>
              <a:rPr lang="zh-CN" altLang="en-US" dirty="0"/>
              <a:t>不是线程安全的</a:t>
            </a:r>
          </a:p>
        </p:txBody>
      </p:sp>
    </p:spTree>
    <p:extLst>
      <p:ext uri="{BB962C8B-B14F-4D97-AF65-F5344CB8AC3E}">
        <p14:creationId xmlns:p14="http://schemas.microsoft.com/office/powerpoint/2010/main" val="1257766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953CA-0124-4CD0-BC7D-001EF922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同步包装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3A4C0-D891-44BB-8BE1-6A2883BC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匿名实现，每个核心接口一个</a:t>
            </a:r>
            <a:endParaRPr lang="en-US" altLang="zh-CN" dirty="0"/>
          </a:p>
          <a:p>
            <a:r>
              <a:rPr lang="zh-CN" altLang="en-US" dirty="0"/>
              <a:t>静态工厂</a:t>
            </a:r>
            <a:endParaRPr lang="en-US" altLang="zh-CN" dirty="0"/>
          </a:p>
          <a:p>
            <a:r>
              <a:rPr lang="zh-CN" altLang="en-US" dirty="0"/>
              <a:t>线程安全的新实现</a:t>
            </a:r>
            <a:endParaRPr lang="en-US" altLang="zh-CN" dirty="0"/>
          </a:p>
          <a:p>
            <a:r>
              <a:rPr lang="zh-CN" altLang="en-US" dirty="0"/>
              <a:t>必须手动同步迭代</a:t>
            </a:r>
          </a:p>
        </p:txBody>
      </p:sp>
    </p:spTree>
    <p:extLst>
      <p:ext uri="{BB962C8B-B14F-4D97-AF65-F5344CB8AC3E}">
        <p14:creationId xmlns:p14="http://schemas.microsoft.com/office/powerpoint/2010/main" val="356175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795B4-D6EA-450F-96A7-E95081D8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同步包装例子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ECB142-4076-4C7D-BDEB-2A3D84CD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219200"/>
            <a:ext cx="62293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05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9945F-2F6C-4AF6-93B6-3704EE8C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便利实现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C0D11-EFCB-490B-88CA-3CC5B7838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Arrays.asList</a:t>
            </a:r>
            <a:r>
              <a:rPr lang="en-US" altLang="zh-CN" dirty="0"/>
              <a:t>(Object[] a)   </a:t>
            </a:r>
            <a:r>
              <a:rPr lang="zh-CN" altLang="en-US" dirty="0"/>
              <a:t>（</a:t>
            </a:r>
            <a:r>
              <a:rPr lang="en-US" altLang="zh-CN" dirty="0"/>
              <a:t>View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EMPTY_SET, EMPTY_LIST, EMPTY_MAP</a:t>
            </a:r>
          </a:p>
          <a:p>
            <a:r>
              <a:rPr lang="en-US" altLang="zh-CN" dirty="0"/>
              <a:t>singleton(Object o) (</a:t>
            </a:r>
            <a:r>
              <a:rPr lang="zh-CN" altLang="en-US" dirty="0"/>
              <a:t>不可变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nCopies</a:t>
            </a:r>
            <a:r>
              <a:rPr lang="en-US" altLang="zh-CN" dirty="0"/>
              <a:t>(Object o) (</a:t>
            </a:r>
            <a:r>
              <a:rPr lang="zh-CN" altLang="en-US" dirty="0"/>
              <a:t>不可变</a:t>
            </a:r>
            <a:r>
              <a:rPr lang="en-US" altLang="zh-CN" dirty="0"/>
              <a:t>) Bag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757290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1EA60-2752-42B2-BC0B-A5311EF5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自定义实现其他想法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88E32-64B6-4530-89BF-750A9C3C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持久化</a:t>
            </a:r>
            <a:endParaRPr lang="en-US" altLang="zh-CN" dirty="0"/>
          </a:p>
          <a:p>
            <a:r>
              <a:rPr lang="zh-CN" altLang="en-US" dirty="0"/>
              <a:t>高并发</a:t>
            </a:r>
            <a:endParaRPr lang="en-US" altLang="zh-CN" dirty="0"/>
          </a:p>
          <a:p>
            <a:r>
              <a:rPr lang="zh-CN" altLang="en-US" dirty="0"/>
              <a:t>高性能，特定目的</a:t>
            </a:r>
            <a:endParaRPr lang="en-US" altLang="zh-CN" dirty="0"/>
          </a:p>
          <a:p>
            <a:r>
              <a:rPr lang="zh-CN" altLang="en-US" dirty="0"/>
              <a:t>节省空间</a:t>
            </a:r>
            <a:endParaRPr lang="en-US" altLang="zh-CN" dirty="0"/>
          </a:p>
          <a:p>
            <a:r>
              <a:rPr lang="zh-CN" altLang="en-US" dirty="0"/>
              <a:t>便利类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693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4F822-5A6E-400E-B382-2DB4D9DE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自定义实现例子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C0D8D-26C2-48D6-8FCE-F55FBF057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通过抽象实现非常简单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86736E-D006-4374-A8B8-A7709D061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1" y="2388441"/>
            <a:ext cx="5719762" cy="369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DAD96-EA96-4375-A063-3A5A33C0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我们回到</a:t>
            </a:r>
            <a:r>
              <a:rPr lang="en-US" altLang="zh-CN" dirty="0"/>
              <a:t>1997</a:t>
            </a:r>
            <a:r>
              <a:rPr lang="zh-CN" altLang="en-US" dirty="0"/>
              <a:t>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B5294-5815-4CAD-A5C7-0E5F9ABC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简单时代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只有</a:t>
            </a:r>
            <a:r>
              <a:rPr lang="en-US" altLang="zh-CN" dirty="0"/>
              <a:t>Vector, </a:t>
            </a:r>
            <a:r>
              <a:rPr lang="en-US" altLang="zh-CN" dirty="0" err="1"/>
              <a:t>Hashtable</a:t>
            </a:r>
            <a:r>
              <a:rPr lang="en-US" altLang="zh-CN" dirty="0"/>
              <a:t>&amp; Enumeration</a:t>
            </a:r>
          </a:p>
          <a:p>
            <a:pPr lvl="1"/>
            <a:r>
              <a:rPr lang="zh-CN" altLang="en-US" dirty="0"/>
              <a:t>因为平台增长，需要更多</a:t>
            </a:r>
            <a:endParaRPr lang="en-US" altLang="zh-CN" dirty="0"/>
          </a:p>
          <a:p>
            <a:r>
              <a:rPr lang="zh-CN" altLang="en-US" dirty="0"/>
              <a:t>野蛮人在敲门</a:t>
            </a:r>
            <a:endParaRPr lang="en-US" altLang="zh-CN" dirty="0"/>
          </a:p>
          <a:p>
            <a:pPr lvl="1"/>
            <a:r>
              <a:rPr lang="en-US" altLang="zh-CN" dirty="0"/>
              <a:t>JGL</a:t>
            </a:r>
            <a:r>
              <a:rPr lang="zh-CN" altLang="en-US" dirty="0"/>
              <a:t>是</a:t>
            </a:r>
            <a:r>
              <a:rPr lang="en-US" altLang="zh-CN" dirty="0"/>
              <a:t>STL</a:t>
            </a:r>
            <a:r>
              <a:rPr lang="zh-CN" altLang="en-US" dirty="0"/>
              <a:t>的翻译</a:t>
            </a:r>
            <a:endParaRPr lang="en-US" altLang="zh-CN" dirty="0"/>
          </a:p>
          <a:p>
            <a:pPr lvl="1"/>
            <a:r>
              <a:rPr lang="zh-CN" altLang="en-US" dirty="0"/>
              <a:t>拥有</a:t>
            </a:r>
            <a:r>
              <a:rPr lang="en-US" altLang="zh-CN" dirty="0"/>
              <a:t>130</a:t>
            </a:r>
            <a:r>
              <a:rPr lang="zh-CN" altLang="en-US" dirty="0"/>
              <a:t>个类和接口</a:t>
            </a:r>
            <a:endParaRPr lang="en-US" altLang="zh-CN" dirty="0"/>
          </a:p>
          <a:p>
            <a:pPr lvl="1"/>
            <a:r>
              <a:rPr lang="en-US" altLang="zh-CN" dirty="0"/>
              <a:t>JGL</a:t>
            </a:r>
            <a:r>
              <a:rPr lang="zh-CN" altLang="en-US" dirty="0"/>
              <a:t>的设计者非常想把它放到</a:t>
            </a:r>
            <a:r>
              <a:rPr lang="en-US" altLang="zh-CN" dirty="0"/>
              <a:t>JDK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Josh Bloch</a:t>
            </a:r>
            <a:r>
              <a:rPr lang="zh-CN" altLang="en-US" dirty="0"/>
              <a:t>重新设计</a:t>
            </a:r>
          </a:p>
        </p:txBody>
      </p:sp>
    </p:spTree>
    <p:extLst>
      <p:ext uri="{BB962C8B-B14F-4D97-AF65-F5344CB8AC3E}">
        <p14:creationId xmlns:p14="http://schemas.microsoft.com/office/powerpoint/2010/main" val="2521880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EA981-58AF-49F5-A531-17731E97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复用算法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5219D-D62A-470F-A496-A112F436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static void sort(List list);</a:t>
            </a:r>
          </a:p>
          <a:p>
            <a:r>
              <a:rPr lang="en-US" altLang="zh-CN" dirty="0"/>
              <a:t>static int </a:t>
            </a:r>
            <a:r>
              <a:rPr lang="en-US" altLang="zh-CN" dirty="0" err="1"/>
              <a:t>binarySearch</a:t>
            </a:r>
            <a:r>
              <a:rPr lang="en-US" altLang="zh-CN" dirty="0"/>
              <a:t>(List </a:t>
            </a:r>
            <a:r>
              <a:rPr lang="en-US" altLang="zh-CN" dirty="0" err="1"/>
              <a:t>list</a:t>
            </a:r>
            <a:r>
              <a:rPr lang="en-US" altLang="zh-CN" dirty="0"/>
              <a:t>, Object key);</a:t>
            </a:r>
          </a:p>
          <a:p>
            <a:r>
              <a:rPr lang="en-US" altLang="zh-CN" dirty="0"/>
              <a:t>static Object min(Collection </a:t>
            </a:r>
            <a:r>
              <a:rPr lang="en-US" altLang="zh-CN" dirty="0" err="1"/>
              <a:t>coll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static Object max(Collection </a:t>
            </a:r>
            <a:r>
              <a:rPr lang="en-US" altLang="zh-CN" dirty="0" err="1"/>
              <a:t>coll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static void fill(List </a:t>
            </a:r>
            <a:r>
              <a:rPr lang="en-US" altLang="zh-CN" dirty="0" err="1"/>
              <a:t>list</a:t>
            </a:r>
            <a:r>
              <a:rPr lang="en-US" altLang="zh-CN" dirty="0"/>
              <a:t>, Object e);</a:t>
            </a:r>
          </a:p>
          <a:p>
            <a:r>
              <a:rPr lang="en-US" altLang="zh-CN" dirty="0"/>
              <a:t>static void copy(List </a:t>
            </a:r>
            <a:r>
              <a:rPr lang="en-US" altLang="zh-CN" dirty="0" err="1"/>
              <a:t>dest</a:t>
            </a:r>
            <a:r>
              <a:rPr lang="en-US" altLang="zh-CN" dirty="0"/>
              <a:t>, List </a:t>
            </a:r>
            <a:r>
              <a:rPr lang="en-US" altLang="zh-CN" dirty="0" err="1"/>
              <a:t>src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static void reverse(List list);</a:t>
            </a:r>
          </a:p>
          <a:p>
            <a:r>
              <a:rPr lang="en-US" altLang="zh-CN" dirty="0"/>
              <a:t>static void shuffle(List list);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519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54044-E7EC-414F-8C96-EE1F6668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源码结构导读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1236C-BC7A-45AE-97CC-CE2CC77ED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HashMap</a:t>
            </a:r>
          </a:p>
          <a:p>
            <a:endParaRPr lang="en-US" altLang="zh-CN" dirty="0"/>
          </a:p>
          <a:p>
            <a:r>
              <a:rPr lang="en-US" altLang="zh-CN" dirty="0"/>
              <a:t>LinkedList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804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5315B-FE07-459A-99F1-B2B66AAB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强大扩展性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86D22-0B3D-49C9-9382-72CE2E13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Apache common Collection</a:t>
            </a:r>
          </a:p>
          <a:p>
            <a:endParaRPr lang="en-US" altLang="zh-CN" dirty="0"/>
          </a:p>
          <a:p>
            <a:r>
              <a:rPr lang="en-US" altLang="zh-CN" dirty="0"/>
              <a:t>Guava Collection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464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7B7A1-E757-4AED-AAD6-54494084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7CD16-5C82-4144-8D79-DF1AD584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https://docs.oracle.com/javase/tutorial/collections/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https://docs.oracle.com/javase/8/docs/technotes/guides/collections/reference.html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https://docs.oracle.com/javase/8/docs/technotes/guides/collections/designfaq.html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64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4C0DB-2B8F-49E6-B22A-246EAA61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回到</a:t>
            </a:r>
            <a:r>
              <a:rPr lang="en-US" altLang="zh-CN" dirty="0"/>
              <a:t>1998</a:t>
            </a:r>
            <a:r>
              <a:rPr lang="zh-CN" altLang="en-US" dirty="0"/>
              <a:t>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7C797-8D9F-4C3D-9553-EFB98B65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JavaOne</a:t>
            </a:r>
            <a:r>
              <a:rPr lang="en-US" altLang="zh-CN" dirty="0"/>
              <a:t> 1998</a:t>
            </a:r>
            <a:r>
              <a:rPr lang="zh-CN" altLang="en-US" dirty="0"/>
              <a:t>讨论</a:t>
            </a:r>
            <a:r>
              <a:rPr lang="en-US" altLang="zh-CN" dirty="0"/>
              <a:t>Collection</a:t>
            </a:r>
          </a:p>
          <a:p>
            <a:r>
              <a:rPr lang="zh-CN" altLang="en-US" dirty="0"/>
              <a:t>没人知道一个</a:t>
            </a:r>
            <a:r>
              <a:rPr lang="en-US" altLang="zh-CN" dirty="0"/>
              <a:t>Collection</a:t>
            </a:r>
            <a:r>
              <a:rPr lang="zh-CN" altLang="en-US" dirty="0"/>
              <a:t>框架是什么</a:t>
            </a:r>
            <a:endParaRPr lang="en-US" altLang="zh-CN" dirty="0"/>
          </a:p>
          <a:p>
            <a:pPr lvl="1"/>
            <a:r>
              <a:rPr lang="zh-CN" altLang="en-US" dirty="0"/>
              <a:t>不知道为什么需要</a:t>
            </a:r>
            <a:r>
              <a:rPr lang="en-US" altLang="zh-CN" dirty="0"/>
              <a:t>Collection</a:t>
            </a:r>
          </a:p>
          <a:p>
            <a:r>
              <a:rPr lang="zh-CN" altLang="en-US" dirty="0"/>
              <a:t>会议讨论</a:t>
            </a:r>
            <a:endParaRPr lang="en-US" altLang="zh-CN" dirty="0"/>
          </a:p>
          <a:p>
            <a:pPr lvl="1"/>
            <a:r>
              <a:rPr lang="zh-CN" altLang="en-US" dirty="0"/>
              <a:t>解释概念</a:t>
            </a:r>
            <a:endParaRPr lang="en-US" altLang="zh-CN" dirty="0"/>
          </a:p>
          <a:p>
            <a:pPr lvl="1"/>
            <a:r>
              <a:rPr lang="zh-CN" altLang="en-US" dirty="0"/>
              <a:t>教学</a:t>
            </a:r>
          </a:p>
        </p:txBody>
      </p:sp>
    </p:spTree>
    <p:extLst>
      <p:ext uri="{BB962C8B-B14F-4D97-AF65-F5344CB8AC3E}">
        <p14:creationId xmlns:p14="http://schemas.microsoft.com/office/powerpoint/2010/main" val="115293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B9B5A-C3BE-4FA9-8003-763DD956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D0814-04AD-498A-BC0F-D57665008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B79E97-1065-4C6E-B70F-FE77E270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285074"/>
            <a:ext cx="8715375" cy="47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0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85B2F-4966-4E8E-B9E6-49E6B99C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Collection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42CA4-D15B-4607-9EC8-E6FED7C29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对元素进行分组的对象</a:t>
            </a:r>
            <a:endParaRPr lang="en-US" altLang="zh-CN" dirty="0"/>
          </a:p>
          <a:p>
            <a:r>
              <a:rPr lang="zh-CN" altLang="en-US" dirty="0"/>
              <a:t>主要作用</a:t>
            </a:r>
            <a:endParaRPr lang="en-US" altLang="zh-CN" dirty="0"/>
          </a:p>
          <a:p>
            <a:pPr lvl="1"/>
            <a:r>
              <a:rPr lang="zh-CN" altLang="en-US" dirty="0"/>
              <a:t>数据存取</a:t>
            </a:r>
            <a:endParaRPr lang="en-US" altLang="zh-CN" dirty="0"/>
          </a:p>
          <a:p>
            <a:pPr lvl="1"/>
            <a:r>
              <a:rPr lang="zh-CN" altLang="en-US" dirty="0"/>
              <a:t>数据传输</a:t>
            </a:r>
            <a:endParaRPr lang="en-US" altLang="zh-CN" dirty="0"/>
          </a:p>
          <a:p>
            <a:r>
              <a:rPr lang="zh-CN" altLang="en-US" dirty="0"/>
              <a:t>相关例子</a:t>
            </a:r>
            <a:endParaRPr lang="en-US" altLang="zh-CN" dirty="0"/>
          </a:p>
          <a:p>
            <a:pPr lvl="1"/>
            <a:r>
              <a:rPr lang="en-US" altLang="zh-CN" dirty="0" err="1"/>
              <a:t>java.util.Vector</a:t>
            </a:r>
            <a:endParaRPr lang="en-US" altLang="zh-CN" dirty="0"/>
          </a:p>
          <a:p>
            <a:pPr lvl="1"/>
            <a:r>
              <a:rPr lang="en-US" altLang="zh-CN" dirty="0" err="1"/>
              <a:t>java.util.Hashtable</a:t>
            </a:r>
            <a:endParaRPr lang="en-US" altLang="zh-CN" dirty="0"/>
          </a:p>
          <a:p>
            <a:pPr lvl="1"/>
            <a:r>
              <a:rPr lang="en-US" altLang="zh-CN" dirty="0"/>
              <a:t>array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81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9CF69-44CC-4E05-BADC-BCEF57EC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Collection </a:t>
            </a:r>
            <a:r>
              <a:rPr lang="en-US" altLang="zh-CN" dirty="0" err="1"/>
              <a:t>Freamwork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4D4F2-FF61-4E2F-B64B-37F42C813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统一架构</a:t>
            </a:r>
            <a:endParaRPr lang="en-US" altLang="zh-CN" dirty="0"/>
          </a:p>
          <a:p>
            <a:pPr lvl="1"/>
            <a:r>
              <a:rPr lang="zh-CN" altLang="en-US" dirty="0"/>
              <a:t>接口</a:t>
            </a:r>
            <a:r>
              <a:rPr lang="en-US" altLang="zh-CN" dirty="0"/>
              <a:t>-</a:t>
            </a:r>
            <a:r>
              <a:rPr lang="zh-CN" altLang="en-US" dirty="0"/>
              <a:t>实现独立</a:t>
            </a:r>
            <a:endParaRPr lang="en-US" altLang="zh-CN" dirty="0"/>
          </a:p>
          <a:p>
            <a:pPr lvl="1"/>
            <a:r>
              <a:rPr lang="zh-CN" altLang="en-US" dirty="0"/>
              <a:t>实现</a:t>
            </a:r>
            <a:r>
              <a:rPr lang="en-US" altLang="zh-CN" dirty="0"/>
              <a:t>-</a:t>
            </a:r>
            <a:r>
              <a:rPr lang="zh-CN" altLang="en-US" dirty="0"/>
              <a:t>复用数据结构</a:t>
            </a:r>
            <a:endParaRPr lang="en-US" altLang="zh-CN" dirty="0"/>
          </a:p>
          <a:p>
            <a:pPr lvl="1"/>
            <a:r>
              <a:rPr lang="zh-CN" altLang="en-US" dirty="0"/>
              <a:t>算法</a:t>
            </a:r>
            <a:r>
              <a:rPr lang="en-US" altLang="zh-CN" dirty="0"/>
              <a:t>-</a:t>
            </a:r>
            <a:r>
              <a:rPr lang="zh-CN" altLang="en-US" dirty="0"/>
              <a:t>复用函数</a:t>
            </a:r>
            <a:endParaRPr lang="en-US" altLang="zh-CN" dirty="0"/>
          </a:p>
          <a:p>
            <a:r>
              <a:rPr lang="zh-CN" altLang="en-US" dirty="0"/>
              <a:t>经典实例</a:t>
            </a:r>
            <a:endParaRPr lang="en-US" altLang="zh-CN" dirty="0"/>
          </a:p>
          <a:p>
            <a:pPr lvl="1"/>
            <a:r>
              <a:rPr lang="en-US" altLang="zh-CN" dirty="0"/>
              <a:t>STL</a:t>
            </a:r>
          </a:p>
          <a:p>
            <a:pPr lvl="1"/>
            <a:r>
              <a:rPr lang="en-US" altLang="zh-CN" dirty="0"/>
              <a:t>Smalltalk collections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2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EA375-082D-4378-BB8C-529F8859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86400-60DC-4BB5-AFAD-C6F6264C3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减轻编程成本</a:t>
            </a:r>
            <a:endParaRPr lang="en-US" altLang="zh-CN" dirty="0"/>
          </a:p>
          <a:p>
            <a:r>
              <a:rPr lang="zh-CN" altLang="en-US" dirty="0"/>
              <a:t>提高程序速度和质量</a:t>
            </a:r>
            <a:endParaRPr lang="en-US" altLang="zh-CN" dirty="0"/>
          </a:p>
          <a:p>
            <a:r>
              <a:rPr lang="zh-CN" altLang="en-US" dirty="0"/>
              <a:t>互不相关</a:t>
            </a:r>
            <a:r>
              <a:rPr lang="en-US" altLang="zh-CN" dirty="0" err="1"/>
              <a:t>api</a:t>
            </a:r>
            <a:r>
              <a:rPr lang="zh-CN" altLang="en-US" dirty="0"/>
              <a:t>之间的互操作性</a:t>
            </a:r>
            <a:endParaRPr lang="en-US" altLang="zh-CN" dirty="0"/>
          </a:p>
          <a:p>
            <a:r>
              <a:rPr lang="zh-CN" altLang="en-US" dirty="0"/>
              <a:t>减少学习新</a:t>
            </a:r>
            <a:r>
              <a:rPr lang="en-US" altLang="zh-CN" dirty="0"/>
              <a:t>API</a:t>
            </a:r>
            <a:r>
              <a:rPr lang="zh-CN" altLang="en-US" dirty="0"/>
              <a:t>的成本</a:t>
            </a:r>
            <a:endParaRPr lang="en-US" altLang="zh-CN" dirty="0"/>
          </a:p>
          <a:p>
            <a:r>
              <a:rPr lang="zh-CN" altLang="en-US" dirty="0"/>
              <a:t>减少重新设计</a:t>
            </a:r>
            <a:r>
              <a:rPr lang="en-US" altLang="zh-CN" dirty="0"/>
              <a:t>API</a:t>
            </a:r>
            <a:r>
              <a:rPr lang="zh-CN" altLang="en-US" dirty="0"/>
              <a:t>成本</a:t>
            </a:r>
            <a:endParaRPr lang="en-US" altLang="zh-CN" dirty="0"/>
          </a:p>
          <a:p>
            <a:r>
              <a:rPr lang="zh-CN" altLang="en-US" dirty="0"/>
              <a:t>软件复用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026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DC1F3-5F5D-4F92-AAAF-7FBD7EA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8F6FA-9FAA-4853-A54D-72E88D4E0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小巧和简单</a:t>
            </a:r>
            <a:endParaRPr lang="en-US" altLang="zh-CN" dirty="0"/>
          </a:p>
          <a:p>
            <a:r>
              <a:rPr lang="zh-CN" altLang="en-US" dirty="0"/>
              <a:t>功能强大</a:t>
            </a:r>
            <a:endParaRPr lang="en-US" altLang="zh-CN" dirty="0"/>
          </a:p>
          <a:p>
            <a:r>
              <a:rPr lang="zh-CN" altLang="en-US" dirty="0"/>
              <a:t>方便扩展</a:t>
            </a:r>
            <a:endParaRPr lang="en-US" altLang="zh-CN" dirty="0"/>
          </a:p>
          <a:p>
            <a:r>
              <a:rPr lang="zh-CN" altLang="en-US" dirty="0"/>
              <a:t>和已经存在</a:t>
            </a:r>
            <a:r>
              <a:rPr lang="en-US" altLang="zh-CN" dirty="0"/>
              <a:t>collection</a:t>
            </a:r>
            <a:r>
              <a:rPr lang="zh-CN" altLang="en-US" dirty="0"/>
              <a:t>兼容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学习成本低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26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688</Words>
  <Application>Microsoft Office PowerPoint</Application>
  <PresentationFormat>宽屏</PresentationFormat>
  <Paragraphs>149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等线</vt:lpstr>
      <vt:lpstr>等线 Light</vt:lpstr>
      <vt:lpstr>Arial</vt:lpstr>
      <vt:lpstr>Office 主题​​</vt:lpstr>
      <vt:lpstr>JCF API的设计</vt:lpstr>
      <vt:lpstr>为什么分享JCF？</vt:lpstr>
      <vt:lpstr>我们回到1997年</vt:lpstr>
      <vt:lpstr>回到1998年</vt:lpstr>
      <vt:lpstr>集合历史</vt:lpstr>
      <vt:lpstr>什么是Collection</vt:lpstr>
      <vt:lpstr>什么是Collection Freamwork</vt:lpstr>
      <vt:lpstr>好处</vt:lpstr>
      <vt:lpstr>设计目标</vt:lpstr>
      <vt:lpstr>架构概览</vt:lpstr>
      <vt:lpstr>核心接口</vt:lpstr>
      <vt:lpstr>为什么设计这些接口？</vt:lpstr>
      <vt:lpstr>Collection接口</vt:lpstr>
      <vt:lpstr>Iterator接口</vt:lpstr>
      <vt:lpstr>Set接口</vt:lpstr>
      <vt:lpstr>Set惯例</vt:lpstr>
      <vt:lpstr>List接口</vt:lpstr>
      <vt:lpstr>List例子</vt:lpstr>
      <vt:lpstr>List惯例</vt:lpstr>
      <vt:lpstr>Map接口</vt:lpstr>
      <vt:lpstr>Map惯例</vt:lpstr>
      <vt:lpstr>通用实现</vt:lpstr>
      <vt:lpstr>选择一个实现</vt:lpstr>
      <vt:lpstr>实现行为</vt:lpstr>
      <vt:lpstr>同步包装</vt:lpstr>
      <vt:lpstr>同步包装例子</vt:lpstr>
      <vt:lpstr>便利实现</vt:lpstr>
      <vt:lpstr>自定义实现其他想法</vt:lpstr>
      <vt:lpstr>自定义实现例子</vt:lpstr>
      <vt:lpstr>复用算法</vt:lpstr>
      <vt:lpstr>源码结构导读</vt:lpstr>
      <vt:lpstr>强大扩展性 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深入浅出JCF</dc:title>
  <dc:creator>力 李</dc:creator>
  <cp:lastModifiedBy>力 李</cp:lastModifiedBy>
  <cp:revision>61</cp:revision>
  <dcterms:created xsi:type="dcterms:W3CDTF">2020-10-18T17:50:57Z</dcterms:created>
  <dcterms:modified xsi:type="dcterms:W3CDTF">2021-02-25T05:54:21Z</dcterms:modified>
</cp:coreProperties>
</file>