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81" r:id="rId23"/>
    <p:sldId id="275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82710-2BB6-4718-8271-AAE563D7669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B1176-92F4-45F9-AFC1-AD4173213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tT40zeWgX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jayapriya90/gonorthwest201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https://www.youtube.com/watch?v=-tT40zeWgXM</a:t>
            </a:r>
            <a:r>
              <a:rPr lang="en-US" altLang="zh-CN" dirty="0"/>
              <a:t>  copy from </a:t>
            </a:r>
            <a:r>
              <a:rPr lang="en-US" altLang="zh-CN" dirty="0">
                <a:hlinkClick r:id="rId4"/>
              </a:rPr>
              <a:t>https://github.com/jayapriya90/gonorthwest2018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1176-92F4-45F9-AFC1-AD41732133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8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7B11C-FC7F-4576-BDE0-FB4B53E29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721E8B-8DEB-450B-8643-0F74F765A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01F5C-5660-420B-AB52-B5FAFEA0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02A83-61B7-4005-9C12-35A09067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B2F17-485E-4B82-8679-37DE4AD7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A1269-8428-4C11-840C-62B56842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D398A-50CF-4B05-9A43-0C925563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93AC9-B731-4BDC-B2D0-C5EC0EE4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A2F8A-7DDC-42E9-B58D-EC16A106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1B8B1-F8BD-4CA8-9E54-E788466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713D0-539F-44B4-975C-86FB800A7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32C4A-3162-4405-B07F-CEEC6940E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E01EF-80D7-422C-8982-2F9E574F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C8030-3C66-411A-B470-C7815425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CA671-30F3-4D40-8099-01F6BEE2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2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07AFE-BC65-4721-B6E5-FE2763F7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FD6F3-9E41-4F60-90E8-15DF2444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83F0E-F9C8-4B7B-A9C8-8A70A600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9DEC2-B54A-4ACE-8C85-EAB437D7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F57A6-85E3-4D9D-A36D-B2BA3022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8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C24E5-2615-43ED-B5FC-5C16134B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62067-1293-4808-9963-C7695E41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CC170-BBDA-42F8-9CF8-57409647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76ACE-1F78-4813-812B-359064E9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D84C3-727C-4938-8C73-F3E4FE65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9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8D4DA-C0CC-45EE-861A-8B0AFF0A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766EB-3D46-4EFB-AA94-55312AA3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16D6A-08D1-4433-B97A-1E4C9EE7C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6A420-752A-41F4-8175-4B787560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8BB11-7EAB-4ED9-B20A-B71E477A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398D7-6EE7-4E21-B86A-659A2A47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5C384-86AF-412B-8753-A4B8D27A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E5C26-565A-4684-80A6-64231A55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51D2C4-BB8E-4E76-8272-1A8BDBDD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06CC37-F6A6-413D-B2A0-DF1F29ACC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A5C15D-B43F-4668-813B-34FA84DF2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896D0B-6A63-4889-ACD4-0E36B677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E99F80-961F-4BFB-B3C2-3C90C6AE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82082D-FE66-473E-B77B-47964757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0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F6AD-FA5E-48DE-9BC0-05F36678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A8BA6D-9CAC-4B65-9CD2-C4DC2462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F2EA4-30AD-48C4-BB40-8C0F7FE6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A9F00F-782B-4A4D-8981-DE3CCFC7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0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329E90-CC12-40A2-98B1-E0EDD487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16113B-D90C-4EBC-8498-B785B1DA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3E74D-2449-44E0-86FB-B43BB487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7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10E65-49D5-4A76-8E82-022D738C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EF6F2-60E9-4617-B866-742A66A0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8F923-5838-4943-BBD4-D9DACCF73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5E33E-2C32-40FE-BAD9-F119BB5C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A3AFA-D30C-4F2F-A280-F1723B43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D8993-F236-4DEA-811E-DFE20D5E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C7DB6-9F92-4632-ABF3-F7B14DA4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BE4226-0161-449D-8242-8D85EDC84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01627-45AF-4A09-ADA1-2D18B4B4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BB6DD-37DC-4886-BD36-96A98DD0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D3D77-C120-4A8E-B584-6F03ABB4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812F9-93DA-4A14-8876-107A3BB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E2B54F-EB77-4DAB-B49C-22974D88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AD443-F21F-4CB1-8A83-ED69EF6F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991CB-D6FC-4716-ABC8-8D1B6DEB9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C0B7-0281-437B-A985-A84DDF668E3E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F33F4-0A69-4E57-B15A-0E58E52C3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A9CE1-E966-45C3-8D21-CC462D4B7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DD49-0CF1-4FF7-BF87-63C29A8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4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zhiliaoo" TargetMode="External"/><Relationship Id="rId2" Type="http://schemas.openxmlformats.org/officeDocument/2006/relationships/hyperlink" Target="https://twitter.com/xiaozhiliao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F7898-E866-44DC-9A5C-C5579F8F7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Probabilistic data structures in Go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5E51B2-481F-47CE-AB0F-911D69392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69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F67AD9-6A35-4B3F-B84A-E2F32662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40" y="1147762"/>
            <a:ext cx="6477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673E8-E226-4989-8560-0A122B9A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Bloom filters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5014B-7208-41A8-AB44-1D27A82B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</a:p>
          <a:p>
            <a:pPr lvl="1"/>
            <a:r>
              <a:rPr lang="en-US" altLang="zh-CN" dirty="0"/>
              <a:t>More efficient than hash table or bit array</a:t>
            </a:r>
          </a:p>
          <a:p>
            <a:pPr lvl="1"/>
            <a:r>
              <a:rPr lang="en-US" altLang="zh-CN" dirty="0"/>
              <a:t>Can determine trade-off between accuracy and space</a:t>
            </a:r>
          </a:p>
          <a:p>
            <a:endParaRPr lang="en-US" altLang="zh-CN" dirty="0"/>
          </a:p>
          <a:p>
            <a:r>
              <a:rPr lang="en-US" altLang="zh-CN" dirty="0"/>
              <a:t>Drawbacks</a:t>
            </a:r>
          </a:p>
          <a:p>
            <a:pPr lvl="1"/>
            <a:r>
              <a:rPr lang="en-US" altLang="zh-CN" dirty="0"/>
              <a:t>Does not support deletes</a:t>
            </a:r>
          </a:p>
          <a:p>
            <a:pPr lvl="1"/>
            <a:r>
              <a:rPr lang="en-US" altLang="zh-CN" dirty="0"/>
              <a:t>Requires a priori knowledge of the dataset for initializing bloom filter</a:t>
            </a:r>
          </a:p>
          <a:p>
            <a:pPr lvl="2"/>
            <a:r>
              <a:rPr lang="en-US" altLang="zh-CN" dirty="0"/>
              <a:t>Over-provisioned filter wastes space, under-provisioned filter increases error rate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94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BD663-6504-4761-8932-8E4D6C9C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Bloom filters variations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44B11-14CE-4294-899D-CD050262D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Rotating bloom filters – remember everything in the last hour</a:t>
            </a:r>
          </a:p>
          <a:p>
            <a:endParaRPr lang="en-US" altLang="zh-CN" dirty="0"/>
          </a:p>
          <a:p>
            <a:r>
              <a:rPr lang="en-US" altLang="zh-CN" dirty="0"/>
              <a:t>Stable bloom filters – continuously evict stale data</a:t>
            </a:r>
          </a:p>
          <a:p>
            <a:endParaRPr lang="en-US" altLang="zh-CN" dirty="0"/>
          </a:p>
          <a:p>
            <a:r>
              <a:rPr lang="en-US" altLang="zh-CN" dirty="0"/>
              <a:t>Cuckoo filter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6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17CE06F-0866-4E3D-9299-5FBA1DD7B3AA}"/>
              </a:ext>
            </a:extLst>
          </p:cNvPr>
          <p:cNvSpPr/>
          <p:nvPr/>
        </p:nvSpPr>
        <p:spPr>
          <a:xfrm>
            <a:off x="0" y="2357120"/>
            <a:ext cx="12192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</a:rPr>
              <a:t>DEMO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2F6C-1D1F-4242-BB57-BD772708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Count-Min Sketch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2328-31BF-4A59-855F-AF69F073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Count-Min Sketch is a probabilistic data structure that serves as a frequency table if events in a stream of data</a:t>
            </a:r>
          </a:p>
          <a:p>
            <a:endParaRPr lang="en-US" altLang="zh-CN" dirty="0"/>
          </a:p>
          <a:p>
            <a:r>
              <a:rPr lang="en-US" altLang="zh-CN" dirty="0"/>
              <a:t>Use hash functions to map events to frequencies , but unlike a </a:t>
            </a:r>
            <a:r>
              <a:rPr lang="en-US" altLang="zh-CN" dirty="0" err="1"/>
              <a:t>hashtable</a:t>
            </a:r>
            <a:r>
              <a:rPr lang="en-US" altLang="zh-CN" dirty="0"/>
              <a:t> use only sub-linear space, at the expense of over-counting some events due to collisions</a:t>
            </a:r>
          </a:p>
          <a:p>
            <a:endParaRPr lang="en-US" altLang="zh-CN" dirty="0"/>
          </a:p>
          <a:p>
            <a:r>
              <a:rPr lang="en-US" altLang="zh-CN" dirty="0"/>
              <a:t>Similar to bloom filter but instead of setting a bit increment a count</a:t>
            </a:r>
          </a:p>
        </p:txBody>
      </p:sp>
    </p:spTree>
    <p:extLst>
      <p:ext uri="{BB962C8B-B14F-4D97-AF65-F5344CB8AC3E}">
        <p14:creationId xmlns:p14="http://schemas.microsoft.com/office/powerpoint/2010/main" val="420384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91E289-CB2C-4CF0-8B68-1EC64F68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18" y="538481"/>
            <a:ext cx="9069142" cy="59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7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E9328-CFFE-4BEF-9F4A-41FCBF4C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Why minimum?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607F6-BD8D-4219-97D2-6BA3A9B0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do we take minimum counter value as the frequency of the element?</a:t>
            </a:r>
          </a:p>
          <a:p>
            <a:pPr lvl="1"/>
            <a:r>
              <a:rPr lang="en-US" altLang="zh-CN" dirty="0"/>
              <a:t>Possibility of collision between elements</a:t>
            </a:r>
          </a:p>
          <a:p>
            <a:pPr lvl="1"/>
            <a:r>
              <a:rPr lang="en-US" altLang="zh-CN" dirty="0"/>
              <a:t>Counter may be incremented by multiple elements</a:t>
            </a:r>
          </a:p>
          <a:p>
            <a:pPr lvl="1"/>
            <a:r>
              <a:rPr lang="en-US" altLang="zh-CN" dirty="0"/>
              <a:t>Greater the width(w) and height(d) more </a:t>
            </a:r>
            <a:r>
              <a:rPr lang="en-US" altLang="zh-CN" dirty="0" err="1"/>
              <a:t>space,less</a:t>
            </a:r>
            <a:r>
              <a:rPr lang="en-US" altLang="zh-CN" dirty="0"/>
              <a:t> </a:t>
            </a:r>
            <a:r>
              <a:rPr lang="en-US" altLang="zh-CN" dirty="0" err="1"/>
              <a:t>collision,high</a:t>
            </a:r>
            <a:r>
              <a:rPr lang="en-US" altLang="zh-CN" dirty="0"/>
              <a:t> 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70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33027-1B49-4B68-8BD9-DFD1272C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Count Min Sketch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76C9C-42C0-4EF5-AE5F-DCBDB7DD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</a:p>
          <a:p>
            <a:pPr lvl="1"/>
            <a:r>
              <a:rPr lang="en-US" altLang="zh-CN" dirty="0"/>
              <a:t>Sub-linear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</a:p>
          <a:p>
            <a:pPr lvl="1"/>
            <a:r>
              <a:rPr lang="en-US" altLang="zh-CN" dirty="0"/>
              <a:t>Useful for detecting “heavy hitter”</a:t>
            </a:r>
          </a:p>
          <a:p>
            <a:pPr lvl="1"/>
            <a:r>
              <a:rPr lang="en-US" altLang="zh-CN" dirty="0"/>
              <a:t>Easy to track top-k by add a min/max heap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Drawbacks</a:t>
            </a:r>
          </a:p>
          <a:p>
            <a:pPr lvl="1"/>
            <a:r>
              <a:rPr lang="en-US" altLang="zh-CN" dirty="0"/>
              <a:t>Biased </a:t>
            </a:r>
            <a:r>
              <a:rPr lang="en-US" altLang="zh-CN" dirty="0" err="1"/>
              <a:t>estimator:may</a:t>
            </a:r>
            <a:r>
              <a:rPr lang="en-US" altLang="zh-CN" dirty="0"/>
              <a:t> </a:t>
            </a:r>
            <a:r>
              <a:rPr lang="en-US" altLang="zh-CN" dirty="0" err="1"/>
              <a:t>overestimate,never</a:t>
            </a:r>
            <a:r>
              <a:rPr lang="en-US" altLang="zh-CN" dirty="0"/>
              <a:t> </a:t>
            </a:r>
            <a:r>
              <a:rPr lang="en-US" altLang="zh-CN" dirty="0" err="1"/>
              <a:t>undererestimates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19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FB4DEA-B697-4404-9BBE-6EDB32C2EB90}"/>
              </a:ext>
            </a:extLst>
          </p:cNvPr>
          <p:cNvSpPr/>
          <p:nvPr/>
        </p:nvSpPr>
        <p:spPr>
          <a:xfrm>
            <a:off x="0" y="2357120"/>
            <a:ext cx="12192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</a:rPr>
              <a:t>DEMO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1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9DD6-D06D-4695-BA44-E9A7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HyperLogLog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C7E46-D4B4-414D-8CC2-4A1CA8EF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used for approximately counting distinct elements</a:t>
            </a:r>
          </a:p>
          <a:p>
            <a:r>
              <a:rPr lang="en-US" altLang="zh-CN" dirty="0"/>
              <a:t>Counter per element explodes memory</a:t>
            </a:r>
          </a:p>
          <a:p>
            <a:r>
              <a:rPr lang="en-US" altLang="zh-CN" dirty="0"/>
              <a:t>Usually requires memory proportional to cardinality</a:t>
            </a:r>
          </a:p>
          <a:p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How many unique words are used in Wikipedia?</a:t>
            </a:r>
          </a:p>
          <a:p>
            <a:pPr lvl="1"/>
            <a:r>
              <a:rPr lang="en-US" altLang="zh-CN" dirty="0"/>
              <a:t>What is the cardinality of a column in database?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BEF5-2116-4AD2-AFFF-36F5A66E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Agenda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C13FC-3035-4F0D-B067-B72BBD3C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Probabilistic Data Structures</a:t>
            </a:r>
          </a:p>
          <a:p>
            <a:r>
              <a:rPr lang="en-US" altLang="zh-CN" dirty="0"/>
              <a:t>User Case</a:t>
            </a:r>
          </a:p>
          <a:p>
            <a:r>
              <a:rPr lang="en-US" altLang="zh-CN" dirty="0"/>
              <a:t>Bloom Filter</a:t>
            </a:r>
          </a:p>
          <a:p>
            <a:r>
              <a:rPr lang="en-US" altLang="zh-CN" dirty="0"/>
              <a:t>Count-Min Sketch</a:t>
            </a:r>
          </a:p>
          <a:p>
            <a:r>
              <a:rPr lang="en-US" altLang="zh-CN" dirty="0" err="1"/>
              <a:t>HyperLogLog</a:t>
            </a:r>
            <a:endParaRPr lang="en-US" altLang="zh-CN" dirty="0"/>
          </a:p>
          <a:p>
            <a:r>
              <a:rPr lang="en-US" altLang="zh-CN" dirty="0"/>
              <a:t>Example walkthrough</a:t>
            </a:r>
          </a:p>
          <a:p>
            <a:r>
              <a:rPr lang="en-US" altLang="zh-CN" dirty="0"/>
              <a:t>Takeaways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2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8B1C4-F3A9-4495-8BEC-4FED3DD8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How it works?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700BA-9011-4E19-AA34-972AFD7F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Hash element to an integer</a:t>
            </a:r>
          </a:p>
          <a:p>
            <a:r>
              <a:rPr lang="en-US" altLang="zh-CN" dirty="0"/>
              <a:t>Count number of leading 0’s in binary form of hash</a:t>
            </a:r>
          </a:p>
          <a:p>
            <a:r>
              <a:rPr lang="en-US" altLang="zh-CN" dirty="0"/>
              <a:t>Track highest number of leading 0’s as n</a:t>
            </a:r>
          </a:p>
          <a:p>
            <a:r>
              <a:rPr lang="en-US" altLang="zh-CN" dirty="0"/>
              <a:t>Cardinality ~= 2	^(n+1)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18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42414-F6AF-4DD7-935F-7366B322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HyperLogLog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5BB26-F8CE-46CD-9E61-BE7A6BF1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List=[“foo”,</a:t>
            </a:r>
            <a:r>
              <a:rPr lang="zh-CN" altLang="en-US" dirty="0"/>
              <a:t>“</a:t>
            </a:r>
            <a:r>
              <a:rPr lang="en-US" altLang="zh-CN" dirty="0"/>
              <a:t>bar</a:t>
            </a:r>
            <a:r>
              <a:rPr lang="zh-CN" altLang="en-US" dirty="0"/>
              <a:t>”</a:t>
            </a:r>
            <a:r>
              <a:rPr lang="en-US" altLang="zh-CN" dirty="0"/>
              <a:t>,”</a:t>
            </a:r>
            <a:r>
              <a:rPr lang="en-US" altLang="zh-CN" dirty="0" err="1"/>
              <a:t>baz</a:t>
            </a:r>
            <a:r>
              <a:rPr lang="en-US" altLang="zh-CN" dirty="0"/>
              <a:t>”,”</a:t>
            </a:r>
            <a:r>
              <a:rPr lang="en-US" altLang="zh-CN" dirty="0" err="1"/>
              <a:t>qux</a:t>
            </a:r>
            <a:r>
              <a:rPr lang="en-US" altLang="zh-CN" dirty="0"/>
              <a:t>”]</a:t>
            </a:r>
          </a:p>
          <a:p>
            <a:endParaRPr lang="en-US" altLang="zh-CN" dirty="0"/>
          </a:p>
          <a:p>
            <a:r>
              <a:rPr lang="en-US" altLang="zh-CN" dirty="0"/>
              <a:t>H(“foo”)=10100001</a:t>
            </a:r>
          </a:p>
          <a:p>
            <a:r>
              <a:rPr lang="en-US" altLang="zh-CN" dirty="0"/>
              <a:t>H(“bar”)=01110111</a:t>
            </a:r>
          </a:p>
          <a:p>
            <a:r>
              <a:rPr lang="en-US" altLang="zh-CN" dirty="0"/>
              <a:t>H(“</a:t>
            </a:r>
            <a:r>
              <a:rPr lang="en-US" altLang="zh-CN" dirty="0" err="1"/>
              <a:t>baz</a:t>
            </a:r>
            <a:r>
              <a:rPr lang="en-US" altLang="zh-CN" dirty="0"/>
              <a:t>”)=01110100</a:t>
            </a:r>
          </a:p>
          <a:p>
            <a:r>
              <a:rPr lang="en-US" altLang="zh-CN" dirty="0"/>
              <a:t>H(</a:t>
            </a:r>
            <a:r>
              <a:rPr lang="zh-CN" altLang="en-US" dirty="0"/>
              <a:t>“</a:t>
            </a:r>
            <a:r>
              <a:rPr lang="en-US" altLang="zh-CN" dirty="0" err="1"/>
              <a:t>qux</a:t>
            </a:r>
            <a:r>
              <a:rPr lang="zh-CN" altLang="en-US" dirty="0"/>
              <a:t>”</a:t>
            </a:r>
            <a:r>
              <a:rPr lang="en-US" altLang="zh-CN" dirty="0"/>
              <a:t>)=10100011</a:t>
            </a:r>
          </a:p>
          <a:p>
            <a:r>
              <a:rPr lang="en-US" altLang="zh-CN" dirty="0"/>
              <a:t>n=1</a:t>
            </a:r>
          </a:p>
          <a:p>
            <a:r>
              <a:rPr lang="en-US" altLang="zh-CN" dirty="0"/>
              <a:t>|stream|~=2(n+1)=4</a:t>
            </a:r>
          </a:p>
        </p:txBody>
      </p:sp>
    </p:spTree>
    <p:extLst>
      <p:ext uri="{BB962C8B-B14F-4D97-AF65-F5344CB8AC3E}">
        <p14:creationId xmlns:p14="http://schemas.microsoft.com/office/powerpoint/2010/main" val="342427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BB4E11-F4D8-43BE-B189-42D1A37068BB}"/>
              </a:ext>
            </a:extLst>
          </p:cNvPr>
          <p:cNvSpPr/>
          <p:nvPr/>
        </p:nvSpPr>
        <p:spPr>
          <a:xfrm>
            <a:off x="0" y="2357120"/>
            <a:ext cx="12192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</a:rPr>
              <a:t>DEMO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D31254-2B1C-48C3-B69F-56443FAF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10" y="129247"/>
            <a:ext cx="8989879" cy="65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0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BDE31-7B26-4B32-9045-8E71DCFA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Thank you!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A9D73-024C-4E25-B3BC-B492CF0A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https://twitter.com/xiaozhiliaoo</a:t>
            </a:r>
            <a:endParaRPr lang="en-US" altLang="zh-CN" dirty="0"/>
          </a:p>
          <a:p>
            <a:r>
              <a:rPr lang="en-US" altLang="zh-CN" dirty="0" err="1"/>
              <a:t>xiaozhiliaoo@gmail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https://github.com/xiaozhiliaoo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9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436B-8675-4AC1-B84E-84C4632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Introduction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699E0-A1A7-487C-ABB9-6BCC11C2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Probabilistic(</a:t>
            </a:r>
            <a:r>
              <a:rPr lang="en-US" altLang="zh-CN" dirty="0" err="1"/>
              <a:t>Skeching</a:t>
            </a:r>
            <a:r>
              <a:rPr lang="en-US" altLang="zh-CN" dirty="0"/>
              <a:t>) data structure stores a summary of the dataset as opposed to store the data entirely (prohibitively expensive in terms of memory usage)</a:t>
            </a:r>
          </a:p>
          <a:p>
            <a:endParaRPr lang="en-US" altLang="zh-CN" dirty="0"/>
          </a:p>
          <a:p>
            <a:r>
              <a:rPr lang="en-US" altLang="zh-CN" dirty="0"/>
              <a:t>Probabilistic data structure are approximate – trade accuracy for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06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039C9-3FD2-46A8-A1EC-6E3497DA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Use cases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7D085-14EA-4688-88A9-3B263F4E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Membership check – To check whether an element exists  or not before performing an expensive operation(typically IO intensive)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Frequency check – To find the frequency of element in an infinite stream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Distinct count – To count how many unique elements are present in a stream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4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D2E17-06F9-4578-B70C-B25509E8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06CA0-FDFA-49DA-8AFD-ED4B9974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Cache Optimization (can prevent “one hit wonders”)</a:t>
            </a:r>
          </a:p>
          <a:p>
            <a:r>
              <a:rPr lang="en-US" altLang="zh-CN" dirty="0"/>
              <a:t>URL </a:t>
            </a:r>
            <a:r>
              <a:rPr lang="en-US" altLang="zh-CN" dirty="0" err="1"/>
              <a:t>shorteners</a:t>
            </a:r>
            <a:endParaRPr lang="en-US" altLang="zh-CN" dirty="0"/>
          </a:p>
          <a:p>
            <a:r>
              <a:rPr lang="en-US" altLang="zh-CN" dirty="0"/>
              <a:t>Web Browsers</a:t>
            </a:r>
          </a:p>
          <a:p>
            <a:r>
              <a:rPr lang="en-US" altLang="zh-CN" dirty="0"/>
              <a:t>To reduce the DB lookups(Disk IO) in </a:t>
            </a:r>
            <a:r>
              <a:rPr lang="en-US" altLang="zh-CN" dirty="0" err="1"/>
              <a:t>Postgress,BigTable,Apache</a:t>
            </a:r>
            <a:r>
              <a:rPr lang="en-US" altLang="zh-CN" dirty="0"/>
              <a:t> </a:t>
            </a:r>
            <a:r>
              <a:rPr lang="en-US" altLang="zh-CN" dirty="0" err="1"/>
              <a:t>Hbase,Apache</a:t>
            </a:r>
            <a:r>
              <a:rPr lang="en-US" altLang="zh-CN" dirty="0"/>
              <a:t> Cassandra</a:t>
            </a:r>
          </a:p>
          <a:p>
            <a:r>
              <a:rPr lang="en-US" altLang="zh-CN" dirty="0"/>
              <a:t>Type Ahead Search</a:t>
            </a:r>
          </a:p>
          <a:p>
            <a:r>
              <a:rPr lang="en-US" altLang="zh-CN" dirty="0"/>
              <a:t>Filtering </a:t>
            </a:r>
            <a:r>
              <a:rPr lang="en-US" altLang="zh-CN" dirty="0" err="1"/>
              <a:t>Feedss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95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831D1-562E-47CE-A861-BE2D4123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Blooming Filter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33AF2-A899-4006-8C43-D149EBA9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highly space-efficient probabilistic data structure that is used to check whether an element is a member of a set</a:t>
            </a:r>
          </a:p>
          <a:p>
            <a:r>
              <a:rPr lang="en-US" altLang="zh-CN" dirty="0"/>
              <a:t>False positive matches are possible, but false negatives are not</a:t>
            </a:r>
          </a:p>
          <a:p>
            <a:pPr lvl="1"/>
            <a:r>
              <a:rPr lang="en-US" altLang="zh-CN" dirty="0"/>
              <a:t>False </a:t>
            </a:r>
            <a:r>
              <a:rPr lang="en-US" altLang="zh-CN" dirty="0" err="1"/>
              <a:t>positive:element</a:t>
            </a:r>
            <a:r>
              <a:rPr lang="en-US" altLang="zh-CN" dirty="0"/>
              <a:t> does not exist but bloom filter says it does</a:t>
            </a:r>
          </a:p>
          <a:p>
            <a:pPr lvl="1"/>
            <a:r>
              <a:rPr lang="en-US" altLang="zh-CN" dirty="0"/>
              <a:t>False </a:t>
            </a:r>
            <a:r>
              <a:rPr lang="en-US" altLang="zh-CN" dirty="0" err="1"/>
              <a:t>pegative:element</a:t>
            </a:r>
            <a:r>
              <a:rPr lang="en-US" altLang="zh-CN" dirty="0"/>
              <a:t> does exist but bloom filter says it does not</a:t>
            </a:r>
          </a:p>
          <a:p>
            <a:r>
              <a:rPr lang="en-US" altLang="zh-CN" dirty="0" err="1"/>
              <a:t>BloomFilter.test</a:t>
            </a:r>
            <a:r>
              <a:rPr lang="en-US" altLang="zh-CN" dirty="0"/>
              <a:t>(element) -&gt; “possibly in set” or “definitely not in set”</a:t>
            </a:r>
          </a:p>
        </p:txBody>
      </p:sp>
    </p:spTree>
    <p:extLst>
      <p:ext uri="{BB962C8B-B14F-4D97-AF65-F5344CB8AC3E}">
        <p14:creationId xmlns:p14="http://schemas.microsoft.com/office/powerpoint/2010/main" val="12574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CAAD9-7A15-472B-82F0-8FD14DF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What can bloom filter answer?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77726-EBA5-4342-A649-93C6EAFB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Questions likes:</a:t>
            </a:r>
          </a:p>
          <a:p>
            <a:pPr lvl="1"/>
            <a:r>
              <a:rPr lang="en-US" altLang="zh-CN" dirty="0"/>
              <a:t>Is this URL malicious?</a:t>
            </a:r>
          </a:p>
          <a:p>
            <a:pPr lvl="1"/>
            <a:r>
              <a:rPr lang="en-US" altLang="zh-CN" dirty="0"/>
              <a:t>Is this IP address blacklisted?</a:t>
            </a:r>
          </a:p>
          <a:p>
            <a:pPr lvl="1"/>
            <a:r>
              <a:rPr lang="en-US" altLang="zh-CN" dirty="0"/>
              <a:t>Does this zone ID exist in the database?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80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D0878-9FA6-41C3-9B22-F4AA1448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How it work?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957E4-7203-496E-B494-7B6467C1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Support 2 </a:t>
            </a:r>
            <a:r>
              <a:rPr lang="en-US" altLang="zh-CN" dirty="0" err="1"/>
              <a:t>operations:add</a:t>
            </a:r>
            <a:r>
              <a:rPr lang="en-US" altLang="zh-CN" dirty="0"/>
              <a:t>, lookup</a:t>
            </a:r>
          </a:p>
          <a:p>
            <a:r>
              <a:rPr lang="en-US" altLang="zh-CN" dirty="0"/>
              <a:t>Allocate bit array of length m</a:t>
            </a:r>
          </a:p>
          <a:p>
            <a:r>
              <a:rPr lang="en-US" altLang="zh-CN" dirty="0"/>
              <a:t>K hash function</a:t>
            </a:r>
          </a:p>
          <a:p>
            <a:r>
              <a:rPr lang="en-US" altLang="zh-CN" dirty="0"/>
              <a:t>Configure m and k for desired false-positive 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40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33AE3F42-2DD9-436A-9807-9515DF86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27" y="429994"/>
            <a:ext cx="8515033" cy="59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9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669</Words>
  <Application>Microsoft Office PowerPoint</Application>
  <PresentationFormat>宽屏</PresentationFormat>
  <Paragraphs>110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Probabilistic data structures in Go</vt:lpstr>
      <vt:lpstr>Agenda</vt:lpstr>
      <vt:lpstr>Introduction</vt:lpstr>
      <vt:lpstr>Use cases</vt:lpstr>
      <vt:lpstr>Use cases</vt:lpstr>
      <vt:lpstr>Blooming Filter </vt:lpstr>
      <vt:lpstr>What can bloom filter answer?</vt:lpstr>
      <vt:lpstr>How it work?</vt:lpstr>
      <vt:lpstr>PowerPoint 演示文稿</vt:lpstr>
      <vt:lpstr>PowerPoint 演示文稿</vt:lpstr>
      <vt:lpstr>Bloom filters</vt:lpstr>
      <vt:lpstr>Bloom filters variations</vt:lpstr>
      <vt:lpstr>PowerPoint 演示文稿</vt:lpstr>
      <vt:lpstr>Count-Min Sketch</vt:lpstr>
      <vt:lpstr>PowerPoint 演示文稿</vt:lpstr>
      <vt:lpstr>Why minimum?</vt:lpstr>
      <vt:lpstr>Count Min Sketch</vt:lpstr>
      <vt:lpstr>PowerPoint 演示文稿</vt:lpstr>
      <vt:lpstr>HyperLogLog</vt:lpstr>
      <vt:lpstr>How it works?</vt:lpstr>
      <vt:lpstr>HyperLogLog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data structures in Go</dc:title>
  <dc:creator>力 李</dc:creator>
  <cp:lastModifiedBy>力 李</cp:lastModifiedBy>
  <cp:revision>46</cp:revision>
  <dcterms:created xsi:type="dcterms:W3CDTF">2020-04-05T14:27:24Z</dcterms:created>
  <dcterms:modified xsi:type="dcterms:W3CDTF">2020-04-05T16:11:21Z</dcterms:modified>
</cp:coreProperties>
</file>