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Cassandra</a:t>
            </a:r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Cassandra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Apache Cassandra is an open source, distributed, </a:t>
            </a:r>
            <a:r>
              <a:rPr lang="zh-CN" altLang="en-US" b="1">
                <a:solidFill>
                  <a:srgbClr val="FF0000"/>
                </a:solidFill>
              </a:rPr>
              <a:t>decentralized</a:t>
            </a:r>
            <a:r>
              <a:rPr lang="zh-CN" altLang="en-US"/>
              <a:t>, elastically scalable,highly available, fault-tolerant,</a:t>
            </a:r>
            <a:r>
              <a:rPr lang="zh-CN" altLang="en-US" b="1">
                <a:solidFill>
                  <a:srgbClr val="FF0000"/>
                </a:solidFill>
              </a:rPr>
              <a:t> tuneably consistent</a:t>
            </a:r>
            <a:r>
              <a:rPr lang="zh-CN" altLang="en-US"/>
              <a:t>, </a:t>
            </a:r>
            <a:r>
              <a:rPr lang="zh-CN" altLang="en-US" b="1">
                <a:solidFill>
                  <a:srgbClr val="FF0000"/>
                </a:solidFill>
              </a:rPr>
              <a:t>row-oriented</a:t>
            </a:r>
            <a:r>
              <a:rPr lang="zh-CN" altLang="en-US"/>
              <a:t> database that bases</a:t>
            </a:r>
            <a:r>
              <a:rPr lang="en-US" altLang="zh-CN"/>
              <a:t> </a:t>
            </a:r>
            <a:r>
              <a:rPr lang="zh-CN" altLang="en-US"/>
              <a:t>its distribution design on Amazon</a:t>
            </a:r>
            <a:r>
              <a:rPr lang="en-US" altLang="zh-CN"/>
              <a:t>’</a:t>
            </a:r>
            <a:r>
              <a:rPr lang="zh-CN" altLang="en-US"/>
              <a:t>s </a:t>
            </a:r>
            <a:r>
              <a:rPr lang="zh-CN" altLang="en-US" b="1">
                <a:solidFill>
                  <a:srgbClr val="FF0000"/>
                </a:solidFill>
              </a:rPr>
              <a:t>Dynamo </a:t>
            </a:r>
            <a:r>
              <a:rPr lang="zh-CN" altLang="en-US"/>
              <a:t>and its data model on Google</a:t>
            </a:r>
            <a:r>
              <a:rPr lang="en-US" altLang="zh-CN"/>
              <a:t>’</a:t>
            </a:r>
            <a:r>
              <a:rPr lang="zh-CN" altLang="en-US"/>
              <a:t>s </a:t>
            </a:r>
            <a:r>
              <a:rPr lang="zh-CN" altLang="en-US" b="1">
                <a:solidFill>
                  <a:srgbClr val="FF0000"/>
                </a:solidFill>
              </a:rPr>
              <a:t>Bigtable</a:t>
            </a:r>
            <a:r>
              <a:rPr lang="zh-CN" altLang="en-US"/>
              <a:t>.</a:t>
            </a:r>
            <a:r>
              <a:rPr lang="en-US" altLang="zh-CN"/>
              <a:t> </a:t>
            </a:r>
            <a:r>
              <a:rPr lang="zh-CN" altLang="en-US"/>
              <a:t>Created at Facebook, it is now used at some of the most popular sites on the Web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Apache Cassandra is an open source NoSQL </a:t>
            </a:r>
            <a:r>
              <a:rPr lang="en-US" altLang="zh-CN" b="1">
                <a:solidFill>
                  <a:srgbClr val="FF0000"/>
                </a:solidFill>
              </a:rPr>
              <a:t>distributed database</a:t>
            </a:r>
            <a:r>
              <a:rPr lang="en-US" altLang="zh-CN"/>
              <a:t> trusted by thousands of companies for scalability and high availability without compromising performance. </a:t>
            </a:r>
            <a:r>
              <a:rPr lang="en-US" altLang="zh-CN" b="1">
                <a:solidFill>
                  <a:srgbClr val="FF0000"/>
                </a:solidFill>
              </a:rPr>
              <a:t>Linear scalability</a:t>
            </a:r>
            <a:r>
              <a:rPr lang="en-US" altLang="zh-CN"/>
              <a:t> and proven fault-tolerance on </a:t>
            </a:r>
            <a:r>
              <a:rPr lang="en-US" altLang="zh-CN" b="1">
                <a:solidFill>
                  <a:srgbClr val="FF0000"/>
                </a:solidFill>
              </a:rPr>
              <a:t>commodity hardware</a:t>
            </a:r>
            <a:r>
              <a:rPr lang="en-US" altLang="zh-CN"/>
              <a:t> or cloud infrastructure make it the perfect platform for </a:t>
            </a:r>
            <a:r>
              <a:rPr lang="en-US" altLang="zh-CN" b="1">
                <a:solidFill>
                  <a:srgbClr val="FF0000"/>
                </a:solidFill>
              </a:rPr>
              <a:t>mission-critica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/>
              <a:t> data.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atastax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DataStax is the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real-time data</a:t>
            </a:r>
            <a:r>
              <a:rPr lang="zh-CN" altLang="en-US">
                <a:sym typeface="+mn-ea"/>
              </a:rPr>
              <a:t> company. We help enterprises mobilize real-time data and quickly build the smart, high-scale applications required to become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data-driven</a:t>
            </a:r>
            <a:r>
              <a:rPr lang="zh-CN" altLang="en-US">
                <a:sym typeface="+mn-ea"/>
              </a:rPr>
              <a:t> businesses. The DataStax Astra cloud service uniquely delivers the power of Apache Cassandra®—the world’s most scalable database—with the advanced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Apache Pulsar</a:t>
            </a:r>
            <a:r>
              <a:rPr lang="zh-CN" altLang="en-US">
                <a:sym typeface="+mn-ea"/>
              </a:rPr>
              <a:t>™ streaming technology in a unified stack, available on any cloud.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Apache Cassandra</a:t>
            </a:r>
            <a:r>
              <a:rPr lang="en-US" altLang="zh-CN"/>
              <a:t> World Party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https://www.youtube.com/watch?v=_kkx8f96j0M</a:t>
            </a:r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4:30</a:t>
            </a:r>
            <a:r>
              <a:rPr lang="zh-CN" altLang="en-US"/>
              <a:t>开始）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如何认识存储</a:t>
            </a:r>
            <a:r>
              <a:rPr lang="en-US" altLang="zh-CN"/>
              <a:t>/</a:t>
            </a:r>
            <a:r>
              <a:rPr lang="zh-CN" altLang="en-US"/>
              <a:t>分布式系统？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Cassandra=Bigtable(</a:t>
            </a:r>
            <a:r>
              <a:rPr lang="zh-CN" altLang="en-US"/>
              <a:t>存储</a:t>
            </a:r>
            <a:r>
              <a:rPr lang="en-US" altLang="zh-CN"/>
              <a:t>)+Dynamo(</a:t>
            </a:r>
            <a:r>
              <a:rPr lang="zh-CN" altLang="en-US"/>
              <a:t>分布式特性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架构</a:t>
            </a:r>
            <a:endParaRPr lang="zh-CN" altLang="en-US"/>
          </a:p>
          <a:p>
            <a:pPr lvl="1"/>
            <a:r>
              <a:rPr lang="zh-CN" altLang="en-US"/>
              <a:t>内部实现，外部交互，系统属性</a:t>
            </a:r>
            <a:endParaRPr lang="zh-CN" altLang="en-US"/>
          </a:p>
          <a:p>
            <a:pPr lvl="1"/>
            <a:r>
              <a:rPr lang="zh-CN" altLang="en-US"/>
              <a:t>单机特性</a:t>
            </a:r>
            <a:endParaRPr lang="zh-CN" altLang="en-US"/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数据模型</a:t>
            </a:r>
            <a:r>
              <a:rPr lang="zh-CN" altLang="en-US"/>
              <a:t>，存储模型，读写性能</a:t>
            </a:r>
            <a:endParaRPr lang="zh-CN" altLang="en-US"/>
          </a:p>
          <a:p>
            <a:pPr lvl="1"/>
            <a:r>
              <a:rPr lang="zh-CN" altLang="en-US"/>
              <a:t>分布式特性</a:t>
            </a:r>
            <a:endParaRPr lang="zh-CN" altLang="en-US"/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用户视角：读写路径</a:t>
            </a:r>
            <a:endParaRPr lang="zh-CN" altLang="en-US"/>
          </a:p>
          <a:p>
            <a:pPr lvl="2"/>
            <a:r>
              <a:rPr lang="zh-CN" altLang="en-US"/>
              <a:t>系统视角：复制和一致性，容错，分区，共识</a:t>
            </a:r>
            <a:endParaRPr lang="zh-CN" altLang="en-US"/>
          </a:p>
          <a:p>
            <a:pPr lvl="0"/>
            <a:r>
              <a:rPr lang="zh-CN" altLang="en-US"/>
              <a:t>其他模型：https://xiaozhiliaoo.github.io/reading-note/tech-quotes/chapter8.html</a:t>
            </a:r>
            <a:r>
              <a:rPr lang="en-US" altLang="zh-CN"/>
              <a:t>   820</a:t>
            </a:r>
            <a:r>
              <a:rPr lang="zh-CN" altLang="en-US"/>
              <a:t>条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/>
              <a:t>数据建模</a:t>
            </a:r>
            <a:r>
              <a:rPr lang="en-US" altLang="zh-CN"/>
              <a:t>(5</a:t>
            </a:r>
            <a:r>
              <a:rPr lang="en-US" altLang="zh-CN" sz="2800">
                <a:sym typeface="+mn-ea"/>
              </a:rPr>
              <a:t>0%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客户端(</a:t>
            </a:r>
            <a:r>
              <a:rPr lang="zh-CN" altLang="en-US" sz="2400">
                <a:sym typeface="+mn-ea"/>
              </a:rPr>
              <a:t>20%</a:t>
            </a:r>
            <a:r>
              <a:rPr lang="zh-CN" altLang="en-US" sz="2400">
                <a:sym typeface="+mn-ea"/>
              </a:rPr>
              <a:t>)</a:t>
            </a:r>
            <a:endParaRPr lang="zh-CN" altLang="en-US" sz="2400"/>
          </a:p>
          <a:p>
            <a:r>
              <a:rPr lang="zh-CN" altLang="en-US" sz="2400"/>
              <a:t>系统架构(2</a:t>
            </a:r>
            <a:r>
              <a:rPr lang="zh-CN" altLang="en-US" sz="2400">
                <a:sym typeface="+mn-ea"/>
              </a:rPr>
              <a:t>0%</a:t>
            </a:r>
            <a:r>
              <a:rPr lang="zh-CN" altLang="en-US" sz="2400"/>
              <a:t>)</a:t>
            </a:r>
            <a:endParaRPr lang="zh-CN" altLang="en-US" sz="2400"/>
          </a:p>
          <a:p>
            <a:r>
              <a:rPr lang="zh-CN" altLang="en-US" sz="2400"/>
              <a:t>分布式系统泛型(</a:t>
            </a:r>
            <a:r>
              <a:rPr lang="zh-CN" altLang="en-US" sz="2400">
                <a:sym typeface="+mn-ea"/>
              </a:rPr>
              <a:t>10%</a:t>
            </a:r>
            <a:r>
              <a:rPr lang="zh-CN" altLang="en-US" sz="2400"/>
              <a:t>)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理论：范式和反范式，数仓</a:t>
            </a:r>
            <a:endParaRPr lang="zh-CN" altLang="en-US"/>
          </a:p>
          <a:p>
            <a:r>
              <a:rPr lang="zh-CN" altLang="en-US">
                <a:sym typeface="+mn-ea"/>
              </a:rPr>
              <a:t>工具：网状，关系型，</a:t>
            </a:r>
            <a:r>
              <a:rPr lang="en-US" altLang="zh-CN">
                <a:sym typeface="+mn-ea"/>
              </a:rPr>
              <a:t>NoSQL(KV,</a:t>
            </a:r>
            <a:r>
              <a:rPr lang="zh-CN" altLang="en-US">
                <a:sym typeface="+mn-ea"/>
              </a:rPr>
              <a:t>文档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宽列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图形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，搜索，列式</a:t>
            </a:r>
            <a:endParaRPr lang="zh-CN" altLang="en-US"/>
          </a:p>
          <a:p>
            <a:r>
              <a:rPr lang="zh-CN" altLang="en-US"/>
              <a:t>案例：酒店建模，用户作答记录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模型影响数据存储以及查询。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common-cassandra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存储层的封装非常成熟，模式非常固定，机制却因人而异</a:t>
            </a:r>
            <a:endParaRPr lang="zh-CN" altLang="en-US"/>
          </a:p>
          <a:p>
            <a:pPr lvl="1"/>
            <a:r>
              <a:rPr lang="zh-CN" altLang="en-US"/>
              <a:t>同步，异步，反应式</a:t>
            </a:r>
            <a:endParaRPr lang="zh-CN" altLang="en-US"/>
          </a:p>
          <a:p>
            <a:pPr lvl="1"/>
            <a:r>
              <a:rPr lang="zh-CN" altLang="en-US"/>
              <a:t>技术演进</a:t>
            </a:r>
            <a:endParaRPr lang="zh-CN" altLang="en-US"/>
          </a:p>
          <a:p>
            <a:pPr lvl="2"/>
            <a:r>
              <a:rPr lang="en-US" altLang="zh-CN"/>
              <a:t>JDBC-&gt;DBUtils-&gt;Spring JDBC</a:t>
            </a:r>
            <a:r>
              <a:rPr lang="zh-CN" altLang="en-US"/>
              <a:t>（</a:t>
            </a:r>
            <a:r>
              <a:rPr lang="en-US" altLang="zh-CN"/>
              <a:t>JDBCTemplate</a:t>
            </a:r>
            <a:r>
              <a:rPr lang="zh-CN" altLang="en-US"/>
              <a:t>，</a:t>
            </a:r>
            <a:r>
              <a:rPr lang="en-US" altLang="zh-CN"/>
              <a:t>RDBMSOperation</a:t>
            </a:r>
            <a:r>
              <a:rPr lang="zh-CN" altLang="en-US"/>
              <a:t>）</a:t>
            </a:r>
            <a:r>
              <a:rPr lang="en-US" altLang="zh-CN"/>
              <a:t> -&gt; Spring ORM-&gt;Spring data.</a:t>
            </a:r>
            <a:endParaRPr lang="en-US" altLang="zh-CN"/>
          </a:p>
          <a:p>
            <a:pPr lvl="2"/>
            <a:r>
              <a:rPr lang="en-US" altLang="zh-CN"/>
              <a:t>MyBatis-&gt;MyBatis-Spring-&gt;MyBatis-Spring-starter.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研究基本问题：读写路径是什么？</a:t>
            </a:r>
            <a:endParaRPr lang="zh-CN" altLang="en-US"/>
          </a:p>
          <a:p>
            <a:pPr lvl="1"/>
            <a:r>
              <a:rPr lang="zh-CN" altLang="en-US" sz="2000"/>
              <a:t>数据中心和机架</a:t>
            </a:r>
            <a:endParaRPr lang="zh-CN" altLang="en-US" sz="2000"/>
          </a:p>
          <a:p>
            <a:pPr lvl="1"/>
            <a:r>
              <a:rPr lang="en-US" altLang="zh-CN" sz="2000"/>
              <a:t>Gossip</a:t>
            </a:r>
            <a:r>
              <a:rPr lang="zh-CN" altLang="en-US" sz="2000"/>
              <a:t>和故障检测</a:t>
            </a:r>
            <a:endParaRPr lang="zh-CN" altLang="en-US" sz="2000"/>
          </a:p>
          <a:p>
            <a:pPr lvl="1"/>
            <a:r>
              <a:rPr lang="en-US" altLang="zh-CN" sz="2000"/>
              <a:t>snitch</a:t>
            </a:r>
            <a:r>
              <a:rPr lang="zh-CN" altLang="en-US" sz="2000"/>
              <a:t>感应策略</a:t>
            </a:r>
            <a:endParaRPr lang="zh-CN" altLang="en-US" sz="2000"/>
          </a:p>
          <a:p>
            <a:pPr lvl="1"/>
            <a:r>
              <a:rPr lang="zh-CN" altLang="en-US" sz="2000"/>
              <a:t>环和令牌</a:t>
            </a:r>
            <a:endParaRPr lang="zh-CN" altLang="en-US" sz="2000"/>
          </a:p>
          <a:p>
            <a:pPr lvl="1"/>
            <a:r>
              <a:rPr lang="zh-CN" altLang="en-US" sz="2000"/>
              <a:t>虚拟节点</a:t>
            </a:r>
            <a:endParaRPr lang="zh-CN" altLang="en-US" sz="2000"/>
          </a:p>
          <a:p>
            <a:pPr lvl="1"/>
            <a:r>
              <a:rPr lang="zh-CN" altLang="en-US" sz="2000"/>
              <a:t>分区器</a:t>
            </a:r>
            <a:endParaRPr lang="zh-CN" altLang="en-US" sz="2000"/>
          </a:p>
          <a:p>
            <a:pPr lvl="1"/>
            <a:r>
              <a:rPr lang="zh-CN" altLang="en-US" sz="2000"/>
              <a:t>复制策略</a:t>
            </a:r>
            <a:endParaRPr lang="zh-CN" altLang="en-US" sz="2000"/>
          </a:p>
          <a:p>
            <a:pPr lvl="1"/>
            <a:r>
              <a:rPr lang="zh-CN" altLang="en-US" sz="2000"/>
              <a:t>一致性级别</a:t>
            </a:r>
            <a:endParaRPr lang="zh-CN" altLang="en-US" sz="2000"/>
          </a:p>
          <a:p>
            <a:pPr lvl="1"/>
            <a:r>
              <a:rPr lang="zh-CN" altLang="en-US" sz="2000"/>
              <a:t>查询和协调器节点</a:t>
            </a:r>
            <a:endParaRPr lang="zh-CN" altLang="en-US" sz="2000"/>
          </a:p>
          <a:p>
            <a:pPr lvl="1"/>
            <a:r>
              <a:rPr lang="en-US" altLang="zh-CN" sz="2000"/>
              <a:t>Memmory table</a:t>
            </a:r>
            <a:r>
              <a:rPr lang="zh-CN" altLang="en-US" sz="2000"/>
              <a:t>，</a:t>
            </a:r>
            <a:r>
              <a:rPr lang="en-US" altLang="zh-CN" sz="2000"/>
              <a:t>SSTable</a:t>
            </a:r>
            <a:r>
              <a:rPr lang="zh-CN" altLang="en-US" sz="2000"/>
              <a:t>，</a:t>
            </a:r>
            <a:r>
              <a:rPr lang="en-US" altLang="zh-CN" sz="2000"/>
              <a:t>Commit Log</a:t>
            </a:r>
            <a:r>
              <a:rPr lang="zh-CN" altLang="en-US" sz="2000"/>
              <a:t>，布隆过滤器，墓碑，合并</a:t>
            </a:r>
            <a:endParaRPr lang="zh-CN" altLang="en-US" sz="2000"/>
          </a:p>
          <a:p>
            <a:pPr lvl="1"/>
            <a:r>
              <a:rPr lang="en-US" altLang="zh-CN" sz="2000"/>
              <a:t>hint handoff</a:t>
            </a:r>
            <a:r>
              <a:rPr lang="zh-CN" altLang="en-US" sz="2000"/>
              <a:t>，</a:t>
            </a:r>
            <a:r>
              <a:rPr lang="en-US" altLang="zh-CN" sz="2000"/>
              <a:t>anti-entory</a:t>
            </a:r>
            <a:r>
              <a:rPr lang="zh-CN" altLang="en-US" sz="2000"/>
              <a:t>，</a:t>
            </a:r>
            <a:r>
              <a:rPr lang="en-US" altLang="zh-CN" sz="2000"/>
              <a:t>repair</a:t>
            </a:r>
            <a:r>
              <a:rPr lang="zh-CN" altLang="en-US" sz="2000"/>
              <a:t>，</a:t>
            </a:r>
            <a:r>
              <a:rPr lang="en-US" altLang="zh-CN" sz="2000"/>
              <a:t>merkle tree</a:t>
            </a:r>
            <a:endParaRPr lang="en-US" altLang="zh-CN" sz="2000"/>
          </a:p>
          <a:p>
            <a:pPr lvl="1"/>
            <a:r>
              <a:rPr lang="zh-CN" altLang="en-US" sz="2000"/>
              <a:t>轻量级事务和</a:t>
            </a:r>
            <a:r>
              <a:rPr lang="en-US" altLang="zh-CN" sz="2000"/>
              <a:t>Paxos</a:t>
            </a:r>
            <a:endParaRPr lang="en-US" altLang="zh-CN" sz="2000"/>
          </a:p>
          <a:p>
            <a:pPr lvl="1"/>
            <a:r>
              <a:rPr lang="en-US" altLang="zh-CN" sz="2000"/>
              <a:t>SEDA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cwMmI1NjQ5MmNhYmI3NmFmMzZiOTYzZTRlNGE5N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Cassandra实践</vt:lpstr>
      <vt:lpstr>什么是Cassandra？</vt:lpstr>
      <vt:lpstr>Datastax</vt:lpstr>
      <vt:lpstr>先看一段视频</vt:lpstr>
      <vt:lpstr>如何认识存储/分布式系统？</vt:lpstr>
      <vt:lpstr>内容大纲</vt:lpstr>
      <vt:lpstr>数据建模</vt:lpstr>
      <vt:lpstr>客户端</vt:lpstr>
      <vt:lpstr>系统架构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84</cp:revision>
  <dcterms:created xsi:type="dcterms:W3CDTF">2022-07-10T16:36:00Z</dcterms:created>
  <dcterms:modified xsi:type="dcterms:W3CDTF">2022-07-21T03:37:11Z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F6486DE6D94C4E05B5C895E020BB86AD</vt:lpwstr>
  </property>
  <property fmtid="{D5CDD505-2E9C-101B-9397-08002B2CF9AE}" pid="3" name="KSOProductBuildVer">
    <vt:lpwstr>2052-11.1.0.11875</vt:lpwstr>
  </property>
</Properties>
</file>