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34" r:id="rId4"/>
    <p:sldId id="268" r:id="rId5"/>
    <p:sldId id="257" r:id="rId6"/>
    <p:sldId id="284" r:id="rId7"/>
    <p:sldId id="264" r:id="rId8"/>
    <p:sldId id="263" r:id="rId9"/>
    <p:sldId id="265" r:id="rId10"/>
    <p:sldId id="295" r:id="rId11"/>
    <p:sldId id="275" r:id="rId13"/>
    <p:sldId id="279" r:id="rId14"/>
    <p:sldId id="294" r:id="rId15"/>
    <p:sldId id="316" r:id="rId16"/>
    <p:sldId id="325" r:id="rId17"/>
    <p:sldId id="308" r:id="rId18"/>
    <p:sldId id="283" r:id="rId19"/>
    <p:sldId id="276" r:id="rId20"/>
    <p:sldId id="303" r:id="rId21"/>
    <p:sldId id="304" r:id="rId22"/>
    <p:sldId id="305" r:id="rId23"/>
    <p:sldId id="267" r:id="rId24"/>
    <p:sldId id="26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https://jcp.org/aboutJava/communityprocess/implementations/jsr107/index.html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https://zhuanlan.zhihu.com/p/403282013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https://jepsen.io/analyses/hazelcast-3-8-3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urator.apache.org/apidocs/org/apache/curator/framework/recipes/locks/package-summary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 </a:t>
            </a:r>
            <a:r>
              <a:rPr lang="en-US" altLang="zh-CN">
                <a:solidFill>
                  <a:srgbClr val="FF0000"/>
                </a:solidFill>
              </a:rPr>
              <a:t>❤</a:t>
            </a:r>
            <a:r>
              <a:rPr lang="en-US" altLang="zh-CN"/>
              <a:t> Hazelcast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pPr algn="l"/>
            <a:r>
              <a:rPr lang="en-US" altLang="zh-CN" b="1">
                <a:sym typeface="+mn-ea"/>
              </a:rPr>
              <a:t>Silde</a:t>
            </a:r>
            <a:r>
              <a:rPr lang="en-US" altLang="zh-CN">
                <a:sym typeface="+mn-ea"/>
              </a:rPr>
              <a:t>: https://github.com/xiaozhiliaoo/my-slides/blob/master/akka-classic-cluster.pptx</a:t>
            </a:r>
            <a:endParaRPr lang="en-US" altLang="zh-CN"/>
          </a:p>
          <a:p>
            <a:pPr algn="l"/>
            <a:r>
              <a:rPr lang="en-US" altLang="zh-CN" b="1">
                <a:sym typeface="+mn-ea"/>
              </a:rPr>
              <a:t>Code</a:t>
            </a:r>
            <a:r>
              <a:rPr lang="en-US" altLang="zh-CN">
                <a:sym typeface="+mn-ea"/>
              </a:rPr>
              <a:t>: https://github.com/xiaozhiliaoo/hazelcast-practice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李力</a:t>
            </a:r>
            <a:r>
              <a:rPr lang="en-US" altLang="zh-CN" b="1">
                <a:sym typeface="+mn-ea"/>
              </a:rPr>
              <a:t> </a:t>
            </a:r>
            <a:endParaRPr lang="en-US" altLang="zh-CN" b="1"/>
          </a:p>
          <a:p>
            <a:pPr algn="l"/>
            <a:r>
              <a:rPr lang="en-US" altLang="zh-CN" b="1">
                <a:sym typeface="+mn-ea"/>
              </a:rPr>
              <a:t>2022-04-13</a:t>
            </a:r>
            <a:endParaRPr lang="en-US" altLang="zh-CN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常见产品：</a:t>
            </a:r>
            <a:r>
              <a:rPr lang="en-US" altLang="zh-CN">
                <a:sym typeface="+mn-ea"/>
              </a:rPr>
              <a:t>zk curtor</a:t>
            </a:r>
            <a:r>
              <a:rPr lang="zh-CN" altLang="en-US">
                <a:sym typeface="+mn-ea"/>
              </a:rPr>
              <a:t>，redisson，</a:t>
            </a:r>
            <a:r>
              <a:rPr lang="en-US" altLang="zh-CN">
                <a:sym typeface="+mn-ea"/>
              </a:rPr>
              <a:t>akka</a:t>
            </a:r>
            <a:r>
              <a:rPr lang="zh-CN" altLang="en-US">
                <a:sym typeface="+mn-ea"/>
              </a:rPr>
              <a:t>，ignite</a:t>
            </a:r>
            <a:endParaRPr lang="zh-CN" altLang="en-US">
              <a:sym typeface="+mn-ea"/>
            </a:endParaRPr>
          </a:p>
          <a:p>
            <a:r>
              <a:rPr lang="en-US" altLang="zh-CN"/>
              <a:t>hz</a:t>
            </a:r>
            <a:r>
              <a:rPr lang="zh-CN" altLang="en-US"/>
              <a:t>对比</a:t>
            </a:r>
            <a:endParaRPr lang="zh-CN" altLang="en-US"/>
          </a:p>
          <a:p>
            <a:pPr lvl="1"/>
            <a:r>
              <a:rPr lang="en-US" altLang="zh-CN"/>
              <a:t>zk/zk curtor</a:t>
            </a:r>
            <a:endParaRPr lang="en-US" altLang="zh-CN"/>
          </a:p>
          <a:p>
            <a:pPr lvl="1"/>
            <a:r>
              <a:rPr lang="zh-CN" altLang="en-US"/>
              <a:t>redisson（features of</a:t>
            </a:r>
            <a:r>
              <a:rPr lang="en-US" altLang="zh-CN"/>
              <a:t> </a:t>
            </a:r>
            <a:r>
              <a:rPr lang="zh-CN" altLang="en-US"/>
              <a:t>In-Memory Data Grid）</a:t>
            </a:r>
            <a:endParaRPr lang="zh-CN" altLang="en-US"/>
          </a:p>
          <a:p>
            <a:pPr lvl="1"/>
            <a:r>
              <a:rPr lang="en-US" altLang="zh-CN"/>
              <a:t>akka</a:t>
            </a:r>
            <a:endParaRPr lang="en-US" altLang="zh-CN"/>
          </a:p>
          <a:p>
            <a:pPr lvl="1"/>
            <a:r>
              <a:rPr lang="zh-CN" altLang="en-US"/>
              <a:t>ignite</a:t>
            </a:r>
            <a:endParaRPr lang="zh-CN" altLang="en-US"/>
          </a:p>
          <a:p>
            <a:r>
              <a:rPr lang="zh-CN" altLang="en-US"/>
              <a:t>区别在于</a:t>
            </a:r>
            <a:r>
              <a:rPr lang="en-US" altLang="zh-CN"/>
              <a:t>sharding everything</a:t>
            </a:r>
            <a:r>
              <a:rPr lang="zh-CN" altLang="en-US"/>
              <a:t>和</a:t>
            </a:r>
            <a:r>
              <a:rPr lang="en-US" altLang="zh-CN"/>
              <a:t>sharding nothing</a:t>
            </a:r>
            <a:endParaRPr lang="en-US" altLang="zh-CN"/>
          </a:p>
          <a:p>
            <a:r>
              <a:rPr lang="en-US" altLang="zh-CN"/>
              <a:t>ap</a:t>
            </a:r>
            <a:r>
              <a:rPr lang="zh-CN" altLang="en-US"/>
              <a:t>类型的</a:t>
            </a:r>
            <a:r>
              <a:rPr lang="en-US" altLang="zh-CN"/>
              <a:t>Distrubuted Data Structures</a:t>
            </a:r>
            <a:r>
              <a:rPr lang="zh-CN" altLang="en-US"/>
              <a:t>和</a:t>
            </a:r>
            <a:r>
              <a:rPr lang="en-US" altLang="zh-CN"/>
              <a:t>cp</a:t>
            </a:r>
            <a:r>
              <a:rPr lang="zh-CN" altLang="en-US"/>
              <a:t>类型的</a:t>
            </a:r>
            <a:r>
              <a:rPr lang="en-US" altLang="zh-CN">
                <a:sym typeface="+mn-ea"/>
              </a:rPr>
              <a:t>Distrubuted Data Structures</a:t>
            </a:r>
            <a:endParaRPr lang="en-US" altLang="zh-CN">
              <a:sym typeface="+mn-ea"/>
            </a:endParaRPr>
          </a:p>
          <a:p>
            <a:r>
              <a:rPr lang="en-US" altLang="zh-CN"/>
              <a:t>ap</a:t>
            </a:r>
            <a:r>
              <a:rPr lang="zh-CN" altLang="en-US"/>
              <a:t>类型是不是必须只有</a:t>
            </a:r>
            <a:r>
              <a:rPr lang="en-US" altLang="zh-CN"/>
              <a:t>CRDT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IMDG-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IMap</a:t>
            </a:r>
            <a:endParaRPr lang="zh-CN" altLang="en-US"/>
          </a:p>
          <a:p>
            <a:r>
              <a:rPr lang="zh-CN" altLang="en-US"/>
              <a:t>ReplicatedMap（</a:t>
            </a:r>
            <a:r>
              <a:rPr lang="en-US" altLang="zh-CN"/>
              <a:t>No MapStore or MapLoader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MultiMap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IMDG-</a:t>
            </a:r>
            <a:r>
              <a:rPr lang="zh-CN" altLang="en-US">
                <a:sym typeface="+mn-ea"/>
              </a:rPr>
              <a:t>IMap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核心数据结构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并发的</a:t>
            </a:r>
            <a:r>
              <a:rPr lang="en-US" altLang="zh-CN"/>
              <a:t>Map</a:t>
            </a:r>
            <a:r>
              <a:rPr lang="zh-CN" altLang="en-US"/>
              <a:t>？一致性是什么？正确性是什么？</a:t>
            </a:r>
            <a:endParaRPr lang="zh-CN" altLang="en-US"/>
          </a:p>
          <a:p>
            <a:r>
              <a:rPr lang="zh-CN" altLang="en-US"/>
              <a:t>分布式的</a:t>
            </a:r>
            <a:r>
              <a:rPr lang="en-US" altLang="zh-CN"/>
              <a:t>Map</a:t>
            </a:r>
            <a:r>
              <a:rPr lang="zh-CN" altLang="en-US"/>
              <a:t>？一致性是什么含义？</a:t>
            </a:r>
            <a:r>
              <a:rPr lang="zh-CN" altLang="en-US">
                <a:sym typeface="+mn-ea"/>
              </a:rPr>
              <a:t>正确性又是什么？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并发分布式的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保证了什么？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Hazelcast JCache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jcache provider</a:t>
            </a:r>
            <a:endParaRPr lang="en-US" altLang="zh-CN"/>
          </a:p>
          <a:p>
            <a:pPr lvl="1"/>
            <a:r>
              <a:rPr lang="en-US" altLang="zh-CN"/>
              <a:t>Apache Ignite</a:t>
            </a:r>
            <a:r>
              <a:rPr lang="zh-CN" altLang="en-US"/>
              <a:t>，</a:t>
            </a:r>
            <a:r>
              <a:rPr lang="en-US" altLang="zh-CN"/>
              <a:t>blazingcache</a:t>
            </a:r>
            <a:r>
              <a:rPr lang="zh-CN" altLang="en-US"/>
              <a:t>，</a:t>
            </a:r>
            <a:r>
              <a:rPr lang="en-US" altLang="zh-CN"/>
              <a:t>Caffeine</a:t>
            </a:r>
            <a:r>
              <a:rPr lang="zh-CN" altLang="en-US"/>
              <a:t>，</a:t>
            </a:r>
            <a:r>
              <a:rPr lang="en-US" altLang="zh-CN"/>
              <a:t>Coherence</a:t>
            </a:r>
            <a:r>
              <a:rPr lang="zh-CN" altLang="en-US"/>
              <a:t>，</a:t>
            </a:r>
            <a:r>
              <a:rPr lang="en-US" altLang="zh-CN"/>
              <a:t>Ehcache</a:t>
            </a:r>
            <a:r>
              <a:rPr lang="zh-CN" altLang="en-US"/>
              <a:t>，</a:t>
            </a:r>
            <a:r>
              <a:rPr lang="en-US" altLang="zh-CN"/>
              <a:t>Redisson</a:t>
            </a:r>
            <a:endParaRPr lang="en-US" altLang="zh-CN"/>
          </a:p>
          <a:p>
            <a:pPr lvl="0"/>
            <a:r>
              <a:rPr lang="zh-CN" altLang="en-US" sz="2800"/>
              <a:t>概念</a:t>
            </a:r>
            <a:endParaRPr lang="en-US" altLang="zh-CN"/>
          </a:p>
          <a:p>
            <a:pPr lvl="1"/>
            <a:r>
              <a:rPr lang="en-US" altLang="zh-CN"/>
              <a:t>Consistency</a:t>
            </a:r>
            <a:endParaRPr lang="en-US" altLang="zh-CN" sz="2400"/>
          </a:p>
          <a:p>
            <a:pPr lvl="1"/>
            <a:r>
              <a:rPr lang="en-US" altLang="zh-CN"/>
              <a:t>Expiry</a:t>
            </a:r>
            <a:endParaRPr lang="en-US" altLang="zh-CN"/>
          </a:p>
          <a:p>
            <a:pPr lvl="1"/>
            <a:r>
              <a:rPr lang="en-US" altLang="zh-CN"/>
              <a:t>Eviction</a:t>
            </a:r>
            <a:endParaRPr lang="en-US" altLang="zh-CN" sz="2400"/>
          </a:p>
          <a:p>
            <a:pPr lvl="1"/>
            <a:r>
              <a:rPr lang="en-US" altLang="zh-CN"/>
              <a:t>Integration</a:t>
            </a:r>
            <a:endParaRPr lang="en-US" altLang="zh-CN"/>
          </a:p>
          <a:p>
            <a:pPr lvl="1"/>
            <a:r>
              <a:rPr lang="en-US" altLang="zh-CN"/>
              <a:t>Entry Processor</a:t>
            </a:r>
            <a:endParaRPr lang="en-US" altLang="zh-CN"/>
          </a:p>
          <a:p>
            <a:pPr lvl="1"/>
            <a:r>
              <a:rPr lang="en-US" altLang="zh-CN"/>
              <a:t>Caching Provider</a:t>
            </a:r>
            <a:endParaRPr lang="en-US" altLang="zh-CN"/>
          </a:p>
          <a:p>
            <a:pPr lvl="0"/>
            <a:r>
              <a:rPr lang="en-US" altLang="zh-CN" sz="2800"/>
              <a:t>Hz CTO</a:t>
            </a:r>
            <a:r>
              <a:rPr lang="zh-CN" altLang="en-US" sz="2800"/>
              <a:t>是</a:t>
            </a:r>
            <a:r>
              <a:rPr lang="en-US" altLang="zh-CN" sz="2800"/>
              <a:t>JCache</a:t>
            </a:r>
            <a:r>
              <a:rPr lang="zh-CN" altLang="en-US" sz="2800"/>
              <a:t>的</a:t>
            </a:r>
            <a:r>
              <a:rPr lang="en-US" altLang="zh-CN" sz="2800"/>
              <a:t>jsr107</a:t>
            </a:r>
            <a:r>
              <a:rPr lang="zh-CN" altLang="en-US" sz="2800"/>
              <a:t>作者。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IMDG-</a:t>
            </a:r>
            <a:r>
              <a:rPr lang="en-US" altLang="zh-CN">
                <a:sym typeface="+mn-ea"/>
              </a:rPr>
              <a:t>RingBuffer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Disru</a:t>
            </a:r>
            <a:r>
              <a:rPr lang="en-US" altLang="zh-CN"/>
              <a:t>ptor </a:t>
            </a:r>
            <a:endParaRPr lang="en-US" altLang="zh-CN"/>
          </a:p>
          <a:p>
            <a:r>
              <a:rPr lang="en-US" altLang="zh-CN"/>
              <a:t>Redisson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/>
              <a:t>Guava:EvictingQueue</a:t>
            </a:r>
            <a:endParaRPr lang="en-US" altLang="zh-CN"/>
          </a:p>
          <a:p>
            <a:r>
              <a:rPr lang="en-US" altLang="zh-CN"/>
              <a:t>Apache Common Collection4: CircularFifoBuffer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 </a:t>
            </a:r>
            <a:r>
              <a:rPr lang="en-US" altLang="zh-CN"/>
              <a:t>Subsystem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raft</a:t>
            </a:r>
            <a:endParaRPr lang="en-US" altLang="zh-CN"/>
          </a:p>
          <a:p>
            <a:pPr lvl="1"/>
            <a:r>
              <a:rPr lang="en-US" altLang="zh-CN"/>
              <a:t>Aeron Cluster</a:t>
            </a:r>
            <a:r>
              <a:rPr lang="en-US" altLang="zh-CN" sz="2400"/>
              <a:t> 6037</a:t>
            </a:r>
            <a:endParaRPr lang="en-US" altLang="zh-CN" sz="2400"/>
          </a:p>
          <a:p>
            <a:pPr lvl="1"/>
            <a:r>
              <a:rPr lang="en-US" altLang="zh-CN" sz="2400"/>
              <a:t>hazelcast-raft 4890</a:t>
            </a:r>
            <a:endParaRPr lang="en-US" altLang="zh-CN" sz="2400"/>
          </a:p>
          <a:p>
            <a:pPr lvl="1"/>
            <a:r>
              <a:rPr lang="en-US" altLang="zh-CN" sz="2400"/>
              <a:t>SOFAJRaft 2865</a:t>
            </a:r>
            <a:endParaRPr lang="en-US" altLang="zh-CN" sz="2400"/>
          </a:p>
          <a:p>
            <a:pPr lvl="1"/>
            <a:r>
              <a:rPr lang="en-US" altLang="zh-CN" sz="2400"/>
              <a:t>https://raft.github.io/raftscope/index.html</a:t>
            </a:r>
            <a:endParaRPr lang="en-US" altLang="zh-CN" sz="2400"/>
          </a:p>
          <a:p>
            <a:pPr lvl="0"/>
            <a:endParaRPr lang="en-US" altLang="zh-CN"/>
          </a:p>
          <a:p>
            <a:pPr lvl="0"/>
            <a:r>
              <a:rPr lang="en-US" altLang="zh-CN"/>
              <a:t>Linearizable</a:t>
            </a:r>
            <a:endParaRPr lang="en-US" altLang="zh-CN"/>
          </a:p>
          <a:p>
            <a:pPr lvl="1"/>
            <a:r>
              <a:rPr lang="en-US" altLang="zh-CN" sz="2400"/>
              <a:t>CAP 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CPSubsystem,CPMember,CPGroup,CPSession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IMDG-</a:t>
            </a:r>
            <a:r>
              <a:rPr lang="zh-CN" altLang="en-US"/>
              <a:t>FencedLock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如何做分布式</a:t>
            </a:r>
            <a:r>
              <a:rPr lang="zh-CN" altLang="en-US"/>
              <a:t>锁？</a:t>
            </a:r>
            <a:endParaRPr lang="zh-CN" altLang="en-US"/>
          </a:p>
          <a:p>
            <a:pPr lvl="1"/>
            <a:r>
              <a:rPr lang="en-US" altLang="zh-CN"/>
              <a:t>reids</a:t>
            </a:r>
            <a:r>
              <a:rPr lang="zh-CN" altLang="en-US"/>
              <a:t>单机</a:t>
            </a:r>
            <a:endParaRPr lang="zh-CN" altLang="en-US"/>
          </a:p>
          <a:p>
            <a:pPr lvl="1"/>
            <a:r>
              <a:rPr lang="zh-CN" altLang="en-US"/>
              <a:t>集群Redlock</a:t>
            </a:r>
            <a:r>
              <a:rPr lang="en-US" altLang="zh-CN"/>
              <a:t>/ZK/Etcd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FencedLock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monotonic fencing token)</a:t>
            </a:r>
            <a:endParaRPr lang="en-US" altLang="zh-CN"/>
          </a:p>
          <a:p>
            <a:r>
              <a:rPr lang="en-US" altLang="zh-CN"/>
              <a:t>ZK</a:t>
            </a:r>
            <a:r>
              <a:rPr lang="zh-CN" altLang="en-US"/>
              <a:t>：</a:t>
            </a:r>
            <a:r>
              <a:rPr lang="zh-CN" altLang="en-US">
                <a:hlinkClick r:id="rId1" action="ppaction://hlinkfile"/>
              </a:rPr>
              <a:t>org.apache.curator.framework.recipes.locks</a:t>
            </a:r>
            <a:endParaRPr lang="zh-CN" altLang="en-US">
              <a:hlinkClick r:id="rId1" action="ppaction://hlinkfile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IMCG-</a:t>
            </a:r>
            <a:r>
              <a:rPr lang="zh-CN" altLang="en-US"/>
              <a:t>分布式计算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hz</a:t>
            </a:r>
            <a:r>
              <a:rPr lang="zh-CN" altLang="en-US"/>
              <a:t>对比ignite</a:t>
            </a:r>
            <a:endParaRPr lang="zh-CN" altLang="en-US"/>
          </a:p>
          <a:p>
            <a:r>
              <a:rPr lang="en-US" altLang="zh-CN"/>
              <a:t>hz</a:t>
            </a:r>
            <a:r>
              <a:rPr lang="zh-CN" altLang="en-US"/>
              <a:t>对比</a:t>
            </a:r>
            <a:r>
              <a:rPr lang="en-US" altLang="zh-CN"/>
              <a:t>akka</a:t>
            </a:r>
            <a:endParaRPr lang="en-US" altLang="zh-CN"/>
          </a:p>
          <a:p>
            <a:r>
              <a:rPr lang="en-US" altLang="zh-CN"/>
              <a:t>hz</a:t>
            </a:r>
            <a:r>
              <a:rPr lang="zh-CN" altLang="en-US"/>
              <a:t>对比</a:t>
            </a:r>
            <a:r>
              <a:rPr lang="en-US" altLang="zh-CN"/>
              <a:t>zk</a:t>
            </a:r>
            <a:endParaRPr lang="en-US" altLang="zh-CN"/>
          </a:p>
          <a:p>
            <a:r>
              <a:rPr lang="en-US" altLang="zh-CN"/>
              <a:t>hz</a:t>
            </a:r>
            <a:r>
              <a:rPr lang="zh-CN" altLang="en-US"/>
              <a:t>对比redisson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https://ignite.apache.org/docs/2.13.0/distributed-computing/distributed-computing.html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原理与实现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教务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智学案例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IMDG/IMCG</a:t>
            </a:r>
            <a:r>
              <a:rPr lang="zh-CN" altLang="en-US"/>
              <a:t>和数据从</a:t>
            </a:r>
            <a:r>
              <a:rPr lang="en-US" altLang="zh-CN"/>
              <a:t>redis</a:t>
            </a:r>
            <a:r>
              <a:rPr lang="zh-CN" altLang="en-US"/>
              <a:t>拉到内存算区别在哪里？以及优势？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如何验证分布式系统的特性，如脑裂，一致性，以及网络</a:t>
            </a:r>
            <a:r>
              <a:rPr lang="zh-CN" altLang="en-US"/>
              <a:t>故障？</a:t>
            </a:r>
            <a:endParaRPr lang="zh-CN" altLang="en-US"/>
          </a:p>
          <a:p>
            <a:r>
              <a:rPr lang="en-US" altLang="zh-CN"/>
              <a:t>3 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分布式系统泛型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https://hazelcast.com/glossary/</a:t>
            </a:r>
            <a:endParaRPr lang="zh-CN" altLang="en-US"/>
          </a:p>
          <a:p>
            <a:r>
              <a:rPr lang="en-US" altLang="zh-CN"/>
              <a:t>Hazelcast Platfrom</a:t>
            </a:r>
            <a:r>
              <a:rPr lang="zh-CN" altLang="en-US"/>
              <a:t>：https://docs.hazelcast.com/hazelcast/latest/index.html</a:t>
            </a:r>
            <a:endParaRPr lang="zh-CN" altLang="en-US"/>
          </a:p>
          <a:p>
            <a:r>
              <a:rPr lang="en-US" altLang="zh-CN"/>
              <a:t>IMDG</a:t>
            </a:r>
            <a:r>
              <a:rPr lang="zh-CN" altLang="en-US"/>
              <a:t>：https://docs.hazelcast.com/imdg/latest/getting-started.html</a:t>
            </a:r>
            <a:endParaRPr lang="zh-CN" altLang="en-US"/>
          </a:p>
          <a:p>
            <a:r>
              <a:rPr lang="en-US" altLang="zh-CN"/>
              <a:t>JET</a:t>
            </a:r>
            <a:r>
              <a:rPr lang="zh-CN" altLang="en-US"/>
              <a:t>：https://jet-start.sh/docs/get-started/intro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Hazelcast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Hazelcast is a distributed computation and storage platform for consistently low-latency querying, aggregation and stateful computation against event streams and traditional data sources.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背景知识</a:t>
            </a:r>
            <a:endParaRPr lang="zh-CN" altLang="en-US"/>
          </a:p>
          <a:p>
            <a:pPr lvl="1"/>
            <a:r>
              <a:rPr lang="zh-CN" altLang="en-US" sz="2400"/>
              <a:t>公司</a:t>
            </a:r>
            <a:endParaRPr lang="zh-CN" altLang="en-US" sz="2400"/>
          </a:p>
          <a:p>
            <a:pPr lvl="1"/>
            <a:r>
              <a:rPr lang="zh-CN" altLang="en-US" sz="2400"/>
              <a:t>计算</a:t>
            </a:r>
            <a:endParaRPr lang="zh-CN" altLang="en-US" sz="2400"/>
          </a:p>
          <a:p>
            <a:pPr lvl="1"/>
            <a:r>
              <a:rPr lang="en-US" altLang="zh-CN" sz="2400"/>
              <a:t>CTO-Greg Luck</a:t>
            </a:r>
            <a:endParaRPr lang="en-US" altLang="zh-CN" sz="2400"/>
          </a:p>
          <a:p>
            <a:r>
              <a:rPr lang="en-US" altLang="zh-CN"/>
              <a:t>Hazelcast</a:t>
            </a:r>
            <a:endParaRPr lang="en-US" altLang="zh-CN"/>
          </a:p>
          <a:p>
            <a:pPr lvl="1"/>
            <a:r>
              <a:rPr lang="en-US" altLang="zh-CN" sz="2400"/>
              <a:t>IMDG</a:t>
            </a:r>
            <a:endParaRPr lang="en-US" altLang="zh-CN" sz="2400"/>
          </a:p>
          <a:p>
            <a:pPr lvl="1"/>
            <a:r>
              <a:rPr lang="en-US" altLang="zh-CN" sz="2400"/>
              <a:t>IMCG</a:t>
            </a:r>
            <a:endParaRPr lang="en-US" altLang="zh-CN" sz="2400"/>
          </a:p>
          <a:p>
            <a:pPr lvl="1"/>
            <a:r>
              <a:rPr lang="zh-CN" altLang="en-US"/>
              <a:t>原理与实现</a:t>
            </a:r>
            <a:endParaRPr lang="en-US" altLang="zh-CN"/>
          </a:p>
          <a:p>
            <a:r>
              <a:rPr lang="zh-CN" altLang="en-US"/>
              <a:t>教务</a:t>
            </a:r>
            <a:r>
              <a:rPr lang="en-US" altLang="zh-CN"/>
              <a:t>/</a:t>
            </a:r>
            <a:r>
              <a:rPr lang="zh-CN" altLang="en-US"/>
              <a:t>智学案例</a:t>
            </a:r>
            <a:endParaRPr lang="zh-CN" altLang="en-US"/>
          </a:p>
          <a:p>
            <a:r>
              <a:rPr lang="zh-CN" altLang="en-US"/>
              <a:t>分布式系统泛型</a:t>
            </a:r>
            <a:endParaRPr lang="zh-CN" altLang="en-US"/>
          </a:p>
          <a:p>
            <a:r>
              <a:rPr lang="zh-CN" altLang="en-US"/>
              <a:t>参考资料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背景知识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公司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内容</a:t>
            </a:r>
            <a:endParaRPr lang="zh-CN" altLang="en-US"/>
          </a:p>
          <a:p>
            <a:pPr lvl="1"/>
            <a:r>
              <a:rPr lang="zh-CN" altLang="en-US" sz="2400"/>
              <a:t>介绍公司背景，以及新理念</a:t>
            </a:r>
            <a:endParaRPr lang="zh-CN" altLang="en-US" sz="2400"/>
          </a:p>
          <a:p>
            <a:pPr lvl="2"/>
            <a:r>
              <a:rPr lang="zh-CN" altLang="en-US" sz="2000"/>
              <a:t>流分析头部</a:t>
            </a:r>
            <a:r>
              <a:rPr lang="zh-CN" altLang="en-US" sz="2000"/>
              <a:t>公司</a:t>
            </a:r>
            <a:endParaRPr lang="zh-CN" altLang="en-US" sz="2000"/>
          </a:p>
          <a:p>
            <a:pPr lvl="1"/>
            <a:r>
              <a:rPr lang="zh-CN" altLang="en-US" sz="2400"/>
              <a:t>背景知识：计算演变过程，以及各种计算的区别。</a:t>
            </a:r>
            <a:endParaRPr lang="zh-CN" altLang="en-US" sz="2400"/>
          </a:p>
          <a:p>
            <a:pPr lvl="1"/>
            <a:r>
              <a:rPr lang="en-US" altLang="zh-CN" sz="2400"/>
              <a:t>imdg(In-Memory Data Grid)</a:t>
            </a:r>
            <a:endParaRPr lang="en-US" altLang="zh-CN" sz="2400"/>
          </a:p>
          <a:p>
            <a:pPr lvl="2"/>
            <a:r>
              <a:rPr lang="zh-CN" altLang="en-US" sz="2000"/>
              <a:t>内存计算，网格计算</a:t>
            </a:r>
            <a:endParaRPr lang="zh-CN" altLang="en-US" sz="2000"/>
          </a:p>
          <a:p>
            <a:pPr lvl="2"/>
            <a:r>
              <a:rPr lang="en-US" altLang="zh-CN" sz="2000"/>
              <a:t>redis</a:t>
            </a:r>
            <a:r>
              <a:rPr lang="zh-CN" altLang="en-US" sz="2000"/>
              <a:t>，</a:t>
            </a:r>
            <a:r>
              <a:rPr lang="en-US" altLang="zh-CN" sz="2000"/>
              <a:t>voltdb</a:t>
            </a:r>
            <a:r>
              <a:rPr lang="zh-CN" altLang="en-US" sz="2000"/>
              <a:t>，</a:t>
            </a:r>
            <a:r>
              <a:rPr lang="en-US" altLang="zh-CN" sz="2000"/>
              <a:t>hana</a:t>
            </a:r>
            <a:r>
              <a:rPr lang="zh-CN" altLang="en-US" sz="2000"/>
              <a:t>，</a:t>
            </a:r>
            <a:r>
              <a:rPr lang="en-US" altLang="zh-CN" sz="2000"/>
              <a:t>caffeine</a:t>
            </a:r>
            <a:r>
              <a:rPr lang="zh-CN" altLang="en-US" sz="2000"/>
              <a:t>对比</a:t>
            </a:r>
            <a:endParaRPr lang="zh-CN" altLang="en-US" sz="2000"/>
          </a:p>
          <a:p>
            <a:pPr lvl="2"/>
            <a:r>
              <a:rPr lang="zh-CN" altLang="en-US" sz="2000"/>
              <a:t>竞品对比</a:t>
            </a:r>
            <a:endParaRPr lang="zh-CN" altLang="en-US"/>
          </a:p>
          <a:p>
            <a:pPr lvl="1"/>
            <a:r>
              <a:rPr lang="en-US" altLang="zh-CN"/>
              <a:t>imcg</a:t>
            </a:r>
            <a:r>
              <a:rPr lang="en-US" altLang="zh-CN">
                <a:sym typeface="+mn-ea"/>
              </a:rPr>
              <a:t>(In-Memory Compute Grid)</a:t>
            </a:r>
            <a:endParaRPr lang="en-US" altLang="zh-CN"/>
          </a:p>
          <a:p>
            <a:pPr lvl="2"/>
            <a:r>
              <a:rPr lang="en-US" altLang="zh-CN" sz="2000"/>
              <a:t>jet</a:t>
            </a:r>
            <a:endParaRPr lang="en-US" altLang="zh-CN"/>
          </a:p>
          <a:p>
            <a:pPr lvl="2"/>
            <a:r>
              <a:rPr lang="zh-CN" altLang="en-US"/>
              <a:t>流计算，</a:t>
            </a:r>
            <a:r>
              <a:rPr lang="en-US" altLang="zh-CN"/>
              <a:t>kafka stream</a:t>
            </a:r>
            <a:r>
              <a:rPr lang="zh-CN" altLang="en-US"/>
              <a:t>，</a:t>
            </a:r>
            <a:r>
              <a:rPr lang="en-US" altLang="zh-CN"/>
              <a:t>storm,  spark streaming</a:t>
            </a:r>
            <a:r>
              <a:rPr lang="zh-CN" altLang="en-US"/>
              <a:t>，</a:t>
            </a:r>
            <a:r>
              <a:rPr lang="en-US" altLang="zh-CN"/>
              <a:t>flink</a:t>
            </a:r>
            <a:r>
              <a:rPr lang="zh-CN" altLang="en-US"/>
              <a:t>，</a:t>
            </a:r>
            <a:r>
              <a:rPr lang="en-US" altLang="zh-CN"/>
              <a:t>beam</a:t>
            </a:r>
            <a:endParaRPr lang="en-US" altLang="zh-CN"/>
          </a:p>
          <a:p>
            <a:pPr lvl="1"/>
            <a:r>
              <a:rPr lang="zh-CN" altLang="en-US" sz="2400"/>
              <a:t>教务</a:t>
            </a:r>
            <a:r>
              <a:rPr lang="en-US" altLang="zh-CN" sz="2400"/>
              <a:t>/</a:t>
            </a:r>
            <a:r>
              <a:rPr lang="zh-CN" altLang="en-US">
                <a:sym typeface="+mn-ea"/>
              </a:rPr>
              <a:t>智学</a:t>
            </a:r>
            <a:r>
              <a:rPr lang="zh-CN" altLang="en-US" sz="2400"/>
              <a:t>案例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背景知识</a:t>
            </a:r>
            <a:r>
              <a:rPr lang="en-US" altLang="zh-CN">
                <a:sym typeface="+mn-ea"/>
              </a:rPr>
              <a:t>-</a:t>
            </a:r>
            <a:r>
              <a:rPr lang="en-US" altLang="zh-CN"/>
              <a:t>P</a:t>
            </a:r>
            <a:r>
              <a:rPr lang="zh-CN" altLang="en-US"/>
              <a:t>artner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Orient DB</a:t>
            </a:r>
            <a:endParaRPr lang="zh-CN" altLang="en-US"/>
          </a:p>
          <a:p>
            <a:r>
              <a:rPr lang="zh-CN" altLang="en-US"/>
              <a:t>Bagri: The Document DB on Hazelcast IMDG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背景知识</a:t>
            </a:r>
            <a:r>
              <a:rPr lang="en-US" altLang="zh-CN"/>
              <a:t>-</a:t>
            </a:r>
            <a:r>
              <a:rPr lang="zh-CN" altLang="en-US"/>
              <a:t>计算概念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分布式计算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并行计算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云计算</a:t>
            </a:r>
            <a:endParaRPr lang="zh-CN" altLang="en-US"/>
          </a:p>
          <a:p>
            <a:r>
              <a:rPr lang="zh-CN" altLang="en-US"/>
              <a:t>边缘</a:t>
            </a:r>
            <a:r>
              <a:rPr lang="en-US" altLang="zh-CN"/>
              <a:t>/</a:t>
            </a:r>
            <a:r>
              <a:rPr lang="zh-CN" altLang="en-US"/>
              <a:t>网格</a:t>
            </a:r>
            <a:r>
              <a:rPr lang="en-US" altLang="zh-CN"/>
              <a:t>/</a:t>
            </a:r>
            <a:r>
              <a:rPr lang="zh-CN" altLang="en-US"/>
              <a:t>雾计算</a:t>
            </a:r>
            <a:endParaRPr lang="zh-CN" altLang="en-US"/>
          </a:p>
          <a:p>
            <a:r>
              <a:rPr lang="zh-CN" altLang="en-US"/>
              <a:t>高性能计算</a:t>
            </a:r>
            <a:endParaRPr lang="zh-CN" altLang="en-US"/>
          </a:p>
          <a:p>
            <a:r>
              <a:rPr lang="zh-CN" altLang="en-US"/>
              <a:t>内存计算</a:t>
            </a:r>
            <a:endParaRPr lang="zh-CN" altLang="en-US"/>
          </a:p>
          <a:p>
            <a:pPr lvl="1"/>
            <a:r>
              <a:rPr lang="en-US" altLang="zh-CN"/>
              <a:t>X86</a:t>
            </a:r>
            <a:r>
              <a:rPr lang="zh-CN" altLang="en-US"/>
              <a:t>体系：数据拿到内存，内存</a:t>
            </a:r>
            <a:r>
              <a:rPr lang="en-US" altLang="zh-CN"/>
              <a:t>-&gt;CPU-&gt;</a:t>
            </a:r>
            <a:r>
              <a:rPr lang="zh-CN" altLang="en-US"/>
              <a:t>内存，</a:t>
            </a:r>
            <a:endParaRPr lang="zh-CN" altLang="en-US"/>
          </a:p>
          <a:p>
            <a:pPr lvl="1"/>
            <a:r>
              <a:rPr lang="zh-CN" altLang="en-US"/>
              <a:t>计算型内存体系：内存直接计算，内存计算，</a:t>
            </a:r>
            <a:r>
              <a:rPr lang="en-US" altLang="zh-CN"/>
              <a:t>FlexRAM</a:t>
            </a:r>
            <a:endParaRPr lang="en-US" altLang="zh-CN"/>
          </a:p>
          <a:p>
            <a:pPr lvl="1"/>
            <a:r>
              <a:rPr lang="en-US" altLang="zh-CN"/>
              <a:t>系统软件：内存文件系统，内存数据</a:t>
            </a:r>
            <a:r>
              <a:rPr lang="zh-CN" altLang="en-US"/>
              <a:t>库</a:t>
            </a:r>
            <a:r>
              <a:rPr lang="en-US" altLang="zh-CN"/>
              <a:t>（Times Ten，SAP HANA，SoildDB）</a:t>
            </a:r>
            <a:endParaRPr lang="en-US" altLang="zh-CN"/>
          </a:p>
          <a:p>
            <a:pPr lvl="1"/>
            <a:r>
              <a:rPr lang="zh-CN" altLang="en-US"/>
              <a:t>应用软件：</a:t>
            </a:r>
            <a:r>
              <a:rPr lang="en-US" altLang="zh-CN"/>
              <a:t>Hazelcast</a:t>
            </a:r>
            <a:r>
              <a:rPr lang="zh-CN" altLang="en-US"/>
              <a:t>，</a:t>
            </a:r>
            <a:r>
              <a:rPr lang="en-US" altLang="zh-CN"/>
              <a:t>Alluxio</a:t>
            </a:r>
            <a:endParaRPr lang="en-US" altLang="zh-CN"/>
          </a:p>
          <a:p>
            <a:pPr marL="457200" lvl="2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背景知识</a:t>
            </a:r>
            <a:r>
              <a:rPr lang="en-US" altLang="zh-CN"/>
              <a:t>-</a:t>
            </a:r>
            <a:r>
              <a:rPr lang="zh-CN" altLang="en-US"/>
              <a:t>计算分类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计算密集型：数据量小，计算多</a:t>
            </a:r>
            <a:endParaRPr lang="zh-CN" altLang="en-US"/>
          </a:p>
          <a:p>
            <a:pPr lvl="1"/>
            <a:r>
              <a:rPr lang="zh-CN" altLang="en-US" sz="2400"/>
              <a:t>算法并行，时间在计算</a:t>
            </a:r>
            <a:endParaRPr lang="zh-CN" altLang="en-US" sz="2400"/>
          </a:p>
          <a:p>
            <a:pPr lvl="1"/>
            <a:r>
              <a:rPr lang="en-US" altLang="zh-CN" sz="2400"/>
              <a:t>HPC</a:t>
            </a:r>
            <a:endParaRPr lang="en-US" altLang="zh-CN" sz="2400"/>
          </a:p>
          <a:p>
            <a:pPr lvl="1"/>
            <a:r>
              <a:rPr lang="zh-CN" altLang="en-US"/>
              <a:t>挖矿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数据密集型</a:t>
            </a:r>
            <a:endParaRPr lang="zh-CN" altLang="en-US"/>
          </a:p>
          <a:p>
            <a:pPr lvl="1"/>
            <a:r>
              <a:rPr lang="zh-CN" altLang="en-US" sz="2400"/>
              <a:t>数据并行，时间在数据输入输出</a:t>
            </a:r>
            <a:endParaRPr lang="zh-CN" altLang="en-US"/>
          </a:p>
          <a:p>
            <a:pPr lvl="1"/>
            <a:r>
              <a:rPr lang="en-US" altLang="zh-CN"/>
              <a:t>PRAM</a:t>
            </a:r>
            <a:endParaRPr lang="en-US" altLang="zh-CN"/>
          </a:p>
          <a:p>
            <a:pPr lvl="1"/>
            <a:r>
              <a:rPr lang="en-US" altLang="zh-CN"/>
              <a:t>BSP</a:t>
            </a:r>
            <a:r>
              <a:rPr lang="zh-CN" altLang="en-US"/>
              <a:t>：</a:t>
            </a:r>
            <a:r>
              <a:rPr lang="en-US" altLang="zh-CN"/>
              <a:t>Pregel</a:t>
            </a:r>
            <a:r>
              <a:rPr lang="zh-CN" altLang="en-US"/>
              <a:t>，</a:t>
            </a:r>
            <a:r>
              <a:rPr lang="en-US" altLang="zh-CN"/>
              <a:t>Apache Hama</a:t>
            </a:r>
            <a:r>
              <a:rPr lang="zh-CN" altLang="en-US"/>
              <a:t>，</a:t>
            </a:r>
            <a:r>
              <a:rPr lang="en-US" altLang="zh-CN"/>
              <a:t>GPS</a:t>
            </a:r>
            <a:r>
              <a:rPr lang="zh-CN" altLang="en-US"/>
              <a:t>，</a:t>
            </a:r>
            <a:r>
              <a:rPr lang="en-US" altLang="zh-CN"/>
              <a:t>Apache Girph</a:t>
            </a:r>
            <a:endParaRPr lang="en-US" altLang="zh-CN"/>
          </a:p>
          <a:p>
            <a:pPr lvl="1"/>
            <a:r>
              <a:rPr lang="en-US" altLang="zh-CN"/>
              <a:t>LogP</a:t>
            </a:r>
            <a:endParaRPr lang="en-US" altLang="zh-CN"/>
          </a:p>
          <a:p>
            <a:pPr lvl="1"/>
            <a:r>
              <a:rPr lang="en-US" altLang="zh-CN"/>
              <a:t>MapReduce</a:t>
            </a:r>
            <a:r>
              <a:rPr lang="zh-CN" altLang="en-US"/>
              <a:t>：日志分析，索引，</a:t>
            </a:r>
            <a:r>
              <a:rPr lang="en-US" altLang="zh-CN"/>
              <a:t>Nephele/PACTs</a:t>
            </a:r>
            <a:endParaRPr lang="en-US" altLang="zh-CN"/>
          </a:p>
          <a:p>
            <a:pPr lvl="1"/>
            <a:r>
              <a:rPr lang="en-US" altLang="zh-CN"/>
              <a:t>Spark</a:t>
            </a:r>
            <a:r>
              <a:rPr lang="zh-CN" altLang="en-US"/>
              <a:t>：迭代，实时处理</a:t>
            </a:r>
            <a:endParaRPr lang="zh-CN" altLang="en-US"/>
          </a:p>
          <a:p>
            <a:pPr lvl="1"/>
            <a:r>
              <a:rPr lang="en-US" altLang="zh-CN"/>
              <a:t>Storm</a:t>
            </a:r>
            <a:r>
              <a:rPr lang="zh-CN" altLang="en-US"/>
              <a:t>，</a:t>
            </a:r>
            <a:r>
              <a:rPr lang="en-US" altLang="zh-CN"/>
              <a:t>Spark Streaming</a:t>
            </a:r>
            <a:r>
              <a:rPr lang="zh-CN" altLang="en-US"/>
              <a:t>，</a:t>
            </a:r>
            <a:r>
              <a:rPr lang="en-US" altLang="zh-CN"/>
              <a:t>Flink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Dryad</a:t>
            </a:r>
            <a:endParaRPr lang="en-US" altLang="zh-CN"/>
          </a:p>
          <a:p>
            <a:pPr lvl="1"/>
            <a:r>
              <a:rPr lang="en-US" altLang="zh-CN"/>
              <a:t>All Pairs</a:t>
            </a:r>
            <a:r>
              <a:rPr lang="zh-CN" altLang="en-US"/>
              <a:t>，</a:t>
            </a:r>
            <a:r>
              <a:rPr lang="en-US" altLang="zh-CN"/>
              <a:t>DOT</a:t>
            </a:r>
            <a:r>
              <a:rPr lang="zh-CN" altLang="en-US"/>
              <a:t>，</a:t>
            </a:r>
            <a:r>
              <a:rPr lang="en-US" altLang="zh-CN"/>
              <a:t>Pig Latin</a:t>
            </a:r>
            <a:r>
              <a:rPr lang="zh-CN" altLang="en-US"/>
              <a:t>，</a:t>
            </a:r>
            <a:r>
              <a:rPr lang="en-US" altLang="zh-CN"/>
              <a:t>GraphLab</a:t>
            </a:r>
            <a:r>
              <a:rPr lang="zh-CN" altLang="en-US"/>
              <a:t>，工作流</a:t>
            </a:r>
            <a:endParaRPr lang="en-US" altLang="zh-CN"/>
          </a:p>
          <a:p>
            <a:pPr lvl="0"/>
            <a:r>
              <a:rPr lang="en-US" altLang="zh-CN"/>
              <a:t>Tyler Akidau</a:t>
            </a:r>
            <a:r>
              <a:rPr lang="zh-CN" altLang="en-US"/>
              <a:t>：</a:t>
            </a:r>
            <a:r>
              <a:rPr lang="en-US" altLang="zh-CN"/>
              <a:t>The Evolution of Large-Scale Data Processing   5</a:t>
            </a:r>
            <a:r>
              <a:rPr lang="zh-CN" altLang="en-US"/>
              <a:t>分钟内过完</a:t>
            </a:r>
            <a:r>
              <a:rPr lang="en-US" altLang="zh-CN"/>
              <a:t>PPT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背景知识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四条主线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9825" y="1886585"/>
            <a:ext cx="7181215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知识，模型</a:t>
            </a:r>
            <a:r>
              <a:rPr lang="en-US" altLang="zh-CN"/>
              <a:t>(</a:t>
            </a:r>
            <a:r>
              <a:rPr lang="zh-CN" altLang="en-US"/>
              <a:t>原理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zh-CN" altLang="en-US"/>
              <a:t>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知识是记忆的产物，模型是理解的产物，思维是理性</a:t>
            </a:r>
            <a:r>
              <a:rPr lang="en-US" altLang="zh-CN"/>
              <a:t>/</a:t>
            </a:r>
            <a:r>
              <a:rPr lang="zh-CN" altLang="en-US"/>
              <a:t>感性</a:t>
            </a:r>
            <a:r>
              <a:rPr lang="en-US" altLang="zh-CN"/>
              <a:t>/</a:t>
            </a:r>
            <a:r>
              <a:rPr lang="zh-CN" altLang="en-US"/>
              <a:t>直觉的</a:t>
            </a:r>
            <a:r>
              <a:rPr lang="zh-CN" altLang="en-US"/>
              <a:t>产物。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知识，经验，智慧，思维，理性，模型，结构化，理论，公理，真理，</a:t>
            </a:r>
            <a:r>
              <a:rPr lang="zh-CN" altLang="en-US"/>
              <a:t>逻辑，悖论</a:t>
            </a:r>
            <a:r>
              <a:rPr lang="en-US" altLang="zh-CN"/>
              <a:t>....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Hazelcast</a:t>
            </a:r>
            <a:endParaRPr lang="en-US" altLang="zh-CN"/>
          </a:p>
          <a:p>
            <a:pPr lvl="1"/>
            <a:r>
              <a:rPr lang="zh-CN" altLang="en-US"/>
              <a:t>知识：很多，</a:t>
            </a:r>
            <a:r>
              <a:rPr lang="en-US" altLang="zh-CN"/>
              <a:t>IMap/IQueue/RingBuffer</a:t>
            </a:r>
            <a:r>
              <a:rPr lang="zh-CN" altLang="en-US"/>
              <a:t>，缓存</a:t>
            </a:r>
            <a:r>
              <a:rPr lang="en-US" altLang="zh-CN"/>
              <a:t>JCache</a:t>
            </a:r>
            <a:r>
              <a:rPr lang="zh-CN" altLang="en-US"/>
              <a:t>，</a:t>
            </a:r>
            <a:r>
              <a:rPr lang="en-US" altLang="zh-CN"/>
              <a:t>AP</a:t>
            </a:r>
            <a:r>
              <a:rPr lang="zh-CN" altLang="en-US"/>
              <a:t>，</a:t>
            </a:r>
            <a:r>
              <a:rPr lang="en-US" altLang="zh-CN"/>
              <a:t>CP</a:t>
            </a:r>
            <a:r>
              <a:rPr lang="zh-CN" altLang="en-US"/>
              <a:t>，IMDG，一致性</a:t>
            </a:r>
            <a:r>
              <a:rPr lang="en-US" altLang="zh-CN"/>
              <a:t>(</a:t>
            </a:r>
            <a:r>
              <a:rPr lang="zh-CN" altLang="en-US"/>
              <a:t>单机，</a:t>
            </a:r>
            <a:r>
              <a:rPr lang="en-US" altLang="zh-CN"/>
              <a:t>DB</a:t>
            </a:r>
            <a:r>
              <a:rPr lang="zh-CN" altLang="en-US"/>
              <a:t>，分布式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JMM-AVO(Atomicity,Visibility,Ordering)</a:t>
            </a:r>
            <a:r>
              <a:rPr lang="zh-CN" altLang="en-US"/>
              <a:t>，</a:t>
            </a:r>
            <a:r>
              <a:rPr lang="en-US" altLang="zh-CN"/>
              <a:t>ACID</a:t>
            </a:r>
            <a:r>
              <a:rPr lang="zh-CN" altLang="en-US"/>
              <a:t>，</a:t>
            </a:r>
            <a:r>
              <a:rPr lang="en-US" altLang="zh-CN"/>
              <a:t>LSP</a:t>
            </a:r>
            <a:r>
              <a:rPr lang="zh-CN" altLang="en-US"/>
              <a:t>（</a:t>
            </a:r>
            <a:r>
              <a:rPr lang="en-US" altLang="zh-CN"/>
              <a:t>Liveness</a:t>
            </a:r>
            <a:r>
              <a:rPr lang="zh-CN" altLang="en-US"/>
              <a:t>，</a:t>
            </a:r>
            <a:r>
              <a:rPr lang="en-US" altLang="zh-CN"/>
              <a:t>Safety</a:t>
            </a:r>
            <a:r>
              <a:rPr lang="zh-CN" altLang="en-US"/>
              <a:t>，</a:t>
            </a:r>
            <a:r>
              <a:rPr lang="en-US" altLang="zh-CN"/>
              <a:t>Performance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模型：数据模型，分布式模型</a:t>
            </a:r>
            <a:r>
              <a:rPr lang="en-US" altLang="zh-CN"/>
              <a:t>(</a:t>
            </a:r>
            <a:r>
              <a:rPr lang="zh-CN" altLang="en-US"/>
              <a:t>复制和一致性</a:t>
            </a:r>
            <a:r>
              <a:rPr lang="en-US" altLang="zh-CN"/>
              <a:t>)</a:t>
            </a:r>
            <a:r>
              <a:rPr lang="zh-CN" altLang="en-US"/>
              <a:t>，计算模型</a:t>
            </a:r>
            <a:r>
              <a:rPr lang="en-US" altLang="zh-CN"/>
              <a:t>(Beam)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进程模型等</a:t>
            </a:r>
            <a:endParaRPr lang="zh-CN" altLang="en-US"/>
          </a:p>
          <a:p>
            <a:pPr lvl="1"/>
            <a:r>
              <a:rPr lang="zh-CN" altLang="en-US"/>
              <a:t>思维</a:t>
            </a:r>
            <a:endParaRPr lang="zh-CN" altLang="en-US"/>
          </a:p>
          <a:p>
            <a:pPr lvl="2"/>
            <a:r>
              <a:rPr lang="zh-CN" altLang="en-US" sz="2000"/>
              <a:t>方法</a:t>
            </a:r>
            <a:endParaRPr lang="zh-CN" altLang="en-US" sz="2000"/>
          </a:p>
          <a:p>
            <a:pPr lvl="3"/>
            <a:r>
              <a:rPr lang="zh-CN" altLang="en-US" sz="1800"/>
              <a:t>科，宗，艺，</a:t>
            </a:r>
            <a:r>
              <a:rPr lang="zh-CN" altLang="en-US" sz="1800"/>
              <a:t>哲</a:t>
            </a:r>
            <a:endParaRPr lang="zh-CN" altLang="en-US" sz="1800"/>
          </a:p>
          <a:p>
            <a:pPr lvl="2"/>
            <a:r>
              <a:rPr lang="zh-CN" altLang="en-US" sz="2000"/>
              <a:t>效果</a:t>
            </a:r>
            <a:endParaRPr lang="zh-CN" altLang="en-US"/>
          </a:p>
          <a:p>
            <a:pPr lvl="3"/>
            <a:r>
              <a:rPr lang="zh-CN" altLang="en-US"/>
              <a:t>广度</a:t>
            </a:r>
            <a:endParaRPr lang="zh-CN" altLang="en-US"/>
          </a:p>
          <a:p>
            <a:pPr lvl="3"/>
            <a:r>
              <a:rPr lang="zh-CN" altLang="en-US"/>
              <a:t>速度</a:t>
            </a:r>
            <a:endParaRPr lang="zh-CN" altLang="en-US"/>
          </a:p>
          <a:p>
            <a:pPr lvl="3"/>
            <a:r>
              <a:rPr lang="zh-CN" altLang="en-US"/>
              <a:t>强度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维</a:t>
            </a:r>
            <a:r>
              <a:rPr lang="zh-CN" altLang="en-US">
                <a:sym typeface="+mn-ea"/>
              </a:rPr>
              <a:t>度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深度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时长与</a:t>
            </a:r>
            <a:r>
              <a:rPr lang="zh-CN" altLang="en-US">
                <a:sym typeface="+mn-ea"/>
              </a:rPr>
              <a:t>活跃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10,&quot;width&quot;:8090}"/>
</p:tagLst>
</file>

<file path=ppt/tags/tag2.xml><?xml version="1.0" encoding="utf-8"?>
<p:tagLst xmlns:p="http://schemas.openxmlformats.org/presentationml/2006/main">
  <p:tag name="COMMONDATA" val="eyJoZGlkIjoiMjcwMmI1NjQ5MmNhYmI3NmFmMzZiOTYzZTRlNGE5N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2828</Words>
  <Application>WPS 演示</Application>
  <PresentationFormat>宽屏</PresentationFormat>
  <Paragraphs>199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I ❤ Hazelcast</vt:lpstr>
      <vt:lpstr>PowerPoint 演示文稿</vt:lpstr>
      <vt:lpstr>大纲</vt:lpstr>
      <vt:lpstr>背景知识-公司</vt:lpstr>
      <vt:lpstr>背景知识-Partner</vt:lpstr>
      <vt:lpstr>背景知识-计算概念</vt:lpstr>
      <vt:lpstr>背景知识-计算分类</vt:lpstr>
      <vt:lpstr>背景知识-四条主线</vt:lpstr>
      <vt:lpstr>知识，模型(原理)，思维</vt:lpstr>
      <vt:lpstr>分布式数据</vt:lpstr>
      <vt:lpstr>IMDG-Map</vt:lpstr>
      <vt:lpstr>IMDG-IMap(核心数据结构)</vt:lpstr>
      <vt:lpstr>Hazelcast JCache</vt:lpstr>
      <vt:lpstr>IMDG-RingBuffer</vt:lpstr>
      <vt:lpstr>CP Subsystem</vt:lpstr>
      <vt:lpstr>IMDG-FencedLock </vt:lpstr>
      <vt:lpstr>IMCG-分布式计算</vt:lpstr>
      <vt:lpstr>原理与实现</vt:lpstr>
      <vt:lpstr>教务/智学案例</vt:lpstr>
      <vt:lpstr>分布式系统泛型</vt:lpstr>
      <vt:lpstr>参考资料</vt:lpstr>
      <vt:lpstr>Hazelcast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166</cp:revision>
  <dcterms:created xsi:type="dcterms:W3CDTF">2022-05-13T06:21:00Z</dcterms:created>
  <dcterms:modified xsi:type="dcterms:W3CDTF">2022-06-22T16:52:37Z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800FE72ABCC84109B4E26EF43746C82F</vt:lpwstr>
  </property>
  <property fmtid="{D5CDD505-2E9C-101B-9397-08002B2CF9AE}" pid="3" name="KSOProductBuildVer">
    <vt:lpwstr>2052-11.1.0.11830</vt:lpwstr>
  </property>
</Properties>
</file>