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59" r:id="rId6"/>
    <p:sldId id="260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90" r:id="rId15"/>
    <p:sldId id="291" r:id="rId16"/>
    <p:sldId id="267" r:id="rId17"/>
    <p:sldId id="287" r:id="rId18"/>
    <p:sldId id="268" r:id="rId19"/>
    <p:sldId id="269" r:id="rId20"/>
    <p:sldId id="292" r:id="rId21"/>
    <p:sldId id="270" r:id="rId22"/>
    <p:sldId id="271" r:id="rId23"/>
    <p:sldId id="272" r:id="rId24"/>
    <p:sldId id="273" r:id="rId25"/>
    <p:sldId id="293" r:id="rId26"/>
    <p:sldId id="274" r:id="rId27"/>
    <p:sldId id="275" r:id="rId28"/>
    <p:sldId id="276" r:id="rId29"/>
    <p:sldId id="277" r:id="rId30"/>
    <p:sldId id="295" r:id="rId31"/>
    <p:sldId id="294" r:id="rId32"/>
    <p:sldId id="278" r:id="rId33"/>
    <p:sldId id="280" r:id="rId34"/>
    <p:sldId id="296" r:id="rId35"/>
    <p:sldId id="281" r:id="rId36"/>
    <p:sldId id="282" r:id="rId37"/>
    <p:sldId id="283" r:id="rId38"/>
    <p:sldId id="284" r:id="rId39"/>
    <p:sldId id="285" r:id="rId40"/>
    <p:sldId id="286" r:id="rId41"/>
    <p:sldId id="27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E6F89-D407-4670-909C-9CD07BC78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024974-74FF-4F18-9908-E9982E00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FC53F-6211-4582-98B6-41A60691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71E1-E3C6-4B71-8383-0B0A431A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98D7D-80AC-4869-B354-183B3287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5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8BC2-4D2E-492F-9886-22524FF5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7BCE49-F3C8-4C81-BBF3-AD5E9B80F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C1D-3A5E-4621-9A0D-EE3C64FA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56DD29-59A6-49F5-942C-2AB74091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A08CA-99E6-461D-B673-AA2658C9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2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24C23E-4CD5-4EA4-A313-E551B67F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41FC0-35BB-4AB6-B857-56165905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049E-F738-43CB-BE00-0249E4C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784A-E505-45CA-839B-9414AD0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47659-880F-403A-8F02-36F813E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7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725FF-BEB0-4F25-8A47-D02C5900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8CA86-8235-47B2-ACAB-BA2EA45F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01CBF-04AE-4A08-867B-56A54FE4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4964F-6C28-44EB-8A65-E71CA5B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FF956-2BCD-4AA2-9313-236039D3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0D2D4-EEE5-4298-B318-E6087C86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AC94D-61AA-46CE-BFFB-777C2418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10427-0155-4680-ADA8-FFEB76CC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E66DA-1AB8-4CDD-8BA0-A058EDC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C6D3F-F9E3-44F4-9C93-A7DE0E03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90CF-3A56-4C5E-8D32-6A01D267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C376F-4575-411A-B9CE-23C1EB37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86705-17E9-4877-8225-811110E1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0485E8-79C4-4941-86F3-C8D654CA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141167-BACA-4E9F-B7CF-D99161A2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66FE09-D4AE-4FCF-A674-F5C645F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A5CE-72E2-4F4E-95E1-72C2834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3BBF9-89CE-4806-BF3B-BD6A53ED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9A868-2CD6-44C4-B096-DCCDD7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AFEE3-7A56-4A9B-B102-B5A149D2D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44F37D-A66B-4491-808B-00797774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D69509-A004-4DD7-B841-D83E3B7F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37DEC-2E4B-4B6E-960F-5E83E64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7A332B-912E-44A3-BCC6-9D5E5D60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5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CF3E6-FA20-4C88-836A-0BA20FF1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5CF2DB-0EC1-4A1E-A992-119A7A4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7024C5-2F7C-45CE-B5D0-0AA4FF2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632511-E5A8-4A9A-96A1-DA13F61F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9E53E-3AAD-46AD-8F0C-B789F253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989BB-66EF-4C03-A601-69FECD8D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6253F-9652-4F18-9199-4F2E1830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6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C512-72AD-4657-AA5B-69E6354B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AF6CD-3F69-4307-B15B-C54E0EAB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290BAE-2F7F-4BE7-A949-98FD2403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0FC080-2DE9-4635-8A1C-B770D251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7E677-88A8-4F72-AC68-EE8F2EC6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9CCA3-97ED-4B32-98EA-08FF2519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0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8A65-1DB5-46FF-A373-A34E63CF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F6CF5-5501-4EB1-A0DA-295FDB02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5DAEDD-9FF8-4D8A-952D-6DF6D9ED6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0D0A0-BF82-490F-A552-FA38A7A1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C452A-79D8-4A01-A063-7A97588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A1373-CDE4-479C-8086-D7EEDEC2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3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679171-39C4-441F-A5CD-79BD8B16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C3E50-D2A9-4EBA-B59F-58F30AB2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9ABF5-B4E1-456B-A7F8-C6DDAA3C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32B8-E260-48AE-963B-A8DEFB6BEE36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A9925-D204-47A0-BCE9-631800CE3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1E690-BEC1-4D86-A789-D4059CC77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4F76-30F3-477E-B78A-924CFC538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inwang.org/blog-cn/2017/05/23/kotlin" TargetMode="External"/><Relationship Id="rId2" Type="http://schemas.openxmlformats.org/officeDocument/2006/relationships/hyperlink" Target="https://google.github.io/styleguide/javaguid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CA27-7E69-4911-8D86-5A429A2E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J2EE</a:t>
            </a:r>
            <a:r>
              <a:rPr lang="zh-CN" altLang="en-US" dirty="0"/>
              <a:t>设计和编码指南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0E495-C28C-4997-A6DE-D933A9329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                </a:t>
            </a:r>
          </a:p>
          <a:p>
            <a:r>
              <a:rPr lang="en-US" altLang="zh-CN" dirty="0"/>
              <a:t>                                     </a:t>
            </a:r>
          </a:p>
          <a:p>
            <a:r>
              <a:rPr lang="en-US" altLang="zh-CN" dirty="0"/>
              <a:t>                                                                                  </a:t>
            </a:r>
          </a:p>
          <a:p>
            <a:r>
              <a:rPr lang="zh-CN" altLang="en-US" dirty="0"/>
              <a:t>                                                                                          李力 </a:t>
            </a:r>
            <a:r>
              <a:rPr lang="en-US" altLang="zh-CN" dirty="0"/>
              <a:t>2020-02-20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83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6B6FD-FC28-4E37-A5D6-ABAFB9AB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使用回调实现可扩展性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77520-05FC-4BDA-9FAD-8AFDB4B0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JDBCTemplete</a:t>
            </a:r>
            <a:r>
              <a:rPr lang="en-US" altLang="zh-CN" dirty="0"/>
              <a:t> -》 </a:t>
            </a:r>
            <a:r>
              <a:rPr lang="zh-CN" altLang="en-US" dirty="0"/>
              <a:t>封装的启示</a:t>
            </a:r>
            <a:endParaRPr lang="en-US" altLang="zh-CN" dirty="0"/>
          </a:p>
          <a:p>
            <a:r>
              <a:rPr lang="zh-CN" altLang="en-US" dirty="0"/>
              <a:t>固定的 </a:t>
            </a:r>
            <a:r>
              <a:rPr lang="en-US" altLang="zh-CN" dirty="0"/>
              <a:t>template </a:t>
            </a:r>
            <a:r>
              <a:rPr lang="zh-CN" altLang="en-US" dirty="0"/>
              <a:t>灵活的 </a:t>
            </a:r>
            <a:r>
              <a:rPr lang="en-US" altLang="zh-CN" dirty="0"/>
              <a:t>callback</a:t>
            </a:r>
          </a:p>
          <a:p>
            <a:endParaRPr lang="en-US" altLang="zh-CN" dirty="0"/>
          </a:p>
          <a:p>
            <a:r>
              <a:rPr lang="zh-CN" altLang="en-US" dirty="0"/>
              <a:t>原生</a:t>
            </a:r>
            <a:r>
              <a:rPr lang="en-US" altLang="zh-CN" dirty="0"/>
              <a:t>JDBC</a:t>
            </a:r>
            <a:r>
              <a:rPr lang="zh-CN" altLang="en-US" dirty="0"/>
              <a:t>缺点在哪里？</a:t>
            </a:r>
            <a:endParaRPr lang="en-US" altLang="zh-CN" dirty="0"/>
          </a:p>
          <a:p>
            <a:r>
              <a:rPr lang="en-US" altLang="zh-CN" dirty="0" err="1"/>
              <a:t>RedisClientTemplate</a:t>
            </a:r>
            <a:r>
              <a:rPr lang="zh-CN" altLang="en-US" dirty="0"/>
              <a:t>缺点在哪里？和</a:t>
            </a:r>
            <a:r>
              <a:rPr lang="en-US" altLang="zh-CN" dirty="0"/>
              <a:t>Spring</a:t>
            </a:r>
            <a:r>
              <a:rPr lang="zh-CN" altLang="en-US" dirty="0"/>
              <a:t>官方</a:t>
            </a:r>
            <a:r>
              <a:rPr lang="en-US" altLang="zh-CN" dirty="0" err="1"/>
              <a:t>RedisTemplate</a:t>
            </a:r>
            <a:r>
              <a:rPr lang="zh-CN" altLang="en-US" dirty="0"/>
              <a:t>区别在哪里？</a:t>
            </a:r>
            <a:r>
              <a:rPr lang="en-US" altLang="zh-CN" dirty="0"/>
              <a:t>(</a:t>
            </a:r>
            <a:r>
              <a:rPr lang="zh-CN" altLang="en-US" dirty="0"/>
              <a:t>资源管理，异常处理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18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B8549-9380-4D29-A6FA-0E275E9A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观察者设计模式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4E1F9-2819-46C7-B83A-6559473A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场外发短信重构：</a:t>
            </a:r>
            <a:endParaRPr lang="en-US" altLang="zh-CN" dirty="0"/>
          </a:p>
          <a:p>
            <a:r>
              <a:rPr lang="zh-CN" altLang="en-US" dirty="0"/>
              <a:t>之前代码全部重复了</a:t>
            </a:r>
            <a:r>
              <a:rPr lang="en-US" altLang="zh-CN" dirty="0"/>
              <a:t>n</a:t>
            </a:r>
            <a:r>
              <a:rPr lang="zh-CN" altLang="en-US" dirty="0"/>
              <a:t>次，改一次地方等于改</a:t>
            </a:r>
            <a:r>
              <a:rPr lang="en-US" altLang="zh-CN" dirty="0"/>
              <a:t>n</a:t>
            </a:r>
            <a:r>
              <a:rPr lang="zh-CN" altLang="en-US" dirty="0"/>
              <a:t>个地方。</a:t>
            </a:r>
            <a:endParaRPr lang="en-US" altLang="zh-CN" dirty="0"/>
          </a:p>
          <a:p>
            <a:r>
              <a:rPr lang="en-US" altLang="zh-CN" dirty="0"/>
              <a:t>1  </a:t>
            </a:r>
            <a:r>
              <a:rPr lang="zh-CN" altLang="en-US" dirty="0"/>
              <a:t>重复代码封装统一发送方法。现在做法。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基于事件重构。事件处理器框架处理短信，解耦。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彻底解耦。</a:t>
            </a:r>
            <a:r>
              <a:rPr lang="en-US" altLang="zh-CN" dirty="0"/>
              <a:t>AOP</a:t>
            </a:r>
            <a:r>
              <a:rPr lang="zh-CN" altLang="en-US" dirty="0"/>
              <a:t>拦截方法执行，</a:t>
            </a:r>
            <a:r>
              <a:rPr lang="en-US" altLang="zh-CN" dirty="0"/>
              <a:t>AOP</a:t>
            </a:r>
            <a:r>
              <a:rPr lang="zh-CN" altLang="en-US" dirty="0"/>
              <a:t>中处理事件。</a:t>
            </a:r>
            <a:endParaRPr lang="en-US" altLang="zh-CN" dirty="0"/>
          </a:p>
          <a:p>
            <a:r>
              <a:rPr lang="en-US" altLang="zh-CN" dirty="0"/>
              <a:t>4  </a:t>
            </a:r>
            <a:r>
              <a:rPr lang="en-US" altLang="zh-CN" dirty="0" err="1"/>
              <a:t>KubeController</a:t>
            </a:r>
            <a:r>
              <a:rPr lang="zh-CN" altLang="en-US" dirty="0"/>
              <a:t>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959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8E403-A044-4678-8115-B649243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考虑方法参数合并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880F4-B922-4CA2-9594-0E5285FB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5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EB6-2E99-4B67-984A-B9FEC74B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r>
              <a:rPr lang="en-US" altLang="zh-CN" dirty="0"/>
              <a:t>(JAVA</a:t>
            </a:r>
            <a:r>
              <a:rPr lang="zh-CN" altLang="en-US" dirty="0"/>
              <a:t>核心技术，没有之一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0334A-CA8C-4870-94F6-004A7C9D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传统观念：</a:t>
            </a:r>
            <a:r>
              <a:rPr lang="en-US" altLang="zh-CN" dirty="0"/>
              <a:t>check</a:t>
            </a:r>
            <a:r>
              <a:rPr lang="zh-CN" altLang="en-US" dirty="0"/>
              <a:t>异常是标准用法，</a:t>
            </a:r>
            <a:r>
              <a:rPr lang="en-US" altLang="zh-CN" dirty="0"/>
              <a:t>uncheck</a:t>
            </a:r>
            <a:r>
              <a:rPr lang="zh-CN" altLang="en-US" dirty="0"/>
              <a:t>异常表示编程错误。</a:t>
            </a:r>
            <a:endParaRPr lang="en-US" altLang="zh-CN" dirty="0"/>
          </a:p>
          <a:p>
            <a:r>
              <a:rPr lang="en-US" altLang="zh-CN" dirty="0"/>
              <a:t>Bruce Eckel</a:t>
            </a:r>
            <a:r>
              <a:rPr lang="zh-CN" altLang="en-US" dirty="0"/>
              <a:t>：</a:t>
            </a:r>
            <a:r>
              <a:rPr lang="en-US" altLang="zh-CN" dirty="0"/>
              <a:t>uncheck</a:t>
            </a:r>
            <a:r>
              <a:rPr lang="zh-CN" altLang="en-US" dirty="0"/>
              <a:t>作为标准用法</a:t>
            </a:r>
            <a:endParaRPr lang="en-US" altLang="zh-CN" dirty="0"/>
          </a:p>
          <a:p>
            <a:r>
              <a:rPr lang="en-US" altLang="zh-CN" dirty="0"/>
              <a:t>Joshua Bloch</a:t>
            </a:r>
            <a:r>
              <a:rPr lang="zh-CN" altLang="en-US" dirty="0"/>
              <a:t>：对可恢复情况使用</a:t>
            </a:r>
            <a:r>
              <a:rPr lang="en-US" altLang="zh-CN" dirty="0"/>
              <a:t>check</a:t>
            </a:r>
            <a:r>
              <a:rPr lang="zh-CN" altLang="en-US" dirty="0"/>
              <a:t>，对编程错误使用</a:t>
            </a:r>
            <a:r>
              <a:rPr lang="en-US" altLang="zh-CN" dirty="0"/>
              <a:t>uncheck</a:t>
            </a:r>
            <a:r>
              <a:rPr lang="zh-CN" altLang="en-US" dirty="0"/>
              <a:t>，使异常提供足够信息。</a:t>
            </a:r>
            <a:endParaRPr lang="en-US" altLang="zh-CN" dirty="0"/>
          </a:p>
          <a:p>
            <a:r>
              <a:rPr lang="zh-CN" altLang="en-US" dirty="0"/>
              <a:t>优先非受检异常</a:t>
            </a:r>
            <a:endParaRPr lang="en-US" altLang="zh-CN" dirty="0"/>
          </a:p>
          <a:p>
            <a:r>
              <a:rPr lang="en-US" altLang="zh-CN" dirty="0"/>
              <a:t>Iterator</a:t>
            </a:r>
          </a:p>
          <a:p>
            <a:r>
              <a:rPr lang="zh-CN" altLang="en-US" dirty="0"/>
              <a:t>不要害怕出错，你才是处理者。</a:t>
            </a:r>
          </a:p>
        </p:txBody>
      </p:sp>
    </p:spTree>
    <p:extLst>
      <p:ext uri="{BB962C8B-B14F-4D97-AF65-F5344CB8AC3E}">
        <p14:creationId xmlns:p14="http://schemas.microsoft.com/office/powerpoint/2010/main" val="233188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55349-DDF9-40BB-A657-7223CEE6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F88B3F-A7AE-425C-99D6-E88A628DE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61" y="1787521"/>
            <a:ext cx="6157913" cy="7394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F5176C-436E-448D-AB53-0D63410F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3108641"/>
            <a:ext cx="10565606" cy="64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575F66-CB18-480C-A0F6-05AA7D45D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338002"/>
            <a:ext cx="11624642" cy="12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7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767C2-4518-4D94-B6F2-8BDD0679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获取</a:t>
            </a:r>
            <a:r>
              <a:rPr lang="en-US" altLang="zh-CN" dirty="0"/>
              <a:t>key</a:t>
            </a:r>
            <a:r>
              <a:rPr lang="zh-CN" altLang="en-US" dirty="0"/>
              <a:t>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5C481-A814-404A-AC89-20E0D210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{</a:t>
            </a:r>
          </a:p>
          <a:p>
            <a:endParaRPr lang="en-US" altLang="zh-CN" dirty="0"/>
          </a:p>
          <a:p>
            <a:r>
              <a:rPr lang="en-US" altLang="zh-CN" dirty="0"/>
              <a:t>} Catch(Exception e)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log.error</a:t>
            </a:r>
            <a:r>
              <a:rPr lang="en-US" altLang="zh-CN" dirty="0"/>
              <a:t>(“may key </a:t>
            </a:r>
            <a:r>
              <a:rPr lang="en-US" altLang="zh-CN" dirty="0" err="1"/>
              <a:t>null,check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:{}”,</a:t>
            </a:r>
            <a:r>
              <a:rPr lang="zh-CN" altLang="en-US" dirty="0"/>
              <a:t>“”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3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139D-9906-4E2B-B0D7-F9A58678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使用反射</a:t>
            </a:r>
            <a:r>
              <a:rPr lang="en-US" altLang="zh-CN" dirty="0"/>
              <a:t>-</a:t>
            </a:r>
            <a:r>
              <a:rPr lang="zh-CN" altLang="en-US" dirty="0"/>
              <a:t>核心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6657E-DA65-49A1-854F-21802CB4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两个误解：反射很慢，反射很难用</a:t>
            </a:r>
            <a:endParaRPr lang="en-US" altLang="zh-CN" dirty="0"/>
          </a:p>
          <a:p>
            <a:r>
              <a:rPr lang="zh-CN" altLang="en-US" dirty="0"/>
              <a:t>实例：</a:t>
            </a:r>
            <a:r>
              <a:rPr lang="en-US" altLang="zh-CN" dirty="0"/>
              <a:t>JavaBean</a:t>
            </a:r>
            <a:r>
              <a:rPr lang="zh-CN" altLang="en-US" dirty="0"/>
              <a:t>，</a:t>
            </a:r>
            <a:r>
              <a:rPr lang="en-US" altLang="zh-CN" dirty="0"/>
              <a:t>JSP</a:t>
            </a:r>
            <a:r>
              <a:rPr lang="zh-CN" altLang="en-US" dirty="0"/>
              <a:t>，序列化</a:t>
            </a:r>
            <a:r>
              <a:rPr lang="en-US" altLang="zh-CN" dirty="0"/>
              <a:t>(</a:t>
            </a:r>
            <a:r>
              <a:rPr lang="en-US" altLang="zh-CN" dirty="0" err="1"/>
              <a:t>ObjectOutputStream</a:t>
            </a:r>
            <a:r>
              <a:rPr lang="en-US" altLang="zh-CN" dirty="0"/>
              <a:t>)</a:t>
            </a:r>
            <a:r>
              <a:rPr lang="zh-CN" altLang="en-US" dirty="0"/>
              <a:t>，开关语句（通过条件找类，方法），</a:t>
            </a:r>
            <a:r>
              <a:rPr lang="en-US" altLang="zh-CN" dirty="0"/>
              <a:t>IF-ELSE</a:t>
            </a:r>
            <a:r>
              <a:rPr lang="zh-CN" altLang="en-US" dirty="0"/>
              <a:t>，</a:t>
            </a:r>
            <a:r>
              <a:rPr lang="en-US" altLang="zh-CN" dirty="0"/>
              <a:t>web.xml</a:t>
            </a:r>
          </a:p>
          <a:p>
            <a:r>
              <a:rPr lang="zh-CN" altLang="en-US" dirty="0"/>
              <a:t>参数化</a:t>
            </a:r>
            <a:r>
              <a:rPr lang="en-US" altLang="zh-CN" dirty="0"/>
              <a:t>Java</a:t>
            </a:r>
            <a:r>
              <a:rPr lang="zh-CN" altLang="en-US" dirty="0"/>
              <a:t>代码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3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CF8FE-E917-4BEF-89C0-6946FF63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  <a:r>
              <a:rPr lang="en-US" altLang="zh-CN" dirty="0"/>
              <a:t>(JAVA</a:t>
            </a:r>
            <a:r>
              <a:rPr lang="zh-CN" altLang="en-US" dirty="0"/>
              <a:t>最具创新的技术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78558-9968-40BE-8A5F-18B71A79F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动态代理是运行时实现接口但编译时候不用实现的特殊类。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截获实现指定接口的委托调用。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3 AOP</a:t>
            </a:r>
            <a:r>
              <a:rPr lang="zh-CN" altLang="en-US" dirty="0"/>
              <a:t>实现方式之一</a:t>
            </a:r>
            <a:endParaRPr lang="en-US" altLang="zh-CN" dirty="0"/>
          </a:p>
          <a:p>
            <a:r>
              <a:rPr lang="zh-CN" altLang="en-US" dirty="0"/>
              <a:t>能对动态代理对象在进行一次代理吗？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en-US" altLang="zh-CN" dirty="0" err="1"/>
              <a:t>DynamicProxy</a:t>
            </a:r>
            <a:r>
              <a:rPr lang="en-US" altLang="zh-CN" dirty="0"/>
              <a:t> </a:t>
            </a:r>
            <a:r>
              <a:rPr lang="zh-CN" altLang="en-US" dirty="0"/>
              <a:t>的封装</a:t>
            </a:r>
          </a:p>
        </p:txBody>
      </p:sp>
    </p:spTree>
    <p:extLst>
      <p:ext uri="{BB962C8B-B14F-4D97-AF65-F5344CB8AC3E}">
        <p14:creationId xmlns:p14="http://schemas.microsoft.com/office/powerpoint/2010/main" val="373171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BE1D6-378F-41FF-914A-F8AAB7CE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JavaBean</a:t>
            </a:r>
            <a:r>
              <a:rPr lang="zh-CN" altLang="en-US" dirty="0"/>
              <a:t>实现灵活性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EA6F1-ABE7-4591-BDD4-9E8E4AB5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应用对象应该是</a:t>
            </a:r>
            <a:r>
              <a:rPr lang="en-US" altLang="zh-CN" dirty="0"/>
              <a:t>JavaBean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可配置，运行时候操作</a:t>
            </a:r>
          </a:p>
        </p:txBody>
      </p:sp>
    </p:spTree>
    <p:extLst>
      <p:ext uri="{BB962C8B-B14F-4D97-AF65-F5344CB8AC3E}">
        <p14:creationId xmlns:p14="http://schemas.microsoft.com/office/powerpoint/2010/main" val="386345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1A7AE-FC53-4B48-9B8F-14D4628B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避免单例暴增使用应用注册表</a:t>
            </a:r>
            <a:r>
              <a:rPr lang="en-US" altLang="zh-CN" sz="3200" dirty="0"/>
              <a:t>Application</a:t>
            </a:r>
            <a:br>
              <a:rPr lang="en-US" altLang="zh-CN" sz="3200" dirty="0"/>
            </a:br>
            <a:r>
              <a:rPr lang="en-US" altLang="zh-CN" sz="3200" dirty="0"/>
              <a:t>Registry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75325-5258-48BC-B3FB-ADE8FD72B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JDBC</a:t>
            </a:r>
            <a:r>
              <a:rPr lang="zh-CN" altLang="en-US" dirty="0"/>
              <a:t>代码见过吗？</a:t>
            </a:r>
            <a:r>
              <a:rPr lang="en-US" altLang="zh-CN" dirty="0"/>
              <a:t>Redis Client</a:t>
            </a:r>
            <a:r>
              <a:rPr lang="zh-CN" altLang="en-US" dirty="0"/>
              <a:t>代码？</a:t>
            </a:r>
            <a:r>
              <a:rPr lang="en-US" altLang="zh-CN" dirty="0" err="1"/>
              <a:t>RedisClientTemplate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单例缺点：</a:t>
            </a:r>
            <a:r>
              <a:rPr lang="en-US" altLang="zh-CN" dirty="0"/>
              <a:t>1 </a:t>
            </a:r>
            <a:r>
              <a:rPr lang="zh-CN" altLang="en-US" dirty="0"/>
              <a:t>依赖性硬编码 </a:t>
            </a:r>
            <a:r>
              <a:rPr lang="en-US" altLang="zh-CN" dirty="0"/>
              <a:t>2 </a:t>
            </a:r>
            <a:r>
              <a:rPr lang="zh-CN" altLang="en-US" dirty="0"/>
              <a:t>自己处理配置 </a:t>
            </a:r>
            <a:r>
              <a:rPr lang="en-US" altLang="zh-CN" dirty="0"/>
              <a:t>3 </a:t>
            </a:r>
            <a:r>
              <a:rPr lang="zh-CN" altLang="en-US" dirty="0"/>
              <a:t>复杂应用多个单例，每个单例自己处理配置  </a:t>
            </a:r>
            <a:r>
              <a:rPr lang="en-US" altLang="zh-CN" dirty="0"/>
              <a:t>4  </a:t>
            </a:r>
            <a:r>
              <a:rPr lang="zh-CN" altLang="en-US" dirty="0"/>
              <a:t>对接口不友好  </a:t>
            </a:r>
            <a:r>
              <a:rPr lang="en-US" altLang="zh-CN" dirty="0"/>
              <a:t>5 </a:t>
            </a:r>
            <a:r>
              <a:rPr lang="zh-CN" altLang="en-US" dirty="0"/>
              <a:t>无非同时刷新一个应用内所有单例状态 </a:t>
            </a:r>
            <a:endParaRPr lang="en-US" altLang="zh-CN" dirty="0"/>
          </a:p>
          <a:p>
            <a:r>
              <a:rPr lang="zh-CN" altLang="en-US" dirty="0"/>
              <a:t>解决方案：应用中有一个对象用来查找其他对象。</a:t>
            </a:r>
            <a:r>
              <a:rPr lang="en-US" altLang="zh-CN" dirty="0"/>
              <a:t>Application Context</a:t>
            </a:r>
            <a:r>
              <a:rPr lang="zh-CN" altLang="en-US" dirty="0"/>
              <a:t>，优点普通对象是单例了。也可以是</a:t>
            </a:r>
            <a:r>
              <a:rPr lang="en-US" altLang="zh-CN" dirty="0"/>
              <a:t>Prototype</a:t>
            </a:r>
            <a:r>
              <a:rPr lang="zh-CN" altLang="en-US" dirty="0"/>
              <a:t>。也可以发布事件。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解决方案：</a:t>
            </a:r>
            <a:r>
              <a:rPr lang="en-US" altLang="zh-CN" dirty="0" err="1"/>
              <a:t>ServeltContext</a:t>
            </a:r>
            <a:endParaRPr lang="en-US" altLang="zh-CN" dirty="0"/>
          </a:p>
          <a:p>
            <a:r>
              <a:rPr lang="en-US" altLang="zh-CN" dirty="0"/>
              <a:t>J2EE</a:t>
            </a:r>
            <a:r>
              <a:rPr lang="zh-CN" altLang="en-US" dirty="0"/>
              <a:t>开发基础设施。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27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8EDCF-9AEF-4E55-A238-3BE0A23F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5451A-719F-4324-A136-74AECE30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理论：</a:t>
            </a:r>
            <a:r>
              <a:rPr lang="en-US" altLang="zh-CN" dirty="0"/>
              <a:t>1.1 OOD for J2EE    </a:t>
            </a:r>
          </a:p>
          <a:p>
            <a:pPr marL="0" indent="0">
              <a:buNone/>
            </a:pPr>
            <a:r>
              <a:rPr lang="en-US" altLang="zh-CN" dirty="0"/>
              <a:t>                 1.2 </a:t>
            </a:r>
            <a:r>
              <a:rPr lang="zh-CN" altLang="en-US" dirty="0"/>
              <a:t>代码标准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2  </a:t>
            </a:r>
            <a:r>
              <a:rPr lang="zh-CN" altLang="en-US" dirty="0"/>
              <a:t>实践：</a:t>
            </a:r>
            <a:r>
              <a:rPr lang="en-US" altLang="zh-CN" dirty="0"/>
              <a:t>Spring</a:t>
            </a:r>
            <a:r>
              <a:rPr lang="zh-CN" altLang="en-US" dirty="0"/>
              <a:t>设计指南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            Spring=OOD+IOC+TDD+AOP</a:t>
            </a:r>
          </a:p>
          <a:p>
            <a:r>
              <a:rPr lang="en-US" altLang="zh-CN" dirty="0"/>
              <a:t>3  Beyond J2EE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5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AD1A3-2141-41EF-AB6A-E3B520DF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4B8E5-FE5E-48DD-8D95-67B70B34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消除重复代码。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不断在以下领域寻求改进：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错误消息：一个迷惑的错误消息暗示着一次改进。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日志记录：帮助调试。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文档编写：</a:t>
            </a:r>
          </a:p>
        </p:txBody>
      </p:sp>
    </p:spTree>
    <p:extLst>
      <p:ext uri="{BB962C8B-B14F-4D97-AF65-F5344CB8AC3E}">
        <p14:creationId xmlns:p14="http://schemas.microsoft.com/office/powerpoint/2010/main" val="244601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490FC-5437-4EF8-84EE-5532870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1.2 </a:t>
            </a:r>
            <a:r>
              <a:rPr lang="zh-CN" altLang="en-US" sz="3200" dirty="0"/>
              <a:t>代码标准</a:t>
            </a:r>
            <a:r>
              <a:rPr lang="en-US" altLang="zh-CN" sz="3200" dirty="0"/>
              <a:t>-</a:t>
            </a:r>
            <a:r>
              <a:rPr lang="zh-CN" altLang="en-US" sz="3200" dirty="0"/>
              <a:t>本质是一个见解问题，并无标准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8298C-F51A-4E8C-96A2-D106A185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严重违规者：</a:t>
            </a:r>
            <a:r>
              <a:rPr lang="en-US" altLang="zh-CN" dirty="0"/>
              <a:t>Sun Smart Ticket 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局部变量名简单，实例变量名长。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代码标准开始：</a:t>
            </a:r>
            <a:r>
              <a:rPr lang="en-US" altLang="zh-CN" dirty="0"/>
              <a:t>No New Keyword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起个好名字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Phil </a:t>
            </a:r>
            <a:r>
              <a:rPr lang="en-US" altLang="zh-CN" dirty="0" err="1"/>
              <a:t>Karlton</a:t>
            </a:r>
            <a:r>
              <a:rPr lang="en-US" altLang="zh-CN" dirty="0"/>
              <a:t>:“</a:t>
            </a:r>
            <a:r>
              <a:rPr lang="zh-CN" altLang="en-US" dirty="0"/>
              <a:t>计算机科学中最难的两件事是缓存失效和命名</a:t>
            </a:r>
            <a:r>
              <a:rPr lang="en-US" altLang="zh-CN" dirty="0"/>
              <a:t>”.</a:t>
            </a:r>
          </a:p>
          <a:p>
            <a:r>
              <a:rPr lang="zh-CN" altLang="en-US" dirty="0"/>
              <a:t>缓存失效本质鸡生蛋问题，命名关于抽象。</a:t>
            </a:r>
          </a:p>
        </p:txBody>
      </p:sp>
    </p:spTree>
    <p:extLst>
      <p:ext uri="{BB962C8B-B14F-4D97-AF65-F5344CB8AC3E}">
        <p14:creationId xmlns:p14="http://schemas.microsoft.com/office/powerpoint/2010/main" val="57641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99FEF-8567-4208-8A4D-2D95F5A3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职责分配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56BC9-318C-4B16-9D99-6419FBB0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每个类职责单一。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每个方法职责单一，操作都在同一抽象级。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26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D6831-60BF-410A-93CC-584A5FBB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避免代码重复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FE05C-85D1-48C9-A9C3-B1ABB1A9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浪费时间比较</a:t>
            </a:r>
            <a:endParaRPr lang="en-US" altLang="zh-CN" dirty="0"/>
          </a:p>
          <a:p>
            <a:r>
              <a:rPr lang="en-US" altLang="zh-CN" dirty="0"/>
              <a:t>2  </a:t>
            </a:r>
            <a:r>
              <a:rPr lang="zh-CN" altLang="en-US" dirty="0"/>
              <a:t>浪费时间粘贴</a:t>
            </a:r>
            <a:endParaRPr lang="en-US" altLang="zh-CN" dirty="0"/>
          </a:p>
          <a:p>
            <a:r>
              <a:rPr lang="en-US" altLang="zh-CN" dirty="0"/>
              <a:t>3  </a:t>
            </a:r>
            <a:r>
              <a:rPr lang="zh-CN" altLang="en-US" dirty="0"/>
              <a:t>意图迷惑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81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645EC-BAFB-4DA0-A292-17400326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避免字面常数</a:t>
            </a:r>
            <a:r>
              <a:rPr lang="en-US" altLang="zh-CN" sz="3200" dirty="0"/>
              <a:t>-</a:t>
            </a:r>
            <a:r>
              <a:rPr lang="zh-CN" altLang="en-US" sz="3200" dirty="0"/>
              <a:t>今天的常数就是明天的变量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6CCE1-2430-4025-BBAC-1D7A2871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字面常数是不会变化的常量吗？</a:t>
            </a:r>
            <a:endParaRPr lang="en-US" altLang="zh-CN" dirty="0"/>
          </a:p>
          <a:p>
            <a:r>
              <a:rPr lang="zh-CN" altLang="en-US" dirty="0"/>
              <a:t>不使用字面常量：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 0   2. null 3. “”</a:t>
            </a:r>
          </a:p>
          <a:p>
            <a:r>
              <a:rPr lang="en-US" altLang="zh-CN" dirty="0"/>
              <a:t>Alibaba</a:t>
            </a:r>
            <a:r>
              <a:rPr lang="zh-CN" altLang="en-US" dirty="0"/>
              <a:t>代码规范并不好，没有告诉你为什么。远远不是给常量起个名字这么简单。</a:t>
            </a:r>
            <a:endParaRPr lang="en-US" altLang="zh-CN" dirty="0"/>
          </a:p>
          <a:p>
            <a:r>
              <a:rPr lang="zh-CN" altLang="en-US" dirty="0"/>
              <a:t>如何设计一个常数？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1  </a:t>
            </a:r>
            <a:r>
              <a:rPr lang="zh-CN" altLang="en-US" dirty="0"/>
              <a:t>应用代码一部分常数：罕见不用起常量名字。</a:t>
            </a:r>
            <a:endParaRPr lang="en-US" altLang="zh-CN" dirty="0"/>
          </a:p>
          <a:p>
            <a:pPr marL="514350" indent="-514350">
              <a:buAutoNum type="arabicPlain" startAt="2"/>
            </a:pPr>
            <a:r>
              <a:rPr lang="zh-CN" altLang="en-US" dirty="0"/>
              <a:t>绝不变化的常数：所以地方都一样，使用接口</a:t>
            </a:r>
            <a:endParaRPr lang="en-US" altLang="zh-CN" dirty="0"/>
          </a:p>
          <a:p>
            <a:pPr marL="514350" indent="-514350">
              <a:buAutoNum type="arabicPlain" startAt="2"/>
            </a:pPr>
            <a:r>
              <a:rPr lang="zh-CN" altLang="en-US" dirty="0"/>
              <a:t>编译时候可能变化的常数：事务管理器名字，子类覆盖，暴露</a:t>
            </a:r>
            <a:r>
              <a:rPr lang="en-US" altLang="zh-CN" dirty="0"/>
              <a:t>Bean</a:t>
            </a:r>
          </a:p>
          <a:p>
            <a:pPr marL="514350" indent="-514350">
              <a:buAutoNum type="arabicPlain" startAt="2"/>
            </a:pPr>
            <a:r>
              <a:rPr lang="zh-CN" altLang="en-US" dirty="0"/>
              <a:t>运行时可能变化常数：</a:t>
            </a:r>
            <a:r>
              <a:rPr lang="en-US" altLang="zh-CN" dirty="0"/>
              <a:t>Protect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14350" indent="-514350">
              <a:buAutoNum type="arabicPlain" startAt="2"/>
            </a:pPr>
            <a:r>
              <a:rPr lang="zh-CN" altLang="en-US" dirty="0"/>
              <a:t>易受国际化影响常数：</a:t>
            </a:r>
            <a:r>
              <a:rPr lang="en-US" altLang="zh-CN" dirty="0" err="1"/>
              <a:t>ResourceBundle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691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C758-CC39-40C3-A5C0-B1E4FFD1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学会封装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08EA4-C13E-4767-AC7D-E829F5E6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对象是什么？</a:t>
            </a:r>
            <a:endParaRPr lang="en-US" altLang="zh-CN" dirty="0"/>
          </a:p>
          <a:p>
            <a:r>
              <a:rPr lang="zh-CN" altLang="en-US" dirty="0"/>
              <a:t>如何封装一个类？</a:t>
            </a:r>
          </a:p>
        </p:txBody>
      </p:sp>
    </p:spTree>
    <p:extLst>
      <p:ext uri="{BB962C8B-B14F-4D97-AF65-F5344CB8AC3E}">
        <p14:creationId xmlns:p14="http://schemas.microsoft.com/office/powerpoint/2010/main" val="103342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E04F7-B76D-4786-8A72-1E336DA8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可见度与作用范围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2FF5A-D8E3-44F0-B8F9-97DC770C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变量和方法拥有最小可见度，尽可能局部声明。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实例变量</a:t>
            </a:r>
            <a:endParaRPr lang="en-US" altLang="zh-CN" dirty="0"/>
          </a:p>
          <a:p>
            <a:r>
              <a:rPr lang="en-US" altLang="zh-CN" dirty="0"/>
              <a:t>1.1 Public    </a:t>
            </a:r>
            <a:r>
              <a:rPr lang="zh-CN" altLang="en-US" dirty="0"/>
              <a:t>建议被取缔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1.2 Protected and Package Protected Instance Variables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3 Method Visibility</a:t>
            </a:r>
          </a:p>
          <a:p>
            <a:r>
              <a:rPr lang="en-US" altLang="zh-CN" dirty="0"/>
              <a:t>4 Variable Scoping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内部类和基础</a:t>
            </a:r>
          </a:p>
        </p:txBody>
      </p:sp>
    </p:spTree>
    <p:extLst>
      <p:ext uri="{BB962C8B-B14F-4D97-AF65-F5344CB8AC3E}">
        <p14:creationId xmlns:p14="http://schemas.microsoft.com/office/powerpoint/2010/main" val="815543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93E75-E7C8-4F81-8726-34F5B8E4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F7288-D868-466C-B44A-D07A02B1D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方法覆写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2 final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3 final</a:t>
            </a:r>
            <a:r>
              <a:rPr lang="zh-CN" altLang="en-US" dirty="0"/>
              <a:t>实例变量</a:t>
            </a:r>
          </a:p>
        </p:txBody>
      </p:sp>
    </p:spTree>
    <p:extLst>
      <p:ext uri="{BB962C8B-B14F-4D97-AF65-F5344CB8AC3E}">
        <p14:creationId xmlns:p14="http://schemas.microsoft.com/office/powerpoint/2010/main" val="156265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09FC5-9C3B-4ACD-BBCD-2E8A238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实现问题定位的</a:t>
            </a:r>
            <a:r>
              <a:rPr lang="en-US" altLang="zh-CN" dirty="0" err="1"/>
              <a:t>toString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EE2FC-F6FA-451F-9A2F-76E189F7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9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118AA-EBF4-4A96-BF9C-6958FCD3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Defensive Coding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E23DA-B42A-4DBD-80EB-E6A09BB57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2B73-2BCC-4A33-8815-8FE17B43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OOD for J2EE   OOD </a:t>
            </a:r>
            <a:r>
              <a:rPr lang="zh-CN" altLang="en-US" dirty="0"/>
              <a:t>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90A5E-569A-40B6-90E8-D09F957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优秀的代码标准：</a:t>
            </a:r>
            <a:endParaRPr lang="en-US" altLang="zh-CN" dirty="0"/>
          </a:p>
          <a:p>
            <a:r>
              <a:rPr lang="en-US" altLang="zh-CN" dirty="0"/>
              <a:t>1 </a:t>
            </a:r>
            <a:r>
              <a:rPr lang="zh-CN" altLang="en-US" dirty="0"/>
              <a:t>好扩展 </a:t>
            </a:r>
            <a:r>
              <a:rPr lang="en-US" altLang="zh-CN" dirty="0"/>
              <a:t>2 </a:t>
            </a:r>
            <a:r>
              <a:rPr lang="zh-CN" altLang="en-US" dirty="0"/>
              <a:t>易读，维护  </a:t>
            </a:r>
            <a:r>
              <a:rPr lang="en-US" altLang="zh-CN" dirty="0"/>
              <a:t>3  </a:t>
            </a:r>
            <a:r>
              <a:rPr lang="zh-CN" altLang="en-US" dirty="0"/>
              <a:t>写劣质代码很难  </a:t>
            </a:r>
            <a:r>
              <a:rPr lang="en-US" altLang="zh-CN" dirty="0"/>
              <a:t>4  </a:t>
            </a:r>
            <a:r>
              <a:rPr lang="zh-CN" altLang="en-US" dirty="0"/>
              <a:t>易测试  </a:t>
            </a:r>
            <a:r>
              <a:rPr lang="en-US" altLang="zh-CN" dirty="0"/>
              <a:t>5  </a:t>
            </a:r>
            <a:r>
              <a:rPr lang="zh-CN" altLang="en-US" dirty="0"/>
              <a:t>易调试</a:t>
            </a:r>
            <a:endParaRPr lang="en-US" altLang="zh-CN" dirty="0"/>
          </a:p>
          <a:p>
            <a:r>
              <a:rPr lang="en-US" altLang="zh-CN" dirty="0"/>
              <a:t>6 </a:t>
            </a:r>
            <a:r>
              <a:rPr lang="zh-CN" altLang="en-US" dirty="0"/>
              <a:t>无重复  </a:t>
            </a:r>
            <a:r>
              <a:rPr lang="en-US" altLang="zh-CN" dirty="0"/>
              <a:t>7 </a:t>
            </a:r>
            <a:r>
              <a:rPr lang="zh-CN" altLang="en-US" dirty="0"/>
              <a:t>鼓励复用</a:t>
            </a:r>
            <a:endParaRPr lang="en-US" altLang="zh-CN" dirty="0"/>
          </a:p>
          <a:p>
            <a:r>
              <a:rPr lang="zh-CN" altLang="en-US" dirty="0"/>
              <a:t>重构为什么强调测试？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优秀</a:t>
            </a:r>
            <a:r>
              <a:rPr lang="en-US" altLang="zh-CN" dirty="0"/>
              <a:t>J2EE</a:t>
            </a:r>
            <a:r>
              <a:rPr lang="zh-CN" altLang="en-US" dirty="0"/>
              <a:t>代码标准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设计好，实现好（</a:t>
            </a:r>
            <a:r>
              <a:rPr lang="en-US" altLang="zh-CN" dirty="0"/>
              <a:t>Spring</a:t>
            </a:r>
            <a:r>
              <a:rPr lang="zh-CN" altLang="en-US" dirty="0"/>
              <a:t>，</a:t>
            </a:r>
            <a:r>
              <a:rPr lang="en-US" altLang="zh-CN" dirty="0" err="1"/>
              <a:t>Netty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设计好，实现差 （</a:t>
            </a:r>
            <a:r>
              <a:rPr lang="en-US" altLang="zh-CN" dirty="0"/>
              <a:t>Sun Pet Store</a:t>
            </a:r>
            <a:r>
              <a:rPr lang="zh-CN" altLang="en-US" dirty="0"/>
              <a:t>， </a:t>
            </a:r>
            <a:r>
              <a:rPr lang="en-US" altLang="zh-CN" dirty="0"/>
              <a:t>JDBC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设计差，实现好 （</a:t>
            </a:r>
            <a:r>
              <a:rPr lang="en-US" altLang="zh-CN" dirty="0"/>
              <a:t>EJB</a:t>
            </a:r>
            <a:r>
              <a:rPr lang="zh-CN" altLang="en-US" dirty="0"/>
              <a:t>，</a:t>
            </a:r>
            <a:r>
              <a:rPr lang="en-US" altLang="zh-CN" dirty="0"/>
              <a:t> Struct </a:t>
            </a:r>
            <a:r>
              <a:rPr lang="zh-CN" altLang="en-US" dirty="0"/>
              <a:t>还记得</a:t>
            </a:r>
            <a:r>
              <a:rPr lang="en-US" altLang="zh-CN" dirty="0"/>
              <a:t>struct1</a:t>
            </a:r>
            <a:r>
              <a:rPr lang="zh-CN" altLang="en-US" dirty="0"/>
              <a:t>和</a:t>
            </a:r>
            <a:r>
              <a:rPr lang="en-US" altLang="zh-CN" dirty="0"/>
              <a:t>struct2</a:t>
            </a:r>
            <a:r>
              <a:rPr lang="zh-CN" altLang="en-US" dirty="0"/>
              <a:t>完全不一样吗？）</a:t>
            </a:r>
            <a:endParaRPr lang="en-US" altLang="zh-CN" dirty="0"/>
          </a:p>
          <a:p>
            <a:r>
              <a:rPr lang="zh-CN" altLang="en-US" dirty="0"/>
              <a:t>设计差，实现差 （普通项目，</a:t>
            </a:r>
            <a:r>
              <a:rPr lang="en-US" altLang="zh-CN" dirty="0"/>
              <a:t>RMI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565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6E123-6874-4648-AC9A-0E686674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D75A7-326A-4B73-9B34-059702F2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没有文档代码不完整</a:t>
            </a:r>
            <a:endParaRPr lang="en-US" altLang="zh-CN" dirty="0"/>
          </a:p>
          <a:p>
            <a:r>
              <a:rPr lang="zh-CN" altLang="en-US" dirty="0"/>
              <a:t>始终标明可能抛出运行时异常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如果你知道了一个方法如何实现，尽快为其编写文档，方便后人理解和改进。代码维护技巧。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dirty="0"/>
              <a:t>文档，测试，代码。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Map</a:t>
            </a:r>
            <a:r>
              <a:rPr lang="zh-CN" altLang="en-US" dirty="0"/>
              <a:t>说明</a:t>
            </a:r>
            <a:r>
              <a:rPr lang="en-US" altLang="zh-CN" dirty="0" err="1"/>
              <a:t>kv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不要行尾注释。</a:t>
            </a:r>
          </a:p>
        </p:txBody>
      </p:sp>
    </p:spTree>
    <p:extLst>
      <p:ext uri="{BB962C8B-B14F-4D97-AF65-F5344CB8AC3E}">
        <p14:creationId xmlns:p14="http://schemas.microsoft.com/office/powerpoint/2010/main" val="53311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C9AE4-F81F-4887-AF36-F22994CB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4F716-2E82-4F73-B09A-96C6CA5A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日志优先调试。</a:t>
            </a:r>
            <a:endParaRPr lang="en-US" altLang="zh-CN" dirty="0"/>
          </a:p>
          <a:p>
            <a:r>
              <a:rPr lang="zh-CN" altLang="en-US" dirty="0"/>
              <a:t>调试短暂，日志持久。</a:t>
            </a:r>
            <a:endParaRPr lang="en-US" altLang="zh-CN" dirty="0"/>
          </a:p>
          <a:p>
            <a:r>
              <a:rPr lang="zh-CN" altLang="en-US" dirty="0"/>
              <a:t>调试信息指出工作流。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46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3820-1A7C-4832-A37A-D412253B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几个反例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BBBC5-7AD4-443A-A48D-B3436087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ConfigUtils</a:t>
            </a:r>
            <a:r>
              <a:rPr lang="zh-CN" altLang="en-US" dirty="0"/>
              <a:t>，</a:t>
            </a:r>
            <a:r>
              <a:rPr lang="en-US" altLang="zh-CN" dirty="0" err="1"/>
              <a:t>SymbolUtils</a:t>
            </a:r>
            <a:r>
              <a:rPr lang="en-US" altLang="zh-CN" dirty="0"/>
              <a:t> </a:t>
            </a:r>
            <a:r>
              <a:rPr lang="zh-CN" altLang="en-US" dirty="0"/>
              <a:t>思考，依赖管理技术</a:t>
            </a:r>
            <a:endParaRPr lang="en-US" altLang="zh-CN" dirty="0"/>
          </a:p>
          <a:p>
            <a:r>
              <a:rPr lang="zh-CN" altLang="en-US" dirty="0"/>
              <a:t>依赖注入是</a:t>
            </a:r>
            <a:r>
              <a:rPr lang="en-US" altLang="zh-CN" dirty="0"/>
              <a:t>J2EE</a:t>
            </a:r>
            <a:r>
              <a:rPr lang="zh-CN" altLang="en-US" dirty="0"/>
              <a:t>代码复用性的核心</a:t>
            </a:r>
            <a:endParaRPr lang="en-US" altLang="zh-CN" dirty="0"/>
          </a:p>
          <a:p>
            <a:r>
              <a:rPr lang="zh-CN" altLang="en-US" dirty="0"/>
              <a:t>原生</a:t>
            </a:r>
            <a:r>
              <a:rPr lang="en-US" altLang="zh-CN" dirty="0" err="1"/>
              <a:t>RedisClient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749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2A0A-6EC2-4463-8368-CAC8011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Spring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E4551-9CE7-4B64-9B43-E57099C8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058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BE5FB-21FF-4008-8882-E348BA90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8E4E3-ED9B-4530-8451-42D47D89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  Plexus</a:t>
            </a:r>
          </a:p>
          <a:p>
            <a:r>
              <a:rPr lang="en-US" altLang="zh-CN" dirty="0" err="1"/>
              <a:t>PicoContainer</a:t>
            </a:r>
            <a:endParaRPr lang="en-US" altLang="zh-CN" dirty="0"/>
          </a:p>
          <a:p>
            <a:r>
              <a:rPr lang="en-US" altLang="zh-CN" dirty="0" err="1"/>
              <a:t>Guice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695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3EF6-3830-4375-A019-4CA4792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Infrastructure and Application Implementation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FAC7F-0EC7-4829-9A51-7818061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187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5D8A-6427-4DEF-BBFE-E044DBEA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Lightweight Containers and Inversion of Control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79AFA-E6BA-486B-8980-001F3923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75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41F49-6B3A-4513-9BF4-D5CF3EA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Declarative Middleware Using AOP Concepts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99A98-D340-48F6-86E3-3A0F0D64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4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7067B-B35A-4E5E-9572-4068B7E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Access</a:t>
            </a:r>
            <a:r>
              <a:rPr lang="zh-CN" altLang="en-US" sz="3200" dirty="0"/>
              <a:t>（</a:t>
            </a:r>
            <a:r>
              <a:rPr lang="en-US" altLang="zh-CN" sz="3200" dirty="0"/>
              <a:t>Transaction </a:t>
            </a:r>
            <a:r>
              <a:rPr lang="en-US" altLang="zh-CN" sz="3200" dirty="0" err="1"/>
              <a:t>Management+Persistence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ED3A-04EA-4929-B10A-83872116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TM</a:t>
            </a:r>
            <a:r>
              <a:rPr lang="zh-CN" altLang="en-US" dirty="0"/>
              <a:t>：</a:t>
            </a:r>
            <a:r>
              <a:rPr lang="en-US" altLang="zh-CN" dirty="0"/>
              <a:t>EJB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Persistence</a:t>
            </a:r>
            <a:r>
              <a:rPr lang="zh-CN" altLang="en-US" dirty="0"/>
              <a:t>：</a:t>
            </a:r>
            <a:r>
              <a:rPr lang="en-US" altLang="zh-CN" dirty="0" err="1"/>
              <a:t>SpringJDBC</a:t>
            </a:r>
            <a:r>
              <a:rPr lang="zh-CN" altLang="en-US" dirty="0"/>
              <a:t>，</a:t>
            </a:r>
            <a:r>
              <a:rPr lang="en-US" altLang="zh-CN" dirty="0" err="1"/>
              <a:t>SrpingORM</a:t>
            </a:r>
            <a:r>
              <a:rPr lang="zh-CN" altLang="en-US" dirty="0"/>
              <a:t>，</a:t>
            </a:r>
            <a:r>
              <a:rPr lang="en-US" altLang="zh-CN" dirty="0"/>
              <a:t>Spring-</a:t>
            </a:r>
            <a:r>
              <a:rPr lang="en-US" altLang="zh-CN" dirty="0" err="1"/>
              <a:t>Mybatis</a:t>
            </a:r>
            <a:r>
              <a:rPr lang="zh-CN" altLang="en-US" dirty="0"/>
              <a:t>，</a:t>
            </a:r>
            <a:r>
              <a:rPr lang="en-US" altLang="zh-CN" dirty="0"/>
              <a:t>JPA</a:t>
            </a:r>
            <a:r>
              <a:rPr lang="zh-CN" altLang="en-US" dirty="0"/>
              <a:t>，</a:t>
            </a:r>
            <a:r>
              <a:rPr lang="en-US" altLang="zh-CN" dirty="0"/>
              <a:t>Spring-Data</a:t>
            </a:r>
            <a:r>
              <a:rPr lang="zh-CN" altLang="en-US" dirty="0"/>
              <a:t>（方法命名</a:t>
            </a:r>
            <a:r>
              <a:rPr lang="en-US" altLang="zh-CN" dirty="0"/>
              <a:t>DSL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如何做到</a:t>
            </a:r>
            <a:r>
              <a:rPr lang="en-US" altLang="zh-CN" dirty="0"/>
              <a:t>DAO</a:t>
            </a:r>
            <a:r>
              <a:rPr lang="zh-CN" altLang="en-US" dirty="0"/>
              <a:t>和具体持久化技术解耦？</a:t>
            </a:r>
          </a:p>
        </p:txBody>
      </p:sp>
    </p:spTree>
    <p:extLst>
      <p:ext uri="{BB962C8B-B14F-4D97-AF65-F5344CB8AC3E}">
        <p14:creationId xmlns:p14="http://schemas.microsoft.com/office/powerpoint/2010/main" val="1252555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5F1FE-FFD5-4C0A-BF32-2131C755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Web Tier Design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77648-961D-4C28-971E-AB6F1303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en-US" altLang="zh-CN" dirty="0" err="1"/>
              <a:t>contrller</a:t>
            </a:r>
            <a:r>
              <a:rPr lang="zh-CN" altLang="en-US" dirty="0"/>
              <a:t>层不要写业务逻辑，为什么？</a:t>
            </a:r>
            <a:r>
              <a:rPr lang="en-US" altLang="zh-CN" dirty="0" err="1"/>
              <a:t>Contooler</a:t>
            </a:r>
            <a:r>
              <a:rPr lang="zh-CN" altLang="en-US" dirty="0"/>
              <a:t>对象不要暴露给</a:t>
            </a:r>
            <a:r>
              <a:rPr lang="en-US" altLang="zh-CN"/>
              <a:t>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80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24C64-DC88-4F6E-9F47-024242D2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Cache-</a:t>
            </a:r>
            <a:r>
              <a:rPr lang="zh-CN" altLang="en-US" dirty="0"/>
              <a:t>关于实现的一个例子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73B9-A5BF-40FB-866C-B30143B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某</a:t>
            </a:r>
            <a:r>
              <a:rPr lang="en-US" altLang="zh-CN" dirty="0"/>
              <a:t>WEB</a:t>
            </a:r>
            <a:r>
              <a:rPr lang="zh-CN" altLang="en-US" dirty="0"/>
              <a:t>系統设计方案包括本地缓存定时刷新数据，并且需要备份到文件系统，该</a:t>
            </a:r>
            <a:r>
              <a:rPr lang="en-US" altLang="zh-CN" dirty="0"/>
              <a:t>Web</a:t>
            </a:r>
            <a:r>
              <a:rPr lang="zh-CN" altLang="en-US" dirty="0"/>
              <a:t>系统基于</a:t>
            </a:r>
            <a:r>
              <a:rPr lang="en-US" altLang="zh-CN" dirty="0"/>
              <a:t>SSM</a:t>
            </a:r>
            <a:r>
              <a:rPr lang="zh-CN" altLang="en-US" dirty="0"/>
              <a:t>框架，不需要考虑并发，该怎么选择？</a:t>
            </a:r>
            <a:endParaRPr lang="en-US" altLang="zh-CN" dirty="0"/>
          </a:p>
          <a:p>
            <a:r>
              <a:rPr lang="en-US" altLang="zh-CN" dirty="0"/>
              <a:t>HashMap</a:t>
            </a:r>
            <a:r>
              <a:rPr lang="zh-CN" altLang="en-US" dirty="0"/>
              <a:t>，</a:t>
            </a:r>
            <a:r>
              <a:rPr lang="en-US" altLang="zh-CN" dirty="0" err="1"/>
              <a:t>ConcurrentHashMap</a:t>
            </a:r>
            <a:r>
              <a:rPr lang="zh-CN" altLang="en-US" dirty="0"/>
              <a:t>，</a:t>
            </a:r>
            <a:r>
              <a:rPr lang="en-US" altLang="zh-CN" dirty="0"/>
              <a:t>Spring Cache(</a:t>
            </a:r>
            <a:r>
              <a:rPr lang="en-US" altLang="zh-CN" dirty="0" err="1"/>
              <a:t>SimpleCacheManager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Guava Cache</a:t>
            </a:r>
            <a:r>
              <a:rPr lang="zh-CN" altLang="en-US" dirty="0"/>
              <a:t>，</a:t>
            </a:r>
            <a:r>
              <a:rPr lang="en-US" altLang="zh-CN" dirty="0"/>
              <a:t>Caffeine</a:t>
            </a:r>
            <a:r>
              <a:rPr lang="zh-CN" altLang="en-US" dirty="0"/>
              <a:t>，</a:t>
            </a:r>
            <a:r>
              <a:rPr lang="en-US" altLang="zh-CN" dirty="0" err="1"/>
              <a:t>Ehcache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Apache Commons Cache</a:t>
            </a:r>
            <a:r>
              <a:rPr lang="zh-CN" altLang="en-US" dirty="0"/>
              <a:t>？？？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Spring Cache Is First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Why</a:t>
            </a:r>
            <a:r>
              <a:rPr lang="zh-CN" altLang="en-US" dirty="0"/>
              <a:t>：</a:t>
            </a:r>
            <a:r>
              <a:rPr lang="en-US" altLang="zh-CN" dirty="0"/>
              <a:t>1 bean-</a:t>
            </a:r>
            <a:r>
              <a:rPr lang="zh-CN" altLang="en-US" dirty="0"/>
              <a:t>单例</a:t>
            </a:r>
            <a:r>
              <a:rPr lang="en-US" altLang="zh-CN" dirty="0"/>
              <a:t> 2 abstract 3 portability 4 maintainable</a:t>
            </a:r>
          </a:p>
          <a:p>
            <a:r>
              <a:rPr lang="zh-CN" altLang="en-US" dirty="0"/>
              <a:t>不信？试着写</a:t>
            </a:r>
            <a:r>
              <a:rPr lang="en-US" altLang="zh-CN" dirty="0"/>
              <a:t>JDBC</a:t>
            </a:r>
            <a:r>
              <a:rPr lang="zh-CN" altLang="en-US" dirty="0"/>
              <a:t>和</a:t>
            </a:r>
            <a:r>
              <a:rPr lang="en-US" altLang="zh-CN" dirty="0"/>
              <a:t>Redis Client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800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86952-388E-4024-BB14-1237C596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Unit Testing and Testability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871088-5656-4CA7-979A-22C1140D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32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4901A-3226-485B-850D-F28D21F4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4978-BB35-4E48-B356-8D26995C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hlinkClick r:id="rId2"/>
              </a:rPr>
              <a:t>https://google.github.io/styleguide/javaguide.html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Effective Java 2 </a:t>
            </a:r>
          </a:p>
          <a:p>
            <a:endParaRPr lang="en-US" altLang="zh-CN" dirty="0"/>
          </a:p>
          <a:p>
            <a:r>
              <a:rPr lang="en-US" altLang="zh-CN" dirty="0"/>
              <a:t>Expert one-on-one J2EE Design and Development</a:t>
            </a:r>
          </a:p>
          <a:p>
            <a:endParaRPr lang="en-US" altLang="zh-CN" dirty="0"/>
          </a:p>
          <a:p>
            <a:r>
              <a:rPr lang="zh-CN" altLang="en-US" dirty="0"/>
              <a:t>阿里巴巴</a:t>
            </a:r>
            <a:r>
              <a:rPr lang="en-US" altLang="zh-CN" dirty="0"/>
              <a:t>Java</a:t>
            </a:r>
            <a:r>
              <a:rPr lang="zh-CN" altLang="en-US" dirty="0"/>
              <a:t>开发规范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编程思想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http://www.yinwang.org/blog-cn/2017/05/23/kotlin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33E34-A7FE-4835-A793-C42FEC3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利用接口实现松耦合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79FCE-01B0-4D6F-8B21-6BA225D33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编程到接口，而不是具体类。应用关系用接口表示。</a:t>
            </a:r>
            <a:endParaRPr lang="en-US" altLang="zh-CN" dirty="0"/>
          </a:p>
          <a:p>
            <a:r>
              <a:rPr lang="zh-CN" altLang="en-US" dirty="0"/>
              <a:t>促进设计灵活。</a:t>
            </a:r>
            <a:endParaRPr lang="en-US" altLang="zh-CN" dirty="0"/>
          </a:p>
          <a:p>
            <a:r>
              <a:rPr lang="en-US" altLang="zh-CN" dirty="0"/>
              <a:t>DAO</a:t>
            </a:r>
            <a:r>
              <a:rPr lang="zh-CN" altLang="en-US" dirty="0"/>
              <a:t>层为什么建议设计接口，但是</a:t>
            </a:r>
            <a:r>
              <a:rPr lang="en-US" altLang="zh-CN" dirty="0"/>
              <a:t>Service</a:t>
            </a:r>
            <a:r>
              <a:rPr lang="zh-CN" altLang="en-US" dirty="0"/>
              <a:t>层却不是必须的？</a:t>
            </a:r>
            <a:r>
              <a:rPr lang="en-US" altLang="zh-CN" dirty="0"/>
              <a:t>((</a:t>
            </a:r>
            <a:r>
              <a:rPr lang="zh-CN" altLang="en-US" dirty="0"/>
              <a:t>好测试，灵活设计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4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3B99D-9D19-4A9F-90D4-07E99A1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对象组合优于具体继承性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E47B5-737B-4EE3-897D-80851530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1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D1EF-9B88-45F3-B8A8-00D2D814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好莱坞原则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92410-4396-46C2-A9D0-0FFE6AA0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一般情况用户调用库代码。</a:t>
            </a:r>
            <a:endParaRPr lang="en-US" altLang="zh-CN" dirty="0"/>
          </a:p>
          <a:p>
            <a:r>
              <a:rPr lang="zh-CN" altLang="en-US" dirty="0"/>
              <a:t>库代码调用你的代码。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IOC</a:t>
            </a:r>
            <a:r>
              <a:rPr lang="zh-CN" altLang="en-US" dirty="0"/>
              <a:t>，好莱坞原则）</a:t>
            </a:r>
            <a:endParaRPr lang="en-US" altLang="zh-CN" dirty="0"/>
          </a:p>
          <a:p>
            <a:r>
              <a:rPr lang="en-US" altLang="zh-CN" dirty="0"/>
              <a:t>IOC</a:t>
            </a:r>
            <a:r>
              <a:rPr lang="zh-CN" altLang="en-US" dirty="0"/>
              <a:t>框架基石是什么？模板，策略，回调，观察者</a:t>
            </a:r>
          </a:p>
        </p:txBody>
      </p:sp>
    </p:spTree>
    <p:extLst>
      <p:ext uri="{BB962C8B-B14F-4D97-AF65-F5344CB8AC3E}">
        <p14:creationId xmlns:p14="http://schemas.microsoft.com/office/powerpoint/2010/main" val="276074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8D3CA-99B1-4FA3-9C54-D5CFFD5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模板设计模式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C8761-4E17-45A3-97F8-5623EC49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77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85839-3915-42A9-8423-62344BA4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106FD-4E3A-4C5C-96F4-FB25CD563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8594</TotalTime>
  <Words>1338</Words>
  <Application>Microsoft Office PowerPoint</Application>
  <PresentationFormat>宽屏</PresentationFormat>
  <Paragraphs>188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J2EE设计和编码指南</vt:lpstr>
      <vt:lpstr>提纲</vt:lpstr>
      <vt:lpstr>1.1 OOD for J2EE   OOD 原则</vt:lpstr>
      <vt:lpstr>Cache-关于实现的一个例子</vt:lpstr>
      <vt:lpstr>利用接口实现松耦合</vt:lpstr>
      <vt:lpstr>对象组合优于具体继承性</vt:lpstr>
      <vt:lpstr>好莱坞原则</vt:lpstr>
      <vt:lpstr>模板设计模式</vt:lpstr>
      <vt:lpstr>策略设计模式</vt:lpstr>
      <vt:lpstr>使用回调实现可扩展性</vt:lpstr>
      <vt:lpstr>观察者设计模式</vt:lpstr>
      <vt:lpstr>考虑方法参数合并</vt:lpstr>
      <vt:lpstr>异常处理(JAVA核心技术，没有之一)</vt:lpstr>
      <vt:lpstr>PowerPoint 演示文稿</vt:lpstr>
      <vt:lpstr>Redis获取key异常</vt:lpstr>
      <vt:lpstr>使用反射-核心API</vt:lpstr>
      <vt:lpstr>动态代理(JAVA最具创新的技术)</vt:lpstr>
      <vt:lpstr>JavaBean实现灵活性</vt:lpstr>
      <vt:lpstr>避免单例暴增使用应用注册表Application Registry</vt:lpstr>
      <vt:lpstr>重构</vt:lpstr>
      <vt:lpstr>1.2 代码标准-本质是一个见解问题，并无标准</vt:lpstr>
      <vt:lpstr>职责分配</vt:lpstr>
      <vt:lpstr>避免代码重复</vt:lpstr>
      <vt:lpstr>避免字面常数-今天的常数就是明天的变量</vt:lpstr>
      <vt:lpstr>学会封装</vt:lpstr>
      <vt:lpstr>可见度与作用范围</vt:lpstr>
      <vt:lpstr>使用final关键字</vt:lpstr>
      <vt:lpstr>实现问题定位的toString方法</vt:lpstr>
      <vt:lpstr>Defensive Coding Practices</vt:lpstr>
      <vt:lpstr>编写文档</vt:lpstr>
      <vt:lpstr>记录日志</vt:lpstr>
      <vt:lpstr>几个反例</vt:lpstr>
      <vt:lpstr>实例：Spring</vt:lpstr>
      <vt:lpstr>PowerPoint 演示文稿</vt:lpstr>
      <vt:lpstr>Infrastructure and Application Implementation</vt:lpstr>
      <vt:lpstr>Lightweight Containers and Inversion of Control</vt:lpstr>
      <vt:lpstr>Declarative Middleware Using AOP Concepts</vt:lpstr>
      <vt:lpstr>Data Access（Transaction Management+Persistence）</vt:lpstr>
      <vt:lpstr>Web Tier Design</vt:lpstr>
      <vt:lpstr>Unit Testing and Testability</vt:lpstr>
      <vt:lpstr>参考：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J2EE开发指南</dc:title>
  <dc:creator>力 李</dc:creator>
  <cp:lastModifiedBy>力 李</cp:lastModifiedBy>
  <cp:revision>242</cp:revision>
  <dcterms:created xsi:type="dcterms:W3CDTF">2020-02-07T09:48:51Z</dcterms:created>
  <dcterms:modified xsi:type="dcterms:W3CDTF">2020-03-21T13:33:28Z</dcterms:modified>
</cp:coreProperties>
</file>